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76" r:id="rId2"/>
    <p:sldMasterId id="2147483888" r:id="rId3"/>
  </p:sldMasterIdLst>
  <p:notesMasterIdLst>
    <p:notesMasterId r:id="rId142"/>
  </p:notesMasterIdLst>
  <p:handoutMasterIdLst>
    <p:handoutMasterId r:id="rId143"/>
  </p:handoutMasterIdLst>
  <p:sldIdLst>
    <p:sldId id="256" r:id="rId4"/>
    <p:sldId id="445" r:id="rId5"/>
    <p:sldId id="446" r:id="rId6"/>
    <p:sldId id="447" r:id="rId7"/>
    <p:sldId id="448" r:id="rId8"/>
    <p:sldId id="449" r:id="rId9"/>
    <p:sldId id="450" r:id="rId10"/>
    <p:sldId id="451"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465" r:id="rId25"/>
    <p:sldId id="441" r:id="rId26"/>
    <p:sldId id="269" r:id="rId27"/>
    <p:sldId id="442" r:id="rId28"/>
    <p:sldId id="347" r:id="rId29"/>
    <p:sldId id="348" r:id="rId30"/>
    <p:sldId id="305" r:id="rId31"/>
    <p:sldId id="314" r:id="rId32"/>
    <p:sldId id="315" r:id="rId33"/>
    <p:sldId id="316" r:id="rId34"/>
    <p:sldId id="317" r:id="rId35"/>
    <p:sldId id="318" r:id="rId36"/>
    <p:sldId id="319" r:id="rId37"/>
    <p:sldId id="417" r:id="rId38"/>
    <p:sldId id="320" r:id="rId39"/>
    <p:sldId id="321" r:id="rId40"/>
    <p:sldId id="323" r:id="rId41"/>
    <p:sldId id="322" r:id="rId42"/>
    <p:sldId id="359" r:id="rId43"/>
    <p:sldId id="415" r:id="rId44"/>
    <p:sldId id="360" r:id="rId45"/>
    <p:sldId id="416" r:id="rId46"/>
    <p:sldId id="361" r:id="rId47"/>
    <p:sldId id="363" r:id="rId48"/>
    <p:sldId id="362" r:id="rId49"/>
    <p:sldId id="368" r:id="rId50"/>
    <p:sldId id="353" r:id="rId51"/>
    <p:sldId id="376" r:id="rId52"/>
    <p:sldId id="377" r:id="rId53"/>
    <p:sldId id="374" r:id="rId54"/>
    <p:sldId id="372" r:id="rId55"/>
    <p:sldId id="373" r:id="rId56"/>
    <p:sldId id="364" r:id="rId57"/>
    <p:sldId id="325" r:id="rId58"/>
    <p:sldId id="365" r:id="rId59"/>
    <p:sldId id="366" r:id="rId60"/>
    <p:sldId id="367" r:id="rId61"/>
    <p:sldId id="327" r:id="rId62"/>
    <p:sldId id="369" r:id="rId63"/>
    <p:sldId id="370" r:id="rId64"/>
    <p:sldId id="326" r:id="rId65"/>
    <p:sldId id="378" r:id="rId66"/>
    <p:sldId id="328" r:id="rId67"/>
    <p:sldId id="379" r:id="rId68"/>
    <p:sldId id="329" r:id="rId69"/>
    <p:sldId id="380" r:id="rId70"/>
    <p:sldId id="330" r:id="rId71"/>
    <p:sldId id="381" r:id="rId72"/>
    <p:sldId id="371" r:id="rId73"/>
    <p:sldId id="375" r:id="rId74"/>
    <p:sldId id="354" r:id="rId75"/>
    <p:sldId id="349" r:id="rId76"/>
    <p:sldId id="350" r:id="rId77"/>
    <p:sldId id="343" r:id="rId78"/>
    <p:sldId id="351" r:id="rId79"/>
    <p:sldId id="352" r:id="rId80"/>
    <p:sldId id="331" r:id="rId81"/>
    <p:sldId id="413" r:id="rId82"/>
    <p:sldId id="414" r:id="rId83"/>
    <p:sldId id="412" r:id="rId84"/>
    <p:sldId id="382" r:id="rId85"/>
    <p:sldId id="385" r:id="rId86"/>
    <p:sldId id="332" r:id="rId87"/>
    <p:sldId id="383" r:id="rId88"/>
    <p:sldId id="386" r:id="rId89"/>
    <p:sldId id="333" r:id="rId90"/>
    <p:sldId id="384" r:id="rId91"/>
    <p:sldId id="334" r:id="rId92"/>
    <p:sldId id="387" r:id="rId93"/>
    <p:sldId id="388" r:id="rId94"/>
    <p:sldId id="335" r:id="rId95"/>
    <p:sldId id="389" r:id="rId96"/>
    <p:sldId id="336" r:id="rId97"/>
    <p:sldId id="390" r:id="rId98"/>
    <p:sldId id="391" r:id="rId99"/>
    <p:sldId id="392" r:id="rId100"/>
    <p:sldId id="398" r:id="rId101"/>
    <p:sldId id="346" r:id="rId102"/>
    <p:sldId id="270" r:id="rId103"/>
    <p:sldId id="399" r:id="rId104"/>
    <p:sldId id="400" r:id="rId105"/>
    <p:sldId id="410" r:id="rId106"/>
    <p:sldId id="395" r:id="rId107"/>
    <p:sldId id="396" r:id="rId108"/>
    <p:sldId id="397" r:id="rId109"/>
    <p:sldId id="337" r:id="rId110"/>
    <p:sldId id="419" r:id="rId111"/>
    <p:sldId id="443" r:id="rId112"/>
    <p:sldId id="444" r:id="rId113"/>
    <p:sldId id="418" r:id="rId114"/>
    <p:sldId id="402" r:id="rId115"/>
    <p:sldId id="421" r:id="rId116"/>
    <p:sldId id="411" r:id="rId117"/>
    <p:sldId id="403" r:id="rId118"/>
    <p:sldId id="404" r:id="rId119"/>
    <p:sldId id="405" r:id="rId120"/>
    <p:sldId id="401" r:id="rId121"/>
    <p:sldId id="338" r:id="rId122"/>
    <p:sldId id="339" r:id="rId123"/>
    <p:sldId id="406" r:id="rId124"/>
    <p:sldId id="407" r:id="rId125"/>
    <p:sldId id="408" r:id="rId126"/>
    <p:sldId id="409" r:id="rId127"/>
    <p:sldId id="420" r:id="rId128"/>
    <p:sldId id="393" r:id="rId129"/>
    <p:sldId id="394" r:id="rId130"/>
    <p:sldId id="356" r:id="rId131"/>
    <p:sldId id="357" r:id="rId132"/>
    <p:sldId id="273" r:id="rId133"/>
    <p:sldId id="275" r:id="rId134"/>
    <p:sldId id="355" r:id="rId135"/>
    <p:sldId id="264" r:id="rId136"/>
    <p:sldId id="358" r:id="rId137"/>
    <p:sldId id="274" r:id="rId138"/>
    <p:sldId id="267" r:id="rId139"/>
    <p:sldId id="313" r:id="rId140"/>
    <p:sldId id="283" r:id="rId1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3842" autoAdjust="0"/>
  </p:normalViewPr>
  <p:slideViewPr>
    <p:cSldViewPr>
      <p:cViewPr varScale="1">
        <p:scale>
          <a:sx n="81" d="100"/>
          <a:sy n="81" d="100"/>
        </p:scale>
        <p:origin x="1507" y="77"/>
      </p:cViewPr>
      <p:guideLst>
        <p:guide orient="horz" pos="2160"/>
        <p:guide pos="2880"/>
      </p:guideLst>
    </p:cSldViewPr>
  </p:slideViewPr>
  <p:outlineViewPr>
    <p:cViewPr>
      <p:scale>
        <a:sx n="33" d="100"/>
        <a:sy n="33" d="100"/>
      </p:scale>
      <p:origin x="0" y="-33820"/>
    </p:cViewPr>
  </p:outlineViewPr>
  <p:notesTextViewPr>
    <p:cViewPr>
      <p:scale>
        <a:sx n="100" d="100"/>
        <a:sy n="100" d="100"/>
      </p:scale>
      <p:origin x="0" y="0"/>
    </p:cViewPr>
  </p:notesTextViewPr>
  <p:sorterViewPr>
    <p:cViewPr>
      <p:scale>
        <a:sx n="100" d="100"/>
        <a:sy n="100" d="100"/>
      </p:scale>
      <p:origin x="0" y="-830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80606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24480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2145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50570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8FCC5143-596B-4DFB-AF6E-72437D1585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B7D1F709-5FEA-4CB6-AAC1-63B3863AFA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D7708B18-178E-4469-857D-8F6D026B6A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8DEA1AF-8CC1-464F-8E0C-E2280E074F2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36989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3CA4FED-49AC-40D0-8C18-B4224C7364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B834C44F-7DC8-4B42-A878-2642B30C32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20B36D8D-90DB-458A-AEC9-7AA3A7A2FF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3FEE9E-27FF-4153-8A63-67E2A65D90D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61307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268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2625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91</a:t>
            </a:fld>
            <a:endParaRPr lang="en-US"/>
          </a:p>
        </p:txBody>
      </p:sp>
    </p:spTree>
    <p:extLst>
      <p:ext uri="{BB962C8B-B14F-4D97-AF65-F5344CB8AC3E}">
        <p14:creationId xmlns:p14="http://schemas.microsoft.com/office/powerpoint/2010/main" val="170051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A89B061-FDA6-47BD-9BC4-F4A3387E4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1C8D2AA0-DA8C-4E8B-9C9C-C74394734F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210575B1-D226-475A-8298-9813A61520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83D00D-9A77-40CE-8B1A-0AE75226FD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2C168F8D-57C4-4B64-BEDB-3648654BA09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28BC6A58-AED4-4450-A823-7DD4D92F2E5E}"/>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B6CDC-46F5-4FB7-A8BC-79A5DEF50F3D}"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989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854D915-481B-46E6-AC9C-328518E9B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455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854D915-481B-46E6-AC9C-328518E9B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191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229D0868-5E21-402F-B963-2B9D2C94DE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3C636D4D-3E67-4352-AB38-6250475E4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54EFCCEA-8623-40DA-9205-53F9C6BC0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3557DB-1886-422B-9D40-1ED782055B2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38518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378976C-42B0-4EC3-9B62-62FF4D49C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B85005D-8B09-464D-9985-FE9A309DFB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807C3B4B-C270-408A-8F42-BE5F10D6EA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CF1010-48E5-479B-9F46-8AD8083ED7B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82155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0071DF51-9E07-48D5-BD36-3E29912D0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2A34760-16C1-4F3D-BE9D-6CBD3216EE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E6176677-89C5-411B-84C3-D7D087357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2AB42A-61F1-4B52-AD49-9504C524623D}"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79024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3D111B5-E73C-431B-ADB6-CACBFC8831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F4F3039-67E2-4094-899D-E3AF70945A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B7162767-7B58-4D6A-8858-5976D4E63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087D40-5396-4385-8D52-80A188FE403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12823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60738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7F877E-E541-4CF0-9C5D-FE57091354DE}" type="datetime1">
              <a:rPr lang="en-US" smtClean="0"/>
              <a:pPr/>
              <a:t>1/27/2025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E4FAD-F1CD-4000-9E76-3E09B5117EC1}" type="datetime1">
              <a:rPr lang="en-US" smtClean="0"/>
              <a:pPr/>
              <a:t>1/27/2025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F47AA-C66A-44B6-992B-77E30688C2B4}" type="datetime1">
              <a:rPr lang="en-US" smtClean="0"/>
              <a:pPr/>
              <a:t>1/27/2025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FEE079-0178-4D6F-8367-2438F97D17A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41785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A9677F-4790-4DB5-B3CE-87F16181ED4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84226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F6DE4-3877-4E4F-9BB1-28506F5F78C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5944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65EE29-1F7E-4973-8109-D86535129A0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07708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ABC57-980C-4BE5-8D23-C307CCD438C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57653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744A20-4316-47EF-9B09-FADBC85676F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19772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62C982D-A9BB-457F-AC09-59878D9D48B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08582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9CD61F-7538-468B-A762-86F7FC27E7C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3336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5DF74-0636-4B7E-B688-C92430C532AB}" type="datetime1">
              <a:rPr lang="en-US" smtClean="0"/>
              <a:pPr/>
              <a:t>1/27/2025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383078-B2D3-49E7-987C-18C6FFC3310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60402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67D205-2661-4753-B756-63B93D43388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5296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684C665-CB16-4345-B143-18B551DCCAA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35985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FEE079-0178-4D6F-8367-2438F97D17A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18574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A9677F-4790-4DB5-B3CE-87F16181ED4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629005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F6DE4-3877-4E4F-9BB1-28506F5F78C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246865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65EE29-1F7E-4973-8109-D86535129A0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01287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ABC57-980C-4BE5-8D23-C307CCD438C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952573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744A20-4316-47EF-9B09-FADBC85676F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80738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62C982D-A9BB-457F-AC09-59878D9D48B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8335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1/27/2025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9CD61F-7538-468B-A762-86F7FC27E7C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00807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7383078-B2D3-49E7-987C-18C6FFC3310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41874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67D205-2661-4753-B756-63B93D43388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199716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684C665-CB16-4345-B143-18B551DCCAA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8773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C25C0-26E4-4740-A3C1-76DEBB26CA39}" type="datetime1">
              <a:rPr lang="en-US" smtClean="0"/>
              <a:pPr/>
              <a:t>1/27/2025</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28002D-C390-4C4A-A039-214EA62E0C17}" type="datetime1">
              <a:rPr lang="en-US" smtClean="0"/>
              <a:pPr/>
              <a:t>1/27/2025</a:t>
            </a:fld>
            <a:endParaRPr lang="en-US"/>
          </a:p>
        </p:txBody>
      </p:sp>
      <p:sp>
        <p:nvSpPr>
          <p:cNvPr id="8" name="Footer Placeholder 7"/>
          <p:cNvSpPr>
            <a:spLocks noGrp="1"/>
          </p:cNvSpPr>
          <p:nvPr>
            <p:ph type="ftr" sz="quarter" idx="11"/>
          </p:nvPr>
        </p:nvSpPr>
        <p:spPr/>
        <p:txBody>
          <a:bodyPr/>
          <a:lstStyle/>
          <a:p>
            <a:r>
              <a:rPr lang="en-US"/>
              <a:t>Faculty Name             Subject code and abbreviation                Unit Number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5104E6-E2C5-4135-B66B-A5DEB5F30595}" type="datetime1">
              <a:rPr lang="en-US" smtClean="0"/>
              <a:pPr/>
              <a:t>1/27/2025</a:t>
            </a:fld>
            <a:endParaRPr lang="en-US"/>
          </a:p>
        </p:txBody>
      </p:sp>
      <p:sp>
        <p:nvSpPr>
          <p:cNvPr id="4" name="Footer Placeholder 3"/>
          <p:cNvSpPr>
            <a:spLocks noGrp="1"/>
          </p:cNvSpPr>
          <p:nvPr>
            <p:ph type="ftr" sz="quarter" idx="11"/>
          </p:nvPr>
        </p:nvSpPr>
        <p:spPr/>
        <p:txBody>
          <a:bodyPr/>
          <a:lstStyle/>
          <a:p>
            <a:r>
              <a:rPr lang="en-US"/>
              <a:t>Faculty Name             Subject code and abbreviation                Unit Number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1/27/2025</a:t>
            </a:fld>
            <a:endParaRPr lang="en-US"/>
          </a:p>
        </p:txBody>
      </p:sp>
      <p:sp>
        <p:nvSpPr>
          <p:cNvPr id="3" name="Footer Placeholder 2"/>
          <p:cNvSpPr>
            <a:spLocks noGrp="1"/>
          </p:cNvSpPr>
          <p:nvPr>
            <p:ph type="ftr" sz="quarter" idx="11"/>
          </p:nvPr>
        </p:nvSpPr>
        <p:spPr/>
        <p:txBody>
          <a:bodyPr/>
          <a:lstStyle/>
          <a:p>
            <a:r>
              <a:rPr lang="en-US"/>
              <a:t>Faculty Name             Subject code and abbreviation                Unit Number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1/27/2025</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1/27/2025</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Subject code and abbreviation                Unit Number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BC14E49-8353-4E5E-B47A-2A533E423E7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9406881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BC14E49-8353-4E5E-B47A-2A533E423E7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1371423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www.youtube.com/watch?v=AnGJ7zwyCAk" TargetMode="External"/><Relationship Id="rId2" Type="http://schemas.openxmlformats.org/officeDocument/2006/relationships/hyperlink" Target="https://www.youtube.com/watch?v=wjepzXnEqYo"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youtube.com/watch?v=IGOJMQC7Jy4" TargetMode="External"/><Relationship Id="rId4" Type="http://schemas.openxmlformats.org/officeDocument/2006/relationships/hyperlink" Target="https://www.youtube.com/watch?v=5xpJeO_syN4&amp;t=832s" TargetMode="Externa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jgQlf3DM_GU&amp;t=625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Noida Institute of Engineering and Technology, Greater Noida</a:t>
            </a:r>
          </a:p>
        </p:txBody>
      </p:sp>
      <p:sp>
        <p:nvSpPr>
          <p:cNvPr id="3" name="Subtitle 2"/>
          <p:cNvSpPr>
            <a:spLocks noGrp="1"/>
          </p:cNvSpPr>
          <p:nvPr>
            <p:ph type="subTitle" idx="1"/>
          </p:nvPr>
        </p:nvSpPr>
        <p:spPr>
          <a:xfrm>
            <a:off x="1752600" y="906463"/>
            <a:ext cx="693420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latin typeface="Times New Roman" panose="02020603050405020304" pitchFamily="18" charset="0"/>
                <a:cs typeface="Times New Roman" panose="02020603050405020304" pitchFamily="18" charset="0"/>
              </a:rPr>
              <a:t>Cultural Heritage and Performing Arts </a:t>
            </a:r>
          </a:p>
          <a:p>
            <a:r>
              <a:rPr lang="en-US" sz="2500" b="1" dirty="0">
                <a:solidFill>
                  <a:schemeClr val="tx1"/>
                </a:solidFill>
                <a:latin typeface="Times New Roman" panose="02020603050405020304" pitchFamily="18" charset="0"/>
                <a:cs typeface="Times New Roman" panose="02020603050405020304" pitchFamily="18" charset="0"/>
              </a:rPr>
              <a:t>(Module-V)</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Ms. Neha Singh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MCA Department</a:t>
            </a: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8801551-5877-4C21-9B34-9746B04ED5CA}" type="datetime1">
              <a:rPr lang="en-US" smtClean="0"/>
              <a:pPr/>
              <a:t>1/27/2025</a:t>
            </a:fld>
            <a:endParaRPr lang="en-US" dirty="0"/>
          </a:p>
        </p:txBody>
      </p:sp>
      <p:sp>
        <p:nvSpPr>
          <p:cNvPr id="10" name="Slide Number Placeholder 9"/>
          <p:cNvSpPr>
            <a:spLocks noGrp="1"/>
          </p:cNvSpPr>
          <p:nvPr>
            <p:ph type="sldNum" sz="quarter" idx="12"/>
          </p:nvPr>
        </p:nvSpPr>
        <p:spPr>
          <a:xfrm>
            <a:off x="8153400" y="6264276"/>
            <a:ext cx="609600" cy="365125"/>
          </a:xfrm>
        </p:spPr>
        <p:txBody>
          <a:bodyPr/>
          <a:lstStyle/>
          <a:p>
            <a:fld id="{B6F15528-21DE-4FAA-801E-634DDDAF4B2B}" type="slidenum">
              <a:rPr lang="en-US" smtClean="0"/>
              <a:pPr/>
              <a:t>1</a:t>
            </a:fld>
            <a:endParaRPr lang="en-US"/>
          </a:p>
        </p:txBody>
      </p:sp>
      <p:sp>
        <p:nvSpPr>
          <p:cNvPr id="12" name="Subtitle 2"/>
          <p:cNvSpPr txBox="1">
            <a:spLocks/>
          </p:cNvSpPr>
          <p:nvPr/>
        </p:nvSpPr>
        <p:spPr>
          <a:xfrm>
            <a:off x="137160" y="2535239"/>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500" dirty="0">
                <a:solidFill>
                  <a:schemeClr val="tx1"/>
                </a:solidFill>
              </a:rPr>
              <a:t>Module</a:t>
            </a:r>
            <a:r>
              <a:rPr kumimoji="0" lang="en-US" sz="2500" b="0" i="0" u="none" strike="noStrike" kern="1200" cap="none" spc="0" normalizeH="0" baseline="0" noProof="0" dirty="0">
                <a:ln>
                  <a:noFill/>
                </a:ln>
                <a:solidFill>
                  <a:schemeClr val="tx1"/>
                </a:solidFill>
                <a:effectLst/>
                <a:uLnTx/>
                <a:uFillTx/>
                <a:latin typeface="+mn-lt"/>
                <a:ea typeface="+mn-ea"/>
                <a:cs typeface="+mn-cs"/>
              </a:rPr>
              <a:t>:</a:t>
            </a:r>
            <a:r>
              <a:rPr kumimoji="0" lang="en-US" sz="2500" b="0" i="0" u="none" strike="noStrike" kern="1200" cap="none" spc="0" normalizeH="0" noProof="0" dirty="0">
                <a:ln>
                  <a:noFill/>
                </a:ln>
                <a:solidFill>
                  <a:schemeClr val="tx1"/>
                </a:solidFill>
                <a:effectLst/>
                <a:uLnTx/>
                <a:uFillTx/>
                <a:latin typeface="+mn-lt"/>
                <a:ea typeface="+mn-ea"/>
                <a:cs typeface="+mn-cs"/>
              </a:rPr>
              <a:t> 5</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295400" y="6005513"/>
            <a:ext cx="7010400" cy="715962"/>
          </a:xfrm>
        </p:spPr>
        <p:txBody>
          <a:bodyPr/>
          <a:lstStyle/>
          <a:p>
            <a:pPr lvl="0">
              <a:spcBef>
                <a:spcPct val="20000"/>
              </a:spcBef>
              <a:defRPr/>
            </a:pPr>
            <a:r>
              <a:rPr lang="en-US" dirty="0" err="1" smtClean="0"/>
              <a:t>Ms.Neha</a:t>
            </a:r>
            <a:r>
              <a:rPr lang="en-US" dirty="0" smtClean="0"/>
              <a:t> Singh            INDIAN TRADITIONS, CULTURAL &amp; SOCIETY             Module V </a:t>
            </a:r>
            <a:endParaRPr lang="en-US" dirty="0"/>
          </a:p>
        </p:txBody>
      </p:sp>
      <p:sp>
        <p:nvSpPr>
          <p:cNvPr id="14" name="Subtitle 2"/>
          <p:cNvSpPr txBox="1">
            <a:spLocks/>
          </p:cNvSpPr>
          <p:nvPr/>
        </p:nvSpPr>
        <p:spPr>
          <a:xfrm>
            <a:off x="157480" y="3284537"/>
            <a:ext cx="5143500" cy="133667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Essence of Indian Traditional </a:t>
            </a:r>
            <a:r>
              <a:rPr lang="en-US" sz="2400" dirty="0" smtClean="0">
                <a:solidFill>
                  <a:schemeClr val="tx1"/>
                </a:solidFill>
                <a:latin typeface="Times New Roman" panose="02020603050405020304" pitchFamily="18" charset="0"/>
                <a:cs typeface="Times New Roman" panose="02020603050405020304" pitchFamily="18" charset="0"/>
              </a:rPr>
              <a:t>Knowledge </a:t>
            </a:r>
            <a:endParaRPr lang="en-US" sz="2400" dirty="0" smtClean="0">
              <a:solidFill>
                <a:schemeClr val="tx1"/>
              </a:solidFill>
              <a:latin typeface="Times New Roman" panose="02020603050405020304" pitchFamily="18" charset="0"/>
              <a:cs typeface="Times New Roman" panose="02020603050405020304" pitchFamily="18" charset="0"/>
            </a:endParaRPr>
          </a:p>
          <a:p>
            <a:pPr lvl="0" algn="ctr">
              <a:spcBef>
                <a:spcPct val="20000"/>
              </a:spcBef>
              <a:defRPr/>
            </a:pPr>
            <a:r>
              <a:rPr lang="en-IN" sz="2400" smtClean="0"/>
              <a:t>AMICANC0502 </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52400" y="4876800"/>
            <a:ext cx="51054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solidFill>
                  <a:schemeClr val="tx1"/>
                </a:solidFill>
              </a:rPr>
              <a:t>MCAINT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VI </a:t>
            </a:r>
            <a:r>
              <a:rPr kumimoji="0" lang="en-US" sz="2400" b="1" i="0" u="none" strike="noStrike" kern="1200" cap="none" spc="0" normalizeH="0" baseline="0" noProof="0" dirty="0">
                <a:ln>
                  <a:noFill/>
                </a:ln>
                <a:solidFill>
                  <a:schemeClr val="tx1"/>
                </a:solidFill>
                <a:effectLst/>
                <a:uLnTx/>
                <a:uFillTx/>
                <a:latin typeface="+mn-lt"/>
                <a:ea typeface="+mn-ea"/>
                <a:cs typeface="+mn-cs"/>
              </a:rPr>
              <a:t>semester</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65731"/>
            <a:ext cx="1295400" cy="9945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CO4: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CO5: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3A7B8F-279B-4F14-8EE9-B79F40EA3E52}"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 (Continue…)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9312655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65750"/>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Hornbill festival is celebrated in which state of the following state? </a:t>
            </a:r>
          </a:p>
          <a:p>
            <a:pPr marL="0" indent="0">
              <a:buNone/>
            </a:pPr>
            <a:r>
              <a:rPr lang="en-US" sz="2000" dirty="0">
                <a:latin typeface="Times New Roman" panose="02020603050405020304" pitchFamily="18" charset="0"/>
                <a:cs typeface="Times New Roman" panose="02020603050405020304" pitchFamily="18" charset="0"/>
              </a:rPr>
              <a:t>    A. Manipur</a:t>
            </a:r>
          </a:p>
          <a:p>
            <a:pPr marL="0" indent="0">
              <a:buNone/>
            </a:pPr>
            <a:r>
              <a:rPr lang="en-US" sz="2000" dirty="0">
                <a:latin typeface="Times New Roman" panose="02020603050405020304" pitchFamily="18" charset="0"/>
                <a:cs typeface="Times New Roman" panose="02020603050405020304" pitchFamily="18" charset="0"/>
              </a:rPr>
              <a:t>    B. Mizoram</a:t>
            </a:r>
          </a:p>
          <a:p>
            <a:pPr marL="0" indent="0">
              <a:buNone/>
            </a:pPr>
            <a:r>
              <a:rPr lang="en-US" sz="2000" dirty="0">
                <a:latin typeface="Times New Roman" panose="02020603050405020304" pitchFamily="18" charset="0"/>
                <a:cs typeface="Times New Roman" panose="02020603050405020304" pitchFamily="18" charset="0"/>
              </a:rPr>
              <a:t>    C. Nagaland</a:t>
            </a:r>
          </a:p>
          <a:p>
            <a:pPr marL="0" indent="0">
              <a:buNone/>
            </a:pPr>
            <a:r>
              <a:rPr lang="en-US" sz="2000" dirty="0">
                <a:latin typeface="Times New Roman" panose="02020603050405020304" pitchFamily="18" charset="0"/>
                <a:cs typeface="Times New Roman" panose="02020603050405020304" pitchFamily="18" charset="0"/>
              </a:rPr>
              <a:t>    D. Meghalaya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Wangala festival is celebrated in which state of the following ? </a:t>
            </a:r>
          </a:p>
          <a:p>
            <a:pPr marL="0" indent="0">
              <a:buNone/>
            </a:pPr>
            <a:r>
              <a:rPr lang="en-US" sz="2000" dirty="0">
                <a:latin typeface="Times New Roman" panose="02020603050405020304" pitchFamily="18" charset="0"/>
                <a:cs typeface="Times New Roman" panose="02020603050405020304" pitchFamily="18" charset="0"/>
              </a:rPr>
              <a:t>    A. Manipur</a:t>
            </a:r>
          </a:p>
          <a:p>
            <a:pPr marL="0" indent="0">
              <a:buNone/>
            </a:pPr>
            <a:r>
              <a:rPr lang="en-US" sz="2000" dirty="0">
                <a:latin typeface="Times New Roman" panose="02020603050405020304" pitchFamily="18" charset="0"/>
                <a:cs typeface="Times New Roman" panose="02020603050405020304" pitchFamily="18" charset="0"/>
              </a:rPr>
              <a:t>    B. Mizoram</a:t>
            </a:r>
          </a:p>
          <a:p>
            <a:pPr marL="0" indent="0">
              <a:buNone/>
            </a:pPr>
            <a:r>
              <a:rPr lang="en-US" sz="2000" dirty="0">
                <a:latin typeface="Times New Roman" panose="02020603050405020304" pitchFamily="18" charset="0"/>
                <a:cs typeface="Times New Roman" panose="02020603050405020304" pitchFamily="18" charset="0"/>
              </a:rPr>
              <a:t>    C. Nagaland</a:t>
            </a:r>
          </a:p>
          <a:p>
            <a:pPr marL="0" indent="0">
              <a:buNone/>
            </a:pPr>
            <a:r>
              <a:rPr lang="en-US" sz="2000" dirty="0">
                <a:latin typeface="Times New Roman" panose="02020603050405020304" pitchFamily="18" charset="0"/>
                <a:cs typeface="Times New Roman" panose="02020603050405020304" pitchFamily="18" charset="0"/>
              </a:rPr>
              <a:t>    D. Meghalaya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Pushkar Mela is an annual fair in Pushkar, Rajasthan starting on the day of ‘Kartik Poornima’ and lasts for about a week. </a:t>
            </a:r>
          </a:p>
          <a:p>
            <a:pPr marL="0" indent="0">
              <a:buNone/>
            </a:pPr>
            <a:r>
              <a:rPr lang="en-US" sz="2000" dirty="0">
                <a:latin typeface="Times New Roman" panose="02020603050405020304" pitchFamily="18" charset="0"/>
                <a:cs typeface="Times New Roman" panose="02020603050405020304" pitchFamily="18" charset="0"/>
              </a:rPr>
              <a:t>     A. True</a:t>
            </a:r>
          </a:p>
          <a:p>
            <a:pPr marL="0" indent="0">
              <a:buNone/>
            </a:pPr>
            <a:r>
              <a:rPr lang="en-US" sz="20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95"/>
            <a:ext cx="1295400" cy="725587"/>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458200" cy="5441950"/>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______is often called the father of Indian drama.</a:t>
            </a:r>
          </a:p>
          <a:p>
            <a:pPr marL="0" indent="0">
              <a:buNone/>
            </a:pPr>
            <a:r>
              <a:rPr lang="en-US" sz="2000" dirty="0">
                <a:latin typeface="Times New Roman" panose="02020603050405020304" pitchFamily="18" charset="0"/>
                <a:cs typeface="Times New Roman" panose="02020603050405020304" pitchFamily="18" charset="0"/>
              </a:rPr>
              <a:t>    A. Kalidasa</a:t>
            </a:r>
          </a:p>
          <a:p>
            <a:pPr marL="0" indent="0">
              <a:buNone/>
            </a:pPr>
            <a:r>
              <a:rPr lang="en-US" sz="2000" dirty="0">
                <a:latin typeface="Times New Roman" panose="02020603050405020304" pitchFamily="18" charset="0"/>
                <a:cs typeface="Times New Roman" panose="02020603050405020304" pitchFamily="18" charset="0"/>
              </a:rPr>
              <a:t>    B. Bhasa</a:t>
            </a:r>
          </a:p>
          <a:p>
            <a:pPr marL="0" indent="0">
              <a:buNone/>
            </a:pPr>
            <a:r>
              <a:rPr lang="en-US" sz="2000" dirty="0">
                <a:latin typeface="Times New Roman" panose="02020603050405020304" pitchFamily="18" charset="0"/>
                <a:cs typeface="Times New Roman" panose="02020603050405020304" pitchFamily="18" charset="0"/>
              </a:rPr>
              <a:t>    C. Bharat Muni </a:t>
            </a:r>
          </a:p>
          <a:p>
            <a:pPr marL="0" indent="0">
              <a:buNone/>
            </a:pPr>
            <a:r>
              <a:rPr lang="en-US" sz="2000" dirty="0">
                <a:latin typeface="Times New Roman" panose="02020603050405020304" pitchFamily="18" charset="0"/>
                <a:cs typeface="Times New Roman" panose="02020603050405020304" pitchFamily="18" charset="0"/>
              </a:rPr>
              <a:t>    D. Shudraka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martial art is the oldest martial arts in India? </a:t>
            </a:r>
          </a:p>
          <a:p>
            <a:pPr marL="0" indent="0">
              <a:buNone/>
            </a:pPr>
            <a:r>
              <a:rPr lang="en-US" sz="2000" dirty="0">
                <a:latin typeface="Times New Roman" panose="02020603050405020304" pitchFamily="18" charset="0"/>
                <a:cs typeface="Times New Roman" panose="02020603050405020304" pitchFamily="18" charset="0"/>
              </a:rPr>
              <a:t>    A. Silambam</a:t>
            </a:r>
          </a:p>
          <a:p>
            <a:pPr marL="0" indent="0">
              <a:buNone/>
            </a:pPr>
            <a:r>
              <a:rPr lang="en-US" sz="2000" dirty="0">
                <a:latin typeface="Times New Roman" panose="02020603050405020304" pitchFamily="18" charset="0"/>
                <a:cs typeface="Times New Roman" panose="02020603050405020304" pitchFamily="18" charset="0"/>
              </a:rPr>
              <a:t>    B. Gatka</a:t>
            </a:r>
          </a:p>
          <a:p>
            <a:pPr marL="0" indent="0">
              <a:buNone/>
            </a:pPr>
            <a:r>
              <a:rPr lang="en-US" sz="2000" dirty="0">
                <a:latin typeface="Times New Roman" panose="02020603050405020304" pitchFamily="18" charset="0"/>
                <a:cs typeface="Times New Roman" panose="02020603050405020304" pitchFamily="18" charset="0"/>
              </a:rPr>
              <a:t>    C. Kalaripayattu </a:t>
            </a:r>
          </a:p>
          <a:p>
            <a:pPr marL="0" indent="0">
              <a:buNone/>
            </a:pPr>
            <a:r>
              <a:rPr lang="en-US" sz="2000" dirty="0">
                <a:latin typeface="Times New Roman" panose="02020603050405020304" pitchFamily="18" charset="0"/>
                <a:cs typeface="Times New Roman" panose="02020603050405020304" pitchFamily="18" charset="0"/>
              </a:rPr>
              <a:t>    D. Inbuan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Mural Paintings was often used in the illuminated manuscripts during the Renaissance period. </a:t>
            </a:r>
          </a:p>
          <a:p>
            <a:pPr marL="0" indent="0">
              <a:buNone/>
            </a:pPr>
            <a:r>
              <a:rPr lang="en-US" sz="2000" dirty="0">
                <a:latin typeface="Times New Roman" panose="02020603050405020304" pitchFamily="18" charset="0"/>
                <a:cs typeface="Times New Roman" panose="02020603050405020304" pitchFamily="18" charset="0"/>
              </a:rPr>
              <a:t>     A. True</a:t>
            </a:r>
          </a:p>
          <a:p>
            <a:pPr marL="0" indent="0">
              <a:buNone/>
            </a:pPr>
            <a:r>
              <a:rPr lang="en-US" sz="20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4847413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5518150"/>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______was the first person to popularize Indian music at the world level.</a:t>
            </a:r>
          </a:p>
          <a:p>
            <a:pPr marL="0" indent="0">
              <a:buNone/>
            </a:pPr>
            <a:r>
              <a:rPr lang="en-US" sz="2000" dirty="0">
                <a:latin typeface="Times New Roman" panose="02020603050405020304" pitchFamily="18" charset="0"/>
                <a:cs typeface="Times New Roman" panose="02020603050405020304" pitchFamily="18" charset="0"/>
              </a:rPr>
              <a:t>    A. Gopal Mishra</a:t>
            </a:r>
          </a:p>
          <a:p>
            <a:pPr marL="0" indent="0">
              <a:buNone/>
            </a:pPr>
            <a:r>
              <a:rPr lang="en-US" sz="2000" dirty="0">
                <a:latin typeface="Times New Roman" panose="02020603050405020304" pitchFamily="18" charset="0"/>
                <a:cs typeface="Times New Roman" panose="02020603050405020304" pitchFamily="18" charset="0"/>
              </a:rPr>
              <a:t>    B. Pandit Ravi Shankar </a:t>
            </a:r>
          </a:p>
          <a:p>
            <a:pPr marL="0" indent="0">
              <a:buNone/>
            </a:pPr>
            <a:r>
              <a:rPr lang="en-US" sz="2000" dirty="0">
                <a:latin typeface="Times New Roman" panose="02020603050405020304" pitchFamily="18" charset="0"/>
                <a:cs typeface="Times New Roman" panose="02020603050405020304" pitchFamily="18" charset="0"/>
              </a:rPr>
              <a:t>    C. Ustad Alladiya Khan</a:t>
            </a:r>
          </a:p>
          <a:p>
            <a:pPr marL="0" indent="0">
              <a:buNone/>
            </a:pPr>
            <a:r>
              <a:rPr lang="en-US" sz="2000" dirty="0">
                <a:latin typeface="Times New Roman" panose="02020603050405020304" pitchFamily="18" charset="0"/>
                <a:cs typeface="Times New Roman" panose="02020603050405020304" pitchFamily="18" charset="0"/>
              </a:rPr>
              <a:t>    D. Pandit Omkarnath Thakur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the Oldest Surviving Sanskrit theatre in India? </a:t>
            </a:r>
          </a:p>
          <a:p>
            <a:pPr marL="0" indent="0">
              <a:buNone/>
            </a:pPr>
            <a:r>
              <a:rPr lang="en-US" sz="2000" dirty="0">
                <a:latin typeface="Times New Roman" panose="02020603050405020304" pitchFamily="18" charset="0"/>
                <a:cs typeface="Times New Roman" panose="02020603050405020304" pitchFamily="18" charset="0"/>
              </a:rPr>
              <a:t>    A. Bayalata, </a:t>
            </a:r>
          </a:p>
          <a:p>
            <a:pPr marL="0" indent="0">
              <a:buNone/>
            </a:pPr>
            <a:r>
              <a:rPr lang="en-US" sz="2000" dirty="0">
                <a:latin typeface="Times New Roman" panose="02020603050405020304" pitchFamily="18" charset="0"/>
                <a:cs typeface="Times New Roman" panose="02020603050405020304" pitchFamily="18" charset="0"/>
              </a:rPr>
              <a:t>    B. Theyyam,</a:t>
            </a:r>
          </a:p>
          <a:p>
            <a:pPr marL="0" indent="0">
              <a:buNone/>
            </a:pPr>
            <a:r>
              <a:rPr lang="en-US" sz="2000" dirty="0">
                <a:latin typeface="Times New Roman" panose="02020603050405020304" pitchFamily="18" charset="0"/>
                <a:cs typeface="Times New Roman" panose="02020603050405020304" pitchFamily="18" charset="0"/>
              </a:rPr>
              <a:t>    C. Koodiyattam  </a:t>
            </a:r>
          </a:p>
          <a:p>
            <a:pPr marL="0" indent="0">
              <a:buNone/>
            </a:pPr>
            <a:r>
              <a:rPr lang="en-US" sz="2000" dirty="0">
                <a:latin typeface="Times New Roman" panose="02020603050405020304" pitchFamily="18" charset="0"/>
                <a:cs typeface="Times New Roman" panose="02020603050405020304" pitchFamily="18" charset="0"/>
              </a:rPr>
              <a:t>    D. Kuruvanji</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ritual theatre in India</a:t>
            </a:r>
          </a:p>
          <a:p>
            <a:pPr marL="0" indent="0">
              <a:buNone/>
            </a:pPr>
            <a:r>
              <a:rPr lang="en-US" sz="2000" dirty="0">
                <a:latin typeface="Times New Roman" panose="02020603050405020304" pitchFamily="18" charset="0"/>
                <a:cs typeface="Times New Roman" panose="02020603050405020304" pitchFamily="18" charset="0"/>
              </a:rPr>
              <a:t>     A. Ankia Naat</a:t>
            </a:r>
          </a:p>
          <a:p>
            <a:pPr marL="0" indent="0">
              <a:buNone/>
            </a:pPr>
            <a:r>
              <a:rPr lang="en-US" sz="2000" dirty="0">
                <a:latin typeface="Times New Roman" panose="02020603050405020304" pitchFamily="18" charset="0"/>
                <a:cs typeface="Times New Roman" panose="02020603050405020304" pitchFamily="18" charset="0"/>
              </a:rPr>
              <a:t>     B. Garoda</a:t>
            </a:r>
          </a:p>
          <a:p>
            <a:pPr marL="0" indent="0">
              <a:buNone/>
            </a:pPr>
            <a:r>
              <a:rPr lang="en-US" sz="2000" dirty="0">
                <a:latin typeface="Times New Roman" panose="02020603050405020304" pitchFamily="18" charset="0"/>
                <a:cs typeface="Times New Roman" panose="02020603050405020304" pitchFamily="18" charset="0"/>
              </a:rPr>
              <a:t>     C. Jatra</a:t>
            </a:r>
          </a:p>
          <a:p>
            <a:pPr marL="0" indent="0">
              <a:buNone/>
            </a:pPr>
            <a:r>
              <a:rPr lang="en-US" sz="2000" dirty="0">
                <a:latin typeface="Times New Roman" panose="02020603050405020304" pitchFamily="18" charset="0"/>
                <a:cs typeface="Times New Roman" panose="02020603050405020304" pitchFamily="18" charset="0"/>
              </a:rPr>
              <a:t>     D. Maach</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6486820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Drama and write the different theatre in India.</a:t>
            </a:r>
          </a:p>
          <a:p>
            <a:pPr algn="just">
              <a:lnSpc>
                <a:spcPct val="150000"/>
              </a:lnSpc>
            </a:pPr>
            <a:r>
              <a:rPr lang="en-US" sz="2200" dirty="0">
                <a:latin typeface="Times New Roman" panose="02020603050405020304" pitchFamily="18" charset="0"/>
                <a:cs typeface="Times New Roman" panose="02020603050405020304" pitchFamily="18" charset="0"/>
              </a:rPr>
              <a:t>Explain Martial arts.</a:t>
            </a:r>
          </a:p>
          <a:p>
            <a:pPr algn="just">
              <a:lnSpc>
                <a:spcPct val="150000"/>
              </a:lnSpc>
            </a:pPr>
            <a:r>
              <a:rPr lang="en-US" sz="2200" dirty="0">
                <a:latin typeface="Times New Roman" panose="02020603050405020304" pitchFamily="18" charset="0"/>
                <a:cs typeface="Times New Roman" panose="02020603050405020304" pitchFamily="18" charset="0"/>
              </a:rPr>
              <a:t>Write down the difference between Carnatic music and Hindustani music.</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103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3503048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55725"/>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Art.</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a:t>
            </a:r>
          </a:p>
          <a:p>
            <a:r>
              <a:rPr lang="en-US" dirty="0"/>
              <a:t>Prerequisite</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5400" cy="725587"/>
          </a:xfrm>
          <a:prstGeom prst="rect">
            <a:avLst/>
          </a:prstGeom>
        </p:spPr>
      </p:pic>
    </p:spTree>
    <p:extLst>
      <p:ext uri="{BB962C8B-B14F-4D97-AF65-F5344CB8AC3E}">
        <p14:creationId xmlns:p14="http://schemas.microsoft.com/office/powerpoint/2010/main" val="41042926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772400" y="6356350"/>
            <a:ext cx="914400" cy="365125"/>
          </a:xfrm>
        </p:spPr>
        <p:txBody>
          <a:bodyPr/>
          <a:lstStyle/>
          <a:p>
            <a:fld id="{B6F15528-21DE-4FAA-801E-634DDDAF4B2B}" type="slidenum">
              <a:rPr lang="en-US" smtClean="0"/>
              <a:pPr/>
              <a:t>105</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11" name="Table 7">
            <a:extLst>
              <a:ext uri="{FF2B5EF4-FFF2-40B4-BE49-F238E27FC236}">
                <a16:creationId xmlns:a16="http://schemas.microsoft.com/office/drawing/2014/main" id="{52DE3814-0F72-46F6-93C6-99FE2F74A8D5}"/>
              </a:ext>
            </a:extLst>
          </p:cNvPr>
          <p:cNvGraphicFramePr>
            <a:graphicFrameLocks noGrp="1"/>
          </p:cNvGraphicFramePr>
          <p:nvPr>
            <p:extLst>
              <p:ext uri="{D42A27DB-BD31-4B8C-83A1-F6EECF244321}">
                <p14:modId xmlns:p14="http://schemas.microsoft.com/office/powerpoint/2010/main" val="904352954"/>
              </p:ext>
            </p:extLst>
          </p:nvPr>
        </p:nvGraphicFramePr>
        <p:xfrm>
          <a:off x="304800" y="990598"/>
          <a:ext cx="8534400" cy="2399871"/>
        </p:xfrm>
        <a:graphic>
          <a:graphicData uri="http://schemas.openxmlformats.org/drawingml/2006/table">
            <a:tbl>
              <a:tblPr firstRow="1" bandRow="1">
                <a:tableStyleId>{5C22544A-7EE6-4342-B048-85BDC9FD1C3A}</a:tableStyleId>
              </a:tblPr>
              <a:tblGrid>
                <a:gridCol w="973221">
                  <a:extLst>
                    <a:ext uri="{9D8B030D-6E8A-4147-A177-3AD203B41FA5}">
                      <a16:colId xmlns:a16="http://schemas.microsoft.com/office/drawing/2014/main" val="1466735737"/>
                    </a:ext>
                  </a:extLst>
                </a:gridCol>
                <a:gridCol w="7561179">
                  <a:extLst>
                    <a:ext uri="{9D8B030D-6E8A-4147-A177-3AD203B41FA5}">
                      <a16:colId xmlns:a16="http://schemas.microsoft.com/office/drawing/2014/main" val="850152717"/>
                    </a:ext>
                  </a:extLst>
                </a:gridCol>
              </a:tblGrid>
              <a:tr h="814119">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1811389725"/>
                  </a:ext>
                </a:extLst>
              </a:tr>
              <a:tr h="810747">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Current developments in Arts and Cultural and the  Indian’s Cultural Contribution to the World</a:t>
                      </a:r>
                      <a:endParaRPr lang="en-IN" sz="22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6232733"/>
                  </a:ext>
                </a:extLst>
              </a:tr>
              <a:tr h="488472">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a:t>
                      </a:r>
                      <a:r>
                        <a:rPr lang="en-IN" sz="2200" dirty="0">
                          <a:latin typeface="Times New Roman" panose="02020603050405020304" pitchFamily="18" charset="0"/>
                          <a:cs typeface="Times New Roman" panose="02020603050405020304" pitchFamily="18" charset="0"/>
                        </a:rPr>
                        <a:t>Indian Cinema</a:t>
                      </a:r>
                    </a:p>
                  </a:txBody>
                  <a:tcPr/>
                </a:tc>
                <a:extLst>
                  <a:ext uri="{0D108BD9-81ED-4DB2-BD59-A6C34878D82A}">
                    <a16:rowId xmlns:a16="http://schemas.microsoft.com/office/drawing/2014/main" val="3771128258"/>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2649621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1"/>
            <a:ext cx="838200" cy="365124"/>
          </a:xfrm>
        </p:spPr>
        <p:txBody>
          <a:bodyPr/>
          <a:lstStyle/>
          <a:p>
            <a:fld id="{B6F15528-21DE-4FAA-801E-634DDDAF4B2B}" type="slidenum">
              <a:rPr lang="en-US" smtClean="0"/>
              <a:pPr/>
              <a:t>106</a:t>
            </a:fld>
            <a:endParaRPr lang="en-US" dirty="0"/>
          </a:p>
        </p:txBody>
      </p:sp>
      <p:sp>
        <p:nvSpPr>
          <p:cNvPr id="7" name="Title 1"/>
          <p:cNvSpPr txBox="1">
            <a:spLocks/>
          </p:cNvSpPr>
          <p:nvPr/>
        </p:nvSpPr>
        <p:spPr>
          <a:xfrm>
            <a:off x="1346200" y="-37706"/>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12" name="Table 7">
            <a:extLst>
              <a:ext uri="{FF2B5EF4-FFF2-40B4-BE49-F238E27FC236}">
                <a16:creationId xmlns:a16="http://schemas.microsoft.com/office/drawing/2014/main" id="{84F8085D-10F0-4CA8-995E-7CAA25538579}"/>
              </a:ext>
            </a:extLst>
          </p:cNvPr>
          <p:cNvGraphicFramePr>
            <a:graphicFrameLocks noGrp="1"/>
          </p:cNvGraphicFramePr>
          <p:nvPr>
            <p:extLst>
              <p:ext uri="{D42A27DB-BD31-4B8C-83A1-F6EECF244321}">
                <p14:modId xmlns:p14="http://schemas.microsoft.com/office/powerpoint/2010/main" val="2942600557"/>
              </p:ext>
            </p:extLst>
          </p:nvPr>
        </p:nvGraphicFramePr>
        <p:xfrm>
          <a:off x="228600" y="926848"/>
          <a:ext cx="8686800" cy="2272019"/>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672889621"/>
                    </a:ext>
                  </a:extLst>
                </a:gridCol>
                <a:gridCol w="6172200">
                  <a:extLst>
                    <a:ext uri="{9D8B030D-6E8A-4147-A177-3AD203B41FA5}">
                      <a16:colId xmlns:a16="http://schemas.microsoft.com/office/drawing/2014/main" val="1665354474"/>
                    </a:ext>
                  </a:extLst>
                </a:gridCol>
                <a:gridCol w="1676400">
                  <a:extLst>
                    <a:ext uri="{9D8B030D-6E8A-4147-A177-3AD203B41FA5}">
                      <a16:colId xmlns:a16="http://schemas.microsoft.com/office/drawing/2014/main"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395387266"/>
                  </a:ext>
                </a:extLst>
              </a:tr>
              <a:tr h="74801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Current developments in Arts and Cultural</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CO4 &amp; CO5</a:t>
                      </a:r>
                    </a:p>
                  </a:txBody>
                  <a:tcPr/>
                </a:tc>
                <a:extLst>
                  <a:ext uri="{0D108BD9-81ED-4DB2-BD59-A6C34878D82A}">
                    <a16:rowId xmlns:a16="http://schemas.microsoft.com/office/drawing/2014/main" val="1562121172"/>
                  </a:ext>
                </a:extLst>
              </a:tr>
              <a:tr h="533401">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Indian’s Cultural Contribution to the World &amp; </a:t>
                      </a:r>
                      <a:r>
                        <a:rPr lang="en-IN" sz="2200" dirty="0">
                          <a:latin typeface="Times New Roman" panose="02020603050405020304" pitchFamily="18" charset="0"/>
                          <a:cs typeface="Times New Roman" panose="02020603050405020304" pitchFamily="18" charset="0"/>
                        </a:rPr>
                        <a:t>Indian Cinema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CO4 &amp; CO5</a:t>
                      </a:r>
                    </a:p>
                  </a:txBody>
                  <a:tcPr/>
                </a:tc>
                <a:extLst>
                  <a:ext uri="{0D108BD9-81ED-4DB2-BD59-A6C34878D82A}">
                    <a16:rowId xmlns:a16="http://schemas.microsoft.com/office/drawing/2014/main" val="169843952"/>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344926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458200" cy="5357614"/>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Statue of Unity</a:t>
            </a:r>
            <a:r>
              <a:rPr lang="en-US" sz="2200" dirty="0">
                <a:latin typeface="Times New Roman" panose="02020603050405020304" pitchFamily="18" charset="0"/>
                <a:cs typeface="Times New Roman" panose="02020603050405020304" pitchFamily="18" charset="0"/>
              </a:rPr>
              <a:t>:- It is the statue of Sardar Vallabhbhai Patel. It is located on the banks of river Narmada at Kevadia in Gujarat. It is the world’s tallest statue. Its height is 182 metres. It was designed by Ram V. Sutar. He is a famous Indian Sculptor. Crossed 50 lakhs visitors since its inauguration in 2018.</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geometrically designed base is situated on its own riverine island and is linked to the main land mass by a bridge for vehicles and pedestrians.</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Statue of Unity (</a:t>
            </a:r>
            <a:r>
              <a:rPr lang="en-US" sz="2200" dirty="0" err="1">
                <a:latin typeface="Times New Roman" panose="02020603050405020304" pitchFamily="18" charset="0"/>
                <a:cs typeface="Times New Roman" panose="02020603050405020304" pitchFamily="18" charset="0"/>
              </a:rPr>
              <a:t>SoU</a:t>
            </a:r>
            <a:r>
              <a:rPr lang="en-US" sz="2200" dirty="0">
                <a:latin typeface="Times New Roman" panose="02020603050405020304" pitchFamily="18" charset="0"/>
                <a:cs typeface="Times New Roman" panose="02020603050405020304" pitchFamily="18" charset="0"/>
              </a:rPr>
              <a:t>) will be the highest statue in the world at 182 metres from the road entry and 208.5 metres from the river entry,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107</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947490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458200" cy="5357614"/>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surpassing China's 153-metre-tall Spring Temple Buddha and standing nearly twice as tall as the Statue of Liberty in New York.</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capable of enduring wind gusts of over 220 km/h while enduring earthquakes 6.5 on the Richter Scale or greater.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Statue of Unity is a true feat of engineering. It honours the engineering prowess of India.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bronze statue of </a:t>
            </a:r>
            <a:r>
              <a:rPr lang="en-US" sz="2200" dirty="0" err="1">
                <a:latin typeface="Times New Roman" panose="02020603050405020304" pitchFamily="18" charset="0"/>
                <a:cs typeface="Times New Roman" panose="02020603050405020304" pitchFamily="18" charset="0"/>
              </a:rPr>
              <a:t>Sardar</a:t>
            </a:r>
            <a:r>
              <a:rPr lang="en-US" sz="2200" dirty="0">
                <a:latin typeface="Times New Roman" panose="02020603050405020304" pitchFamily="18" charset="0"/>
                <a:cs typeface="Times New Roman" panose="02020603050405020304" pitchFamily="18" charset="0"/>
              </a:rPr>
              <a:t> Vallabhbhai Patel, created by Indian sculptor Ram V. </a:t>
            </a:r>
            <a:r>
              <a:rPr lang="en-US" sz="2200" dirty="0" err="1">
                <a:latin typeface="Times New Roman" panose="02020603050405020304" pitchFamily="18" charset="0"/>
                <a:cs typeface="Times New Roman" panose="02020603050405020304" pitchFamily="18" charset="0"/>
              </a:rPr>
              <a:t>Sutar</a:t>
            </a:r>
            <a:r>
              <a:rPr lang="en-US" sz="2200" dirty="0">
                <a:latin typeface="Times New Roman" panose="02020603050405020304" pitchFamily="18" charset="0"/>
                <a:cs typeface="Times New Roman" panose="02020603050405020304" pitchFamily="18" charset="0"/>
              </a:rPr>
              <a:t>, stands almost 50 </a:t>
            </a:r>
            <a:r>
              <a:rPr lang="en-US" sz="2200" dirty="0" err="1">
                <a:latin typeface="Times New Roman" panose="02020603050405020304" pitchFamily="18" charset="0"/>
                <a:cs typeface="Times New Roman" panose="02020603050405020304" pitchFamily="18" charset="0"/>
              </a:rPr>
              <a:t>storey</a:t>
            </a:r>
            <a:r>
              <a:rPr lang="en-US" sz="2200" dirty="0">
                <a:latin typeface="Times New Roman" panose="02020603050405020304" pitchFamily="18" charset="0"/>
                <a:cs typeface="Times New Roman" panose="02020603050405020304" pitchFamily="18" charset="0"/>
              </a:rPr>
              <a:t> tall and rests on a base with three tiers, setting a world record for height.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7349005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458200" cy="5357614"/>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Statue of Equality: </a:t>
            </a:r>
            <a:r>
              <a:rPr lang="en-US" sz="2200" dirty="0">
                <a:latin typeface="Times New Roman" panose="02020603050405020304" pitchFamily="18" charset="0"/>
                <a:cs typeface="Times New Roman" panose="02020603050405020304" pitchFamily="18" charset="0"/>
              </a:rPr>
              <a:t>The Prime Minister, Shri Narendra Modi dedicated to the nation the ‘Statue of Equality’ in Hyderabad on 5</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February 2022.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216-feet tall Statue of Equality commemorates the 11th century Bhakti Saint Sri Ramanujacharya, who promoted the idea of equality in all aspects of living including faith, caste and creed.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Statue is made of ‘</a:t>
            </a:r>
            <a:r>
              <a:rPr lang="en-US" sz="2200" dirty="0" err="1">
                <a:latin typeface="Times New Roman" panose="02020603050405020304" pitchFamily="18" charset="0"/>
                <a:cs typeface="Times New Roman" panose="02020603050405020304" pitchFamily="18" charset="0"/>
              </a:rPr>
              <a:t>panchaloha</a:t>
            </a:r>
            <a:r>
              <a:rPr lang="en-US" sz="2200" dirty="0">
                <a:latin typeface="Times New Roman" panose="02020603050405020304" pitchFamily="18" charset="0"/>
                <a:cs typeface="Times New Roman" panose="02020603050405020304" pitchFamily="18" charset="0"/>
              </a:rPr>
              <a:t>’, a combination of five metals: gold, silver, copper, brass, and </a:t>
            </a:r>
            <a:r>
              <a:rPr lang="en-US" sz="2200" dirty="0" err="1">
                <a:latin typeface="Times New Roman" panose="02020603050405020304" pitchFamily="18" charset="0"/>
                <a:cs typeface="Times New Roman" panose="02020603050405020304" pitchFamily="18" charset="0"/>
              </a:rPr>
              <a:t>zync</a:t>
            </a:r>
            <a:r>
              <a:rPr lang="en-US" sz="2200" dirty="0">
                <a:latin typeface="Times New Roman" panose="02020603050405020304" pitchFamily="18" charset="0"/>
                <a:cs typeface="Times New Roman" panose="02020603050405020304" pitchFamily="18" charset="0"/>
              </a:rPr>
              <a:t> and is among one of the tallest metallic statues in sitting position, in the world.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98089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707C-00AC-4CB9-8B5A-7931D1DB0809}"/>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eaLnBrk="1" hangingPunct="1"/>
            <a:r>
              <a:rPr lang="en-US" sz="2800" dirty="0"/>
              <a:t>Program Outcomes</a:t>
            </a:r>
          </a:p>
        </p:txBody>
      </p:sp>
      <p:sp>
        <p:nvSpPr>
          <p:cNvPr id="23556" name="Rectangle 11">
            <a:extLst>
              <a:ext uri="{FF2B5EF4-FFF2-40B4-BE49-F238E27FC236}">
                <a16:creationId xmlns:a16="http://schemas.microsoft.com/office/drawing/2014/main" id="{0EF3D63A-985D-48A9-9B33-5A0A06ECBFB0}"/>
              </a:ext>
            </a:extLst>
          </p:cNvPr>
          <p:cNvSpPr>
            <a:spLocks noChangeArrowheads="1"/>
          </p:cNvSpPr>
          <p:nvPr/>
        </p:nvSpPr>
        <p:spPr bwMode="auto">
          <a:xfrm>
            <a:off x="0" y="685800"/>
            <a:ext cx="91440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Outcomes</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are narrow statements that describe what the students are expected to know and would be able to do upon the graduation. </a:t>
            </a:r>
          </a:p>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These relate to the skills, knowledge, and behavior that students acquire through the programmed.</a:t>
            </a:r>
          </a:p>
        </p:txBody>
      </p:sp>
      <p:sp>
        <p:nvSpPr>
          <p:cNvPr id="23557" name="Rectangle 10">
            <a:extLst>
              <a:ext uri="{FF2B5EF4-FFF2-40B4-BE49-F238E27FC236}">
                <a16:creationId xmlns:a16="http://schemas.microsoft.com/office/drawing/2014/main" id="{853BA3EC-3910-426D-849F-CFB343374A82}"/>
              </a:ext>
            </a:extLst>
          </p:cNvPr>
          <p:cNvSpPr>
            <a:spLocks noChangeArrowheads="1"/>
          </p:cNvSpPr>
          <p:nvPr/>
        </p:nvSpPr>
        <p:spPr bwMode="auto">
          <a:xfrm>
            <a:off x="304800" y="2587625"/>
            <a:ext cx="8534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Engineering knowledge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Problem analysis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Design/development of solutions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Conduct investigations of complex problems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Modern tool usage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The engineer and society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Environment and sustainability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Ethics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Individual and team work</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Communication</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Project management and finance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Life-long learning</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id="{52119CDD-DF6A-4B3B-AE9B-E3EE11A39A24}"/>
              </a:ext>
            </a:extLst>
          </p:cNvPr>
          <p:cNvSpPr>
            <a:spLocks noGrp="1"/>
          </p:cNvSpPr>
          <p:nvPr>
            <p:ph type="ftr" sz="quarter" idx="11"/>
          </p:nvPr>
        </p:nvSpPr>
        <p:spPr>
          <a:xfrm>
            <a:off x="2057400" y="6356350"/>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23559" name="Slide Number Placeholder 3">
            <a:extLst>
              <a:ext uri="{FF2B5EF4-FFF2-40B4-BE49-F238E27FC236}">
                <a16:creationId xmlns:a16="http://schemas.microsoft.com/office/drawing/2014/main" id="{C263F602-98FC-4806-B6A3-637B4CC861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BAC264-2D32-447A-922B-34D3E2B36B8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C8B1F6FF-AC98-4F17-A441-A4E62DB84C2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ED161B-8EC9-4007-97E0-C9D7A806971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9174507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518150"/>
          </a:xfrm>
        </p:spPr>
        <p:txBody>
          <a:bodyPr>
            <a:no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mounted on a 54-ft high base building, named ‘</a:t>
            </a:r>
            <a:r>
              <a:rPr lang="en-US" sz="2200" dirty="0" err="1">
                <a:latin typeface="Times New Roman" panose="02020603050405020304" pitchFamily="18" charset="0"/>
                <a:cs typeface="Times New Roman" panose="02020603050405020304" pitchFamily="18" charset="0"/>
              </a:rPr>
              <a:t>Bhadra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Vedi</a:t>
            </a:r>
            <a:r>
              <a:rPr lang="en-US" sz="2200" dirty="0">
                <a:latin typeface="Times New Roman" panose="02020603050405020304" pitchFamily="18" charset="0"/>
                <a:cs typeface="Times New Roman" panose="02020603050405020304" pitchFamily="18" charset="0"/>
              </a:rPr>
              <a:t>’, has floors devoted for a Vedic digital library and research </a:t>
            </a:r>
            <a:r>
              <a:rPr lang="en-US" sz="2200" dirty="0" err="1">
                <a:latin typeface="Times New Roman" panose="02020603050405020304" pitchFamily="18" charset="0"/>
                <a:cs typeface="Times New Roman" panose="02020603050405020304" pitchFamily="18" charset="0"/>
              </a:rPr>
              <a:t>centre</a:t>
            </a:r>
            <a:r>
              <a:rPr lang="en-US" sz="2200" dirty="0">
                <a:latin typeface="Times New Roman" panose="02020603050405020304" pitchFamily="18" charset="0"/>
                <a:cs typeface="Times New Roman" panose="02020603050405020304" pitchFamily="18" charset="0"/>
              </a:rPr>
              <a:t>, ancient Indian texts, a theatre, an educational gallery detailing many works of Sri Ramanujacharya.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statue has been </a:t>
            </a:r>
            <a:r>
              <a:rPr lang="en-US" sz="2200" dirty="0" err="1">
                <a:latin typeface="Times New Roman" panose="02020603050405020304" pitchFamily="18" charset="0"/>
                <a:cs typeface="Times New Roman" panose="02020603050405020304" pitchFamily="18" charset="0"/>
              </a:rPr>
              <a:t>conceptualised</a:t>
            </a:r>
            <a:r>
              <a:rPr lang="en-US" sz="2200" dirty="0">
                <a:latin typeface="Times New Roman" panose="02020603050405020304" pitchFamily="18" charset="0"/>
                <a:cs typeface="Times New Roman" panose="02020603050405020304" pitchFamily="18" charset="0"/>
              </a:rPr>
              <a:t> by Sri </a:t>
            </a:r>
            <a:r>
              <a:rPr lang="en-US" sz="2200" dirty="0" err="1">
                <a:latin typeface="Times New Roman" panose="02020603050405020304" pitchFamily="18" charset="0"/>
                <a:cs typeface="Times New Roman" panose="02020603050405020304" pitchFamily="18" charset="0"/>
              </a:rPr>
              <a:t>Chinna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Jeeyar</a:t>
            </a:r>
            <a:r>
              <a:rPr lang="en-US" sz="2200" dirty="0">
                <a:latin typeface="Times New Roman" panose="02020603050405020304" pitchFamily="18" charset="0"/>
                <a:cs typeface="Times New Roman" panose="02020603050405020304" pitchFamily="18" charset="0"/>
              </a:rPr>
              <a:t> Swami of Sri Ramanujacharya Ashram.</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During the programme, 3D Presentation Mapping on the life journey and teaching of Sri Ramanujacharya was showcased. Prime Minister visited the identical recreations of 108 </a:t>
            </a:r>
            <a:r>
              <a:rPr lang="en-US" sz="2200" dirty="0" err="1">
                <a:latin typeface="Times New Roman" panose="02020603050405020304" pitchFamily="18" charset="0"/>
                <a:cs typeface="Times New Roman" panose="02020603050405020304" pitchFamily="18" charset="0"/>
              </a:rPr>
              <a:t>Divya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Desams</a:t>
            </a:r>
            <a:r>
              <a:rPr lang="en-US" sz="2200" dirty="0">
                <a:latin typeface="Times New Roman" panose="02020603050405020304" pitchFamily="18" charset="0"/>
                <a:cs typeface="Times New Roman" panose="02020603050405020304" pitchFamily="18" charset="0"/>
              </a:rPr>
              <a:t> (ornately carved temples) that surround the Statue of Equality.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Sri Ramanujacharya worked tirelessly for the </a:t>
            </a:r>
            <a:r>
              <a:rPr lang="en-US" sz="2200" dirty="0" err="1">
                <a:latin typeface="Times New Roman" panose="02020603050405020304" pitchFamily="18" charset="0"/>
                <a:cs typeface="Times New Roman" panose="02020603050405020304" pitchFamily="18" charset="0"/>
              </a:rPr>
              <a:t>upliftment</a:t>
            </a:r>
            <a:r>
              <a:rPr lang="en-US" sz="2200" dirty="0">
                <a:latin typeface="Times New Roman" panose="02020603050405020304" pitchFamily="18" charset="0"/>
                <a:cs typeface="Times New Roman" panose="02020603050405020304" pitchFamily="18" charset="0"/>
              </a:rPr>
              <a:t> of people with the spirit of every human being equal regardless of nationality, gender, race, caste or creed. The inauguration of the Statue of Equality is a part of the 12-day Sri </a:t>
            </a:r>
            <a:r>
              <a:rPr lang="en-US" sz="2200" dirty="0" err="1">
                <a:latin typeface="Times New Roman" panose="02020603050405020304" pitchFamily="18" charset="0"/>
                <a:cs typeface="Times New Roman" panose="02020603050405020304" pitchFamily="18" charset="0"/>
              </a:rPr>
              <a:t>Ramanuja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Sahasrabdi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Samaroham</a:t>
            </a:r>
            <a:r>
              <a:rPr lang="en-US" sz="2200" dirty="0">
                <a:latin typeface="Times New Roman" panose="02020603050405020304" pitchFamily="18" charset="0"/>
                <a:cs typeface="Times New Roman" panose="02020603050405020304" pitchFamily="18" charset="0"/>
              </a:rPr>
              <a:t>, the ongoing 1000th birth anniversary celebrations of Sri Ramanujacharya.</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110</a:t>
            </a:fld>
            <a:endParaRPr lang="en-US" dirty="0"/>
          </a:p>
        </p:txBody>
      </p:sp>
      <p:sp>
        <p:nvSpPr>
          <p:cNvPr id="7" name="Title 1"/>
          <p:cNvSpPr txBox="1">
            <a:spLocks/>
          </p:cNvSpPr>
          <p:nvPr/>
        </p:nvSpPr>
        <p:spPr>
          <a:xfrm>
            <a:off x="1346202" y="37402"/>
            <a:ext cx="7721598" cy="56793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7048455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458200" cy="5357614"/>
          </a:xfrm>
        </p:spPr>
        <p:txBody>
          <a:bodyPr>
            <a:noAutofit/>
          </a:bodyPr>
          <a:lstStyle/>
          <a:p>
            <a:pPr algn="just">
              <a:lnSpc>
                <a:spcPct val="150000"/>
              </a:lnSpc>
              <a:buFont typeface="Wingdings" panose="05000000000000000000" pitchFamily="2" charset="2"/>
              <a:buChar char="Ø"/>
            </a:pPr>
            <a:r>
              <a:rPr lang="en-US" sz="2200" b="1" dirty="0" err="1">
                <a:latin typeface="Times New Roman" panose="02020603050405020304" pitchFamily="18" charset="0"/>
                <a:cs typeface="Times New Roman" panose="02020603050405020304" pitchFamily="18" charset="0"/>
              </a:rPr>
              <a:t>Kartarpur</a:t>
            </a:r>
            <a:r>
              <a:rPr lang="en-US" sz="2200" b="1" dirty="0">
                <a:latin typeface="Times New Roman" panose="02020603050405020304" pitchFamily="18" charset="0"/>
                <a:cs typeface="Times New Roman" panose="02020603050405020304" pitchFamily="18" charset="0"/>
              </a:rPr>
              <a:t> Corridor</a:t>
            </a:r>
            <a:r>
              <a:rPr lang="en-US" sz="2200" dirty="0">
                <a:latin typeface="Times New Roman" panose="02020603050405020304" pitchFamily="18" charset="0"/>
                <a:cs typeface="Times New Roman" panose="02020603050405020304" pitchFamily="18" charset="0"/>
              </a:rPr>
              <a:t>:- It is a visa-free cross-border corridor that connects Gurudwara Darbar Sahib located in Pakistan and the Indian border. The length of this corridor is 4.7 km. It connects Dera Baba Nanak town(Gurdaspur district of Indian Punjab) with Kartarpur (Narowal district, Pakistan Punjab).Guru Nanak died here in 1539.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Bharati Script</a:t>
            </a:r>
            <a:r>
              <a:rPr lang="en-US" sz="2200" dirty="0">
                <a:latin typeface="Times New Roman" panose="02020603050405020304" pitchFamily="18" charset="0"/>
                <a:cs typeface="Times New Roman" panose="02020603050405020304" pitchFamily="18" charset="0"/>
              </a:rPr>
              <a:t>:- It has been developed by a team led by </a:t>
            </a:r>
            <a:r>
              <a:rPr lang="en-US" sz="2200" dirty="0" err="1">
                <a:latin typeface="Times New Roman" panose="02020603050405020304" pitchFamily="18" charset="0"/>
                <a:cs typeface="Times New Roman" panose="02020603050405020304" pitchFamily="18" charset="0"/>
              </a:rPr>
              <a:t>Srinivasa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Chakravarthy</a:t>
            </a:r>
            <a:r>
              <a:rPr lang="en-US" sz="2200" dirty="0">
                <a:latin typeface="Times New Roman" panose="02020603050405020304" pitchFamily="18" charset="0"/>
                <a:cs typeface="Times New Roman" panose="02020603050405020304" pitchFamily="18" charset="0"/>
              </a:rPr>
              <a:t>. It is unified script combining 9 Indian languages, which are Devanagari, Gurumukhi, Bengali, Gujarati, Oriya, Malayalam, Telugu, Kannada and Tamil. </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0793426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5991224"/>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Azadi Ka Amrut Mahotsav</a:t>
            </a:r>
            <a:r>
              <a:rPr lang="en-US" sz="2200" dirty="0">
                <a:latin typeface="Times New Roman" panose="02020603050405020304" pitchFamily="18" charset="0"/>
                <a:cs typeface="Times New Roman" panose="02020603050405020304" pitchFamily="18" charset="0"/>
              </a:rPr>
              <a:t>:- Azadi Ka Amrut Mahotsav is a series of events to be organised by the Government of India to commemorate  the 75th Anniversary of India’s Independence. The Mahotsav will be celebrated as a Jan-Utsav in the spirit of Jan-</a:t>
            </a:r>
            <a:r>
              <a:rPr lang="en-US" sz="2200" dirty="0" err="1">
                <a:latin typeface="Times New Roman" panose="02020603050405020304" pitchFamily="18" charset="0"/>
                <a:cs typeface="Times New Roman" panose="02020603050405020304" pitchFamily="18" charset="0"/>
              </a:rPr>
              <a:t>Bhagidari</a:t>
            </a:r>
            <a:r>
              <a:rPr lang="en-US" sz="2200" dirty="0">
                <a:latin typeface="Times New Roman" panose="02020603050405020304" pitchFamily="18" charset="0"/>
                <a:cs typeface="Times New Roman" panose="02020603050405020304" pitchFamily="18" charset="0"/>
              </a:rPr>
              <a:t>. Amrit Mahotsav programme began with Dandi March from Sabarmati Ashram. The March had a key role in furthering a spirit of pride and Aatmanirbharta among India’s people. It is a 75 week festival.</a:t>
            </a:r>
          </a:p>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Azadi Ka Amrut Mahotsav has five pillars namely: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Freedom Struggle,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Ideas at 75,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Achievements at 75,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Actions at 75 and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Resolves at 75.</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112</a:t>
            </a:fld>
            <a:endParaRPr lang="en-US" dirty="0"/>
          </a:p>
        </p:txBody>
      </p:sp>
      <p:sp>
        <p:nvSpPr>
          <p:cNvPr id="7" name="Title 1"/>
          <p:cNvSpPr txBox="1">
            <a:spLocks/>
          </p:cNvSpPr>
          <p:nvPr/>
        </p:nvSpPr>
        <p:spPr>
          <a:xfrm>
            <a:off x="1346202" y="65682"/>
            <a:ext cx="7721598" cy="52804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02262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638800"/>
          </a:xfrm>
        </p:spPr>
        <p:txBody>
          <a:bodyPr>
            <a:noAutofit/>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Mahotsav is dedicated to the people of India who have not only been instrumental in bringing India thus far in its evolutionary journey but also hold within them the power and potential to enable Prime Minister Narendra Modi's vision of activating India 2.0, </a:t>
            </a:r>
            <a:r>
              <a:rPr lang="en-US" sz="2200" dirty="0" err="1">
                <a:latin typeface="Times New Roman" panose="02020603050405020304" pitchFamily="18" charset="0"/>
                <a:cs typeface="Times New Roman" panose="02020603050405020304" pitchFamily="18" charset="0"/>
              </a:rPr>
              <a:t>fuelled</a:t>
            </a:r>
            <a:r>
              <a:rPr lang="en-US" sz="2200" dirty="0">
                <a:latin typeface="Times New Roman" panose="02020603050405020304" pitchFamily="18" charset="0"/>
                <a:cs typeface="Times New Roman" panose="02020603050405020304" pitchFamily="18" charset="0"/>
              </a:rPr>
              <a:t> by the spirit of </a:t>
            </a:r>
            <a:r>
              <a:rPr lang="en-US" sz="2200" dirty="0" err="1">
                <a:latin typeface="Times New Roman" panose="02020603050405020304" pitchFamily="18" charset="0"/>
                <a:cs typeface="Times New Roman" panose="02020603050405020304" pitchFamily="18" charset="0"/>
              </a:rPr>
              <a:t>Aatmanirbhar</a:t>
            </a:r>
            <a:r>
              <a:rPr lang="en-US" sz="2200" dirty="0">
                <a:latin typeface="Times New Roman" panose="02020603050405020304" pitchFamily="18" charset="0"/>
                <a:cs typeface="Times New Roman" panose="02020603050405020304" pitchFamily="18" charset="0"/>
              </a:rPr>
              <a:t> Bharat.</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Azadi </a:t>
            </a:r>
            <a:r>
              <a:rPr lang="en-US" sz="2200" dirty="0" err="1">
                <a:latin typeface="Times New Roman" panose="02020603050405020304" pitchFamily="18" charset="0"/>
                <a:cs typeface="Times New Roman" panose="02020603050405020304" pitchFamily="18" charset="0"/>
              </a:rPr>
              <a:t>ka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Amrit</a:t>
            </a:r>
            <a:r>
              <a:rPr lang="en-US" sz="2200" dirty="0">
                <a:latin typeface="Times New Roman" panose="02020603050405020304" pitchFamily="18" charset="0"/>
                <a:cs typeface="Times New Roman" panose="02020603050405020304" pitchFamily="18" charset="0"/>
              </a:rPr>
              <a:t> Mahotsav being celebrated in the spirit of Jan </a:t>
            </a:r>
            <a:r>
              <a:rPr lang="en-US" sz="2200" dirty="0" err="1">
                <a:latin typeface="Times New Roman" panose="02020603050405020304" pitchFamily="18" charset="0"/>
                <a:cs typeface="Times New Roman" panose="02020603050405020304" pitchFamily="18" charset="0"/>
              </a:rPr>
              <a:t>Bhagidari</a:t>
            </a:r>
            <a:r>
              <a:rPr lang="en-US" sz="2200" dirty="0">
                <a:latin typeface="Times New Roman" panose="02020603050405020304" pitchFamily="18" charset="0"/>
                <a:cs typeface="Times New Roman" panose="02020603050405020304" pitchFamily="18" charset="0"/>
              </a:rPr>
              <a:t>, seeks to showcase country’s achievements of these 75 years to the world and also give a framework for resolves  for the next 25 </a:t>
            </a:r>
            <a:r>
              <a:rPr lang="en-US" sz="2200" dirty="0" err="1">
                <a:latin typeface="Times New Roman" panose="02020603050405020304" pitchFamily="18" charset="0"/>
                <a:cs typeface="Times New Roman" panose="02020603050405020304" pitchFamily="18" charset="0"/>
              </a:rPr>
              <a:t>years.A</a:t>
            </a:r>
            <a:r>
              <a:rPr lang="en-US" sz="2200" dirty="0">
                <a:latin typeface="Times New Roman" panose="02020603050405020304" pitchFamily="18" charset="0"/>
                <a:cs typeface="Times New Roman" panose="02020603050405020304" pitchFamily="18" charset="0"/>
              </a:rPr>
              <a:t> large number of initiatives both within and outside the country have been taken up under this campaign.</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113</a:t>
            </a:fld>
            <a:endParaRPr lang="en-US" dirty="0"/>
          </a:p>
        </p:txBody>
      </p:sp>
      <p:sp>
        <p:nvSpPr>
          <p:cNvPr id="7" name="Title 1"/>
          <p:cNvSpPr txBox="1">
            <a:spLocks/>
          </p:cNvSpPr>
          <p:nvPr/>
        </p:nvSpPr>
        <p:spPr>
          <a:xfrm>
            <a:off x="1346202" y="65682"/>
            <a:ext cx="7721598" cy="52804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068334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63880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Dandi March to mark 75 Years of Independence </a:t>
            </a:r>
            <a:r>
              <a:rPr lang="en-US" sz="2200" dirty="0">
                <a:latin typeface="Times New Roman" panose="02020603050405020304" pitchFamily="18" charset="0"/>
                <a:cs typeface="Times New Roman" panose="02020603050405020304" pitchFamily="18" charset="0"/>
              </a:rPr>
              <a:t>:- Prime Minister Narendra Modi on 12</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march flagged off the foot march to re-enact the historic Mahatma Gandhi-led Salt March, while launching the ‘Azadi Ka Amrut Mahotsav’, the government’s initiative to mark 75 years of India’s Independence.</a:t>
            </a:r>
          </a:p>
          <a:p>
            <a:pPr algn="just">
              <a:lnSpc>
                <a:spcPct val="150000"/>
              </a:lnSpc>
            </a:pPr>
            <a:r>
              <a:rPr lang="en-US" sz="2200" dirty="0">
                <a:latin typeface="Times New Roman" panose="02020603050405020304" pitchFamily="18" charset="0"/>
                <a:cs typeface="Times New Roman" panose="02020603050405020304" pitchFamily="18" charset="0"/>
              </a:rPr>
              <a:t>The padayatra is being undertaken by 81 persons on April 5. The march from Sabarmati Ashram in Ahmedabad to Dandi in Navsari district, a distance of 386 km, will take them 25 days. For Indians, salt represented </a:t>
            </a:r>
            <a:r>
              <a:rPr lang="en-US" sz="2200" b="1" dirty="0">
                <a:latin typeface="Times New Roman" panose="02020603050405020304" pitchFamily="18" charset="0"/>
                <a:cs typeface="Times New Roman" panose="02020603050405020304" pitchFamily="18" charset="0"/>
              </a:rPr>
              <a:t>honesty, trust, loyalty, labour, equality and self reliance</a:t>
            </a:r>
            <a:r>
              <a:rPr lang="en-US" sz="2200" dirty="0">
                <a:latin typeface="Times New Roman" panose="02020603050405020304" pitchFamily="18" charset="0"/>
                <a:cs typeface="Times New Roman" panose="02020603050405020304" pitchFamily="18" charset="0"/>
              </a:rPr>
              <a:t>. At that time, salt was a symbol of India’s self-reliance. Along with the values of India, the British had also hurt this self-reliance.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0542993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563880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Sangeet Sandhya programme:- </a:t>
            </a:r>
            <a:r>
              <a:rPr lang="en-US" sz="2200" dirty="0">
                <a:latin typeface="Times New Roman" panose="02020603050405020304" pitchFamily="18" charset="0"/>
                <a:cs typeface="Times New Roman" panose="02020603050405020304" pitchFamily="18" charset="0"/>
              </a:rPr>
              <a:t>Sangeet Sandhya programme started as part of the 550th Birth Anniversary celebrations of Sri Guru Nanak Dev Ji.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Chauri Chaura Centenary Celebrations </a:t>
            </a:r>
            <a:r>
              <a:rPr lang="en-US" sz="2200" dirty="0">
                <a:latin typeface="Times New Roman" panose="02020603050405020304" pitchFamily="18" charset="0"/>
                <a:cs typeface="Times New Roman" panose="02020603050405020304" pitchFamily="18" charset="0"/>
              </a:rPr>
              <a:t>:- This year marks 100 years of the ‘Chauri Chaura’ incident, a landmark event in the country’s fight for independence.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Ek Bharat Shreshtha Bharat</a:t>
            </a:r>
            <a:r>
              <a:rPr lang="en-US" sz="2200" dirty="0">
                <a:latin typeface="Times New Roman" panose="02020603050405020304" pitchFamily="18" charset="0"/>
                <a:cs typeface="Times New Roman" panose="02020603050405020304" pitchFamily="18" charset="0"/>
              </a:rPr>
              <a:t>:- It is an initiative of Government of India to foster national integration by a coordinated mutual engagement process between States, UT, Central Ministries, Educational Institutions and general public through linguistic, literary, cultural, sports, tourism and other forms of people-to-people  exchanges.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115</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697968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763000" cy="5478264"/>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National War Memorial:- </a:t>
            </a:r>
            <a:r>
              <a:rPr lang="en-US" sz="2200" dirty="0">
                <a:latin typeface="Times New Roman" panose="02020603050405020304" pitchFamily="18" charset="0"/>
                <a:cs typeface="Times New Roman" panose="02020603050405020304" pitchFamily="18" charset="0"/>
              </a:rPr>
              <a:t>The National War Memorial, near India Gate in New Delhi, is a fitting tribute to our soldiers who laid down their lives defending the nation, post-independence. </a:t>
            </a:r>
          </a:p>
          <a:p>
            <a:pPr algn="just">
              <a:lnSpc>
                <a:spcPct val="150000"/>
              </a:lnSpc>
            </a:pPr>
            <a:r>
              <a:rPr lang="en-US" sz="2200" dirty="0">
                <a:latin typeface="Times New Roman" panose="02020603050405020304" pitchFamily="18" charset="0"/>
                <a:cs typeface="Times New Roman" panose="02020603050405020304" pitchFamily="18" charset="0"/>
              </a:rPr>
              <a:t>The National War Memorial also commemorates the soldiers who participated and made the supreme sacrifice in Peace Keeping Missions, and Counter Insurgency Operations. </a:t>
            </a:r>
          </a:p>
          <a:p>
            <a:pPr algn="just">
              <a:lnSpc>
                <a:spcPct val="150000"/>
              </a:lnSpc>
            </a:pPr>
            <a:r>
              <a:rPr lang="en-US" sz="2200" dirty="0">
                <a:latin typeface="Times New Roman" panose="02020603050405020304" pitchFamily="18" charset="0"/>
                <a:cs typeface="Times New Roman" panose="02020603050405020304" pitchFamily="18" charset="0"/>
              </a:rPr>
              <a:t>The layout of the National War Memorial comprises four concentric circles, namely, the ‘Amar Chakra’ or Circle of Immortality, the ‘</a:t>
            </a:r>
            <a:r>
              <a:rPr lang="en-US" sz="2200" dirty="0" err="1">
                <a:latin typeface="Times New Roman" panose="02020603050405020304" pitchFamily="18" charset="0"/>
                <a:cs typeface="Times New Roman" panose="02020603050405020304" pitchFamily="18" charset="0"/>
              </a:rPr>
              <a:t>Veerta</a:t>
            </a:r>
            <a:r>
              <a:rPr lang="en-US" sz="2200" dirty="0">
                <a:latin typeface="Times New Roman" panose="02020603050405020304" pitchFamily="18" charset="0"/>
                <a:cs typeface="Times New Roman" panose="02020603050405020304" pitchFamily="18" charset="0"/>
              </a:rPr>
              <a:t> Chakra’ or Circle of Bravery, the ‘</a:t>
            </a:r>
            <a:r>
              <a:rPr lang="en-US" sz="2200" dirty="0" err="1">
                <a:latin typeface="Times New Roman" panose="02020603050405020304" pitchFamily="18" charset="0"/>
                <a:cs typeface="Times New Roman" panose="02020603050405020304" pitchFamily="18" charset="0"/>
              </a:rPr>
              <a:t>Tyag</a:t>
            </a:r>
            <a:r>
              <a:rPr lang="en-US" sz="2200" dirty="0">
                <a:latin typeface="Times New Roman" panose="02020603050405020304" pitchFamily="18" charset="0"/>
                <a:cs typeface="Times New Roman" panose="02020603050405020304" pitchFamily="18" charset="0"/>
              </a:rPr>
              <a:t> Chakra’ or Circle of Sacrifice, and the ‘</a:t>
            </a:r>
            <a:r>
              <a:rPr lang="en-US" sz="2200" dirty="0" err="1">
                <a:latin typeface="Times New Roman" panose="02020603050405020304" pitchFamily="18" charset="0"/>
                <a:cs typeface="Times New Roman" panose="02020603050405020304" pitchFamily="18" charset="0"/>
              </a:rPr>
              <a:t>Rakshak</a:t>
            </a:r>
            <a:r>
              <a:rPr lang="en-US" sz="2200" dirty="0">
                <a:latin typeface="Times New Roman" panose="02020603050405020304" pitchFamily="18" charset="0"/>
                <a:cs typeface="Times New Roman" panose="02020603050405020304" pitchFamily="18" charset="0"/>
              </a:rPr>
              <a:t> Chakra’ or Circle of Protection.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116</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4632551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839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National War Memorial represents the culmination of the collective aspiration of a grateful nation to pay a fitting tribute to the martyrs.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Gandhi Circuit, Bihar </a:t>
            </a:r>
            <a:r>
              <a:rPr lang="en-US" sz="2200" dirty="0">
                <a:latin typeface="Times New Roman" panose="02020603050405020304" pitchFamily="18" charset="0"/>
                <a:cs typeface="Times New Roman" panose="02020603050405020304" pitchFamily="18" charset="0"/>
              </a:rPr>
              <a:t>:- The Government has announced development of Gandhi Circuit in Bihar to celebrate the centenary of the Champaran Satyagraha organized in 1917.The project has been named as the  “Development of Gandhi Circuit: Bhitiharwa- Chandrahia-Turkaulia under Rural Circuit theme of Swadesh Darshan Scheme”.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Pilgrimage Rejuvenation and Spiritual Augmentation Drive (PRASAD</a:t>
            </a:r>
            <a:r>
              <a:rPr lang="en-US" sz="2200" dirty="0">
                <a:latin typeface="Times New Roman" panose="02020603050405020304" pitchFamily="18" charset="0"/>
                <a:cs typeface="Times New Roman" panose="02020603050405020304" pitchFamily="18" charset="0"/>
              </a:rPr>
              <a:t>):- To identify &amp; develop pilgrim sites in India to improve religious tourism experience.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117</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217126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Sanskriti Kumbh, a 29 days Cultural extravaganza organised at Kumbh Mela Area, Prayagraj from 10th January, 2019.</a:t>
            </a:r>
          </a:p>
          <a:p>
            <a:pPr algn="just">
              <a:lnSpc>
                <a:spcPct val="150000"/>
              </a:lnSpc>
            </a:pPr>
            <a:r>
              <a:rPr lang="en-US" sz="2200" dirty="0">
                <a:latin typeface="Times New Roman" panose="02020603050405020304" pitchFamily="18" charset="0"/>
                <a:cs typeface="Times New Roman" panose="02020603050405020304" pitchFamily="18" charset="0"/>
              </a:rPr>
              <a:t>New campus of National Museum Institute inaugurated at Noida on 30th January, 2019.</a:t>
            </a:r>
          </a:p>
          <a:p>
            <a:pPr algn="just">
              <a:lnSpc>
                <a:spcPct val="150000"/>
              </a:lnSpc>
            </a:pPr>
            <a:r>
              <a:rPr lang="en-US" sz="2200" dirty="0">
                <a:latin typeface="Times New Roman" panose="02020603050405020304" pitchFamily="18" charset="0"/>
                <a:cs typeface="Times New Roman" panose="02020603050405020304" pitchFamily="18" charset="0"/>
              </a:rPr>
              <a:t>The 20th edition of Bharat Rang Mahotsav (BRM), the international theatre festival of India, is organized by National School of Drama. </a:t>
            </a:r>
          </a:p>
          <a:p>
            <a:pPr algn="just">
              <a:lnSpc>
                <a:spcPct val="150000"/>
              </a:lnSpc>
            </a:pPr>
            <a:r>
              <a:rPr lang="en-US" sz="2200" dirty="0">
                <a:latin typeface="Times New Roman" panose="02020603050405020304" pitchFamily="18" charset="0"/>
                <a:cs typeface="Times New Roman" panose="02020603050405020304" pitchFamily="18" charset="0"/>
              </a:rPr>
              <a:t>Foundation Stone of Taj View Garden on the Taj Corridor Area between the Agra Fort and TajMahal in Agra was laid on 14thFeburary, 2019.</a:t>
            </a:r>
          </a:p>
          <a:p>
            <a:pPr algn="just">
              <a:lnSpc>
                <a:spcPct val="150000"/>
              </a:lnSpc>
            </a:pPr>
            <a:r>
              <a:rPr lang="en-US" sz="2200" dirty="0">
                <a:latin typeface="Times New Roman" panose="02020603050405020304" pitchFamily="18" charset="0"/>
                <a:cs typeface="Times New Roman" panose="02020603050405020304" pitchFamily="18" charset="0"/>
              </a:rPr>
              <a:t>The ‘Azaadi ke Diwane’ museum was inaugurated at Red Fort, Delhi on 4th March, 2019.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118</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Current developments in Arts and Cultural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856034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Spread of Indian religion and philosophy.</a:t>
            </a:r>
          </a:p>
          <a:p>
            <a:pPr algn="just">
              <a:lnSpc>
                <a:spcPct val="150000"/>
              </a:lnSpc>
            </a:pPr>
            <a:r>
              <a:rPr lang="en-US" sz="2200" dirty="0">
                <a:latin typeface="Times New Roman" panose="02020603050405020304" pitchFamily="18" charset="0"/>
                <a:cs typeface="Times New Roman" panose="02020603050405020304" pitchFamily="18" charset="0"/>
              </a:rPr>
              <a:t>Spread of Mathematics, Astronomy and Medical science.</a:t>
            </a:r>
          </a:p>
          <a:p>
            <a:pPr algn="just">
              <a:lnSpc>
                <a:spcPct val="150000"/>
              </a:lnSpc>
            </a:pPr>
            <a:r>
              <a:rPr lang="en-US" sz="2200" dirty="0">
                <a:latin typeface="Times New Roman" panose="02020603050405020304" pitchFamily="18" charset="0"/>
                <a:cs typeface="Times New Roman" panose="02020603050405020304" pitchFamily="18" charset="0"/>
              </a:rPr>
              <a:t>Spread of Indian art and architecture.</a:t>
            </a:r>
          </a:p>
          <a:p>
            <a:pPr algn="just">
              <a:lnSpc>
                <a:spcPct val="150000"/>
              </a:lnSpc>
            </a:pPr>
            <a:r>
              <a:rPr lang="en-US" sz="2200" dirty="0">
                <a:latin typeface="Times New Roman" panose="02020603050405020304" pitchFamily="18" charset="0"/>
                <a:cs typeface="Times New Roman" panose="02020603050405020304" pitchFamily="18" charset="0"/>
              </a:rPr>
              <a:t>Spread of Indian languages.</a:t>
            </a:r>
          </a:p>
          <a:p>
            <a:pPr algn="just">
              <a:lnSpc>
                <a:spcPct val="150000"/>
              </a:lnSpc>
            </a:pPr>
            <a:r>
              <a:rPr lang="en-US" sz="2200" dirty="0">
                <a:latin typeface="Times New Roman" panose="02020603050405020304" pitchFamily="18" charset="0"/>
                <a:cs typeface="Times New Roman" panose="02020603050405020304" pitchFamily="18" charset="0"/>
              </a:rPr>
              <a:t>Spread of Indian games and leisure activities.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Chess &amp; martial arts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Ludo:- known as Pachisi in ancient times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Krida-Patram:- Modern play cards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4. Kho-Kho:- originated in the state of Maharashtra.</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Indian’s Cultural Contribution to the World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74598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2073-25D8-4B3E-A40F-67C8A99DA56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Program Specific Outcomes</a:t>
            </a:r>
          </a:p>
        </p:txBody>
      </p:sp>
      <p:sp>
        <p:nvSpPr>
          <p:cNvPr id="25604" name="Rectangle 11">
            <a:extLst>
              <a:ext uri="{FF2B5EF4-FFF2-40B4-BE49-F238E27FC236}">
                <a16:creationId xmlns:a16="http://schemas.microsoft.com/office/drawing/2014/main" id="{58316569-59D5-4AC0-A595-7F5254E78724}"/>
              </a:ext>
            </a:extLst>
          </p:cNvPr>
          <p:cNvSpPr>
            <a:spLocks noChangeArrowheads="1"/>
          </p:cNvSpPr>
          <p:nvPr/>
        </p:nvSpPr>
        <p:spPr bwMode="auto">
          <a:xfrm>
            <a:off x="0" y="828675"/>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Specific Outcomes (PSOs)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a16="http://schemas.microsoft.com/office/drawing/2014/main" id="{C3632E4D-4F91-438F-930B-1FEE5618061E}"/>
              </a:ext>
            </a:extLst>
          </p:cNvPr>
          <p:cNvSpPr>
            <a:spLocks noChangeArrowheads="1"/>
          </p:cNvSpPr>
          <p:nvPr/>
        </p:nvSpPr>
        <p:spPr bwMode="auto">
          <a:xfrm>
            <a:off x="0" y="1676400"/>
            <a:ext cx="9144000" cy="4746625"/>
          </a:xfrm>
          <a:prstGeom prst="rect">
            <a:avLst/>
          </a:prstGeom>
          <a:noFill/>
          <a:ln w="9525">
            <a:noFill/>
            <a:miter lim="800000"/>
            <a:headEnd/>
            <a:tailEnd/>
          </a:ln>
        </p:spPr>
        <p:txBody>
          <a:bodyPr anchor="ctr">
            <a:spAutoFit/>
          </a:bodyPr>
          <a:lstStyle/>
          <a:p>
            <a:pPr marL="341313" marR="0" lvl="0" indent="-341313"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 successful completion of B. Tech. (EC) Program, the Electronics and Communication engineering graduates will be able to:</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a:ea typeface="Times New Roman"/>
                <a:cs typeface="Times New Roman"/>
              </a:rPr>
              <a:t>PSO1</a:t>
            </a: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PSO2: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PSO3: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Footer Placeholder 2">
            <a:extLst>
              <a:ext uri="{FF2B5EF4-FFF2-40B4-BE49-F238E27FC236}">
                <a16:creationId xmlns:a16="http://schemas.microsoft.com/office/drawing/2014/main" id="{5ABDA359-EE99-4AD6-90D1-59B163338513}"/>
              </a:ext>
            </a:extLst>
          </p:cNvPr>
          <p:cNvSpPr>
            <a:spLocks noGrp="1"/>
          </p:cNvSpPr>
          <p:nvPr>
            <p:ph type="ftr" sz="quarter" idx="11"/>
          </p:nvPr>
        </p:nvSpPr>
        <p:spPr>
          <a:xfrm>
            <a:off x="2133600" y="6389688"/>
            <a:ext cx="6019800" cy="331787"/>
          </a:xfrm>
        </p:spPr>
        <p:txBody>
          <a:bodyPr/>
          <a:lstStyle/>
          <a:p>
            <a:pPr lvl="0">
              <a:spcBef>
                <a:spcPct val="20000"/>
              </a:spcBef>
              <a:defRPr/>
            </a:pPr>
            <a:r>
              <a:rPr lang="en-US" dirty="0" smtClean="0"/>
              <a:t>Ms. Neha Singh    Essence of Indian Traditional Knowledge              Unit </a:t>
            </a:r>
            <a:r>
              <a:rPr lang="en-US" dirty="0"/>
              <a:t>I</a:t>
            </a:r>
          </a:p>
        </p:txBody>
      </p:sp>
      <p:sp>
        <p:nvSpPr>
          <p:cNvPr id="25607" name="Slide Number Placeholder 3">
            <a:extLst>
              <a:ext uri="{FF2B5EF4-FFF2-40B4-BE49-F238E27FC236}">
                <a16:creationId xmlns:a16="http://schemas.microsoft.com/office/drawing/2014/main" id="{1DF96689-4ADD-439D-9E43-A70F2D66E1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56FD38-3074-4085-BD8A-0522BBEDB0A9}"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1E5F2723-2ECF-4FFC-B392-E73A36C76D8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9C3EB9-FAC3-4996-B704-79D9FDDED27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6581007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Lumiere Brothers who are famous as the inventors of Cinematograph brought the concept of motion pictures to India. They exhibited six-soundless short films in Bombay in 1896, which managed to engross the audience. </a:t>
            </a:r>
          </a:p>
          <a:p>
            <a:pPr algn="just">
              <a:lnSpc>
                <a:spcPct val="150000"/>
              </a:lnSpc>
            </a:pPr>
            <a:r>
              <a:rPr lang="en-US" sz="2200" dirty="0">
                <a:latin typeface="Times New Roman" panose="02020603050405020304" pitchFamily="18" charset="0"/>
                <a:cs typeface="Times New Roman" panose="02020603050405020304" pitchFamily="18" charset="0"/>
              </a:rPr>
              <a:t>Shot by an unknown photographer in 1897, the first film was titled Coconut Fair and Our Indian Empire.</a:t>
            </a:r>
          </a:p>
          <a:p>
            <a:pPr algn="just">
              <a:lnSpc>
                <a:spcPct val="150000"/>
              </a:lnSpc>
            </a:pPr>
            <a:r>
              <a:rPr lang="en-US" sz="2200" dirty="0">
                <a:latin typeface="Times New Roman" panose="02020603050405020304" pitchFamily="18" charset="0"/>
                <a:cs typeface="Times New Roman" panose="02020603050405020304" pitchFamily="18" charset="0"/>
              </a:rPr>
              <a:t>The first motion venture by an Indian was by Harishchandra Bhatavdekar, who was popularly known as Save Dada.</a:t>
            </a:r>
          </a:p>
          <a:p>
            <a:pPr algn="just">
              <a:lnSpc>
                <a:spcPct val="150000"/>
              </a:lnSpc>
            </a:pPr>
            <a:r>
              <a:rPr lang="en-US" sz="2200" dirty="0">
                <a:latin typeface="Times New Roman" panose="02020603050405020304" pitchFamily="18" charset="0"/>
                <a:cs typeface="Times New Roman" panose="02020603050405020304" pitchFamily="18" charset="0"/>
              </a:rPr>
              <a:t>Dadasaheb Phalke who produced the film titled Raja Harishchandra in 1913 made the first indigenous Indian silent film.</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120</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Indian Cinema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6417257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The Era of Silent Films</a:t>
            </a:r>
            <a:r>
              <a:rPr lang="en-US" sz="2200" dirty="0">
                <a:latin typeface="Times New Roman" panose="02020603050405020304" pitchFamily="18" charset="0"/>
                <a:cs typeface="Times New Roman" panose="02020603050405020304" pitchFamily="18" charset="0"/>
              </a:rPr>
              <a:t>:- The decade of 1910 to 1920 was dominated by silent films. The first Indo-British Collaboration for making a silent movie was in 1912 by N.G. Chitre and R.G. Torney. Their film was titled Pundalik. Dadasaheb Phalke who produced the film titled </a:t>
            </a:r>
            <a:r>
              <a:rPr lang="en-US" sz="2200" b="1" dirty="0">
                <a:latin typeface="Times New Roman" panose="02020603050405020304" pitchFamily="18" charset="0"/>
                <a:cs typeface="Times New Roman" panose="02020603050405020304" pitchFamily="18" charset="0"/>
              </a:rPr>
              <a:t>Raja Harishchandra</a:t>
            </a:r>
            <a:r>
              <a:rPr lang="en-US" sz="2200" dirty="0">
                <a:latin typeface="Times New Roman" panose="02020603050405020304" pitchFamily="18" charset="0"/>
                <a:cs typeface="Times New Roman" panose="02020603050405020304" pitchFamily="18" charset="0"/>
              </a:rPr>
              <a:t> in 1913 made the first indigenous Indian silent film.</a:t>
            </a:r>
          </a:p>
          <a:p>
            <a:pPr algn="just">
              <a:lnSpc>
                <a:spcPct val="150000"/>
              </a:lnSpc>
            </a:pPr>
            <a:r>
              <a:rPr lang="en-US" sz="2200" b="1" dirty="0">
                <a:latin typeface="Times New Roman" panose="02020603050405020304" pitchFamily="18" charset="0"/>
                <a:cs typeface="Times New Roman" panose="02020603050405020304" pitchFamily="18" charset="0"/>
              </a:rPr>
              <a:t>Age of Talking films or Talkies </a:t>
            </a:r>
            <a:r>
              <a:rPr lang="en-US" sz="2200" dirty="0">
                <a:latin typeface="Times New Roman" panose="02020603050405020304" pitchFamily="18" charset="0"/>
                <a:cs typeface="Times New Roman" panose="02020603050405020304" pitchFamily="18" charset="0"/>
              </a:rPr>
              <a:t>:- The first talking film was </a:t>
            </a:r>
            <a:r>
              <a:rPr lang="en-US" sz="2200" b="1" dirty="0">
                <a:latin typeface="Times New Roman" panose="02020603050405020304" pitchFamily="18" charset="0"/>
                <a:cs typeface="Times New Roman" panose="02020603050405020304" pitchFamily="18" charset="0"/>
              </a:rPr>
              <a:t>Alam Ara</a:t>
            </a:r>
            <a:r>
              <a:rPr lang="en-US" sz="2200" dirty="0">
                <a:latin typeface="Times New Roman" panose="02020603050405020304" pitchFamily="18" charset="0"/>
                <a:cs typeface="Times New Roman" panose="02020603050405020304" pitchFamily="18" charset="0"/>
              </a:rPr>
              <a:t>, which was directed by Ardeshir Irani in 1931. This film had a few memorable songs by W.M. Khan, who was India’s first singer and his song ‘</a:t>
            </a:r>
            <a:r>
              <a:rPr lang="en-US" sz="2200" b="1" dirty="0">
                <a:latin typeface="Times New Roman" panose="02020603050405020304" pitchFamily="18" charset="0"/>
                <a:cs typeface="Times New Roman" panose="02020603050405020304" pitchFamily="18" charset="0"/>
              </a:rPr>
              <a:t>De de khuda ke naam par</a:t>
            </a:r>
            <a:r>
              <a:rPr lang="en-US" sz="2200" dirty="0">
                <a:latin typeface="Times New Roman" panose="02020603050405020304" pitchFamily="18" charset="0"/>
                <a:cs typeface="Times New Roman" panose="02020603050405020304" pitchFamily="18" charset="0"/>
              </a:rPr>
              <a:t>’ was the first recorded song in Indian cinematic history.</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121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Indian Cinema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084677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518150"/>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The Golden era of Indian Cinema(1940-1960)</a:t>
            </a:r>
            <a:r>
              <a:rPr lang="en-US" sz="2200" dirty="0">
                <a:latin typeface="Times New Roman" panose="02020603050405020304" pitchFamily="18" charset="0"/>
                <a:cs typeface="Times New Roman" panose="02020603050405020304" pitchFamily="18" charset="0"/>
              </a:rPr>
              <a:t>:- Towards the late 1940s,Indian cinema picked up the new ‘masala’ themed films depicting music, dance and romance. Establishment of RK Studios gave boost to this new trend. This gave birth to a new phase of Indian films referred as ‘ The Golden Era of Indian cinema’. </a:t>
            </a:r>
          </a:p>
          <a:p>
            <a:pPr algn="just">
              <a:lnSpc>
                <a:spcPct val="150000"/>
              </a:lnSpc>
            </a:pPr>
            <a:r>
              <a:rPr lang="en-US" sz="2200" dirty="0">
                <a:latin typeface="Times New Roman" panose="02020603050405020304" pitchFamily="18" charset="0"/>
                <a:cs typeface="Times New Roman" panose="02020603050405020304" pitchFamily="18" charset="0"/>
              </a:rPr>
              <a:t>The music industry became an integral part of the film fraternity in the 1960s. Several movies started using music as their unique selling point (USP). Some of the notable ones were </a:t>
            </a:r>
            <a:r>
              <a:rPr lang="en-US" sz="2200" b="1" dirty="0">
                <a:latin typeface="Times New Roman" panose="02020603050405020304" pitchFamily="18" charset="0"/>
                <a:cs typeface="Times New Roman" panose="02020603050405020304" pitchFamily="18" charset="0"/>
              </a:rPr>
              <a:t>Jis Desh mein Ganga Behti hai</a:t>
            </a:r>
            <a:r>
              <a:rPr lang="en-US" sz="2200" dirty="0">
                <a:latin typeface="Times New Roman" panose="02020603050405020304" pitchFamily="18" charset="0"/>
                <a:cs typeface="Times New Roman" panose="02020603050405020304" pitchFamily="18" charset="0"/>
              </a:rPr>
              <a:t>, starring Raj Kapoor, Dev Anand’s Guide, Yash Chopra’s </a:t>
            </a:r>
            <a:r>
              <a:rPr lang="en-US" sz="2200" b="1" dirty="0">
                <a:latin typeface="Times New Roman" panose="02020603050405020304" pitchFamily="18" charset="0"/>
                <a:cs typeface="Times New Roman" panose="02020603050405020304" pitchFamily="18" charset="0"/>
              </a:rPr>
              <a:t>Waqt</a:t>
            </a:r>
            <a:r>
              <a:rPr lang="en-US" sz="2200" dirty="0">
                <a:latin typeface="Times New Roman" panose="02020603050405020304" pitchFamily="18" charset="0"/>
                <a:cs typeface="Times New Roman" panose="02020603050405020304" pitchFamily="18" charset="0"/>
              </a:rPr>
              <a:t>, etc. This period also witnessed two wars of 1962 and 1965, which became the subject of several nationalistic films(Haqeeqat, Aradhana, Sangam etc.)</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122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Indian Cinema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9654537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638800"/>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Classic Decades of Indian Cinema(1970-1980)</a:t>
            </a:r>
            <a:r>
              <a:rPr lang="en-US" sz="2200" dirty="0">
                <a:latin typeface="Times New Roman" panose="02020603050405020304" pitchFamily="18" charset="0"/>
                <a:cs typeface="Times New Roman" panose="02020603050405020304" pitchFamily="18" charset="0"/>
              </a:rPr>
              <a:t>:- The films of this phase were characterized by a mixture of genre of romance and action. The term ‘Bollywood’ was coined during the 1970s with the establishment of ‘Conventions of commercial Bollywood Films (CCBF)’. </a:t>
            </a:r>
          </a:p>
          <a:p>
            <a:pPr algn="just">
              <a:lnSpc>
                <a:spcPct val="150000"/>
              </a:lnSpc>
            </a:pPr>
            <a:r>
              <a:rPr lang="en-US" sz="2200" b="1" dirty="0">
                <a:latin typeface="Times New Roman" panose="02020603050405020304" pitchFamily="18" charset="0"/>
                <a:cs typeface="Times New Roman" panose="02020603050405020304" pitchFamily="18" charset="0"/>
              </a:rPr>
              <a:t>Phase of Romantic cinema1980-2000</a:t>
            </a:r>
            <a:r>
              <a:rPr lang="en-US" sz="2200" dirty="0">
                <a:latin typeface="Times New Roman" panose="02020603050405020304" pitchFamily="18" charset="0"/>
                <a:cs typeface="Times New Roman" panose="02020603050405020304" pitchFamily="18" charset="0"/>
              </a:rPr>
              <a:t> :- Romantic movies and family dramas were also getting a huge audience. Three major actors of this period were Anil Kapoor, Jackie Shroff and Govinda. LPG in 1990s allowed for advanced technology to come to India. </a:t>
            </a:r>
            <a:r>
              <a:rPr lang="en-US" sz="2200" b="1" dirty="0">
                <a:latin typeface="Times New Roman" panose="02020603050405020304" pitchFamily="18" charset="0"/>
                <a:cs typeface="Times New Roman" panose="02020603050405020304" pitchFamily="18" charset="0"/>
              </a:rPr>
              <a:t>My Dear Kuttichatan</a:t>
            </a:r>
            <a:r>
              <a:rPr lang="en-US" sz="2200" dirty="0">
                <a:latin typeface="Times New Roman" panose="02020603050405020304" pitchFamily="18" charset="0"/>
                <a:cs typeface="Times New Roman" panose="02020603050405020304" pitchFamily="18" charset="0"/>
              </a:rPr>
              <a:t> was India’s first 3D movie that was made in Malayalam. The Dolby Sound System also introduced this time.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123</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Indian Cinema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0362160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638800"/>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New Bollywood phase of Indian Cinema(1990-present)</a:t>
            </a:r>
            <a:r>
              <a:rPr lang="en-US" sz="2200" dirty="0">
                <a:latin typeface="Times New Roman" panose="02020603050405020304" pitchFamily="18" charset="0"/>
                <a:cs typeface="Times New Roman" panose="02020603050405020304" pitchFamily="18" charset="0"/>
              </a:rPr>
              <a:t>:- Indian cinema with its growing popularity has become an inseparable part of the lives of people.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SOUTH INDIAN CINEMA </a:t>
            </a:r>
            <a:r>
              <a:rPr lang="en-US" sz="2200" dirty="0">
                <a:latin typeface="Times New Roman" panose="02020603050405020304" pitchFamily="18" charset="0"/>
                <a:cs typeface="Times New Roman" panose="02020603050405020304" pitchFamily="18" charset="0"/>
              </a:rPr>
              <a:t>:-The cinema of South India can be used to refer collectively to the five film industries of South India—the Tamil, the Telugu, the Kannada, the Malayalam, and the Tulu (Coastal Karnataka) film industries as a single entity. Films based on socio-economic issues form a major component of South Indian cinema.</a:t>
            </a:r>
          </a:p>
          <a:p>
            <a:pPr algn="just">
              <a:lnSpc>
                <a:spcPct val="150000"/>
              </a:lnSpc>
            </a:pPr>
            <a:r>
              <a:rPr lang="en-US" sz="2200" dirty="0">
                <a:latin typeface="Times New Roman" panose="02020603050405020304" pitchFamily="18" charset="0"/>
                <a:cs typeface="Times New Roman" panose="02020603050405020304" pitchFamily="18" charset="0"/>
              </a:rPr>
              <a:t>World’s largest movie poster ever: Karan Johar and SS Rajamouli’s magnum opus, </a:t>
            </a:r>
            <a:r>
              <a:rPr lang="en-US" sz="2200" b="1" dirty="0">
                <a:latin typeface="Times New Roman" panose="02020603050405020304" pitchFamily="18" charset="0"/>
                <a:cs typeface="Times New Roman" panose="02020603050405020304" pitchFamily="18" charset="0"/>
              </a:rPr>
              <a:t>Bahubali</a:t>
            </a:r>
            <a:r>
              <a:rPr lang="en-US" sz="2200" dirty="0">
                <a:latin typeface="Times New Roman" panose="02020603050405020304" pitchFamily="18" charset="0"/>
                <a:cs typeface="Times New Roman" panose="02020603050405020304" pitchFamily="18" charset="0"/>
              </a:rPr>
              <a:t>, has entered the Guinness Book of World Records.</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124</a:t>
            </a:fld>
            <a:endParaRPr lang="en-US" dirty="0"/>
          </a:p>
        </p:txBody>
      </p:sp>
      <p:sp>
        <p:nvSpPr>
          <p:cNvPr id="7" name="Title 1"/>
          <p:cNvSpPr txBox="1">
            <a:spLocks/>
          </p:cNvSpPr>
          <p:nvPr/>
        </p:nvSpPr>
        <p:spPr>
          <a:xfrm>
            <a:off x="13462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Indian Cinema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5812200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75280"/>
            <a:ext cx="8610600" cy="5801720"/>
          </a:xfrm>
        </p:spPr>
        <p:txBody>
          <a:bodyPr>
            <a:noAutofit/>
          </a:bodyPr>
          <a:lstStyle/>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Documentary Film maker, Kartiki Gonsalves, and producer, Guneet Monga, won the Oscar for their short film </a:t>
            </a:r>
            <a:r>
              <a:rPr lang="en-US" sz="2200" b="1" dirty="0">
                <a:latin typeface="Times New Roman" panose="02020603050405020304" pitchFamily="18" charset="0"/>
                <a:cs typeface="Times New Roman" panose="02020603050405020304" pitchFamily="18" charset="0"/>
              </a:rPr>
              <a:t>‘The Elephant Whisperers’. </a:t>
            </a:r>
            <a:r>
              <a:rPr lang="en-US" sz="2200" dirty="0">
                <a:latin typeface="Times New Roman" panose="02020603050405020304" pitchFamily="18" charset="0"/>
                <a:cs typeface="Times New Roman" panose="02020603050405020304" pitchFamily="18" charset="0"/>
              </a:rPr>
              <a:t>The film was applauded in the </a:t>
            </a:r>
            <a:r>
              <a:rPr lang="en-US" sz="2200" b="1" dirty="0">
                <a:latin typeface="Times New Roman" panose="02020603050405020304" pitchFamily="18" charset="0"/>
                <a:cs typeface="Times New Roman" panose="02020603050405020304" pitchFamily="18" charset="0"/>
              </a:rPr>
              <a:t>‘Best Documentary Short Film’ </a:t>
            </a:r>
            <a:r>
              <a:rPr lang="en-US" sz="2200" dirty="0">
                <a:latin typeface="Times New Roman" panose="02020603050405020304" pitchFamily="18" charset="0"/>
                <a:cs typeface="Times New Roman" panose="02020603050405020304" pitchFamily="18" charset="0"/>
              </a:rPr>
              <a:t>category. The film is based on the lives of Bomman and Billie, a couple from the Kattunayakan tribe who devote their lives to the care of an orphaned baby elephant. </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second Oscar was awarded to the Indian musical composer, M.M Keeravani, and Lyricist, Chandrabose for their song </a:t>
            </a:r>
            <a:r>
              <a:rPr lang="en-US" sz="2200" b="1" dirty="0">
                <a:latin typeface="Times New Roman" panose="02020603050405020304" pitchFamily="18" charset="0"/>
                <a:cs typeface="Times New Roman" panose="02020603050405020304" pitchFamily="18" charset="0"/>
              </a:rPr>
              <a:t>‘Naatu Naatu’ </a:t>
            </a:r>
            <a:r>
              <a:rPr lang="en-US" sz="2200" dirty="0">
                <a:latin typeface="Times New Roman" panose="02020603050405020304" pitchFamily="18" charset="0"/>
                <a:cs typeface="Times New Roman" panose="02020603050405020304" pitchFamily="18" charset="0"/>
              </a:rPr>
              <a:t>from the movie RRR. The song won the honour in the </a:t>
            </a:r>
            <a:r>
              <a:rPr lang="en-US" sz="2200" b="1" dirty="0">
                <a:latin typeface="Times New Roman" panose="02020603050405020304" pitchFamily="18" charset="0"/>
                <a:cs typeface="Times New Roman" panose="02020603050405020304" pitchFamily="18" charset="0"/>
              </a:rPr>
              <a:t>‘Best Original Song category'</a:t>
            </a:r>
            <a:r>
              <a:rPr lang="en-US" sz="2200" dirty="0">
                <a:latin typeface="Times New Roman" panose="02020603050405020304" pitchFamily="18" charset="0"/>
                <a:cs typeface="Times New Roman" panose="02020603050405020304" pitchFamily="18" charset="0"/>
              </a:rPr>
              <a:t>. The feature film is based on the life of a fearless revolutionary.</a:t>
            </a:r>
          </a:p>
          <a:p>
            <a:pPr algn="just">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125</a:t>
            </a:fld>
            <a:endParaRPr lang="en-US" dirty="0"/>
          </a:p>
        </p:txBody>
      </p:sp>
      <p:sp>
        <p:nvSpPr>
          <p:cNvPr id="7" name="Title 1"/>
          <p:cNvSpPr txBox="1">
            <a:spLocks/>
          </p:cNvSpPr>
          <p:nvPr/>
        </p:nvSpPr>
        <p:spPr>
          <a:xfrm>
            <a:off x="1349312" y="73817"/>
            <a:ext cx="7721598" cy="60146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a:t>
            </a:r>
          </a:p>
          <a:p>
            <a:r>
              <a:rPr lang="en-US" dirty="0"/>
              <a:t>Academy award 2023 </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1166884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86800" cy="4984750"/>
          </a:xfrm>
        </p:spPr>
        <p:txBody>
          <a:bodyPr>
            <a:noAutofit/>
          </a:bodyPr>
          <a:lstStyle/>
          <a:p>
            <a:pPr marL="0" algn="just" fontAlgn="t">
              <a:lnSpc>
                <a:spcPct val="150000"/>
              </a:lnSpc>
              <a:spcBef>
                <a:spcPts val="0"/>
              </a:spcBef>
            </a:pPr>
            <a:r>
              <a:rPr lang="en-US" sz="2200" dirty="0">
                <a:solidFill>
                  <a:srgbClr val="000000"/>
                </a:solidFill>
                <a:latin typeface="Times New Roman" panose="02020603050405020304" pitchFamily="18" charset="0"/>
                <a:cs typeface="Times New Roman" panose="02020603050405020304" pitchFamily="18" charset="0"/>
              </a:rPr>
              <a:t>In this topic ,we learned about Music, Theatre, drama &amp;Painting, Martial</a:t>
            </a:r>
          </a:p>
          <a:p>
            <a:pPr marL="0" indent="0" algn="just" fontAlgn="t">
              <a:lnSpc>
                <a:spcPct val="150000"/>
              </a:lnSpc>
              <a:spcBef>
                <a:spcPts val="0"/>
              </a:spcBef>
              <a:buNone/>
            </a:pPr>
            <a:r>
              <a:rPr lang="en-US" sz="2200" dirty="0">
                <a:solidFill>
                  <a:srgbClr val="000000"/>
                </a:solidFill>
                <a:latin typeface="Times New Roman" panose="02020603050405020304" pitchFamily="18" charset="0"/>
                <a:cs typeface="Times New Roman" panose="02020603050405020304" pitchFamily="18" charset="0"/>
              </a:rPr>
              <a:t>     Arts Traditions</a:t>
            </a:r>
            <a:r>
              <a:rPr lang="en-IN" sz="2200" dirty="0">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the  Fairs  and Festivals</a:t>
            </a:r>
            <a:endParaRPr lang="en-IN" sz="2200" dirty="0">
              <a:latin typeface="Times New Roman" panose="02020603050405020304" pitchFamily="18" charset="0"/>
              <a:cs typeface="Times New Roman" panose="02020603050405020304" pitchFamily="18" charset="0"/>
            </a:endParaRPr>
          </a:p>
          <a:p>
            <a:pPr algn="just" fontAlgn="t">
              <a:lnSpc>
                <a:spcPct val="150000"/>
              </a:lnSpc>
              <a:spcBef>
                <a:spcPts val="0"/>
              </a:spcBef>
            </a:pPr>
            <a:r>
              <a:rPr lang="en-US" sz="2200" dirty="0">
                <a:solidFill>
                  <a:srgbClr val="000000"/>
                </a:solidFill>
                <a:latin typeface="Times New Roman" panose="02020603050405020304" pitchFamily="18" charset="0"/>
                <a:cs typeface="Times New Roman" panose="02020603050405020304" pitchFamily="18" charset="0"/>
              </a:rPr>
              <a:t>We have also learned the Current developments in Arts and Cultural</a:t>
            </a:r>
            <a:r>
              <a:rPr lang="en-IN" sz="2200" dirty="0">
                <a:latin typeface="Times New Roman" panose="02020603050405020304" pitchFamily="18" charset="0"/>
                <a:cs typeface="Times New Roman" panose="02020603050405020304" pitchFamily="18" charset="0"/>
              </a:rPr>
              <a:t>,</a:t>
            </a:r>
            <a:r>
              <a:rPr lang="en-US" sz="2200" dirty="0">
                <a:solidFill>
                  <a:srgbClr val="000000"/>
                </a:solidFill>
                <a:latin typeface="Times New Roman" panose="02020603050405020304" pitchFamily="18" charset="0"/>
                <a:cs typeface="Times New Roman" panose="02020603050405020304" pitchFamily="18" charset="0"/>
              </a:rPr>
              <a:t>the  Indian’s Cultural Contribution to the World</a:t>
            </a:r>
            <a:r>
              <a:rPr lang="en-IN" sz="2200" dirty="0">
                <a:latin typeface="Times New Roman" panose="02020603050405020304" pitchFamily="18" charset="0"/>
                <a:cs typeface="Times New Roman" panose="02020603050405020304" pitchFamily="18" charset="0"/>
              </a:rPr>
              <a:t> &amp; </a:t>
            </a:r>
            <a:r>
              <a:rPr lang="en-US" sz="2200" dirty="0">
                <a:solidFill>
                  <a:srgbClr val="000000"/>
                </a:solidFill>
                <a:latin typeface="Times New Roman" panose="02020603050405020304" pitchFamily="18" charset="0"/>
                <a:cs typeface="Times New Roman" panose="02020603050405020304" pitchFamily="18" charset="0"/>
              </a:rPr>
              <a:t>the </a:t>
            </a:r>
            <a:r>
              <a:rPr lang="en-IN" sz="2200" dirty="0">
                <a:solidFill>
                  <a:srgbClr val="000000"/>
                </a:solidFill>
                <a:latin typeface="Times New Roman" panose="02020603050405020304" pitchFamily="18" charset="0"/>
                <a:cs typeface="Times New Roman" panose="02020603050405020304" pitchFamily="18" charset="0"/>
              </a:rPr>
              <a:t>Indian Cinema.</a:t>
            </a: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126</a:t>
            </a:fld>
            <a:endParaRPr lang="en-US" dirty="0"/>
          </a:p>
        </p:txBody>
      </p:sp>
      <p:sp>
        <p:nvSpPr>
          <p:cNvPr id="7" name="Title 1"/>
          <p:cNvSpPr txBox="1">
            <a:spLocks/>
          </p:cNvSpPr>
          <p:nvPr/>
        </p:nvSpPr>
        <p:spPr>
          <a:xfrm>
            <a:off x="1346202" y="65681"/>
            <a:ext cx="7721598" cy="91678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1055082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9616"/>
            <a:ext cx="8458200" cy="5596734"/>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has developed Bharti Script?</a:t>
            </a:r>
          </a:p>
          <a:p>
            <a:pPr marL="0" indent="0">
              <a:buNone/>
            </a:pPr>
            <a:r>
              <a:rPr lang="en-US" sz="2000" dirty="0">
                <a:latin typeface="Times New Roman" panose="02020603050405020304" pitchFamily="18" charset="0"/>
                <a:cs typeface="Times New Roman" panose="02020603050405020304" pitchFamily="18" charset="0"/>
              </a:rPr>
              <a:t>      A. Yogesh Chandrahasan</a:t>
            </a:r>
          </a:p>
          <a:p>
            <a:pPr marL="0" indent="0">
              <a:buNone/>
            </a:pPr>
            <a:r>
              <a:rPr lang="en-US" sz="2000" dirty="0">
                <a:latin typeface="Times New Roman" panose="02020603050405020304" pitchFamily="18" charset="0"/>
                <a:cs typeface="Times New Roman" panose="02020603050405020304" pitchFamily="18" charset="0"/>
              </a:rPr>
              <a:t>      B. Shashi Prabhu</a:t>
            </a:r>
          </a:p>
          <a:p>
            <a:pPr marL="0" indent="0">
              <a:buNone/>
            </a:pPr>
            <a:r>
              <a:rPr lang="en-US" sz="2000" dirty="0">
                <a:latin typeface="Times New Roman" panose="02020603050405020304" pitchFamily="18" charset="0"/>
                <a:cs typeface="Times New Roman" panose="02020603050405020304" pitchFamily="18" charset="0"/>
              </a:rPr>
              <a:t>      C. Ram V. Sutar</a:t>
            </a:r>
          </a:p>
          <a:p>
            <a:pPr marL="0" indent="0">
              <a:buNone/>
            </a:pPr>
            <a:r>
              <a:rPr lang="en-US" sz="2000" dirty="0">
                <a:latin typeface="Times New Roman" panose="02020603050405020304" pitchFamily="18" charset="0"/>
                <a:cs typeface="Times New Roman" panose="02020603050405020304" pitchFamily="18" charset="0"/>
              </a:rPr>
              <a:t>      D. Srinivasa Chakravarthy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the following statements about ‘Kartarpur Corridor’:</a:t>
            </a:r>
          </a:p>
          <a:p>
            <a:pPr marL="0" indent="0">
              <a:buNone/>
            </a:pPr>
            <a:r>
              <a:rPr lang="en-US" sz="2000" dirty="0">
                <a:latin typeface="Times New Roman" panose="02020603050405020304" pitchFamily="18" charset="0"/>
                <a:cs typeface="Times New Roman" panose="02020603050405020304" pitchFamily="18" charset="0"/>
              </a:rPr>
              <a:t>      Statement I: It is a visa-free cross-border corridor.</a:t>
            </a:r>
          </a:p>
          <a:p>
            <a:pPr marL="0" indent="0">
              <a:buNone/>
            </a:pPr>
            <a:r>
              <a:rPr lang="en-US" sz="2000" dirty="0">
                <a:latin typeface="Times New Roman" panose="02020603050405020304" pitchFamily="18" charset="0"/>
                <a:cs typeface="Times New Roman" panose="02020603050405020304" pitchFamily="18" charset="0"/>
              </a:rPr>
              <a:t>      Statement II: It connects Amritsar with Kartarpur (Pakistan).</a:t>
            </a:r>
          </a:p>
          <a:p>
            <a:pPr marL="0" indent="0">
              <a:buNone/>
            </a:pPr>
            <a:r>
              <a:rPr lang="en-US" sz="2000" dirty="0">
                <a:latin typeface="Times New Roman" panose="02020603050405020304" pitchFamily="18" charset="0"/>
                <a:cs typeface="Times New Roman" panose="02020603050405020304" pitchFamily="18" charset="0"/>
              </a:rPr>
              <a:t>      Statement III: Kartarpur was the birth place of Guru Nanak.</a:t>
            </a:r>
          </a:p>
          <a:p>
            <a:pPr marL="0" indent="0">
              <a:buNone/>
            </a:pPr>
            <a:r>
              <a:rPr lang="en-US" sz="2000" dirty="0">
                <a:latin typeface="Times New Roman" panose="02020603050405020304" pitchFamily="18" charset="0"/>
                <a:cs typeface="Times New Roman" panose="02020603050405020304" pitchFamily="18" charset="0"/>
              </a:rPr>
              <a:t>      Which of the statements given above is/are correct?</a:t>
            </a:r>
          </a:p>
          <a:p>
            <a:pPr marL="0" indent="0">
              <a:buNone/>
            </a:pPr>
            <a:r>
              <a:rPr lang="en-US" sz="2000" dirty="0">
                <a:latin typeface="Times New Roman" panose="02020603050405020304" pitchFamily="18" charset="0"/>
                <a:cs typeface="Times New Roman" panose="02020603050405020304" pitchFamily="18" charset="0"/>
              </a:rPr>
              <a:t>      A. Only I</a:t>
            </a:r>
          </a:p>
          <a:p>
            <a:pPr marL="0" indent="0">
              <a:buNone/>
            </a:pPr>
            <a:r>
              <a:rPr lang="en-US" sz="2000" dirty="0">
                <a:latin typeface="Times New Roman" panose="02020603050405020304" pitchFamily="18" charset="0"/>
                <a:cs typeface="Times New Roman" panose="02020603050405020304" pitchFamily="18" charset="0"/>
              </a:rPr>
              <a:t>     B. Only I and II</a:t>
            </a:r>
          </a:p>
          <a:p>
            <a:pPr marL="0" indent="0">
              <a:buNone/>
            </a:pPr>
            <a:r>
              <a:rPr lang="en-US" sz="2000" dirty="0">
                <a:latin typeface="Times New Roman" panose="02020603050405020304" pitchFamily="18" charset="0"/>
                <a:cs typeface="Times New Roman" panose="02020603050405020304" pitchFamily="18" charset="0"/>
              </a:rPr>
              <a:t>     C. Only II and III</a:t>
            </a:r>
          </a:p>
          <a:p>
            <a:pPr marL="0" indent="0">
              <a:buNone/>
            </a:pPr>
            <a:r>
              <a:rPr lang="en-US" sz="2000" dirty="0">
                <a:latin typeface="Times New Roman" panose="02020603050405020304" pitchFamily="18" charset="0"/>
                <a:cs typeface="Times New Roman" panose="02020603050405020304" pitchFamily="18" charset="0"/>
              </a:rPr>
              <a:t>     D. All of the above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127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34693662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9616"/>
            <a:ext cx="8458200" cy="5596734"/>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Kho-Kho originated in the state of _____? </a:t>
            </a:r>
          </a:p>
          <a:p>
            <a:pPr marL="0" indent="0">
              <a:buNone/>
            </a:pPr>
            <a:r>
              <a:rPr lang="en-US" sz="2000" dirty="0">
                <a:latin typeface="Times New Roman" panose="02020603050405020304" pitchFamily="18" charset="0"/>
                <a:cs typeface="Times New Roman" panose="02020603050405020304" pitchFamily="18" charset="0"/>
              </a:rPr>
              <a:t>    A. MP</a:t>
            </a:r>
          </a:p>
          <a:p>
            <a:pPr marL="0" indent="0">
              <a:buNone/>
            </a:pPr>
            <a:r>
              <a:rPr lang="en-US" sz="2000" dirty="0">
                <a:latin typeface="Times New Roman" panose="02020603050405020304" pitchFamily="18" charset="0"/>
                <a:cs typeface="Times New Roman" panose="02020603050405020304" pitchFamily="18" charset="0"/>
              </a:rPr>
              <a:t>    B. UP</a:t>
            </a:r>
          </a:p>
          <a:p>
            <a:pPr marL="0" indent="0">
              <a:buNone/>
            </a:pPr>
            <a:r>
              <a:rPr lang="en-US" sz="2000" dirty="0">
                <a:latin typeface="Times New Roman" panose="02020603050405020304" pitchFamily="18" charset="0"/>
                <a:cs typeface="Times New Roman" panose="02020603050405020304" pitchFamily="18" charset="0"/>
              </a:rPr>
              <a:t>    C. Maharashtra</a:t>
            </a:r>
          </a:p>
          <a:p>
            <a:pPr marL="0" indent="0">
              <a:buNone/>
            </a:pPr>
            <a:r>
              <a:rPr lang="en-US" sz="2000" dirty="0">
                <a:latin typeface="Times New Roman" panose="02020603050405020304" pitchFamily="18" charset="0"/>
                <a:cs typeface="Times New Roman" panose="02020603050405020304" pitchFamily="18" charset="0"/>
              </a:rPr>
              <a:t>    D. Rajasthan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is Bharat Rang Mahotsav? </a:t>
            </a:r>
          </a:p>
          <a:p>
            <a:pPr marL="0" indent="0">
              <a:buNone/>
            </a:pPr>
            <a:r>
              <a:rPr lang="en-US" sz="2000" dirty="0">
                <a:latin typeface="Times New Roman" panose="02020603050405020304" pitchFamily="18" charset="0"/>
                <a:cs typeface="Times New Roman" panose="02020603050405020304" pitchFamily="18" charset="0"/>
              </a:rPr>
              <a:t>    (a) International Film festival of India   </a:t>
            </a:r>
          </a:p>
          <a:p>
            <a:pPr marL="0" indent="0">
              <a:buNone/>
            </a:pPr>
            <a:r>
              <a:rPr lang="en-US" sz="2000" dirty="0">
                <a:latin typeface="Times New Roman" panose="02020603050405020304" pitchFamily="18" charset="0"/>
                <a:cs typeface="Times New Roman" panose="02020603050405020304" pitchFamily="18" charset="0"/>
              </a:rPr>
              <a:t>    (b) National film festival of India</a:t>
            </a:r>
          </a:p>
          <a:p>
            <a:pPr marL="0" indent="0">
              <a:buNone/>
            </a:pPr>
            <a:r>
              <a:rPr lang="en-US" sz="2000" dirty="0">
                <a:latin typeface="Times New Roman" panose="02020603050405020304" pitchFamily="18" charset="0"/>
                <a:cs typeface="Times New Roman" panose="02020603050405020304" pitchFamily="18" charset="0"/>
              </a:rPr>
              <a:t>    (c) International theatre festival of India </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National theatre festival of India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Lumiere Brothers brought the concept of motion pictures to India.</a:t>
            </a:r>
          </a:p>
          <a:p>
            <a:pPr marL="0" indent="0">
              <a:buNone/>
            </a:pPr>
            <a:r>
              <a:rPr lang="en-US" sz="2000" dirty="0">
                <a:latin typeface="Times New Roman" panose="02020603050405020304" pitchFamily="18" charset="0"/>
                <a:cs typeface="Times New Roman" panose="02020603050405020304" pitchFamily="18" charset="0"/>
              </a:rPr>
              <a:t>     A. True</a:t>
            </a:r>
          </a:p>
          <a:p>
            <a:pPr marL="0" indent="0">
              <a:buNone/>
            </a:pPr>
            <a:r>
              <a:rPr lang="en-US" sz="20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128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8801609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441950"/>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Indian Film industries is known as____? </a:t>
            </a:r>
          </a:p>
          <a:p>
            <a:pPr marL="0" indent="0">
              <a:buNone/>
            </a:pPr>
            <a:r>
              <a:rPr lang="en-US" sz="2000" dirty="0">
                <a:latin typeface="Times New Roman" panose="02020603050405020304" pitchFamily="18" charset="0"/>
                <a:cs typeface="Times New Roman" panose="02020603050405020304" pitchFamily="18" charset="0"/>
              </a:rPr>
              <a:t>    A. Kollywood</a:t>
            </a:r>
          </a:p>
          <a:p>
            <a:pPr marL="0" indent="0">
              <a:buNone/>
            </a:pPr>
            <a:r>
              <a:rPr lang="en-US" sz="2000" dirty="0">
                <a:latin typeface="Times New Roman" panose="02020603050405020304" pitchFamily="18" charset="0"/>
                <a:cs typeface="Times New Roman" panose="02020603050405020304" pitchFamily="18" charset="0"/>
              </a:rPr>
              <a:t>    B. Hollywood </a:t>
            </a:r>
          </a:p>
          <a:p>
            <a:pPr marL="0" indent="0">
              <a:buNone/>
            </a:pPr>
            <a:r>
              <a:rPr lang="en-US" sz="2000" dirty="0">
                <a:latin typeface="Times New Roman" panose="02020603050405020304" pitchFamily="18" charset="0"/>
                <a:cs typeface="Times New Roman" panose="02020603050405020304" pitchFamily="18" charset="0"/>
              </a:rPr>
              <a:t>    C. Bollywood</a:t>
            </a:r>
          </a:p>
          <a:p>
            <a:pPr marL="0" indent="0">
              <a:buNone/>
            </a:pPr>
            <a:r>
              <a:rPr lang="en-US" sz="2000" dirty="0">
                <a:latin typeface="Times New Roman" panose="02020603050405020304" pitchFamily="18" charset="0"/>
                <a:cs typeface="Times New Roman" panose="02020603050405020304" pitchFamily="18" charset="0"/>
              </a:rPr>
              <a:t>    D. Tollywood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________is India’s first 3D movie.</a:t>
            </a:r>
          </a:p>
          <a:p>
            <a:pPr marL="0" indent="0">
              <a:buNone/>
            </a:pPr>
            <a:r>
              <a:rPr lang="en-US" sz="2000" dirty="0">
                <a:latin typeface="Times New Roman" panose="02020603050405020304" pitchFamily="18" charset="0"/>
                <a:cs typeface="Times New Roman" panose="02020603050405020304" pitchFamily="18" charset="0"/>
              </a:rPr>
              <a:t>     A. Bahubali</a:t>
            </a:r>
          </a:p>
          <a:p>
            <a:pPr marL="0" indent="0">
              <a:buNone/>
            </a:pPr>
            <a:r>
              <a:rPr lang="en-US" sz="2000" dirty="0">
                <a:latin typeface="Times New Roman" panose="02020603050405020304" pitchFamily="18" charset="0"/>
                <a:cs typeface="Times New Roman" panose="02020603050405020304" pitchFamily="18" charset="0"/>
              </a:rPr>
              <a:t>     B. Thailayva </a:t>
            </a:r>
          </a:p>
          <a:p>
            <a:pPr marL="0" indent="0">
              <a:buNone/>
            </a:pPr>
            <a:r>
              <a:rPr lang="en-US" sz="2000" dirty="0">
                <a:latin typeface="Times New Roman" panose="02020603050405020304" pitchFamily="18" charset="0"/>
                <a:cs typeface="Times New Roman" panose="02020603050405020304" pitchFamily="18" charset="0"/>
              </a:rPr>
              <a:t>     C. My Dear Kuttichatan </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Raaz 3D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 de khuda ke naam par’ was the first recorded song in Indian cinematic history.</a:t>
            </a:r>
          </a:p>
          <a:p>
            <a:pPr marL="0" indent="0">
              <a:buNone/>
            </a:pPr>
            <a:r>
              <a:rPr lang="en-US" sz="2000" dirty="0">
                <a:latin typeface="Times New Roman" panose="02020603050405020304" pitchFamily="18" charset="0"/>
                <a:cs typeface="Times New Roman" panose="02020603050405020304" pitchFamily="18" charset="0"/>
              </a:rPr>
              <a:t>     A. True</a:t>
            </a:r>
          </a:p>
          <a:p>
            <a:pPr marL="0" indent="0">
              <a:buNone/>
            </a:pPr>
            <a:r>
              <a:rPr lang="en-US" sz="2000" dirty="0">
                <a:latin typeface="Times New Roman" panose="02020603050405020304" pitchFamily="18" charset="0"/>
                <a:cs typeface="Times New Roman" panose="02020603050405020304" pitchFamily="18" charset="0"/>
              </a:rPr>
              <a:t>     B. False</a:t>
            </a:r>
          </a:p>
          <a:p>
            <a:pPr marL="0" indent="0">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129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51163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599"/>
            <a:ext cx="8839200" cy="521335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F2152A-0353-4722-838A-115D5AC7C0B3}"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CO-PO and PSO Mapping</a:t>
            </a:r>
          </a:p>
        </p:txBody>
      </p:sp>
      <p:graphicFrame>
        <p:nvGraphicFramePr>
          <p:cNvPr id="9" name="Table 10">
            <a:extLst>
              <a:ext uri="{FF2B5EF4-FFF2-40B4-BE49-F238E27FC236}">
                <a16:creationId xmlns:a16="http://schemas.microsoft.com/office/drawing/2014/main" id="{1273027D-A865-48CE-9AD7-31BB6E670B47}"/>
              </a:ext>
            </a:extLst>
          </p:cNvPr>
          <p:cNvGraphicFramePr>
            <a:graphicFrameLocks noGrp="1"/>
          </p:cNvGraphicFramePr>
          <p:nvPr>
            <p:extLst/>
          </p:nvPr>
        </p:nvGraphicFramePr>
        <p:xfrm>
          <a:off x="152400" y="838198"/>
          <a:ext cx="8915408" cy="5029206"/>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665712973"/>
                    </a:ext>
                  </a:extLst>
                </a:gridCol>
                <a:gridCol w="533400">
                  <a:extLst>
                    <a:ext uri="{9D8B030D-6E8A-4147-A177-3AD203B41FA5}">
                      <a16:colId xmlns:a16="http://schemas.microsoft.com/office/drawing/2014/main" val="2465218116"/>
                    </a:ext>
                  </a:extLst>
                </a:gridCol>
                <a:gridCol w="452439">
                  <a:extLst>
                    <a:ext uri="{9D8B030D-6E8A-4147-A177-3AD203B41FA5}">
                      <a16:colId xmlns:a16="http://schemas.microsoft.com/office/drawing/2014/main" val="3349052424"/>
                    </a:ext>
                  </a:extLst>
                </a:gridCol>
                <a:gridCol w="557213">
                  <a:extLst>
                    <a:ext uri="{9D8B030D-6E8A-4147-A177-3AD203B41FA5}">
                      <a16:colId xmlns:a16="http://schemas.microsoft.com/office/drawing/2014/main" val="1340706506"/>
                    </a:ext>
                  </a:extLst>
                </a:gridCol>
                <a:gridCol w="557213">
                  <a:extLst>
                    <a:ext uri="{9D8B030D-6E8A-4147-A177-3AD203B41FA5}">
                      <a16:colId xmlns:a16="http://schemas.microsoft.com/office/drawing/2014/main" val="927654168"/>
                    </a:ext>
                  </a:extLst>
                </a:gridCol>
                <a:gridCol w="557213">
                  <a:extLst>
                    <a:ext uri="{9D8B030D-6E8A-4147-A177-3AD203B41FA5}">
                      <a16:colId xmlns:a16="http://schemas.microsoft.com/office/drawing/2014/main" val="2524515247"/>
                    </a:ext>
                  </a:extLst>
                </a:gridCol>
                <a:gridCol w="557213">
                  <a:extLst>
                    <a:ext uri="{9D8B030D-6E8A-4147-A177-3AD203B41FA5}">
                      <a16:colId xmlns:a16="http://schemas.microsoft.com/office/drawing/2014/main" val="2520562605"/>
                    </a:ext>
                  </a:extLst>
                </a:gridCol>
                <a:gridCol w="557213">
                  <a:extLst>
                    <a:ext uri="{9D8B030D-6E8A-4147-A177-3AD203B41FA5}">
                      <a16:colId xmlns:a16="http://schemas.microsoft.com/office/drawing/2014/main" val="3163797862"/>
                    </a:ext>
                  </a:extLst>
                </a:gridCol>
                <a:gridCol w="557213">
                  <a:extLst>
                    <a:ext uri="{9D8B030D-6E8A-4147-A177-3AD203B41FA5}">
                      <a16:colId xmlns:a16="http://schemas.microsoft.com/office/drawing/2014/main" val="1322149081"/>
                    </a:ext>
                  </a:extLst>
                </a:gridCol>
                <a:gridCol w="557213">
                  <a:extLst>
                    <a:ext uri="{9D8B030D-6E8A-4147-A177-3AD203B41FA5}">
                      <a16:colId xmlns:a16="http://schemas.microsoft.com/office/drawing/2014/main" val="3353345378"/>
                    </a:ext>
                  </a:extLst>
                </a:gridCol>
                <a:gridCol w="557213">
                  <a:extLst>
                    <a:ext uri="{9D8B030D-6E8A-4147-A177-3AD203B41FA5}">
                      <a16:colId xmlns:a16="http://schemas.microsoft.com/office/drawing/2014/main" val="3905528410"/>
                    </a:ext>
                  </a:extLst>
                </a:gridCol>
                <a:gridCol w="557213">
                  <a:extLst>
                    <a:ext uri="{9D8B030D-6E8A-4147-A177-3AD203B41FA5}">
                      <a16:colId xmlns:a16="http://schemas.microsoft.com/office/drawing/2014/main" val="239952836"/>
                    </a:ext>
                  </a:extLst>
                </a:gridCol>
                <a:gridCol w="557213">
                  <a:extLst>
                    <a:ext uri="{9D8B030D-6E8A-4147-A177-3AD203B41FA5}">
                      <a16:colId xmlns:a16="http://schemas.microsoft.com/office/drawing/2014/main" val="4270521459"/>
                    </a:ext>
                  </a:extLst>
                </a:gridCol>
                <a:gridCol w="528631">
                  <a:extLst>
                    <a:ext uri="{9D8B030D-6E8A-4147-A177-3AD203B41FA5}">
                      <a16:colId xmlns:a16="http://schemas.microsoft.com/office/drawing/2014/main" val="1646610865"/>
                    </a:ext>
                  </a:extLst>
                </a:gridCol>
                <a:gridCol w="585795">
                  <a:extLst>
                    <a:ext uri="{9D8B030D-6E8A-4147-A177-3AD203B41FA5}">
                      <a16:colId xmlns:a16="http://schemas.microsoft.com/office/drawing/2014/main" val="2070743230"/>
                    </a:ext>
                  </a:extLst>
                </a:gridCol>
                <a:gridCol w="557213">
                  <a:extLst>
                    <a:ext uri="{9D8B030D-6E8A-4147-A177-3AD203B41FA5}">
                      <a16:colId xmlns:a16="http://schemas.microsoft.com/office/drawing/2014/main" val="98800318"/>
                    </a:ext>
                  </a:extLst>
                </a:gridCol>
              </a:tblGrid>
              <a:tr h="718458">
                <a:tc>
                  <a:txBody>
                    <a:bodyPr/>
                    <a:lstStyle/>
                    <a:p>
                      <a:pPr algn="ctr"/>
                      <a:r>
                        <a:rPr lang="en-IN" dirty="0">
                          <a:latin typeface="Times New Roman" panose="02020603050405020304" pitchFamily="18" charset="0"/>
                          <a:cs typeface="Times New Roman" panose="02020603050405020304" pitchFamily="18" charset="0"/>
                        </a:rPr>
                        <a:t>CO</a:t>
                      </a:r>
                    </a:p>
                  </a:txBody>
                  <a:tcPr/>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800" dirty="0">
                          <a:latin typeface="Times New Roman" panose="02020603050405020304" pitchFamily="18" charset="0"/>
                          <a:cs typeface="Times New Roman" panose="02020603050405020304" pitchFamily="18" charset="0"/>
                        </a:rPr>
                        <a:t>PSO1</a:t>
                      </a:r>
                    </a:p>
                  </a:txBody>
                  <a:tcPr/>
                </a:tc>
                <a:tc>
                  <a:txBody>
                    <a:bodyPr/>
                    <a:lstStyle/>
                    <a:p>
                      <a:pPr algn="ctr"/>
                      <a:r>
                        <a:rPr lang="en-IN" sz="1800" dirty="0">
                          <a:latin typeface="Times New Roman" panose="02020603050405020304" pitchFamily="18" charset="0"/>
                          <a:cs typeface="Times New Roman" panose="02020603050405020304" pitchFamily="18" charset="0"/>
                        </a:rPr>
                        <a:t>PSO2</a:t>
                      </a:r>
                    </a:p>
                  </a:txBody>
                  <a:tcPr/>
                </a:tc>
                <a:tc>
                  <a:txBody>
                    <a:bodyPr/>
                    <a:lstStyle/>
                    <a:p>
                      <a:pPr algn="ctr"/>
                      <a:r>
                        <a:rPr lang="en-IN" sz="1800" dirty="0">
                          <a:latin typeface="Times New Roman" panose="02020603050405020304" pitchFamily="18" charset="0"/>
                          <a:cs typeface="Times New Roman" panose="02020603050405020304" pitchFamily="18" charset="0"/>
                        </a:rPr>
                        <a:t>PSO3</a:t>
                      </a:r>
                    </a:p>
                  </a:txBody>
                  <a:tcPr/>
                </a:tc>
                <a:extLst>
                  <a:ext uri="{0D108BD9-81ED-4DB2-BD59-A6C34878D82A}">
                    <a16:rowId xmlns:a16="http://schemas.microsoft.com/office/drawing/2014/main" val="1722387804"/>
                  </a:ext>
                </a:extLst>
              </a:tr>
              <a:tr h="718458">
                <a:tc>
                  <a:txBody>
                    <a:bodyPr/>
                    <a:lstStyle/>
                    <a:p>
                      <a:r>
                        <a:rPr lang="en-IN" b="1" dirty="0">
                          <a:latin typeface="Times New Roman" panose="02020603050405020304" pitchFamily="18" charset="0"/>
                          <a:cs typeface="Times New Roman" panose="02020603050405020304" pitchFamily="18" charset="0"/>
                        </a:rPr>
                        <a:t>CO1</a:t>
                      </a:r>
                    </a:p>
                  </a:txBody>
                  <a:tcPr/>
                </a:tc>
                <a:tc>
                  <a:txBody>
                    <a:bodyPr/>
                    <a:lstStyle/>
                    <a:p>
                      <a:pPr algn="ctr"/>
                      <a:r>
                        <a:rPr lang="en-IN" b="1"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1655966544"/>
                  </a:ext>
                </a:extLst>
              </a:tr>
              <a:tr h="718458">
                <a:tc>
                  <a:txBody>
                    <a:bodyPr/>
                    <a:lstStyle/>
                    <a:p>
                      <a:r>
                        <a:rPr lang="en-IN" dirty="0">
                          <a:latin typeface="Times New Roman" panose="02020603050405020304" pitchFamily="18" charset="0"/>
                          <a:cs typeface="Times New Roman" panose="02020603050405020304" pitchFamily="18" charset="0"/>
                        </a:rPr>
                        <a:t>CO2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80436057"/>
                  </a:ext>
                </a:extLst>
              </a:tr>
              <a:tr h="718458">
                <a:tc>
                  <a:txBody>
                    <a:bodyPr/>
                    <a:lstStyle/>
                    <a:p>
                      <a:r>
                        <a:rPr lang="en-IN" b="0" dirty="0">
                          <a:latin typeface="Times New Roman" panose="02020603050405020304" pitchFamily="18" charset="0"/>
                          <a:cs typeface="Times New Roman" panose="02020603050405020304" pitchFamily="18" charset="0"/>
                        </a:rPr>
                        <a:t>CO3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322738777"/>
                  </a:ext>
                </a:extLst>
              </a:tr>
              <a:tr h="718458">
                <a:tc>
                  <a:txBody>
                    <a:bodyPr/>
                    <a:lstStyle/>
                    <a:p>
                      <a:r>
                        <a:rPr lang="en-IN" dirty="0">
                          <a:latin typeface="Times New Roman" panose="02020603050405020304" pitchFamily="18" charset="0"/>
                          <a:cs typeface="Times New Roman" panose="02020603050405020304" pitchFamily="18" charset="0"/>
                        </a:rPr>
                        <a:t>CO4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108231131"/>
                  </a:ext>
                </a:extLst>
              </a:tr>
              <a:tr h="718458">
                <a:tc>
                  <a:txBody>
                    <a:bodyPr/>
                    <a:lstStyle/>
                    <a:p>
                      <a:r>
                        <a:rPr lang="en-IN" dirty="0">
                          <a:latin typeface="Times New Roman" panose="02020603050405020304" pitchFamily="18" charset="0"/>
                          <a:cs typeface="Times New Roman" panose="02020603050405020304" pitchFamily="18" charset="0"/>
                        </a:rPr>
                        <a:t>CO5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3682435"/>
                  </a:ext>
                </a:extLst>
              </a:tr>
              <a:tr h="718458">
                <a:tc>
                  <a:txBody>
                    <a:bodyPr/>
                    <a:lstStyle/>
                    <a:p>
                      <a:r>
                        <a:rPr lang="en-IN" dirty="0">
                          <a:latin typeface="Times New Roman" panose="02020603050405020304" pitchFamily="18" charset="0"/>
                          <a:cs typeface="Times New Roman" panose="02020603050405020304" pitchFamily="18" charset="0"/>
                        </a:rPr>
                        <a:t>Avg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2831735392"/>
                  </a:ext>
                </a:extLst>
              </a:tr>
            </a:tbl>
          </a:graphicData>
        </a:graphic>
      </p:graphicFrame>
      <p:sp>
        <p:nvSpPr>
          <p:cNvPr id="12" name="Rectangle 11">
            <a:extLst>
              <a:ext uri="{FF2B5EF4-FFF2-40B4-BE49-F238E27FC236}">
                <a16:creationId xmlns:a16="http://schemas.microsoft.com/office/drawing/2014/main" id="{7405178E-98F6-4EDA-A26F-A7E9E7483D45}"/>
              </a:ext>
            </a:extLst>
          </p:cNvPr>
          <p:cNvSpPr/>
          <p:nvPr/>
        </p:nvSpPr>
        <p:spPr>
          <a:xfrm>
            <a:off x="1828800" y="5991224"/>
            <a:ext cx="5715000"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*3= High 	*2= Medium              *1=Low</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860527"/>
          </a:xfrm>
          <a:prstGeom prst="rect">
            <a:avLst/>
          </a:prstGeom>
        </p:spPr>
      </p:pic>
    </p:spTree>
    <p:extLst>
      <p:ext uri="{BB962C8B-B14F-4D97-AF65-F5344CB8AC3E}">
        <p14:creationId xmlns:p14="http://schemas.microsoft.com/office/powerpoint/2010/main" val="11403370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development of Indian film industries.</a:t>
            </a:r>
          </a:p>
          <a:p>
            <a:pPr algn="just">
              <a:lnSpc>
                <a:spcPct val="150000"/>
              </a:lnSpc>
            </a:pPr>
            <a:r>
              <a:rPr lang="en-US" sz="2200" dirty="0">
                <a:latin typeface="Times New Roman" panose="02020603050405020304" pitchFamily="18" charset="0"/>
                <a:cs typeface="Times New Roman" panose="02020603050405020304" pitchFamily="18" charset="0"/>
              </a:rPr>
              <a:t>Explain India’s culture contribution to the world.</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130</a:t>
            </a:fld>
            <a:endParaRPr lang="en-US" dirty="0"/>
          </a:p>
        </p:txBody>
      </p:sp>
      <p:sp>
        <p:nvSpPr>
          <p:cNvPr id="7" name="Title 1"/>
          <p:cNvSpPr txBox="1">
            <a:spLocks/>
          </p:cNvSpPr>
          <p:nvPr/>
        </p:nvSpPr>
        <p:spPr>
          <a:xfrm>
            <a:off x="1371600" y="-28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lstStyle/>
          <a:p>
            <a:r>
              <a:rPr lang="en-US" sz="2200" dirty="0">
                <a:latin typeface="Times New Roman" panose="02020603050405020304" pitchFamily="18" charset="0"/>
                <a:cs typeface="Times New Roman" panose="02020603050405020304" pitchFamily="18" charset="0"/>
              </a:rPr>
              <a:t>YouTube/other  Video Links</a:t>
            </a:r>
          </a:p>
          <a:p>
            <a:pPr marL="0" indent="0">
              <a:buNone/>
            </a:pPr>
            <a:r>
              <a:rPr lang="en-US" sz="2200" dirty="0">
                <a:latin typeface="Times New Roman" panose="02020603050405020304" pitchFamily="18" charset="0"/>
                <a:cs typeface="Times New Roman" panose="02020603050405020304" pitchFamily="18" charset="0"/>
              </a:rPr>
              <a:t>  </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hlinkClick r:id="rId2"/>
              </a:rPr>
              <a:t>https://www.youtube.com/watch?v=wjepzXnEqYo</a:t>
            </a: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hlinkClick r:id="rId3"/>
              </a:rPr>
              <a:t>https://www.youtube.com/watch?v=AnGJ7zwyCAk</a:t>
            </a: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hlinkClick r:id="rId4"/>
              </a:rPr>
              <a:t>https://www.youtube.com/watch?v=5xpJeO_syN4&amp;t=832s</a:t>
            </a: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hlinkClick r:id="rId5"/>
              </a:rPr>
              <a:t>https://www.youtube.com/watch?v=IGOJMQC7Jy4</a:t>
            </a: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 </a:t>
            </a:r>
          </a:p>
          <a:p>
            <a:pPr marL="0" indent="0" algn="just">
              <a:buNone/>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153400" y="6356350"/>
            <a:ext cx="533400" cy="365125"/>
          </a:xfrm>
        </p:spPr>
        <p:txBody>
          <a:bodyPr/>
          <a:lstStyle/>
          <a:p>
            <a:fld id="{B6F15528-21DE-4FAA-801E-634DDDAF4B2B}" type="slidenum">
              <a:rPr lang="en-US" smtClean="0"/>
              <a:pPr/>
              <a:t>131</a:t>
            </a:fld>
            <a:endParaRPr lang="en-US" dirty="0"/>
          </a:p>
        </p:txBody>
      </p:sp>
      <p:sp>
        <p:nvSpPr>
          <p:cNvPr id="7" name="Title 1"/>
          <p:cNvSpPr txBox="1">
            <a:spLocks/>
          </p:cNvSpPr>
          <p:nvPr/>
        </p:nvSpPr>
        <p:spPr>
          <a:xfrm>
            <a:off x="1371600" y="0"/>
            <a:ext cx="77724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Faculty Video Links, YouTube &amp; NPTEL Video Links and Online Courses Details  </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89550"/>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‘Odishi’ is the classical dance belonging to the state of ______.</a:t>
            </a:r>
          </a:p>
          <a:p>
            <a:pPr marL="0" indent="0" algn="just">
              <a:buNone/>
            </a:pPr>
            <a:r>
              <a:rPr lang="en-US" sz="2000" dirty="0">
                <a:latin typeface="Times New Roman" panose="02020603050405020304" pitchFamily="18" charset="0"/>
                <a:cs typeface="Times New Roman" panose="02020603050405020304" pitchFamily="18" charset="0"/>
              </a:rPr>
              <a:t>      A. Tamilnadu</a:t>
            </a:r>
          </a:p>
          <a:p>
            <a:pPr marL="0" indent="0" algn="just">
              <a:buNone/>
            </a:pPr>
            <a:r>
              <a:rPr lang="en-US" sz="2000" dirty="0">
                <a:latin typeface="Times New Roman" panose="02020603050405020304" pitchFamily="18" charset="0"/>
                <a:cs typeface="Times New Roman" panose="02020603050405020304" pitchFamily="18" charset="0"/>
              </a:rPr>
              <a:t>      B. Andhra Pradesh</a:t>
            </a:r>
          </a:p>
          <a:p>
            <a:pPr marL="0" indent="0" algn="just">
              <a:buNone/>
            </a:pPr>
            <a:r>
              <a:rPr lang="en-US" sz="2000" dirty="0">
                <a:latin typeface="Times New Roman" panose="02020603050405020304" pitchFamily="18" charset="0"/>
                <a:cs typeface="Times New Roman" panose="02020603050405020304" pitchFamily="18" charset="0"/>
              </a:rPr>
              <a:t>      C. Odisha</a:t>
            </a:r>
          </a:p>
          <a:p>
            <a:pPr marL="0" indent="0" algn="just">
              <a:buNone/>
            </a:pPr>
            <a:r>
              <a:rPr lang="en-US" sz="2000" dirty="0">
                <a:latin typeface="Times New Roman" panose="02020603050405020304" pitchFamily="18" charset="0"/>
                <a:cs typeface="Times New Roman" panose="02020603050405020304" pitchFamily="18" charset="0"/>
              </a:rPr>
              <a:t>      D. Assam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does stupa signify?</a:t>
            </a:r>
          </a:p>
          <a:p>
            <a:pPr marL="0" indent="0" algn="just">
              <a:buNone/>
            </a:pPr>
            <a:r>
              <a:rPr lang="en-US" sz="2000" dirty="0">
                <a:latin typeface="Times New Roman" panose="02020603050405020304" pitchFamily="18" charset="0"/>
                <a:cs typeface="Times New Roman" panose="02020603050405020304" pitchFamily="18" charset="0"/>
              </a:rPr>
              <a:t>      A. Death</a:t>
            </a:r>
          </a:p>
          <a:p>
            <a:pPr marL="0" indent="0" algn="just">
              <a:buNone/>
            </a:pPr>
            <a:r>
              <a:rPr lang="en-US" sz="2000" dirty="0">
                <a:latin typeface="Times New Roman" panose="02020603050405020304" pitchFamily="18" charset="0"/>
                <a:cs typeface="Times New Roman" panose="02020603050405020304" pitchFamily="18" charset="0"/>
              </a:rPr>
              <a:t>      B. Knowledge</a:t>
            </a:r>
          </a:p>
          <a:p>
            <a:pPr marL="0" indent="0" algn="just">
              <a:buNone/>
            </a:pPr>
            <a:r>
              <a:rPr lang="en-US" sz="2000" dirty="0">
                <a:latin typeface="Times New Roman" panose="02020603050405020304" pitchFamily="18" charset="0"/>
                <a:cs typeface="Times New Roman" panose="02020603050405020304" pitchFamily="18" charset="0"/>
              </a:rPr>
              <a:t>      C. Birth</a:t>
            </a:r>
          </a:p>
          <a:p>
            <a:pPr marL="0" indent="0" algn="just">
              <a:buNone/>
            </a:pPr>
            <a:r>
              <a:rPr lang="en-US" sz="2000" dirty="0">
                <a:latin typeface="Times New Roman" panose="02020603050405020304" pitchFamily="18" charset="0"/>
                <a:cs typeface="Times New Roman" panose="02020603050405020304" pitchFamily="18" charset="0"/>
              </a:rPr>
              <a:t>      D. Parinirvana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Nagara style of architecture developed and flourished mainly in north India.</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132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853620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E88E8-C61B-4086-B52E-3DB43916918A}" type="datetime1">
              <a:rPr lang="en-US" smtClean="0"/>
              <a:pPr/>
              <a:t>1/27/2025</a:t>
            </a:fld>
            <a:endParaRPr lang="en-US"/>
          </a:p>
        </p:txBody>
      </p:sp>
      <p:sp>
        <p:nvSpPr>
          <p:cNvPr id="5" name="Footer Placeholder 4"/>
          <p:cNvSpPr>
            <a:spLocks noGrp="1"/>
          </p:cNvSpPr>
          <p:nvPr>
            <p:ph type="ftr" sz="quarter" idx="11"/>
          </p:nvPr>
        </p:nvSpPr>
        <p:spPr>
          <a:xfrm>
            <a:off x="1524000" y="6324601"/>
            <a:ext cx="6477000" cy="396874"/>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01000" y="6356350"/>
            <a:ext cx="685800" cy="325835"/>
          </a:xfrm>
        </p:spPr>
        <p:txBody>
          <a:bodyPr/>
          <a:lstStyle/>
          <a:p>
            <a:fld id="{B6F15528-21DE-4FAA-801E-634DDDAF4B2B}" type="slidenum">
              <a:rPr lang="en-US" smtClean="0"/>
              <a:pPr/>
              <a:t>133</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sp>
        <p:nvSpPr>
          <p:cNvPr id="8" name="Content Placeholder 2">
            <a:extLst>
              <a:ext uri="{FF2B5EF4-FFF2-40B4-BE49-F238E27FC236}">
                <a16:creationId xmlns:a16="http://schemas.microsoft.com/office/drawing/2014/main" id="{87754002-9E26-4A06-BFAE-D4A60B26AF9F}"/>
              </a:ext>
            </a:extLst>
          </p:cNvPr>
          <p:cNvSpPr>
            <a:spLocks noGrp="1"/>
          </p:cNvSpPr>
          <p:nvPr>
            <p:ph idx="1"/>
          </p:nvPr>
        </p:nvSpPr>
        <p:spPr>
          <a:xfrm>
            <a:off x="533400" y="990600"/>
            <a:ext cx="8229600" cy="5233988"/>
          </a:xfrm>
        </p:spPr>
        <p:txBody>
          <a:bodyPr>
            <a:no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arrival of Babur into India led to the</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introduction of gunpowder in the subcontinent</a:t>
            </a:r>
          </a:p>
          <a:p>
            <a:pPr marL="0" indent="0">
              <a:buNone/>
            </a:pPr>
            <a:r>
              <a:rPr lang="en-US" sz="2200" dirty="0">
                <a:latin typeface="Times New Roman" panose="02020603050405020304" pitchFamily="18" charset="0"/>
                <a:cs typeface="Times New Roman" panose="02020603050405020304" pitchFamily="18" charset="0"/>
              </a:rPr>
              <a:t>     (ii) introduction of the arch and dome in the region’s architecture</a:t>
            </a:r>
          </a:p>
          <a:p>
            <a:pPr marL="0" indent="0">
              <a:buNone/>
            </a:pPr>
            <a:r>
              <a:rPr lang="en-US" sz="2200" dirty="0">
                <a:latin typeface="Times New Roman" panose="02020603050405020304" pitchFamily="18" charset="0"/>
                <a:cs typeface="Times New Roman" panose="02020603050405020304" pitchFamily="18" charset="0"/>
              </a:rPr>
              <a:t>     (iii) establishment of Timurid dynasty in the region</a:t>
            </a:r>
          </a:p>
          <a:p>
            <a:pPr marL="0" indent="0">
              <a:buNone/>
            </a:pPr>
            <a:r>
              <a:rPr lang="en-US" sz="2200" dirty="0">
                <a:latin typeface="Times New Roman" panose="02020603050405020304" pitchFamily="18" charset="0"/>
                <a:cs typeface="Times New Roman" panose="02020603050405020304" pitchFamily="18" charset="0"/>
              </a:rPr>
              <a:t>     Select the correct answer using the code given below.</a:t>
            </a:r>
          </a:p>
          <a:p>
            <a:pPr marL="0" indent="0">
              <a:buNone/>
            </a:pPr>
            <a:r>
              <a:rPr lang="en-US" sz="2200" dirty="0">
                <a:latin typeface="Times New Roman" panose="02020603050405020304" pitchFamily="18" charset="0"/>
                <a:cs typeface="Times New Roman" panose="02020603050405020304" pitchFamily="18" charset="0"/>
              </a:rPr>
              <a:t>     (a)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(ii) Only</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 (iii) Only</a:t>
            </a:r>
          </a:p>
          <a:p>
            <a:pPr marL="0" indent="0">
              <a:buNone/>
            </a:pPr>
            <a:r>
              <a:rPr lang="en-US" sz="2200" dirty="0">
                <a:latin typeface="Times New Roman" panose="02020603050405020304" pitchFamily="18" charset="0"/>
                <a:cs typeface="Times New Roman" panose="02020603050405020304" pitchFamily="18" charset="0"/>
              </a:rPr>
              <a:t>     (c)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(iii) Only</a:t>
            </a:r>
          </a:p>
          <a:p>
            <a:pPr marL="0" indent="0">
              <a:buNone/>
            </a:pPr>
            <a:r>
              <a:rPr lang="en-US" sz="2200" dirty="0">
                <a:latin typeface="Times New Roman" panose="02020603050405020304" pitchFamily="18" charset="0"/>
                <a:cs typeface="Times New Roman" panose="02020603050405020304" pitchFamily="18" charset="0"/>
              </a:rPr>
              <a:t>     (d)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(ii) and (iii)</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With reference to the cultural history of India, the term </a:t>
            </a:r>
            <a:r>
              <a:rPr lang="en-US" sz="2200" b="1" dirty="0">
                <a:latin typeface="Times New Roman" panose="02020603050405020304" pitchFamily="18" charset="0"/>
                <a:cs typeface="Times New Roman" panose="02020603050405020304" pitchFamily="18" charset="0"/>
              </a:rPr>
              <a:t>Panchayatan</a:t>
            </a:r>
            <a:r>
              <a:rPr lang="en-US" sz="2200" dirty="0">
                <a:latin typeface="Times New Roman" panose="02020603050405020304" pitchFamily="18" charset="0"/>
                <a:cs typeface="Times New Roman" panose="02020603050405020304" pitchFamily="18" charset="0"/>
              </a:rPr>
              <a:t> refers to?</a:t>
            </a:r>
          </a:p>
          <a:p>
            <a:pPr marL="0" indent="0">
              <a:buNone/>
            </a:pPr>
            <a:r>
              <a:rPr lang="en-US" sz="2200" dirty="0">
                <a:latin typeface="Times New Roman" panose="02020603050405020304" pitchFamily="18" charset="0"/>
                <a:cs typeface="Times New Roman" panose="02020603050405020304" pitchFamily="18" charset="0"/>
              </a:rPr>
              <a:t>   (a) An assembly of village elders  (b) A religious sect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 A style of temple construction  </a:t>
            </a:r>
            <a:r>
              <a:rPr lang="en-US" sz="2200" dirty="0">
                <a:latin typeface="Times New Roman" panose="02020603050405020304" pitchFamily="18" charset="0"/>
                <a:cs typeface="Times New Roman" panose="02020603050405020304" pitchFamily="18" charset="0"/>
              </a:rPr>
              <a:t>(d) An administrative functionary</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9616"/>
            <a:ext cx="8229600" cy="5596734"/>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which school of painting Bani-Thani was related? </a:t>
            </a:r>
          </a:p>
          <a:p>
            <a:pPr marL="0" indent="0">
              <a:buNone/>
            </a:pPr>
            <a:r>
              <a:rPr lang="en-US" sz="2000" dirty="0">
                <a:latin typeface="Times New Roman" panose="02020603050405020304" pitchFamily="18" charset="0"/>
                <a:cs typeface="Times New Roman" panose="02020603050405020304" pitchFamily="18" charset="0"/>
              </a:rPr>
              <a:t>    A. Bundi School</a:t>
            </a:r>
          </a:p>
          <a:p>
            <a:pPr marL="0" indent="0">
              <a:buNone/>
            </a:pPr>
            <a:r>
              <a:rPr lang="en-US" sz="2000" dirty="0">
                <a:latin typeface="Times New Roman" panose="02020603050405020304" pitchFamily="18" charset="0"/>
                <a:cs typeface="Times New Roman" panose="02020603050405020304" pitchFamily="18" charset="0"/>
              </a:rPr>
              <a:t>    B. Kishangarh school</a:t>
            </a:r>
          </a:p>
          <a:p>
            <a:pPr marL="0" indent="0">
              <a:buNone/>
            </a:pPr>
            <a:r>
              <a:rPr lang="en-US" sz="2000" dirty="0">
                <a:latin typeface="Times New Roman" panose="02020603050405020304" pitchFamily="18" charset="0"/>
                <a:cs typeface="Times New Roman" panose="02020603050405020304" pitchFamily="18" charset="0"/>
              </a:rPr>
              <a:t>    C. Chawand School</a:t>
            </a:r>
          </a:p>
          <a:p>
            <a:pPr marL="0" indent="0">
              <a:buNone/>
            </a:pPr>
            <a:r>
              <a:rPr lang="en-US" sz="2000" dirty="0">
                <a:latin typeface="Times New Roman" panose="02020603050405020304" pitchFamily="18" charset="0"/>
                <a:cs typeface="Times New Roman" panose="02020603050405020304" pitchFamily="18" charset="0"/>
              </a:rPr>
              <a:t>    D. Jaipur School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Puppetry is divided into ___categories.</a:t>
            </a:r>
          </a:p>
          <a:p>
            <a:pPr marL="0" indent="0">
              <a:buNone/>
            </a:pPr>
            <a:r>
              <a:rPr lang="en-US" sz="2000" dirty="0">
                <a:latin typeface="Times New Roman" panose="02020603050405020304" pitchFamily="18" charset="0"/>
                <a:cs typeface="Times New Roman" panose="02020603050405020304" pitchFamily="18" charset="0"/>
              </a:rPr>
              <a:t>    (a) 4     </a:t>
            </a:r>
          </a:p>
          <a:p>
            <a:pPr marL="0" indent="0">
              <a:buNone/>
            </a:pPr>
            <a:r>
              <a:rPr lang="en-US" sz="2000" dirty="0">
                <a:latin typeface="Times New Roman" panose="02020603050405020304" pitchFamily="18" charset="0"/>
                <a:cs typeface="Times New Roman" panose="02020603050405020304" pitchFamily="18" charset="0"/>
              </a:rPr>
              <a:t>    (b) 5</a:t>
            </a:r>
          </a:p>
          <a:p>
            <a:pPr marL="0" indent="0">
              <a:buNone/>
            </a:pPr>
            <a:r>
              <a:rPr lang="en-US" sz="2000" dirty="0">
                <a:latin typeface="Times New Roman" panose="02020603050405020304" pitchFamily="18" charset="0"/>
                <a:cs typeface="Times New Roman" panose="02020603050405020304" pitchFamily="18" charset="0"/>
              </a:rPr>
              <a:t>    (c) 3 </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2</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Lumiere Brothers brought the concept of motion pictures to India.</a:t>
            </a:r>
          </a:p>
          <a:p>
            <a:pPr marL="0" indent="0">
              <a:buNone/>
            </a:pPr>
            <a:r>
              <a:rPr lang="en-US" sz="2000" dirty="0">
                <a:latin typeface="Times New Roman" panose="02020603050405020304" pitchFamily="18" charset="0"/>
                <a:cs typeface="Times New Roman" panose="02020603050405020304" pitchFamily="18" charset="0"/>
              </a:rPr>
              <a:t>     A. True</a:t>
            </a:r>
          </a:p>
          <a:p>
            <a:pPr marL="0" indent="0">
              <a:buNone/>
            </a:pPr>
            <a:r>
              <a:rPr lang="en-US" sz="20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134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57972761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22350"/>
            <a:ext cx="8229600" cy="5302250"/>
          </a:xfrm>
        </p:spPr>
        <p:txBody>
          <a:bodyPr>
            <a:noAutofit/>
          </a:bodyPr>
          <a:lstStyle/>
          <a:p>
            <a:pPr algn="just"/>
            <a:r>
              <a:rPr lang="en-US" sz="2200" dirty="0">
                <a:latin typeface="Times New Roman" panose="02020603050405020304" pitchFamily="18" charset="0"/>
                <a:cs typeface="Times New Roman" panose="02020603050405020304" pitchFamily="18" charset="0"/>
              </a:rPr>
              <a:t>This is new subject so no old question paper is available.</a:t>
            </a: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91E88E8-C61B-4086-B52E-3DB43916918A}" type="datetime1">
              <a:rPr lang="en-US" smtClean="0"/>
              <a:pPr/>
              <a:t>1/27/2025</a:t>
            </a:fld>
            <a:endParaRPr lang="en-US"/>
          </a:p>
        </p:txBody>
      </p:sp>
      <p:sp>
        <p:nvSpPr>
          <p:cNvPr id="5" name="Footer Placeholder 4"/>
          <p:cNvSpPr>
            <a:spLocks noGrp="1"/>
          </p:cNvSpPr>
          <p:nvPr>
            <p:ph type="ftr" sz="quarter" idx="11"/>
          </p:nvPr>
        </p:nvSpPr>
        <p:spPr>
          <a:xfrm>
            <a:off x="1524000" y="6476999"/>
            <a:ext cx="6172200" cy="184151"/>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Old Question Papers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Autofit/>
          </a:bodyPr>
          <a:lstStyle/>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9E620C-6276-4395-B819-95BCDB8CB27A}" type="datetime1">
              <a:rPr lang="en-US" smtClean="0"/>
              <a:pPr/>
              <a:t>1/27/2025</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Expected Questions for University Exam </a:t>
            </a:r>
          </a:p>
        </p:txBody>
      </p:sp>
      <p:sp>
        <p:nvSpPr>
          <p:cNvPr id="10" name="Content Placeholder 2">
            <a:extLst>
              <a:ext uri="{FF2B5EF4-FFF2-40B4-BE49-F238E27FC236}">
                <a16:creationId xmlns:a16="http://schemas.microsoft.com/office/drawing/2014/main" id="{AF45BF72-3431-4E4F-9C4E-FED573A4640B}"/>
              </a:ext>
            </a:extLst>
          </p:cNvPr>
          <p:cNvSpPr txBox="1">
            <a:spLocks/>
          </p:cNvSpPr>
          <p:nvPr/>
        </p:nvSpPr>
        <p:spPr>
          <a:xfrm>
            <a:off x="685800" y="1143000"/>
            <a:ext cx="8229600" cy="5365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To what extent has the urban planning and culture of the Indus Valley Civilisation provided inputs to the present day </a:t>
            </a:r>
            <a:r>
              <a:rPr lang="en-US" sz="2200" dirty="0" err="1">
                <a:latin typeface="Times New Roman" panose="02020603050405020304" pitchFamily="18" charset="0"/>
                <a:cs typeface="Times New Roman" panose="02020603050405020304" pitchFamily="18" charset="0"/>
              </a:rPr>
              <a:t>urbanisation</a:t>
            </a:r>
            <a:r>
              <a:rPr lang="en-US" sz="22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Why is Laurie Baker called “The Conscience Keeper of Indian Architecture”?</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What are the  difference between Architecture &amp; Sculpture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Write about the chief features of the town planning in Indus Valley Civilisation?</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Architecture, with the arrival of Mughals, saw a pragmatic shift both in style as well as theme. Critically examine.</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Indian Architect, Engineering and Architecture in Ancient India</a:t>
            </a:r>
          </a:p>
          <a:p>
            <a:pPr algn="just">
              <a:lnSpc>
                <a:spcPct val="150000"/>
              </a:lnSpc>
            </a:pPr>
            <a:r>
              <a:rPr lang="en-US" sz="2200" dirty="0">
                <a:latin typeface="Times New Roman" panose="02020603050405020304" pitchFamily="18" charset="0"/>
                <a:cs typeface="Times New Roman" panose="02020603050405020304" pitchFamily="18" charset="0"/>
              </a:rPr>
              <a:t>We also studied, Sculptures, Seals, coins, Pottery, Puppetry, Dance, Music, Theatre, drama, Painting, Martial Arts Traditions.</a:t>
            </a:r>
          </a:p>
          <a:p>
            <a:pPr algn="just">
              <a:lnSpc>
                <a:spcPct val="150000"/>
              </a:lnSpc>
            </a:pPr>
            <a:r>
              <a:rPr lang="en-US" sz="2200" dirty="0">
                <a:latin typeface="Times New Roman" panose="02020603050405020304" pitchFamily="18" charset="0"/>
                <a:cs typeface="Times New Roman" panose="02020603050405020304" pitchFamily="18" charset="0"/>
              </a:rPr>
              <a:t>In this unit, Fairs and Festivals, Current developments in Arts and Cultural</a:t>
            </a:r>
          </a:p>
          <a:p>
            <a:pPr algn="just">
              <a:lnSpc>
                <a:spcPct val="150000"/>
              </a:lnSpc>
            </a:pPr>
            <a:r>
              <a:rPr lang="en-US" sz="2200" dirty="0">
                <a:latin typeface="Times New Roman" panose="02020603050405020304" pitchFamily="18" charset="0"/>
                <a:cs typeface="Times New Roman" panose="02020603050405020304" pitchFamily="18" charset="0"/>
              </a:rPr>
              <a:t>We also studied, Indian’s Cultural Contribution to the World and Indian Cinema  </a:t>
            </a: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9E620C-6276-4395-B819-95BCDB8CB27A}" type="datetime1">
              <a:rPr lang="en-US" smtClean="0"/>
              <a:pPr/>
              <a:t>1/27/2025</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Summary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646085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2397" y="6356350"/>
            <a:ext cx="2133600" cy="365125"/>
          </a:xfrm>
        </p:spPr>
        <p:txBody>
          <a:bodyPr/>
          <a:lstStyle/>
          <a:p>
            <a:fld id="{9B9E620C-6276-4395-B819-95BCDB8CB27A}" type="datetime1">
              <a:rPr lang="en-US" smtClean="0"/>
              <a:pPr/>
              <a:t>1/27/2025</a:t>
            </a:fld>
            <a:endParaRPr lang="en-US"/>
          </a:p>
        </p:txBody>
      </p:sp>
      <p:sp>
        <p:nvSpPr>
          <p:cNvPr id="5" name="Footer Placeholder 4"/>
          <p:cNvSpPr>
            <a:spLocks noGrp="1"/>
          </p:cNvSpPr>
          <p:nvPr>
            <p:ph type="ftr" sz="quarter" idx="11"/>
          </p:nvPr>
        </p:nvSpPr>
        <p:spPr>
          <a:xfrm>
            <a:off x="1524000" y="6356350"/>
            <a:ext cx="62484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7543800" y="6356350"/>
            <a:ext cx="1143000" cy="365125"/>
          </a:xfrm>
        </p:spPr>
        <p:txBody>
          <a:bodyPr/>
          <a:lstStyle/>
          <a:p>
            <a:fld id="{B6F15528-21DE-4FAA-801E-634DDDAF4B2B}" type="slidenum">
              <a:rPr lang="en-US" smtClean="0"/>
              <a:pPr/>
              <a:t>138</a:t>
            </a:fld>
            <a:endParaRPr lang="en-US" dirty="0"/>
          </a:p>
        </p:txBody>
      </p:sp>
      <p:sp>
        <p:nvSpPr>
          <p:cNvPr id="7" name="Title 1"/>
          <p:cNvSpPr txBox="1">
            <a:spLocks/>
          </p:cNvSpPr>
          <p:nvPr/>
        </p:nvSpPr>
        <p:spPr>
          <a:xfrm>
            <a:off x="1295399" y="71915"/>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References</a:t>
            </a:r>
          </a:p>
        </p:txBody>
      </p:sp>
      <p:sp>
        <p:nvSpPr>
          <p:cNvPr id="2" name="Rectangle 1">
            <a:extLst>
              <a:ext uri="{FF2B5EF4-FFF2-40B4-BE49-F238E27FC236}">
                <a16:creationId xmlns:a16="http://schemas.microsoft.com/office/drawing/2014/main" id="{4DA8B504-CBB8-4E66-A03A-778AF17E92C6}"/>
              </a:ext>
            </a:extLst>
          </p:cNvPr>
          <p:cNvSpPr/>
          <p:nvPr/>
        </p:nvSpPr>
        <p:spPr>
          <a:xfrm>
            <a:off x="1295399" y="3126858"/>
            <a:ext cx="6058005" cy="1107996"/>
          </a:xfrm>
          <a:prstGeom prst="rect">
            <a:avLst/>
          </a:prstGeom>
        </p:spPr>
        <p:txBody>
          <a:bodyPr wrap="square">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3" name="Content Placeholder 2">
            <a:extLst>
              <a:ext uri="{FF2B5EF4-FFF2-40B4-BE49-F238E27FC236}">
                <a16:creationId xmlns:a16="http://schemas.microsoft.com/office/drawing/2014/main" id="{0944005D-7802-4A60-9386-B9DAA7CABC0D}"/>
              </a:ext>
            </a:extLst>
          </p:cNvPr>
          <p:cNvSpPr>
            <a:spLocks noGrp="1"/>
          </p:cNvSpPr>
          <p:nvPr>
            <p:ph idx="1"/>
          </p:nvPr>
        </p:nvSpPr>
        <p:spPr>
          <a:xfrm>
            <a:off x="477520" y="914400"/>
            <a:ext cx="8229600" cy="5211763"/>
          </a:xfrm>
        </p:spPr>
        <p:txBody>
          <a:bodyPr>
            <a:normAutofit lnSpcReduction="10000"/>
          </a:bodyPr>
          <a:lstStyle/>
          <a:p>
            <a:pPr algn="just">
              <a:lnSpc>
                <a:spcPct val="150000"/>
              </a:lnSpc>
            </a:pPr>
            <a:r>
              <a:rPr lang="en-IN" sz="2200" dirty="0">
                <a:latin typeface="Times New Roman" panose="02020603050405020304" pitchFamily="18" charset="0"/>
                <a:cs typeface="Times New Roman" panose="02020603050405020304" pitchFamily="18" charset="0"/>
              </a:rPr>
              <a:t>V. </a:t>
            </a:r>
            <a:r>
              <a:rPr lang="en-IN" sz="2200" dirty="0" err="1">
                <a:latin typeface="Times New Roman" panose="02020603050405020304" pitchFamily="18" charset="0"/>
                <a:cs typeface="Times New Roman" panose="02020603050405020304" pitchFamily="18" charset="0"/>
              </a:rPr>
              <a:t>Sivaramakrishna</a:t>
            </a:r>
            <a:r>
              <a:rPr lang="en-IN" sz="2200" dirty="0">
                <a:latin typeface="Times New Roman" panose="02020603050405020304" pitchFamily="18" charset="0"/>
                <a:cs typeface="Times New Roman" panose="02020603050405020304" pitchFamily="18" charset="0"/>
              </a:rPr>
              <a:t> (Ed.), Cultural Heritage of India-Course Material, </a:t>
            </a:r>
            <a:r>
              <a:rPr lang="en-IN" sz="2200" dirty="0" err="1">
                <a:latin typeface="Times New Roman" panose="02020603050405020304" pitchFamily="18" charset="0"/>
                <a:cs typeface="Times New Roman" panose="02020603050405020304" pitchFamily="18" charset="0"/>
              </a:rPr>
              <a:t>Bharatiya</a:t>
            </a:r>
            <a:r>
              <a:rPr lang="en-IN" sz="2200" dirty="0">
                <a:latin typeface="Times New Roman" panose="02020603050405020304" pitchFamily="18" charset="0"/>
                <a:cs typeface="Times New Roman" panose="02020603050405020304" pitchFamily="18" charset="0"/>
              </a:rPr>
              <a:t> Vidya Bhavan, Mumbai, 5th Edition, 2014</a:t>
            </a:r>
          </a:p>
          <a:p>
            <a:pPr algn="just">
              <a:lnSpc>
                <a:spcPct val="150000"/>
              </a:lnSpc>
            </a:pPr>
            <a:r>
              <a:rPr lang="en-IN" sz="2200" dirty="0">
                <a:latin typeface="Times New Roman" panose="02020603050405020304" pitchFamily="18" charset="0"/>
                <a:cs typeface="Times New Roman" panose="02020603050405020304" pitchFamily="18" charset="0"/>
              </a:rPr>
              <a:t>S. </a:t>
            </a:r>
            <a:r>
              <a:rPr lang="en-IN" sz="2200" dirty="0" err="1">
                <a:latin typeface="Times New Roman" panose="02020603050405020304" pitchFamily="18" charset="0"/>
                <a:cs typeface="Times New Roman" panose="02020603050405020304" pitchFamily="18" charset="0"/>
              </a:rPr>
              <a:t>Baliyan</a:t>
            </a:r>
            <a:r>
              <a:rPr lang="en-IN" sz="2200" dirty="0">
                <a:latin typeface="Times New Roman" panose="02020603050405020304" pitchFamily="18" charset="0"/>
                <a:cs typeface="Times New Roman" panose="02020603050405020304" pitchFamily="18" charset="0"/>
              </a:rPr>
              <a:t>, Indian Art and Culture, Oxford University Press, India</a:t>
            </a:r>
          </a:p>
          <a:p>
            <a:pPr algn="just">
              <a:lnSpc>
                <a:spcPct val="150000"/>
              </a:lnSpc>
            </a:pPr>
            <a:r>
              <a:rPr lang="en-IN" sz="2200" dirty="0" err="1">
                <a:latin typeface="Times New Roman" panose="02020603050405020304" pitchFamily="18" charset="0"/>
                <a:cs typeface="Times New Roman" panose="02020603050405020304" pitchFamily="18" charset="0"/>
              </a:rPr>
              <a:t>Romila</a:t>
            </a:r>
            <a:r>
              <a:rPr lang="en-IN" sz="2200" dirty="0">
                <a:latin typeface="Times New Roman" panose="02020603050405020304" pitchFamily="18" charset="0"/>
                <a:cs typeface="Times New Roman" panose="02020603050405020304" pitchFamily="18" charset="0"/>
              </a:rPr>
              <a:t> Thapar, Readings In Early Indian History Oxford University Press , India</a:t>
            </a:r>
          </a:p>
          <a:p>
            <a:pPr algn="just">
              <a:lnSpc>
                <a:spcPct val="150000"/>
              </a:lnSpc>
            </a:pPr>
            <a:r>
              <a:rPr lang="en-IN" sz="2200" dirty="0">
                <a:latin typeface="Times New Roman" panose="02020603050405020304" pitchFamily="18" charset="0"/>
                <a:cs typeface="Times New Roman" panose="02020603050405020304" pitchFamily="18" charset="0"/>
              </a:rPr>
              <a:t>P R Sharma ( English translation), </a:t>
            </a:r>
            <a:r>
              <a:rPr lang="en-IN" sz="2200" dirty="0" err="1">
                <a:latin typeface="Times New Roman" panose="02020603050405020304" pitchFamily="18" charset="0"/>
                <a:cs typeface="Times New Roman" panose="02020603050405020304" pitchFamily="18" charset="0"/>
              </a:rPr>
              <a:t>Shodashang</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Hridayam</a:t>
            </a: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Basham, A.L., The Wonder that was India (34th impression), New Delhi, Rupa &amp; company</a:t>
            </a:r>
          </a:p>
          <a:p>
            <a:pPr algn="just">
              <a:lnSpc>
                <a:spcPct val="150000"/>
              </a:lnSpc>
            </a:pPr>
            <a:r>
              <a:rPr lang="en-IN" sz="2200" dirty="0">
                <a:latin typeface="Times New Roman" panose="02020603050405020304" pitchFamily="18" charset="0"/>
                <a:cs typeface="Times New Roman" panose="02020603050405020304" pitchFamily="18" charset="0"/>
              </a:rPr>
              <a:t>Sharma, R.S., Aspects of Political Ideas and Institutions in Ancient India(fourth edition), Delhi, Motilal </a:t>
            </a:r>
            <a:r>
              <a:rPr lang="en-IN" sz="2200" dirty="0" err="1">
                <a:latin typeface="Times New Roman" panose="02020603050405020304" pitchFamily="18" charset="0"/>
                <a:cs typeface="Times New Roman" panose="02020603050405020304" pitchFamily="18" charset="0"/>
              </a:rPr>
              <a:t>Banarsidass</a:t>
            </a: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55522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36D8-660E-4088-890E-9E0867C27422}"/>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Program Educational Objectives</a:t>
            </a:r>
          </a:p>
        </p:txBody>
      </p:sp>
      <p:sp>
        <p:nvSpPr>
          <p:cNvPr id="5" name="Date Placeholder 4">
            <a:extLst>
              <a:ext uri="{FF2B5EF4-FFF2-40B4-BE49-F238E27FC236}">
                <a16:creationId xmlns:a16="http://schemas.microsoft.com/office/drawing/2014/main" id="{CA1A721D-3784-4FC3-91D5-5CA76E0E7A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F2C5517-23A6-43C1-A8FD-9409D48E237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A0253DE9-2655-4201-A4D3-C7A087A0808E}"/>
              </a:ext>
            </a:extLst>
          </p:cNvPr>
          <p:cNvSpPr>
            <a:spLocks noGrp="1"/>
          </p:cNvSpPr>
          <p:nvPr>
            <p:ph type="ftr" sz="quarter" idx="11"/>
          </p:nvPr>
        </p:nvSpPr>
        <p:spPr>
          <a:xfrm>
            <a:off x="2057400" y="6356350"/>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29703" name="Slide Number Placeholder 3">
            <a:extLst>
              <a:ext uri="{FF2B5EF4-FFF2-40B4-BE49-F238E27FC236}">
                <a16:creationId xmlns:a16="http://schemas.microsoft.com/office/drawing/2014/main" id="{D58D3BA9-5384-44FE-B89D-6C1BE02E66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8C3586-C62E-4C9E-9A60-D8E05A0C5B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29700" name="Rectangle 3">
            <a:extLst>
              <a:ext uri="{FF2B5EF4-FFF2-40B4-BE49-F238E27FC236}">
                <a16:creationId xmlns:a16="http://schemas.microsoft.com/office/drawing/2014/main" id="{7C7EF55B-2601-418E-91A2-D34FA78AB794}"/>
              </a:ext>
            </a:extLst>
          </p:cNvPr>
          <p:cNvSpPr>
            <a:spLocks noChangeArrowheads="1"/>
          </p:cNvSpPr>
          <p:nvPr/>
        </p:nvSpPr>
        <p:spPr bwMode="auto">
          <a:xfrm>
            <a:off x="0" y="10668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Educational Objectives (PEOs)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9701" name="Rectangle 10">
            <a:extLst>
              <a:ext uri="{FF2B5EF4-FFF2-40B4-BE49-F238E27FC236}">
                <a16:creationId xmlns:a16="http://schemas.microsoft.com/office/drawing/2014/main" id="{AF209972-4EBD-4769-98B0-CF7A8BAFD4AA}"/>
              </a:ext>
            </a:extLst>
          </p:cNvPr>
          <p:cNvSpPr>
            <a:spLocks noChangeArrowheads="1"/>
          </p:cNvSpPr>
          <p:nvPr/>
        </p:nvSpPr>
        <p:spPr bwMode="auto">
          <a:xfrm>
            <a:off x="0" y="2590800"/>
            <a:ext cx="91440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PEO1:</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have an excellent scientific and engineering breadth so as to comprehend, analyze, design and solve real-life problems using state-of-the-art technology.</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PEO2:</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lead a successful career in industries or to pursue higher studies or to understand entrepreneurial endeavours.</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PEO3:</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effectively bridge the gap between industry and academics through effective communication skill, professional attitude and a desire to learn.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831948"/>
          </a:xfrm>
          <a:prstGeom prst="rect">
            <a:avLst/>
          </a:prstGeom>
        </p:spPr>
      </p:pic>
    </p:spTree>
    <p:extLst>
      <p:ext uri="{BB962C8B-B14F-4D97-AF65-F5344CB8AC3E}">
        <p14:creationId xmlns:p14="http://schemas.microsoft.com/office/powerpoint/2010/main" val="99178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E021-78D9-4498-8E0C-A52179D1A073}"/>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Result Analysis</a:t>
            </a:r>
          </a:p>
        </p:txBody>
      </p:sp>
      <p:sp>
        <p:nvSpPr>
          <p:cNvPr id="3" name="Footer Placeholder 2">
            <a:extLst>
              <a:ext uri="{FF2B5EF4-FFF2-40B4-BE49-F238E27FC236}">
                <a16:creationId xmlns:a16="http://schemas.microsoft.com/office/drawing/2014/main" id="{A5C6F778-4A0D-49AA-B9CD-ED4A7A4F85F8}"/>
              </a:ext>
            </a:extLst>
          </p:cNvPr>
          <p:cNvSpPr>
            <a:spLocks noGrp="1"/>
          </p:cNvSpPr>
          <p:nvPr>
            <p:ph type="ftr" sz="quarter" idx="11"/>
          </p:nvPr>
        </p:nvSpPr>
        <p:spPr>
          <a:xfrm>
            <a:off x="1828800" y="6356350"/>
            <a:ext cx="62484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1749" name="Slide Number Placeholder 3">
            <a:extLst>
              <a:ext uri="{FF2B5EF4-FFF2-40B4-BE49-F238E27FC236}">
                <a16:creationId xmlns:a16="http://schemas.microsoft.com/office/drawing/2014/main" id="{6932427C-7BE7-4380-BED9-6565233D4A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90357A-9D99-4C58-933C-D8E02DE1A8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F7A4B2C1-B5BC-4D52-A0FE-725F5B5DFDA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6D6542-23E2-4460-A570-5B3814170A0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1751" name="Picture 6">
            <a:extLst>
              <a:ext uri="{FF2B5EF4-FFF2-40B4-BE49-F238E27FC236}">
                <a16:creationId xmlns:a16="http://schemas.microsoft.com/office/drawing/2014/main" id="{4A4C2398-D53C-492F-8014-9B17D7123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849312"/>
            <a:ext cx="451167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5">
            <a:extLst>
              <a:ext uri="{FF2B5EF4-FFF2-40B4-BE49-F238E27FC236}">
                <a16:creationId xmlns:a16="http://schemas.microsoft.com/office/drawing/2014/main" id="{5B7D20CC-7453-4B44-AA47-FD8A1E676BED}"/>
              </a:ext>
            </a:extLst>
          </p:cNvPr>
          <p:cNvGraphicFramePr>
            <a:graphicFrameLocks noGrp="1"/>
          </p:cNvGraphicFramePr>
          <p:nvPr>
            <p:extLst/>
          </p:nvPr>
        </p:nvGraphicFramePr>
        <p:xfrm>
          <a:off x="1219200" y="4592638"/>
          <a:ext cx="6858000" cy="15557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640597">
                <a:tc>
                  <a:txBody>
                    <a:bodyPr/>
                    <a:lstStyle/>
                    <a:p>
                      <a:r>
                        <a:rPr lang="en-IN" sz="1800" dirty="0"/>
                        <a:t>Faculty Name</a:t>
                      </a:r>
                    </a:p>
                  </a:txBody>
                  <a:tcPr marT="45742" marB="45742"/>
                </a:tc>
                <a:tc>
                  <a:txBody>
                    <a:bodyPr/>
                    <a:lstStyle/>
                    <a:p>
                      <a:r>
                        <a:rPr lang="en-IN" sz="1800" dirty="0"/>
                        <a:t>Subject Code</a:t>
                      </a:r>
                    </a:p>
                  </a:txBody>
                  <a:tcPr marT="45742" marB="45742"/>
                </a:tc>
                <a:tc>
                  <a:txBody>
                    <a:bodyPr/>
                    <a:lstStyle/>
                    <a:p>
                      <a:r>
                        <a:rPr lang="en-US" sz="1800" dirty="0"/>
                        <a:t>Section A </a:t>
                      </a:r>
                      <a:endParaRPr lang="en-IN" sz="1800" dirty="0"/>
                    </a:p>
                  </a:txBody>
                  <a:tcPr marT="45742" marB="45742"/>
                </a:tc>
                <a:tc>
                  <a:txBody>
                    <a:bodyPr/>
                    <a:lstStyle/>
                    <a:p>
                      <a:r>
                        <a:rPr lang="en-US" sz="1800" dirty="0"/>
                        <a:t>Section B</a:t>
                      </a:r>
                      <a:endParaRPr lang="en-IN" sz="1800" dirty="0"/>
                    </a:p>
                  </a:txBody>
                  <a:tcPr marT="45742" marB="45742"/>
                </a:tc>
                <a:tc>
                  <a:txBody>
                    <a:bodyPr/>
                    <a:lstStyle/>
                    <a:p>
                      <a:endParaRPr lang="en-IN" sz="1800" dirty="0"/>
                    </a:p>
                  </a:txBody>
                  <a:tcPr marT="45742" marB="45742"/>
                </a:tc>
                <a:tc>
                  <a:txBody>
                    <a:bodyPr/>
                    <a:lstStyle/>
                    <a:p>
                      <a:endParaRPr lang="en-IN" sz="1800" dirty="0"/>
                    </a:p>
                  </a:txBody>
                  <a:tcPr marT="45742" marB="45742"/>
                </a:tc>
                <a:extLst>
                  <a:ext uri="{0D108BD9-81ED-4DB2-BD59-A6C34878D82A}">
                    <a16:rowId xmlns:a16="http://schemas.microsoft.com/office/drawing/2014/main" val="10000"/>
                  </a:ext>
                </a:extLst>
              </a:tr>
              <a:tr h="915153">
                <a:tc>
                  <a:txBody>
                    <a:bodyPr/>
                    <a:lstStyle/>
                    <a:p>
                      <a:r>
                        <a:rPr lang="en-US" sz="1800" dirty="0"/>
                        <a:t>Mr. Anshu Kumar</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ANC 0602</a:t>
                      </a:r>
                    </a:p>
                    <a:p>
                      <a:endParaRPr lang="en-IN" sz="1800" dirty="0"/>
                    </a:p>
                  </a:txBody>
                  <a:tcPr marT="45742" marB="45742"/>
                </a:tc>
                <a:tc>
                  <a:txBody>
                    <a:bodyPr/>
                    <a:lstStyle/>
                    <a:p>
                      <a:r>
                        <a:rPr lang="en-US" sz="1800" dirty="0"/>
                        <a:t>100 %</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extLst>
                  <a:ext uri="{0D108BD9-81ED-4DB2-BD59-A6C34878D82A}">
                    <a16:rowId xmlns:a16="http://schemas.microsoft.com/office/drawing/2014/main" val="10001"/>
                  </a:ext>
                </a:extLst>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843060"/>
          </a:xfrm>
          <a:prstGeom prst="rect">
            <a:avLst/>
          </a:prstGeom>
        </p:spPr>
      </p:pic>
    </p:spTree>
    <p:extLst>
      <p:ext uri="{BB962C8B-B14F-4D97-AF65-F5344CB8AC3E}">
        <p14:creationId xmlns:p14="http://schemas.microsoft.com/office/powerpoint/2010/main" val="187571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07312B-442E-41F1-B36F-5FAE2323167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4BAFB975-EFC9-49BE-BD7F-AA44D77A95DC}"/>
              </a:ext>
            </a:extLst>
          </p:cNvPr>
          <p:cNvPicPr>
            <a:picLocks noChangeAspect="1"/>
          </p:cNvPicPr>
          <p:nvPr/>
        </p:nvPicPr>
        <p:blipFill>
          <a:blip r:embed="rId3"/>
          <a:stretch>
            <a:fillRect/>
          </a:stretch>
        </p:blipFill>
        <p:spPr>
          <a:xfrm>
            <a:off x="80962" y="762000"/>
            <a:ext cx="8834437" cy="55943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276190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F576E2D6-B435-4444-9A32-40C2C3ECB198}"/>
              </a:ext>
            </a:extLst>
          </p:cNvPr>
          <p:cNvPicPr>
            <a:picLocks noChangeAspect="1"/>
          </p:cNvPicPr>
          <p:nvPr/>
        </p:nvPicPr>
        <p:blipFill>
          <a:blip r:embed="rId3"/>
          <a:stretch>
            <a:fillRect/>
          </a:stretch>
        </p:blipFill>
        <p:spPr>
          <a:xfrm>
            <a:off x="152400" y="838200"/>
            <a:ext cx="8961455" cy="5638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8013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B7352262-67AB-4C1D-9AD0-856538873496}"/>
              </a:ext>
            </a:extLst>
          </p:cNvPr>
          <p:cNvPicPr>
            <a:picLocks noChangeAspect="1"/>
          </p:cNvPicPr>
          <p:nvPr/>
        </p:nvPicPr>
        <p:blipFill>
          <a:blip r:embed="rId3"/>
          <a:stretch>
            <a:fillRect/>
          </a:stretch>
        </p:blipFill>
        <p:spPr>
          <a:xfrm>
            <a:off x="152400" y="685799"/>
            <a:ext cx="8686800" cy="567054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87176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9A910D5D-5306-4ADF-8323-657BA41623C4}"/>
              </a:ext>
            </a:extLst>
          </p:cNvPr>
          <p:cNvPicPr>
            <a:picLocks noChangeAspect="1"/>
          </p:cNvPicPr>
          <p:nvPr/>
        </p:nvPicPr>
        <p:blipFill>
          <a:blip r:embed="rId3"/>
          <a:stretch>
            <a:fillRect/>
          </a:stretch>
        </p:blipFill>
        <p:spPr>
          <a:xfrm>
            <a:off x="152400" y="762000"/>
            <a:ext cx="8839200" cy="55943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284838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F694-36FD-44BD-9B17-2A5B665D1932}"/>
              </a:ext>
            </a:extLst>
          </p:cNvPr>
          <p:cNvSpPr>
            <a:spLocks noGrp="1"/>
          </p:cNvSpPr>
          <p:nvPr>
            <p:ph type="ctrTitle"/>
          </p:nvPr>
        </p:nvSpPr>
        <p:spPr>
          <a:xfrm>
            <a:off x="0" y="-10160"/>
            <a:ext cx="9144000" cy="9144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Evaluation Scheme (EC-6th Semester)</a:t>
            </a:r>
          </a:p>
        </p:txBody>
      </p:sp>
      <p:sp>
        <p:nvSpPr>
          <p:cNvPr id="3" name="Footer Placeholder 2">
            <a:extLst>
              <a:ext uri="{FF2B5EF4-FFF2-40B4-BE49-F238E27FC236}">
                <a16:creationId xmlns:a16="http://schemas.microsoft.com/office/drawing/2014/main" id="{D36371D4-B2BA-4F69-98E0-CAF862844B20}"/>
              </a:ext>
            </a:extLst>
          </p:cNvPr>
          <p:cNvSpPr>
            <a:spLocks noGrp="1"/>
          </p:cNvSpPr>
          <p:nvPr>
            <p:ph type="ftr" sz="quarter" idx="11"/>
          </p:nvPr>
        </p:nvSpPr>
        <p:spPr>
          <a:xfrm>
            <a:off x="17526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4342" name="Slide Number Placeholder 3">
            <a:extLst>
              <a:ext uri="{FF2B5EF4-FFF2-40B4-BE49-F238E27FC236}">
                <a16:creationId xmlns:a16="http://schemas.microsoft.com/office/drawing/2014/main" id="{1D1F1DEE-35F4-4D1D-8C94-7E4F89ADD9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DB773D-15DE-405E-873B-35ECD3AC9B96}"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C30CA4A5-3A06-4327-84D8-D5CB6B888EA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AF5C1D4-EFC5-45E0-B18E-C67BB70EF6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a:blip r:embed="rId3"/>
          <a:stretch>
            <a:fillRect/>
          </a:stretch>
        </p:blipFill>
        <p:spPr>
          <a:xfrm>
            <a:off x="152399" y="990601"/>
            <a:ext cx="8915401" cy="5486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469"/>
            <a:ext cx="1295400" cy="994508"/>
          </a:xfrm>
          <a:prstGeom prst="rect">
            <a:avLst/>
          </a:prstGeom>
        </p:spPr>
      </p:pic>
    </p:spTree>
    <p:extLst>
      <p:ext uri="{BB962C8B-B14F-4D97-AF65-F5344CB8AC3E}">
        <p14:creationId xmlns:p14="http://schemas.microsoft.com/office/powerpoint/2010/main" val="1670851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71D36603-70C1-4A6A-93A5-A57B464FB87E}"/>
              </a:ext>
            </a:extLst>
          </p:cNvPr>
          <p:cNvPicPr>
            <a:picLocks noChangeAspect="1"/>
          </p:cNvPicPr>
          <p:nvPr/>
        </p:nvPicPr>
        <p:blipFill>
          <a:blip r:embed="rId3"/>
          <a:stretch>
            <a:fillRect/>
          </a:stretch>
        </p:blipFill>
        <p:spPr>
          <a:xfrm>
            <a:off x="152400" y="762000"/>
            <a:ext cx="8839200" cy="559434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1487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75EE-D3CC-471F-AE79-1C249C32F9D9}"/>
              </a:ext>
            </a:extLst>
          </p:cNvPr>
          <p:cNvSpPr>
            <a:spLocks noGrp="1"/>
          </p:cNvSpPr>
          <p:nvPr>
            <p:ph type="ctrTitle"/>
          </p:nvPr>
        </p:nvSpPr>
        <p:spPr>
          <a:xfrm>
            <a:off x="0" y="-37706"/>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Prerequisite and Recap</a:t>
            </a:r>
          </a:p>
        </p:txBody>
      </p:sp>
      <p:sp>
        <p:nvSpPr>
          <p:cNvPr id="39940" name="Rectangle 10">
            <a:extLst>
              <a:ext uri="{FF2B5EF4-FFF2-40B4-BE49-F238E27FC236}">
                <a16:creationId xmlns:a16="http://schemas.microsoft.com/office/drawing/2014/main" id="{ECF465C9-D4E7-4654-B729-D59973FB5160}"/>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9941" name="Text Box 3">
            <a:extLst>
              <a:ext uri="{FF2B5EF4-FFF2-40B4-BE49-F238E27FC236}">
                <a16:creationId xmlns:a16="http://schemas.microsoft.com/office/drawing/2014/main" id="{96F19061-0702-4EE0-AE8E-44E930B4BDBA}"/>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942" name="Text Box 2">
            <a:extLst>
              <a:ext uri="{FF2B5EF4-FFF2-40B4-BE49-F238E27FC236}">
                <a16:creationId xmlns:a16="http://schemas.microsoft.com/office/drawing/2014/main" id="{4C5B2FCF-5B24-4B92-B298-344E825B72C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943" name="Content Placeholder 2">
            <a:extLst>
              <a:ext uri="{FF2B5EF4-FFF2-40B4-BE49-F238E27FC236}">
                <a16:creationId xmlns:a16="http://schemas.microsoft.com/office/drawing/2014/main" id="{16BA0716-AC29-4759-B409-B35F0DD6CEA7}"/>
              </a:ext>
            </a:extLst>
          </p:cNvPr>
          <p:cNvSpPr txBox="1">
            <a:spLocks/>
          </p:cNvSpPr>
          <p:nvPr/>
        </p:nvSpPr>
        <p:spPr bwMode="auto">
          <a:xfrm>
            <a:off x="457200" y="16764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200000"/>
              </a:lnSpc>
            </a:pPr>
            <a:r>
              <a:rPr lang="en-US" sz="2000" dirty="0">
                <a:latin typeface="Times New Roman" panose="02020603050405020304" pitchFamily="18" charset="0"/>
                <a:cs typeface="Times New Roman" panose="02020603050405020304" pitchFamily="18" charset="0"/>
              </a:rPr>
              <a:t> Basic knowledge of Indian traditions, culture &amp; society.</a:t>
            </a:r>
          </a:p>
        </p:txBody>
      </p:sp>
      <p:sp>
        <p:nvSpPr>
          <p:cNvPr id="3" name="Footer Placeholder 2">
            <a:extLst>
              <a:ext uri="{FF2B5EF4-FFF2-40B4-BE49-F238E27FC236}">
                <a16:creationId xmlns:a16="http://schemas.microsoft.com/office/drawing/2014/main" id="{3D6A1253-72DF-47F8-A968-3B641DD1C9B5}"/>
              </a:ext>
            </a:extLst>
          </p:cNvPr>
          <p:cNvSpPr>
            <a:spLocks noGrp="1"/>
          </p:cNvSpPr>
          <p:nvPr>
            <p:ph type="ftr" sz="quarter" idx="11"/>
          </p:nvPr>
        </p:nvSpPr>
        <p:spPr>
          <a:xfrm>
            <a:off x="2133600" y="6356351"/>
            <a:ext cx="6019800" cy="365124"/>
          </a:xfrm>
        </p:spPr>
        <p:txBody>
          <a:bodyPr/>
          <a:lstStyle/>
          <a:p>
            <a:pPr lvl="0">
              <a:spcBef>
                <a:spcPct val="20000"/>
              </a:spcBef>
              <a:defRPr/>
            </a:pPr>
            <a:r>
              <a:rPr lang="en-US" dirty="0" smtClean="0"/>
              <a:t>Ms. Neha Singh    Essence of Indian Traditional Knowledge              Unit </a:t>
            </a:r>
            <a:r>
              <a:rPr lang="en-US" dirty="0"/>
              <a:t>I</a:t>
            </a:r>
          </a:p>
        </p:txBody>
      </p:sp>
      <p:sp>
        <p:nvSpPr>
          <p:cNvPr id="39945" name="Slide Number Placeholder 3">
            <a:extLst>
              <a:ext uri="{FF2B5EF4-FFF2-40B4-BE49-F238E27FC236}">
                <a16:creationId xmlns:a16="http://schemas.microsoft.com/office/drawing/2014/main" id="{754C2FD6-4AEC-4348-AC29-435E2F82A1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015F6D-D49A-403E-B3A4-D22A65A66C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F2D70332-AAA2-4C44-BEC2-330684C1E6E4}"/>
              </a:ext>
            </a:extLst>
          </p:cNvPr>
          <p:cNvSpPr>
            <a:spLocks noGrp="1"/>
          </p:cNvSpPr>
          <p:nvPr>
            <p:ph type="dt" sz="quarter" idx="10"/>
          </p:nvPr>
        </p:nvSpPr>
        <p:spPr>
          <a:xfrm>
            <a:off x="457200" y="6356351"/>
            <a:ext cx="14478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315373-7CF4-4529-A859-C6818927404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89459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F910-0009-4124-A1FB-64C1E84864D1}"/>
              </a:ext>
            </a:extLst>
          </p:cNvPr>
          <p:cNvSpPr>
            <a:spLocks noGrp="1"/>
          </p:cNvSpPr>
          <p:nvPr>
            <p:ph type="ctrTitle"/>
          </p:nvPr>
        </p:nvSpPr>
        <p:spPr>
          <a:xfrm>
            <a:off x="0" y="7598"/>
            <a:ext cx="9144000" cy="1630362"/>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Brief Introduction about the subject with Video</a:t>
            </a:r>
          </a:p>
        </p:txBody>
      </p:sp>
      <p:sp>
        <p:nvSpPr>
          <p:cNvPr id="41988" name="Rectangle 10">
            <a:extLst>
              <a:ext uri="{FF2B5EF4-FFF2-40B4-BE49-F238E27FC236}">
                <a16:creationId xmlns:a16="http://schemas.microsoft.com/office/drawing/2014/main" id="{230C2FD3-F89F-4804-94A3-AA9F51D5F4F7}"/>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1989" name="Text Box 3">
            <a:extLst>
              <a:ext uri="{FF2B5EF4-FFF2-40B4-BE49-F238E27FC236}">
                <a16:creationId xmlns:a16="http://schemas.microsoft.com/office/drawing/2014/main" id="{CA9A71F3-30DF-4CC2-9A99-7991CDBE73F0}"/>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0" name="Text Box 2">
            <a:extLst>
              <a:ext uri="{FF2B5EF4-FFF2-40B4-BE49-F238E27FC236}">
                <a16:creationId xmlns:a16="http://schemas.microsoft.com/office/drawing/2014/main" id="{8EEE266E-450A-4BED-B1D0-0223C8727224}"/>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1" name="Content Placeholder 2">
            <a:extLst>
              <a:ext uri="{FF2B5EF4-FFF2-40B4-BE49-F238E27FC236}">
                <a16:creationId xmlns:a16="http://schemas.microsoft.com/office/drawing/2014/main" id="{ABC15D51-91CF-4676-9F07-CFE0B5303BBC}"/>
              </a:ext>
            </a:extLst>
          </p:cNvPr>
          <p:cNvSpPr txBox="1">
            <a:spLocks/>
          </p:cNvSpPr>
          <p:nvPr/>
        </p:nvSpPr>
        <p:spPr bwMode="auto">
          <a:xfrm>
            <a:off x="301625" y="1676400"/>
            <a:ext cx="86899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course aims at imparting basic principles of thought process, reasoning and inference &amp; to identify the roots and details of some of the contemporary issues faced by our nation and try to locate possible solutions to these challenges by digging deep into our past. To enable the students to understand the importance of our surroundings and encourage the students to contribute towards sustainable development. To sensitize students towards issues related to ‘Indian’ culture, tradition and its composite character. </a:t>
            </a: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3"/>
              </a:rPr>
              <a:t>https://www.youtube.com/watch?v=jgQlf3DM_GU&amp;t=625s</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id="{0BAD668A-5D8F-4B86-B48B-C5A1358909A5}"/>
              </a:ext>
            </a:extLst>
          </p:cNvPr>
          <p:cNvSpPr>
            <a:spLocks noGrp="1"/>
          </p:cNvSpPr>
          <p:nvPr>
            <p:ph type="ftr" sz="quarter" idx="11"/>
          </p:nvPr>
        </p:nvSpPr>
        <p:spPr>
          <a:xfrm>
            <a:off x="1905000" y="6356350"/>
            <a:ext cx="6172200" cy="455612"/>
          </a:xfrm>
        </p:spPr>
        <p:txBody>
          <a:bodyPr/>
          <a:lstStyle/>
          <a:p>
            <a:pPr lvl="0">
              <a:spcBef>
                <a:spcPct val="20000"/>
              </a:spcBef>
              <a:defRPr/>
            </a:pPr>
            <a:r>
              <a:rPr lang="en-US" dirty="0" smtClean="0"/>
              <a:t>Ms. Neha Singh    Essence of Indian Traditional Knowledge              Unit </a:t>
            </a:r>
            <a:r>
              <a:rPr lang="en-US" dirty="0"/>
              <a:t>I</a:t>
            </a:r>
          </a:p>
        </p:txBody>
      </p:sp>
      <p:sp>
        <p:nvSpPr>
          <p:cNvPr id="41993" name="Slide Number Placeholder 3">
            <a:extLst>
              <a:ext uri="{FF2B5EF4-FFF2-40B4-BE49-F238E27FC236}">
                <a16:creationId xmlns:a16="http://schemas.microsoft.com/office/drawing/2014/main" id="{A326C058-4944-45CB-B261-2FA2F3BAC4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28BEB2-4E08-43E2-92EE-57D20BD6839A}"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A2030F-2367-48B0-AEC1-F6DACA262A3A}"/>
              </a:ext>
            </a:extLst>
          </p:cNvPr>
          <p:cNvSpPr>
            <a:spLocks noGrp="1"/>
          </p:cNvSpPr>
          <p:nvPr>
            <p:ph type="dt" sz="quarter" idx="10"/>
          </p:nvPr>
        </p:nvSpPr>
        <p:spPr>
          <a:xfrm>
            <a:off x="457200" y="6356351"/>
            <a:ext cx="16764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11CE61-04A3-4971-859F-C19C9A9E07B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938890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3"/>
            <a:ext cx="8458200" cy="5539187"/>
          </a:xfrm>
        </p:spPr>
        <p:txBody>
          <a:bodyPr>
            <a:noAutofit/>
          </a:bodyPr>
          <a:lstStyle/>
          <a:p>
            <a:pPr algn="just">
              <a:lnSpc>
                <a:spcPct val="160000"/>
              </a:lnSpc>
            </a:pPr>
            <a:r>
              <a:rPr lang="en-US" sz="1800" dirty="0">
                <a:latin typeface="Times New Roman" panose="02020603050405020304" pitchFamily="18" charset="0"/>
                <a:cs typeface="Times New Roman" panose="02020603050405020304" pitchFamily="18" charset="0"/>
              </a:rPr>
              <a:t>Indian Architect, Engineering and Architecture in Ancient India, </a:t>
            </a:r>
          </a:p>
          <a:p>
            <a:pPr algn="just">
              <a:lnSpc>
                <a:spcPct val="160000"/>
              </a:lnSpc>
            </a:pPr>
            <a:r>
              <a:rPr lang="en-US" sz="1800" dirty="0">
                <a:latin typeface="Times New Roman" panose="02020603050405020304" pitchFamily="18" charset="0"/>
                <a:cs typeface="Times New Roman" panose="02020603050405020304" pitchFamily="18" charset="0"/>
              </a:rPr>
              <a:t>Sculptures, Pottery, </a:t>
            </a:r>
          </a:p>
          <a:p>
            <a:pPr algn="just">
              <a:lnSpc>
                <a:spcPct val="160000"/>
              </a:lnSpc>
            </a:pPr>
            <a:r>
              <a:rPr lang="en-US" sz="1800" dirty="0">
                <a:latin typeface="Times New Roman" panose="02020603050405020304" pitchFamily="18" charset="0"/>
                <a:cs typeface="Times New Roman" panose="02020603050405020304" pitchFamily="18" charset="0"/>
              </a:rPr>
              <a:t>Painting, Indian Handicraft, </a:t>
            </a:r>
          </a:p>
          <a:p>
            <a:pPr algn="just">
              <a:lnSpc>
                <a:spcPct val="160000"/>
              </a:lnSpc>
            </a:pPr>
            <a:r>
              <a:rPr lang="en-US" sz="1800" dirty="0">
                <a:latin typeface="Times New Roman" panose="02020603050405020304" pitchFamily="18" charset="0"/>
                <a:cs typeface="Times New Roman" panose="02020603050405020304" pitchFamily="18" charset="0"/>
              </a:rPr>
              <a:t>UNESCO’S List of World Heritage sites in India, </a:t>
            </a:r>
          </a:p>
          <a:p>
            <a:pPr algn="just">
              <a:lnSpc>
                <a:spcPct val="160000"/>
              </a:lnSpc>
            </a:pPr>
            <a:r>
              <a:rPr lang="en-US" sz="1800" dirty="0">
                <a:latin typeface="Times New Roman" panose="02020603050405020304" pitchFamily="18" charset="0"/>
                <a:cs typeface="Times New Roman" panose="02020603050405020304" pitchFamily="18" charset="0"/>
              </a:rPr>
              <a:t>Seals, coins, Puppetry, </a:t>
            </a:r>
          </a:p>
          <a:p>
            <a:pPr algn="just">
              <a:lnSpc>
                <a:spcPct val="160000"/>
              </a:lnSpc>
            </a:pPr>
            <a:r>
              <a:rPr lang="en-US" sz="1800" dirty="0">
                <a:latin typeface="Times New Roman" panose="02020603050405020304" pitchFamily="18" charset="0"/>
                <a:cs typeface="Times New Roman" panose="02020603050405020304" pitchFamily="18" charset="0"/>
              </a:rPr>
              <a:t>Dance, Music, Theatre, drama, Martial Arts Traditions, </a:t>
            </a:r>
          </a:p>
          <a:p>
            <a:pPr algn="just">
              <a:lnSpc>
                <a:spcPct val="160000"/>
              </a:lnSpc>
            </a:pPr>
            <a:r>
              <a:rPr lang="en-US" sz="1800" dirty="0">
                <a:latin typeface="Times New Roman" panose="02020603050405020304" pitchFamily="18" charset="0"/>
                <a:cs typeface="Times New Roman" panose="02020603050405020304" pitchFamily="18" charset="0"/>
              </a:rPr>
              <a:t>Fairs and Festivals, </a:t>
            </a:r>
          </a:p>
          <a:p>
            <a:pPr algn="just">
              <a:lnSpc>
                <a:spcPct val="160000"/>
              </a:lnSpc>
            </a:pPr>
            <a:r>
              <a:rPr lang="en-US" sz="1800" dirty="0">
                <a:latin typeface="Times New Roman" panose="02020603050405020304" pitchFamily="18" charset="0"/>
                <a:cs typeface="Times New Roman" panose="02020603050405020304" pitchFamily="18" charset="0"/>
              </a:rPr>
              <a:t>UNESCO’S List of Intangible Cultural Heritage, </a:t>
            </a:r>
          </a:p>
          <a:p>
            <a:pPr algn="just">
              <a:lnSpc>
                <a:spcPct val="160000"/>
              </a:lnSpc>
            </a:pPr>
            <a:r>
              <a:rPr lang="en-US" sz="1800" dirty="0">
                <a:latin typeface="Times New Roman" panose="02020603050405020304" pitchFamily="18" charset="0"/>
                <a:cs typeface="Times New Roman" panose="02020603050405020304" pitchFamily="18" charset="0"/>
              </a:rPr>
              <a:t>Calendars, Current developments in Arts and Cultural, </a:t>
            </a:r>
          </a:p>
          <a:p>
            <a:pPr algn="just">
              <a:lnSpc>
                <a:spcPct val="160000"/>
              </a:lnSpc>
            </a:pPr>
            <a:r>
              <a:rPr lang="en-US" sz="1800" dirty="0">
                <a:latin typeface="Times New Roman" panose="02020603050405020304" pitchFamily="18" charset="0"/>
                <a:cs typeface="Times New Roman" panose="02020603050405020304" pitchFamily="18" charset="0"/>
              </a:rPr>
              <a:t>Indian’s Cultural Contribution to the World</a:t>
            </a:r>
          </a:p>
          <a:p>
            <a:pPr algn="just">
              <a:lnSpc>
                <a:spcPct val="160000"/>
              </a:lnSpc>
            </a:pPr>
            <a:r>
              <a:rPr lang="en-US" sz="1800" dirty="0">
                <a:latin typeface="Times New Roman" panose="02020603050405020304" pitchFamily="18" charset="0"/>
                <a:cs typeface="Times New Roman" panose="02020603050405020304" pitchFamily="18" charset="0"/>
              </a:rPr>
              <a:t>Indian Cinema.</a:t>
            </a:r>
            <a:endParaRPr lang="en-IN" sz="16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B140D0-DDF2-4E53-9C9D-C69AE3568C7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295400" y="69304"/>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1676400" y="6248400"/>
            <a:ext cx="6400800" cy="47307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88548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200000"/>
              </a:lnSpc>
            </a:pPr>
            <a:r>
              <a:rPr lang="en-US" sz="2200" dirty="0">
                <a:latin typeface="Times New Roman" panose="02020603050405020304" pitchFamily="18" charset="0"/>
                <a:cs typeface="Times New Roman" panose="02020603050405020304" pitchFamily="18" charset="0"/>
              </a:rPr>
              <a:t>Basic knowledge of Architecture </a:t>
            </a:r>
          </a:p>
          <a:p>
            <a:pPr algn="just">
              <a:lnSpc>
                <a:spcPct val="200000"/>
              </a:lnSpc>
            </a:pPr>
            <a:r>
              <a:rPr lang="en-US" sz="2200" dirty="0">
                <a:latin typeface="Times New Roman" panose="02020603050405020304" pitchFamily="18" charset="0"/>
                <a:cs typeface="Times New Roman" panose="02020603050405020304" pitchFamily="18" charset="0"/>
              </a:rPr>
              <a:t>Basic knowledge of Indian Tradition &amp; Culture.</a:t>
            </a:r>
          </a:p>
          <a:p>
            <a:pPr marL="0" indent="0">
              <a:buNone/>
            </a:pPr>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Prerequisite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93751"/>
            <a:ext cx="8458200" cy="5378450"/>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marL="0" indent="0" algn="just">
              <a:lnSpc>
                <a:spcPct val="160000"/>
              </a:lnSpc>
              <a:buNone/>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2375EB-7CA9-4554-A36C-08B76D92477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295400" y="1"/>
            <a:ext cx="78486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Module 5  Objective</a:t>
            </a:r>
          </a:p>
        </p:txBody>
      </p:sp>
      <p:sp>
        <p:nvSpPr>
          <p:cNvPr id="10" name="Footer Placeholder 9"/>
          <p:cNvSpPr>
            <a:spLocks noGrp="1"/>
          </p:cNvSpPr>
          <p:nvPr>
            <p:ph type="ftr" sz="quarter" idx="11"/>
          </p:nvPr>
        </p:nvSpPr>
        <p:spPr>
          <a:xfrm>
            <a:off x="1676400" y="6248400"/>
            <a:ext cx="6400800" cy="47307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INDIAN TRADITIONS, CULTURAL &amp; SOCIETY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276145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772400" y="6356350"/>
            <a:ext cx="914400" cy="365125"/>
          </a:xfrm>
        </p:spPr>
        <p:txBody>
          <a:bodyPr/>
          <a:lstStyle/>
          <a:p>
            <a:fld id="{B6F15528-21DE-4FAA-801E-634DDDAF4B2B}" type="slidenum">
              <a:rPr lang="en-US" smtClean="0"/>
              <a:pPr/>
              <a:t>26</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11" name="Table 7">
            <a:extLst>
              <a:ext uri="{FF2B5EF4-FFF2-40B4-BE49-F238E27FC236}">
                <a16:creationId xmlns:a16="http://schemas.microsoft.com/office/drawing/2014/main" id="{52DE3814-0F72-46F6-93C6-99FE2F74A8D5}"/>
              </a:ext>
            </a:extLst>
          </p:cNvPr>
          <p:cNvGraphicFramePr>
            <a:graphicFrameLocks noGrp="1"/>
          </p:cNvGraphicFramePr>
          <p:nvPr>
            <p:extLst>
              <p:ext uri="{D42A27DB-BD31-4B8C-83A1-F6EECF244321}">
                <p14:modId xmlns:p14="http://schemas.microsoft.com/office/powerpoint/2010/main" val="3520835962"/>
              </p:ext>
            </p:extLst>
          </p:nvPr>
        </p:nvGraphicFramePr>
        <p:xfrm>
          <a:off x="304800" y="990599"/>
          <a:ext cx="8534400" cy="1597761"/>
        </p:xfrm>
        <a:graphic>
          <a:graphicData uri="http://schemas.openxmlformats.org/drawingml/2006/table">
            <a:tbl>
              <a:tblPr firstRow="1" bandRow="1">
                <a:tableStyleId>{5C22544A-7EE6-4342-B048-85BDC9FD1C3A}</a:tableStyleId>
              </a:tblPr>
              <a:tblGrid>
                <a:gridCol w="973221">
                  <a:extLst>
                    <a:ext uri="{9D8B030D-6E8A-4147-A177-3AD203B41FA5}">
                      <a16:colId xmlns:a16="http://schemas.microsoft.com/office/drawing/2014/main" val="1466735737"/>
                    </a:ext>
                  </a:extLst>
                </a:gridCol>
                <a:gridCol w="7561179">
                  <a:extLst>
                    <a:ext uri="{9D8B030D-6E8A-4147-A177-3AD203B41FA5}">
                      <a16:colId xmlns:a16="http://schemas.microsoft.com/office/drawing/2014/main" val="850152717"/>
                    </a:ext>
                  </a:extLst>
                </a:gridCol>
              </a:tblGrid>
              <a:tr h="61204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1811389725"/>
                  </a:ext>
                </a:extLst>
              </a:tr>
              <a:tr h="835761">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To study the Indian Architect &amp; Engineering and Architecture in Ancient India</a:t>
                      </a:r>
                    </a:p>
                  </a:txBody>
                  <a:tcPr/>
                </a:tc>
                <a:extLst>
                  <a:ext uri="{0D108BD9-81ED-4DB2-BD59-A6C34878D82A}">
                    <a16:rowId xmlns:a16="http://schemas.microsoft.com/office/drawing/2014/main" val="1216232733"/>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708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1"/>
            <a:ext cx="838200" cy="365124"/>
          </a:xfrm>
        </p:spPr>
        <p:txBody>
          <a:bodyPr/>
          <a:lstStyle/>
          <a:p>
            <a:fld id="{B6F15528-21DE-4FAA-801E-634DDDAF4B2B}" type="slidenum">
              <a:rPr lang="en-US" smtClean="0"/>
              <a:pPr/>
              <a:t>27</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12" name="Table 7">
            <a:extLst>
              <a:ext uri="{FF2B5EF4-FFF2-40B4-BE49-F238E27FC236}">
                <a16:creationId xmlns:a16="http://schemas.microsoft.com/office/drawing/2014/main" id="{84F8085D-10F0-4CA8-995E-7CAA25538579}"/>
              </a:ext>
            </a:extLst>
          </p:cNvPr>
          <p:cNvGraphicFramePr>
            <a:graphicFrameLocks noGrp="1"/>
          </p:cNvGraphicFramePr>
          <p:nvPr>
            <p:extLst>
              <p:ext uri="{D42A27DB-BD31-4B8C-83A1-F6EECF244321}">
                <p14:modId xmlns:p14="http://schemas.microsoft.com/office/powerpoint/2010/main" val="1599119845"/>
              </p:ext>
            </p:extLst>
          </p:nvPr>
        </p:nvGraphicFramePr>
        <p:xfrm>
          <a:off x="228600" y="926849"/>
          <a:ext cx="8686800" cy="168277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672889621"/>
                    </a:ext>
                  </a:extLst>
                </a:gridCol>
                <a:gridCol w="6172200">
                  <a:extLst>
                    <a:ext uri="{9D8B030D-6E8A-4147-A177-3AD203B41FA5}">
                      <a16:colId xmlns:a16="http://schemas.microsoft.com/office/drawing/2014/main" val="1665354474"/>
                    </a:ext>
                  </a:extLst>
                </a:gridCol>
                <a:gridCol w="1676400">
                  <a:extLst>
                    <a:ext uri="{9D8B030D-6E8A-4147-A177-3AD203B41FA5}">
                      <a16:colId xmlns:a16="http://schemas.microsoft.com/office/drawing/2014/main" val="2573737741"/>
                    </a:ext>
                  </a:extLst>
                </a:gridCol>
              </a:tblGrid>
              <a:tr h="666980">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395387266"/>
                  </a:ext>
                </a:extLst>
              </a:tr>
              <a:tr h="920772">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Indian Architect and Engineering and Architecture in Ancient India</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CO4 &amp; CO5</a:t>
                      </a:r>
                    </a:p>
                  </a:txBody>
                  <a:tcPr/>
                </a:tc>
                <a:extLst>
                  <a:ext uri="{0D108BD9-81ED-4DB2-BD59-A6C34878D82A}">
                    <a16:rowId xmlns:a16="http://schemas.microsoft.com/office/drawing/2014/main" val="2967115720"/>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633594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8736"/>
            <a:ext cx="82296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word ‘architecture’ is derived from the Latin word ‘tekton’ which means builder. When the early man began to build his shelter to live in, the science of architecture started. </a:t>
            </a:r>
          </a:p>
          <a:p>
            <a:pPr algn="just">
              <a:lnSpc>
                <a:spcPct val="150000"/>
              </a:lnSpc>
            </a:pPr>
            <a:r>
              <a:rPr lang="en-US" sz="2200" dirty="0">
                <a:latin typeface="Times New Roman" panose="02020603050405020304" pitchFamily="18" charset="0"/>
                <a:cs typeface="Times New Roman" panose="02020603050405020304" pitchFamily="18" charset="0"/>
              </a:rPr>
              <a:t>Sculpture, on the other hand, is derived from Proto-Indo-European (PIE) root ‘kel’ which means ‘to bend’. </a:t>
            </a:r>
          </a:p>
          <a:p>
            <a:pPr algn="just">
              <a:lnSpc>
                <a:spcPct val="150000"/>
              </a:lnSpc>
            </a:pPr>
            <a:r>
              <a:rPr lang="en-US" sz="2200" dirty="0">
                <a:latin typeface="Times New Roman" panose="02020603050405020304" pitchFamily="18" charset="0"/>
                <a:cs typeface="Times New Roman" panose="02020603050405020304" pitchFamily="18" charset="0"/>
              </a:rPr>
              <a:t>Sculptures are small works of art, either handmade or with tools and are more related to aesthetics than engineering and measurements.</a:t>
            </a:r>
          </a:p>
          <a:p>
            <a:pPr algn="just">
              <a:lnSpc>
                <a:spcPct val="150000"/>
              </a:lnSpc>
            </a:pPr>
            <a:r>
              <a:rPr lang="en-US" sz="2200" dirty="0">
                <a:latin typeface="Times New Roman" panose="02020603050405020304" pitchFamily="18" charset="0"/>
                <a:cs typeface="Times New Roman" panose="02020603050405020304" pitchFamily="18" charset="0"/>
              </a:rPr>
              <a:t>Architecture refers to the design and construction of building whereas Sculptures are relatively small 3-dimensional works of art.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Indian Architecture (</a:t>
            </a:r>
            <a:r>
              <a:rPr lang="en-IN" dirty="0"/>
              <a:t>CO4 &amp; CO5</a:t>
            </a:r>
            <a:r>
              <a:rPr lang="en-US"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647303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8736"/>
            <a:ext cx="83058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Architecture uses a mixture of various type of materials like stone, wood, glass, metal, sand, etc. but a single piece of sculpture is usually made of a single type of material. </a:t>
            </a:r>
          </a:p>
          <a:p>
            <a:pPr algn="just">
              <a:lnSpc>
                <a:spcPct val="150000"/>
              </a:lnSpc>
            </a:pPr>
            <a:r>
              <a:rPr lang="en-US" sz="2200" dirty="0">
                <a:latin typeface="Times New Roman" panose="02020603050405020304" pitchFamily="18" charset="0"/>
                <a:cs typeface="Times New Roman" panose="02020603050405020304" pitchFamily="18" charset="0"/>
              </a:rPr>
              <a:t>Architecture involves study of engineering and engineering mathematics. It requires detailed and accurate measurements whereas Sculpture involves creativity and imagination and may not depend as heavily on accurate measurements.</a:t>
            </a:r>
          </a:p>
          <a:p>
            <a:pPr algn="just">
              <a:lnSpc>
                <a:spcPct val="150000"/>
              </a:lnSpc>
            </a:pPr>
            <a:r>
              <a:rPr lang="en-US" sz="2200" dirty="0">
                <a:latin typeface="Times New Roman" panose="02020603050405020304" pitchFamily="18" charset="0"/>
                <a:cs typeface="Times New Roman" panose="02020603050405020304" pitchFamily="18" charset="0"/>
              </a:rPr>
              <a:t>Example of architecture are Taj Mahal, Red Fort, etc. </a:t>
            </a:r>
          </a:p>
          <a:p>
            <a:pPr algn="just">
              <a:lnSpc>
                <a:spcPct val="150000"/>
              </a:lnSpc>
            </a:pPr>
            <a:r>
              <a:rPr lang="en-US" sz="2200" dirty="0">
                <a:latin typeface="Times New Roman" panose="02020603050405020304" pitchFamily="18" charset="0"/>
                <a:cs typeface="Times New Roman" panose="02020603050405020304" pitchFamily="18" charset="0"/>
              </a:rPr>
              <a:t>Example of Sculpture are Nataraja Image, Dancing Girl, etc.</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Indian Architecture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41861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0A07-05F5-4DAD-A9D1-23EC6892B945}"/>
              </a:ext>
            </a:extLst>
          </p:cNvPr>
          <p:cNvSpPr>
            <a:spLocks noGrp="1"/>
          </p:cNvSpPr>
          <p:nvPr>
            <p:ph type="ctrTitle"/>
          </p:nvPr>
        </p:nvSpPr>
        <p:spPr>
          <a:xfrm>
            <a:off x="0" y="-29013"/>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Syllabus</a:t>
            </a:r>
          </a:p>
        </p:txBody>
      </p:sp>
      <p:sp>
        <p:nvSpPr>
          <p:cNvPr id="5" name="Date Placeholder 4">
            <a:extLst>
              <a:ext uri="{FF2B5EF4-FFF2-40B4-BE49-F238E27FC236}">
                <a16:creationId xmlns:a16="http://schemas.microsoft.com/office/drawing/2014/main" id="{2049A542-4D39-4060-858A-AD38E78AAF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B752F24-DBF1-40C3-9F47-5381DFFC6F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6390" name="Slide Number Placeholder 3">
            <a:extLst>
              <a:ext uri="{FF2B5EF4-FFF2-40B4-BE49-F238E27FC236}">
                <a16:creationId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381000" y="685800"/>
            <a:ext cx="8382000" cy="57467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811"/>
            <a:ext cx="1158240" cy="69542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pic>
    </p:spTree>
    <p:extLst>
      <p:ext uri="{BB962C8B-B14F-4D97-AF65-F5344CB8AC3E}">
        <p14:creationId xmlns:p14="http://schemas.microsoft.com/office/powerpoint/2010/main" val="4264870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story of Indian art and architecture is a story of evolution. From the ancient Indus Valley Civilisation to the British rule, the buildings and sculptures have a narrative of their own. </a:t>
            </a:r>
          </a:p>
          <a:p>
            <a:pPr algn="just">
              <a:lnSpc>
                <a:spcPct val="150000"/>
              </a:lnSpc>
            </a:pPr>
            <a:r>
              <a:rPr lang="en-US" sz="2200" dirty="0">
                <a:latin typeface="Times New Roman" panose="02020603050405020304" pitchFamily="18" charset="0"/>
                <a:cs typeface="Times New Roman" panose="02020603050405020304" pitchFamily="18" charset="0"/>
              </a:rPr>
              <a:t>The emergence and decay of great empires, the invasion of foreign rulers who gradually became indigenous, the confluence of different cultures and styles, etc. are all reflected in the evolution of Indian architecture and sculpture.</a:t>
            </a:r>
          </a:p>
          <a:p>
            <a:pPr algn="just">
              <a:lnSpc>
                <a:spcPct val="150000"/>
              </a:lnSpc>
            </a:pPr>
            <a:r>
              <a:rPr lang="en-US" sz="2200" dirty="0">
                <a:latin typeface="Times New Roman" panose="02020603050405020304" pitchFamily="18" charset="0"/>
                <a:cs typeface="Times New Roman" panose="02020603050405020304" pitchFamily="18" charset="0"/>
              </a:rPr>
              <a:t>Architecture is the finest expression of human  creativity.</a:t>
            </a:r>
          </a:p>
          <a:p>
            <a:pPr algn="just">
              <a:lnSpc>
                <a:spcPct val="150000"/>
              </a:lnSpc>
            </a:pPr>
            <a:r>
              <a:rPr lang="en-US" sz="2200" dirty="0">
                <a:latin typeface="Times New Roman" panose="02020603050405020304" pitchFamily="18" charset="0"/>
                <a:cs typeface="Times New Roman" panose="02020603050405020304" pitchFamily="18" charset="0"/>
              </a:rPr>
              <a:t>The monuments are living examples of the values, beliefs and thinking processes of the masses as well as the classes.</a:t>
            </a: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Indian Architecture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273612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Achyut Kanvinde (1916-2002):-</a:t>
            </a:r>
          </a:p>
          <a:p>
            <a:pPr algn="just">
              <a:lnSpc>
                <a:spcPct val="150000"/>
              </a:lnSpc>
            </a:pPr>
            <a:r>
              <a:rPr lang="en-US" sz="2200" dirty="0">
                <a:latin typeface="Times New Roman" panose="02020603050405020304" pitchFamily="18" charset="0"/>
                <a:cs typeface="Times New Roman" panose="02020603050405020304" pitchFamily="18" charset="0"/>
              </a:rPr>
              <a:t>Achyut Kanvinde, who also worked with Modernist architect and Bauhaus founder Walter Gropius, dealt in proportional geometry, economical shapes, steel frames, and reinforced concrete.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Brinda Somaya (b. 1949) :-</a:t>
            </a:r>
          </a:p>
          <a:p>
            <a:pPr algn="just">
              <a:lnSpc>
                <a:spcPct val="150000"/>
              </a:lnSpc>
            </a:pPr>
            <a:r>
              <a:rPr lang="en-US" sz="2200" dirty="0">
                <a:latin typeface="Times New Roman" panose="02020603050405020304" pitchFamily="18" charset="0"/>
                <a:cs typeface="Times New Roman" panose="02020603050405020304" pitchFamily="18" charset="0"/>
              </a:rPr>
              <a:t>To be “the conscience of the built and unbuilt environment” is the philosophy that energizes Brinda Somaya’s practice. Her work unites architecture with social equity and conservation.</a:t>
            </a:r>
          </a:p>
          <a:p>
            <a:pPr algn="just">
              <a:lnSpc>
                <a:spcPct val="150000"/>
              </a:lnSpc>
            </a:pPr>
            <a:r>
              <a:rPr lang="en-US" sz="2200" dirty="0">
                <a:latin typeface="Times New Roman" panose="02020603050405020304" pitchFamily="18" charset="0"/>
                <a:cs typeface="Times New Roman" panose="02020603050405020304" pitchFamily="18" charset="0"/>
              </a:rPr>
              <a:t>She has both built and conserved structures with attention to preserving their historic significances.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Indian Architects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739941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 V. Doshi (b. 1927) :- </a:t>
            </a:r>
          </a:p>
          <a:p>
            <a:pPr algn="just">
              <a:lnSpc>
                <a:spcPct val="150000"/>
              </a:lnSpc>
            </a:pPr>
            <a:r>
              <a:rPr lang="en-US" sz="2200" dirty="0">
                <a:latin typeface="Times New Roman" panose="02020603050405020304" pitchFamily="18" charset="0"/>
                <a:cs typeface="Times New Roman" panose="02020603050405020304" pitchFamily="18" charset="0"/>
              </a:rPr>
              <a:t>Before practicing in India, B.V. Doshi worked with Modernist and contemporary giants Le Corbusier and Louis Kahn. Doshi retains a Modernist edge but adds a distinctive Indian spirit.</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Charles Correa (b. 1930) :-</a:t>
            </a:r>
          </a:p>
          <a:p>
            <a:pPr algn="just">
              <a:lnSpc>
                <a:spcPct val="150000"/>
              </a:lnSpc>
            </a:pPr>
            <a:r>
              <a:rPr lang="en-US" sz="2200" dirty="0">
                <a:latin typeface="Times New Roman" panose="02020603050405020304" pitchFamily="18" charset="0"/>
                <a:cs typeface="Times New Roman" panose="02020603050405020304" pitchFamily="18" charset="0"/>
              </a:rPr>
              <a:t>At the frontier of contemporary Indian architecture, Charles Correa is adept at sensitively meeting needs and preserving history. </a:t>
            </a:r>
          </a:p>
          <a:p>
            <a:pPr algn="just">
              <a:lnSpc>
                <a:spcPct val="150000"/>
              </a:lnSpc>
            </a:pPr>
            <a:r>
              <a:rPr lang="en-US" sz="2200" dirty="0">
                <a:latin typeface="Times New Roman" panose="02020603050405020304" pitchFamily="18" charset="0"/>
                <a:cs typeface="Times New Roman" panose="02020603050405020304" pitchFamily="18" charset="0"/>
              </a:rPr>
              <a:t>At Kanchanjunga Apartments, flats reconcile courtyards and the connected spaces of traditional living with the urban context of an apartment building.</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Indian Architects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554683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Laurie Baker (1917-2007):-</a:t>
            </a:r>
          </a:p>
          <a:p>
            <a:pPr algn="just">
              <a:lnSpc>
                <a:spcPct val="150000"/>
              </a:lnSpc>
            </a:pPr>
            <a:r>
              <a:rPr lang="en-US" sz="2200" dirty="0">
                <a:latin typeface="Times New Roman" panose="02020603050405020304" pitchFamily="18" charset="0"/>
                <a:cs typeface="Times New Roman" panose="02020603050405020304" pitchFamily="18" charset="0"/>
              </a:rPr>
              <a:t>An Englishman who gained Indian citizenship, Laurie Baker had a deep respect for spaces stored in Indian architectural methods. Because of his value for vernacular, organic, and sustainable architecture, he made use of traditional techniques and materials whilst also devising new ones.</a:t>
            </a:r>
          </a:p>
          <a:p>
            <a:pPr algn="just">
              <a:lnSpc>
                <a:spcPct val="150000"/>
              </a:lnSpc>
            </a:pPr>
            <a:r>
              <a:rPr lang="en-US" sz="2200" dirty="0">
                <a:latin typeface="Times New Roman" panose="02020603050405020304" pitchFamily="18" charset="0"/>
                <a:cs typeface="Times New Roman" panose="02020603050405020304" pitchFamily="18" charset="0"/>
              </a:rPr>
              <a:t>Through these, he would shade places from heat, permit sunlight and ventilation, minimize materials, and provide unparalleled aesthetic beauty.</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Indian Architects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647213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Architecture in Harappan Civilisation :- </a:t>
            </a:r>
          </a:p>
          <a:p>
            <a:pPr algn="just">
              <a:lnSpc>
                <a:spcPct val="150000"/>
              </a:lnSpc>
            </a:pPr>
            <a:r>
              <a:rPr lang="en-US" sz="2200" dirty="0">
                <a:latin typeface="Times New Roman" panose="02020603050405020304" pitchFamily="18" charset="0"/>
                <a:cs typeface="Times New Roman" panose="02020603050405020304" pitchFamily="18" charset="0"/>
              </a:rPr>
              <a:t>The remains of Harappa and Mohenjo-Daro reveal a remarkable sense of town planning. </a:t>
            </a:r>
          </a:p>
          <a:p>
            <a:pPr algn="just">
              <a:lnSpc>
                <a:spcPct val="150000"/>
              </a:lnSpc>
            </a:pPr>
            <a:r>
              <a:rPr lang="en-US" sz="2200" dirty="0">
                <a:latin typeface="Times New Roman" panose="02020603050405020304" pitchFamily="18" charset="0"/>
                <a:cs typeface="Times New Roman" panose="02020603050405020304" pitchFamily="18" charset="0"/>
              </a:rPr>
              <a:t>The towns were laid out in a rectangular grid pattern. </a:t>
            </a:r>
          </a:p>
          <a:p>
            <a:pPr algn="just">
              <a:lnSpc>
                <a:spcPct val="150000"/>
              </a:lnSpc>
            </a:pPr>
            <a:r>
              <a:rPr lang="en-US" sz="2200" dirty="0">
                <a:latin typeface="Times New Roman" panose="02020603050405020304" pitchFamily="18" charset="0"/>
                <a:cs typeface="Times New Roman" panose="02020603050405020304" pitchFamily="18" charset="0"/>
              </a:rPr>
              <a:t>The roads ran in north-south and east-west direction and cut each other at right angles.</a:t>
            </a:r>
          </a:p>
          <a:p>
            <a:pPr algn="just">
              <a:lnSpc>
                <a:spcPct val="150000"/>
              </a:lnSpc>
            </a:pPr>
            <a:r>
              <a:rPr lang="en-US" sz="2200" dirty="0">
                <a:latin typeface="Times New Roman" panose="02020603050405020304" pitchFamily="18" charset="0"/>
                <a:cs typeface="Times New Roman" panose="02020603050405020304" pitchFamily="18" charset="0"/>
              </a:rPr>
              <a:t>Mainly three types of buildings have been found in the excavation sites –dwelling houses, public buildings and public baths. The Harappans used burnt mud bricks of standardised dimensions for the purpose of construction.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 (CO4&amp;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122702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15" name="Content Placeholder 14" descr="Text&#10;&#10;Description automatically generated with medium confidence">
            <a:extLst>
              <a:ext uri="{FF2B5EF4-FFF2-40B4-BE49-F238E27FC236}">
                <a16:creationId xmlns:a16="http://schemas.microsoft.com/office/drawing/2014/main" id="{61F2F53E-74B6-412B-B73F-B76AA02D47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507142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183358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Mauryan Architecture:- </a:t>
            </a:r>
          </a:p>
          <a:p>
            <a:pPr marL="0" indent="0" algn="just">
              <a:lnSpc>
                <a:spcPct val="150000"/>
              </a:lnSpc>
              <a:buNone/>
            </a:pPr>
            <a:endParaRPr lang="en-US" sz="2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b="1" dirty="0">
              <a:latin typeface="Times New Roman" panose="02020603050405020304" pitchFamily="18" charset="0"/>
              <a:cs typeface="Times New Roman" panose="02020603050405020304" pitchFamily="18" charset="0"/>
            </a:endParaRPr>
          </a:p>
          <a:p>
            <a:pPr marL="0" indent="0" algn="ctr">
              <a:lnSpc>
                <a:spcPct val="150000"/>
              </a:lnSpc>
              <a:buNone/>
            </a:pPr>
            <a:r>
              <a:rPr lang="en-US" sz="22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Fig:- Classification of Mauryan Art</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36</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8" name="Picture 7">
            <a:extLst>
              <a:ext uri="{FF2B5EF4-FFF2-40B4-BE49-F238E27FC236}">
                <a16:creationId xmlns:a16="http://schemas.microsoft.com/office/drawing/2014/main" id="{F4500233-60A5-4DAA-A285-034DC96B1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7239000" cy="4191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430111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Mauryan Architecture:- </a:t>
            </a:r>
          </a:p>
          <a:p>
            <a:pPr algn="just">
              <a:lnSpc>
                <a:spcPct val="150000"/>
              </a:lnSpc>
            </a:pPr>
            <a:r>
              <a:rPr lang="en-US" sz="2200" dirty="0">
                <a:latin typeface="Times New Roman" panose="02020603050405020304" pitchFamily="18" charset="0"/>
                <a:cs typeface="Times New Roman" panose="02020603050405020304" pitchFamily="18" charset="0"/>
              </a:rPr>
              <a:t>Wood was the principal building material.</a:t>
            </a:r>
          </a:p>
          <a:p>
            <a:pPr algn="just">
              <a:lnSpc>
                <a:spcPct val="150000"/>
              </a:lnSpc>
            </a:pPr>
            <a:r>
              <a:rPr lang="en-US" sz="2200" dirty="0">
                <a:latin typeface="Times New Roman" panose="02020603050405020304" pitchFamily="18" charset="0"/>
                <a:cs typeface="Times New Roman" panose="02020603050405020304" pitchFamily="18" charset="0"/>
              </a:rPr>
              <a:t>During the reign of Ashoka, the inscription on pillars – as a symbol of the State or to commemorate battle victories – assumed great significance. </a:t>
            </a:r>
          </a:p>
          <a:p>
            <a:pPr algn="just">
              <a:lnSpc>
                <a:spcPct val="150000"/>
              </a:lnSpc>
            </a:pPr>
            <a:r>
              <a:rPr lang="en-US" sz="2200" dirty="0">
                <a:latin typeface="Times New Roman" panose="02020603050405020304" pitchFamily="18" charset="0"/>
                <a:cs typeface="Times New Roman" panose="02020603050405020304" pitchFamily="18" charset="0"/>
              </a:rPr>
              <a:t>He also used pillars to propagate imperial sermons as well.</a:t>
            </a:r>
          </a:p>
          <a:p>
            <a:pPr algn="just">
              <a:lnSpc>
                <a:spcPct val="150000"/>
              </a:lnSpc>
            </a:pPr>
            <a:r>
              <a:rPr lang="en-US" sz="2200" dirty="0">
                <a:latin typeface="Times New Roman" panose="02020603050405020304" pitchFamily="18" charset="0"/>
                <a:cs typeface="Times New Roman" panose="02020603050405020304" pitchFamily="18" charset="0"/>
              </a:rPr>
              <a:t>On an average of 40 ft. height, the pillars were usually made of chunar sandstone and comprised of Shaft and Capital. </a:t>
            </a:r>
          </a:p>
          <a:p>
            <a:pPr algn="just">
              <a:lnSpc>
                <a:spcPct val="150000"/>
              </a:lnSpc>
            </a:pPr>
            <a:r>
              <a:rPr lang="en-US" sz="2200" dirty="0">
                <a:latin typeface="Times New Roman" panose="02020603050405020304" pitchFamily="18" charset="0"/>
                <a:cs typeface="Times New Roman" panose="02020603050405020304" pitchFamily="18" charset="0"/>
              </a:rPr>
              <a:t>A long Shaft formed the base and was made up of a single piece of stone or monolith.</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704474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Stupa:</a:t>
            </a:r>
          </a:p>
          <a:p>
            <a:pPr algn="just">
              <a:lnSpc>
                <a:spcPct val="150000"/>
              </a:lnSpc>
            </a:pPr>
            <a:r>
              <a:rPr lang="en-US" sz="2200" dirty="0">
                <a:latin typeface="Times New Roman" panose="02020603050405020304" pitchFamily="18" charset="0"/>
                <a:cs typeface="Times New Roman" panose="02020603050405020304" pitchFamily="18" charset="0"/>
              </a:rPr>
              <a:t>Stupas were burial mounds prevalent in India from the Vedic period. It is a conventional representation of a funeral cumulus in which relics and ashes of the dead were kept. </a:t>
            </a:r>
          </a:p>
          <a:p>
            <a:pPr algn="just">
              <a:lnSpc>
                <a:spcPct val="150000"/>
              </a:lnSpc>
            </a:pPr>
            <a:r>
              <a:rPr lang="en-US" sz="2200" dirty="0">
                <a:latin typeface="Times New Roman" panose="02020603050405020304" pitchFamily="18" charset="0"/>
                <a:cs typeface="Times New Roman" panose="02020603050405020304" pitchFamily="18" charset="0"/>
              </a:rPr>
              <a:t>During the period of Ashoka, the art of stupas reached its climax. Almost 84,000 stupas were erected during his period. </a:t>
            </a:r>
          </a:p>
          <a:p>
            <a:pPr algn="just">
              <a:lnSpc>
                <a:spcPct val="150000"/>
              </a:lnSpc>
            </a:pPr>
            <a:r>
              <a:rPr lang="en-US" sz="2200" dirty="0">
                <a:latin typeface="Times New Roman" panose="02020603050405020304" pitchFamily="18" charset="0"/>
                <a:cs typeface="Times New Roman" panose="02020603050405020304" pitchFamily="18" charset="0"/>
              </a:rPr>
              <a:t>Although a Vedic tradition, stupas were popularised by the Buddhists. </a:t>
            </a:r>
          </a:p>
          <a:p>
            <a:pPr algn="just">
              <a:lnSpc>
                <a:spcPct val="150000"/>
              </a:lnSpc>
            </a:pPr>
            <a:r>
              <a:rPr lang="en-US" sz="2200" dirty="0">
                <a:latin typeface="Times New Roman" panose="02020603050405020304" pitchFamily="18" charset="0"/>
                <a:cs typeface="Times New Roman" panose="02020603050405020304" pitchFamily="18" charset="0"/>
              </a:rPr>
              <a:t>Sanchi Stupa in Madhya Pradesh is the most famous of the Ashokan stupas. Piprahwa stupa in Uttar Pradesh is the oldest one.</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329307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Popular Art(Cave Architecture):- </a:t>
            </a:r>
          </a:p>
          <a:p>
            <a:pPr algn="just">
              <a:lnSpc>
                <a:spcPct val="150000"/>
              </a:lnSpc>
            </a:pPr>
            <a:r>
              <a:rPr lang="en-US" sz="2200" dirty="0">
                <a:latin typeface="Times New Roman" panose="02020603050405020304" pitchFamily="18" charset="0"/>
                <a:cs typeface="Times New Roman" panose="02020603050405020304" pitchFamily="18" charset="0"/>
              </a:rPr>
              <a:t>Rock-cut Caves</a:t>
            </a:r>
          </a:p>
          <a:p>
            <a:pPr algn="just">
              <a:lnSpc>
                <a:spcPct val="150000"/>
              </a:lnSpc>
            </a:pPr>
            <a:r>
              <a:rPr lang="en-US" sz="2200" dirty="0">
                <a:latin typeface="Times New Roman" panose="02020603050405020304" pitchFamily="18" charset="0"/>
                <a:cs typeface="Times New Roman" panose="02020603050405020304" pitchFamily="18" charset="0"/>
              </a:rPr>
              <a:t>The construction of rock caves continued as in the Mauryan period. However, this period saw the development of two types of rock caves Chaitya and Vihar. </a:t>
            </a:r>
          </a:p>
          <a:p>
            <a:pPr algn="just">
              <a:lnSpc>
                <a:spcPct val="150000"/>
              </a:lnSpc>
            </a:pPr>
            <a:r>
              <a:rPr lang="en-US" sz="2200" dirty="0">
                <a:latin typeface="Times New Roman" panose="02020603050405020304" pitchFamily="18" charset="0"/>
                <a:cs typeface="Times New Roman" panose="02020603050405020304" pitchFamily="18" charset="0"/>
              </a:rPr>
              <a:t>While the Vihars were residential halls for the Buddhist and Jain monks and were developed during the time of the Mauryan Empire, the Chaitya halls were developed during this time. </a:t>
            </a:r>
          </a:p>
          <a:p>
            <a:pPr algn="just">
              <a:lnSpc>
                <a:spcPct val="150000"/>
              </a:lnSpc>
            </a:pPr>
            <a:r>
              <a:rPr lang="en-US" sz="2200" dirty="0">
                <a:latin typeface="Times New Roman" panose="02020603050405020304" pitchFamily="18" charset="0"/>
                <a:cs typeface="Times New Roman" panose="02020603050405020304" pitchFamily="18" charset="0"/>
              </a:rPr>
              <a:t>They were mainly quadrangular chambers with flat roofs and used as prayer halls.</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39</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252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0A07-05F5-4DAD-A9D1-23EC6892B945}"/>
              </a:ext>
            </a:extLst>
          </p:cNvPr>
          <p:cNvSpPr>
            <a:spLocks noGrp="1"/>
          </p:cNvSpPr>
          <p:nvPr>
            <p:ph type="ctrTitle"/>
          </p:nvPr>
        </p:nvSpPr>
        <p:spPr>
          <a:xfrm>
            <a:off x="0" y="-10160"/>
            <a:ext cx="9144000" cy="9144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Syllabus(Continue….)</a:t>
            </a:r>
          </a:p>
        </p:txBody>
      </p:sp>
      <p:sp>
        <p:nvSpPr>
          <p:cNvPr id="5" name="Date Placeholder 4">
            <a:extLst>
              <a:ext uri="{FF2B5EF4-FFF2-40B4-BE49-F238E27FC236}">
                <a16:creationId xmlns:a16="http://schemas.microsoft.com/office/drawing/2014/main" id="{2049A542-4D39-4060-858A-AD38E78AAF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A8A53D-D947-40D9-BDBD-71B65845D6A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6390" name="Slide Number Placeholder 3">
            <a:extLst>
              <a:ext uri="{FF2B5EF4-FFF2-40B4-BE49-F238E27FC236}">
                <a16:creationId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52400" y="990600"/>
            <a:ext cx="8839200" cy="53657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4104106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Temple Architecture: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Nagara school of Architecture</a:t>
            </a:r>
            <a:r>
              <a:rPr lang="en-US" sz="2200" dirty="0">
                <a:latin typeface="Times New Roman" panose="02020603050405020304" pitchFamily="18" charset="0"/>
                <a:cs typeface="Times New Roman" panose="02020603050405020304" pitchFamily="18" charset="0"/>
              </a:rPr>
              <a:t>:- From 5th century AD onwards, a distinct style of temple architecture developed in the Northern part of India, known as the Nagara Style of Architecture. </a:t>
            </a:r>
          </a:p>
          <a:p>
            <a:pPr algn="just">
              <a:lnSpc>
                <a:spcPct val="150000"/>
              </a:lnSpc>
            </a:pPr>
            <a:r>
              <a:rPr lang="en-US" sz="2200" dirty="0">
                <a:latin typeface="Times New Roman" panose="02020603050405020304" pitchFamily="18" charset="0"/>
                <a:cs typeface="Times New Roman" panose="02020603050405020304" pitchFamily="18" charset="0"/>
              </a:rPr>
              <a:t>The temples generally followed the Panchayatan style of temple making, which consisted of subsidiary shrines laid out in a crucified ground plan with respect to the principal shrine.</a:t>
            </a:r>
          </a:p>
          <a:p>
            <a:pPr algn="just">
              <a:lnSpc>
                <a:spcPct val="150000"/>
              </a:lnSpc>
            </a:pPr>
            <a:r>
              <a:rPr lang="en-US" sz="2200" dirty="0">
                <a:latin typeface="Times New Roman" panose="02020603050405020304" pitchFamily="18" charset="0"/>
                <a:cs typeface="Times New Roman" panose="02020603050405020304" pitchFamily="18" charset="0"/>
              </a:rPr>
              <a:t>Presence of assembly halls or mandaps in front of the principal shrine. Outside the garbhagriha, images of the river goddesses Ganga and Yamuna were placed.</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861056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newspaper&#10;&#10;Description automatically generated">
            <a:extLst>
              <a:ext uri="{FF2B5EF4-FFF2-40B4-BE49-F238E27FC236}">
                <a16:creationId xmlns:a16="http://schemas.microsoft.com/office/drawing/2014/main" id="{3C4B0632-A6AF-4DC1-9A8E-4F0581ACCF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5365750"/>
          </a:xfrm>
        </p:spPr>
      </p:pic>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41</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260683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Dravidian Style of temple Architecture(Chola Architecture)</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Unlike the Nagara temples, the Dravidian temples were surrounded by high boundary walls.</a:t>
            </a:r>
          </a:p>
          <a:p>
            <a:pPr algn="just">
              <a:lnSpc>
                <a:spcPct val="150000"/>
              </a:lnSpc>
            </a:pPr>
            <a:r>
              <a:rPr lang="en-US" sz="2200" dirty="0">
                <a:latin typeface="Times New Roman" panose="02020603050405020304" pitchFamily="18" charset="0"/>
                <a:cs typeface="Times New Roman" panose="02020603050405020304" pitchFamily="18" charset="0"/>
              </a:rPr>
              <a:t>The front wall had a high entrance gateway known as gopuram.</a:t>
            </a:r>
          </a:p>
          <a:p>
            <a:pPr algn="just">
              <a:lnSpc>
                <a:spcPct val="150000"/>
              </a:lnSpc>
            </a:pPr>
            <a:r>
              <a:rPr lang="en-US" sz="2200" dirty="0">
                <a:latin typeface="Times New Roman" panose="02020603050405020304" pitchFamily="18" charset="0"/>
                <a:cs typeface="Times New Roman" panose="02020603050405020304" pitchFamily="18" charset="0"/>
              </a:rPr>
              <a:t>The temple premise was laid out in Panchayatan style with a principal temple and four subsidiary shrines.</a:t>
            </a:r>
          </a:p>
          <a:p>
            <a:pPr algn="just">
              <a:lnSpc>
                <a:spcPct val="150000"/>
              </a:lnSpc>
            </a:pPr>
            <a:r>
              <a:rPr lang="en-US" sz="2200" dirty="0">
                <a:latin typeface="Times New Roman" panose="02020603050405020304" pitchFamily="18" charset="0"/>
                <a:cs typeface="Times New Roman" panose="02020603050405020304" pitchFamily="18" charset="0"/>
              </a:rPr>
              <a:t>Under Dravidian style, the spire is in the form of a stepped pyramid that rises up linearly rather than curved. It is known as vimana.</a:t>
            </a:r>
          </a:p>
          <a:p>
            <a:pPr algn="just">
              <a:lnSpc>
                <a:spcPct val="150000"/>
              </a:lnSpc>
            </a:pPr>
            <a:r>
              <a:rPr lang="en-US" sz="2200" dirty="0">
                <a:latin typeface="Times New Roman" panose="02020603050405020304" pitchFamily="18" charset="0"/>
                <a:cs typeface="Times New Roman" panose="02020603050405020304" pitchFamily="18" charset="0"/>
              </a:rPr>
              <a:t>The presence of a water tank inside the temple enclosure was a unique feature of the Dravidian style.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42</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816399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B3FD868-2773-4616-ADAD-E448B38E6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56357"/>
            <a:ext cx="8305800" cy="4834235"/>
          </a:xfrm>
        </p:spPr>
      </p:pic>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43</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a:t>Engineering and Architecture in Ancient India</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648673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Nayaka School:</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The Nayaka school of architecture flourished under the Nayaka rulers in the period between 16th and 18th centuries AD. It was also known as Madurai School. </a:t>
            </a:r>
          </a:p>
          <a:p>
            <a:pPr algn="just">
              <a:lnSpc>
                <a:spcPct val="150000"/>
              </a:lnSpc>
            </a:pPr>
            <a:r>
              <a:rPr lang="en-US" sz="2200" dirty="0">
                <a:latin typeface="Times New Roman" panose="02020603050405020304" pitchFamily="18" charset="0"/>
                <a:cs typeface="Times New Roman" panose="02020603050405020304" pitchFamily="18" charset="0"/>
              </a:rPr>
              <a:t>It was architecturally similar to the Dravidian style, but much larger in scope. It also had Islamic influence. </a:t>
            </a:r>
          </a:p>
          <a:p>
            <a:pPr algn="just">
              <a:lnSpc>
                <a:spcPct val="150000"/>
              </a:lnSpc>
            </a:pPr>
            <a:r>
              <a:rPr lang="en-US" sz="2200" dirty="0">
                <a:latin typeface="Times New Roman" panose="02020603050405020304" pitchFamily="18" charset="0"/>
                <a:cs typeface="Times New Roman" panose="02020603050405020304" pitchFamily="18" charset="0"/>
              </a:rPr>
              <a:t>Presence of Prakarms or huge corridors in the portico, around the garbhagriha, along with roofed ambulatory passageways.</a:t>
            </a:r>
          </a:p>
          <a:p>
            <a:pPr algn="just">
              <a:lnSpc>
                <a:spcPct val="150000"/>
              </a:lnSpc>
            </a:pPr>
            <a:r>
              <a:rPr lang="en-US" sz="2200" dirty="0">
                <a:latin typeface="Times New Roman" panose="02020603050405020304" pitchFamily="18" charset="0"/>
                <a:cs typeface="Times New Roman" panose="02020603050405020304" pitchFamily="18" charset="0"/>
              </a:rPr>
              <a:t>The gopurams built under the Nayaka rulers were some of the largest gopurams.</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44</a:t>
            </a:fld>
            <a:endParaRPr lang="en-US" dirty="0"/>
          </a:p>
        </p:txBody>
      </p:sp>
      <p:sp>
        <p:nvSpPr>
          <p:cNvPr id="7" name="Title 1"/>
          <p:cNvSpPr txBox="1">
            <a:spLocks/>
          </p:cNvSpPr>
          <p:nvPr/>
        </p:nvSpPr>
        <p:spPr>
          <a:xfrm>
            <a:off x="1346202" y="6568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337192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Modern Architecture(Indo-Gothic Style):</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Also known as the Victorian style, was a unique blend of Indian, Persian and Gothic styles of architecture.</a:t>
            </a:r>
          </a:p>
          <a:p>
            <a:pPr algn="just">
              <a:lnSpc>
                <a:spcPct val="150000"/>
              </a:lnSpc>
            </a:pPr>
            <a:r>
              <a:rPr lang="en-US" sz="2200" dirty="0">
                <a:latin typeface="Times New Roman" panose="02020603050405020304" pitchFamily="18" charset="0"/>
                <a:cs typeface="Times New Roman" panose="02020603050405020304" pitchFamily="18" charset="0"/>
              </a:rPr>
              <a:t>The constructions were extremely large and elaborate in their execution.</a:t>
            </a:r>
          </a:p>
          <a:p>
            <a:pPr algn="just">
              <a:lnSpc>
                <a:spcPct val="150000"/>
              </a:lnSpc>
            </a:pPr>
            <a:r>
              <a:rPr lang="en-US" sz="2200" dirty="0">
                <a:latin typeface="Times New Roman" panose="02020603050405020304" pitchFamily="18" charset="0"/>
                <a:cs typeface="Times New Roman" panose="02020603050405020304" pitchFamily="18" charset="0"/>
              </a:rPr>
              <a:t>The walls were thinner than in the Indo-Islamic constructions.</a:t>
            </a:r>
          </a:p>
          <a:p>
            <a:pPr algn="just">
              <a:lnSpc>
                <a:spcPct val="150000"/>
              </a:lnSpc>
            </a:pPr>
            <a:r>
              <a:rPr lang="en-US" sz="2200" dirty="0">
                <a:latin typeface="Times New Roman" panose="02020603050405020304" pitchFamily="18" charset="0"/>
                <a:cs typeface="Times New Roman" panose="02020603050405020304" pitchFamily="18" charset="0"/>
              </a:rPr>
              <a:t>The arches were pointed, unlike the curving arches of Indo-Islamic era.</a:t>
            </a:r>
          </a:p>
          <a:p>
            <a:pPr algn="just">
              <a:lnSpc>
                <a:spcPct val="150000"/>
              </a:lnSpc>
            </a:pPr>
            <a:r>
              <a:rPr lang="en-US" sz="2200" dirty="0">
                <a:latin typeface="Times New Roman" panose="02020603050405020304" pitchFamily="18" charset="0"/>
                <a:cs typeface="Times New Roman" panose="02020603050405020304" pitchFamily="18" charset="0"/>
              </a:rPr>
              <a:t>One of the unique features of the Victorian style was the use of large windows.</a:t>
            </a:r>
          </a:p>
          <a:p>
            <a:pPr algn="just"/>
            <a:r>
              <a:rPr lang="en-US" sz="2200" dirty="0">
                <a:latin typeface="Times New Roman" panose="02020603050405020304" pitchFamily="18" charset="0"/>
                <a:cs typeface="Times New Roman" panose="02020603050405020304" pitchFamily="18" charset="0"/>
              </a:rPr>
              <a:t>It adhered to advanced structural engineering standards of Britain. Steel, iron and poured concrete started being used. </a:t>
            </a:r>
          </a:p>
          <a:p>
            <a:pPr algn="just"/>
            <a:r>
              <a:rPr lang="en-US" sz="2200" dirty="0">
                <a:latin typeface="Times New Roman" panose="02020603050405020304" pitchFamily="18" charset="0"/>
                <a:cs typeface="Times New Roman" panose="02020603050405020304" pitchFamily="18" charset="0"/>
              </a:rPr>
              <a:t>Examples: Victoria Memorial in Kolkata, Gateway of India in Mumbai</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45</a:t>
            </a:fld>
            <a:endParaRPr lang="en-US" dirty="0"/>
          </a:p>
        </p:txBody>
      </p:sp>
      <p:sp>
        <p:nvSpPr>
          <p:cNvPr id="7" name="Title 1"/>
          <p:cNvSpPr txBox="1">
            <a:spLocks/>
          </p:cNvSpPr>
          <p:nvPr/>
        </p:nvSpPr>
        <p:spPr>
          <a:xfrm>
            <a:off x="1346202" y="3740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135871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10600" cy="5357614"/>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Modern Architecture(Neo-Roman Style):</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The architectures of New Delhi, done by Edwin Lutyens and Herbert Baker were the finest examples of this style. It has been often described as the “Rome of Hindustan”.</a:t>
            </a:r>
          </a:p>
          <a:p>
            <a:pPr algn="just">
              <a:lnSpc>
                <a:spcPct val="150000"/>
              </a:lnSpc>
            </a:pPr>
            <a:r>
              <a:rPr lang="en-US" sz="2200" dirty="0">
                <a:latin typeface="Times New Roman" panose="02020603050405020304" pitchFamily="18" charset="0"/>
                <a:cs typeface="Times New Roman" panose="02020603050405020304" pitchFamily="18" charset="0"/>
              </a:rPr>
              <a:t>The constructions were anonymous and without any interesting features.</a:t>
            </a:r>
          </a:p>
          <a:p>
            <a:pPr algn="just">
              <a:lnSpc>
                <a:spcPct val="150000"/>
              </a:lnSpc>
            </a:pPr>
            <a:r>
              <a:rPr lang="en-US" sz="2200" dirty="0">
                <a:latin typeface="Times New Roman" panose="02020603050405020304" pitchFamily="18" charset="0"/>
                <a:cs typeface="Times New Roman" panose="02020603050405020304" pitchFamily="18" charset="0"/>
              </a:rPr>
              <a:t>It was a confluence of all styles of architecture which made the style congested and cramped the space of artistic expression.</a:t>
            </a:r>
          </a:p>
          <a:p>
            <a:pPr algn="just"/>
            <a:r>
              <a:rPr lang="en-US" sz="2200" dirty="0">
                <a:latin typeface="Times New Roman" panose="02020603050405020304" pitchFamily="18" charset="0"/>
                <a:cs typeface="Times New Roman" panose="02020603050405020304" pitchFamily="18" charset="0"/>
              </a:rPr>
              <a:t>Simplicity, modernity and utility were highly compromised due to the hybrid nature of the constructions. There was a focus on circular buildings.</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46</a:t>
            </a:fld>
            <a:endParaRPr lang="en-US" dirty="0"/>
          </a:p>
        </p:txBody>
      </p:sp>
      <p:sp>
        <p:nvSpPr>
          <p:cNvPr id="7" name="Title 1"/>
          <p:cNvSpPr txBox="1">
            <a:spLocks/>
          </p:cNvSpPr>
          <p:nvPr/>
        </p:nvSpPr>
        <p:spPr>
          <a:xfrm>
            <a:off x="1346202" y="912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Engineering and Architecture in Ancient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5400" cy="725587"/>
          </a:xfrm>
          <a:prstGeom prst="rect">
            <a:avLst/>
          </a:prstGeom>
        </p:spPr>
      </p:pic>
    </p:spTree>
    <p:extLst>
      <p:ext uri="{BB962C8B-B14F-4D97-AF65-F5344CB8AC3E}">
        <p14:creationId xmlns:p14="http://schemas.microsoft.com/office/powerpoint/2010/main" val="3491591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55725"/>
            <a:ext cx="8382000" cy="4511675"/>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Indian Architect, Engineering and Architecture in Ancient India.</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47</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284646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4076"/>
            <a:ext cx="8686800" cy="5502274"/>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does stupa signify?</a:t>
            </a:r>
          </a:p>
          <a:p>
            <a:pPr marL="0" indent="0" algn="just">
              <a:buNone/>
            </a:pPr>
            <a:r>
              <a:rPr lang="en-US" sz="2000" dirty="0">
                <a:latin typeface="Times New Roman" panose="02020603050405020304" pitchFamily="18" charset="0"/>
                <a:cs typeface="Times New Roman" panose="02020603050405020304" pitchFamily="18" charset="0"/>
              </a:rPr>
              <a:t>      A. Death</a:t>
            </a:r>
          </a:p>
          <a:p>
            <a:pPr marL="0" indent="0" algn="just">
              <a:buNone/>
            </a:pPr>
            <a:r>
              <a:rPr lang="en-US" sz="2000" dirty="0">
                <a:latin typeface="Times New Roman" panose="02020603050405020304" pitchFamily="18" charset="0"/>
                <a:cs typeface="Times New Roman" panose="02020603050405020304" pitchFamily="18" charset="0"/>
              </a:rPr>
              <a:t>      B. Knowledge</a:t>
            </a:r>
          </a:p>
          <a:p>
            <a:pPr marL="0" indent="0" algn="just">
              <a:buNone/>
            </a:pPr>
            <a:r>
              <a:rPr lang="en-US" sz="2000" dirty="0">
                <a:latin typeface="Times New Roman" panose="02020603050405020304" pitchFamily="18" charset="0"/>
                <a:cs typeface="Times New Roman" panose="02020603050405020304" pitchFamily="18" charset="0"/>
              </a:rPr>
              <a:t>      C. Birth</a:t>
            </a:r>
          </a:p>
          <a:p>
            <a:pPr marL="0" indent="0" algn="just">
              <a:buNone/>
            </a:pPr>
            <a:r>
              <a:rPr lang="en-US" sz="2000" dirty="0">
                <a:latin typeface="Times New Roman" panose="02020603050405020304" pitchFamily="18" charset="0"/>
                <a:cs typeface="Times New Roman" panose="02020603050405020304" pitchFamily="18" charset="0"/>
              </a:rPr>
              <a:t>      D. Parinirvana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reference to the cultural history of India, the term Panchayatan refers to?</a:t>
            </a:r>
          </a:p>
          <a:p>
            <a:pPr marL="0" indent="0" algn="just">
              <a:buNone/>
            </a:pPr>
            <a:r>
              <a:rPr lang="en-US" sz="2000" dirty="0">
                <a:latin typeface="Times New Roman" panose="02020603050405020304" pitchFamily="18" charset="0"/>
                <a:cs typeface="Times New Roman" panose="02020603050405020304" pitchFamily="18" charset="0"/>
              </a:rPr>
              <a:t>     A. An assembly of village elders</a:t>
            </a:r>
          </a:p>
          <a:p>
            <a:pPr marL="0" indent="0" algn="just">
              <a:buNone/>
            </a:pPr>
            <a:r>
              <a:rPr lang="en-US" sz="2000" dirty="0">
                <a:latin typeface="Times New Roman" panose="02020603050405020304" pitchFamily="18" charset="0"/>
                <a:cs typeface="Times New Roman" panose="02020603050405020304" pitchFamily="18" charset="0"/>
              </a:rPr>
              <a:t>     B. A religious sect</a:t>
            </a:r>
          </a:p>
          <a:p>
            <a:pPr marL="0" indent="0" algn="just">
              <a:buNone/>
            </a:pPr>
            <a:r>
              <a:rPr lang="en-US" sz="2000" dirty="0">
                <a:latin typeface="Times New Roman" panose="02020603050405020304" pitchFamily="18" charset="0"/>
                <a:cs typeface="Times New Roman" panose="02020603050405020304" pitchFamily="18" charset="0"/>
              </a:rPr>
              <a:t>     C. A style of temple construction</a:t>
            </a:r>
          </a:p>
          <a:p>
            <a:pPr marL="0" indent="0" algn="just">
              <a:buNone/>
            </a:pPr>
            <a:r>
              <a:rPr lang="en-US" sz="2000" dirty="0">
                <a:latin typeface="Times New Roman" panose="02020603050405020304" pitchFamily="18" charset="0"/>
                <a:cs typeface="Times New Roman" panose="02020603050405020304" pitchFamily="18" charset="0"/>
              </a:rPr>
              <a:t>     D. An administrative functionary</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Angkor wat temple constructed by ______.</a:t>
            </a:r>
          </a:p>
          <a:p>
            <a:pPr marL="0" indent="0" algn="just">
              <a:buNone/>
            </a:pPr>
            <a:r>
              <a:rPr lang="en-US" sz="2000" dirty="0">
                <a:latin typeface="Times New Roman" panose="02020603050405020304" pitchFamily="18" charset="0"/>
                <a:cs typeface="Times New Roman" panose="02020603050405020304" pitchFamily="18" charset="0"/>
              </a:rPr>
              <a:t>     A. King Suryavarmana I</a:t>
            </a:r>
          </a:p>
          <a:p>
            <a:pPr marL="0" indent="0" algn="just">
              <a:buNone/>
            </a:pPr>
            <a:r>
              <a:rPr lang="en-US" sz="2000" dirty="0">
                <a:latin typeface="Times New Roman" panose="02020603050405020304" pitchFamily="18" charset="0"/>
                <a:cs typeface="Times New Roman" panose="02020603050405020304" pitchFamily="18" charset="0"/>
              </a:rPr>
              <a:t>     B. King Suryavarmana II</a:t>
            </a:r>
          </a:p>
          <a:p>
            <a:pPr marL="0" indent="0" algn="just">
              <a:buNone/>
            </a:pPr>
            <a:r>
              <a:rPr lang="en-US" sz="2000" dirty="0">
                <a:latin typeface="Times New Roman" panose="02020603050405020304" pitchFamily="18" charset="0"/>
                <a:cs typeface="Times New Roman" panose="02020603050405020304" pitchFamily="18" charset="0"/>
              </a:rPr>
              <a:t>     C. King Rajaraja I</a:t>
            </a:r>
          </a:p>
          <a:p>
            <a:pPr marL="0" indent="0" algn="just">
              <a:buNone/>
            </a:pPr>
            <a:r>
              <a:rPr lang="en-US" sz="2000" dirty="0">
                <a:latin typeface="Times New Roman" panose="02020603050405020304" pitchFamily="18" charset="0"/>
                <a:cs typeface="Times New Roman" panose="02020603050405020304" pitchFamily="18" charset="0"/>
              </a:rPr>
              <a:t>     D. King Rajendra I.</a:t>
            </a:r>
          </a:p>
          <a:p>
            <a:pPr marL="0" indent="0" algn="just">
              <a:buNone/>
            </a:pPr>
            <a:r>
              <a:rPr lang="en-US" sz="20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48</a:t>
            </a:fld>
            <a:endParaRPr lang="en-US" dirty="0"/>
          </a:p>
        </p:txBody>
      </p:sp>
      <p:sp>
        <p:nvSpPr>
          <p:cNvPr id="7" name="Title 1"/>
          <p:cNvSpPr txBox="1">
            <a:spLocks/>
          </p:cNvSpPr>
          <p:nvPr/>
        </p:nvSpPr>
        <p:spPr>
          <a:xfrm>
            <a:off x="1361442" y="65682"/>
            <a:ext cx="7721598" cy="78839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512974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4076"/>
            <a:ext cx="8686800" cy="5502274"/>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Angkor wat temple located in ______.</a:t>
            </a:r>
          </a:p>
          <a:p>
            <a:pPr marL="0" indent="0" algn="just">
              <a:buNone/>
            </a:pPr>
            <a:r>
              <a:rPr lang="en-US" sz="2000" dirty="0">
                <a:latin typeface="Times New Roman" panose="02020603050405020304" pitchFamily="18" charset="0"/>
                <a:cs typeface="Times New Roman" panose="02020603050405020304" pitchFamily="18" charset="0"/>
              </a:rPr>
              <a:t>      A. Indonesia</a:t>
            </a:r>
          </a:p>
          <a:p>
            <a:pPr marL="0" indent="0" algn="just">
              <a:buNone/>
            </a:pPr>
            <a:r>
              <a:rPr lang="en-US" sz="2000" dirty="0">
                <a:latin typeface="Times New Roman" panose="02020603050405020304" pitchFamily="18" charset="0"/>
                <a:cs typeface="Times New Roman" panose="02020603050405020304" pitchFamily="18" charset="0"/>
              </a:rPr>
              <a:t>      B. Thailand</a:t>
            </a:r>
          </a:p>
          <a:p>
            <a:pPr marL="0" indent="0" algn="just">
              <a:buNone/>
            </a:pPr>
            <a:r>
              <a:rPr lang="en-US" sz="2000" dirty="0">
                <a:latin typeface="Times New Roman" panose="02020603050405020304" pitchFamily="18" charset="0"/>
                <a:cs typeface="Times New Roman" panose="02020603050405020304" pitchFamily="18" charset="0"/>
              </a:rPr>
              <a:t>      C. Cambodia</a:t>
            </a:r>
          </a:p>
          <a:p>
            <a:pPr marL="0" indent="0" algn="just">
              <a:buNone/>
            </a:pPr>
            <a:r>
              <a:rPr lang="en-US" sz="2000" dirty="0">
                <a:latin typeface="Times New Roman" panose="02020603050405020304" pitchFamily="18" charset="0"/>
                <a:cs typeface="Times New Roman" panose="02020603050405020304" pitchFamily="18" charset="0"/>
              </a:rPr>
              <a:t>      D. Malaysia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has built the Adhai din </a:t>
            </a:r>
            <a:r>
              <a:rPr lang="en-US" sz="2000" dirty="0" err="1">
                <a:latin typeface="Times New Roman" panose="02020603050405020304" pitchFamily="18" charset="0"/>
                <a:cs typeface="Times New Roman" panose="02020603050405020304" pitchFamily="18" charset="0"/>
              </a:rPr>
              <a:t>ka</a:t>
            </a:r>
            <a:r>
              <a:rPr lang="en-US" sz="2000" dirty="0">
                <a:latin typeface="Times New Roman" panose="02020603050405020304" pitchFamily="18" charset="0"/>
                <a:cs typeface="Times New Roman" panose="02020603050405020304" pitchFamily="18" charset="0"/>
              </a:rPr>
              <a:t> Jhonpra?</a:t>
            </a:r>
          </a:p>
          <a:p>
            <a:pPr marL="0" indent="0" algn="just">
              <a:buNone/>
            </a:pPr>
            <a:r>
              <a:rPr lang="en-US" sz="2000" dirty="0">
                <a:latin typeface="Times New Roman" panose="02020603050405020304" pitchFamily="18" charset="0"/>
                <a:cs typeface="Times New Roman" panose="02020603050405020304" pitchFamily="18" charset="0"/>
              </a:rPr>
              <a:t>     A. Iltutmish</a:t>
            </a:r>
          </a:p>
          <a:p>
            <a:pPr marL="0" indent="0" algn="just">
              <a:buNone/>
            </a:pPr>
            <a:r>
              <a:rPr lang="en-US" sz="2000" dirty="0">
                <a:latin typeface="Times New Roman" panose="02020603050405020304" pitchFamily="18" charset="0"/>
                <a:cs typeface="Times New Roman" panose="02020603050405020304" pitchFamily="18" charset="0"/>
              </a:rPr>
              <a:t>     B. Ibrahim Lodhi</a:t>
            </a:r>
          </a:p>
          <a:p>
            <a:pPr marL="0" indent="0" algn="just">
              <a:buNone/>
            </a:pPr>
            <a:r>
              <a:rPr lang="en-US" sz="2000" dirty="0">
                <a:latin typeface="Times New Roman" panose="02020603050405020304" pitchFamily="18" charset="0"/>
                <a:cs typeface="Times New Roman" panose="02020603050405020304" pitchFamily="18" charset="0"/>
              </a:rPr>
              <a:t>     C. Qutb-ud-din Aibak</a:t>
            </a:r>
          </a:p>
          <a:p>
            <a:pPr marL="0" indent="0" algn="just">
              <a:buNone/>
            </a:pPr>
            <a:r>
              <a:rPr lang="en-US" sz="2000" dirty="0">
                <a:latin typeface="Times New Roman" panose="02020603050405020304" pitchFamily="18" charset="0"/>
                <a:cs typeface="Times New Roman" panose="02020603050405020304" pitchFamily="18" charset="0"/>
              </a:rPr>
              <a:t>     D. Raziyyat-Ud-Dunya Wa Ud-Din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Nagara style of architecture developed and flourished mainly in</a:t>
            </a:r>
          </a:p>
          <a:p>
            <a:pPr marL="0" indent="0" algn="just">
              <a:buNone/>
            </a:pPr>
            <a:r>
              <a:rPr lang="en-US" sz="2000" dirty="0">
                <a:latin typeface="Times New Roman" panose="02020603050405020304" pitchFamily="18" charset="0"/>
                <a:cs typeface="Times New Roman" panose="02020603050405020304" pitchFamily="18" charset="0"/>
              </a:rPr>
              <a:t>     A. South India</a:t>
            </a:r>
          </a:p>
          <a:p>
            <a:pPr marL="0" indent="0" algn="just">
              <a:buNone/>
            </a:pPr>
            <a:r>
              <a:rPr lang="en-US" sz="2000" dirty="0">
                <a:latin typeface="Times New Roman" panose="02020603050405020304" pitchFamily="18" charset="0"/>
                <a:cs typeface="Times New Roman" panose="02020603050405020304" pitchFamily="18" charset="0"/>
              </a:rPr>
              <a:t>     B. North-West India</a:t>
            </a:r>
          </a:p>
          <a:p>
            <a:pPr marL="0" indent="0" algn="just">
              <a:buNone/>
            </a:pPr>
            <a:r>
              <a:rPr lang="en-US" sz="2000" dirty="0">
                <a:latin typeface="Times New Roman" panose="02020603050405020304" pitchFamily="18" charset="0"/>
                <a:cs typeface="Times New Roman" panose="02020603050405020304" pitchFamily="18" charset="0"/>
              </a:rPr>
              <a:t>     C. North India</a:t>
            </a:r>
          </a:p>
          <a:p>
            <a:pPr marL="0" indent="0" algn="just">
              <a:buNone/>
            </a:pPr>
            <a:r>
              <a:rPr lang="en-US" sz="2000" dirty="0">
                <a:latin typeface="Times New Roman" panose="02020603050405020304" pitchFamily="18" charset="0"/>
                <a:cs typeface="Times New Roman" panose="02020603050405020304" pitchFamily="18" charset="0"/>
              </a:rPr>
              <a:t>     D. North-East India</a:t>
            </a:r>
          </a:p>
          <a:p>
            <a:pPr marL="0" indent="0" algn="just">
              <a:buNone/>
            </a:pPr>
            <a:r>
              <a:rPr lang="en-US" sz="20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49</a:t>
            </a:fld>
            <a:endParaRPr lang="en-US" dirty="0"/>
          </a:p>
        </p:txBody>
      </p:sp>
      <p:sp>
        <p:nvSpPr>
          <p:cNvPr id="7" name="Title 1"/>
          <p:cNvSpPr txBox="1">
            <a:spLocks/>
          </p:cNvSpPr>
          <p:nvPr/>
        </p:nvSpPr>
        <p:spPr>
          <a:xfrm>
            <a:off x="1361442" y="65682"/>
            <a:ext cx="7721598" cy="78839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84888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F65A74-A58F-4B66-A573-2FB20320F315}" type="datetime1">
              <a:rPr lang="en-US" smtClean="0"/>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3716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eaLnBrk="0" fontAlgn="base" hangingPunct="0">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Text Books</a:t>
            </a:r>
          </a:p>
        </p:txBody>
      </p:sp>
      <p:pic>
        <p:nvPicPr>
          <p:cNvPr id="11" name="Content Placeholder 10">
            <a:extLst>
              <a:ext uri="{FF2B5EF4-FFF2-40B4-BE49-F238E27FC236}">
                <a16:creationId xmlns:a16="http://schemas.microsoft.com/office/drawing/2014/main" id="{AC0DF7E1-1261-4E46-A28D-245A2CAC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364" y="822325"/>
            <a:ext cx="7924800" cy="538162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3388077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4076"/>
            <a:ext cx="8686800" cy="5502274"/>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constructed the main Sanchi Stupa?</a:t>
            </a:r>
          </a:p>
          <a:p>
            <a:pPr marL="0" indent="0" algn="just">
              <a:buNone/>
            </a:pPr>
            <a:r>
              <a:rPr lang="en-US" sz="2000" dirty="0">
                <a:latin typeface="Times New Roman" panose="02020603050405020304" pitchFamily="18" charset="0"/>
                <a:cs typeface="Times New Roman" panose="02020603050405020304" pitchFamily="18" charset="0"/>
              </a:rPr>
              <a:t>      A. Chandragupta</a:t>
            </a:r>
          </a:p>
          <a:p>
            <a:pPr marL="0" indent="0" algn="just">
              <a:buNone/>
            </a:pPr>
            <a:r>
              <a:rPr lang="en-US" sz="2000" dirty="0">
                <a:latin typeface="Times New Roman" panose="02020603050405020304" pitchFamily="18" charset="0"/>
                <a:cs typeface="Times New Roman" panose="02020603050405020304" pitchFamily="18" charset="0"/>
              </a:rPr>
              <a:t>      B. Gautama Buddha</a:t>
            </a:r>
          </a:p>
          <a:p>
            <a:pPr marL="0" indent="0" algn="just">
              <a:buNone/>
            </a:pPr>
            <a:r>
              <a:rPr lang="en-US" sz="2000" dirty="0">
                <a:latin typeface="Times New Roman" panose="02020603050405020304" pitchFamily="18" charset="0"/>
                <a:cs typeface="Times New Roman" panose="02020603050405020304" pitchFamily="18" charset="0"/>
              </a:rPr>
              <a:t>      C. Kautilya</a:t>
            </a:r>
          </a:p>
          <a:p>
            <a:pPr marL="0" indent="0" algn="just">
              <a:buNone/>
            </a:pPr>
            <a:r>
              <a:rPr lang="en-US" sz="2000" dirty="0">
                <a:latin typeface="Times New Roman" panose="02020603050405020304" pitchFamily="18" charset="0"/>
                <a:cs typeface="Times New Roman" panose="02020603050405020304" pitchFamily="18" charset="0"/>
              </a:rPr>
              <a:t>      D. Ashoka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not a feature of north Indian temple architecture?</a:t>
            </a:r>
          </a:p>
          <a:p>
            <a:pPr marL="0" indent="0" algn="just">
              <a:buNone/>
            </a:pPr>
            <a:r>
              <a:rPr lang="en-US" sz="2000" dirty="0">
                <a:latin typeface="Times New Roman" panose="02020603050405020304" pitchFamily="18" charset="0"/>
                <a:cs typeface="Times New Roman" panose="02020603050405020304" pitchFamily="18" charset="0"/>
              </a:rPr>
              <a:t>     A. Shikhara</a:t>
            </a:r>
          </a:p>
          <a:p>
            <a:pPr marL="0" indent="0" algn="just">
              <a:buNone/>
            </a:pPr>
            <a:r>
              <a:rPr lang="en-US" sz="2000" dirty="0">
                <a:latin typeface="Times New Roman" panose="02020603050405020304" pitchFamily="18" charset="0"/>
                <a:cs typeface="Times New Roman" panose="02020603050405020304" pitchFamily="18" charset="0"/>
              </a:rPr>
              <a:t>     B. Gupuram</a:t>
            </a:r>
          </a:p>
          <a:p>
            <a:pPr marL="0" indent="0" algn="just">
              <a:buNone/>
            </a:pPr>
            <a:r>
              <a:rPr lang="en-US" sz="2000" dirty="0">
                <a:latin typeface="Times New Roman" panose="02020603050405020304" pitchFamily="18" charset="0"/>
                <a:cs typeface="Times New Roman" panose="02020603050405020304" pitchFamily="18" charset="0"/>
              </a:rPr>
              <a:t>     C. Garbhagraha</a:t>
            </a:r>
          </a:p>
          <a:p>
            <a:pPr marL="0" indent="0" algn="just">
              <a:buNone/>
            </a:pPr>
            <a:r>
              <a:rPr lang="en-US" sz="2000" dirty="0">
                <a:latin typeface="Times New Roman" panose="02020603050405020304" pitchFamily="18" charset="0"/>
                <a:cs typeface="Times New Roman" panose="02020603050405020304" pitchFamily="18" charset="0"/>
              </a:rPr>
              <a:t>     D. Adisthana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among the following was the architect to lay the foundation of Delhi?</a:t>
            </a:r>
          </a:p>
          <a:p>
            <a:pPr marL="0" indent="0" algn="just">
              <a:buNone/>
            </a:pPr>
            <a:r>
              <a:rPr lang="en-US" sz="2000" dirty="0">
                <a:latin typeface="Times New Roman" panose="02020603050405020304" pitchFamily="18" charset="0"/>
                <a:cs typeface="Times New Roman" panose="02020603050405020304" pitchFamily="18" charset="0"/>
              </a:rPr>
              <a:t>     A. Corbusier</a:t>
            </a:r>
          </a:p>
          <a:p>
            <a:pPr marL="0" indent="0" algn="just">
              <a:buNone/>
            </a:pPr>
            <a:r>
              <a:rPr lang="en-US" sz="2000" dirty="0">
                <a:latin typeface="Times New Roman" panose="02020603050405020304" pitchFamily="18" charset="0"/>
                <a:cs typeface="Times New Roman" panose="02020603050405020304" pitchFamily="18" charset="0"/>
              </a:rPr>
              <a:t>     B. Charles Correa</a:t>
            </a:r>
          </a:p>
          <a:p>
            <a:pPr marL="0" indent="0" algn="just">
              <a:buNone/>
            </a:pPr>
            <a:r>
              <a:rPr lang="en-US" sz="2000" dirty="0">
                <a:latin typeface="Times New Roman" panose="02020603050405020304" pitchFamily="18" charset="0"/>
                <a:cs typeface="Times New Roman" panose="02020603050405020304" pitchFamily="18" charset="0"/>
              </a:rPr>
              <a:t>     C. Lutyens</a:t>
            </a:r>
          </a:p>
          <a:p>
            <a:pPr marL="0" indent="0" algn="just">
              <a:buNone/>
            </a:pPr>
            <a:r>
              <a:rPr lang="en-US" sz="2000" dirty="0">
                <a:latin typeface="Times New Roman" panose="02020603050405020304" pitchFamily="18" charset="0"/>
                <a:cs typeface="Times New Roman" panose="02020603050405020304" pitchFamily="18" charset="0"/>
              </a:rPr>
              <a:t>     D. Laurie Baker</a:t>
            </a:r>
          </a:p>
          <a:p>
            <a:pPr marL="0" indent="0" algn="just">
              <a:buNone/>
            </a:pPr>
            <a:r>
              <a:rPr lang="en-US" sz="20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50</a:t>
            </a:fld>
            <a:endParaRPr lang="en-US" dirty="0"/>
          </a:p>
        </p:txBody>
      </p:sp>
      <p:sp>
        <p:nvSpPr>
          <p:cNvPr id="7" name="Title 1"/>
          <p:cNvSpPr txBox="1">
            <a:spLocks/>
          </p:cNvSpPr>
          <p:nvPr/>
        </p:nvSpPr>
        <p:spPr>
          <a:xfrm>
            <a:off x="1300899" y="65682"/>
            <a:ext cx="7782141" cy="78839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007664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830764"/>
          </a:xfrm>
        </p:spPr>
        <p:txBody>
          <a:bodyPr/>
          <a:lstStyle/>
          <a:p>
            <a:pPr algn="just">
              <a:lnSpc>
                <a:spcPct val="200000"/>
              </a:lnSpc>
            </a:pPr>
            <a:r>
              <a:rPr lang="en-US" sz="2200" dirty="0">
                <a:latin typeface="Times New Roman" panose="02020603050405020304" pitchFamily="18" charset="0"/>
                <a:cs typeface="Times New Roman" panose="02020603050405020304" pitchFamily="18" charset="0"/>
              </a:rPr>
              <a:t>Basic knowledge of Indian Tradition &amp; Culture.</a:t>
            </a:r>
          </a:p>
          <a:p>
            <a:pPr marL="0" indent="0">
              <a:buNone/>
            </a:pPr>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Prerequisite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78005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772400" y="6356350"/>
            <a:ext cx="914400" cy="365125"/>
          </a:xfrm>
        </p:spPr>
        <p:txBody>
          <a:bodyPr/>
          <a:lstStyle/>
          <a:p>
            <a:fld id="{B6F15528-21DE-4FAA-801E-634DDDAF4B2B}" type="slidenum">
              <a:rPr lang="en-US" smtClean="0"/>
              <a:pPr/>
              <a:t>52</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11" name="Table 7">
            <a:extLst>
              <a:ext uri="{FF2B5EF4-FFF2-40B4-BE49-F238E27FC236}">
                <a16:creationId xmlns:a16="http://schemas.microsoft.com/office/drawing/2014/main" id="{52DE3814-0F72-46F6-93C6-99FE2F74A8D5}"/>
              </a:ext>
            </a:extLst>
          </p:cNvPr>
          <p:cNvGraphicFramePr>
            <a:graphicFrameLocks noGrp="1"/>
          </p:cNvGraphicFramePr>
          <p:nvPr>
            <p:extLst>
              <p:ext uri="{D42A27DB-BD31-4B8C-83A1-F6EECF244321}">
                <p14:modId xmlns:p14="http://schemas.microsoft.com/office/powerpoint/2010/main" val="799863602"/>
              </p:ext>
            </p:extLst>
          </p:nvPr>
        </p:nvGraphicFramePr>
        <p:xfrm>
          <a:off x="304800" y="990599"/>
          <a:ext cx="8534400" cy="1479461"/>
        </p:xfrm>
        <a:graphic>
          <a:graphicData uri="http://schemas.openxmlformats.org/drawingml/2006/table">
            <a:tbl>
              <a:tblPr firstRow="1" bandRow="1">
                <a:tableStyleId>{5C22544A-7EE6-4342-B048-85BDC9FD1C3A}</a:tableStyleId>
              </a:tblPr>
              <a:tblGrid>
                <a:gridCol w="973221">
                  <a:extLst>
                    <a:ext uri="{9D8B030D-6E8A-4147-A177-3AD203B41FA5}">
                      <a16:colId xmlns:a16="http://schemas.microsoft.com/office/drawing/2014/main" val="1466735737"/>
                    </a:ext>
                  </a:extLst>
                </a:gridCol>
                <a:gridCol w="7561179">
                  <a:extLst>
                    <a:ext uri="{9D8B030D-6E8A-4147-A177-3AD203B41FA5}">
                      <a16:colId xmlns:a16="http://schemas.microsoft.com/office/drawing/2014/main" val="850152717"/>
                    </a:ext>
                  </a:extLst>
                </a:gridCol>
              </a:tblGrid>
              <a:tr h="65414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1811389725"/>
                  </a:ext>
                </a:extLst>
              </a:tr>
              <a:tr h="717461">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Sculptures, Seals, coins, Pottery, Puppetry &amp; Dance</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6232733"/>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255767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1"/>
            <a:ext cx="838200" cy="365124"/>
          </a:xfrm>
        </p:spPr>
        <p:txBody>
          <a:bodyPr/>
          <a:lstStyle/>
          <a:p>
            <a:fld id="{B6F15528-21DE-4FAA-801E-634DDDAF4B2B}" type="slidenum">
              <a:rPr lang="en-US" smtClean="0"/>
              <a:pPr/>
              <a:t>53</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12" name="Table 7">
            <a:extLst>
              <a:ext uri="{FF2B5EF4-FFF2-40B4-BE49-F238E27FC236}">
                <a16:creationId xmlns:a16="http://schemas.microsoft.com/office/drawing/2014/main" id="{84F8085D-10F0-4CA8-995E-7CAA25538579}"/>
              </a:ext>
            </a:extLst>
          </p:cNvPr>
          <p:cNvGraphicFramePr>
            <a:graphicFrameLocks noGrp="1"/>
          </p:cNvGraphicFramePr>
          <p:nvPr>
            <p:extLst>
              <p:ext uri="{D42A27DB-BD31-4B8C-83A1-F6EECF244321}">
                <p14:modId xmlns:p14="http://schemas.microsoft.com/office/powerpoint/2010/main" val="1989853944"/>
              </p:ext>
            </p:extLst>
          </p:nvPr>
        </p:nvGraphicFramePr>
        <p:xfrm>
          <a:off x="228600" y="926849"/>
          <a:ext cx="8686800" cy="1395814"/>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672889621"/>
                    </a:ext>
                  </a:extLst>
                </a:gridCol>
                <a:gridCol w="6172200">
                  <a:extLst>
                    <a:ext uri="{9D8B030D-6E8A-4147-A177-3AD203B41FA5}">
                      <a16:colId xmlns:a16="http://schemas.microsoft.com/office/drawing/2014/main" val="1665354474"/>
                    </a:ext>
                  </a:extLst>
                </a:gridCol>
                <a:gridCol w="1676400">
                  <a:extLst>
                    <a:ext uri="{9D8B030D-6E8A-4147-A177-3AD203B41FA5}">
                      <a16:colId xmlns:a16="http://schemas.microsoft.com/office/drawing/2014/main" val="2573737741"/>
                    </a:ext>
                  </a:extLst>
                </a:gridCol>
              </a:tblGrid>
              <a:tr h="64913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395387266"/>
                  </a:ext>
                </a:extLst>
              </a:tr>
              <a:tr h="633814">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Sculptures, Seals, coins, Pottery, Puppetry, Dance.</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CO4 &amp; CO5</a:t>
                      </a:r>
                    </a:p>
                  </a:txBody>
                  <a:tcPr/>
                </a:tc>
                <a:extLst>
                  <a:ext uri="{0D108BD9-81ED-4DB2-BD59-A6C34878D82A}">
                    <a16:rowId xmlns:a16="http://schemas.microsoft.com/office/drawing/2014/main" val="2967115720"/>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057846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art of sculpture has a glorious history in India because progress in this art form has been going on since more than 5000 years.</a:t>
            </a:r>
          </a:p>
          <a:p>
            <a:pPr algn="just">
              <a:lnSpc>
                <a:spcPct val="150000"/>
              </a:lnSpc>
            </a:pPr>
            <a:r>
              <a:rPr lang="en-US" sz="2200" dirty="0">
                <a:latin typeface="Times New Roman" panose="02020603050405020304" pitchFamily="18" charset="0"/>
                <a:cs typeface="Times New Roman" panose="02020603050405020304" pitchFamily="18" charset="0"/>
              </a:rPr>
              <a:t>The Harappan sculpture is an example of popular art because these figures have been discovered from private house.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Stone sculptures :- </a:t>
            </a:r>
          </a:p>
          <a:p>
            <a:pPr algn="just">
              <a:lnSpc>
                <a:spcPct val="150000"/>
              </a:lnSpc>
            </a:pPr>
            <a:r>
              <a:rPr lang="en-US" sz="2200" dirty="0">
                <a:latin typeface="Times New Roman" panose="02020603050405020304" pitchFamily="18" charset="0"/>
                <a:cs typeface="Times New Roman" panose="02020603050405020304" pitchFamily="18" charset="0"/>
              </a:rPr>
              <a:t>Limestone, alabaster (gypsum like material) and steatite (soft white stone) varieties of stone were used to make sculptures. The level of refinement in them was quite high.</a:t>
            </a:r>
          </a:p>
          <a:p>
            <a:pPr algn="just">
              <a:lnSpc>
                <a:spcPct val="150000"/>
              </a:lnSpc>
            </a:pPr>
            <a:r>
              <a:rPr lang="en-US" sz="2200" dirty="0">
                <a:latin typeface="Times New Roman" panose="02020603050405020304" pitchFamily="18" charset="0"/>
                <a:cs typeface="Times New Roman" panose="02020603050405020304" pitchFamily="18" charset="0"/>
              </a:rPr>
              <a:t>Example:- dancing girl found at Harappa, bearded priest found at Mohenjo-Daro and Horse found at Lothal.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Sculptures (CO4&amp;CO5)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124083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Terracotta sculptures :- </a:t>
            </a:r>
          </a:p>
          <a:p>
            <a:pPr algn="just">
              <a:lnSpc>
                <a:spcPct val="150000"/>
              </a:lnSpc>
            </a:pPr>
            <a:r>
              <a:rPr lang="en-US" sz="2200" dirty="0">
                <a:latin typeface="Times New Roman" panose="02020603050405020304" pitchFamily="18" charset="0"/>
                <a:cs typeface="Times New Roman" panose="02020603050405020304" pitchFamily="18" charset="0"/>
              </a:rPr>
              <a:t>Terracotta (baked clay) was also used by Harappans to make sculptures. These figure are less sophisticated or refined when compared to metal or stone figures.</a:t>
            </a:r>
          </a:p>
          <a:p>
            <a:pPr algn="just">
              <a:lnSpc>
                <a:spcPct val="150000"/>
              </a:lnSpc>
            </a:pPr>
            <a:r>
              <a:rPr lang="en-US" sz="2200" dirty="0">
                <a:latin typeface="Times New Roman" panose="02020603050405020304" pitchFamily="18" charset="0"/>
                <a:cs typeface="Times New Roman" panose="02020603050405020304" pitchFamily="18" charset="0"/>
              </a:rPr>
              <a:t>Example:- An animal resembling horse found at Mohenjo-Daro.</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Copper and Bronze Sculptures:- </a:t>
            </a:r>
          </a:p>
          <a:p>
            <a:pPr algn="just">
              <a:lnSpc>
                <a:spcPct val="150000"/>
              </a:lnSpc>
            </a:pPr>
            <a:r>
              <a:rPr lang="en-US" sz="2200" dirty="0">
                <a:latin typeface="Times New Roman" panose="02020603050405020304" pitchFamily="18" charset="0"/>
                <a:cs typeface="Times New Roman" panose="02020603050405020304" pitchFamily="18" charset="0"/>
              </a:rPr>
              <a:t>The lost wax method was used by Harappans to make sculptures.</a:t>
            </a:r>
          </a:p>
          <a:p>
            <a:pPr algn="just">
              <a:lnSpc>
                <a:spcPct val="150000"/>
              </a:lnSpc>
            </a:pPr>
            <a:r>
              <a:rPr lang="en-US" sz="2200" dirty="0">
                <a:latin typeface="Times New Roman" panose="02020603050405020304" pitchFamily="18" charset="0"/>
                <a:cs typeface="Times New Roman" panose="02020603050405020304" pitchFamily="18" charset="0"/>
              </a:rPr>
              <a:t>The figure of the Bronze Dancing girl found at Mohenjo-Daro is one of the finest examples.</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Sculptures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570367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Mathura School of Sculpture :- </a:t>
            </a:r>
          </a:p>
          <a:p>
            <a:pPr algn="just">
              <a:lnSpc>
                <a:spcPct val="150000"/>
              </a:lnSpc>
            </a:pPr>
            <a:r>
              <a:rPr lang="en-US" sz="2200" dirty="0">
                <a:latin typeface="Times New Roman" panose="02020603050405020304" pitchFamily="18" charset="0"/>
                <a:cs typeface="Times New Roman" panose="02020603050405020304" pitchFamily="18" charset="0"/>
              </a:rPr>
              <a:t>It was the oldest school among all the three school of sculptures.</a:t>
            </a:r>
          </a:p>
          <a:p>
            <a:pPr algn="just">
              <a:lnSpc>
                <a:spcPct val="150000"/>
              </a:lnSpc>
            </a:pPr>
            <a:r>
              <a:rPr lang="en-US" sz="2200" dirty="0">
                <a:latin typeface="Times New Roman" panose="02020603050405020304" pitchFamily="18" charset="0"/>
                <a:cs typeface="Times New Roman" panose="02020603050405020304" pitchFamily="18" charset="0"/>
              </a:rPr>
              <a:t>It emerged in 2</a:t>
            </a:r>
            <a:r>
              <a:rPr lang="en-US" sz="2200" baseline="30000" dirty="0">
                <a:latin typeface="Times New Roman" panose="02020603050405020304" pitchFamily="18" charset="0"/>
                <a:cs typeface="Times New Roman" panose="02020603050405020304" pitchFamily="18" charset="0"/>
              </a:rPr>
              <a:t>nd</a:t>
            </a:r>
            <a:r>
              <a:rPr lang="en-US" sz="2200" dirty="0">
                <a:latin typeface="Times New Roman" panose="02020603050405020304" pitchFamily="18" charset="0"/>
                <a:cs typeface="Times New Roman" panose="02020603050405020304" pitchFamily="18" charset="0"/>
              </a:rPr>
              <a:t> century BC. Red sand stone was used.</a:t>
            </a:r>
          </a:p>
          <a:p>
            <a:pPr algn="just">
              <a:lnSpc>
                <a:spcPct val="150000"/>
              </a:lnSpc>
            </a:pPr>
            <a:r>
              <a:rPr lang="en-US" sz="2200" dirty="0">
                <a:latin typeface="Times New Roman" panose="02020603050405020304" pitchFamily="18" charset="0"/>
                <a:cs typeface="Times New Roman" panose="02020603050405020304" pitchFamily="18" charset="0"/>
              </a:rPr>
              <a:t>Artists of Mathura were the first to make sculptures of Buddha.</a:t>
            </a:r>
          </a:p>
          <a:p>
            <a:pPr algn="just">
              <a:lnSpc>
                <a:spcPct val="150000"/>
              </a:lnSpc>
            </a:pPr>
            <a:r>
              <a:rPr lang="en-US" sz="2200" dirty="0">
                <a:latin typeface="Times New Roman" panose="02020603050405020304" pitchFamily="18" charset="0"/>
                <a:cs typeface="Times New Roman" panose="02020603050405020304" pitchFamily="18" charset="0"/>
              </a:rPr>
              <a:t>Buddha of Mathura school was mostly a Yogi seated under a tree in Padmasana posture and deeply involved in meditation.</a:t>
            </a:r>
          </a:p>
          <a:p>
            <a:pPr algn="just">
              <a:lnSpc>
                <a:spcPct val="150000"/>
              </a:lnSpc>
            </a:pPr>
            <a:r>
              <a:rPr lang="en-US" sz="2200" dirty="0">
                <a:latin typeface="Times New Roman" panose="02020603050405020304" pitchFamily="18" charset="0"/>
                <a:cs typeface="Times New Roman" panose="02020603050405020304" pitchFamily="18" charset="0"/>
              </a:rPr>
              <a:t>The figure of Mathura school are famous for depiction of inner beauty.</a:t>
            </a:r>
          </a:p>
          <a:p>
            <a:pPr algn="just">
              <a:lnSpc>
                <a:spcPct val="150000"/>
              </a:lnSpc>
            </a:pPr>
            <a:r>
              <a:rPr lang="en-US" sz="2200" dirty="0">
                <a:latin typeface="Times New Roman" panose="02020603050405020304" pitchFamily="18" charset="0"/>
                <a:cs typeface="Times New Roman" panose="02020603050405020304" pitchFamily="18" charset="0"/>
              </a:rPr>
              <a:t>Facial expression in these figures was of very high order.</a:t>
            </a:r>
          </a:p>
          <a:p>
            <a:pPr algn="just">
              <a:lnSpc>
                <a:spcPct val="150000"/>
              </a:lnSpc>
            </a:pPr>
            <a:r>
              <a:rPr lang="en-US" sz="2200" dirty="0">
                <a:latin typeface="Times New Roman" panose="02020603050405020304" pitchFamily="18" charset="0"/>
                <a:cs typeface="Times New Roman" panose="02020603050405020304" pitchFamily="18" charset="0"/>
              </a:rPr>
              <a:t>Female figures represent multitudes of gestures and postures.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56</a:t>
            </a:fld>
            <a:endParaRPr lang="en-US" dirty="0"/>
          </a:p>
        </p:txBody>
      </p:sp>
      <p:sp>
        <p:nvSpPr>
          <p:cNvPr id="7" name="Title 1"/>
          <p:cNvSpPr txBox="1">
            <a:spLocks/>
          </p:cNvSpPr>
          <p:nvPr/>
        </p:nvSpPr>
        <p:spPr>
          <a:xfrm>
            <a:off x="13462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Sculptures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2291992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5943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Gandhara School of Sculpture :-</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It emerged during second half of  2</a:t>
            </a:r>
            <a:r>
              <a:rPr lang="en-US" sz="2200" baseline="30000" dirty="0">
                <a:latin typeface="Times New Roman" panose="02020603050405020304" pitchFamily="18" charset="0"/>
                <a:cs typeface="Times New Roman" panose="02020603050405020304" pitchFamily="18" charset="0"/>
              </a:rPr>
              <a:t>nd</a:t>
            </a:r>
            <a:r>
              <a:rPr lang="en-US" sz="2200" dirty="0">
                <a:latin typeface="Times New Roman" panose="02020603050405020304" pitchFamily="18" charset="0"/>
                <a:cs typeface="Times New Roman" panose="02020603050405020304" pitchFamily="18" charset="0"/>
              </a:rPr>
              <a:t> century BC.</a:t>
            </a:r>
          </a:p>
          <a:p>
            <a:pPr algn="just">
              <a:lnSpc>
                <a:spcPct val="150000"/>
              </a:lnSpc>
            </a:pPr>
            <a:r>
              <a:rPr lang="en-US" sz="2200" dirty="0">
                <a:latin typeface="Times New Roman" panose="02020603050405020304" pitchFamily="18" charset="0"/>
                <a:cs typeface="Times New Roman" panose="02020603050405020304" pitchFamily="18" charset="0"/>
              </a:rPr>
              <a:t>Flourished in north western part of Indian subcontinent.</a:t>
            </a:r>
          </a:p>
          <a:p>
            <a:pPr algn="just">
              <a:lnSpc>
                <a:spcPct val="150000"/>
              </a:lnSpc>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Roman influence </a:t>
            </a:r>
            <a:r>
              <a:rPr lang="en-US" sz="2200" dirty="0">
                <a:latin typeface="Times New Roman" panose="02020603050405020304" pitchFamily="18" charset="0"/>
                <a:cs typeface="Times New Roman" panose="02020603050405020304" pitchFamily="18" charset="0"/>
              </a:rPr>
              <a:t>on Gandhara school was visible in the form of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Realistic representation of human beings.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Distinguished muscles of the body.</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Hair arranged in wavy curls.</a:t>
            </a:r>
          </a:p>
          <a:p>
            <a:pPr algn="just">
              <a:lnSpc>
                <a:spcPct val="150000"/>
              </a:lnSpc>
            </a:pPr>
            <a:r>
              <a:rPr lang="en-US" sz="2200" dirty="0">
                <a:latin typeface="Times New Roman" panose="02020603050405020304" pitchFamily="18" charset="0"/>
                <a:cs typeface="Times New Roman" panose="02020603050405020304" pitchFamily="18" charset="0"/>
              </a:rPr>
              <a:t>Blue or green schist ,phyllite ,wood and stucco(plaster) materials used.</a:t>
            </a:r>
          </a:p>
          <a:p>
            <a:pPr algn="just">
              <a:lnSpc>
                <a:spcPct val="150000"/>
              </a:lnSpc>
            </a:pPr>
            <a:r>
              <a:rPr lang="en-US" sz="2200" b="1" dirty="0">
                <a:latin typeface="Times New Roman" panose="02020603050405020304" pitchFamily="18" charset="0"/>
                <a:cs typeface="Times New Roman" panose="02020603050405020304" pitchFamily="18" charset="0"/>
              </a:rPr>
              <a:t>Greek influence</a:t>
            </a:r>
            <a:r>
              <a:rPr lang="en-US" sz="2200" dirty="0">
                <a:latin typeface="Times New Roman" panose="02020603050405020304" pitchFamily="18" charset="0"/>
                <a:cs typeface="Times New Roman" panose="02020603050405020304" pitchFamily="18" charset="0"/>
              </a:rPr>
              <a:t>:-  Round eyes, Buddha portrayed with a moustache or turban, transparent garments, mechanical rigidity in expression.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57</a:t>
            </a:fld>
            <a:endParaRPr lang="en-US" dirty="0"/>
          </a:p>
        </p:txBody>
      </p:sp>
      <p:sp>
        <p:nvSpPr>
          <p:cNvPr id="7" name="Title 1"/>
          <p:cNvSpPr txBox="1">
            <a:spLocks/>
          </p:cNvSpPr>
          <p:nvPr/>
        </p:nvSpPr>
        <p:spPr>
          <a:xfrm>
            <a:off x="13462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Sculptures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8968885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5943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Amaravati  School of Sculpture :-</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Developed in Amaravati and Guntur district of Andhra Pradesh. </a:t>
            </a:r>
          </a:p>
          <a:p>
            <a:pPr algn="just">
              <a:lnSpc>
                <a:spcPct val="150000"/>
              </a:lnSpc>
            </a:pPr>
            <a:r>
              <a:rPr lang="en-US" sz="2200" dirty="0">
                <a:latin typeface="Times New Roman" panose="02020603050405020304" pitchFamily="18" charset="0"/>
                <a:cs typeface="Times New Roman" panose="02020603050405020304" pitchFamily="18" charset="0"/>
              </a:rPr>
              <a:t>It emerged during second half of  2</a:t>
            </a:r>
            <a:r>
              <a:rPr lang="en-US" sz="2200" baseline="30000" dirty="0">
                <a:latin typeface="Times New Roman" panose="02020603050405020304" pitchFamily="18" charset="0"/>
                <a:cs typeface="Times New Roman" panose="02020603050405020304" pitchFamily="18" charset="0"/>
              </a:rPr>
              <a:t>nd</a:t>
            </a:r>
            <a:r>
              <a:rPr lang="en-US" sz="2200" dirty="0">
                <a:latin typeface="Times New Roman" panose="02020603050405020304" pitchFamily="18" charset="0"/>
                <a:cs typeface="Times New Roman" panose="02020603050405020304" pitchFamily="18" charset="0"/>
              </a:rPr>
              <a:t> century BC.</a:t>
            </a:r>
          </a:p>
          <a:p>
            <a:pPr algn="just">
              <a:lnSpc>
                <a:spcPct val="150000"/>
              </a:lnSpc>
            </a:pPr>
            <a:r>
              <a:rPr lang="en-US" sz="2200" dirty="0">
                <a:latin typeface="Times New Roman" panose="02020603050405020304" pitchFamily="18" charset="0"/>
                <a:cs typeface="Times New Roman" panose="02020603050405020304" pitchFamily="18" charset="0"/>
              </a:rPr>
              <a:t>White marble was the most common material.</a:t>
            </a:r>
          </a:p>
          <a:p>
            <a:pPr algn="just">
              <a:lnSpc>
                <a:spcPct val="150000"/>
              </a:lnSpc>
            </a:pPr>
            <a:r>
              <a:rPr lang="en-US" sz="2200" dirty="0">
                <a:latin typeface="Times New Roman" panose="02020603050405020304" pitchFamily="18" charset="0"/>
                <a:cs typeface="Times New Roman" panose="02020603050405020304" pitchFamily="18" charset="0"/>
              </a:rPr>
              <a:t>Focused on depiction of feminine beauty. </a:t>
            </a:r>
          </a:p>
          <a:p>
            <a:pPr algn="just">
              <a:lnSpc>
                <a:spcPct val="150000"/>
              </a:lnSpc>
            </a:pPr>
            <a:r>
              <a:rPr lang="en-US" sz="2200" dirty="0">
                <a:latin typeface="Times New Roman" panose="02020603050405020304" pitchFamily="18" charset="0"/>
                <a:cs typeface="Times New Roman" panose="02020603050405020304" pitchFamily="18" charset="0"/>
              </a:rPr>
              <a:t>Physical and worldly aspects of sculptures were highly developed.</a:t>
            </a:r>
          </a:p>
          <a:p>
            <a:pPr algn="just">
              <a:lnSpc>
                <a:spcPct val="150000"/>
              </a:lnSpc>
            </a:pPr>
            <a:r>
              <a:rPr lang="en-US" sz="2200" dirty="0">
                <a:latin typeface="Times New Roman" panose="02020603050405020304" pitchFamily="18" charset="0"/>
                <a:cs typeface="Times New Roman" panose="02020603050405020304" pitchFamily="18" charset="0"/>
              </a:rPr>
              <a:t>Amaravati school was characterized by naturalistic and sensual appeal.</a:t>
            </a:r>
          </a:p>
          <a:p>
            <a:pPr algn="just">
              <a:lnSpc>
                <a:spcPct val="150000"/>
              </a:lnSpc>
            </a:pPr>
            <a:r>
              <a:rPr lang="en-US" sz="2200" dirty="0">
                <a:latin typeface="Times New Roman" panose="02020603050405020304" pitchFamily="18" charset="0"/>
                <a:cs typeface="Times New Roman" panose="02020603050405020304" pitchFamily="18" charset="0"/>
              </a:rPr>
              <a:t>Life-size figures were made in Amaravati school. Some of them are more than 16-feet in height.</a:t>
            </a:r>
          </a:p>
          <a:p>
            <a:pPr algn="just">
              <a:lnSpc>
                <a:spcPct val="150000"/>
              </a:lnSpc>
            </a:pPr>
            <a:r>
              <a:rPr lang="en-US" sz="2200" dirty="0">
                <a:latin typeface="Times New Roman" panose="02020603050405020304" pitchFamily="18" charset="0"/>
                <a:cs typeface="Times New Roman" panose="02020603050405020304" pitchFamily="18" charset="0"/>
              </a:rPr>
              <a:t>Men, animal, vegetation were treated gracefully.</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58</a:t>
            </a:fld>
            <a:endParaRPr lang="en-US" dirty="0"/>
          </a:p>
        </p:txBody>
      </p:sp>
      <p:sp>
        <p:nvSpPr>
          <p:cNvPr id="7" name="Title 1"/>
          <p:cNvSpPr txBox="1">
            <a:spLocks/>
          </p:cNvSpPr>
          <p:nvPr/>
        </p:nvSpPr>
        <p:spPr>
          <a:xfrm>
            <a:off x="13462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Sculptures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2781525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Seals were used to make a sealing, or positive imprint, like this modern resin one made from the original seal. </a:t>
            </a:r>
          </a:p>
          <a:p>
            <a:pPr algn="just">
              <a:lnSpc>
                <a:spcPct val="150000"/>
              </a:lnSpc>
            </a:pPr>
            <a:r>
              <a:rPr lang="en-US" sz="2200" dirty="0">
                <a:latin typeface="Times New Roman" panose="02020603050405020304" pitchFamily="18" charset="0"/>
                <a:cs typeface="Times New Roman" panose="02020603050405020304" pitchFamily="18" charset="0"/>
              </a:rPr>
              <a:t>Sealings were used in ancient times for trade. </a:t>
            </a:r>
          </a:p>
          <a:p>
            <a:pPr algn="just">
              <a:lnSpc>
                <a:spcPct val="150000"/>
              </a:lnSpc>
            </a:pPr>
            <a:r>
              <a:rPr lang="en-US" sz="2200" dirty="0">
                <a:latin typeface="Times New Roman" panose="02020603050405020304" pitchFamily="18" charset="0"/>
                <a:cs typeface="Times New Roman" panose="02020603050405020304" pitchFamily="18" charset="0"/>
              </a:rPr>
              <a:t>Steatite was the most common material used by Harappans to make their seal.</a:t>
            </a:r>
          </a:p>
          <a:p>
            <a:pPr algn="just">
              <a:lnSpc>
                <a:spcPct val="150000"/>
              </a:lnSpc>
            </a:pPr>
            <a:r>
              <a:rPr lang="en-US" sz="2200" dirty="0">
                <a:latin typeface="Times New Roman" panose="02020603050405020304" pitchFamily="18" charset="0"/>
                <a:cs typeface="Times New Roman" panose="02020603050405020304" pitchFamily="18" charset="0"/>
              </a:rPr>
              <a:t>Numerous Indus seals have been found in ancient Mesopotamian cities. </a:t>
            </a:r>
          </a:p>
          <a:p>
            <a:pPr algn="just">
              <a:lnSpc>
                <a:spcPct val="150000"/>
              </a:lnSpc>
            </a:pPr>
            <a:r>
              <a:rPr lang="en-US" sz="2200" dirty="0">
                <a:latin typeface="Times New Roman" panose="02020603050405020304" pitchFamily="18" charset="0"/>
                <a:cs typeface="Times New Roman" panose="02020603050405020304" pitchFamily="18" charset="0"/>
              </a:rPr>
              <a:t>There is evidence for settlements of Indus valley traders in ancient Mesopotamia, in the form of Mesopotamian seals with Indus language characters.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Seals (CO4&amp;CO5)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32918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id="{6C43C166-9AF0-49B5-A79C-4BC8293C357B}"/>
              </a:ext>
            </a:extLst>
          </p:cNvPr>
          <p:cNvSpPr>
            <a:spLocks noChangeArrowheads="1"/>
          </p:cNvSpPr>
          <p:nvPr/>
        </p:nvSpPr>
        <p:spPr bwMode="auto">
          <a:xfrm>
            <a:off x="152400" y="1554163"/>
            <a:ext cx="8763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Can apply the old designing concept with blend of new trends in building construction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Learn the ancient living style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Indian Traditional knowledge modern scientific perspective</a:t>
            </a: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Apply the ancient advanced architectural wonders in current trends</a:t>
            </a: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itle 1">
            <a:extLst>
              <a:ext uri="{FF2B5EF4-FFF2-40B4-BE49-F238E27FC236}">
                <a16:creationId xmlns:a16="http://schemas.microsoft.com/office/drawing/2014/main" id="{B0EA7BBD-922B-43E1-9505-F70F9BD12CC0}"/>
              </a:ext>
            </a:extLst>
          </p:cNvPr>
          <p:cNvSpPr txBox="1">
            <a:spLocks/>
          </p:cNvSpPr>
          <p:nvPr/>
        </p:nvSpPr>
        <p:spPr bwMode="auto">
          <a:xfrm>
            <a:off x="0" y="0"/>
            <a:ext cx="91440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eaLnBrk="0" fontAlgn="base" hangingPunct="0">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             Applications of Essence of Indian Traditional Knowledge</a:t>
            </a:r>
          </a:p>
        </p:txBody>
      </p:sp>
      <p:sp>
        <p:nvSpPr>
          <p:cNvPr id="6" name="Date Placeholder 5">
            <a:extLst>
              <a:ext uri="{FF2B5EF4-FFF2-40B4-BE49-F238E27FC236}">
                <a16:creationId xmlns:a16="http://schemas.microsoft.com/office/drawing/2014/main" id="{D9598B75-C714-4FFA-9D33-85345C262A9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C32FC36-ED7A-4A70-A742-E98241C11DD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34124F37-1A4C-4570-BFED-11784F7A0608}"/>
              </a:ext>
            </a:extLst>
          </p:cNvPr>
          <p:cNvSpPr>
            <a:spLocks noGrp="1"/>
          </p:cNvSpPr>
          <p:nvPr>
            <p:ph type="ftr" sz="quarter" idx="11"/>
          </p:nvPr>
        </p:nvSpPr>
        <p:spPr>
          <a:xfrm>
            <a:off x="1981200" y="6356350"/>
            <a:ext cx="6019800" cy="501650"/>
          </a:xfrm>
        </p:spPr>
        <p:txBody>
          <a:bodyPr/>
          <a:lstStyle/>
          <a:p>
            <a:pPr lvl="0">
              <a:spcBef>
                <a:spcPct val="20000"/>
              </a:spcBef>
              <a:defRPr/>
            </a:pPr>
            <a:r>
              <a:rPr lang="en-US" dirty="0" smtClean="0"/>
              <a:t>Ms. Neha Singh    Essence of Indian Traditional Knowledge              Unit </a:t>
            </a:r>
            <a:r>
              <a:rPr lang="en-US" dirty="0"/>
              <a:t>I</a:t>
            </a:r>
          </a:p>
        </p:txBody>
      </p:sp>
      <p:sp>
        <p:nvSpPr>
          <p:cNvPr id="18438" name="Slide Number Placeholder 4">
            <a:extLst>
              <a:ext uri="{FF2B5EF4-FFF2-40B4-BE49-F238E27FC236}">
                <a16:creationId xmlns:a16="http://schemas.microsoft.com/office/drawing/2014/main" id="{148E5614-2AD7-41C1-B00D-6DA4CBA8A5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FEBA2D-7EE5-418C-B21C-C6864313D2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1060548"/>
          </a:xfrm>
          <a:prstGeom prst="rect">
            <a:avLst/>
          </a:prstGeom>
        </p:spPr>
      </p:pic>
    </p:spTree>
    <p:extLst>
      <p:ext uri="{BB962C8B-B14F-4D97-AF65-F5344CB8AC3E}">
        <p14:creationId xmlns:p14="http://schemas.microsoft.com/office/powerpoint/2010/main" val="1534089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5518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dimensions of Harappan seals varied from 0.5 inch to 2.5 inch.</a:t>
            </a:r>
          </a:p>
          <a:p>
            <a:pPr algn="just">
              <a:lnSpc>
                <a:spcPct val="150000"/>
              </a:lnSpc>
            </a:pPr>
            <a:r>
              <a:rPr lang="en-US" sz="2200" dirty="0">
                <a:latin typeface="Times New Roman" panose="02020603050405020304" pitchFamily="18" charset="0"/>
                <a:cs typeface="Times New Roman" panose="02020603050405020304" pitchFamily="18" charset="0"/>
              </a:rPr>
              <a:t>Most Harappan Seals were quadrilateral in shape. Square and rectangular shaped seals have been found most commonly. </a:t>
            </a:r>
          </a:p>
          <a:p>
            <a:pPr algn="just">
              <a:lnSpc>
                <a:spcPct val="150000"/>
              </a:lnSpc>
            </a:pPr>
            <a:r>
              <a:rPr lang="en-US" sz="2200" dirty="0">
                <a:latin typeface="Times New Roman" panose="02020603050405020304" pitchFamily="18" charset="0"/>
                <a:cs typeface="Times New Roman" panose="02020603050405020304" pitchFamily="18" charset="0"/>
              </a:rPr>
              <a:t>Button shaped, cubical and round seals were also used by Harappans.</a:t>
            </a:r>
          </a:p>
          <a:p>
            <a:pPr algn="just">
              <a:lnSpc>
                <a:spcPct val="150000"/>
              </a:lnSpc>
            </a:pPr>
            <a:r>
              <a:rPr lang="en-US" sz="2200" dirty="0">
                <a:latin typeface="Times New Roman" panose="02020603050405020304" pitchFamily="18" charset="0"/>
                <a:cs typeface="Times New Roman" panose="02020603050405020304" pitchFamily="18" charset="0"/>
              </a:rPr>
              <a:t>The seals of Mesopotamian civilization were cylindrical in shape.</a:t>
            </a:r>
          </a:p>
          <a:p>
            <a:pPr algn="just">
              <a:lnSpc>
                <a:spcPct val="150000"/>
              </a:lnSpc>
            </a:pPr>
            <a:r>
              <a:rPr lang="en-US" sz="2200" dirty="0">
                <a:latin typeface="Times New Roman" panose="02020603050405020304" pitchFamily="18" charset="0"/>
                <a:cs typeface="Times New Roman" panose="02020603050405020304" pitchFamily="18" charset="0"/>
              </a:rPr>
              <a:t>Symbols like circles, crosses, dots, swastikas, tree in railing and leaves of Peepal tree were depicted on Harappan seals.</a:t>
            </a:r>
          </a:p>
          <a:p>
            <a:pPr algn="just">
              <a:lnSpc>
                <a:spcPct val="150000"/>
              </a:lnSpc>
            </a:pPr>
            <a:r>
              <a:rPr lang="en-US" sz="2200" dirty="0">
                <a:latin typeface="Times New Roman" panose="02020603050405020304" pitchFamily="18" charset="0"/>
                <a:cs typeface="Times New Roman" panose="02020603050405020304" pitchFamily="18" charset="0"/>
              </a:rPr>
              <a:t>Animals like elephant, bull, tiger, rhinoceros, antelope and crocodile were depicted on seals. Unicorn was the most frequently depicted animal. Fish was the most common zoomorphic sign.</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60</a:t>
            </a:fld>
            <a:endParaRPr lang="en-US" dirty="0"/>
          </a:p>
        </p:txBody>
      </p:sp>
      <p:sp>
        <p:nvSpPr>
          <p:cNvPr id="7" name="Title 1"/>
          <p:cNvSpPr txBox="1">
            <a:spLocks/>
          </p:cNvSpPr>
          <p:nvPr/>
        </p:nvSpPr>
        <p:spPr>
          <a:xfrm>
            <a:off x="13462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Seals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0395706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5518150"/>
          </a:xfrm>
        </p:spPr>
        <p:txBody>
          <a:bodyPr>
            <a:noAutofit/>
          </a:bodyPr>
          <a:lstStyle/>
          <a:p>
            <a:pPr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Significance of Harappan seals: </a:t>
            </a:r>
          </a:p>
          <a:p>
            <a:pPr algn="just">
              <a:lnSpc>
                <a:spcPct val="150000"/>
              </a:lnSpc>
            </a:pPr>
            <a:r>
              <a:rPr lang="en-US" sz="2200" dirty="0">
                <a:latin typeface="Times New Roman" panose="02020603050405020304" pitchFamily="18" charset="0"/>
                <a:cs typeface="Times New Roman" panose="02020603050405020304" pitchFamily="18" charset="0"/>
              </a:rPr>
              <a:t>The seals throw light on relationship and interaction of the people of Harappan civilization with outside world.</a:t>
            </a:r>
          </a:p>
          <a:p>
            <a:pPr algn="just">
              <a:lnSpc>
                <a:spcPct val="150000"/>
              </a:lnSpc>
            </a:pPr>
            <a:r>
              <a:rPr lang="en-US" sz="2200" dirty="0">
                <a:latin typeface="Times New Roman" panose="02020603050405020304" pitchFamily="18" charset="0"/>
                <a:cs typeface="Times New Roman" panose="02020603050405020304" pitchFamily="18" charset="0"/>
              </a:rPr>
              <a:t>The seals also throw light on the language and script of Harappan civilization. </a:t>
            </a:r>
          </a:p>
          <a:p>
            <a:pPr algn="just">
              <a:lnSpc>
                <a:spcPct val="150000"/>
              </a:lnSpc>
            </a:pPr>
            <a:r>
              <a:rPr lang="en-US" sz="2200" dirty="0">
                <a:latin typeface="Times New Roman" panose="02020603050405020304" pitchFamily="18" charset="0"/>
                <a:cs typeface="Times New Roman" panose="02020603050405020304" pitchFamily="18" charset="0"/>
              </a:rPr>
              <a:t>Impression of cloth on some of the seals found at Lothal indicate that people of Harappan civilization practiced weaving of cloths.</a:t>
            </a:r>
          </a:p>
          <a:p>
            <a:pPr algn="just">
              <a:lnSpc>
                <a:spcPct val="150000"/>
              </a:lnSpc>
            </a:pPr>
            <a:r>
              <a:rPr lang="en-US" sz="2200" dirty="0">
                <a:latin typeface="Times New Roman" panose="02020603050405020304" pitchFamily="18" charset="0"/>
                <a:cs typeface="Times New Roman" panose="02020603050405020304" pitchFamily="18" charset="0"/>
              </a:rPr>
              <a:t>The seals has boss on their back side to put thread. This indicate that seals were also worn by Harappan people like amulets in their neck.</a:t>
            </a:r>
          </a:p>
          <a:p>
            <a:pPr algn="just">
              <a:lnSpc>
                <a:spcPct val="150000"/>
              </a:lnSpc>
            </a:pPr>
            <a:r>
              <a:rPr lang="en-US" sz="2200" dirty="0">
                <a:latin typeface="Times New Roman" panose="02020603050405020304" pitchFamily="18" charset="0"/>
                <a:cs typeface="Times New Roman" panose="02020603050405020304" pitchFamily="18" charset="0"/>
              </a:rPr>
              <a:t>Harappan civilization used ships in their trade and commerce.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61</a:t>
            </a:fld>
            <a:endParaRPr lang="en-US" dirty="0"/>
          </a:p>
        </p:txBody>
      </p:sp>
      <p:sp>
        <p:nvSpPr>
          <p:cNvPr id="7" name="Title 1"/>
          <p:cNvSpPr txBox="1">
            <a:spLocks/>
          </p:cNvSpPr>
          <p:nvPr/>
        </p:nvSpPr>
        <p:spPr>
          <a:xfrm>
            <a:off x="1346202" y="3740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Seals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2333161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word Coin is derived from the Latin word Cuneus and it is believed that the first recorded use of coins was in China and Greece around 700 BC and in India in the 6th century BC. </a:t>
            </a:r>
          </a:p>
          <a:p>
            <a:pPr algn="just">
              <a:lnSpc>
                <a:spcPct val="150000"/>
              </a:lnSpc>
            </a:pPr>
            <a:r>
              <a:rPr lang="en-US" sz="2200" dirty="0">
                <a:latin typeface="Times New Roman" panose="02020603050405020304" pitchFamily="18" charset="0"/>
                <a:cs typeface="Times New Roman" panose="02020603050405020304" pitchFamily="18" charset="0"/>
              </a:rPr>
              <a:t>The study of coins and medallions is known as Numismatics. </a:t>
            </a:r>
          </a:p>
          <a:p>
            <a:pPr algn="just">
              <a:lnSpc>
                <a:spcPct val="150000"/>
              </a:lnSpc>
            </a:pPr>
            <a:r>
              <a:rPr lang="en-US" sz="2200" dirty="0">
                <a:latin typeface="Times New Roman" panose="02020603050405020304" pitchFamily="18" charset="0"/>
                <a:cs typeface="Times New Roman" panose="02020603050405020304" pitchFamily="18" charset="0"/>
              </a:rPr>
              <a:t>The earliest coins were casted coins and were die-struck only on one side. One to five marks or symbols were incused on single side and were termed as ‘Punch Marked’ coins. </a:t>
            </a:r>
          </a:p>
          <a:p>
            <a:pPr algn="just">
              <a:lnSpc>
                <a:spcPct val="150000"/>
              </a:lnSpc>
            </a:pPr>
            <a:r>
              <a:rPr lang="en-US" sz="2200" dirty="0">
                <a:latin typeface="Times New Roman" panose="02020603050405020304" pitchFamily="18" charset="0"/>
                <a:cs typeface="Times New Roman" panose="02020603050405020304" pitchFamily="18" charset="0"/>
              </a:rPr>
              <a:t>Panini’s Ashtadhyayi cites that to make punch marked coins, metallic pieces were stamped with symbols. Each unit was called ‘</a:t>
            </a:r>
            <a:r>
              <a:rPr lang="en-US" sz="2200" dirty="0" err="1">
                <a:latin typeface="Times New Roman" panose="02020603050405020304" pitchFamily="18" charset="0"/>
                <a:cs typeface="Times New Roman" panose="02020603050405020304" pitchFamily="18" charset="0"/>
              </a:rPr>
              <a:t>Ratti</a:t>
            </a:r>
            <a:r>
              <a:rPr lang="en-US" sz="2200" dirty="0">
                <a:latin typeface="Times New Roman" panose="02020603050405020304" pitchFamily="18" charset="0"/>
                <a:cs typeface="Times New Roman" panose="02020603050405020304" pitchFamily="18" charset="0"/>
              </a:rPr>
              <a:t>’ weighing 0.11 gram.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Coins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9347658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Historian Prameshwari Lal Gupta carried out extensive research on ancient Indian coins.</a:t>
            </a:r>
          </a:p>
          <a:p>
            <a:pPr algn="just">
              <a:lnSpc>
                <a:spcPct val="150000"/>
              </a:lnSpc>
            </a:pPr>
            <a:r>
              <a:rPr lang="en-US" sz="2200" dirty="0">
                <a:latin typeface="Times New Roman" panose="02020603050405020304" pitchFamily="18" charset="0"/>
                <a:cs typeface="Times New Roman" panose="02020603050405020304" pitchFamily="18" charset="0"/>
              </a:rPr>
              <a:t>The first time coins were issued in India in the 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BC.</a:t>
            </a:r>
          </a:p>
          <a:p>
            <a:pPr algn="just">
              <a:lnSpc>
                <a:spcPct val="150000"/>
              </a:lnSpc>
            </a:pPr>
            <a:r>
              <a:rPr lang="en-US" sz="2200" dirty="0">
                <a:latin typeface="Times New Roman" panose="02020603050405020304" pitchFamily="18" charset="0"/>
                <a:cs typeface="Times New Roman" panose="02020603050405020304" pitchFamily="18" charset="0"/>
              </a:rPr>
              <a:t>Indo-Greeks were the first to issue gold coins in India.</a:t>
            </a:r>
          </a:p>
          <a:p>
            <a:pPr algn="just">
              <a:lnSpc>
                <a:spcPct val="150000"/>
              </a:lnSpc>
            </a:pPr>
            <a:r>
              <a:rPr lang="en-US" sz="2200" dirty="0">
                <a:latin typeface="Times New Roman" panose="02020603050405020304" pitchFamily="18" charset="0"/>
                <a:cs typeface="Times New Roman" panose="02020603050405020304" pitchFamily="18" charset="0"/>
              </a:rPr>
              <a:t>Kushanas issued the purest gold coins and the largest number of copper coins in Indian history.</a:t>
            </a:r>
          </a:p>
          <a:p>
            <a:pPr algn="just">
              <a:lnSpc>
                <a:spcPct val="150000"/>
              </a:lnSpc>
            </a:pPr>
            <a:r>
              <a:rPr lang="en-US" sz="2200" dirty="0">
                <a:latin typeface="Times New Roman" panose="02020603050405020304" pitchFamily="18" charset="0"/>
                <a:cs typeface="Times New Roman" panose="02020603050405020304" pitchFamily="18" charset="0"/>
              </a:rPr>
              <a:t>A large number of roman coins made of gold and silver belonging to the 1</a:t>
            </a:r>
            <a:r>
              <a:rPr lang="en-US" sz="2200" baseline="30000" dirty="0">
                <a:latin typeface="Times New Roman" panose="02020603050405020304" pitchFamily="18" charset="0"/>
                <a:cs typeface="Times New Roman" panose="02020603050405020304" pitchFamily="18" charset="0"/>
              </a:rPr>
              <a:t>st</a:t>
            </a:r>
            <a:r>
              <a:rPr lang="en-US" sz="2200" dirty="0">
                <a:latin typeface="Times New Roman" panose="02020603050405020304" pitchFamily="18" charset="0"/>
                <a:cs typeface="Times New Roman" panose="02020603050405020304" pitchFamily="18" charset="0"/>
              </a:rPr>
              <a:t> and 2</a:t>
            </a:r>
            <a:r>
              <a:rPr lang="en-US" sz="2200" baseline="30000" dirty="0">
                <a:latin typeface="Times New Roman" panose="02020603050405020304" pitchFamily="18" charset="0"/>
                <a:cs typeface="Times New Roman" panose="02020603050405020304" pitchFamily="18" charset="0"/>
              </a:rPr>
              <a:t>nd</a:t>
            </a:r>
            <a:r>
              <a:rPr lang="en-US" sz="2200" dirty="0">
                <a:latin typeface="Times New Roman" panose="02020603050405020304" pitchFamily="18" charset="0"/>
                <a:cs typeface="Times New Roman" panose="02020603050405020304" pitchFamily="18" charset="0"/>
              </a:rPr>
              <a:t> centuries discovered in south India.</a:t>
            </a:r>
          </a:p>
          <a:p>
            <a:pPr algn="just">
              <a:lnSpc>
                <a:spcPct val="150000"/>
              </a:lnSpc>
            </a:pPr>
            <a:r>
              <a:rPr lang="en-US" sz="2200" dirty="0">
                <a:latin typeface="Times New Roman" panose="02020603050405020304" pitchFamily="18" charset="0"/>
                <a:cs typeface="Times New Roman" panose="02020603050405020304" pitchFamily="18" charset="0"/>
              </a:rPr>
              <a:t>The largest number of gold coins were issued by Gupta rulers in the whole of Indian history. It helps us in determining chronology.</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63</a:t>
            </a:fld>
            <a:endParaRPr lang="en-US" dirty="0"/>
          </a:p>
        </p:txBody>
      </p:sp>
      <p:sp>
        <p:nvSpPr>
          <p:cNvPr id="7" name="Title 1"/>
          <p:cNvSpPr txBox="1">
            <a:spLocks/>
          </p:cNvSpPr>
          <p:nvPr/>
        </p:nvSpPr>
        <p:spPr>
          <a:xfrm>
            <a:off x="1346202" y="65682"/>
            <a:ext cx="7721598" cy="77251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Coins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8004826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05800" cy="52133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Pottery is one of the most important forms of expression of human creativity. It is the most sensuous of all art forms. </a:t>
            </a:r>
          </a:p>
          <a:p>
            <a:pPr algn="just">
              <a:lnSpc>
                <a:spcPct val="150000"/>
              </a:lnSpc>
            </a:pPr>
            <a:r>
              <a:rPr lang="en-US" sz="2200" dirty="0">
                <a:latin typeface="Times New Roman" panose="02020603050405020304" pitchFamily="18" charset="0"/>
                <a:cs typeface="Times New Roman" panose="02020603050405020304" pitchFamily="18" charset="0"/>
              </a:rPr>
              <a:t>The earliest evidence of pottery was discovered from Chopani Mando located in Prayagraj district of Uttar Pradesh.</a:t>
            </a:r>
          </a:p>
          <a:p>
            <a:pPr algn="just">
              <a:lnSpc>
                <a:spcPct val="150000"/>
              </a:lnSpc>
            </a:pPr>
            <a:r>
              <a:rPr lang="en-US" sz="2200" dirty="0">
                <a:latin typeface="Times New Roman" panose="02020603050405020304" pitchFamily="18" charset="0"/>
                <a:cs typeface="Times New Roman" panose="02020603050405020304" pitchFamily="18" charset="0"/>
              </a:rPr>
              <a:t>The potteries found at the excavation sites can be broadly classified into two kinds – plain pottery and painted pottery. </a:t>
            </a:r>
          </a:p>
          <a:p>
            <a:pPr algn="just">
              <a:lnSpc>
                <a:spcPct val="150000"/>
              </a:lnSpc>
            </a:pPr>
            <a:r>
              <a:rPr lang="en-US" sz="2200" dirty="0">
                <a:latin typeface="Times New Roman" panose="02020603050405020304" pitchFamily="18" charset="0"/>
                <a:cs typeface="Times New Roman" panose="02020603050405020304" pitchFamily="18" charset="0"/>
              </a:rPr>
              <a:t>The painted pottery is also known as Red and Black Pottery as it used red colour to paint the background and glossy black paint was used to draw designs and figures on the red background.</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Pottery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664402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305800" cy="5518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Plain pottery was used for household purposes, mainly storage of grains and water.</a:t>
            </a:r>
          </a:p>
          <a:p>
            <a:pPr algn="just">
              <a:lnSpc>
                <a:spcPct val="150000"/>
              </a:lnSpc>
            </a:pPr>
            <a:r>
              <a:rPr lang="en-US" sz="2200" dirty="0">
                <a:latin typeface="Times New Roman" panose="02020603050405020304" pitchFamily="18" charset="0"/>
                <a:cs typeface="Times New Roman" panose="02020603050405020304" pitchFamily="18" charset="0"/>
              </a:rPr>
              <a:t>Miniature vessels, generally less than half an inch in size, were used for decorative purposes.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Types of pottery</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Black and Red ware pottery</a:t>
            </a:r>
          </a:p>
          <a:p>
            <a:pPr algn="just">
              <a:lnSpc>
                <a:spcPct val="150000"/>
              </a:lnSpc>
            </a:pPr>
            <a:r>
              <a:rPr lang="en-US" sz="2200" dirty="0">
                <a:latin typeface="Times New Roman" panose="02020603050405020304" pitchFamily="18" charset="0"/>
                <a:cs typeface="Times New Roman" panose="02020603050405020304" pitchFamily="18" charset="0"/>
              </a:rPr>
              <a:t>Ochre coloured pottery</a:t>
            </a:r>
          </a:p>
          <a:p>
            <a:pPr algn="just">
              <a:lnSpc>
                <a:spcPct val="150000"/>
              </a:lnSpc>
            </a:pPr>
            <a:r>
              <a:rPr lang="en-US" sz="2200" dirty="0">
                <a:latin typeface="Times New Roman" panose="02020603050405020304" pitchFamily="18" charset="0"/>
                <a:cs typeface="Times New Roman" panose="02020603050405020304" pitchFamily="18" charset="0"/>
              </a:rPr>
              <a:t>Painted grey ware pottery</a:t>
            </a:r>
          </a:p>
          <a:p>
            <a:pPr algn="just">
              <a:lnSpc>
                <a:spcPct val="150000"/>
              </a:lnSpc>
            </a:pPr>
            <a:r>
              <a:rPr lang="en-US" sz="2200" dirty="0">
                <a:latin typeface="Times New Roman" panose="02020603050405020304" pitchFamily="18" charset="0"/>
                <a:cs typeface="Times New Roman" panose="02020603050405020304" pitchFamily="18" charset="0"/>
              </a:rPr>
              <a:t>Northern black polished ware pottery</a:t>
            </a:r>
          </a:p>
          <a:p>
            <a:pPr algn="just">
              <a:lnSpc>
                <a:spcPct val="150000"/>
              </a:lnSpc>
            </a:pPr>
            <a:r>
              <a:rPr lang="en-US" sz="2200" dirty="0">
                <a:latin typeface="Times New Roman" panose="02020603050405020304" pitchFamily="18" charset="0"/>
                <a:cs typeface="Times New Roman" panose="02020603050405020304" pitchFamily="18" charset="0"/>
              </a:rPr>
              <a:t>Red ware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65</a:t>
            </a:fld>
            <a:endParaRPr lang="en-US" dirty="0"/>
          </a:p>
        </p:txBody>
      </p:sp>
      <p:sp>
        <p:nvSpPr>
          <p:cNvPr id="7" name="Title 1"/>
          <p:cNvSpPr txBox="1">
            <a:spLocks/>
          </p:cNvSpPr>
          <p:nvPr/>
        </p:nvSpPr>
        <p:spPr>
          <a:xfrm>
            <a:off x="13462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Pottery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9994151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3058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Puppetry is one of the ancient forms of entertainment. </a:t>
            </a:r>
          </a:p>
          <a:p>
            <a:pPr algn="just">
              <a:lnSpc>
                <a:spcPct val="150000"/>
              </a:lnSpc>
            </a:pPr>
            <a:r>
              <a:rPr lang="en-US" sz="2200" dirty="0">
                <a:latin typeface="Times New Roman" panose="02020603050405020304" pitchFamily="18" charset="0"/>
                <a:cs typeface="Times New Roman" panose="02020603050405020304" pitchFamily="18" charset="0"/>
              </a:rPr>
              <a:t>This form of entertainment gives unrestricted freedom to the artist in design, colour and movement making it one of the most ingenious inventions of mankind.</a:t>
            </a:r>
          </a:p>
          <a:p>
            <a:pPr algn="just">
              <a:lnSpc>
                <a:spcPct val="150000"/>
              </a:lnSpc>
            </a:pPr>
            <a:r>
              <a:rPr lang="en-US" sz="2200" dirty="0">
                <a:latin typeface="Times New Roman" panose="02020603050405020304" pitchFamily="18" charset="0"/>
                <a:cs typeface="Times New Roman" panose="02020603050405020304" pitchFamily="18" charset="0"/>
              </a:rPr>
              <a:t>The excavation sites at Harappa and Mohenjo-daro have yielded puppets with sockets attached to them, which suggest the presence of puppetry as an art form even during those days.</a:t>
            </a:r>
          </a:p>
          <a:p>
            <a:pPr algn="just">
              <a:lnSpc>
                <a:spcPct val="150000"/>
              </a:lnSpc>
            </a:pPr>
            <a:r>
              <a:rPr lang="en-US" sz="2200" dirty="0">
                <a:latin typeface="Times New Roman" panose="02020603050405020304" pitchFamily="18" charset="0"/>
                <a:cs typeface="Times New Roman" panose="02020603050405020304" pitchFamily="18" charset="0"/>
              </a:rPr>
              <a:t>The string  puppets are generally eight to nine inch miniature figures chiselled out of wood. Oil paint is used to paint the wood initially.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66</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Puppetry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313581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09811"/>
            <a:ext cx="8458200" cy="5646539"/>
          </a:xfrm>
        </p:spPr>
        <p:txBody>
          <a:bodyPr>
            <a:noAutofit/>
          </a:bodyPr>
          <a:lstStyle/>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Classification of Puppetry: </a:t>
            </a:r>
          </a:p>
          <a:p>
            <a:pPr algn="just">
              <a:lnSpc>
                <a:spcPct val="150000"/>
              </a:lnSpc>
            </a:pPr>
            <a:r>
              <a:rPr lang="en-US" sz="2200" b="1" dirty="0">
                <a:latin typeface="Times New Roman" panose="02020603050405020304" pitchFamily="18" charset="0"/>
                <a:cs typeface="Times New Roman" panose="02020603050405020304" pitchFamily="18" charset="0"/>
              </a:rPr>
              <a:t>String Puppets</a:t>
            </a:r>
            <a:r>
              <a:rPr lang="en-US" sz="2200" dirty="0">
                <a:latin typeface="Times New Roman" panose="02020603050405020304" pitchFamily="18" charset="0"/>
                <a:cs typeface="Times New Roman" panose="02020603050405020304" pitchFamily="18" charset="0"/>
              </a:rPr>
              <a:t>: These puppets have joined jointed limbs. The movement of such puppets is controlled by the master with the help of strings attached to their elbows, waist and legs. Kathputli of Rajasthan, Kundhei of Odisha, Gombeyatta of Karnataka and Bommalattam of Tamilnadu are the finest example of string puppets.</a:t>
            </a:r>
          </a:p>
          <a:p>
            <a:pPr algn="just">
              <a:lnSpc>
                <a:spcPct val="150000"/>
              </a:lnSpc>
            </a:pPr>
            <a:r>
              <a:rPr lang="en-US" sz="2200" b="1" dirty="0">
                <a:latin typeface="Times New Roman" panose="02020603050405020304" pitchFamily="18" charset="0"/>
                <a:cs typeface="Times New Roman" panose="02020603050405020304" pitchFamily="18" charset="0"/>
              </a:rPr>
              <a:t>Glove Puppets</a:t>
            </a:r>
            <a:r>
              <a:rPr lang="en-US" sz="2200" dirty="0">
                <a:latin typeface="Times New Roman" panose="02020603050405020304" pitchFamily="18" charset="0"/>
                <a:cs typeface="Times New Roman" panose="02020603050405020304" pitchFamily="18" charset="0"/>
              </a:rPr>
              <a:t>: made of either cloth or papier mache or wood. Pavakoothu of Kerala is the finest example of glove puppets.</a:t>
            </a:r>
          </a:p>
          <a:p>
            <a:pPr algn="just">
              <a:lnSpc>
                <a:spcPct val="150000"/>
              </a:lnSpc>
            </a:pPr>
            <a:r>
              <a:rPr lang="en-US" sz="2200" b="1" dirty="0">
                <a:latin typeface="Times New Roman" panose="02020603050405020304" pitchFamily="18" charset="0"/>
                <a:cs typeface="Times New Roman" panose="02020603050405020304" pitchFamily="18" charset="0"/>
              </a:rPr>
              <a:t>Rod Puppets</a:t>
            </a:r>
            <a:r>
              <a:rPr lang="en-US" sz="2200" dirty="0">
                <a:latin typeface="Times New Roman" panose="02020603050405020304" pitchFamily="18" charset="0"/>
                <a:cs typeface="Times New Roman" panose="02020603050405020304" pitchFamily="18" charset="0"/>
              </a:rPr>
              <a:t>:- modified form of glove puppets.</a:t>
            </a:r>
          </a:p>
          <a:p>
            <a:pPr algn="just">
              <a:lnSpc>
                <a:spcPct val="150000"/>
              </a:lnSpc>
            </a:pPr>
            <a:r>
              <a:rPr lang="en-US" sz="2200" b="1" dirty="0">
                <a:latin typeface="Times New Roman" panose="02020603050405020304" pitchFamily="18" charset="0"/>
                <a:cs typeface="Times New Roman" panose="02020603050405020304" pitchFamily="18" charset="0"/>
              </a:rPr>
              <a:t>Shadow Puppets</a:t>
            </a:r>
            <a:r>
              <a:rPr lang="en-US" sz="2200" dirty="0">
                <a:latin typeface="Times New Roman" panose="02020603050405020304" pitchFamily="18" charset="0"/>
                <a:cs typeface="Times New Roman" panose="02020603050405020304" pitchFamily="18" charset="0"/>
              </a:rPr>
              <a:t>:- Flat in shape, made of leather.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67</a:t>
            </a:fld>
            <a:endParaRPr lang="en-US" dirty="0"/>
          </a:p>
        </p:txBody>
      </p:sp>
      <p:sp>
        <p:nvSpPr>
          <p:cNvPr id="7" name="Title 1"/>
          <p:cNvSpPr txBox="1">
            <a:spLocks/>
          </p:cNvSpPr>
          <p:nvPr/>
        </p:nvSpPr>
        <p:spPr>
          <a:xfrm>
            <a:off x="1346202" y="65682"/>
            <a:ext cx="7721598" cy="63599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Puppetry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2323025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As per Natya Shastra, there are two basic aspects of Indian classical dance.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Lasya – It denotes grace, bhava, rasa and abhinaya. It is symbolic to</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the feminine features of dance as an art form.</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Tandava – This is symbolic to the male aspects of dance and has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more emphasis on rhythm and movement.  </a:t>
            </a:r>
          </a:p>
          <a:p>
            <a:pPr algn="just">
              <a:lnSpc>
                <a:spcPct val="150000"/>
              </a:lnSpc>
            </a:pPr>
            <a:r>
              <a:rPr lang="en-US" sz="2200" dirty="0">
                <a:latin typeface="Times New Roman" panose="02020603050405020304" pitchFamily="18" charset="0"/>
                <a:cs typeface="Times New Roman" panose="02020603050405020304" pitchFamily="18" charset="0"/>
              </a:rPr>
              <a:t>Oldest among all classical dance forms, Bharatnatyam derives its name from Bharata Muni and ‘Natyam’ which means dance in Tamil.</a:t>
            </a:r>
          </a:p>
          <a:p>
            <a:pPr algn="just">
              <a:lnSpc>
                <a:spcPct val="150000"/>
              </a:lnSpc>
            </a:pPr>
            <a:r>
              <a:rPr lang="en-US" sz="2200" dirty="0">
                <a:latin typeface="Times New Roman" panose="02020603050405020304" pitchFamily="18" charset="0"/>
                <a:cs typeface="Times New Roman" panose="02020603050405020304" pitchFamily="18" charset="0"/>
              </a:rPr>
              <a:t>Most of the Kuchipudi recitals are based on stories of Bhagwata purana.</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Dance (CO4&amp;CO5)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799382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5181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Bharatanatyam:</a:t>
            </a:r>
            <a:r>
              <a:rPr lang="en-US" sz="2200" dirty="0">
                <a:latin typeface="Times New Roman" panose="02020603050405020304" pitchFamily="18" charset="0"/>
                <a:cs typeface="Times New Roman" panose="02020603050405020304" pitchFamily="18" charset="0"/>
              </a:rPr>
              <a:t>- belonging to the state of Tamilnadu. Carnatic music is used during the performance of this dance.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Kuchipudi</a:t>
            </a:r>
            <a:r>
              <a:rPr lang="en-US" sz="2200" dirty="0">
                <a:latin typeface="Times New Roman" panose="02020603050405020304" pitchFamily="18" charset="0"/>
                <a:cs typeface="Times New Roman" panose="02020603050405020304" pitchFamily="18" charset="0"/>
              </a:rPr>
              <a:t>:- belonging to the state of Andhra Pradesh. It is a dance drama. This dance form expresses life’s multi-coloured moods.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Kathakali</a:t>
            </a:r>
            <a:r>
              <a:rPr lang="en-US" sz="2200" dirty="0">
                <a:latin typeface="Times New Roman" panose="02020603050405020304" pitchFamily="18" charset="0"/>
                <a:cs typeface="Times New Roman" panose="02020603050405020304" pitchFamily="18" charset="0"/>
              </a:rPr>
              <a:t>:- belonging to the state of Kerala. It is a dance drama. The dancers do not speak. They only act through symbols called mudras.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Mohiniattam</a:t>
            </a:r>
            <a:r>
              <a:rPr lang="en-US" sz="2200" dirty="0">
                <a:latin typeface="Times New Roman" panose="02020603050405020304" pitchFamily="18" charset="0"/>
                <a:cs typeface="Times New Roman" panose="02020603050405020304" pitchFamily="18" charset="0"/>
              </a:rPr>
              <a:t>:- it belongs to the state of Kerala. It is a female dance form. It is performed by women in solo. Combined element of Bharatanatyam and kathakali.</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Sattriya</a:t>
            </a:r>
            <a:r>
              <a:rPr lang="en-US" sz="2200" dirty="0">
                <a:latin typeface="Times New Roman" panose="02020603050405020304" pitchFamily="18" charset="0"/>
                <a:cs typeface="Times New Roman" panose="02020603050405020304" pitchFamily="18" charset="0"/>
              </a:rPr>
              <a:t>:- belonging to the state of Assam.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69</a:t>
            </a:fld>
            <a:endParaRPr lang="en-US" dirty="0"/>
          </a:p>
        </p:txBody>
      </p:sp>
      <p:sp>
        <p:nvSpPr>
          <p:cNvPr id="7" name="Title 1"/>
          <p:cNvSpPr txBox="1">
            <a:spLocks/>
          </p:cNvSpPr>
          <p:nvPr/>
        </p:nvSpPr>
        <p:spPr>
          <a:xfrm>
            <a:off x="13462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INDIAN CLASSICAL DANCE FORMS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26818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9741"/>
            <a:ext cx="8686800" cy="5385245"/>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Course Objectives: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The student will try to learn about:</a:t>
            </a:r>
          </a:p>
          <a:p>
            <a:pPr algn="just">
              <a:lnSpc>
                <a:spcPct val="150000"/>
              </a:lnSpc>
            </a:pPr>
            <a:r>
              <a:rPr lang="en-US" sz="2200" dirty="0">
                <a:latin typeface="Times New Roman" panose="02020603050405020304" pitchFamily="18" charset="0"/>
                <a:cs typeface="Times New Roman" panose="02020603050405020304" pitchFamily="18" charset="0"/>
              </a:rPr>
              <a:t>To imparting the basic principles of thought process, reasoning and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24600"/>
            <a:ext cx="1295400" cy="420290"/>
          </a:xfrm>
        </p:spPr>
        <p:txBody>
          <a:bodyPr/>
          <a:lstStyle/>
          <a:p>
            <a:fld id="{6CF44539-5D24-41A3-A0C0-E9BD35FA9FEC}" type="datetime1">
              <a:rPr lang="en-US" smtClean="0"/>
              <a:t>1/27/2025</a:t>
            </a:fld>
            <a:endParaRPr lang="en-US" dirty="0"/>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a:xfrm>
            <a:off x="8229600" y="6248401"/>
            <a:ext cx="533400" cy="473074"/>
          </a:xfrm>
        </p:spPr>
        <p:txBody>
          <a:bodyPr/>
          <a:lstStyle/>
          <a:p>
            <a:fld id="{B6F15528-21DE-4FAA-801E-634DDDAF4B2B}" type="slidenum">
              <a:rPr lang="en-US" smtClean="0"/>
              <a:pPr/>
              <a:t>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
        <p:nvSpPr>
          <p:cNvPr id="9" name="Title 1"/>
          <p:cNvSpPr txBox="1">
            <a:spLocks/>
          </p:cNvSpPr>
          <p:nvPr/>
        </p:nvSpPr>
        <p:spPr>
          <a:xfrm>
            <a:off x="1371600" y="-1015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smtClean="0"/>
              <a:t>Course Objective</a:t>
            </a:r>
            <a:endParaRPr lang="en-US" sz="2800" dirty="0"/>
          </a:p>
        </p:txBody>
      </p:sp>
    </p:spTree>
    <p:extLst>
      <p:ext uri="{BB962C8B-B14F-4D97-AF65-F5344CB8AC3E}">
        <p14:creationId xmlns:p14="http://schemas.microsoft.com/office/powerpoint/2010/main" val="20709231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382000" cy="47244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Sculptures, Seals &amp; coins, Pottery, Puppetry &amp; Dance.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70</a:t>
            </a:fld>
            <a:endParaRPr lang="en-US" dirty="0"/>
          </a:p>
        </p:txBody>
      </p:sp>
      <p:sp>
        <p:nvSpPr>
          <p:cNvPr id="7" name="Title 1"/>
          <p:cNvSpPr txBox="1">
            <a:spLocks/>
          </p:cNvSpPr>
          <p:nvPr/>
        </p:nvSpPr>
        <p:spPr>
          <a:xfrm>
            <a:off x="1346202" y="65681"/>
            <a:ext cx="7721598" cy="8487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677388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46336"/>
            <a:ext cx="8686800" cy="5510014"/>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Puppetry is divided into ___categories.</a:t>
            </a:r>
          </a:p>
          <a:p>
            <a:pPr marL="0" indent="0" algn="just">
              <a:buNone/>
            </a:pPr>
            <a:r>
              <a:rPr lang="en-US" sz="2000" dirty="0">
                <a:latin typeface="Times New Roman" panose="02020603050405020304" pitchFamily="18" charset="0"/>
                <a:cs typeface="Times New Roman" panose="02020603050405020304" pitchFamily="18" charset="0"/>
              </a:rPr>
              <a:t>       A. 4     </a:t>
            </a:r>
          </a:p>
          <a:p>
            <a:pPr marL="0" indent="0" algn="just">
              <a:buNone/>
            </a:pPr>
            <a:r>
              <a:rPr lang="en-US" sz="2000" dirty="0">
                <a:latin typeface="Times New Roman" panose="02020603050405020304" pitchFamily="18" charset="0"/>
                <a:cs typeface="Times New Roman" panose="02020603050405020304" pitchFamily="18" charset="0"/>
              </a:rPr>
              <a:t>       B. 5</a:t>
            </a:r>
          </a:p>
          <a:p>
            <a:pPr marL="0" indent="0" algn="just">
              <a:buNone/>
            </a:pPr>
            <a:r>
              <a:rPr lang="en-US" sz="2000" dirty="0">
                <a:latin typeface="Times New Roman" panose="02020603050405020304" pitchFamily="18" charset="0"/>
                <a:cs typeface="Times New Roman" panose="02020603050405020304" pitchFamily="18" charset="0"/>
              </a:rPr>
              <a:t>       C. 3 </a:t>
            </a:r>
          </a:p>
          <a:p>
            <a:pPr marL="0" indent="0" algn="just">
              <a:buNone/>
            </a:pPr>
            <a:r>
              <a:rPr lang="en-US" sz="2000" dirty="0">
                <a:latin typeface="Times New Roman" panose="02020603050405020304" pitchFamily="18" charset="0"/>
                <a:cs typeface="Times New Roman" panose="02020603050405020304" pitchFamily="18" charset="0"/>
              </a:rPr>
              <a:t>       D. 2</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the classical dance that belong to the state of Andhra Pradesh?</a:t>
            </a:r>
          </a:p>
          <a:p>
            <a:pPr marL="0" indent="0" algn="just">
              <a:buNone/>
            </a:pPr>
            <a:r>
              <a:rPr lang="en-US" sz="2000" dirty="0">
                <a:latin typeface="Times New Roman" panose="02020603050405020304" pitchFamily="18" charset="0"/>
                <a:cs typeface="Times New Roman" panose="02020603050405020304" pitchFamily="18" charset="0"/>
              </a:rPr>
              <a:t>      A. Kathakali</a:t>
            </a:r>
          </a:p>
          <a:p>
            <a:pPr marL="0" indent="0" algn="just">
              <a:buNone/>
            </a:pPr>
            <a:r>
              <a:rPr lang="en-US" sz="2000" dirty="0">
                <a:latin typeface="Times New Roman" panose="02020603050405020304" pitchFamily="18" charset="0"/>
                <a:cs typeface="Times New Roman" panose="02020603050405020304" pitchFamily="18" charset="0"/>
              </a:rPr>
              <a:t>      B. Odisi</a:t>
            </a:r>
          </a:p>
          <a:p>
            <a:pPr marL="0" indent="0" algn="just">
              <a:buNone/>
            </a:pPr>
            <a:r>
              <a:rPr lang="en-US" sz="2000" dirty="0">
                <a:latin typeface="Times New Roman" panose="02020603050405020304" pitchFamily="18" charset="0"/>
                <a:cs typeface="Times New Roman" panose="02020603050405020304" pitchFamily="18" charset="0"/>
              </a:rPr>
              <a:t>      C. Kuchipudi</a:t>
            </a:r>
          </a:p>
          <a:p>
            <a:pPr marL="0" indent="0" algn="just">
              <a:buNone/>
            </a:pPr>
            <a:r>
              <a:rPr lang="en-US" sz="2000" dirty="0">
                <a:latin typeface="Times New Roman" panose="02020603050405020304" pitchFamily="18" charset="0"/>
                <a:cs typeface="Times New Roman" panose="02020603050405020304" pitchFamily="18" charset="0"/>
              </a:rPr>
              <a:t>      D. Bharatanatyam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‘Sattriya’ is the classical dance belonging to the state of Assam.</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71</a:t>
            </a:fld>
            <a:endParaRPr lang="en-US" dirty="0"/>
          </a:p>
        </p:txBody>
      </p:sp>
      <p:sp>
        <p:nvSpPr>
          <p:cNvPr id="7" name="Title 1"/>
          <p:cNvSpPr txBox="1">
            <a:spLocks/>
          </p:cNvSpPr>
          <p:nvPr/>
        </p:nvSpPr>
        <p:spPr>
          <a:xfrm>
            <a:off x="13462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1058965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2536"/>
            <a:ext cx="8382000" cy="5433814"/>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‘Odishi’ is the classical dance belonging to the state of ______.</a:t>
            </a:r>
          </a:p>
          <a:p>
            <a:pPr marL="0" indent="0" algn="just">
              <a:buNone/>
            </a:pPr>
            <a:r>
              <a:rPr lang="en-US" sz="2000" dirty="0">
                <a:latin typeface="Times New Roman" panose="02020603050405020304" pitchFamily="18" charset="0"/>
                <a:cs typeface="Times New Roman" panose="02020603050405020304" pitchFamily="18" charset="0"/>
              </a:rPr>
              <a:t>      A. Tamilnadu</a:t>
            </a:r>
          </a:p>
          <a:p>
            <a:pPr marL="0" indent="0" algn="just">
              <a:buNone/>
            </a:pPr>
            <a:r>
              <a:rPr lang="en-US" sz="2000" dirty="0">
                <a:latin typeface="Times New Roman" panose="02020603050405020304" pitchFamily="18" charset="0"/>
                <a:cs typeface="Times New Roman" panose="02020603050405020304" pitchFamily="18" charset="0"/>
              </a:rPr>
              <a:t>      B. Andhra Pradesh</a:t>
            </a:r>
          </a:p>
          <a:p>
            <a:pPr marL="0" indent="0" algn="just">
              <a:buNone/>
            </a:pPr>
            <a:r>
              <a:rPr lang="en-US" sz="2000" dirty="0">
                <a:latin typeface="Times New Roman" panose="02020603050405020304" pitchFamily="18" charset="0"/>
                <a:cs typeface="Times New Roman" panose="02020603050405020304" pitchFamily="18" charset="0"/>
              </a:rPr>
              <a:t>      C. Odisha</a:t>
            </a:r>
          </a:p>
          <a:p>
            <a:pPr marL="0" indent="0" algn="just">
              <a:buNone/>
            </a:pPr>
            <a:r>
              <a:rPr lang="en-US" sz="2000" dirty="0">
                <a:latin typeface="Times New Roman" panose="02020603050405020304" pitchFamily="18" charset="0"/>
                <a:cs typeface="Times New Roman" panose="02020603050405020304" pitchFamily="18" charset="0"/>
              </a:rPr>
              <a:t>      D. Assam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Mohiniattam</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classical dance belonging to the state of______.</a:t>
            </a:r>
          </a:p>
          <a:p>
            <a:pPr marL="0" indent="0" algn="just">
              <a:buNone/>
            </a:pPr>
            <a:r>
              <a:rPr lang="en-US" sz="2000" dirty="0">
                <a:latin typeface="Times New Roman" panose="02020603050405020304" pitchFamily="18" charset="0"/>
                <a:cs typeface="Times New Roman" panose="02020603050405020304" pitchFamily="18" charset="0"/>
              </a:rPr>
              <a:t>      A. Delhi</a:t>
            </a:r>
          </a:p>
          <a:p>
            <a:pPr marL="0" indent="0" algn="just">
              <a:buNone/>
            </a:pPr>
            <a:r>
              <a:rPr lang="en-US" sz="2000" dirty="0">
                <a:latin typeface="Times New Roman" panose="02020603050405020304" pitchFamily="18" charset="0"/>
                <a:cs typeface="Times New Roman" panose="02020603050405020304" pitchFamily="18" charset="0"/>
              </a:rPr>
              <a:t>      B. Tamilnadu</a:t>
            </a:r>
          </a:p>
          <a:p>
            <a:pPr marL="0" indent="0" algn="just">
              <a:buNone/>
            </a:pPr>
            <a:r>
              <a:rPr lang="en-US" sz="2000" dirty="0">
                <a:latin typeface="Times New Roman" panose="02020603050405020304" pitchFamily="18" charset="0"/>
                <a:cs typeface="Times New Roman" panose="02020603050405020304" pitchFamily="18" charset="0"/>
              </a:rPr>
              <a:t>      C. Kerala</a:t>
            </a:r>
          </a:p>
          <a:p>
            <a:pPr marL="0" indent="0" algn="just">
              <a:buNone/>
            </a:pPr>
            <a:r>
              <a:rPr lang="en-US" sz="2000" dirty="0">
                <a:latin typeface="Times New Roman" panose="02020603050405020304" pitchFamily="18" charset="0"/>
                <a:cs typeface="Times New Roman" panose="02020603050405020304" pitchFamily="18" charset="0"/>
              </a:rPr>
              <a:t>      D. Karnataka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Plain pottery was used for household purposes, mainly storage of grains and water.</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72</a:t>
            </a:fld>
            <a:endParaRPr lang="en-US" dirty="0"/>
          </a:p>
        </p:txBody>
      </p:sp>
      <p:sp>
        <p:nvSpPr>
          <p:cNvPr id="7" name="Title 1"/>
          <p:cNvSpPr txBox="1">
            <a:spLocks/>
          </p:cNvSpPr>
          <p:nvPr/>
        </p:nvSpPr>
        <p:spPr>
          <a:xfrm>
            <a:off x="13462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1658382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59616"/>
            <a:ext cx="8610600" cy="5596734"/>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Ilahi coins were issued by:</a:t>
            </a:r>
          </a:p>
          <a:p>
            <a:pPr marL="0" indent="0">
              <a:buNone/>
            </a:pPr>
            <a:r>
              <a:rPr lang="en-US" sz="2000" dirty="0">
                <a:latin typeface="Times New Roman" panose="02020603050405020304" pitchFamily="18" charset="0"/>
                <a:cs typeface="Times New Roman" panose="02020603050405020304" pitchFamily="18" charset="0"/>
              </a:rPr>
              <a:t>     A. Humayun</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Akbar</a:t>
            </a:r>
          </a:p>
          <a:p>
            <a:pPr marL="0" indent="0">
              <a:buNone/>
            </a:pPr>
            <a:r>
              <a:rPr lang="en-US" sz="2000" dirty="0">
                <a:latin typeface="Times New Roman" panose="02020603050405020304" pitchFamily="18" charset="0"/>
                <a:cs typeface="Times New Roman" panose="02020603050405020304" pitchFamily="18" charset="0"/>
              </a:rPr>
              <a:t>     C. Jahangir</a:t>
            </a:r>
          </a:p>
          <a:p>
            <a:pPr marL="0" indent="0">
              <a:buNone/>
            </a:pPr>
            <a:r>
              <a:rPr lang="en-US" sz="2000" dirty="0">
                <a:latin typeface="Times New Roman" panose="02020603050405020304" pitchFamily="18" charset="0"/>
                <a:cs typeface="Times New Roman" panose="02020603050405020304" pitchFamily="18" charset="0"/>
              </a:rPr>
              <a:t>     D. Shah Jahan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name of the last Caliph of Baghdad appeared for the first time on coins of :</a:t>
            </a:r>
          </a:p>
          <a:p>
            <a:pPr marL="0" indent="0" algn="just">
              <a:buNone/>
            </a:pPr>
            <a:r>
              <a:rPr lang="en-US" sz="2000" dirty="0">
                <a:latin typeface="Times New Roman" panose="02020603050405020304" pitchFamily="18" charset="0"/>
                <a:cs typeface="Times New Roman" panose="02020603050405020304" pitchFamily="18" charset="0"/>
              </a:rPr>
              <a:t>     A. Qutub-ud-din Aibak</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Iltutmish</a:t>
            </a:r>
          </a:p>
          <a:p>
            <a:pPr marL="0" indent="0" algn="just">
              <a:buNone/>
            </a:pPr>
            <a:r>
              <a:rPr lang="en-US" sz="2000" dirty="0">
                <a:latin typeface="Times New Roman" panose="02020603050405020304" pitchFamily="18" charset="0"/>
                <a:cs typeface="Times New Roman" panose="02020603050405020304" pitchFamily="18" charset="0"/>
              </a:rPr>
              <a:t>     C. Alauddin Khilji</a:t>
            </a:r>
          </a:p>
          <a:p>
            <a:pPr marL="0" indent="0" algn="just">
              <a:buNone/>
            </a:pPr>
            <a:r>
              <a:rPr lang="en-US" sz="2000" dirty="0">
                <a:latin typeface="Times New Roman" panose="02020603050405020304" pitchFamily="18" charset="0"/>
                <a:cs typeface="Times New Roman" panose="02020603050405020304" pitchFamily="18" charset="0"/>
              </a:rPr>
              <a:t>     D. Alauddin Masud Shah</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was the typical pottery of the Mauryan period?</a:t>
            </a:r>
          </a:p>
          <a:p>
            <a:pPr marL="0" indent="0" algn="just">
              <a:buNone/>
            </a:pPr>
            <a:r>
              <a:rPr lang="en-US" sz="2000" dirty="0">
                <a:latin typeface="Times New Roman" panose="02020603050405020304" pitchFamily="18" charset="0"/>
                <a:cs typeface="Times New Roman" panose="02020603050405020304" pitchFamily="18" charset="0"/>
              </a:rPr>
              <a:t>     A. Painted grey ware</a:t>
            </a:r>
          </a:p>
          <a:p>
            <a:pPr marL="0" indent="0" algn="just">
              <a:buNone/>
            </a:pPr>
            <a:r>
              <a:rPr lang="en-US" sz="2000" dirty="0">
                <a:latin typeface="Times New Roman" panose="02020603050405020304" pitchFamily="18" charset="0"/>
                <a:cs typeface="Times New Roman" panose="02020603050405020304" pitchFamily="18" charset="0"/>
              </a:rPr>
              <a:t>     B. Ochre coloured pottery</a:t>
            </a:r>
          </a:p>
          <a:p>
            <a:pPr marL="0" indent="0" algn="just">
              <a:buNone/>
            </a:pPr>
            <a:r>
              <a:rPr lang="en-US" sz="2000" b="1" dirty="0">
                <a:latin typeface="Times New Roman" panose="02020603050405020304" pitchFamily="18" charset="0"/>
                <a:cs typeface="Times New Roman" panose="02020603050405020304" pitchFamily="18" charset="0"/>
              </a:rPr>
              <a:t>     C</a:t>
            </a:r>
            <a:r>
              <a:rPr lang="en-US" sz="2000" dirty="0">
                <a:latin typeface="Times New Roman" panose="02020603050405020304" pitchFamily="18" charset="0"/>
                <a:cs typeface="Times New Roman" panose="02020603050405020304" pitchFamily="18" charset="0"/>
              </a:rPr>
              <a:t>. Northern black polished ware</a:t>
            </a:r>
          </a:p>
          <a:p>
            <a:pPr marL="0" indent="0" algn="just">
              <a:buNone/>
            </a:pPr>
            <a:r>
              <a:rPr lang="en-US" sz="2000" dirty="0">
                <a:latin typeface="Times New Roman" panose="02020603050405020304" pitchFamily="18" charset="0"/>
                <a:cs typeface="Times New Roman" panose="02020603050405020304" pitchFamily="18" charset="0"/>
              </a:rPr>
              <a:t>     D. Red ware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6069896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rmAutofit/>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What is the difference between Classical dance and Folk dance?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Explain different types of Puppetry.</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dirty="0" err="1" smtClean="0"/>
              <a:t>Ms.Neha</a:t>
            </a:r>
            <a:r>
              <a:rPr lang="en-US" dirty="0" smtClean="0"/>
              <a:t> Singh            INDIAN TRADITIONS, CULTURAL &amp; SOCIETY             Module V INDIAN </a:t>
            </a:r>
            <a:r>
              <a:rPr lang="en-US" dirty="0"/>
              <a:t>TRADITIONS, CULTURAL &amp; SOCIETY (KNC-602)             Module V</a:t>
            </a:r>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6274664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55725"/>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Art.</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75</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a:t>
            </a:r>
          </a:p>
          <a:p>
            <a:r>
              <a:rPr lang="en-US" dirty="0"/>
              <a:t>Prerequisite</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2702990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772400" y="6356350"/>
            <a:ext cx="914400" cy="365125"/>
          </a:xfrm>
        </p:spPr>
        <p:txBody>
          <a:bodyPr/>
          <a:lstStyle/>
          <a:p>
            <a:fld id="{B6F15528-21DE-4FAA-801E-634DDDAF4B2B}" type="slidenum">
              <a:rPr lang="en-US" smtClean="0"/>
              <a:pPr/>
              <a:t>76</a:t>
            </a:fld>
            <a:endParaRPr lang="en-US" dirty="0"/>
          </a:p>
        </p:txBody>
      </p:sp>
      <p:sp>
        <p:nvSpPr>
          <p:cNvPr id="7" name="Title 1"/>
          <p:cNvSpPr txBox="1">
            <a:spLocks/>
          </p:cNvSpPr>
          <p:nvPr/>
        </p:nvSpPr>
        <p:spPr>
          <a:xfrm>
            <a:off x="1346200" y="-37707"/>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11" name="Table 7">
            <a:extLst>
              <a:ext uri="{FF2B5EF4-FFF2-40B4-BE49-F238E27FC236}">
                <a16:creationId xmlns:a16="http://schemas.microsoft.com/office/drawing/2014/main" id="{52DE3814-0F72-46F6-93C6-99FE2F74A8D5}"/>
              </a:ext>
            </a:extLst>
          </p:cNvPr>
          <p:cNvGraphicFramePr>
            <a:graphicFrameLocks noGrp="1"/>
          </p:cNvGraphicFramePr>
          <p:nvPr>
            <p:extLst>
              <p:ext uri="{D42A27DB-BD31-4B8C-83A1-F6EECF244321}">
                <p14:modId xmlns:p14="http://schemas.microsoft.com/office/powerpoint/2010/main" val="2804894500"/>
              </p:ext>
            </p:extLst>
          </p:nvPr>
        </p:nvGraphicFramePr>
        <p:xfrm>
          <a:off x="304800" y="990598"/>
          <a:ext cx="8534400" cy="1624866"/>
        </p:xfrm>
        <a:graphic>
          <a:graphicData uri="http://schemas.openxmlformats.org/drawingml/2006/table">
            <a:tbl>
              <a:tblPr firstRow="1" bandRow="1">
                <a:tableStyleId>{5C22544A-7EE6-4342-B048-85BDC9FD1C3A}</a:tableStyleId>
              </a:tblPr>
              <a:tblGrid>
                <a:gridCol w="973221">
                  <a:extLst>
                    <a:ext uri="{9D8B030D-6E8A-4147-A177-3AD203B41FA5}">
                      <a16:colId xmlns:a16="http://schemas.microsoft.com/office/drawing/2014/main" val="1466735737"/>
                    </a:ext>
                  </a:extLst>
                </a:gridCol>
                <a:gridCol w="7561179">
                  <a:extLst>
                    <a:ext uri="{9D8B030D-6E8A-4147-A177-3AD203B41FA5}">
                      <a16:colId xmlns:a16="http://schemas.microsoft.com/office/drawing/2014/main" val="850152717"/>
                    </a:ext>
                  </a:extLst>
                </a:gridCol>
              </a:tblGrid>
              <a:tr h="814119">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1811389725"/>
                  </a:ext>
                </a:extLst>
              </a:tr>
              <a:tr h="810747">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study</a:t>
                      </a:r>
                      <a:r>
                        <a:rPr lang="en-IN" sz="2200" dirty="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Music, Theatre, drama, Painting,</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Martial Arts Traditions and the  Fairs and Festivals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6232733"/>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3122951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1"/>
            <a:ext cx="838200" cy="365124"/>
          </a:xfrm>
        </p:spPr>
        <p:txBody>
          <a:bodyPr/>
          <a:lstStyle/>
          <a:p>
            <a:fld id="{B6F15528-21DE-4FAA-801E-634DDDAF4B2B}" type="slidenum">
              <a:rPr lang="en-US" smtClean="0"/>
              <a:pPr/>
              <a:t>77</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12" name="Table 7">
            <a:extLst>
              <a:ext uri="{FF2B5EF4-FFF2-40B4-BE49-F238E27FC236}">
                <a16:creationId xmlns:a16="http://schemas.microsoft.com/office/drawing/2014/main" id="{84F8085D-10F0-4CA8-995E-7CAA25538579}"/>
              </a:ext>
            </a:extLst>
          </p:cNvPr>
          <p:cNvGraphicFramePr>
            <a:graphicFrameLocks noGrp="1"/>
          </p:cNvGraphicFramePr>
          <p:nvPr>
            <p:extLst>
              <p:ext uri="{D42A27DB-BD31-4B8C-83A1-F6EECF244321}">
                <p14:modId xmlns:p14="http://schemas.microsoft.com/office/powerpoint/2010/main" val="2870675955"/>
              </p:ext>
            </p:extLst>
          </p:nvPr>
        </p:nvGraphicFramePr>
        <p:xfrm>
          <a:off x="228600" y="926848"/>
          <a:ext cx="8686800" cy="15240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672889621"/>
                    </a:ext>
                  </a:extLst>
                </a:gridCol>
                <a:gridCol w="6172200">
                  <a:extLst>
                    <a:ext uri="{9D8B030D-6E8A-4147-A177-3AD203B41FA5}">
                      <a16:colId xmlns:a16="http://schemas.microsoft.com/office/drawing/2014/main" val="1665354474"/>
                    </a:ext>
                  </a:extLst>
                </a:gridCol>
                <a:gridCol w="1676400">
                  <a:extLst>
                    <a:ext uri="{9D8B030D-6E8A-4147-A177-3AD203B41FA5}">
                      <a16:colId xmlns:a16="http://schemas.microsoft.com/office/drawing/2014/main"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395387266"/>
                  </a:ext>
                </a:extLst>
              </a:tr>
              <a:tr h="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Music &amp; Theatre, Drama, Painting &amp; Martial Arts Traditions, </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CO4 &amp; CO5</a:t>
                      </a:r>
                    </a:p>
                  </a:txBody>
                  <a:tcPr/>
                </a:tc>
                <a:extLst>
                  <a:ext uri="{0D108BD9-81ED-4DB2-BD59-A6C34878D82A}">
                    <a16:rowId xmlns:a16="http://schemas.microsoft.com/office/drawing/2014/main" val="2967115720"/>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9871766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86800" cy="5441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origin of Indian music can be traced back to the chanting of Vedic hymns and mantras. </a:t>
            </a:r>
          </a:p>
          <a:p>
            <a:pPr algn="just">
              <a:lnSpc>
                <a:spcPct val="150000"/>
              </a:lnSpc>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Chandogya Upanishad </a:t>
            </a:r>
            <a:r>
              <a:rPr lang="en-US" sz="2200" dirty="0">
                <a:latin typeface="Times New Roman" panose="02020603050405020304" pitchFamily="18" charset="0"/>
                <a:cs typeface="Times New Roman" panose="02020603050405020304" pitchFamily="18" charset="0"/>
              </a:rPr>
              <a:t>talks about the seven styles of gana (musical modes), highlighting the importance of Svara (phonemes) of a Vedic mantra that should be pronounced with absolute accuracy.</a:t>
            </a:r>
          </a:p>
          <a:p>
            <a:pPr algn="just">
              <a:lnSpc>
                <a:spcPct val="150000"/>
              </a:lnSpc>
            </a:pPr>
            <a:r>
              <a:rPr lang="en-US" sz="2200" dirty="0">
                <a:latin typeface="Times New Roman" panose="02020603050405020304" pitchFamily="18" charset="0"/>
                <a:cs typeface="Times New Roman" panose="02020603050405020304" pitchFamily="18" charset="0"/>
              </a:rPr>
              <a:t>The Chandogya Upanishad is a Sanskrit text embedded in the Chandogya Brahmana of the </a:t>
            </a:r>
            <a:r>
              <a:rPr lang="en-US" sz="2200" b="1" dirty="0">
                <a:latin typeface="Times New Roman" panose="02020603050405020304" pitchFamily="18" charset="0"/>
                <a:cs typeface="Times New Roman" panose="02020603050405020304" pitchFamily="18" charset="0"/>
              </a:rPr>
              <a:t>Sama Veda</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In the post-Vedic age came the Natya Sastra, one of the ancient most compendium on Indian art forms. It was compiled between 200 BCE to 200 CE.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78</a:t>
            </a:fld>
            <a:endParaRPr lang="en-US" dirty="0"/>
          </a:p>
        </p:txBody>
      </p:sp>
      <p:sp>
        <p:nvSpPr>
          <p:cNvPr id="7" name="Title 1"/>
          <p:cNvSpPr txBox="1">
            <a:spLocks/>
          </p:cNvSpPr>
          <p:nvPr/>
        </p:nvSpPr>
        <p:spPr>
          <a:xfrm>
            <a:off x="1346202" y="65681"/>
            <a:ext cx="7721598" cy="70981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Music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5157343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86800" cy="5441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It is said that Natya Sastra author, the sage Bharata Muni, created the Natya (theatre) by integrating speech from the Rig Veda, music from the Sama Veda, acting from the Yajur Veda, and emotions from the Atharva Veda. This further contributed to the tradition of Gandharva Veda - the Vedic science of music.</a:t>
            </a:r>
          </a:p>
          <a:p>
            <a:pPr algn="just">
              <a:lnSpc>
                <a:spcPct val="150000"/>
              </a:lnSpc>
            </a:pPr>
            <a:r>
              <a:rPr lang="en-US" sz="2200" dirty="0">
                <a:latin typeface="Times New Roman" panose="02020603050405020304" pitchFamily="18" charset="0"/>
                <a:cs typeface="Times New Roman" panose="02020603050405020304" pitchFamily="18" charset="0"/>
              </a:rPr>
              <a:t>One of the earliest references of Ragas used in the Indian classical music can be found in the Buddhist textual sources. The 10th century manuscript of CharyaGiti (performance-songs) obtained from Tibet, is attributed to the 8th century CE Mahasiddhas Sarahapa. In these texts, there has been mention of classical music Ragas (Bhairavi and Gurjari).</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79</a:t>
            </a:fld>
            <a:endParaRPr lang="en-US" dirty="0"/>
          </a:p>
        </p:txBody>
      </p:sp>
      <p:sp>
        <p:nvSpPr>
          <p:cNvPr id="7" name="Title 1"/>
          <p:cNvSpPr txBox="1">
            <a:spLocks/>
          </p:cNvSpPr>
          <p:nvPr/>
        </p:nvSpPr>
        <p:spPr>
          <a:xfrm>
            <a:off x="1346202" y="65681"/>
            <a:ext cx="7721598" cy="70981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Music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91903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581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algn="just">
              <a:lnSpc>
                <a:spcPct val="15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5BABA97-5C6B-47BB-B261-5B80321FA91A}" type="datetime1">
              <a:rPr lang="en-US" smtClean="0"/>
              <a:t>1/27/2025</a:t>
            </a:fld>
            <a:endParaRPr lang="en-US"/>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015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Objective(Continue…)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29728259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5492"/>
            <a:ext cx="8686800" cy="558085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the southern part of India, Prabandha-gana was the popular performing genre that existed between the 11th to 16th centuries. The word Prabandha, connotes a well-bound composition.</a:t>
            </a:r>
          </a:p>
          <a:p>
            <a:pPr algn="just">
              <a:lnSpc>
                <a:spcPct val="150000"/>
              </a:lnSpc>
            </a:pPr>
            <a:r>
              <a:rPr lang="en-US" sz="2200" dirty="0">
                <a:latin typeface="Times New Roman" panose="02020603050405020304" pitchFamily="18" charset="0"/>
                <a:cs typeface="Times New Roman" panose="02020603050405020304" pitchFamily="18" charset="0"/>
              </a:rPr>
              <a:t>In the north-eastern India, with the efforts of 15-16th century saint-scholar of the Vaishnava tradition, Srimanta Sankardev, a cultural reformation took place and the traditions of the past were revived. He devised new forms of music (Borgeet), and dance (Sattriya).</a:t>
            </a:r>
          </a:p>
          <a:p>
            <a:pPr algn="just">
              <a:lnSpc>
                <a:spcPct val="150000"/>
              </a:lnSpc>
            </a:pPr>
            <a:r>
              <a:rPr lang="en-US" sz="2200" dirty="0">
                <a:latin typeface="Times New Roman" panose="02020603050405020304" pitchFamily="18" charset="0"/>
                <a:cs typeface="Times New Roman" panose="02020603050405020304" pitchFamily="18" charset="0"/>
              </a:rPr>
              <a:t>Sikhism is perhaps the only religion that uses music as its chief mode of worship, where poetic teachings of Gurus, composed in classical music, are used as prayer and offering.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80</a:t>
            </a:fld>
            <a:endParaRPr lang="en-US" dirty="0"/>
          </a:p>
        </p:txBody>
      </p:sp>
      <p:sp>
        <p:nvSpPr>
          <p:cNvPr id="7" name="Title 1"/>
          <p:cNvSpPr txBox="1">
            <a:spLocks/>
          </p:cNvSpPr>
          <p:nvPr/>
        </p:nvSpPr>
        <p:spPr>
          <a:xfrm>
            <a:off x="1346202" y="65681"/>
            <a:ext cx="7721598" cy="70981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Music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390998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763000" cy="5670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Using different styles, the Sikh Kirtans are rendered in the Raga and Tala of Indian classical music. In the Guru Granth Sahib, the notation of thirty-one Ragas of Classical music has been supplied with necessary particulars.</a:t>
            </a:r>
          </a:p>
          <a:p>
            <a:pPr algn="just">
              <a:lnSpc>
                <a:spcPct val="150000"/>
              </a:lnSpc>
            </a:pPr>
            <a:r>
              <a:rPr lang="en-US" sz="2200" dirty="0">
                <a:latin typeface="Times New Roman" panose="02020603050405020304" pitchFamily="18" charset="0"/>
                <a:cs typeface="Times New Roman" panose="02020603050405020304" pitchFamily="18" charset="0"/>
              </a:rPr>
              <a:t>Music is the soul of any culture and India has had a long tradition of musical ingenuity.</a:t>
            </a:r>
          </a:p>
          <a:p>
            <a:pPr algn="just">
              <a:lnSpc>
                <a:spcPct val="150000"/>
              </a:lnSpc>
            </a:pPr>
            <a:r>
              <a:rPr lang="en-US" sz="2200" dirty="0">
                <a:latin typeface="Times New Roman" panose="02020603050405020304" pitchFamily="18" charset="0"/>
                <a:cs typeface="Times New Roman" panose="02020603050405020304" pitchFamily="18" charset="0"/>
              </a:rPr>
              <a:t>Literary traces of music can be found for the first time two thousand years ago in the Vedic times. All the seven notes of the raga Kharaharapriya can be found in the descending order in Sama Veda.</a:t>
            </a:r>
          </a:p>
          <a:p>
            <a:pPr algn="just">
              <a:lnSpc>
                <a:spcPct val="150000"/>
              </a:lnSpc>
            </a:pPr>
            <a:r>
              <a:rPr lang="en-US" sz="2200" dirty="0">
                <a:latin typeface="Times New Roman" panose="02020603050405020304" pitchFamily="18" charset="0"/>
                <a:cs typeface="Times New Roman" panose="02020603050405020304" pitchFamily="18" charset="0"/>
              </a:rPr>
              <a:t>There are three main pillars of Indian classical music: Raga, tala and swara.</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81</a:t>
            </a:fld>
            <a:endParaRPr lang="en-US" dirty="0"/>
          </a:p>
        </p:txBody>
      </p:sp>
      <p:sp>
        <p:nvSpPr>
          <p:cNvPr id="7" name="Title 1"/>
          <p:cNvSpPr txBox="1">
            <a:spLocks/>
          </p:cNvSpPr>
          <p:nvPr/>
        </p:nvSpPr>
        <p:spPr>
          <a:xfrm>
            <a:off x="1346202" y="65681"/>
            <a:ext cx="7721598" cy="70981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Music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376718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10600" cy="5441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Music is the language of soul and dance is the finest expression of human feelings. Music is the art based on organization of different sounds in time.</a:t>
            </a:r>
          </a:p>
          <a:p>
            <a:pPr algn="just">
              <a:lnSpc>
                <a:spcPct val="150000"/>
              </a:lnSpc>
            </a:pPr>
            <a:r>
              <a:rPr lang="en-US" sz="2200" dirty="0">
                <a:latin typeface="Times New Roman" panose="02020603050405020304" pitchFamily="18" charset="0"/>
                <a:cs typeface="Times New Roman" panose="02020603050405020304" pitchFamily="18" charset="0"/>
              </a:rPr>
              <a:t>A music sound can be distinguished from other sounds on the basis of four main properties, which are : Pitch, Tone, Amplitude and length &amp; periodicity.</a:t>
            </a:r>
          </a:p>
          <a:p>
            <a:pPr algn="just">
              <a:lnSpc>
                <a:spcPct val="150000"/>
              </a:lnSpc>
            </a:pPr>
            <a:r>
              <a:rPr lang="en-US" sz="2200" b="1" dirty="0">
                <a:latin typeface="Times New Roman" panose="02020603050405020304" pitchFamily="18" charset="0"/>
                <a:cs typeface="Times New Roman" panose="02020603050405020304" pitchFamily="18" charset="0"/>
              </a:rPr>
              <a:t>Indian Vocal music</a:t>
            </a:r>
            <a:r>
              <a:rPr lang="en-US" sz="2200" dirty="0">
                <a:latin typeface="Times New Roman" panose="02020603050405020304" pitchFamily="18" charset="0"/>
                <a:cs typeface="Times New Roman" panose="02020603050405020304" pitchFamily="18" charset="0"/>
              </a:rPr>
              <a:t>: Dhrupad, Khayal, Tarana, Thumri, Tappa, Qawwali, Kirtan, Harikatha, Rabindra sangeet and Ghazals.</a:t>
            </a:r>
          </a:p>
          <a:p>
            <a:pPr algn="just">
              <a:lnSpc>
                <a:spcPct val="150000"/>
              </a:lnSpc>
            </a:pPr>
            <a:r>
              <a:rPr lang="en-US" sz="2200" b="1" dirty="0">
                <a:latin typeface="Times New Roman" panose="02020603050405020304" pitchFamily="18" charset="0"/>
                <a:cs typeface="Times New Roman" panose="02020603050405020304" pitchFamily="18" charset="0"/>
              </a:rPr>
              <a:t>Music Gharanas</a:t>
            </a:r>
            <a:r>
              <a:rPr lang="en-US" sz="2200" dirty="0">
                <a:latin typeface="Times New Roman" panose="02020603050405020304" pitchFamily="18" charset="0"/>
                <a:cs typeface="Times New Roman" panose="02020603050405020304" pitchFamily="18" charset="0"/>
              </a:rPr>
              <a:t>: Gwalior Gharana, Kirana Gharana, Jaipur-</a:t>
            </a:r>
            <a:r>
              <a:rPr lang="en-US" sz="2200" dirty="0" err="1">
                <a:latin typeface="Times New Roman" panose="02020603050405020304" pitchFamily="18" charset="0"/>
                <a:cs typeface="Times New Roman" panose="02020603050405020304" pitchFamily="18" charset="0"/>
              </a:rPr>
              <a:t>Atrauli</a:t>
            </a:r>
            <a:r>
              <a:rPr lang="en-US" sz="2200" dirty="0">
                <a:latin typeface="Times New Roman" panose="02020603050405020304" pitchFamily="18" charset="0"/>
                <a:cs typeface="Times New Roman" panose="02020603050405020304" pitchFamily="18" charset="0"/>
              </a:rPr>
              <a:t> Gharana, Rampur Sahaswan Gharana, Patiala and Banaras Gharana.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82</a:t>
            </a:fld>
            <a:endParaRPr lang="en-US" dirty="0"/>
          </a:p>
        </p:txBody>
      </p:sp>
      <p:sp>
        <p:nvSpPr>
          <p:cNvPr id="7" name="Title 1"/>
          <p:cNvSpPr txBox="1">
            <a:spLocks/>
          </p:cNvSpPr>
          <p:nvPr/>
        </p:nvSpPr>
        <p:spPr>
          <a:xfrm>
            <a:off x="1346202" y="65681"/>
            <a:ext cx="7721598" cy="70981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Music</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984363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5492"/>
            <a:ext cx="8686800" cy="5580858"/>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A Fusion genre of music is the combination of two or more genres of music. Sitar maestro </a:t>
            </a:r>
            <a:r>
              <a:rPr lang="en-US" sz="2200" b="1" dirty="0">
                <a:latin typeface="Times New Roman" panose="02020603050405020304" pitchFamily="18" charset="0"/>
                <a:cs typeface="Times New Roman" panose="02020603050405020304" pitchFamily="18" charset="0"/>
              </a:rPr>
              <a:t>Pandit Ravi Shankar </a:t>
            </a:r>
            <a:r>
              <a:rPr lang="en-US" sz="2200" dirty="0">
                <a:latin typeface="Times New Roman" panose="02020603050405020304" pitchFamily="18" charset="0"/>
                <a:cs typeface="Times New Roman" panose="02020603050405020304" pitchFamily="18" charset="0"/>
              </a:rPr>
              <a:t>was the first person to popularize Indian music at the world level.</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83</a:t>
            </a:fld>
            <a:endParaRPr lang="en-US" dirty="0"/>
          </a:p>
        </p:txBody>
      </p:sp>
      <p:sp>
        <p:nvSpPr>
          <p:cNvPr id="7" name="Title 1"/>
          <p:cNvSpPr txBox="1">
            <a:spLocks/>
          </p:cNvSpPr>
          <p:nvPr/>
        </p:nvSpPr>
        <p:spPr>
          <a:xfrm>
            <a:off x="1346202" y="65681"/>
            <a:ext cx="7721598" cy="70981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Music</a:t>
            </a:r>
          </a:p>
        </p:txBody>
      </p:sp>
      <p:pic>
        <p:nvPicPr>
          <p:cNvPr id="8" name="Picture 7">
            <a:extLst>
              <a:ext uri="{FF2B5EF4-FFF2-40B4-BE49-F238E27FC236}">
                <a16:creationId xmlns:a16="http://schemas.microsoft.com/office/drawing/2014/main" id="{BF34D2AA-7DBA-4BAA-81DA-D3152BF33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5" y="838200"/>
            <a:ext cx="7924800" cy="380047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6721295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It has been postulated that the excavated ruins at Sitabena and Jogimara caves represent the world’s oldest amphitheatres.</a:t>
            </a:r>
          </a:p>
          <a:p>
            <a:pPr algn="just">
              <a:lnSpc>
                <a:spcPct val="150000"/>
              </a:lnSpc>
            </a:pPr>
            <a:r>
              <a:rPr lang="en-US" sz="2200" dirty="0">
                <a:latin typeface="Times New Roman" panose="02020603050405020304" pitchFamily="18" charset="0"/>
                <a:cs typeface="Times New Roman" panose="02020603050405020304" pitchFamily="18" charset="0"/>
              </a:rPr>
              <a:t>Theatre in India began as a narrative art form, which encompassed a concoction of music, dance and acting. Recitation, dance and music were integral parts of theatre. </a:t>
            </a:r>
          </a:p>
          <a:p>
            <a:pPr algn="just">
              <a:lnSpc>
                <a:spcPct val="150000"/>
              </a:lnSpc>
            </a:pPr>
            <a:r>
              <a:rPr lang="en-US" sz="2200" dirty="0">
                <a:latin typeface="Times New Roman" panose="02020603050405020304" pitchFamily="18" charset="0"/>
                <a:cs typeface="Times New Roman" panose="02020603050405020304" pitchFamily="18" charset="0"/>
              </a:rPr>
              <a:t>The Sanskrit word ‘nataka’ was derived from the root word ‘nata’ which actually meant a dancer. </a:t>
            </a:r>
          </a:p>
          <a:p>
            <a:pPr algn="just">
              <a:lnSpc>
                <a:spcPct val="150000"/>
              </a:lnSpc>
            </a:pPr>
            <a:r>
              <a:rPr lang="en-US" sz="2200" dirty="0">
                <a:latin typeface="Times New Roman" panose="02020603050405020304" pitchFamily="18" charset="0"/>
                <a:cs typeface="Times New Roman" panose="02020603050405020304" pitchFamily="18" charset="0"/>
              </a:rPr>
              <a:t>Characters in Sanskrit plays were important. They were broadly classified into three kinds which are Nayaka (Hero or the Protagonist), Nayika (Heroine) and the Vidusaka (Clown).</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Theatre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42671464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1"/>
            <a:ext cx="8610600" cy="5518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India boasts of a rich tradition of folk theatre in various parts of India.</a:t>
            </a:r>
          </a:p>
          <a:p>
            <a:pPr algn="just">
              <a:lnSpc>
                <a:spcPct val="150000"/>
              </a:lnSpc>
            </a:pPr>
            <a:r>
              <a:rPr lang="en-US" sz="2200" dirty="0">
                <a:latin typeface="Times New Roman" panose="02020603050405020304" pitchFamily="18" charset="0"/>
                <a:cs typeface="Times New Roman" panose="02020603050405020304" pitchFamily="18" charset="0"/>
              </a:rPr>
              <a:t>The traditional folk theatre reflects the various aspects of the local lifestyle including social norms, beliefs and customs. </a:t>
            </a:r>
          </a:p>
          <a:p>
            <a:pPr algn="just">
              <a:lnSpc>
                <a:spcPct val="150000"/>
              </a:lnSpc>
            </a:pPr>
            <a:r>
              <a:rPr lang="en-US" sz="2200" dirty="0">
                <a:latin typeface="Times New Roman" panose="02020603050405020304" pitchFamily="18" charset="0"/>
                <a:cs typeface="Times New Roman" panose="02020603050405020304" pitchFamily="18" charset="0"/>
              </a:rPr>
              <a:t>Types of Folk Theatre: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Ritual Theatre</a:t>
            </a:r>
            <a:r>
              <a:rPr lang="en-US" sz="2200" dirty="0">
                <a:latin typeface="Times New Roman" panose="02020603050405020304" pitchFamily="18" charset="0"/>
                <a:cs typeface="Times New Roman" panose="02020603050405020304" pitchFamily="18" charset="0"/>
              </a:rPr>
              <a:t>: Ankia Naat, Ramlila, Raslila, Bhuta and Ramman.</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Theatre of Entertainment</a:t>
            </a:r>
            <a:r>
              <a:rPr lang="en-US" sz="2200" dirty="0">
                <a:latin typeface="Times New Roman" panose="02020603050405020304" pitchFamily="18" charset="0"/>
                <a:cs typeface="Times New Roman" panose="02020603050405020304" pitchFamily="18" charset="0"/>
              </a:rPr>
              <a:t>: Bhavi, Garoda, Jatra, Maach, Powada.</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South Indian Theatre</a:t>
            </a:r>
            <a:r>
              <a:rPr lang="en-US" sz="2200" dirty="0">
                <a:latin typeface="Times New Roman" panose="02020603050405020304" pitchFamily="18" charset="0"/>
                <a:cs typeface="Times New Roman" panose="02020603050405020304" pitchFamily="18" charset="0"/>
              </a:rPr>
              <a:t>: Burra Katha, Bayalata, Theyyam, Kuruvanji.</a:t>
            </a:r>
          </a:p>
          <a:p>
            <a:pPr algn="just"/>
            <a:r>
              <a:rPr lang="en-US" sz="2200" dirty="0">
                <a:latin typeface="Times New Roman" panose="02020603050405020304" pitchFamily="18" charset="0"/>
                <a:cs typeface="Times New Roman" panose="02020603050405020304" pitchFamily="18" charset="0"/>
              </a:rPr>
              <a:t>Parsi Theatre, Regional theatre of Bengal, Prithvi theatre are modern Indian theatre. </a:t>
            </a:r>
          </a:p>
          <a:p>
            <a:pPr algn="just"/>
            <a:r>
              <a:rPr lang="en-US" sz="2200" dirty="0">
                <a:latin typeface="Times New Roman" panose="02020603050405020304" pitchFamily="18" charset="0"/>
                <a:cs typeface="Times New Roman" panose="02020603050405020304" pitchFamily="18" charset="0"/>
              </a:rPr>
              <a:t>Sangeet Natak Academy : established on 1952 to promoting performing arts including theatre.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85</a:t>
            </a:fld>
            <a:endParaRPr lang="en-US" dirty="0"/>
          </a:p>
        </p:txBody>
      </p:sp>
      <p:sp>
        <p:nvSpPr>
          <p:cNvPr id="7" name="Title 1"/>
          <p:cNvSpPr txBox="1">
            <a:spLocks/>
          </p:cNvSpPr>
          <p:nvPr/>
        </p:nvSpPr>
        <p:spPr>
          <a:xfrm>
            <a:off x="1361442" y="39191"/>
            <a:ext cx="7721598" cy="87521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Theatre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8321886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1"/>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Oldest Surviving Sanskrit theatre</a:t>
            </a:r>
            <a:r>
              <a:rPr lang="en-US" sz="2200" dirty="0">
                <a:latin typeface="Times New Roman" panose="02020603050405020304" pitchFamily="18" charset="0"/>
                <a:cs typeface="Times New Roman" panose="02020603050405020304" pitchFamily="18" charset="0"/>
              </a:rPr>
              <a:t>: Of all the ancient Sanskrit theatre forms, only </a:t>
            </a:r>
            <a:r>
              <a:rPr lang="en-US" sz="2200" b="1" dirty="0">
                <a:latin typeface="Times New Roman" panose="02020603050405020304" pitchFamily="18" charset="0"/>
                <a:cs typeface="Times New Roman" panose="02020603050405020304" pitchFamily="18" charset="0"/>
              </a:rPr>
              <a:t>Koodiyattam</a:t>
            </a:r>
            <a:r>
              <a:rPr lang="en-US" sz="2200" dirty="0">
                <a:latin typeface="Times New Roman" panose="02020603050405020304" pitchFamily="18" charset="0"/>
                <a:cs typeface="Times New Roman" panose="02020603050405020304" pitchFamily="18" charset="0"/>
              </a:rPr>
              <a:t> from Kerala has managed to survive. It lived within temple precincts, more specifically in the homes of the Chakyars and Nambiars, the two communities who were its sole practitioners. </a:t>
            </a:r>
          </a:p>
          <a:p>
            <a:pPr algn="just">
              <a:lnSpc>
                <a:spcPct val="150000"/>
              </a:lnSpc>
            </a:pPr>
            <a:r>
              <a:rPr lang="en-US" sz="2200" dirty="0">
                <a:latin typeface="Times New Roman" panose="02020603050405020304" pitchFamily="18" charset="0"/>
                <a:cs typeface="Times New Roman" panose="02020603050405020304" pitchFamily="18" charset="0"/>
              </a:rPr>
              <a:t>It is 70 years since Koodiyattam emerged from temples to occupy the public stage as an entertaining theatre form. </a:t>
            </a:r>
          </a:p>
          <a:p>
            <a:pPr algn="just">
              <a:lnSpc>
                <a:spcPct val="150000"/>
              </a:lnSpc>
            </a:pPr>
            <a:r>
              <a:rPr lang="en-US" sz="2200" dirty="0">
                <a:latin typeface="Times New Roman" panose="02020603050405020304" pitchFamily="18" charset="0"/>
                <a:cs typeface="Times New Roman" panose="02020603050405020304" pitchFamily="18" charset="0"/>
              </a:rPr>
              <a:t>It is officially recognized by </a:t>
            </a:r>
            <a:r>
              <a:rPr lang="en-US" sz="2200" b="1" dirty="0">
                <a:latin typeface="Times New Roman" panose="02020603050405020304" pitchFamily="18" charset="0"/>
                <a:cs typeface="Times New Roman" panose="02020603050405020304" pitchFamily="18" charset="0"/>
              </a:rPr>
              <a:t>UNESCO</a:t>
            </a:r>
            <a:r>
              <a:rPr lang="en-US" sz="2200" dirty="0">
                <a:latin typeface="Times New Roman" panose="02020603050405020304" pitchFamily="18" charset="0"/>
                <a:cs typeface="Times New Roman" panose="02020603050405020304" pitchFamily="18" charset="0"/>
              </a:rPr>
              <a:t> as a masterpiece of the </a:t>
            </a:r>
            <a:r>
              <a:rPr lang="en-US" sz="2200" b="1" dirty="0">
                <a:latin typeface="Times New Roman" panose="02020603050405020304" pitchFamily="18" charset="0"/>
                <a:cs typeface="Times New Roman" panose="02020603050405020304" pitchFamily="18" charset="0"/>
              </a:rPr>
              <a:t>Oral and Intangible heritage of humanity.</a:t>
            </a:r>
          </a:p>
          <a:p>
            <a:pPr algn="just">
              <a:lnSpc>
                <a:spcPct val="150000"/>
              </a:lnSpc>
            </a:pPr>
            <a:r>
              <a:rPr lang="en-US" sz="2200" b="1" dirty="0">
                <a:latin typeface="Times New Roman" panose="02020603050405020304" pitchFamily="18" charset="0"/>
                <a:cs typeface="Times New Roman" panose="02020603050405020304" pitchFamily="18" charset="0"/>
              </a:rPr>
              <a:t>Facing Problem</a:t>
            </a:r>
            <a:r>
              <a:rPr lang="en-US" sz="2200" dirty="0">
                <a:latin typeface="Times New Roman" panose="02020603050405020304" pitchFamily="18" charset="0"/>
                <a:cs typeface="Times New Roman" panose="02020603050405020304" pitchFamily="18" charset="0"/>
              </a:rPr>
              <a:t>:- The more than 1,000-year-old theatre form has just around 100 practitioners, the lack of patronage, a limited repertoire etc.</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86</a:t>
            </a:fld>
            <a:endParaRPr lang="en-US" dirty="0"/>
          </a:p>
        </p:txBody>
      </p:sp>
      <p:sp>
        <p:nvSpPr>
          <p:cNvPr id="7" name="Title 1"/>
          <p:cNvSpPr txBox="1">
            <a:spLocks/>
          </p:cNvSpPr>
          <p:nvPr/>
        </p:nvSpPr>
        <p:spPr>
          <a:xfrm>
            <a:off x="1361442" y="39191"/>
            <a:ext cx="7721598" cy="87521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Theatre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360185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Drama is a narrative art form combining acting, music, dance etc. </a:t>
            </a:r>
          </a:p>
          <a:p>
            <a:pPr algn="just">
              <a:lnSpc>
                <a:spcPct val="150000"/>
              </a:lnSpc>
            </a:pPr>
            <a:r>
              <a:rPr lang="en-US" sz="2200" b="1" dirty="0">
                <a:latin typeface="Times New Roman" panose="02020603050405020304" pitchFamily="18" charset="0"/>
                <a:cs typeface="Times New Roman" panose="02020603050405020304" pitchFamily="18" charset="0"/>
              </a:rPr>
              <a:t>Bharat Muni</a:t>
            </a:r>
            <a:r>
              <a:rPr lang="en-US" sz="2200" dirty="0">
                <a:latin typeface="Times New Roman" panose="02020603050405020304" pitchFamily="18" charset="0"/>
                <a:cs typeface="Times New Roman" panose="02020603050405020304" pitchFamily="18" charset="0"/>
              </a:rPr>
              <a:t>, the author of Natya Shastra, is often called the father of Indian drama.</a:t>
            </a:r>
          </a:p>
          <a:p>
            <a:pPr algn="just">
              <a:lnSpc>
                <a:spcPct val="150000"/>
              </a:lnSpc>
            </a:pPr>
            <a:r>
              <a:rPr lang="en-US" sz="2200" dirty="0">
                <a:latin typeface="Times New Roman" panose="02020603050405020304" pitchFamily="18" charset="0"/>
                <a:cs typeface="Times New Roman" panose="02020603050405020304" pitchFamily="18" charset="0"/>
              </a:rPr>
              <a:t>Drama is a variant of performing art in which stories are enacted by using dialogue, dance, music and acting. </a:t>
            </a:r>
          </a:p>
          <a:p>
            <a:pPr algn="just">
              <a:lnSpc>
                <a:spcPct val="150000"/>
              </a:lnSpc>
            </a:pPr>
            <a:r>
              <a:rPr lang="en-US" sz="2200" dirty="0">
                <a:latin typeface="Times New Roman" panose="02020603050405020304" pitchFamily="18" charset="0"/>
                <a:cs typeface="Times New Roman" panose="02020603050405020304" pitchFamily="18" charset="0"/>
              </a:rPr>
              <a:t>A number of great drama writers were there in India during the ancient age. Among them Bhasa, Kalidas, Vishakhadatta, Shudraka, Bhairavi and Bhavabhuti were the most prominent ones. </a:t>
            </a:r>
          </a:p>
          <a:p>
            <a:pPr algn="just">
              <a:lnSpc>
                <a:spcPct val="150000"/>
              </a:lnSpc>
            </a:pPr>
            <a:r>
              <a:rPr lang="en-US" sz="2200" dirty="0">
                <a:latin typeface="Times New Roman" panose="02020603050405020304" pitchFamily="18" charset="0"/>
                <a:cs typeface="Times New Roman" panose="02020603050405020304" pitchFamily="18" charset="0"/>
              </a:rPr>
              <a:t>Ashvaghosha was the first playwright in Indian history. The origin of Indian drama took place in the age of Rig Veda.</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Drama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1531273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9756"/>
            <a:ext cx="8382000" cy="543659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Vijayanagar ruler Krishnadeva Raya wrote a Sanskrit drama called Jambavati Kalyanam.</a:t>
            </a:r>
          </a:p>
          <a:p>
            <a:pPr algn="just">
              <a:lnSpc>
                <a:spcPct val="150000"/>
              </a:lnSpc>
            </a:pPr>
            <a:r>
              <a:rPr lang="en-US" sz="2200" dirty="0">
                <a:latin typeface="Times New Roman" panose="02020603050405020304" pitchFamily="18" charset="0"/>
                <a:cs typeface="Times New Roman" panose="02020603050405020304" pitchFamily="18" charset="0"/>
              </a:rPr>
              <a:t>The Chauhan king Vigraharaja IV composed </a:t>
            </a:r>
            <a:r>
              <a:rPr lang="en-US" sz="2200" b="1" dirty="0">
                <a:latin typeface="Times New Roman" panose="02020603050405020304" pitchFamily="18" charset="0"/>
                <a:cs typeface="Times New Roman" panose="02020603050405020304" pitchFamily="18" charset="0"/>
              </a:rPr>
              <a:t>Harakeli Nataka</a:t>
            </a:r>
            <a:r>
              <a:rPr lang="en-US" sz="2200" dirty="0">
                <a:latin typeface="Times New Roman" panose="02020603050405020304" pitchFamily="18" charset="0"/>
                <a:cs typeface="Times New Roman" panose="02020603050405020304" pitchFamily="18" charset="0"/>
              </a:rPr>
              <a:t>, a drama , in Sanskrit language. </a:t>
            </a:r>
          </a:p>
          <a:p>
            <a:pPr algn="just">
              <a:lnSpc>
                <a:spcPct val="150000"/>
              </a:lnSpc>
            </a:pPr>
            <a:r>
              <a:rPr lang="en-US" sz="2200" dirty="0">
                <a:latin typeface="Times New Roman" panose="02020603050405020304" pitchFamily="18" charset="0"/>
                <a:cs typeface="Times New Roman" panose="02020603050405020304" pitchFamily="18" charset="0"/>
              </a:rPr>
              <a:t>Bhasa was one of the earliest playwrights in India.</a:t>
            </a:r>
          </a:p>
          <a:p>
            <a:pPr algn="just">
              <a:lnSpc>
                <a:spcPct val="150000"/>
              </a:lnSpc>
            </a:pPr>
            <a:r>
              <a:rPr lang="en-US" sz="2200" dirty="0">
                <a:latin typeface="Times New Roman" panose="02020603050405020304" pitchFamily="18" charset="0"/>
                <a:cs typeface="Times New Roman" panose="02020603050405020304" pitchFamily="18" charset="0"/>
              </a:rPr>
              <a:t>King Harshavardhana wrote a drama named Ratnavali.</a:t>
            </a:r>
          </a:p>
          <a:p>
            <a:pPr algn="just">
              <a:lnSpc>
                <a:spcPct val="150000"/>
              </a:lnSpc>
            </a:pPr>
            <a:r>
              <a:rPr lang="en-US" sz="2200" dirty="0">
                <a:latin typeface="Times New Roman" panose="02020603050405020304" pitchFamily="18" charset="0"/>
                <a:cs typeface="Times New Roman" panose="02020603050405020304" pitchFamily="18" charset="0"/>
              </a:rPr>
              <a:t>Shudraka was the author of Mrichchakatikam.</a:t>
            </a:r>
          </a:p>
          <a:p>
            <a:pPr algn="just">
              <a:lnSpc>
                <a:spcPct val="150000"/>
              </a:lnSpc>
            </a:pPr>
            <a:r>
              <a:rPr lang="en-US" sz="2200" dirty="0">
                <a:latin typeface="Times New Roman" panose="02020603050405020304" pitchFamily="18" charset="0"/>
                <a:cs typeface="Times New Roman" panose="02020603050405020304" pitchFamily="18" charset="0"/>
              </a:rPr>
              <a:t>Vishakhadatta wrote Mudrarakshasa and Devichandraguptam.</a:t>
            </a:r>
          </a:p>
          <a:p>
            <a:pPr algn="just">
              <a:lnSpc>
                <a:spcPct val="150000"/>
              </a:lnSpc>
            </a:pPr>
            <a:r>
              <a:rPr lang="en-US" sz="2200" dirty="0">
                <a:latin typeface="Times New Roman" panose="02020603050405020304" pitchFamily="18" charset="0"/>
                <a:cs typeface="Times New Roman" panose="02020603050405020304" pitchFamily="18" charset="0"/>
              </a:rPr>
              <a:t>Kalidasa wrote Abhijnana Shakuntala, Malavikagninitram and Vikramorvasiyam.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88</a:t>
            </a:fld>
            <a:endParaRPr lang="en-US" dirty="0"/>
          </a:p>
        </p:txBody>
      </p:sp>
      <p:sp>
        <p:nvSpPr>
          <p:cNvPr id="7" name="Title 1"/>
          <p:cNvSpPr txBox="1">
            <a:spLocks/>
          </p:cNvSpPr>
          <p:nvPr/>
        </p:nvSpPr>
        <p:spPr>
          <a:xfrm>
            <a:off x="1346202" y="6568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Drama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7554670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history of painting can be traced through the ancient and medieval period where the books were illustrated with paintings.</a:t>
            </a:r>
          </a:p>
          <a:p>
            <a:pPr algn="just">
              <a:lnSpc>
                <a:spcPct val="150000"/>
              </a:lnSpc>
            </a:pPr>
            <a:r>
              <a:rPr lang="en-US" sz="2200" dirty="0">
                <a:latin typeface="Times New Roman" panose="02020603050405020304" pitchFamily="18" charset="0"/>
                <a:cs typeface="Times New Roman" panose="02020603050405020304" pitchFamily="18" charset="0"/>
              </a:rPr>
              <a:t>The history of paintings can be known from primitive rock paintings of Bhimbetaka, Mirzapur and Panchmarhi. </a:t>
            </a:r>
          </a:p>
          <a:p>
            <a:pPr algn="just">
              <a:lnSpc>
                <a:spcPct val="150000"/>
              </a:lnSpc>
            </a:pPr>
            <a:r>
              <a:rPr lang="en-US" sz="2200" dirty="0">
                <a:latin typeface="Times New Roman" panose="02020603050405020304" pitchFamily="18" charset="0"/>
                <a:cs typeface="Times New Roman" panose="02020603050405020304" pitchFamily="18" charset="0"/>
              </a:rPr>
              <a:t>The work on the walls or a solid structure are referred to as Murals.</a:t>
            </a:r>
          </a:p>
          <a:p>
            <a:pPr algn="just">
              <a:lnSpc>
                <a:spcPct val="150000"/>
              </a:lnSpc>
            </a:pPr>
            <a:r>
              <a:rPr lang="en-US" sz="2200" dirty="0">
                <a:latin typeface="Times New Roman" panose="02020603050405020304" pitchFamily="18" charset="0"/>
                <a:cs typeface="Times New Roman" panose="02020603050405020304" pitchFamily="18" charset="0"/>
              </a:rPr>
              <a:t>These have existed in India since ancient times and can be dated between 10</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BC and 10th century AD.</a:t>
            </a:r>
          </a:p>
          <a:p>
            <a:pPr algn="just">
              <a:lnSpc>
                <a:spcPct val="150000"/>
              </a:lnSpc>
            </a:pPr>
            <a:r>
              <a:rPr lang="en-US" sz="2200" dirty="0">
                <a:latin typeface="Times New Roman" panose="02020603050405020304" pitchFamily="18" charset="0"/>
                <a:cs typeface="Times New Roman" panose="02020603050405020304" pitchFamily="18" charset="0"/>
              </a:rPr>
              <a:t>The history of painting can be traced through the ancient and medieval period where the books were illustrated with paintings. Then came the miniature style that dominated the Mughal and Rajput courts.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89</a:t>
            </a:fld>
            <a:endParaRPr lang="en-US" dirty="0"/>
          </a:p>
        </p:txBody>
      </p:sp>
      <p:sp>
        <p:nvSpPr>
          <p:cNvPr id="7" name="Title 1"/>
          <p:cNvSpPr txBox="1">
            <a:spLocks/>
          </p:cNvSpPr>
          <p:nvPr/>
        </p:nvSpPr>
        <p:spPr>
          <a:xfrm>
            <a:off x="1346202" y="3740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Painting (CO4 &amp; CO5)</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6984267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1"/>
            <a:ext cx="8534400" cy="5441950"/>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At the end of this course students will able to: </a:t>
            </a:r>
          </a:p>
          <a:p>
            <a:pPr algn="just">
              <a:lnSpc>
                <a:spcPct val="150000"/>
              </a:lnSpc>
            </a:pPr>
            <a:r>
              <a:rPr lang="en-US" sz="2200" b="1" dirty="0">
                <a:latin typeface="Times New Roman" panose="02020603050405020304" pitchFamily="18" charset="0"/>
                <a:cs typeface="Times New Roman" panose="02020603050405020304" pitchFamily="18" charset="0"/>
              </a:rPr>
              <a:t>CO1: Understand the basic principles of thought process &amp;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CO2: Illustrate the importance of our surroundings and encourage the students to contribute towards sustainable development.</a:t>
            </a:r>
          </a:p>
          <a:p>
            <a:pPr algn="just">
              <a:lnSpc>
                <a:spcPct val="150000"/>
              </a:lnSpc>
            </a:pPr>
            <a:r>
              <a:rPr lang="en-US" sz="2200" dirty="0">
                <a:latin typeface="Times New Roman" panose="02020603050405020304" pitchFamily="18" charset="0"/>
                <a:cs typeface="Times New Roman" panose="02020603050405020304" pitchFamily="18" charset="0"/>
              </a:rPr>
              <a:t>CO3: Interpret the issues related to ‘Indian’ culture, tradition,  &amp; its composite character.</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860B989-B7CB-49FC-823C-6C1DFC17AD15}"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1924133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CLASSIFICATION OF INDIAN PAINTINGS:</a:t>
            </a:r>
          </a:p>
          <a:p>
            <a:pPr algn="just">
              <a:lnSpc>
                <a:spcPct val="150000"/>
              </a:lnSpc>
            </a:pPr>
            <a:r>
              <a:rPr lang="en-US" sz="2200" b="1" dirty="0">
                <a:latin typeface="Times New Roman" panose="02020603050405020304" pitchFamily="18" charset="0"/>
                <a:cs typeface="Times New Roman" panose="02020603050405020304" pitchFamily="18" charset="0"/>
              </a:rPr>
              <a:t>Mural Paintings in India</a:t>
            </a:r>
            <a:r>
              <a:rPr lang="en-US" sz="2200" dirty="0">
                <a:latin typeface="Times New Roman" panose="02020603050405020304" pitchFamily="18" charset="0"/>
                <a:cs typeface="Times New Roman" panose="02020603050405020304" pitchFamily="18" charset="0"/>
              </a:rPr>
              <a:t>:- The work on the walls or a solid structure are referred to as Murals. These have existed in India since ancient times and can be dated between 10</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BC and 10th century AD.</a:t>
            </a:r>
          </a:p>
          <a:p>
            <a:pPr algn="just">
              <a:lnSpc>
                <a:spcPct val="150000"/>
              </a:lnSpc>
            </a:pPr>
            <a:r>
              <a:rPr lang="en-US" sz="2200" dirty="0">
                <a:latin typeface="Times New Roman" panose="02020603050405020304" pitchFamily="18" charset="0"/>
                <a:cs typeface="Times New Roman" panose="02020603050405020304" pitchFamily="18" charset="0"/>
              </a:rPr>
              <a:t>The beauty and the exquisiteness of mural paintings can be seen in places like Ajanta, Armamalai Cave, Ravan Chhaya Rock Shelter, Bagh Caves, Sittanavasal Caves and Kailasha Temple in Ellora. </a:t>
            </a:r>
          </a:p>
          <a:p>
            <a:pPr algn="just">
              <a:lnSpc>
                <a:spcPct val="150000"/>
              </a:lnSpc>
            </a:pPr>
            <a:r>
              <a:rPr lang="en-US" sz="2200" dirty="0">
                <a:latin typeface="Times New Roman" panose="02020603050405020304" pitchFamily="18" charset="0"/>
                <a:cs typeface="Times New Roman" panose="02020603050405020304" pitchFamily="18" charset="0"/>
              </a:rPr>
              <a:t>Most of the mural paintings are either in natural caves or in rock cut chambers.</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90</a:t>
            </a:fld>
            <a:endParaRPr lang="en-US" dirty="0"/>
          </a:p>
        </p:txBody>
      </p:sp>
      <p:sp>
        <p:nvSpPr>
          <p:cNvPr id="7" name="Title 1"/>
          <p:cNvSpPr txBox="1">
            <a:spLocks/>
          </p:cNvSpPr>
          <p:nvPr/>
        </p:nvSpPr>
        <p:spPr>
          <a:xfrm>
            <a:off x="1346202" y="6568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Painting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4484133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Miniature Paintings in India</a:t>
            </a:r>
            <a:r>
              <a:rPr lang="en-US" sz="2200" dirty="0">
                <a:latin typeface="Times New Roman" panose="02020603050405020304" pitchFamily="18" charset="0"/>
                <a:cs typeface="Times New Roman" panose="02020603050405020304" pitchFamily="18" charset="0"/>
              </a:rPr>
              <a:t>:- The word ‘miniature’ is derived from the Latin word ‘minium’, which means red lead paint. This paint was often used in the illuminated manuscripts during the Renaissance period.</a:t>
            </a:r>
          </a:p>
          <a:p>
            <a:pPr algn="just">
              <a:lnSpc>
                <a:spcPct val="150000"/>
              </a:lnSpc>
            </a:pPr>
            <a:r>
              <a:rPr lang="en-US" sz="2200" dirty="0">
                <a:latin typeface="Times New Roman" panose="02020603050405020304" pitchFamily="18" charset="0"/>
                <a:cs typeface="Times New Roman" panose="02020603050405020304" pitchFamily="18" charset="0"/>
              </a:rPr>
              <a:t>The painting should not be larger than 25 square inch. The subject of the painting would be painted in not more than one-sixth of the actual size.</a:t>
            </a:r>
          </a:p>
          <a:p>
            <a:pPr algn="just">
              <a:lnSpc>
                <a:spcPct val="150000"/>
              </a:lnSpc>
            </a:pPr>
            <a:r>
              <a:rPr lang="en-US" sz="2200" dirty="0">
                <a:latin typeface="Times New Roman" panose="02020603050405020304" pitchFamily="18" charset="0"/>
                <a:cs typeface="Times New Roman" panose="02020603050405020304" pitchFamily="18" charset="0"/>
              </a:rPr>
              <a:t>In these painting, very fine details were portrayed by the painter. If a miniature painting is observed under a magnifying glass, more details become visible. Under the patronage of Jahangir, remarkable progress in the field of painting was witnessed. Under Shah Jahan, painting attained technical perfection but they were without real beauty &amp; emotions.</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91</a:t>
            </a:fld>
            <a:endParaRPr lang="en-US" dirty="0"/>
          </a:p>
        </p:txBody>
      </p:sp>
      <p:sp>
        <p:nvSpPr>
          <p:cNvPr id="7" name="Title 1"/>
          <p:cNvSpPr txBox="1">
            <a:spLocks/>
          </p:cNvSpPr>
          <p:nvPr/>
        </p:nvSpPr>
        <p:spPr>
          <a:xfrm>
            <a:off x="1346202" y="6568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Painting</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7702984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term ‘martial art’ refers to creativity exhibited by warriors while fighting against their opponents. </a:t>
            </a:r>
          </a:p>
          <a:p>
            <a:pPr algn="just">
              <a:lnSpc>
                <a:spcPct val="150000"/>
              </a:lnSpc>
            </a:pPr>
            <a:r>
              <a:rPr lang="en-US" sz="2200" dirty="0">
                <a:latin typeface="Times New Roman" panose="02020603050405020304" pitchFamily="18" charset="0"/>
                <a:cs typeface="Times New Roman" panose="02020603050405020304" pitchFamily="18" charset="0"/>
              </a:rPr>
              <a:t>These warrior use different gestures, postures and techniques to overcome the challenge of their opponents. </a:t>
            </a:r>
          </a:p>
          <a:p>
            <a:pPr algn="just">
              <a:lnSpc>
                <a:spcPct val="150000"/>
              </a:lnSpc>
            </a:pPr>
            <a:r>
              <a:rPr lang="en-US" sz="2200" dirty="0">
                <a:latin typeface="Times New Roman" panose="02020603050405020304" pitchFamily="18" charset="0"/>
                <a:cs typeface="Times New Roman" panose="02020603050405020304" pitchFamily="18" charset="0"/>
              </a:rPr>
              <a:t>The martial artists need to acquire knowledge of ‘</a:t>
            </a:r>
            <a:r>
              <a:rPr lang="en-US" sz="2200" b="1" dirty="0">
                <a:latin typeface="Times New Roman" panose="02020603050405020304" pitchFamily="18" charset="0"/>
                <a:cs typeface="Times New Roman" panose="02020603050405020304" pitchFamily="18" charset="0"/>
              </a:rPr>
              <a:t>Marma Shastra</a:t>
            </a:r>
            <a:r>
              <a:rPr lang="en-US" sz="2200" dirty="0">
                <a:latin typeface="Times New Roman" panose="02020603050405020304" pitchFamily="18" charset="0"/>
                <a:cs typeface="Times New Roman" panose="02020603050405020304" pitchFamily="18" charset="0"/>
              </a:rPr>
              <a:t>’. It is the study of vulnerable spots in human body. These vulnerable spots of the opponents are targeted during fights. </a:t>
            </a:r>
          </a:p>
          <a:p>
            <a:pPr algn="just">
              <a:lnSpc>
                <a:spcPct val="150000"/>
              </a:lnSpc>
            </a:pPr>
            <a:r>
              <a:rPr lang="en-US" sz="2200" dirty="0">
                <a:latin typeface="Times New Roman" panose="02020603050405020304" pitchFamily="18" charset="0"/>
                <a:cs typeface="Times New Roman" panose="02020603050405020304" pitchFamily="18" charset="0"/>
              </a:rPr>
              <a:t>Dhanur veda (Upaveda of Rigveda) contains reference of different forms of artistic skills required by archers. Agni Purana explains the art of warfare in 5 detailed parts.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Martial Arts Traditions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8449579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One of the oldest martial arts in India, </a:t>
            </a:r>
            <a:r>
              <a:rPr lang="en-US" sz="2200" b="1" dirty="0">
                <a:latin typeface="Times New Roman" panose="02020603050405020304" pitchFamily="18" charset="0"/>
                <a:cs typeface="Times New Roman" panose="02020603050405020304" pitchFamily="18" charset="0"/>
              </a:rPr>
              <a:t>Kalaripayattu</a:t>
            </a:r>
            <a:r>
              <a:rPr lang="en-US" sz="2200" dirty="0">
                <a:latin typeface="Times New Roman" panose="02020603050405020304" pitchFamily="18" charset="0"/>
                <a:cs typeface="Times New Roman" panose="02020603050405020304" pitchFamily="18" charset="0"/>
              </a:rPr>
              <a:t>, although practiced in most parts of Southern India, originated in the state of Kerala around 3</a:t>
            </a:r>
            <a:r>
              <a:rPr lang="en-US" sz="2200" baseline="30000" dirty="0">
                <a:latin typeface="Times New Roman" panose="02020603050405020304" pitchFamily="18" charset="0"/>
                <a:cs typeface="Times New Roman" panose="02020603050405020304" pitchFamily="18" charset="0"/>
              </a:rPr>
              <a:t>rd</a:t>
            </a:r>
            <a:r>
              <a:rPr lang="en-US" sz="2200" dirty="0">
                <a:latin typeface="Times New Roman" panose="02020603050405020304" pitchFamily="18" charset="0"/>
                <a:cs typeface="Times New Roman" panose="02020603050405020304" pitchFamily="18" charset="0"/>
              </a:rPr>
              <a:t> century BC. </a:t>
            </a:r>
          </a:p>
          <a:p>
            <a:pPr algn="just">
              <a:lnSpc>
                <a:spcPct val="150000"/>
              </a:lnSpc>
            </a:pPr>
            <a:r>
              <a:rPr lang="en-US" sz="2200" dirty="0">
                <a:latin typeface="Times New Roman" panose="02020603050405020304" pitchFamily="18" charset="0"/>
                <a:cs typeface="Times New Roman" panose="02020603050405020304" pitchFamily="18" charset="0"/>
              </a:rPr>
              <a:t>This art form includes mock duels (armed and unarmed combat) and physical exercises. </a:t>
            </a:r>
          </a:p>
          <a:p>
            <a:pPr algn="just">
              <a:lnSpc>
                <a:spcPct val="150000"/>
              </a:lnSpc>
            </a:pPr>
            <a:r>
              <a:rPr lang="en-US" sz="2200" b="1" dirty="0">
                <a:latin typeface="Times New Roman" panose="02020603050405020304" pitchFamily="18" charset="0"/>
                <a:cs typeface="Times New Roman" panose="02020603050405020304" pitchFamily="18" charset="0"/>
              </a:rPr>
              <a:t>Silambam</a:t>
            </a:r>
            <a:r>
              <a:rPr lang="en-US" sz="2200" dirty="0">
                <a:latin typeface="Times New Roman" panose="02020603050405020304" pitchFamily="18" charset="0"/>
                <a:cs typeface="Times New Roman" panose="02020603050405020304" pitchFamily="18" charset="0"/>
              </a:rPr>
              <a:t>, a kind of staff fencing, is a modern and scientific martial art of Tamil Nadu.</a:t>
            </a:r>
          </a:p>
          <a:p>
            <a:pPr algn="just">
              <a:lnSpc>
                <a:spcPct val="150000"/>
              </a:lnSpc>
            </a:pPr>
            <a:r>
              <a:rPr lang="en-US" sz="2200" dirty="0">
                <a:latin typeface="Times New Roman" panose="02020603050405020304" pitchFamily="18" charset="0"/>
                <a:cs typeface="Times New Roman" panose="02020603050405020304" pitchFamily="18" charset="0"/>
              </a:rPr>
              <a:t>One of the most ancient martial arts of Manipur, </a:t>
            </a:r>
            <a:r>
              <a:rPr lang="en-US" sz="2200" b="1" dirty="0">
                <a:latin typeface="Times New Roman" panose="02020603050405020304" pitchFamily="18" charset="0"/>
                <a:cs typeface="Times New Roman" panose="02020603050405020304" pitchFamily="18" charset="0"/>
              </a:rPr>
              <a:t>Cheibi Gad-</a:t>
            </a:r>
            <a:r>
              <a:rPr lang="en-US" sz="2200" b="1" dirty="0" err="1">
                <a:latin typeface="Times New Roman" panose="02020603050405020304" pitchFamily="18" charset="0"/>
                <a:cs typeface="Times New Roman" panose="02020603050405020304" pitchFamily="18" charset="0"/>
              </a:rPr>
              <a:t>ga</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involves fighting using a sword and a shield. </a:t>
            </a:r>
            <a:r>
              <a:rPr lang="en-US" sz="2200" b="1" dirty="0">
                <a:latin typeface="Times New Roman" panose="02020603050405020304" pitchFamily="18" charset="0"/>
                <a:cs typeface="Times New Roman" panose="02020603050405020304" pitchFamily="18" charset="0"/>
              </a:rPr>
              <a:t>Gatka</a:t>
            </a:r>
            <a:r>
              <a:rPr lang="en-US" sz="2200" dirty="0">
                <a:latin typeface="Times New Roman" panose="02020603050405020304" pitchFamily="18" charset="0"/>
                <a:cs typeface="Times New Roman" panose="02020603050405020304" pitchFamily="18" charset="0"/>
              </a:rPr>
              <a:t> is a weapon-based form of martial arts. </a:t>
            </a:r>
            <a:r>
              <a:rPr lang="en-US" sz="2200" b="1" dirty="0">
                <a:latin typeface="Times New Roman" panose="02020603050405020304" pitchFamily="18" charset="0"/>
                <a:cs typeface="Times New Roman" panose="02020603050405020304" pitchFamily="18" charset="0"/>
              </a:rPr>
              <a:t>Musti Yuddha </a:t>
            </a:r>
            <a:r>
              <a:rPr lang="en-US" sz="2200" dirty="0">
                <a:latin typeface="Times New Roman" panose="02020603050405020304" pitchFamily="18" charset="0"/>
                <a:cs typeface="Times New Roman" panose="02020603050405020304" pitchFamily="18" charset="0"/>
              </a:rPr>
              <a:t>is an unarmed form of martial arts.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93</a:t>
            </a:fld>
            <a:endParaRPr lang="en-US" dirty="0"/>
          </a:p>
        </p:txBody>
      </p:sp>
      <p:sp>
        <p:nvSpPr>
          <p:cNvPr id="7" name="Title 1"/>
          <p:cNvSpPr txBox="1">
            <a:spLocks/>
          </p:cNvSpPr>
          <p:nvPr/>
        </p:nvSpPr>
        <p:spPr>
          <a:xfrm>
            <a:off x="1346202" y="3740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Martial Arts Traditions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0913324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Festivals and fairs forms an intrinsic part of Indian culture being an outpouring medium of our beliefs and emotions.</a:t>
            </a:r>
          </a:p>
          <a:p>
            <a:pPr algn="just">
              <a:lnSpc>
                <a:spcPct val="150000"/>
              </a:lnSpc>
            </a:pPr>
            <a:r>
              <a:rPr lang="en-US" sz="2200" b="1" dirty="0">
                <a:latin typeface="Times New Roman" panose="02020603050405020304" pitchFamily="18" charset="0"/>
                <a:cs typeface="Times New Roman" panose="02020603050405020304" pitchFamily="18" charset="0"/>
              </a:rPr>
              <a:t>Diwali or Deepawali</a:t>
            </a:r>
            <a:r>
              <a:rPr lang="en-US" sz="2200" dirty="0">
                <a:latin typeface="Times New Roman" panose="02020603050405020304" pitchFamily="18" charset="0"/>
                <a:cs typeface="Times New Roman" panose="02020603050405020304" pitchFamily="18" charset="0"/>
              </a:rPr>
              <a:t>:- It is the festival of lights celebrated on the on New moon (Amavasya) day in the month of Kartik.</a:t>
            </a:r>
          </a:p>
          <a:p>
            <a:pPr algn="just">
              <a:lnSpc>
                <a:spcPct val="150000"/>
              </a:lnSpc>
            </a:pPr>
            <a:r>
              <a:rPr lang="en-US" sz="2200" b="1" dirty="0">
                <a:latin typeface="Times New Roman" panose="02020603050405020304" pitchFamily="18" charset="0"/>
                <a:cs typeface="Times New Roman" panose="02020603050405020304" pitchFamily="18" charset="0"/>
              </a:rPr>
              <a:t>Holi</a:t>
            </a:r>
            <a:r>
              <a:rPr lang="en-US" sz="2200" dirty="0">
                <a:latin typeface="Times New Roman" panose="02020603050405020304" pitchFamily="18" charset="0"/>
                <a:cs typeface="Times New Roman" panose="02020603050405020304" pitchFamily="18" charset="0"/>
              </a:rPr>
              <a:t> It is the festival of Colours and is celebrated by people across the religion.</a:t>
            </a:r>
          </a:p>
          <a:p>
            <a:pPr algn="just">
              <a:lnSpc>
                <a:spcPct val="150000"/>
              </a:lnSpc>
            </a:pPr>
            <a:r>
              <a:rPr lang="en-US" sz="2200" b="1" dirty="0">
                <a:latin typeface="Times New Roman" panose="02020603050405020304" pitchFamily="18" charset="0"/>
                <a:cs typeface="Times New Roman" panose="02020603050405020304" pitchFamily="18" charset="0"/>
              </a:rPr>
              <a:t>Eid-ul-</a:t>
            </a:r>
            <a:r>
              <a:rPr lang="en-US" sz="2200" b="1" dirty="0" err="1">
                <a:latin typeface="Times New Roman" panose="02020603050405020304" pitchFamily="18" charset="0"/>
                <a:cs typeface="Times New Roman" panose="02020603050405020304" pitchFamily="18" charset="0"/>
              </a:rPr>
              <a:t>Fitr</a:t>
            </a:r>
            <a:r>
              <a:rPr lang="en-US" sz="2200" dirty="0">
                <a:latin typeface="Times New Roman" panose="02020603050405020304" pitchFamily="18" charset="0"/>
                <a:cs typeface="Times New Roman" panose="02020603050405020304" pitchFamily="18" charset="0"/>
              </a:rPr>
              <a:t> :- The festival falls after the last day of the holy month of Ramadan (Ramzan), which is the ninth month of the Islamic calendar. </a:t>
            </a:r>
          </a:p>
          <a:p>
            <a:pPr algn="just">
              <a:lnSpc>
                <a:spcPct val="150000"/>
              </a:lnSpc>
            </a:pPr>
            <a:r>
              <a:rPr lang="en-US" sz="2200" b="1" dirty="0">
                <a:latin typeface="Times New Roman" panose="02020603050405020304" pitchFamily="18" charset="0"/>
                <a:cs typeface="Times New Roman" panose="02020603050405020304" pitchFamily="18" charset="0"/>
              </a:rPr>
              <a:t>Christmas</a:t>
            </a:r>
            <a:r>
              <a:rPr lang="en-US" sz="2200" dirty="0">
                <a:latin typeface="Times New Roman" panose="02020603050405020304" pitchFamily="18" charset="0"/>
                <a:cs typeface="Times New Roman" panose="02020603050405020304" pitchFamily="18" charset="0"/>
              </a:rPr>
              <a:t> :- This day is celebrated all across the world as the birth anniversary of Jesus Christ.</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Fairs and Festivals (CO4 &amp; CO5)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9981506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365750"/>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Bihu </a:t>
            </a:r>
            <a:r>
              <a:rPr lang="en-US" sz="2200" dirty="0">
                <a:latin typeface="Times New Roman" panose="02020603050405020304" pitchFamily="18" charset="0"/>
                <a:cs typeface="Times New Roman" panose="02020603050405020304" pitchFamily="18" charset="0"/>
              </a:rPr>
              <a:t>:- State festival of Assam. Bohag Bihu is celebrated to symbolize the beginning of Assamese new year around 13-14 April. Associated with farming.</a:t>
            </a:r>
          </a:p>
          <a:p>
            <a:pPr algn="just">
              <a:lnSpc>
                <a:spcPct val="150000"/>
              </a:lnSpc>
            </a:pPr>
            <a:r>
              <a:rPr lang="en-US" sz="2200" b="1" dirty="0">
                <a:latin typeface="Times New Roman" panose="02020603050405020304" pitchFamily="18" charset="0"/>
                <a:cs typeface="Times New Roman" panose="02020603050405020304" pitchFamily="18" charset="0"/>
              </a:rPr>
              <a:t>Pongal</a:t>
            </a:r>
            <a:r>
              <a:rPr lang="en-US" sz="2200" dirty="0">
                <a:latin typeface="Times New Roman" panose="02020603050405020304" pitchFamily="18" charset="0"/>
                <a:cs typeface="Times New Roman" panose="02020603050405020304" pitchFamily="18" charset="0"/>
              </a:rPr>
              <a:t>:- Pongal is four day harvest festival celebrated by Tamils around the world. It is celebrated in January and marks the beginning of Uttarayan, i.e. six month northward journey of the Sun.</a:t>
            </a:r>
          </a:p>
          <a:p>
            <a:pPr algn="just">
              <a:lnSpc>
                <a:spcPct val="150000"/>
              </a:lnSpc>
            </a:pPr>
            <a:r>
              <a:rPr lang="en-US" sz="2200" b="1" dirty="0">
                <a:latin typeface="Times New Roman" panose="02020603050405020304" pitchFamily="18" charset="0"/>
                <a:cs typeface="Times New Roman" panose="02020603050405020304" pitchFamily="18" charset="0"/>
              </a:rPr>
              <a:t>Onam</a:t>
            </a:r>
            <a:r>
              <a:rPr lang="en-US" sz="2200" dirty="0">
                <a:latin typeface="Times New Roman" panose="02020603050405020304" pitchFamily="18" charset="0"/>
                <a:cs typeface="Times New Roman" panose="02020603050405020304" pitchFamily="18" charset="0"/>
              </a:rPr>
              <a:t>:- Onam, the State festival of Kerala falls in the beginning of the month of Chigam, the first month of the Malayalam calendar. It is mainly a harvest festival but it also celebrates the homecoming of mighty asura King Mahabali from Patala (the underground).</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Festivals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2376740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365750"/>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Hornbill Festival </a:t>
            </a:r>
            <a:r>
              <a:rPr lang="en-US" sz="2200" dirty="0">
                <a:latin typeface="Times New Roman" panose="02020603050405020304" pitchFamily="18" charset="0"/>
                <a:cs typeface="Times New Roman" panose="02020603050405020304" pitchFamily="18" charset="0"/>
              </a:rPr>
              <a:t>:- It is one of the major festival celebrated in </a:t>
            </a:r>
            <a:r>
              <a:rPr lang="en-US" sz="2200" b="1" dirty="0">
                <a:latin typeface="Times New Roman" panose="02020603050405020304" pitchFamily="18" charset="0"/>
                <a:cs typeface="Times New Roman" panose="02020603050405020304" pitchFamily="18" charset="0"/>
              </a:rPr>
              <a:t>Nagaland</a:t>
            </a:r>
            <a:r>
              <a:rPr lang="en-US" sz="2200" dirty="0">
                <a:latin typeface="Times New Roman" panose="02020603050405020304" pitchFamily="18" charset="0"/>
                <a:cs typeface="Times New Roman" panose="02020603050405020304" pitchFamily="18" charset="0"/>
              </a:rPr>
              <a:t>. It is a 10 day festival that begins on 1st December every year. All the tribes showcase their talent and cultural vividness through costumes, weapons, bows and arrows and headgears of the clans. </a:t>
            </a:r>
          </a:p>
          <a:p>
            <a:pPr algn="just">
              <a:lnSpc>
                <a:spcPct val="150000"/>
              </a:lnSpc>
            </a:pPr>
            <a:r>
              <a:rPr lang="en-US" sz="2200" b="1" dirty="0">
                <a:latin typeface="Times New Roman" panose="02020603050405020304" pitchFamily="18" charset="0"/>
                <a:cs typeface="Times New Roman" panose="02020603050405020304" pitchFamily="18" charset="0"/>
              </a:rPr>
              <a:t>Cheiraoba Festival</a:t>
            </a:r>
            <a:r>
              <a:rPr lang="en-US" sz="2200" dirty="0">
                <a:latin typeface="Times New Roman" panose="02020603050405020304" pitchFamily="18" charset="0"/>
                <a:cs typeface="Times New Roman" panose="02020603050405020304" pitchFamily="18" charset="0"/>
              </a:rPr>
              <a:t>:- This festival is celebrated all across the State of </a:t>
            </a:r>
            <a:r>
              <a:rPr lang="en-US" sz="2200" b="1" dirty="0">
                <a:latin typeface="Times New Roman" panose="02020603050405020304" pitchFamily="18" charset="0"/>
                <a:cs typeface="Times New Roman" panose="02020603050405020304" pitchFamily="18" charset="0"/>
              </a:rPr>
              <a:t>Manipur</a:t>
            </a:r>
            <a:r>
              <a:rPr lang="en-US" sz="2200" dirty="0">
                <a:latin typeface="Times New Roman" panose="02020603050405020304" pitchFamily="18" charset="0"/>
                <a:cs typeface="Times New Roman" panose="02020603050405020304" pitchFamily="18" charset="0"/>
              </a:rPr>
              <a:t>, as it is the New Year according to the Manipuri tribes.</a:t>
            </a:r>
          </a:p>
          <a:p>
            <a:pPr algn="just">
              <a:lnSpc>
                <a:spcPct val="150000"/>
              </a:lnSpc>
            </a:pPr>
            <a:r>
              <a:rPr lang="en-US" sz="2200" b="1" dirty="0">
                <a:latin typeface="Times New Roman" panose="02020603050405020304" pitchFamily="18" charset="0"/>
                <a:cs typeface="Times New Roman" panose="02020603050405020304" pitchFamily="18" charset="0"/>
              </a:rPr>
              <a:t>Wangala Festival (The 100 Drums Festival):-</a:t>
            </a:r>
            <a:r>
              <a:rPr lang="en-US" sz="2200" dirty="0">
                <a:latin typeface="Times New Roman" panose="02020603050405020304" pitchFamily="18" charset="0"/>
                <a:cs typeface="Times New Roman" panose="02020603050405020304" pitchFamily="18" charset="0"/>
              </a:rPr>
              <a:t>The dominant Garo Tribe primarily celebrates it in </a:t>
            </a:r>
            <a:r>
              <a:rPr lang="en-US" sz="2200" b="1" dirty="0">
                <a:latin typeface="Times New Roman" panose="02020603050405020304" pitchFamily="18" charset="0"/>
                <a:cs typeface="Times New Roman" panose="02020603050405020304" pitchFamily="18" charset="0"/>
              </a:rPr>
              <a:t>Meghalaya</a:t>
            </a:r>
            <a:r>
              <a:rPr lang="en-US" sz="2200" dirty="0">
                <a:latin typeface="Times New Roman" panose="02020603050405020304" pitchFamily="18" charset="0"/>
                <a:cs typeface="Times New Roman" panose="02020603050405020304" pitchFamily="18" charset="0"/>
              </a:rPr>
              <a:t>. The festival indicates the beginning of winter and is celebrated as a nod to the post harvest season. </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96</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Festivals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1869104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534400" cy="5518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 Fair is a temporary gathering of people for a variety of activities which may be religious, entertainment or commercial.</a:t>
            </a:r>
          </a:p>
          <a:p>
            <a:pPr algn="just">
              <a:lnSpc>
                <a:spcPct val="150000"/>
              </a:lnSpc>
            </a:pPr>
            <a:r>
              <a:rPr lang="en-US" sz="2200" b="1" dirty="0">
                <a:latin typeface="Times New Roman" panose="02020603050405020304" pitchFamily="18" charset="0"/>
                <a:cs typeface="Times New Roman" panose="02020603050405020304" pitchFamily="18" charset="0"/>
              </a:rPr>
              <a:t>Kumbh Mela</a:t>
            </a:r>
            <a:r>
              <a:rPr lang="en-US" sz="2200" dirty="0">
                <a:latin typeface="Times New Roman" panose="02020603050405020304" pitchFamily="18" charset="0"/>
                <a:cs typeface="Times New Roman" panose="02020603050405020304" pitchFamily="18" charset="0"/>
              </a:rPr>
              <a:t>:- The Kumbh Mela is the largest religious gathering in the world. Every day millions of people come to take a dip in the holy river. The mela (gathering) is held on a rotational basis at four auspicious pilgrimage sites- Prayagraj, Haridwar, Nashik and Ujjain.</a:t>
            </a:r>
          </a:p>
          <a:p>
            <a:pPr algn="just">
              <a:lnSpc>
                <a:spcPct val="150000"/>
              </a:lnSpc>
            </a:pPr>
            <a:r>
              <a:rPr lang="en-US" sz="2200" b="1" dirty="0">
                <a:latin typeface="Times New Roman" panose="02020603050405020304" pitchFamily="18" charset="0"/>
                <a:cs typeface="Times New Roman" panose="02020603050405020304" pitchFamily="18" charset="0"/>
              </a:rPr>
              <a:t>Sonepur Mela</a:t>
            </a:r>
            <a:r>
              <a:rPr lang="en-US" sz="2200" dirty="0">
                <a:latin typeface="Times New Roman" panose="02020603050405020304" pitchFamily="18" charset="0"/>
                <a:cs typeface="Times New Roman" panose="02020603050405020304" pitchFamily="18" charset="0"/>
              </a:rPr>
              <a:t>:-It is one of the largest cattle fairs in Asia. The mela is held in Sonepur, Bihar at the confluence of the River Ganga and the Gandak. It usually takes place in November on the Kartik Poornima. It is the only fair where large numbers of elephants are sold.</a:t>
            </a: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97</a:t>
            </a:fld>
            <a:endParaRPr lang="en-US" dirty="0"/>
          </a:p>
        </p:txBody>
      </p:sp>
      <p:sp>
        <p:nvSpPr>
          <p:cNvPr id="7" name="Title 1"/>
          <p:cNvSpPr txBox="1">
            <a:spLocks/>
          </p:cNvSpPr>
          <p:nvPr/>
        </p:nvSpPr>
        <p:spPr>
          <a:xfrm>
            <a:off x="1346202" y="6568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Fairs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1402598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27892"/>
            <a:ext cx="8534400" cy="5428458"/>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Pushkar Fair</a:t>
            </a:r>
            <a:r>
              <a:rPr lang="en-US" sz="2200" dirty="0">
                <a:latin typeface="Times New Roman" panose="02020603050405020304" pitchFamily="18" charset="0"/>
                <a:cs typeface="Times New Roman" panose="02020603050405020304" pitchFamily="18" charset="0"/>
              </a:rPr>
              <a:t>:- Pushkar Mela is an annual fair in Pushkar, Rajasthan starting on the day of ‘Kartik Poornima’ and lasts for about a week. It is one of the largest camel and cattle fairs in the world. When the festival actually begins, events like camel races, moustache competitions, turban tying competitions, dancing and camel riding, etc. take centre stage. </a:t>
            </a:r>
          </a:p>
          <a:p>
            <a:pPr algn="just">
              <a:lnSpc>
                <a:spcPct val="150000"/>
              </a:lnSpc>
            </a:pPr>
            <a:r>
              <a:rPr lang="en-US" sz="2200" b="1" dirty="0">
                <a:latin typeface="Times New Roman" panose="02020603050405020304" pitchFamily="18" charset="0"/>
                <a:cs typeface="Times New Roman" panose="02020603050405020304" pitchFamily="18" charset="0"/>
              </a:rPr>
              <a:t>Ambubachi Mela</a:t>
            </a:r>
            <a:r>
              <a:rPr lang="en-US" sz="2200" dirty="0">
                <a:latin typeface="Times New Roman" panose="02020603050405020304" pitchFamily="18" charset="0"/>
                <a:cs typeface="Times New Roman" panose="02020603050405020304" pitchFamily="18" charset="0"/>
              </a:rPr>
              <a:t>:- This is an annual fair held at Kamakhya Temple in Guwahati (Assam). It is organized during the monsoon season. It is also known as the ‘Tantric Fertility Festival or Ameti Festival because it is based on the cult of Tantric Shakti.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98</a:t>
            </a:fld>
            <a:endParaRPr lang="en-US" dirty="0"/>
          </a:p>
        </p:txBody>
      </p:sp>
      <p:sp>
        <p:nvSpPr>
          <p:cNvPr id="7" name="Title 1"/>
          <p:cNvSpPr txBox="1">
            <a:spLocks/>
          </p:cNvSpPr>
          <p:nvPr/>
        </p:nvSpPr>
        <p:spPr>
          <a:xfrm>
            <a:off x="1346202" y="65681"/>
            <a:ext cx="7721598" cy="8540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Fairs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39650236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86800" cy="4984750"/>
          </a:xfrm>
        </p:spPr>
        <p:txBody>
          <a:bodyPr>
            <a:noAutofit/>
          </a:bodyPr>
          <a:lstStyle/>
          <a:p>
            <a:pPr marL="0" algn="just" fontAlgn="t">
              <a:lnSpc>
                <a:spcPct val="150000"/>
              </a:lnSpc>
              <a:spcBef>
                <a:spcPts val="0"/>
              </a:spcBef>
            </a:pPr>
            <a:r>
              <a:rPr lang="en-US" sz="2200" dirty="0">
                <a:solidFill>
                  <a:srgbClr val="000000"/>
                </a:solidFill>
                <a:latin typeface="Times New Roman" panose="02020603050405020304" pitchFamily="18" charset="0"/>
                <a:cs typeface="Times New Roman" panose="02020603050405020304" pitchFamily="18" charset="0"/>
              </a:rPr>
              <a:t>In this topic ,we learned about Music, Theatre, drama &amp;Painting, Martial</a:t>
            </a:r>
          </a:p>
          <a:p>
            <a:pPr marL="0" indent="0" algn="just" fontAlgn="t">
              <a:lnSpc>
                <a:spcPct val="150000"/>
              </a:lnSpc>
              <a:spcBef>
                <a:spcPts val="0"/>
              </a:spcBef>
              <a:buNone/>
            </a:pPr>
            <a:r>
              <a:rPr lang="en-US" sz="2200" dirty="0">
                <a:solidFill>
                  <a:srgbClr val="000000"/>
                </a:solidFill>
                <a:latin typeface="Times New Roman" panose="02020603050405020304" pitchFamily="18" charset="0"/>
                <a:cs typeface="Times New Roman" panose="02020603050405020304" pitchFamily="18" charset="0"/>
              </a:rPr>
              <a:t>     Arts Traditions</a:t>
            </a:r>
            <a:r>
              <a:rPr lang="en-IN" sz="2200" dirty="0">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the  Fairs  and Festivals</a:t>
            </a: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INDIAN TRADITIONS, CULTURAL &amp; SOCIETY             Module V INDIAN</a:t>
            </a:r>
            <a:r>
              <a:rPr lang="en-US" b="1" dirty="0" smtClean="0"/>
              <a:t> </a:t>
            </a:r>
            <a:r>
              <a:rPr lang="en-US" dirty="0"/>
              <a:t>TRADITIONS, CULTURAL &amp; SOCIETY (KNC-602)             Module V</a:t>
            </a:r>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99</a:t>
            </a:fld>
            <a:endParaRPr lang="en-US" dirty="0"/>
          </a:p>
        </p:txBody>
      </p:sp>
      <p:sp>
        <p:nvSpPr>
          <p:cNvPr id="7" name="Title 1"/>
          <p:cNvSpPr txBox="1">
            <a:spLocks/>
          </p:cNvSpPr>
          <p:nvPr/>
        </p:nvSpPr>
        <p:spPr>
          <a:xfrm>
            <a:off x="1422402" y="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29"/>
            <a:ext cx="1295400" cy="725587"/>
          </a:xfrm>
          <a:prstGeom prst="rect">
            <a:avLst/>
          </a:prstGeom>
        </p:spPr>
      </p:pic>
    </p:spTree>
    <p:extLst>
      <p:ext uri="{BB962C8B-B14F-4D97-AF65-F5344CB8AC3E}">
        <p14:creationId xmlns:p14="http://schemas.microsoft.com/office/powerpoint/2010/main" val="253130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4876</TotalTime>
  <Words>13855</Words>
  <Application>Microsoft Office PowerPoint</Application>
  <PresentationFormat>On-screen Show (4:3)</PresentationFormat>
  <Paragraphs>1520</Paragraphs>
  <Slides>138</Slides>
  <Notes>18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138</vt:i4>
      </vt:variant>
    </vt:vector>
  </HeadingPairs>
  <TitlesOfParts>
    <vt:vector size="146" baseType="lpstr">
      <vt:lpstr>Arial</vt:lpstr>
      <vt:lpstr>Calibri</vt:lpstr>
      <vt:lpstr>新細明體</vt:lpstr>
      <vt:lpstr>Times New Roman</vt:lpstr>
      <vt:lpstr>Wingdings</vt:lpstr>
      <vt:lpstr>Office Theme</vt:lpstr>
      <vt:lpstr>19_Office Theme</vt:lpstr>
      <vt:lpstr>20_Office Theme</vt:lpstr>
      <vt:lpstr>Noida Institute of Engineering and Technology, Greater Noida</vt:lpstr>
      <vt:lpstr>             Evaluation Scheme (EC-6th Semester)</vt:lpstr>
      <vt:lpstr>             Syllabus</vt:lpstr>
      <vt:lpstr>             Syllabus(Continue….)</vt:lpstr>
      <vt:lpstr>PowerPoint Presentation</vt:lpstr>
      <vt:lpstr>PowerPoint Presentation</vt:lpstr>
      <vt:lpstr>PowerPoint Presentation</vt:lpstr>
      <vt:lpstr>PowerPoint Presentation</vt:lpstr>
      <vt:lpstr>PowerPoint Presentation</vt:lpstr>
      <vt:lpstr>PowerPoint Presentation</vt:lpstr>
      <vt:lpstr>Program Outcomes</vt:lpstr>
      <vt:lpstr>Program Specific Outcomes</vt:lpstr>
      <vt:lpstr>PowerPoint Presentation</vt:lpstr>
      <vt:lpstr>Program Educational Objectives</vt:lpstr>
      <vt:lpstr>Result Analysis</vt:lpstr>
      <vt:lpstr>Question Paper Template</vt:lpstr>
      <vt:lpstr>Question Paper Template (Cont……)</vt:lpstr>
      <vt:lpstr>Question Paper Template (Cont……)</vt:lpstr>
      <vt:lpstr>Question Paper Template (Cont……)</vt:lpstr>
      <vt:lpstr>Question Paper Template (Cont……)</vt:lpstr>
      <vt:lpstr>Prerequisite and Recap</vt:lpstr>
      <vt:lpstr>Brief Introduction about the subject with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Neha Singh</cp:lastModifiedBy>
  <cp:revision>1238</cp:revision>
  <dcterms:created xsi:type="dcterms:W3CDTF">2006-08-16T00:00:00Z</dcterms:created>
  <dcterms:modified xsi:type="dcterms:W3CDTF">2025-01-27T09:08:15Z</dcterms:modified>
</cp:coreProperties>
</file>