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332" r:id="rId2"/>
    <p:sldId id="740" r:id="rId3"/>
    <p:sldId id="333" r:id="rId4"/>
    <p:sldId id="339" r:id="rId5"/>
    <p:sldId id="738" r:id="rId6"/>
    <p:sldId id="335" r:id="rId7"/>
    <p:sldId id="739" r:id="rId8"/>
    <p:sldId id="707" r:id="rId9"/>
    <p:sldId id="708" r:id="rId10"/>
    <p:sldId id="709" r:id="rId11"/>
    <p:sldId id="710" r:id="rId12"/>
    <p:sldId id="711" r:id="rId13"/>
    <p:sldId id="712" r:id="rId14"/>
    <p:sldId id="713" r:id="rId15"/>
    <p:sldId id="365" r:id="rId16"/>
    <p:sldId id="741" r:id="rId17"/>
    <p:sldId id="742" r:id="rId18"/>
    <p:sldId id="659" r:id="rId19"/>
    <p:sldId id="717" r:id="rId20"/>
    <p:sldId id="257" r:id="rId21"/>
    <p:sldId id="425" r:id="rId22"/>
    <p:sldId id="490" r:id="rId23"/>
    <p:sldId id="491" r:id="rId24"/>
    <p:sldId id="492" r:id="rId25"/>
    <p:sldId id="493" r:id="rId26"/>
    <p:sldId id="494" r:id="rId27"/>
    <p:sldId id="505" r:id="rId28"/>
    <p:sldId id="495" r:id="rId29"/>
    <p:sldId id="496" r:id="rId30"/>
    <p:sldId id="497" r:id="rId31"/>
    <p:sldId id="498" r:id="rId32"/>
    <p:sldId id="725" r:id="rId33"/>
    <p:sldId id="726" r:id="rId34"/>
    <p:sldId id="727" r:id="rId35"/>
    <p:sldId id="728" r:id="rId36"/>
    <p:sldId id="729" r:id="rId37"/>
    <p:sldId id="507" r:id="rId38"/>
    <p:sldId id="506" r:id="rId39"/>
    <p:sldId id="508" r:id="rId40"/>
    <p:sldId id="517" r:id="rId41"/>
    <p:sldId id="509" r:id="rId42"/>
    <p:sldId id="724" r:id="rId43"/>
    <p:sldId id="510" r:id="rId44"/>
    <p:sldId id="511" r:id="rId45"/>
    <p:sldId id="512" r:id="rId46"/>
    <p:sldId id="514" r:id="rId47"/>
    <p:sldId id="515" r:id="rId48"/>
    <p:sldId id="516" r:id="rId49"/>
    <p:sldId id="518" r:id="rId50"/>
    <p:sldId id="519" r:id="rId51"/>
    <p:sldId id="520" r:id="rId52"/>
    <p:sldId id="521" r:id="rId53"/>
    <p:sldId id="522" r:id="rId54"/>
    <p:sldId id="523" r:id="rId55"/>
    <p:sldId id="544" r:id="rId56"/>
    <p:sldId id="524" r:id="rId57"/>
    <p:sldId id="525" r:id="rId58"/>
    <p:sldId id="743" r:id="rId59"/>
    <p:sldId id="744" r:id="rId60"/>
    <p:sldId id="745" r:id="rId61"/>
    <p:sldId id="730" r:id="rId62"/>
    <p:sldId id="731" r:id="rId63"/>
    <p:sldId id="732" r:id="rId64"/>
    <p:sldId id="733" r:id="rId65"/>
    <p:sldId id="734" r:id="rId66"/>
    <p:sldId id="526" r:id="rId67"/>
    <p:sldId id="719" r:id="rId68"/>
    <p:sldId id="720" r:id="rId69"/>
    <p:sldId id="721" r:id="rId70"/>
    <p:sldId id="722" r:id="rId71"/>
    <p:sldId id="723" r:id="rId72"/>
    <p:sldId id="737" r:id="rId73"/>
    <p:sldId id="735" r:id="rId74"/>
    <p:sldId id="736" r:id="rId75"/>
    <p:sldId id="746" r:id="rId76"/>
    <p:sldId id="714" r:id="rId77"/>
    <p:sldId id="747" r:id="rId78"/>
    <p:sldId id="748" r:id="rId79"/>
    <p:sldId id="749" r:id="rId80"/>
    <p:sldId id="705" r:id="rId81"/>
    <p:sldId id="704" r:id="rId82"/>
    <p:sldId id="750" r:id="rId83"/>
    <p:sldId id="476"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30" autoAdjust="0"/>
    <p:restoredTop sz="94308" autoAdjust="0"/>
  </p:normalViewPr>
  <p:slideViewPr>
    <p:cSldViewPr>
      <p:cViewPr varScale="1">
        <p:scale>
          <a:sx n="54" d="100"/>
          <a:sy n="54" d="100"/>
        </p:scale>
        <p:origin x="52" y="1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240"/>
    </p:cViewPr>
  </p:sorterViewPr>
  <p:notesViewPr>
    <p:cSldViewPr>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12052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08D936-DEFC-4CA1-8AA4-B8EA3A43D63C}"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defRPr lang="en-US" sz="2800" b="0">
                <a:ln w="0"/>
                <a:effectLst>
                  <a:outerShdw blurRad="38100" dist="19050" dir="2700000" algn="tl" rotWithShape="0">
                    <a:schemeClr val="dk1">
                      <a:alpha val="40000"/>
                    </a:schemeClr>
                  </a:outerShdw>
                </a:effectLst>
                <a:latin typeface="+mn-lt"/>
                <a:ea typeface="+mn-ea"/>
                <a:cs typeface="+mn-cs"/>
              </a:defRPr>
            </a:lvl1pPr>
          </a:lstStyle>
          <a:p>
            <a:pPr marL="0" lvl="0">
              <a:lnSpc>
                <a:spcPct val="90000"/>
              </a:lnSpc>
            </a:pPr>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013D65-8F50-4201-8945-7D2F55D26C6A}"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81F5BE-57A3-40B7-A0C7-36322501A77C}"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defRPr lang="en-US" sz="2800" b="0">
                <a:ln w="0"/>
                <a:solidFill>
                  <a:schemeClr val="tx1"/>
                </a:solidFill>
                <a:effectLst>
                  <a:outerShdw blurRad="38100" dist="19050" dir="2700000" algn="tl" rotWithShape="0">
                    <a:schemeClr val="dk1">
                      <a:alpha val="40000"/>
                    </a:schemeClr>
                  </a:outerShdw>
                </a:effectLst>
              </a:defRPr>
            </a:lvl1pPr>
          </a:lstStyle>
          <a:p>
            <a:pPr marL="0" lvl="0">
              <a:lnSpc>
                <a:spcPct val="90000"/>
              </a:lnSpc>
            </a:pPr>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77E31-93CD-4D02-8724-D8AD8DFD3F8A}"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4BD671-CA64-4FED-BFD1-ED6245F9CB71}" type="datetime1">
              <a:rPr lang="en-IN" smtClean="0"/>
              <a:t>03-02-2025</a:t>
            </a:fld>
            <a:endParaRPr lang="en-US"/>
          </a:p>
        </p:txBody>
      </p:sp>
      <p:sp>
        <p:nvSpPr>
          <p:cNvPr id="6" name="Footer Placeholder 5"/>
          <p:cNvSpPr>
            <a:spLocks noGrp="1"/>
          </p:cNvSpPr>
          <p:nvPr>
            <p:ph type="ftr" sz="quarter" idx="11"/>
          </p:nvPr>
        </p:nvSpPr>
        <p:spPr/>
        <p:txBody>
          <a:bodyPr/>
          <a:lstStyle/>
          <a:p>
            <a:r>
              <a:rPr lang="en-US" dirty="0"/>
              <a:t>Raviraj Singh AMICSE0601/ACSE0601/ACSEH0601/ACSAI0612  Unit-4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262EA5-30E2-490E-9E59-15381FED3F5B}" type="datetime1">
              <a:rPr lang="en-IN" smtClean="0"/>
              <a:t>03-02-2025</a:t>
            </a:fld>
            <a:endParaRPr lang="en-US"/>
          </a:p>
        </p:txBody>
      </p:sp>
      <p:sp>
        <p:nvSpPr>
          <p:cNvPr id="8" name="Footer Placeholder 7"/>
          <p:cNvSpPr>
            <a:spLocks noGrp="1"/>
          </p:cNvSpPr>
          <p:nvPr>
            <p:ph type="ftr" sz="quarter" idx="11"/>
          </p:nvPr>
        </p:nvSpPr>
        <p:spPr/>
        <p:txBody>
          <a:bodyPr/>
          <a:lstStyle/>
          <a:p>
            <a:r>
              <a:rPr lang="en-US" dirty="0"/>
              <a:t>Raviraj Singh AMICSE0601/ACSE0601/ACSEH0601/ACSAI0612  Unit-4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defRPr lang="en-US" sz="2800" b="0">
                <a:ln w="0"/>
                <a:effectLst>
                  <a:outerShdw blurRad="38100" dist="19050" dir="2700000" algn="tl" rotWithShape="0">
                    <a:schemeClr val="dk1">
                      <a:alpha val="40000"/>
                    </a:schemeClr>
                  </a:outerShdw>
                </a:effectLst>
                <a:latin typeface="+mn-lt"/>
                <a:ea typeface="+mn-ea"/>
                <a:cs typeface="+mn-cs"/>
              </a:defRPr>
            </a:lvl1pPr>
          </a:lstStyle>
          <a:p>
            <a:pPr marL="0" lvl="0">
              <a:lnSpc>
                <a:spcPct val="90000"/>
              </a:lnSpc>
            </a:pPr>
            <a:r>
              <a:rPr lang="en-US"/>
              <a:t>Click to edit Master title style</a:t>
            </a:r>
          </a:p>
        </p:txBody>
      </p:sp>
      <p:sp>
        <p:nvSpPr>
          <p:cNvPr id="3" name="Date Placeholder 2"/>
          <p:cNvSpPr>
            <a:spLocks noGrp="1"/>
          </p:cNvSpPr>
          <p:nvPr>
            <p:ph type="dt" sz="half" idx="10"/>
          </p:nvPr>
        </p:nvSpPr>
        <p:spPr/>
        <p:txBody>
          <a:bodyPr/>
          <a:lstStyle/>
          <a:p>
            <a:fld id="{5300F538-3FAD-43B7-B3E4-58198A9761F9}" type="datetime1">
              <a:rPr lang="en-IN" smtClean="0"/>
              <a:t>03-02-2025</a:t>
            </a:fld>
            <a:endParaRPr lang="en-US"/>
          </a:p>
        </p:txBody>
      </p:sp>
      <p:sp>
        <p:nvSpPr>
          <p:cNvPr id="4" name="Footer Placeholder 3"/>
          <p:cNvSpPr>
            <a:spLocks noGrp="1"/>
          </p:cNvSpPr>
          <p:nvPr>
            <p:ph type="ftr" sz="quarter" idx="11"/>
          </p:nvPr>
        </p:nvSpPr>
        <p:spPr/>
        <p:txBody>
          <a:bodyPr/>
          <a:lstStyle/>
          <a:p>
            <a:r>
              <a:rPr lang="en-US" dirty="0"/>
              <a:t>Raviraj Singh AMICSE0601/ACSE0601/ACSEH0601/ACSAI0612  Unit-4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D8FF3-4CDE-4B33-8458-6798B12743D2}" type="datetime1">
              <a:rPr lang="en-IN" smtClean="0"/>
              <a:t>03-02-2025</a:t>
            </a:fld>
            <a:endParaRPr lang="en-US"/>
          </a:p>
        </p:txBody>
      </p:sp>
      <p:sp>
        <p:nvSpPr>
          <p:cNvPr id="3" name="Footer Placeholder 2"/>
          <p:cNvSpPr>
            <a:spLocks noGrp="1"/>
          </p:cNvSpPr>
          <p:nvPr>
            <p:ph type="ftr" sz="quarter" idx="11"/>
          </p:nvPr>
        </p:nvSpPr>
        <p:spPr/>
        <p:txBody>
          <a:bodyPr/>
          <a:lstStyle/>
          <a:p>
            <a:r>
              <a:rPr lang="en-US" dirty="0"/>
              <a:t>Raviraj Singh AMICSE0601/ACSE0601/ACSEH0601/ACSAI0612  Unit-4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E7A4F6-1390-449D-85F1-933257D8579A}" type="datetime1">
              <a:rPr lang="en-IN" smtClean="0"/>
              <a:t>03-02-2025</a:t>
            </a:fld>
            <a:endParaRPr lang="en-US"/>
          </a:p>
        </p:txBody>
      </p:sp>
      <p:sp>
        <p:nvSpPr>
          <p:cNvPr id="6" name="Footer Placeholder 5"/>
          <p:cNvSpPr>
            <a:spLocks noGrp="1"/>
          </p:cNvSpPr>
          <p:nvPr>
            <p:ph type="ftr" sz="quarter" idx="11"/>
          </p:nvPr>
        </p:nvSpPr>
        <p:spPr/>
        <p:txBody>
          <a:bodyPr/>
          <a:lstStyle/>
          <a:p>
            <a:r>
              <a:rPr lang="en-US" dirty="0"/>
              <a:t>Raviraj Singh AMICSE0601/ACSE0601/ACSEH0601/ACSAI0612  Unit-4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E54E2-F548-439D-84AA-0D553AB1A89D}" type="datetime1">
              <a:rPr lang="en-IN" smtClean="0"/>
              <a:t>03-02-2025</a:t>
            </a:fld>
            <a:endParaRPr lang="en-US"/>
          </a:p>
        </p:txBody>
      </p:sp>
      <p:sp>
        <p:nvSpPr>
          <p:cNvPr id="6" name="Footer Placeholder 5"/>
          <p:cNvSpPr>
            <a:spLocks noGrp="1"/>
          </p:cNvSpPr>
          <p:nvPr>
            <p:ph type="ftr" sz="quarter" idx="11"/>
          </p:nvPr>
        </p:nvSpPr>
        <p:spPr/>
        <p:txBody>
          <a:bodyPr/>
          <a:lstStyle/>
          <a:p>
            <a:r>
              <a:rPr lang="en-US" dirty="0"/>
              <a:t>Raviraj Singh AMICSE0601/ACSE0601/ACSEH0601/ACSAI0612  Unit-4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A4F0D-D6A0-487C-92F1-A33BF13353A6}" type="datetime1">
              <a:rPr lang="en-IN" smtClean="0"/>
              <a:t>03-02-2025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Raviraj Singh AMICSE0601/ACSE0601/ACSEH0601/ACSAI0612  Unit-4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YpsFT50mths?list=PLd3UqWTnYXOlc93disyBjyFv-r1Vq-5zh"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B2D574F-F70E-4416-BF67-F595B6D7723D}"/>
              </a:ext>
            </a:extLst>
          </p:cNvPr>
          <p:cNvSpPr>
            <a:spLocks noGrp="1"/>
          </p:cNvSpPr>
          <p:nvPr>
            <p:ph type="ftr" sz="quarter" idx="11"/>
          </p:nvPr>
        </p:nvSpPr>
        <p:spPr>
          <a:xfrm>
            <a:off x="3119870" y="6248400"/>
            <a:ext cx="4804930" cy="244872"/>
          </a:xfrm>
        </p:spPr>
        <p:txBody>
          <a:bodyPr/>
          <a:lstStyle/>
          <a:p>
            <a:r>
              <a:rPr lang="en-US" dirty="0"/>
              <a:t>Raviraj Singh AMICSE0601/ACSE0601/ACSEH0601/ACSAI0612  Unit-4</a:t>
            </a:r>
          </a:p>
        </p:txBody>
      </p:sp>
      <p:sp>
        <p:nvSpPr>
          <p:cNvPr id="6" name="Date Placeholder 5"/>
          <p:cNvSpPr>
            <a:spLocks noGrp="1"/>
          </p:cNvSpPr>
          <p:nvPr>
            <p:ph type="dt" sz="half" idx="10"/>
          </p:nvPr>
        </p:nvSpPr>
        <p:spPr/>
        <p:txBody>
          <a:bodyPr/>
          <a:lstStyle/>
          <a:p>
            <a:fld id="{235E8B39-2D57-4386-81C4-93DFFB07E279}" type="datetime1">
              <a:rPr lang="en-IN" smtClean="0"/>
              <a:t>03-02-2025</a:t>
            </a:fld>
            <a:endParaRPr lang="en-US" dirty="0"/>
          </a:p>
        </p:txBody>
      </p:sp>
      <p:sp>
        <p:nvSpPr>
          <p:cNvPr id="13" name="Subtitle 2">
            <a:extLst>
              <a:ext uri="{FF2B5EF4-FFF2-40B4-BE49-F238E27FC236}">
                <a16:creationId xmlns:a16="http://schemas.microsoft.com/office/drawing/2014/main" id="{94FF14BA-4C8F-432D-A87D-69CAF7CC6156}"/>
              </a:ext>
            </a:extLst>
          </p:cNvPr>
          <p:cNvSpPr txBox="1">
            <a:spLocks/>
          </p:cNvSpPr>
          <p:nvPr/>
        </p:nvSpPr>
        <p:spPr>
          <a:xfrm>
            <a:off x="2291195" y="1266951"/>
            <a:ext cx="4800600" cy="5618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lvl="0" indent="0" algn="ctr">
              <a:lnSpc>
                <a:spcPct val="115000"/>
              </a:lnSpc>
              <a:spcAft>
                <a:spcPts val="1000"/>
              </a:spcAft>
              <a:buNone/>
              <a:tabLst>
                <a:tab pos="1533525" algn="l"/>
              </a:tabLst>
              <a:defRPr/>
            </a:pPr>
            <a:r>
              <a:rPr lang="en-IN" sz="1800" b="1" dirty="0">
                <a:latin typeface="Times New Roman" panose="02020603050405020304" pitchFamily="18" charset="0"/>
              </a:rPr>
              <a:t>Spring MVC &amp; Spring Boot </a:t>
            </a:r>
          </a:p>
        </p:txBody>
      </p:sp>
      <p:sp>
        <p:nvSpPr>
          <p:cNvPr id="14" name="Subtitle 2">
            <a:extLst>
              <a:ext uri="{FF2B5EF4-FFF2-40B4-BE49-F238E27FC236}">
                <a16:creationId xmlns:a16="http://schemas.microsoft.com/office/drawing/2014/main" id="{7ADF028F-634E-4F21-B5E2-E4C5495F69E4}"/>
              </a:ext>
            </a:extLst>
          </p:cNvPr>
          <p:cNvSpPr txBox="1">
            <a:spLocks/>
          </p:cNvSpPr>
          <p:nvPr/>
        </p:nvSpPr>
        <p:spPr>
          <a:xfrm>
            <a:off x="707082" y="2445878"/>
            <a:ext cx="1510701" cy="400050"/>
          </a:xfrm>
          <a:prstGeom prst="rect">
            <a:avLst/>
          </a:prstGeom>
        </p:spPr>
        <p:style>
          <a:lnRef idx="2">
            <a:schemeClr val="accent5"/>
          </a:lnRef>
          <a:fillRef idx="1">
            <a:schemeClr val="lt1"/>
          </a:fillRef>
          <a:effectRef idx="0">
            <a:schemeClr val="accent5"/>
          </a:effectRef>
          <a:fontRef idx="minor">
            <a:schemeClr val="dk1"/>
          </a:fontRef>
        </p:style>
        <p:txBody>
          <a:bodyPr>
            <a:normAutofit lnSpcReduction="10000"/>
          </a:bodyPr>
          <a:lstStyle/>
          <a:p>
            <a:pPr algn="ctr" eaLnBrk="1" fontAlgn="auto" hangingPunct="1">
              <a:spcBef>
                <a:spcPct val="20000"/>
              </a:spcBef>
              <a:spcAft>
                <a:spcPts val="0"/>
              </a:spcAft>
              <a:defRPr/>
            </a:pPr>
            <a:r>
              <a:rPr lang="en-US" sz="2100" b="1" dirty="0">
                <a:solidFill>
                  <a:schemeClr val="tx1"/>
                </a:solidFill>
                <a:latin typeface="Times New Roman" panose="02020603050405020304" pitchFamily="18" charset="0"/>
                <a:cs typeface="Times New Roman" panose="02020603050405020304" pitchFamily="18" charset="0"/>
              </a:rPr>
              <a:t>Unit: 4</a:t>
            </a:r>
          </a:p>
        </p:txBody>
      </p:sp>
      <p:sp>
        <p:nvSpPr>
          <p:cNvPr id="15" name="Subtitle 2">
            <a:extLst>
              <a:ext uri="{FF2B5EF4-FFF2-40B4-BE49-F238E27FC236}">
                <a16:creationId xmlns:a16="http://schemas.microsoft.com/office/drawing/2014/main" id="{3CBC2F5D-0BE5-4DCF-913B-F64829E70CC0}"/>
              </a:ext>
            </a:extLst>
          </p:cNvPr>
          <p:cNvSpPr txBox="1">
            <a:spLocks/>
          </p:cNvSpPr>
          <p:nvPr/>
        </p:nvSpPr>
        <p:spPr>
          <a:xfrm>
            <a:off x="348475" y="3074133"/>
            <a:ext cx="3738616" cy="1835882"/>
          </a:xfrm>
          <a:prstGeom prst="rect">
            <a:avLst/>
          </a:prstGeom>
        </p:spPr>
        <p:style>
          <a:lnRef idx="2">
            <a:schemeClr val="accent5"/>
          </a:lnRef>
          <a:fillRef idx="1">
            <a:schemeClr val="lt1"/>
          </a:fillRef>
          <a:effectRef idx="0">
            <a:schemeClr val="accent5"/>
          </a:effectRef>
          <a:fontRef idx="minor">
            <a:schemeClr val="dk1"/>
          </a:fontRef>
        </p:style>
        <p:txBody>
          <a:bodyPr/>
          <a:lstStyle/>
          <a:p>
            <a:pPr algn="ctr">
              <a:lnSpc>
                <a:spcPct val="115000"/>
              </a:lnSpc>
              <a:spcAft>
                <a:spcPts val="1000"/>
              </a:spcAft>
              <a:tabLst>
                <a:tab pos="1533525" algn="l"/>
              </a:tabLst>
              <a:defRPr/>
            </a:pPr>
            <a:endParaRPr lang="en-IN" b="1" dirty="0">
              <a:latin typeface="Times New Roman" panose="02020603050405020304" pitchFamily="18" charset="0"/>
              <a:cs typeface="Times New Roman" panose="02020603050405020304" pitchFamily="18" charset="0"/>
            </a:endParaRPr>
          </a:p>
          <a:p>
            <a:pPr algn="ctr">
              <a:lnSpc>
                <a:spcPct val="115000"/>
              </a:lnSpc>
              <a:spcAft>
                <a:spcPts val="1000"/>
              </a:spcAft>
              <a:tabLst>
                <a:tab pos="1533525" algn="l"/>
              </a:tabLst>
              <a:defRPr/>
            </a:pPr>
            <a:r>
              <a:rPr lang="en-IN" b="1" dirty="0">
                <a:latin typeface="Times New Roman" panose="02020603050405020304" pitchFamily="18" charset="0"/>
                <a:cs typeface="Times New Roman" panose="02020603050405020304" pitchFamily="18" charset="0"/>
              </a:rPr>
              <a:t>Advanced Java Programming</a:t>
            </a:r>
          </a:p>
          <a:p>
            <a:pPr algn="ctr">
              <a:lnSpc>
                <a:spcPct val="115000"/>
              </a:lnSpc>
              <a:spcAft>
                <a:spcPts val="1000"/>
              </a:spcAft>
              <a:tabLst>
                <a:tab pos="1533525" algn="l"/>
              </a:tabLst>
              <a:defRPr/>
            </a:pPr>
            <a:r>
              <a:rPr lang="en-IN" b="1" dirty="0">
                <a:latin typeface="Times New Roman" panose="02020603050405020304" pitchFamily="18" charset="0"/>
                <a:cs typeface="Times New Roman" panose="02020603050405020304" pitchFamily="18" charset="0"/>
              </a:rPr>
              <a:t>(ACSAI0612/ACSE0601/ACSEH0601/AMICSE0601)</a:t>
            </a:r>
            <a:endParaRPr lang="en-US" b="1" dirty="0">
              <a:latin typeface="Times New Roman" panose="02020603050405020304" pitchFamily="18" charset="0"/>
              <a:cs typeface="Times New Roman" panose="02020603050405020304" pitchFamily="18" charset="0"/>
            </a:endParaRPr>
          </a:p>
          <a:p>
            <a:pPr lvl="0" algn="ctr">
              <a:lnSpc>
                <a:spcPct val="115000"/>
              </a:lnSpc>
              <a:spcAft>
                <a:spcPts val="1000"/>
              </a:spcAft>
              <a:tabLst>
                <a:tab pos="1533525" algn="l"/>
              </a:tabLst>
              <a:defRPr/>
            </a:pPr>
            <a:endParaRPr lang="en-IN"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Subtitle 2"/>
          <p:cNvSpPr txBox="1">
            <a:spLocks/>
          </p:cNvSpPr>
          <p:nvPr/>
        </p:nvSpPr>
        <p:spPr>
          <a:xfrm>
            <a:off x="6005945" y="4689776"/>
            <a:ext cx="2286000" cy="1330419"/>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defTabSz="685800" eaLnBrk="1" fontAlgn="auto" hangingPunct="1">
              <a:spcBef>
                <a:spcPct val="20000"/>
              </a:spcBef>
              <a:spcAft>
                <a:spcPts val="0"/>
              </a:spcAft>
              <a:defRPr/>
            </a:pPr>
            <a:r>
              <a:rPr lang="en-US" dirty="0">
                <a:solidFill>
                  <a:schemeClr val="tx1"/>
                </a:solidFill>
              </a:rPr>
              <a:t>Raviraj Singh </a:t>
            </a:r>
          </a:p>
          <a:p>
            <a:pPr algn="ctr" defTabSz="685800" eaLnBrk="1" fontAlgn="auto" hangingPunct="1">
              <a:spcBef>
                <a:spcPct val="20000"/>
              </a:spcBef>
              <a:spcAft>
                <a:spcPts val="0"/>
              </a:spcAft>
              <a:defRPr/>
            </a:pPr>
            <a:r>
              <a:rPr lang="en-US" dirty="0">
                <a:solidFill>
                  <a:schemeClr val="tx1"/>
                </a:solidFill>
              </a:rPr>
              <a:t>Assistant Professor </a:t>
            </a:r>
          </a:p>
          <a:p>
            <a:pPr algn="ctr" defTabSz="685800" eaLnBrk="1" fontAlgn="auto" hangingPunct="1">
              <a:spcBef>
                <a:spcPct val="20000"/>
              </a:spcBef>
              <a:spcAft>
                <a:spcPts val="0"/>
              </a:spcAft>
              <a:defRPr/>
            </a:pPr>
            <a:r>
              <a:rPr lang="en-US" dirty="0">
                <a:solidFill>
                  <a:schemeClr val="tx1"/>
                </a:solidFill>
              </a:rPr>
              <a:t> Department: CSE(DS)</a:t>
            </a:r>
          </a:p>
        </p:txBody>
      </p:sp>
      <p:sp>
        <p:nvSpPr>
          <p:cNvPr id="17" name="Subtitle 2">
            <a:extLst>
              <a:ext uri="{FF2B5EF4-FFF2-40B4-BE49-F238E27FC236}">
                <a16:creationId xmlns:a16="http://schemas.microsoft.com/office/drawing/2014/main" id="{CC35322B-371D-443C-BF9F-17D1E6792A61}"/>
              </a:ext>
            </a:extLst>
          </p:cNvPr>
          <p:cNvSpPr txBox="1">
            <a:spLocks/>
          </p:cNvSpPr>
          <p:nvPr/>
        </p:nvSpPr>
        <p:spPr>
          <a:xfrm>
            <a:off x="376184" y="5105275"/>
            <a:ext cx="3477523" cy="914921"/>
          </a:xfrm>
          <a:prstGeom prst="rect">
            <a:avLst/>
          </a:prstGeom>
        </p:spPr>
        <p:style>
          <a:lnRef idx="2">
            <a:schemeClr val="accent5"/>
          </a:lnRef>
          <a:fillRef idx="1">
            <a:schemeClr val="lt1"/>
          </a:fillRef>
          <a:effectRef idx="0">
            <a:schemeClr val="accent5"/>
          </a:effectRef>
          <a:fontRef idx="minor">
            <a:schemeClr val="dk1"/>
          </a:fontRef>
        </p:style>
        <p:txBody>
          <a:bodyPr/>
          <a:lstStyle/>
          <a:p>
            <a:pPr lvl="0" algn="ctr">
              <a:spcBef>
                <a:spcPct val="20000"/>
              </a:spcBef>
              <a:defRPr/>
            </a:pP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6</a:t>
            </a:r>
            <a:r>
              <a:rPr lang="en-US" b="1" baseline="30000" dirty="0">
                <a:solidFill>
                  <a:schemeClr val="tx1"/>
                </a:solidFill>
                <a:latin typeface="Times New Roman" panose="02020603050405020304" pitchFamily="18" charset="0"/>
                <a:cs typeface="Times New Roman" panose="02020603050405020304" pitchFamily="18" charset="0"/>
              </a:rPr>
              <a:t>th</a:t>
            </a:r>
            <a:r>
              <a:rPr lang="en-US" b="1" dirty="0">
                <a:solidFill>
                  <a:schemeClr val="tx1"/>
                </a:solidFill>
                <a:latin typeface="Times New Roman" panose="02020603050405020304" pitchFamily="18" charset="0"/>
                <a:cs typeface="Times New Roman" panose="02020603050405020304" pitchFamily="18" charset="0"/>
              </a:rPr>
              <a:t> Semester</a:t>
            </a:r>
          </a:p>
          <a:p>
            <a:pPr lvl="0" algn="ctr">
              <a:spcBef>
                <a:spcPct val="20000"/>
              </a:spcBef>
              <a:defRPr/>
            </a:pPr>
            <a:r>
              <a:rPr lang="en-US" b="1" dirty="0">
                <a:solidFill>
                  <a:schemeClr val="tx1"/>
                </a:solidFill>
                <a:latin typeface="Times New Roman" panose="02020603050405020304" pitchFamily="18" charset="0"/>
                <a:cs typeface="Times New Roman" panose="02020603050405020304" pitchFamily="18" charset="0"/>
              </a:rPr>
              <a:t>(CSE M.Tech Int./B.Tech)</a:t>
            </a:r>
          </a:p>
          <a:p>
            <a:pPr algn="ctr" eaLnBrk="1" fontAlgn="auto" hangingPunct="1">
              <a:spcBef>
                <a:spcPct val="20000"/>
              </a:spcBef>
              <a:spcAft>
                <a:spcPts val="0"/>
              </a:spcAft>
              <a:defRPr/>
            </a:pPr>
            <a:endParaRPr lang="en-US" sz="165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7ED181F-3121-4EC1-A34F-16086F88D51D}"/>
              </a:ext>
            </a:extLst>
          </p:cNvPr>
          <p:cNvSpPr>
            <a:spLocks noGrp="1"/>
          </p:cNvSpPr>
          <p:nvPr>
            <p:ph type="sldNum" sz="quarter" idx="12"/>
          </p:nvPr>
        </p:nvSpPr>
        <p:spPr/>
        <p:txBody>
          <a:bodyPr/>
          <a:lstStyle/>
          <a:p>
            <a:fld id="{5953C3A8-BE0E-472B-9B60-3C596930C5B5}" type="slidenum">
              <a:rPr lang="en-US" smtClean="0"/>
              <a:pPr/>
              <a:t>1</a:t>
            </a:fld>
            <a:endParaRPr lang="en-US"/>
          </a:p>
        </p:txBody>
      </p:sp>
      <p:sp>
        <p:nvSpPr>
          <p:cNvPr id="21" name="Title 1"/>
          <p:cNvSpPr txBox="1">
            <a:spLocks/>
          </p:cNvSpPr>
          <p:nvPr/>
        </p:nvSpPr>
        <p:spPr bwMode="auto">
          <a:xfrm>
            <a:off x="1633538" y="-228600"/>
            <a:ext cx="7510462" cy="1066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endParaRPr lang="en-US" dirty="0">
              <a:sym typeface="Calibri"/>
            </a:endParaRPr>
          </a:p>
          <a:p>
            <a:r>
              <a:rPr lang="en-US" sz="2400" dirty="0">
                <a:sym typeface="Calibri"/>
              </a:rPr>
              <a:t>Noida Institute of Engineering and Technology, Greater Noida</a:t>
            </a:r>
            <a:endParaRPr lang="en-IN" sz="2400" dirty="0"/>
          </a:p>
          <a:p>
            <a:endParaRPr lang="en-IN" sz="2400" dirty="0"/>
          </a:p>
        </p:txBody>
      </p:sp>
      <p:pic>
        <p:nvPicPr>
          <p:cNvPr id="102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255" t="12958"/>
          <a:stretch/>
        </p:blipFill>
        <p:spPr>
          <a:xfrm>
            <a:off x="6005945" y="2164956"/>
            <a:ext cx="2285999" cy="2296614"/>
          </a:xfrm>
          <a:prstGeom prst="rect">
            <a:avLst/>
          </a:prstGeom>
        </p:spPr>
      </p:pic>
    </p:spTree>
    <p:extLst>
      <p:ext uri="{BB962C8B-B14F-4D97-AF65-F5344CB8AC3E}">
        <p14:creationId xmlns:p14="http://schemas.microsoft.com/office/powerpoint/2010/main" val="159669454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Content Placeholder 8" descr="qs3.PNG"/>
          <p:cNvPicPr>
            <a:picLocks noGrp="1" noChangeAspect="1"/>
          </p:cNvPicPr>
          <p:nvPr>
            <p:ph idx="1"/>
          </p:nvPr>
        </p:nvPicPr>
        <p:blipFill>
          <a:blip r:embed="rId2" cstate="print"/>
          <a:srcRect/>
          <a:stretch>
            <a:fillRect/>
          </a:stretch>
        </p:blipFill>
        <p:spPr>
          <a:xfrm>
            <a:off x="457319" y="1703388"/>
            <a:ext cx="8229363" cy="4318000"/>
          </a:xfrm>
        </p:spPr>
      </p:pic>
      <p:sp>
        <p:nvSpPr>
          <p:cNvPr id="4" name="Date Placeholder 3"/>
          <p:cNvSpPr>
            <a:spLocks noGrp="1"/>
          </p:cNvSpPr>
          <p:nvPr>
            <p:ph type="dt" sz="quarter" idx="10"/>
          </p:nvPr>
        </p:nvSpPr>
        <p:spPr/>
        <p:txBody>
          <a:bodyPr/>
          <a:lstStyle/>
          <a:p>
            <a:pPr>
              <a:defRPr/>
            </a:pPr>
            <a:fld id="{84808250-8DBE-4BA7-8DB1-33052794F5C4}" type="datetime1">
              <a:rPr lang="en-IN" smtClean="0"/>
              <a:t>03-02-2025</a:t>
            </a:fld>
            <a:endParaRPr lang="en-US"/>
          </a:p>
        </p:txBody>
      </p:sp>
      <p:sp>
        <p:nvSpPr>
          <p:cNvPr id="5" name="Footer Placeholder 4"/>
          <p:cNvSpPr>
            <a:spLocks noGrp="1"/>
          </p:cNvSpPr>
          <p:nvPr>
            <p:ph type="ftr" sz="quarter" idx="11"/>
          </p:nvPr>
        </p:nvSpPr>
        <p:spPr>
          <a:xfrm>
            <a:off x="1828800" y="6356351"/>
            <a:ext cx="5755943"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F373DC43-D405-4096-92C5-04C35C9251E8}" type="slidenum">
              <a:rPr lang="en-US"/>
              <a:pPr>
                <a:defRPr/>
              </a:pPr>
              <a:t>10</a:t>
            </a:fld>
            <a:endParaRPr lang="en-US"/>
          </a:p>
        </p:txBody>
      </p:sp>
      <p:sp>
        <p:nvSpPr>
          <p:cNvPr id="7" name="Title 1"/>
          <p:cNvSpPr txBox="1">
            <a:spLocks noGrp="1"/>
          </p:cNvSpPr>
          <p:nvPr>
            <p:ph type="title"/>
          </p:nvPr>
        </p:nvSpPr>
        <p:spPr>
          <a:xfrm>
            <a:off x="1433015" y="0"/>
            <a:ext cx="7710985" cy="8890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17410"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9371C79-FFB8-4B7E-99F9-C68942DE0877}" type="datetime1">
              <a:rPr lang="en-IN" smtClean="0"/>
              <a:t>03-02-2025</a:t>
            </a:fld>
            <a:endParaRPr lang="en-US"/>
          </a:p>
        </p:txBody>
      </p:sp>
      <p:sp>
        <p:nvSpPr>
          <p:cNvPr id="5" name="Footer Placeholder 4"/>
          <p:cNvSpPr>
            <a:spLocks noGrp="1"/>
          </p:cNvSpPr>
          <p:nvPr>
            <p:ph type="ftr" sz="quarter" idx="11"/>
          </p:nvPr>
        </p:nvSpPr>
        <p:spPr>
          <a:xfrm>
            <a:off x="1981200" y="6356351"/>
            <a:ext cx="5306705"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ECF37C94-86D4-4017-AF1F-DFA6D6FA3B9E}" type="slidenum">
              <a:rPr lang="en-US"/>
              <a:pPr>
                <a:defRPr/>
              </a:pPr>
              <a:t>11</a:t>
            </a:fld>
            <a:endParaRPr lang="en-US"/>
          </a:p>
        </p:txBody>
      </p:sp>
      <p:sp>
        <p:nvSpPr>
          <p:cNvPr id="7" name="Title 1"/>
          <p:cNvSpPr txBox="1">
            <a:spLocks noGrp="1"/>
          </p:cNvSpPr>
          <p:nvPr>
            <p:ph type="title"/>
          </p:nvPr>
        </p:nvSpPr>
        <p:spPr>
          <a:xfrm>
            <a:off x="1433016" y="-19051"/>
            <a:ext cx="7720463" cy="851564"/>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19462" name="Content Placeholder 10" descr="qs5.PNG"/>
          <p:cNvPicPr>
            <a:picLocks noGrp="1" noChangeAspect="1"/>
          </p:cNvPicPr>
          <p:nvPr>
            <p:ph idx="1"/>
          </p:nvPr>
        </p:nvPicPr>
        <p:blipFill>
          <a:blip r:embed="rId2" cstate="print"/>
          <a:srcRect/>
          <a:stretch>
            <a:fillRect/>
          </a:stretch>
        </p:blipFill>
        <p:spPr>
          <a:xfrm>
            <a:off x="457319" y="2006600"/>
            <a:ext cx="8229363" cy="3454400"/>
          </a:xfrm>
        </p:spPr>
      </p:pic>
      <p:pic>
        <p:nvPicPr>
          <p:cNvPr id="18434"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428253" cy="82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B106B30-68B5-4D30-BF86-12951898E1B4}" type="datetime1">
              <a:rPr lang="en-IN" smtClean="0"/>
              <a:t>03-02-2025</a:t>
            </a:fld>
            <a:endParaRPr lang="en-US"/>
          </a:p>
        </p:txBody>
      </p:sp>
      <p:sp>
        <p:nvSpPr>
          <p:cNvPr id="5" name="Footer Placeholder 4"/>
          <p:cNvSpPr>
            <a:spLocks noGrp="1"/>
          </p:cNvSpPr>
          <p:nvPr>
            <p:ph type="ftr" sz="quarter" idx="11"/>
          </p:nvPr>
        </p:nvSpPr>
        <p:spPr>
          <a:xfrm>
            <a:off x="1752600" y="6356351"/>
            <a:ext cx="5943600"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F291D809-0867-4406-A502-2334285D6110}" type="slidenum">
              <a:rPr lang="en-US"/>
              <a:pPr>
                <a:defRPr/>
              </a:pPr>
              <a:t>12</a:t>
            </a:fld>
            <a:endParaRPr lang="en-US" dirty="0"/>
          </a:p>
        </p:txBody>
      </p:sp>
      <p:sp>
        <p:nvSpPr>
          <p:cNvPr id="7" name="Title 1"/>
          <p:cNvSpPr txBox="1">
            <a:spLocks noGrp="1"/>
          </p:cNvSpPr>
          <p:nvPr>
            <p:ph type="title"/>
          </p:nvPr>
        </p:nvSpPr>
        <p:spPr>
          <a:xfrm>
            <a:off x="1402308" y="0"/>
            <a:ext cx="7741693" cy="812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20486" name="Content Placeholder 12" descr="qs6.PNG"/>
          <p:cNvPicPr>
            <a:picLocks noGrp="1" noChangeAspect="1"/>
          </p:cNvPicPr>
          <p:nvPr>
            <p:ph idx="1"/>
          </p:nvPr>
        </p:nvPicPr>
        <p:blipFill>
          <a:blip r:embed="rId2" cstate="print"/>
          <a:srcRect/>
          <a:stretch>
            <a:fillRect/>
          </a:stretch>
        </p:blipFill>
        <p:spPr>
          <a:xfrm>
            <a:off x="457319" y="2301877"/>
            <a:ext cx="8229363" cy="3122613"/>
          </a:xfrm>
        </p:spPr>
      </p:pic>
      <p:pic>
        <p:nvPicPr>
          <p:cNvPr id="1945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397545"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BB4E7CB-985E-4DA5-88EC-9D5DD323F08C}" type="datetime1">
              <a:rPr lang="en-IN" smtClean="0"/>
              <a:t>03-02-2025</a:t>
            </a:fld>
            <a:endParaRPr lang="en-US"/>
          </a:p>
        </p:txBody>
      </p:sp>
      <p:sp>
        <p:nvSpPr>
          <p:cNvPr id="5" name="Footer Placeholder 4"/>
          <p:cNvSpPr>
            <a:spLocks noGrp="1"/>
          </p:cNvSpPr>
          <p:nvPr>
            <p:ph type="ftr" sz="quarter" idx="11"/>
          </p:nvPr>
        </p:nvSpPr>
        <p:spPr>
          <a:xfrm>
            <a:off x="2057400" y="6356351"/>
            <a:ext cx="5638800"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30D8AC64-72E9-4AD0-A692-AF99721F8EFA}" type="slidenum">
              <a:rPr lang="en-US"/>
              <a:pPr>
                <a:defRPr/>
              </a:pPr>
              <a:t>13</a:t>
            </a:fld>
            <a:endParaRPr lang="en-US"/>
          </a:p>
        </p:txBody>
      </p:sp>
      <p:sp>
        <p:nvSpPr>
          <p:cNvPr id="7" name="Title 1"/>
          <p:cNvSpPr txBox="1">
            <a:spLocks noGrp="1"/>
          </p:cNvSpPr>
          <p:nvPr>
            <p:ph type="title"/>
          </p:nvPr>
        </p:nvSpPr>
        <p:spPr>
          <a:xfrm>
            <a:off x="1463722" y="1"/>
            <a:ext cx="7680278" cy="859809"/>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21510" name="Content Placeholder 10" descr="qs7.PNG"/>
          <p:cNvPicPr>
            <a:picLocks noGrp="1" noChangeAspect="1"/>
          </p:cNvPicPr>
          <p:nvPr>
            <p:ph idx="1"/>
          </p:nvPr>
        </p:nvPicPr>
        <p:blipFill>
          <a:blip r:embed="rId2" cstate="print"/>
          <a:srcRect/>
          <a:stretch>
            <a:fillRect/>
          </a:stretch>
        </p:blipFill>
        <p:spPr>
          <a:xfrm>
            <a:off x="457319" y="2108202"/>
            <a:ext cx="8229363" cy="3336925"/>
          </a:xfrm>
        </p:spPr>
      </p:pic>
      <p:pic>
        <p:nvPicPr>
          <p:cNvPr id="20482"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458959" cy="85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4FC7D2A-7940-479F-8040-0742B2D6F392}" type="datetime1">
              <a:rPr lang="en-IN" smtClean="0"/>
              <a:t>03-02-2025</a:t>
            </a:fld>
            <a:endParaRPr lang="en-US"/>
          </a:p>
        </p:txBody>
      </p:sp>
      <p:sp>
        <p:nvSpPr>
          <p:cNvPr id="5" name="Footer Placeholder 4"/>
          <p:cNvSpPr>
            <a:spLocks noGrp="1"/>
          </p:cNvSpPr>
          <p:nvPr>
            <p:ph type="ftr" sz="quarter" idx="11"/>
          </p:nvPr>
        </p:nvSpPr>
        <p:spPr>
          <a:xfrm>
            <a:off x="3028950" y="6356351"/>
            <a:ext cx="4972050"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097D8752-49BD-48C8-ABEB-64AC07682FE8}" type="slidenum">
              <a:rPr lang="en-US"/>
              <a:pPr>
                <a:defRPr/>
              </a:pPr>
              <a:t>14</a:t>
            </a:fld>
            <a:endParaRPr lang="en-US"/>
          </a:p>
        </p:txBody>
      </p:sp>
      <p:sp>
        <p:nvSpPr>
          <p:cNvPr id="7" name="Title 1"/>
          <p:cNvSpPr txBox="1">
            <a:spLocks noGrp="1"/>
          </p:cNvSpPr>
          <p:nvPr>
            <p:ph type="title"/>
          </p:nvPr>
        </p:nvSpPr>
        <p:spPr>
          <a:xfrm>
            <a:off x="1514902" y="1"/>
            <a:ext cx="7629098" cy="84616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22534" name="Content Placeholder 10" descr="qs9.PNG"/>
          <p:cNvPicPr>
            <a:picLocks noGrp="1" noChangeAspect="1"/>
          </p:cNvPicPr>
          <p:nvPr>
            <p:ph idx="1"/>
          </p:nvPr>
        </p:nvPicPr>
        <p:blipFill>
          <a:blip r:embed="rId2" cstate="print"/>
          <a:srcRect/>
          <a:stretch>
            <a:fillRect/>
          </a:stretch>
        </p:blipFill>
        <p:spPr>
          <a:xfrm>
            <a:off x="457319" y="1784352"/>
            <a:ext cx="8229363" cy="4157663"/>
          </a:xfrm>
        </p:spPr>
      </p:pic>
      <p:pic>
        <p:nvPicPr>
          <p:cNvPr id="21506"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Font typeface="Arial" panose="020B0604020202020204" pitchFamily="34" charset="0"/>
              <a:buChar char="•"/>
            </a:pPr>
            <a:r>
              <a:rPr lang="en-US" sz="2200" dirty="0"/>
              <a:t>Student must know at least the basics of Java programming ,able to start coding on any IDE. </a:t>
            </a:r>
          </a:p>
          <a:p>
            <a:pPr algn="just">
              <a:buFont typeface="Arial" panose="020B0604020202020204" pitchFamily="34" charset="0"/>
              <a:buChar char="•"/>
            </a:pPr>
            <a:r>
              <a:rPr lang="en-US" sz="2200" dirty="0"/>
              <a:t>Knowledge of object oriented techniques using Java concepts, as covered in ‘Programming Basic” course is necessary.</a:t>
            </a:r>
          </a:p>
          <a:p>
            <a:endParaRPr lang="en-US" sz="2200" dirty="0"/>
          </a:p>
        </p:txBody>
      </p:sp>
      <p:sp>
        <p:nvSpPr>
          <p:cNvPr id="4" name="Date Placeholder 3"/>
          <p:cNvSpPr>
            <a:spLocks noGrp="1"/>
          </p:cNvSpPr>
          <p:nvPr>
            <p:ph type="dt" sz="half" idx="10"/>
          </p:nvPr>
        </p:nvSpPr>
        <p:spPr/>
        <p:txBody>
          <a:bodyPr/>
          <a:lstStyle/>
          <a:p>
            <a:fld id="{4AC2A724-9B39-442B-9C55-BEB2094FEF79}"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814945" y="0"/>
            <a:ext cx="7315200" cy="609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Prerequisite</a:t>
            </a:r>
          </a:p>
        </p:txBody>
      </p:sp>
      <p:sp>
        <p:nvSpPr>
          <p:cNvPr id="9" name="Footer Placeholder 4">
            <a:extLst>
              <a:ext uri="{FF2B5EF4-FFF2-40B4-BE49-F238E27FC236}">
                <a16:creationId xmlns:a16="http://schemas.microsoft.com/office/drawing/2014/main" id="{A3B66D54-976C-4E48-8626-9B929927291B}"/>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253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10655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762"/>
            <a:ext cx="7162800" cy="833437"/>
          </a:xfrm>
        </p:spPr>
        <p:txBody>
          <a:bodyPr/>
          <a:lstStyle/>
          <a:p>
            <a:r>
              <a:rPr lang="en-US" dirty="0"/>
              <a:t>Recap</a:t>
            </a:r>
            <a:br>
              <a:rPr lang="en-US" dirty="0"/>
            </a:br>
            <a:endParaRPr lang="en-IN" dirty="0"/>
          </a:p>
        </p:txBody>
      </p:sp>
      <p:sp>
        <p:nvSpPr>
          <p:cNvPr id="3" name="Content Placeholder 2"/>
          <p:cNvSpPr>
            <a:spLocks noGrp="1"/>
          </p:cNvSpPr>
          <p:nvPr>
            <p:ph idx="1"/>
          </p:nvPr>
        </p:nvSpPr>
        <p:spPr>
          <a:xfrm>
            <a:off x="457200" y="990600"/>
            <a:ext cx="8229600" cy="4906963"/>
          </a:xfrm>
        </p:spPr>
        <p:txBody>
          <a:bodyPr>
            <a:normAutofit fontScale="92500" lnSpcReduction="10000"/>
          </a:bodyPr>
          <a:lstStyle/>
          <a:p>
            <a:pPr marL="0" indent="0">
              <a:buNone/>
            </a:pPr>
            <a:endParaRPr lang="en-US" sz="2000" dirty="0"/>
          </a:p>
          <a:p>
            <a:pPr marL="0" indent="0">
              <a:buNone/>
            </a:pPr>
            <a:r>
              <a:rPr lang="en-US" sz="2000" b="1" dirty="0"/>
              <a:t>1) Inversion of Control (</a:t>
            </a:r>
            <a:r>
              <a:rPr lang="en-US" sz="2000" b="1" dirty="0" err="1"/>
              <a:t>IoC</a:t>
            </a:r>
            <a:r>
              <a:rPr lang="en-US" sz="2000" dirty="0"/>
              <a:t>): Spring's most important concept, where the control of object creation and dependencies is handed over to the Spring container (rather than manually managing them in code). This is also known as Dependency Injection (DI).</a:t>
            </a:r>
          </a:p>
          <a:p>
            <a:pPr marL="0" indent="0">
              <a:buNone/>
            </a:pPr>
            <a:r>
              <a:rPr lang="en-US" sz="2000" dirty="0"/>
              <a:t>DI Types: There are mainly three types of DI in Spring:</a:t>
            </a:r>
          </a:p>
          <a:p>
            <a:r>
              <a:rPr lang="en-US" sz="2000" b="1" dirty="0"/>
              <a:t>Constructor Injection</a:t>
            </a:r>
            <a:r>
              <a:rPr lang="en-US" sz="2000" dirty="0"/>
              <a:t>: Dependencies are injected via the constructor.</a:t>
            </a:r>
          </a:p>
          <a:p>
            <a:r>
              <a:rPr lang="en-US" sz="2000" b="1" dirty="0"/>
              <a:t>Setter Injection</a:t>
            </a:r>
            <a:r>
              <a:rPr lang="en-US" sz="2000" dirty="0"/>
              <a:t>: Dependencies are injected via setter methods.</a:t>
            </a:r>
          </a:p>
          <a:p>
            <a:r>
              <a:rPr lang="en-US" sz="2000" b="1" dirty="0"/>
              <a:t>Field Injection</a:t>
            </a:r>
            <a:r>
              <a:rPr lang="en-US" sz="2000" dirty="0"/>
              <a:t>: Dependencies are injected directly into fields (less common due to reduced testability).</a:t>
            </a:r>
          </a:p>
          <a:p>
            <a:pPr marL="0" indent="0">
              <a:buNone/>
            </a:pPr>
            <a:r>
              <a:rPr lang="en-US" sz="2000" b="1" dirty="0"/>
              <a:t>2) Spring Beans</a:t>
            </a:r>
            <a:r>
              <a:rPr lang="en-US" sz="2000" dirty="0"/>
              <a:t>: These are objects managed by the Spring </a:t>
            </a:r>
            <a:r>
              <a:rPr lang="en-US" sz="2000" dirty="0" err="1"/>
              <a:t>IoC</a:t>
            </a:r>
            <a:r>
              <a:rPr lang="en-US" sz="2000" dirty="0"/>
              <a:t> container. Beans can be defined in two primary ways:</a:t>
            </a:r>
          </a:p>
          <a:p>
            <a:r>
              <a:rPr lang="en-US" sz="2000" b="1" dirty="0"/>
              <a:t>XML configuration</a:t>
            </a:r>
            <a:r>
              <a:rPr lang="en-US" sz="2000" dirty="0"/>
              <a:t>: Beans are defined and wired in an XML file.</a:t>
            </a:r>
          </a:p>
          <a:p>
            <a:r>
              <a:rPr lang="en-US" sz="2000" b="1" dirty="0"/>
              <a:t>Annotation-based configuration</a:t>
            </a:r>
            <a:r>
              <a:rPr lang="en-US" sz="2000" dirty="0"/>
              <a:t>: Beans are defined using @Component, @Service, @Repository, or @Controller, and Spring will automatically detect them through </a:t>
            </a:r>
            <a:r>
              <a:rPr lang="en-US" sz="2000" dirty="0" err="1"/>
              <a:t>classpath</a:t>
            </a:r>
            <a:r>
              <a:rPr lang="en-US" sz="2000" dirty="0"/>
              <a:t> scanning.</a:t>
            </a:r>
            <a:endParaRPr lang="en-IN" sz="2000"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976437"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699333"/>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858000" cy="762000"/>
          </a:xfrm>
        </p:spPr>
        <p:txBody>
          <a:bodyPr/>
          <a:lstStyle/>
          <a:p>
            <a:r>
              <a:rPr lang="en-US" dirty="0"/>
              <a:t>Recap</a:t>
            </a:r>
            <a:endParaRPr lang="en-IN" dirty="0"/>
          </a:p>
        </p:txBody>
      </p:sp>
      <p:sp>
        <p:nvSpPr>
          <p:cNvPr id="3" name="Content Placeholder 2"/>
          <p:cNvSpPr>
            <a:spLocks noGrp="1"/>
          </p:cNvSpPr>
          <p:nvPr>
            <p:ph idx="1"/>
          </p:nvPr>
        </p:nvSpPr>
        <p:spPr>
          <a:xfrm>
            <a:off x="609600" y="1066800"/>
            <a:ext cx="8229600" cy="4876800"/>
          </a:xfrm>
        </p:spPr>
        <p:txBody>
          <a:bodyPr>
            <a:normAutofit/>
          </a:bodyPr>
          <a:lstStyle/>
          <a:p>
            <a:pPr marL="0" indent="0">
              <a:buNone/>
            </a:pPr>
            <a:r>
              <a:rPr lang="en-US" sz="2000" b="1" dirty="0"/>
              <a:t>3) ApplicationContext</a:t>
            </a:r>
            <a:r>
              <a:rPr lang="en-US" sz="2000" dirty="0"/>
              <a:t>: This is the Spring container responsible for managing the beans and their lifecycle. There are different types of ApplicationContext implementations, such as ClassPathXmlApplicationContext, AnnotationConfigApplicationContext, etc.</a:t>
            </a:r>
          </a:p>
          <a:p>
            <a:pPr marL="0" indent="0">
              <a:buNone/>
            </a:pPr>
            <a:r>
              <a:rPr lang="en-US" sz="2000" b="1" dirty="0"/>
              <a:t>4) Scope</a:t>
            </a:r>
            <a:r>
              <a:rPr lang="en-US" sz="2000" dirty="0"/>
              <a:t>: The scope of a Spring bean defines its lifespan. The common scopes are:</a:t>
            </a:r>
          </a:p>
          <a:p>
            <a:r>
              <a:rPr lang="en-US" sz="2000" b="1" dirty="0"/>
              <a:t>Singleton</a:t>
            </a:r>
            <a:r>
              <a:rPr lang="en-US" sz="2000" dirty="0"/>
              <a:t>: A single instance for the entire application context.</a:t>
            </a:r>
          </a:p>
          <a:p>
            <a:r>
              <a:rPr lang="en-US" sz="2000" b="1" dirty="0"/>
              <a:t>Prototype</a:t>
            </a:r>
            <a:r>
              <a:rPr lang="en-US" sz="2000" dirty="0"/>
              <a:t>: A new instance is created every time the bean is requested.</a:t>
            </a:r>
          </a:p>
          <a:p>
            <a:r>
              <a:rPr lang="en-US" sz="2000" b="1" dirty="0"/>
              <a:t>Request</a:t>
            </a:r>
            <a:r>
              <a:rPr lang="en-US" sz="2000" dirty="0"/>
              <a:t>: One instance per HTTP request (for web applications).</a:t>
            </a:r>
          </a:p>
          <a:p>
            <a:r>
              <a:rPr lang="en-US" sz="2000" b="1" dirty="0"/>
              <a:t>Session</a:t>
            </a:r>
            <a:r>
              <a:rPr lang="en-US" sz="2000" dirty="0"/>
              <a:t>: One instance per HTTP session (for web applications).</a:t>
            </a:r>
          </a:p>
          <a:p>
            <a:r>
              <a:rPr lang="en-US" sz="2000" b="1" dirty="0"/>
              <a:t>Application</a:t>
            </a:r>
            <a:r>
              <a:rPr lang="en-US" sz="2000" dirty="0"/>
              <a:t>: One instance per ServletContext.</a:t>
            </a:r>
          </a:p>
          <a:p>
            <a:pPr marL="0" indent="0">
              <a:buNone/>
            </a:pPr>
            <a:r>
              <a:rPr lang="en-US" sz="2000" b="1" dirty="0"/>
              <a:t>5) Autowiring</a:t>
            </a:r>
            <a:r>
              <a:rPr lang="en-US" sz="2000" dirty="0"/>
              <a:t>: Spring can automatically inject dependencies based on matching bean names or types. Autowiring can be done using annotations like @Autowired, @Qualifier, or XML configuration.</a:t>
            </a:r>
          </a:p>
          <a:p>
            <a:pPr marL="0" indent="0">
              <a:buNone/>
            </a:pPr>
            <a:endParaRPr lang="en-IN" sz="2000"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22812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918796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29DB323-E937-41BB-B197-AF434E177688}"/>
              </a:ext>
            </a:extLst>
          </p:cNvPr>
          <p:cNvSpPr>
            <a:spLocks noGrp="1"/>
          </p:cNvSpPr>
          <p:nvPr>
            <p:ph type="dt" sz="quarter" idx="10"/>
          </p:nvPr>
        </p:nvSpPr>
        <p:spPr/>
        <p:txBody>
          <a:bodyPr/>
          <a:lstStyle/>
          <a:p>
            <a:pPr>
              <a:defRPr/>
            </a:pPr>
            <a:fld id="{89C73B05-A6A4-45B0-A014-28DF6E85B6BA}" type="datetime1">
              <a:rPr lang="en-IN" smtClean="0"/>
              <a:t>03-02-2025</a:t>
            </a:fld>
            <a:endParaRPr lang="en-US"/>
          </a:p>
        </p:txBody>
      </p:sp>
      <p:sp>
        <p:nvSpPr>
          <p:cNvPr id="12" name="Content Placeholder 2">
            <a:extLst>
              <a:ext uri="{FF2B5EF4-FFF2-40B4-BE49-F238E27FC236}">
                <a16:creationId xmlns:a16="http://schemas.microsoft.com/office/drawing/2014/main" id="{CFC969F5-7EEF-428F-BBAB-1FF5EA377B3B}"/>
              </a:ext>
            </a:extLst>
          </p:cNvPr>
          <p:cNvSpPr txBox="1">
            <a:spLocks/>
          </p:cNvSpPr>
          <p:nvPr/>
        </p:nvSpPr>
        <p:spPr>
          <a:xfrm>
            <a:off x="1713310" y="2194323"/>
            <a:ext cx="5915025" cy="1082278"/>
          </a:xfrm>
          <a:prstGeom prst="rect">
            <a:avLst/>
          </a:prstGeom>
        </p:spPr>
        <p:txBody>
          <a:bodyPr lIns="51435" tIns="25718" rIns="51435" bIns="25718">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defRPr/>
            </a:pPr>
            <a:endParaRPr lang="en-US" sz="1013" dirty="0">
              <a:latin typeface="Times New Roman" panose="02020603050405020304" pitchFamily="18" charset="0"/>
              <a:cs typeface="Times New Roman" panose="02020603050405020304" pitchFamily="18" charset="0"/>
            </a:endParaRPr>
          </a:p>
        </p:txBody>
      </p:sp>
      <p:sp>
        <p:nvSpPr>
          <p:cNvPr id="15387" name="Rectangle 12">
            <a:extLst>
              <a:ext uri="{FF2B5EF4-FFF2-40B4-BE49-F238E27FC236}">
                <a16:creationId xmlns:a16="http://schemas.microsoft.com/office/drawing/2014/main" id="{3C10166C-ED17-49C7-9141-E944123A2E6C}"/>
              </a:ext>
            </a:extLst>
          </p:cNvPr>
          <p:cNvSpPr>
            <a:spLocks noChangeArrowheads="1"/>
          </p:cNvSpPr>
          <p:nvPr/>
        </p:nvSpPr>
        <p:spPr bwMode="auto">
          <a:xfrm>
            <a:off x="717947" y="791713"/>
            <a:ext cx="8071030" cy="189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14313" indent="-214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pPr>
            <a:r>
              <a:rPr lang="en-US" altLang="en-US" sz="1600" dirty="0">
                <a:solidFill>
                  <a:srgbClr val="273239"/>
                </a:solidFill>
                <a:latin typeface="Times New Roman" panose="02020603050405020304" pitchFamily="18" charset="0"/>
                <a:cs typeface="Times New Roman" panose="02020603050405020304" pitchFamily="18" charset="0"/>
              </a:rPr>
              <a:t>Unit-4 refers to languages that uses objects in programming. </a:t>
            </a:r>
          </a:p>
          <a:p>
            <a:pPr>
              <a:lnSpc>
                <a:spcPct val="150000"/>
              </a:lnSpc>
              <a:spcBef>
                <a:spcPct val="0"/>
              </a:spcBef>
            </a:pPr>
            <a:r>
              <a:rPr lang="en-US" altLang="en-US" sz="1600" dirty="0">
                <a:solidFill>
                  <a:srgbClr val="273239"/>
                </a:solidFill>
                <a:latin typeface="Times New Roman" panose="02020603050405020304" pitchFamily="18" charset="0"/>
                <a:cs typeface="Times New Roman" panose="02020603050405020304" pitchFamily="18" charset="0"/>
              </a:rPr>
              <a:t>Unit-4 aims to implement real-world entities like inheritance, hiding, polymorphism </a:t>
            </a:r>
            <a:r>
              <a:rPr lang="en-US" altLang="en-US" sz="1600" dirty="0" err="1">
                <a:solidFill>
                  <a:srgbClr val="273239"/>
                </a:solidFill>
                <a:latin typeface="Times New Roman" panose="02020603050405020304" pitchFamily="18" charset="0"/>
                <a:cs typeface="Times New Roman" panose="02020603050405020304" pitchFamily="18" charset="0"/>
              </a:rPr>
              <a:t>etc</a:t>
            </a:r>
            <a:r>
              <a:rPr lang="en-US" altLang="en-US" sz="1600" dirty="0">
                <a:solidFill>
                  <a:srgbClr val="273239"/>
                </a:solidFill>
                <a:latin typeface="Times New Roman" panose="02020603050405020304" pitchFamily="18" charset="0"/>
                <a:cs typeface="Times New Roman" panose="02020603050405020304" pitchFamily="18" charset="0"/>
              </a:rPr>
              <a:t> in programming. </a:t>
            </a:r>
          </a:p>
          <a:p>
            <a:pPr>
              <a:lnSpc>
                <a:spcPct val="150000"/>
              </a:lnSpc>
              <a:spcBef>
                <a:spcPct val="0"/>
              </a:spcBef>
            </a:pPr>
            <a:r>
              <a:rPr lang="en-US" altLang="en-US" sz="1600" dirty="0">
                <a:solidFill>
                  <a:srgbClr val="273239"/>
                </a:solidFill>
                <a:latin typeface="Times New Roman" panose="02020603050405020304" pitchFamily="18" charset="0"/>
                <a:cs typeface="Times New Roman" panose="02020603050405020304" pitchFamily="18" charset="0"/>
              </a:rPr>
              <a:t>The main aim of Unit-4 is to bind together the data and the functions that operate on them so that no other part of the code can access this data except that function</a:t>
            </a:r>
            <a:endParaRPr lang="en-US" altLang="en-US" sz="1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5494F4E8-E117-4461-BAA2-C6BBD26A42A2}"/>
              </a:ext>
            </a:extLst>
          </p:cNvPr>
          <p:cNvSpPr>
            <a:spLocks noGrp="1"/>
          </p:cNvSpPr>
          <p:nvPr>
            <p:ph type="ftr" sz="quarter" idx="11"/>
          </p:nvPr>
        </p:nvSpPr>
        <p:spPr>
          <a:xfrm>
            <a:off x="1981200" y="6356350"/>
            <a:ext cx="5410200" cy="365125"/>
          </a:xfrm>
        </p:spPr>
        <p:txBody>
          <a:bodyPr/>
          <a:lstStyle/>
          <a:p>
            <a:r>
              <a:rPr lang="en-US" dirty="0"/>
              <a:t>Raviraj Singh AMICSE0601/ACSE0601/ACSEH0601/ACSAI0612  Unit-4</a:t>
            </a:r>
          </a:p>
        </p:txBody>
      </p:sp>
      <p:sp>
        <p:nvSpPr>
          <p:cNvPr id="3" name="Slide Number Placeholder 2">
            <a:extLst>
              <a:ext uri="{FF2B5EF4-FFF2-40B4-BE49-F238E27FC236}">
                <a16:creationId xmlns:a16="http://schemas.microsoft.com/office/drawing/2014/main" id="{6580C687-73F4-4D4A-9D4C-2A0D59A8E438}"/>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15" name="Title 1"/>
          <p:cNvSpPr txBox="1">
            <a:spLocks/>
          </p:cNvSpPr>
          <p:nvPr/>
        </p:nvSpPr>
        <p:spPr bwMode="auto">
          <a:xfrm>
            <a:off x="1752600" y="-14288"/>
            <a:ext cx="7391400" cy="65722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About the Subject with Videos</a:t>
            </a:r>
            <a:endParaRPr lang="en-IN" dirty="0"/>
          </a:p>
        </p:txBody>
      </p:sp>
      <p:pic>
        <p:nvPicPr>
          <p:cNvPr id="2355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28600" y="3155474"/>
            <a:ext cx="8560377" cy="3200876"/>
          </a:xfrm>
          <a:prstGeom prst="rect">
            <a:avLst/>
          </a:prstGeom>
        </p:spPr>
        <p:txBody>
          <a:bodyPr wrap="square">
            <a:spAutoFit/>
          </a:bodyPr>
          <a:lstStyle/>
          <a:p>
            <a:r>
              <a:rPr lang="en-IN" sz="2000" b="1" dirty="0">
                <a:solidFill>
                  <a:srgbClr val="000000"/>
                </a:solidFill>
              </a:rPr>
              <a:t>Unit1</a:t>
            </a:r>
          </a:p>
          <a:p>
            <a:r>
              <a:rPr lang="en-IN" dirty="0">
                <a:solidFill>
                  <a:srgbClr val="0000FF"/>
                </a:solidFill>
              </a:rPr>
              <a:t>https://youtu.be/96xF9phMsWA</a:t>
            </a:r>
          </a:p>
          <a:p>
            <a:r>
              <a:rPr lang="en-IN" dirty="0">
                <a:solidFill>
                  <a:srgbClr val="0000FF"/>
                </a:solidFill>
              </a:rPr>
              <a:t>https://youtu.be/Zopo5C79m2k</a:t>
            </a:r>
          </a:p>
          <a:p>
            <a:r>
              <a:rPr lang="fi-FI" sz="2000" b="1" dirty="0">
                <a:solidFill>
                  <a:srgbClr val="000000"/>
                </a:solidFill>
              </a:rPr>
              <a:t>Unit 2 </a:t>
            </a:r>
            <a:r>
              <a:rPr lang="fi-FI" dirty="0">
                <a:solidFill>
                  <a:srgbClr val="0000FF"/>
                </a:solidFill>
              </a:rPr>
              <a:t>https://youtu.be/vHmUVQKXlVo</a:t>
            </a:r>
          </a:p>
          <a:p>
            <a:r>
              <a:rPr lang="en-IN" dirty="0">
                <a:solidFill>
                  <a:srgbClr val="0000FF"/>
                </a:solidFill>
              </a:rPr>
              <a:t>https://youtu.be/qz0aGYrrlhU</a:t>
            </a:r>
          </a:p>
          <a:p>
            <a:r>
              <a:rPr lang="fi-FI" sz="2000" b="1" dirty="0">
                <a:solidFill>
                  <a:srgbClr val="000000"/>
                </a:solidFill>
              </a:rPr>
              <a:t>Unit 3 </a:t>
            </a:r>
            <a:r>
              <a:rPr lang="en-IN" dirty="0">
                <a:solidFill>
                  <a:srgbClr val="0000FF"/>
                </a:solidFill>
              </a:rPr>
              <a:t>https://youtu.be/GBOK1-nvdU4</a:t>
            </a:r>
          </a:p>
          <a:p>
            <a:r>
              <a:rPr lang="en-IN" sz="1200" dirty="0">
                <a:solidFill>
                  <a:srgbClr val="0000FF"/>
                </a:solidFill>
                <a:hlinkClick r:id="rId3"/>
              </a:rPr>
              <a:t>https://youtu.be/YpsFT50mths?list=PLd3UqWTnYXOlc93disyBjyFv-r1Vq-5zh</a:t>
            </a:r>
            <a:endParaRPr lang="en-IN" sz="1200" dirty="0">
              <a:solidFill>
                <a:srgbClr val="0000FF"/>
              </a:solidFill>
            </a:endParaRPr>
          </a:p>
          <a:p>
            <a:r>
              <a:rPr lang="fi-FI" sz="2000" b="1" dirty="0">
                <a:solidFill>
                  <a:srgbClr val="000000"/>
                </a:solidFill>
              </a:rPr>
              <a:t>Unit 4 </a:t>
            </a:r>
            <a:r>
              <a:rPr lang="fi-FI" dirty="0">
                <a:solidFill>
                  <a:srgbClr val="0000FF"/>
                </a:solidFill>
              </a:rPr>
              <a:t>https://youtu.be/-qfEOE4vtxE</a:t>
            </a:r>
          </a:p>
          <a:p>
            <a:r>
              <a:rPr lang="en-IN" dirty="0">
                <a:solidFill>
                  <a:srgbClr val="0000FF"/>
                </a:solidFill>
              </a:rPr>
              <a:t>https://youtu.be/PkZNo7MFNFg</a:t>
            </a:r>
          </a:p>
          <a:p>
            <a:r>
              <a:rPr lang="fi-FI" sz="2000" b="1" dirty="0">
                <a:solidFill>
                  <a:srgbClr val="000000"/>
                </a:solidFill>
              </a:rPr>
              <a:t>Unit 5 </a:t>
            </a:r>
            <a:r>
              <a:rPr lang="fi-FI" dirty="0">
                <a:solidFill>
                  <a:srgbClr val="0000FF"/>
                </a:solidFill>
              </a:rPr>
              <a:t>https://youtu.be/_GMEqhUyyFM</a:t>
            </a:r>
          </a:p>
          <a:p>
            <a:r>
              <a:rPr lang="en-IN" dirty="0">
                <a:solidFill>
                  <a:srgbClr val="0000FF"/>
                </a:solidFill>
              </a:rPr>
              <a:t>https://youtu.be/ImtZ5yENzgE</a:t>
            </a:r>
          </a:p>
        </p:txBody>
      </p:sp>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852E8-B1DA-B0B3-120D-655D9E3D8A89}"/>
              </a:ext>
            </a:extLst>
          </p:cNvPr>
          <p:cNvSpPr>
            <a:spLocks noGrp="1"/>
          </p:cNvSpPr>
          <p:nvPr>
            <p:ph idx="1"/>
          </p:nvPr>
        </p:nvSpPr>
        <p:spPr>
          <a:xfrm>
            <a:off x="457200" y="1143000"/>
            <a:ext cx="8229600" cy="4983163"/>
          </a:xfrm>
        </p:spPr>
        <p:txBody>
          <a:bodyPr>
            <a:normAutofit/>
          </a:bodyPr>
          <a:lstStyle/>
          <a:p>
            <a:pPr algn="just"/>
            <a:r>
              <a:rPr lang="en-US" sz="2000" dirty="0"/>
              <a:t>This course gives the fundamental knowledge of Spring Model View Controller and Spring Boots</a:t>
            </a:r>
          </a:p>
          <a:p>
            <a:pPr algn="just"/>
            <a:endParaRPr lang="en-US" sz="2000" dirty="0"/>
          </a:p>
          <a:p>
            <a:pPr algn="just"/>
            <a:r>
              <a:rPr lang="en-US" sz="2000" dirty="0"/>
              <a:t>The unit will help the students to understand how the approaches of threads help in solving real life problems.</a:t>
            </a:r>
          </a:p>
          <a:p>
            <a:pPr algn="just"/>
            <a:endParaRPr lang="en-US" sz="2000" dirty="0"/>
          </a:p>
          <a:p>
            <a:pPr algn="just"/>
            <a:r>
              <a:rPr lang="en-US" sz="2000" dirty="0"/>
              <a:t>Basic understanding of Java Framework like Spring and Spring Boots used.</a:t>
            </a:r>
          </a:p>
          <a:p>
            <a:pPr algn="just"/>
            <a:endParaRPr lang="en-US" sz="2000" dirty="0"/>
          </a:p>
          <a:p>
            <a:pPr algn="just"/>
            <a:r>
              <a:rPr lang="en-US" sz="2000" dirty="0"/>
              <a:t>Overview of creating custom annotations and using them in programs</a:t>
            </a:r>
            <a:r>
              <a:rPr lang="en-US" sz="2400" dirty="0"/>
              <a:t>.</a:t>
            </a:r>
          </a:p>
          <a:p>
            <a:endParaRPr lang="en-IN" sz="2400" dirty="0"/>
          </a:p>
        </p:txBody>
      </p:sp>
      <p:sp>
        <p:nvSpPr>
          <p:cNvPr id="4" name="Date Placeholder 3">
            <a:extLst>
              <a:ext uri="{FF2B5EF4-FFF2-40B4-BE49-F238E27FC236}">
                <a16:creationId xmlns:a16="http://schemas.microsoft.com/office/drawing/2014/main" id="{735AE5B7-E609-71F7-60A8-11EB2EBF6690}"/>
              </a:ext>
            </a:extLst>
          </p:cNvPr>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a:extLst>
              <a:ext uri="{FF2B5EF4-FFF2-40B4-BE49-F238E27FC236}">
                <a16:creationId xmlns:a16="http://schemas.microsoft.com/office/drawing/2014/main" id="{C50112BC-14E8-BC79-A25D-6163AE4F1DD7}"/>
              </a:ext>
            </a:extLst>
          </p:cNvPr>
          <p:cNvSpPr>
            <a:spLocks noGrp="1"/>
          </p:cNvSpPr>
          <p:nvPr>
            <p:ph type="ftr" sz="quarter" idx="11"/>
          </p:nvPr>
        </p:nvSpPr>
        <p:spPr/>
        <p:txBody>
          <a:bodyPr/>
          <a:lstStyle/>
          <a:p>
            <a:r>
              <a:rPr lang="en-US" dirty="0"/>
              <a:t>Raviraj Singh AMICSE0601/ACSE0601/ACSEH0601/ACSAI0612  Unit-4</a:t>
            </a:r>
          </a:p>
        </p:txBody>
      </p:sp>
      <p:sp>
        <p:nvSpPr>
          <p:cNvPr id="6" name="Slide Number Placeholder 5">
            <a:extLst>
              <a:ext uri="{FF2B5EF4-FFF2-40B4-BE49-F238E27FC236}">
                <a16:creationId xmlns:a16="http://schemas.microsoft.com/office/drawing/2014/main" id="{D3858B1D-79B1-DF52-F0EA-F37F4BD9E238}"/>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a:extLst>
              <a:ext uri="{FF2B5EF4-FFF2-40B4-BE49-F238E27FC236}">
                <a16:creationId xmlns:a16="http://schemas.microsoft.com/office/drawing/2014/main" id="{4A01174F-168C-6701-FE7A-9C8F7016CE30}"/>
              </a:ext>
            </a:extLst>
          </p:cNvPr>
          <p:cNvSpPr txBox="1">
            <a:spLocks noGrp="1"/>
          </p:cNvSpPr>
          <p:nvPr>
            <p:ph type="title"/>
          </p:nvPr>
        </p:nvSpPr>
        <p:spPr>
          <a:xfrm>
            <a:off x="1752600" y="4763"/>
            <a:ext cx="7391400" cy="6381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sz="2400" dirty="0"/>
              <a:t>UNIT OBJECTIVE</a:t>
            </a:r>
          </a:p>
        </p:txBody>
      </p:sp>
      <p:pic>
        <p:nvPicPr>
          <p:cNvPr id="2457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49693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763"/>
            <a:ext cx="7391400" cy="913601"/>
          </a:xfrm>
        </p:spPr>
        <p:txBody>
          <a:bodyPr/>
          <a:lstStyle/>
          <a:p>
            <a:br>
              <a:rPr lang="en-IN" dirty="0"/>
            </a:br>
            <a:br>
              <a:rPr lang="en-IN" dirty="0"/>
            </a:br>
            <a:br>
              <a:rPr lang="en-IN" dirty="0"/>
            </a:br>
            <a:r>
              <a:rPr lang="en-IN" dirty="0"/>
              <a:t>Faculty Profile </a:t>
            </a:r>
            <a:br>
              <a:rPr lang="en-US" dirty="0"/>
            </a:b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0778825"/>
              </p:ext>
            </p:extLst>
          </p:nvPr>
        </p:nvGraphicFramePr>
        <p:xfrm>
          <a:off x="152400" y="1066799"/>
          <a:ext cx="8839200" cy="5180536"/>
        </p:xfrm>
        <a:graphic>
          <a:graphicData uri="http://schemas.openxmlformats.org/drawingml/2006/table">
            <a:tbl>
              <a:tblPr firstRow="1" bandRow="1">
                <a:tableStyleId>{21E4AEA4-8DFA-4A89-87EB-49C32662AFE0}</a:tableStyleId>
              </a:tblPr>
              <a:tblGrid>
                <a:gridCol w="2537178">
                  <a:extLst>
                    <a:ext uri="{9D8B030D-6E8A-4147-A177-3AD203B41FA5}">
                      <a16:colId xmlns:a16="http://schemas.microsoft.com/office/drawing/2014/main" val="1822205397"/>
                    </a:ext>
                  </a:extLst>
                </a:gridCol>
                <a:gridCol w="6302022">
                  <a:extLst>
                    <a:ext uri="{9D8B030D-6E8A-4147-A177-3AD203B41FA5}">
                      <a16:colId xmlns:a16="http://schemas.microsoft.com/office/drawing/2014/main" val="2503739246"/>
                    </a:ext>
                  </a:extLst>
                </a:gridCol>
              </a:tblGrid>
              <a:tr h="515292">
                <a:tc>
                  <a:txBody>
                    <a:bodyPr/>
                    <a:lstStyle/>
                    <a:p>
                      <a:pPr marL="0" algn="l" defTabSz="914377" rtl="0" eaLnBrk="1" latinLnBrk="0" hangingPunct="1"/>
                      <a:r>
                        <a:rPr lang="en-US" sz="2600" b="0" kern="1200" dirty="0">
                          <a:solidFill>
                            <a:schemeClr val="tx1"/>
                          </a:solidFill>
                          <a:latin typeface="+mn-lt"/>
                          <a:ea typeface="+mn-ea"/>
                          <a:cs typeface="+mn-cs"/>
                        </a:rPr>
                        <a:t>Name</a:t>
                      </a:r>
                      <a:endParaRPr lang="en-IN" sz="2600" b="0" kern="1200" dirty="0">
                        <a:solidFill>
                          <a:schemeClr val="tx1"/>
                        </a:solidFill>
                        <a:latin typeface="+mn-lt"/>
                        <a:ea typeface="+mn-ea"/>
                        <a:cs typeface="+mn-cs"/>
                      </a:endParaRPr>
                    </a:p>
                  </a:txBody>
                  <a:tcPr marT="45703" marB="45703"/>
                </a:tc>
                <a:tc>
                  <a:txBody>
                    <a:bodyPr/>
                    <a:lstStyle/>
                    <a:p>
                      <a:pPr marL="0" algn="l" defTabSz="914377" rtl="0" eaLnBrk="1" latinLnBrk="0" hangingPunct="1"/>
                      <a:r>
                        <a:rPr lang="en-IN" sz="2600" kern="1200" dirty="0">
                          <a:solidFill>
                            <a:schemeClr val="tx1"/>
                          </a:solidFill>
                          <a:latin typeface="+mn-lt"/>
                          <a:ea typeface="+mn-ea"/>
                          <a:cs typeface="+mn-cs"/>
                        </a:rPr>
                        <a:t> </a:t>
                      </a:r>
                      <a:r>
                        <a:rPr lang="en-IN" sz="2600" b="0" kern="1200" dirty="0">
                          <a:solidFill>
                            <a:schemeClr val="tx1"/>
                          </a:solidFill>
                          <a:latin typeface="+mn-lt"/>
                          <a:ea typeface="+mn-ea"/>
                          <a:cs typeface="+mn-cs"/>
                        </a:rPr>
                        <a:t>Raviraj</a:t>
                      </a:r>
                      <a:r>
                        <a:rPr lang="en-IN" sz="2600" b="0" kern="1200" baseline="0" dirty="0">
                          <a:solidFill>
                            <a:schemeClr val="tx1"/>
                          </a:solidFill>
                          <a:latin typeface="+mn-lt"/>
                          <a:ea typeface="+mn-ea"/>
                          <a:cs typeface="+mn-cs"/>
                        </a:rPr>
                        <a:t> Singh</a:t>
                      </a:r>
                      <a:endParaRPr lang="en-IN" sz="2600" b="0" kern="1200" dirty="0">
                        <a:solidFill>
                          <a:schemeClr val="tx1"/>
                        </a:solidFill>
                        <a:latin typeface="+mn-lt"/>
                        <a:ea typeface="+mn-ea"/>
                        <a:cs typeface="+mn-cs"/>
                      </a:endParaRPr>
                    </a:p>
                  </a:txBody>
                  <a:tcPr marT="45703" marB="45703"/>
                </a:tc>
                <a:extLst>
                  <a:ext uri="{0D108BD9-81ED-4DB2-BD59-A6C34878D82A}">
                    <a16:rowId xmlns:a16="http://schemas.microsoft.com/office/drawing/2014/main" val="874232738"/>
                  </a:ext>
                </a:extLst>
              </a:tr>
              <a:tr h="515292">
                <a:tc>
                  <a:txBody>
                    <a:bodyPr/>
                    <a:lstStyle/>
                    <a:p>
                      <a:r>
                        <a:rPr lang="en-US" sz="2600" dirty="0"/>
                        <a:t>Qualification</a:t>
                      </a:r>
                      <a:endParaRPr lang="en-IN" sz="2600" dirty="0"/>
                    </a:p>
                  </a:txBody>
                  <a:tcPr marT="45703" marB="45703"/>
                </a:tc>
                <a:tc>
                  <a:txBody>
                    <a:bodyPr/>
                    <a:lstStyle/>
                    <a:p>
                      <a:r>
                        <a:rPr lang="en-US" sz="2600" dirty="0"/>
                        <a:t>M. Tech. (Computer Science &amp;</a:t>
                      </a:r>
                      <a:r>
                        <a:rPr lang="en-US" sz="2600" baseline="0" dirty="0"/>
                        <a:t> Engineering</a:t>
                      </a:r>
                      <a:r>
                        <a:rPr lang="en-US" sz="2600" dirty="0"/>
                        <a:t>)</a:t>
                      </a:r>
                      <a:endParaRPr lang="en-IN" sz="2600" dirty="0"/>
                    </a:p>
                  </a:txBody>
                  <a:tcPr marT="45703" marB="45703"/>
                </a:tc>
                <a:extLst>
                  <a:ext uri="{0D108BD9-81ED-4DB2-BD59-A6C34878D82A}">
                    <a16:rowId xmlns:a16="http://schemas.microsoft.com/office/drawing/2014/main" val="1574403615"/>
                  </a:ext>
                </a:extLst>
              </a:tr>
              <a:tr h="515292">
                <a:tc>
                  <a:txBody>
                    <a:bodyPr/>
                    <a:lstStyle/>
                    <a:p>
                      <a:r>
                        <a:rPr lang="en-US" sz="2600" dirty="0"/>
                        <a:t>Designation</a:t>
                      </a:r>
                      <a:endParaRPr lang="en-IN" sz="2600" dirty="0"/>
                    </a:p>
                  </a:txBody>
                  <a:tcPr marT="45703" marB="45703"/>
                </a:tc>
                <a:tc>
                  <a:txBody>
                    <a:bodyPr/>
                    <a:lstStyle/>
                    <a:p>
                      <a:r>
                        <a:rPr lang="en-US" sz="2600" dirty="0"/>
                        <a:t>Assistant Professor</a:t>
                      </a:r>
                      <a:endParaRPr lang="en-IN" sz="2600" dirty="0"/>
                    </a:p>
                  </a:txBody>
                  <a:tcPr marT="45703" marB="45703"/>
                </a:tc>
                <a:extLst>
                  <a:ext uri="{0D108BD9-81ED-4DB2-BD59-A6C34878D82A}">
                    <a16:rowId xmlns:a16="http://schemas.microsoft.com/office/drawing/2014/main" val="3999868890"/>
                  </a:ext>
                </a:extLst>
              </a:tr>
              <a:tr h="515292">
                <a:tc>
                  <a:txBody>
                    <a:bodyPr/>
                    <a:lstStyle/>
                    <a:p>
                      <a:r>
                        <a:rPr lang="en-US" sz="2600" dirty="0"/>
                        <a:t>Department</a:t>
                      </a:r>
                      <a:endParaRPr lang="en-IN" sz="2600" dirty="0"/>
                    </a:p>
                  </a:txBody>
                  <a:tcPr marT="45703" marB="45703"/>
                </a:tc>
                <a:tc>
                  <a:txBody>
                    <a:bodyPr/>
                    <a:lstStyle/>
                    <a:p>
                      <a:r>
                        <a:rPr lang="en-IN" sz="2600" dirty="0"/>
                        <a:t>Computer</a:t>
                      </a:r>
                      <a:r>
                        <a:rPr lang="en-IN" sz="2600" baseline="0" dirty="0"/>
                        <a:t> Science &amp; Engineering</a:t>
                      </a:r>
                      <a:endParaRPr lang="en-IN" sz="2600" dirty="0"/>
                    </a:p>
                  </a:txBody>
                  <a:tcPr marT="45703" marB="45703"/>
                </a:tc>
                <a:extLst>
                  <a:ext uri="{0D108BD9-81ED-4DB2-BD59-A6C34878D82A}">
                    <a16:rowId xmlns:a16="http://schemas.microsoft.com/office/drawing/2014/main" val="184459483"/>
                  </a:ext>
                </a:extLst>
              </a:tr>
              <a:tr h="531470">
                <a:tc>
                  <a:txBody>
                    <a:bodyPr/>
                    <a:lstStyle/>
                    <a:p>
                      <a:r>
                        <a:rPr lang="en-US" sz="2600" dirty="0"/>
                        <a:t>Total Experience</a:t>
                      </a:r>
                      <a:endParaRPr lang="en-IN" sz="2600" dirty="0"/>
                    </a:p>
                  </a:txBody>
                  <a:tcPr marT="45703" marB="45703"/>
                </a:tc>
                <a:tc>
                  <a:txBody>
                    <a:bodyPr/>
                    <a:lstStyle/>
                    <a:p>
                      <a:r>
                        <a:rPr lang="en-US" sz="2600" dirty="0"/>
                        <a:t>7 years</a:t>
                      </a:r>
                      <a:endParaRPr lang="en-IN" sz="2600" dirty="0"/>
                    </a:p>
                  </a:txBody>
                  <a:tcPr marT="45703" marB="45703"/>
                </a:tc>
                <a:extLst>
                  <a:ext uri="{0D108BD9-81ED-4DB2-BD59-A6C34878D82A}">
                    <a16:rowId xmlns:a16="http://schemas.microsoft.com/office/drawing/2014/main" val="3031294377"/>
                  </a:ext>
                </a:extLst>
              </a:tr>
              <a:tr h="515292">
                <a:tc>
                  <a:txBody>
                    <a:bodyPr/>
                    <a:lstStyle/>
                    <a:p>
                      <a:r>
                        <a:rPr lang="en-US" sz="2600" dirty="0"/>
                        <a:t>NIET Experience</a:t>
                      </a:r>
                      <a:endParaRPr lang="en-IN" sz="2600" dirty="0"/>
                    </a:p>
                  </a:txBody>
                  <a:tcPr marT="45703" marB="45703"/>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baseline="0" dirty="0"/>
                        <a:t>3.5 </a:t>
                      </a:r>
                      <a:r>
                        <a:rPr lang="en-US" sz="2600" dirty="0"/>
                        <a:t>years</a:t>
                      </a:r>
                    </a:p>
                  </a:txBody>
                  <a:tcPr marT="45703" marB="45703"/>
                </a:tc>
                <a:extLst>
                  <a:ext uri="{0D108BD9-81ED-4DB2-BD59-A6C34878D82A}">
                    <a16:rowId xmlns:a16="http://schemas.microsoft.com/office/drawing/2014/main" val="1434328554"/>
                  </a:ext>
                </a:extLst>
              </a:tr>
              <a:tr h="1771404">
                <a:tc>
                  <a:txBody>
                    <a:bodyPr/>
                    <a:lstStyle/>
                    <a:p>
                      <a:r>
                        <a:rPr lang="en-US" sz="2600" dirty="0"/>
                        <a:t>Subject Taught</a:t>
                      </a:r>
                      <a:endParaRPr lang="en-IN" sz="2600" dirty="0"/>
                    </a:p>
                  </a:txBody>
                  <a:tcPr marT="45703" marB="45703"/>
                </a:tc>
                <a:tc>
                  <a:txBody>
                    <a:bodyPr/>
                    <a:lstStyle/>
                    <a:p>
                      <a:pPr algn="just"/>
                      <a:r>
                        <a:rPr lang="en-IN" sz="2600" dirty="0"/>
                        <a:t>C-Programming, </a:t>
                      </a:r>
                      <a:r>
                        <a:rPr lang="en-IN" sz="2600" baseline="0" dirty="0"/>
                        <a:t>Python and Advance Python, Java Programming, Advanced Java, </a:t>
                      </a:r>
                      <a:r>
                        <a:rPr lang="en-IN" sz="2600" dirty="0"/>
                        <a:t>Python with Django, Web Technology</a:t>
                      </a:r>
                      <a:r>
                        <a:rPr lang="en-IN" sz="2600" baseline="0" dirty="0"/>
                        <a:t> </a:t>
                      </a:r>
                      <a:r>
                        <a:rPr lang="en-IN" sz="2600" dirty="0"/>
                        <a:t>DAA</a:t>
                      </a:r>
                      <a:r>
                        <a:rPr lang="en-IN" sz="2600" baseline="0" dirty="0"/>
                        <a:t>, Data Structure, DBMS, Operating System, COA, TOC, Compiler Design.</a:t>
                      </a:r>
                      <a:endParaRPr lang="en-IN" sz="2600" dirty="0"/>
                    </a:p>
                  </a:txBody>
                  <a:tcPr marT="45703" marB="45703"/>
                </a:tc>
                <a:extLst>
                  <a:ext uri="{0D108BD9-81ED-4DB2-BD59-A6C34878D82A}">
                    <a16:rowId xmlns:a16="http://schemas.microsoft.com/office/drawing/2014/main" val="3099146486"/>
                  </a:ext>
                </a:extLst>
              </a:tr>
            </a:tbl>
          </a:graphicData>
        </a:graphic>
      </p:graphicFrame>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pic>
        <p:nvPicPr>
          <p:cNvPr id="1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91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63245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82000" cy="5407824"/>
          </a:xfrm>
        </p:spPr>
        <p:txBody>
          <a:bodyPr>
            <a:normAutofit/>
          </a:bodyPr>
          <a:lstStyle/>
          <a:p>
            <a:pPr marL="0" lvl="0" indent="0" algn="just">
              <a:buNone/>
            </a:pPr>
            <a:r>
              <a:rPr lang="en-IN" sz="2000" b="1" dirty="0">
                <a:effectLst/>
                <a:latin typeface="Times New Roman" panose="02020603050405020304" pitchFamily="18" charset="0"/>
              </a:rPr>
              <a:t>Spring MVC</a:t>
            </a:r>
          </a:p>
          <a:p>
            <a:pPr algn="just"/>
            <a:r>
              <a:rPr lang="en-US" sz="2000" dirty="0">
                <a:effectLst/>
                <a:latin typeface="Times New Roman" panose="02020603050405020304" pitchFamily="18" charset="0"/>
              </a:rPr>
              <a:t>Introduction/Developing Web Application with Spring MVC</a:t>
            </a:r>
            <a:endParaRPr lang="en-IN" sz="2000" b="1" dirty="0">
              <a:latin typeface="Times New Roman" panose="02020603050405020304" pitchFamily="18" charset="0"/>
            </a:endParaRPr>
          </a:p>
          <a:p>
            <a:pPr algn="just"/>
            <a:r>
              <a:rPr lang="en-IN" sz="2000" dirty="0">
                <a:effectLst/>
                <a:latin typeface="Times New Roman" panose="02020603050405020304" pitchFamily="18" charset="0"/>
              </a:rPr>
              <a:t>Advanced Techniques</a:t>
            </a:r>
          </a:p>
          <a:p>
            <a:pPr algn="just"/>
            <a:r>
              <a:rPr lang="en-IN" sz="2000" dirty="0">
                <a:latin typeface="Times New Roman" panose="02020603050405020304" pitchFamily="18" charset="0"/>
              </a:rPr>
              <a:t>Spring Controllers</a:t>
            </a:r>
          </a:p>
          <a:p>
            <a:pPr algn="just"/>
            <a:endParaRPr lang="en-IN" sz="1100" dirty="0">
              <a:effectLst/>
              <a:latin typeface="Times New Roman" panose="02020603050405020304" pitchFamily="18" charset="0"/>
            </a:endParaRPr>
          </a:p>
          <a:p>
            <a:pPr marL="0" indent="0" algn="just">
              <a:buNone/>
            </a:pPr>
            <a:r>
              <a:rPr lang="en-IN" sz="2000" b="1" dirty="0">
                <a:effectLst/>
                <a:latin typeface="Times New Roman" panose="02020603050405020304" pitchFamily="18" charset="0"/>
              </a:rPr>
              <a:t>Spring Boot    </a:t>
            </a:r>
          </a:p>
          <a:p>
            <a:pPr algn="just"/>
            <a:r>
              <a:rPr lang="en-IN" sz="2000" dirty="0">
                <a:effectLst/>
                <a:latin typeface="Times New Roman" panose="02020603050405020304" pitchFamily="18" charset="0"/>
              </a:rPr>
              <a:t>Spring Boot Starters</a:t>
            </a:r>
            <a:endParaRPr lang="en-IN" sz="2000" b="1" dirty="0">
              <a:latin typeface="Times New Roman" panose="02020603050405020304" pitchFamily="18" charset="0"/>
            </a:endParaRPr>
          </a:p>
          <a:p>
            <a:pPr algn="just"/>
            <a:r>
              <a:rPr lang="en-IN" sz="2000" dirty="0">
                <a:effectLst/>
                <a:latin typeface="Times New Roman" panose="02020603050405020304" pitchFamily="18" charset="0"/>
              </a:rPr>
              <a:t>CLI</a:t>
            </a:r>
            <a:endParaRPr lang="en-IN" sz="2000" b="1" dirty="0">
              <a:effectLst/>
              <a:latin typeface="Times New Roman" panose="02020603050405020304" pitchFamily="18" charset="0"/>
            </a:endParaRPr>
          </a:p>
          <a:p>
            <a:pPr algn="just"/>
            <a:r>
              <a:rPr lang="en-IN" sz="2000" dirty="0">
                <a:effectLst/>
                <a:latin typeface="Times New Roman" panose="02020603050405020304" pitchFamily="18" charset="0"/>
              </a:rPr>
              <a:t>Application Class</a:t>
            </a:r>
            <a:endParaRPr lang="en-IN" sz="2000" b="1" dirty="0">
              <a:latin typeface="Times New Roman" panose="02020603050405020304" pitchFamily="18" charset="0"/>
            </a:endParaRPr>
          </a:p>
          <a:p>
            <a:pPr algn="just"/>
            <a:r>
              <a:rPr lang="en-IN" sz="2000" dirty="0">
                <a:effectLst/>
                <a:latin typeface="Times New Roman" panose="02020603050405020304" pitchFamily="18" charset="0"/>
              </a:rPr>
              <a:t>Logging</a:t>
            </a:r>
            <a:endParaRPr lang="en-IN" sz="2000" b="1" dirty="0">
              <a:effectLst/>
              <a:latin typeface="Times New Roman" panose="02020603050405020304" pitchFamily="18" charset="0"/>
            </a:endParaRPr>
          </a:p>
          <a:p>
            <a:pPr algn="just"/>
            <a:r>
              <a:rPr lang="en-IN" sz="2000" dirty="0">
                <a:effectLst/>
                <a:latin typeface="Times New Roman" panose="02020603050405020304" pitchFamily="18" charset="0"/>
              </a:rPr>
              <a:t>Auto Configuration Classes</a:t>
            </a:r>
          </a:p>
          <a:p>
            <a:pPr algn="just"/>
            <a:r>
              <a:rPr lang="en-IN" sz="2000" dirty="0">
                <a:latin typeface="Times New Roman" panose="02020603050405020304" pitchFamily="18" charset="0"/>
              </a:rPr>
              <a:t>Spring Boot Dependencies</a:t>
            </a:r>
          </a:p>
          <a:p>
            <a:pPr algn="just"/>
            <a:r>
              <a:rPr lang="en-US" sz="2000" dirty="0">
                <a:effectLst/>
                <a:latin typeface="Times New Roman" panose="02020603050405020304" pitchFamily="18" charset="0"/>
              </a:rPr>
              <a:t>Spring data JPA introduction and Overview</a:t>
            </a:r>
            <a:endParaRPr lang="en-IN" sz="2000" dirty="0">
              <a:latin typeface="Times New Roman" panose="02020603050405020304" pitchFamily="18" charset="0"/>
            </a:endParaRPr>
          </a:p>
          <a:p>
            <a:pPr algn="just"/>
            <a:endParaRPr lang="en-IN" sz="1800" b="1" dirty="0">
              <a:effectLst/>
              <a:latin typeface="Times New Roman" panose="02020603050405020304" pitchFamily="18" charset="0"/>
            </a:endParaRPr>
          </a:p>
        </p:txBody>
      </p:sp>
      <p:sp>
        <p:nvSpPr>
          <p:cNvPr id="6" name="Date Placeholder 5"/>
          <p:cNvSpPr>
            <a:spLocks noGrp="1"/>
          </p:cNvSpPr>
          <p:nvPr>
            <p:ph type="dt" sz="half" idx="10"/>
          </p:nvPr>
        </p:nvSpPr>
        <p:spPr/>
        <p:txBody>
          <a:bodyPr/>
          <a:lstStyle/>
          <a:p>
            <a:fld id="{188CDA16-A421-49E4-9D6D-4D9E3F359FE0}" type="datetime1">
              <a:rPr lang="en-IN" smtClean="0"/>
              <a:t>03-02-2025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UNIT CONTENT</a:t>
            </a:r>
          </a:p>
        </p:txBody>
      </p:sp>
      <p:sp>
        <p:nvSpPr>
          <p:cNvPr id="11" name="Footer Placeholder 4">
            <a:extLst>
              <a:ext uri="{FF2B5EF4-FFF2-40B4-BE49-F238E27FC236}">
                <a16:creationId xmlns:a16="http://schemas.microsoft.com/office/drawing/2014/main" id="{1A1A939B-8EA0-4395-8D25-46B2D429A240}"/>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5602"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Spring MVC framework is an open-source Java platform that provides comprehensive infrastructure support for developing robust Java-based Web applications very easily and very rapidly.</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Spring framework was initially written by Rod Johnson and was first released under the Apache 2.0 license in June 2003.</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It follows the Model-View-Controller design pattern. It implements all the basic features of a core spring framework like Inversion of Control, and Dependency Injection.</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A Spring MVC provides an elegant solution to use MVC in spring framework with the help of </a:t>
            </a:r>
            <a:r>
              <a:rPr lang="en-US" sz="2000" b="1" i="0" dirty="0">
                <a:solidFill>
                  <a:srgbClr val="333333"/>
                </a:solidFill>
                <a:effectLst/>
                <a:latin typeface="Times New Roman" panose="02020603050405020304" pitchFamily="18" charset="0"/>
                <a:cs typeface="Times New Roman" panose="02020603050405020304" pitchFamily="18" charset="0"/>
              </a:rPr>
              <a:t>DispatcherServlet</a:t>
            </a:r>
            <a:r>
              <a:rPr lang="en-US" sz="2000" b="0" i="0" dirty="0">
                <a:solidFill>
                  <a:srgbClr val="333333"/>
                </a:solidFill>
                <a:effectLst/>
                <a:latin typeface="Times New Roman" panose="02020603050405020304" pitchFamily="18" charset="0"/>
                <a:cs typeface="Times New Roman" panose="02020603050405020304" pitchFamily="18" charset="0"/>
              </a:rPr>
              <a:t>.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1" i="0" dirty="0">
                <a:solidFill>
                  <a:srgbClr val="333333"/>
                </a:solidFill>
                <a:effectLst/>
                <a:latin typeface="Times New Roman" panose="02020603050405020304" pitchFamily="18" charset="0"/>
                <a:cs typeface="Times New Roman" panose="02020603050405020304" pitchFamily="18" charset="0"/>
              </a:rPr>
              <a:t>DispatcherServlet</a:t>
            </a:r>
            <a:r>
              <a:rPr lang="en-US" sz="2000" b="0" i="0" dirty="0">
                <a:solidFill>
                  <a:srgbClr val="333333"/>
                </a:solidFill>
                <a:effectLst/>
                <a:latin typeface="Times New Roman" panose="02020603050405020304" pitchFamily="18" charset="0"/>
                <a:cs typeface="Times New Roman" panose="02020603050405020304" pitchFamily="18" charset="0"/>
              </a:rPr>
              <a:t> is a class that receives the incoming request and maps it to the right resource such as controllers, models, and views</a:t>
            </a:r>
            <a:r>
              <a:rPr lang="en-US" sz="1400" b="0" i="0" dirty="0">
                <a:solidFill>
                  <a:srgbClr val="333333"/>
                </a:solidFill>
                <a:effectLst/>
                <a:latin typeface="inter-regular"/>
              </a:rPr>
              <a:t>.</a:t>
            </a:r>
            <a:endParaRPr lang="en-US" sz="2200" dirty="0"/>
          </a:p>
        </p:txBody>
      </p:sp>
      <p:sp>
        <p:nvSpPr>
          <p:cNvPr id="4" name="Date Placeholder 3"/>
          <p:cNvSpPr>
            <a:spLocks noGrp="1"/>
          </p:cNvSpPr>
          <p:nvPr>
            <p:ph type="dt" sz="half" idx="10"/>
          </p:nvPr>
        </p:nvSpPr>
        <p:spPr/>
        <p:txBody>
          <a:bodyPr/>
          <a:lstStyle/>
          <a:p>
            <a:fld id="{42EA2576-CC81-41D8-9113-C4F6DA19E160}"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676400" y="0"/>
            <a:ext cx="7467600" cy="64293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Spring MVC: Introduction</a:t>
            </a:r>
            <a:endParaRPr lang="en-IN" sz="2400"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662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37983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E620C5-F8C1-4623-8AE2-C432664ECFB5}"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752600" y="0"/>
            <a:ext cx="7391400" cy="762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Spring Web Model-View-Controller</a:t>
            </a:r>
          </a:p>
          <a:p>
            <a:r>
              <a:rPr lang="en-IN" sz="2400" dirty="0"/>
              <a:t>(MVC)</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1026" name="Picture 2" descr="Spring MVC Tutorial">
            <a:extLst>
              <a:ext uri="{FF2B5EF4-FFF2-40B4-BE49-F238E27FC236}">
                <a16:creationId xmlns:a16="http://schemas.microsoft.com/office/drawing/2014/main" id="{38418795-E870-6F7C-EC81-01993B7A59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290551"/>
            <a:ext cx="6324600" cy="4272049"/>
          </a:xfrm>
          <a:prstGeom prst="rect">
            <a:avLst/>
          </a:prstGeom>
          <a:noFill/>
          <a:extLst>
            <a:ext uri="{909E8E84-426E-40DD-AFC4-6F175D3DCCD1}">
              <a14:hiddenFill xmlns:a14="http://schemas.microsoft.com/office/drawing/2010/main">
                <a:solidFill>
                  <a:srgbClr val="FFFFFF"/>
                </a:solidFill>
              </a14:hiddenFill>
            </a:ext>
          </a:extLst>
        </p:spPr>
      </p:pic>
      <p:pic>
        <p:nvPicPr>
          <p:cNvPr id="27650"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571183"/>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fontScale="77500" lnSpcReduction="20000"/>
          </a:bodyPr>
          <a:lstStyle/>
          <a:p>
            <a:pPr algn="just"/>
            <a:r>
              <a:rPr lang="en-US" sz="2400" b="1" i="0" dirty="0">
                <a:solidFill>
                  <a:srgbClr val="000000"/>
                </a:solidFill>
                <a:effectLst/>
                <a:latin typeface="+mj-lt"/>
                <a:cs typeface="Times New Roman" panose="02020603050405020304" pitchFamily="18" charset="0"/>
              </a:rPr>
              <a:t>Model</a:t>
            </a:r>
            <a:r>
              <a:rPr lang="en-US" sz="2400" b="0" i="0" dirty="0">
                <a:solidFill>
                  <a:srgbClr val="000000"/>
                </a:solidFill>
                <a:effectLst/>
                <a:latin typeface="+mj-lt"/>
                <a:cs typeface="Times New Roman" panose="02020603050405020304" pitchFamily="18" charset="0"/>
              </a:rPr>
              <a:t> - A model contains the data of the application. A data can be a single object or a collection of objects. </a:t>
            </a:r>
            <a:r>
              <a:rPr lang="en-US" sz="2400" b="0" i="0" dirty="0">
                <a:solidFill>
                  <a:srgbClr val="000000"/>
                </a:solidFill>
                <a:effectLst/>
                <a:latin typeface="+mj-lt"/>
              </a:rPr>
              <a:t>The </a:t>
            </a:r>
            <a:r>
              <a:rPr lang="en-US" sz="2400" b="1" i="0" dirty="0">
                <a:solidFill>
                  <a:srgbClr val="000000"/>
                </a:solidFill>
                <a:effectLst/>
                <a:latin typeface="+mj-lt"/>
              </a:rPr>
              <a:t>Model</a:t>
            </a:r>
            <a:r>
              <a:rPr lang="en-US" sz="2400" b="0" i="0" dirty="0">
                <a:solidFill>
                  <a:srgbClr val="000000"/>
                </a:solidFill>
                <a:effectLst/>
                <a:latin typeface="+mj-lt"/>
              </a:rPr>
              <a:t> encapsulates the application data and in general, they will consist of </a:t>
            </a:r>
            <a:r>
              <a:rPr lang="en-US" sz="2400" b="1" i="0" dirty="0">
                <a:solidFill>
                  <a:srgbClr val="000000"/>
                </a:solidFill>
                <a:effectLst/>
                <a:latin typeface="+mj-lt"/>
              </a:rPr>
              <a:t>POJO</a:t>
            </a:r>
            <a:r>
              <a:rPr lang="en-US" sz="2400" b="0" i="0" dirty="0">
                <a:solidFill>
                  <a:srgbClr val="000000"/>
                </a:solidFill>
                <a:effectLst/>
                <a:latin typeface="+mj-lt"/>
              </a:rPr>
              <a:t>.</a:t>
            </a:r>
          </a:p>
          <a:p>
            <a:pPr marL="0" indent="0" algn="just">
              <a:buNone/>
            </a:pPr>
            <a:endParaRPr lang="en-US" sz="2400" b="0" i="0" dirty="0">
              <a:solidFill>
                <a:srgbClr val="000000"/>
              </a:solidFill>
              <a:effectLst/>
              <a:latin typeface="+mj-lt"/>
              <a:cs typeface="Times New Roman" panose="02020603050405020304" pitchFamily="18" charset="0"/>
            </a:endParaRPr>
          </a:p>
          <a:p>
            <a:pPr algn="just"/>
            <a:r>
              <a:rPr lang="en-US" sz="2400" b="1" i="0" dirty="0">
                <a:solidFill>
                  <a:srgbClr val="000000"/>
                </a:solidFill>
                <a:effectLst/>
                <a:latin typeface="+mj-lt"/>
                <a:cs typeface="Times New Roman" panose="02020603050405020304" pitchFamily="18" charset="0"/>
              </a:rPr>
              <a:t>View</a:t>
            </a:r>
            <a:r>
              <a:rPr lang="en-US" sz="2400" b="0" i="0" dirty="0">
                <a:solidFill>
                  <a:srgbClr val="000000"/>
                </a:solidFill>
                <a:effectLst/>
                <a:latin typeface="+mj-lt"/>
                <a:cs typeface="Times New Roman" panose="02020603050405020304" pitchFamily="18" charset="0"/>
              </a:rPr>
              <a:t> - A view represents the provided information in a particular format. Generally, JSP+JSTL is used to create a view page. Although spring also supports other view technologies such as Apache Velocity, Thymeleaf and FreeMarker.</a:t>
            </a:r>
            <a:r>
              <a:rPr lang="en-US" sz="2400" b="0" i="0" dirty="0">
                <a:solidFill>
                  <a:srgbClr val="000000"/>
                </a:solidFill>
                <a:effectLst/>
                <a:latin typeface="+mj-lt"/>
              </a:rPr>
              <a:t> The </a:t>
            </a:r>
            <a:r>
              <a:rPr lang="en-US" sz="2400" b="1" i="0" dirty="0">
                <a:solidFill>
                  <a:srgbClr val="000000"/>
                </a:solidFill>
                <a:effectLst/>
                <a:latin typeface="+mj-lt"/>
              </a:rPr>
              <a:t>View</a:t>
            </a:r>
            <a:r>
              <a:rPr lang="en-US" sz="2400" b="0" i="0" dirty="0">
                <a:solidFill>
                  <a:srgbClr val="000000"/>
                </a:solidFill>
                <a:effectLst/>
                <a:latin typeface="+mj-lt"/>
              </a:rPr>
              <a:t> is responsible for rendering the model data and in general, it generates </a:t>
            </a:r>
            <a:r>
              <a:rPr lang="en-US" sz="2400" b="1" i="0" dirty="0">
                <a:solidFill>
                  <a:srgbClr val="000000"/>
                </a:solidFill>
                <a:effectLst/>
                <a:latin typeface="+mj-lt"/>
              </a:rPr>
              <a:t>HTML</a:t>
            </a:r>
            <a:r>
              <a:rPr lang="en-US" sz="2400" b="0" i="0" dirty="0">
                <a:solidFill>
                  <a:srgbClr val="000000"/>
                </a:solidFill>
                <a:effectLst/>
                <a:latin typeface="+mj-lt"/>
              </a:rPr>
              <a:t> output that the client's browser can interpret.</a:t>
            </a:r>
          </a:p>
          <a:p>
            <a:pPr marL="0" indent="0" algn="just">
              <a:buNone/>
            </a:pPr>
            <a:endParaRPr lang="en-US" sz="2400" b="0" i="0" dirty="0">
              <a:solidFill>
                <a:srgbClr val="000000"/>
              </a:solidFill>
              <a:effectLst/>
              <a:latin typeface="+mj-lt"/>
            </a:endParaRPr>
          </a:p>
          <a:p>
            <a:pPr algn="just"/>
            <a:r>
              <a:rPr lang="en-US" sz="2400" b="1" i="0" dirty="0">
                <a:solidFill>
                  <a:srgbClr val="000000"/>
                </a:solidFill>
                <a:effectLst/>
                <a:latin typeface="+mj-lt"/>
                <a:cs typeface="Times New Roman" panose="02020603050405020304" pitchFamily="18" charset="0"/>
              </a:rPr>
              <a:t>Controller</a:t>
            </a:r>
            <a:r>
              <a:rPr lang="en-US" sz="2400" b="0" i="0" dirty="0">
                <a:solidFill>
                  <a:srgbClr val="000000"/>
                </a:solidFill>
                <a:effectLst/>
                <a:latin typeface="+mj-lt"/>
                <a:cs typeface="Times New Roman" panose="02020603050405020304" pitchFamily="18" charset="0"/>
              </a:rPr>
              <a:t> - A controller contains the business logic of an application. Here, the @Controller annotation is used to mark the class as the controller.</a:t>
            </a:r>
            <a:r>
              <a:rPr lang="en-US" sz="2400" b="0" i="0" dirty="0">
                <a:solidFill>
                  <a:srgbClr val="000000"/>
                </a:solidFill>
                <a:effectLst/>
                <a:latin typeface="+mj-lt"/>
              </a:rPr>
              <a:t> The </a:t>
            </a:r>
            <a:r>
              <a:rPr lang="en-US" sz="2400" b="1" i="0" dirty="0">
                <a:solidFill>
                  <a:srgbClr val="000000"/>
                </a:solidFill>
                <a:effectLst/>
                <a:latin typeface="+mj-lt"/>
              </a:rPr>
              <a:t>Controller</a:t>
            </a:r>
            <a:r>
              <a:rPr lang="en-US" sz="2400" b="0" i="0" dirty="0">
                <a:solidFill>
                  <a:srgbClr val="000000"/>
                </a:solidFill>
                <a:effectLst/>
                <a:latin typeface="+mj-lt"/>
              </a:rPr>
              <a:t> is responsible for processing </a:t>
            </a:r>
            <a:r>
              <a:rPr lang="en-US" sz="2400" b="1" i="0" dirty="0">
                <a:solidFill>
                  <a:srgbClr val="000000"/>
                </a:solidFill>
                <a:effectLst/>
                <a:latin typeface="+mj-lt"/>
              </a:rPr>
              <a:t>User Requests</a:t>
            </a:r>
            <a:r>
              <a:rPr lang="en-US" sz="2400" b="0" i="0" dirty="0">
                <a:solidFill>
                  <a:srgbClr val="000000"/>
                </a:solidFill>
                <a:effectLst/>
                <a:latin typeface="+mj-lt"/>
              </a:rPr>
              <a:t> and </a:t>
            </a:r>
            <a:r>
              <a:rPr lang="en-US" sz="2400" b="1" i="0" dirty="0">
                <a:solidFill>
                  <a:srgbClr val="000000"/>
                </a:solidFill>
                <a:effectLst/>
                <a:latin typeface="+mj-lt"/>
              </a:rPr>
              <a:t>Building Appropriate Model</a:t>
            </a:r>
            <a:r>
              <a:rPr lang="en-US" sz="2400" b="0" i="0" dirty="0">
                <a:solidFill>
                  <a:srgbClr val="000000"/>
                </a:solidFill>
                <a:effectLst/>
                <a:latin typeface="+mj-lt"/>
              </a:rPr>
              <a:t> and passes it to the view for rendering.</a:t>
            </a:r>
          </a:p>
          <a:p>
            <a:pPr algn="just"/>
            <a:endParaRPr lang="en-US" sz="2400" b="0" i="0" dirty="0">
              <a:solidFill>
                <a:srgbClr val="000000"/>
              </a:solidFill>
              <a:effectLst/>
              <a:latin typeface="+mj-lt"/>
            </a:endParaRPr>
          </a:p>
          <a:p>
            <a:pPr algn="just">
              <a:buFont typeface="Arial" panose="020B0604020202020204" pitchFamily="34" charset="0"/>
              <a:buChar char="•"/>
            </a:pPr>
            <a:endParaRPr lang="en-US" sz="2400" b="0" i="0" dirty="0">
              <a:solidFill>
                <a:srgbClr val="000000"/>
              </a:solidFill>
              <a:effectLst/>
              <a:latin typeface="+mj-lt"/>
              <a:cs typeface="Times New Roman" panose="02020603050405020304" pitchFamily="18" charset="0"/>
            </a:endParaRPr>
          </a:p>
          <a:p>
            <a:pPr algn="just">
              <a:buFont typeface="Arial" panose="020B0604020202020204" pitchFamily="34" charset="0"/>
              <a:buChar char="•"/>
            </a:pPr>
            <a:r>
              <a:rPr lang="en-US" sz="2400" b="1" i="0" dirty="0">
                <a:solidFill>
                  <a:srgbClr val="000000"/>
                </a:solidFill>
                <a:effectLst/>
                <a:latin typeface="+mj-lt"/>
                <a:cs typeface="Times New Roman" panose="02020603050405020304" pitchFamily="18" charset="0"/>
              </a:rPr>
              <a:t>Front Controller</a:t>
            </a:r>
            <a:r>
              <a:rPr lang="en-US" sz="2400" b="0" i="0" dirty="0">
                <a:solidFill>
                  <a:srgbClr val="000000"/>
                </a:solidFill>
                <a:effectLst/>
                <a:latin typeface="+mj-lt"/>
                <a:cs typeface="Times New Roman" panose="02020603050405020304" pitchFamily="18" charset="0"/>
              </a:rPr>
              <a:t> - In Spring Web MVC, the DispatcherServlet class works as the front controller. It is responsible to manage the flow of the Spring MVC application.</a:t>
            </a:r>
          </a:p>
          <a:p>
            <a:pPr marL="3175" algn="just"/>
            <a:endParaRPr lang="en-US" sz="2600" dirty="0"/>
          </a:p>
        </p:txBody>
      </p:sp>
      <p:sp>
        <p:nvSpPr>
          <p:cNvPr id="4" name="Date Placeholder 3"/>
          <p:cNvSpPr>
            <a:spLocks noGrp="1"/>
          </p:cNvSpPr>
          <p:nvPr>
            <p:ph type="dt" sz="half" idx="10"/>
          </p:nvPr>
        </p:nvSpPr>
        <p:spPr/>
        <p:txBody>
          <a:bodyPr/>
          <a:lstStyle/>
          <a:p>
            <a:fld id="{67F988FE-A131-4C4B-933C-4F4D817B0D83}"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752600" y="0"/>
            <a:ext cx="7391400" cy="609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MVC</a:t>
            </a:r>
            <a:endParaRPr lang="en-IN" sz="2400"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432677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42193"/>
            <a:ext cx="8229600" cy="5076825"/>
          </a:xfrm>
        </p:spPr>
        <p:txBody>
          <a:bodyPr>
            <a:normAutofit/>
          </a:bodyPr>
          <a:lstStyle/>
          <a:p>
            <a:pPr algn="l" fontAlgn="base"/>
            <a:r>
              <a:rPr lang="en-US" sz="2000" b="1" i="0" dirty="0">
                <a:solidFill>
                  <a:srgbClr val="273239"/>
                </a:solidFill>
                <a:effectLst/>
                <a:latin typeface="Times New Roman" panose="02020603050405020304" pitchFamily="18" charset="0"/>
                <a:cs typeface="Times New Roman" panose="02020603050405020304" pitchFamily="18" charset="0"/>
              </a:rPr>
              <a:t>Spring MVC Framework works as follows</a:t>
            </a:r>
            <a:r>
              <a:rPr lang="en-US" sz="2000" b="1" i="0" dirty="0">
                <a:solidFill>
                  <a:srgbClr val="273239"/>
                </a:solidFill>
                <a:effectLst/>
                <a:latin typeface="urw-din"/>
              </a:rPr>
              <a:t>:</a:t>
            </a: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All the incoming requests are intercepted by the DispatcherServlet that works as the front controller.</a:t>
            </a:r>
          </a:p>
          <a:p>
            <a:pPr algn="l" fontAlgn="base">
              <a:buFont typeface="+mj-lt"/>
              <a:buAutoNum type="arabicPeriod"/>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The DispatcherServlet then gets an entry of handler mapping from the XML file and forwards the request to the controller.</a:t>
            </a:r>
          </a:p>
          <a:p>
            <a:pPr algn="l" fontAlgn="base">
              <a:buFont typeface="+mj-lt"/>
              <a:buAutoNum type="arabicPeriod"/>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The object of ModelAndView is returned by the controller.</a:t>
            </a:r>
          </a:p>
          <a:p>
            <a:pPr algn="l" fontAlgn="base">
              <a:buFont typeface="+mj-lt"/>
              <a:buAutoNum type="arabicPeriod"/>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The DispatcherServlet checks the entry of the view resolver in the XML file and invokes the appropriate view component.</a:t>
            </a:r>
          </a:p>
          <a:p>
            <a:pPr marL="1260475" lvl="3"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9DD3CFC-9B8B-44AD-B797-6A51D1366258}"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600200" y="19878"/>
            <a:ext cx="7391400" cy="62306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Working</a:t>
            </a:r>
            <a:r>
              <a:rPr lang="en-IN" dirty="0"/>
              <a:t> of MVC Framework</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867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199867"/>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The container is used for the development and deployment of applications and uses a lightweight servlet.</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It enables rapid and parallel development.</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Development of the application becomes fast.</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Easy for multiple developers to work together.</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Easier to Update the application.</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It is Easier to Debug because we have multiple levels in the application.</a:t>
            </a:r>
          </a:p>
          <a:p>
            <a:pPr marL="60325" lvl="3"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9CDDBE-4EF1-41EF-9D2D-67BA29432460}"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752600" y="0"/>
            <a:ext cx="7391400" cy="762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Advantages of Spring MVC Framework</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969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6807048"/>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It has high complexity to develop the applications using this pattern.</a:t>
            </a:r>
          </a:p>
          <a:p>
            <a:pPr algn="l" fontAlgn="base">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It is not suitable for small applications which affect the application’s performance and design.</a:t>
            </a:r>
          </a:p>
          <a:p>
            <a:pPr marL="860425" lvl="4"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5EA5D9D1-6724-419B-8DB5-B384E407CC7E}"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752600" y="0"/>
            <a:ext cx="7391400" cy="8382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Disadvantages of Spring MVC Framework</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072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212452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43011"/>
            <a:ext cx="9145519" cy="5984661"/>
          </a:xfrm>
        </p:spPr>
        <p:txBody>
          <a:bodyPr>
            <a:normAutofit/>
          </a:bodyPr>
          <a:lstStyle/>
          <a:p>
            <a:pPr marL="0" indent="0" algn="just">
              <a:buNone/>
            </a:pPr>
            <a:r>
              <a:rPr lang="en-IN" sz="2400" i="0" dirty="0">
                <a:effectLst/>
                <a:ea typeface="Malgun Gothic" panose="020B0503020000020004" pitchFamily="34" charset="-127"/>
              </a:rPr>
              <a:t> </a:t>
            </a:r>
          </a:p>
          <a:p>
            <a:pPr marL="342900" lvl="4"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A6733FB4-69B5-466F-8851-1ADA20F98E6A}"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702904" y="60325"/>
            <a:ext cx="7391400" cy="67648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Understanding the flow of Spring Web MVC</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2050" name="Picture 2" descr="Spring MVC Tutorial">
            <a:extLst>
              <a:ext uri="{FF2B5EF4-FFF2-40B4-BE49-F238E27FC236}">
                <a16:creationId xmlns:a16="http://schemas.microsoft.com/office/drawing/2014/main" id="{3CF7F5DE-DEFC-68AD-D535-7C873953C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752600"/>
            <a:ext cx="6372225" cy="3986212"/>
          </a:xfrm>
          <a:prstGeom prst="rect">
            <a:avLst/>
          </a:prstGeom>
          <a:noFill/>
          <a:extLst>
            <a:ext uri="{909E8E84-426E-40DD-AFC4-6F175D3DCCD1}">
              <a14:hiddenFill xmlns:a14="http://schemas.microsoft.com/office/drawing/2010/main">
                <a:solidFill>
                  <a:srgbClr val="FFFFFF"/>
                </a:solidFill>
              </a14:hiddenFill>
            </a:ext>
          </a:extLst>
        </p:spPr>
      </p:pic>
      <p:pic>
        <p:nvPicPr>
          <p:cNvPr id="31746"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475687"/>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As displayed in the figure, all the incoming request is intercepted by the DispatcherServlet that works as the front controller.</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DispatcherServlet gets an entry of handler mapping from the XML file and forwards the request to the controller.</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controller returns an object of ModelAndView.</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DispatcherServlet checks the entry of view resolver in the XML file and invokes the specified view component</a:t>
            </a:r>
            <a:r>
              <a:rPr lang="en-US" sz="2000" b="0" i="0" dirty="0">
                <a:solidFill>
                  <a:srgbClr val="000000"/>
                </a:solidFill>
                <a:effectLst/>
                <a:latin typeface="inter-regular"/>
              </a:rPr>
              <a:t>.</a:t>
            </a:r>
          </a:p>
          <a:p>
            <a:pPr marL="0" indent="0">
              <a:buNone/>
            </a:pPr>
            <a:br>
              <a:rPr lang="en-US" sz="2000" dirty="0"/>
            </a:br>
            <a:endParaRPr lang="en-US" sz="2200" dirty="0"/>
          </a:p>
        </p:txBody>
      </p:sp>
      <p:sp>
        <p:nvSpPr>
          <p:cNvPr id="4" name="Date Placeholder 3"/>
          <p:cNvSpPr>
            <a:spLocks noGrp="1"/>
          </p:cNvSpPr>
          <p:nvPr>
            <p:ph type="dt" sz="half" idx="10"/>
          </p:nvPr>
        </p:nvSpPr>
        <p:spPr/>
        <p:txBody>
          <a:bodyPr/>
          <a:lstStyle/>
          <a:p>
            <a:fld id="{442B9DEF-3566-4853-B844-500E1BC0554C}"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676400" y="0"/>
            <a:ext cx="7467600" cy="762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sz="2400"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277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233180"/>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599FBE-C295-4A8D-8B3A-10C6A54AA621}"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828800" y="0"/>
            <a:ext cx="7315200" cy="73025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endParaRPr lang="en-US" dirty="0"/>
          </a:p>
          <a:p>
            <a:endParaRPr lang="en-US" dirty="0"/>
          </a:p>
          <a:p>
            <a:r>
              <a:rPr lang="en-US" sz="2400" dirty="0"/>
              <a:t>Directory Structure of Spring MVC</a:t>
            </a:r>
          </a:p>
          <a:p>
            <a:endParaRPr lang="en-US" sz="2400"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074" name="Picture 2" descr="Spring MVC Tutorial">
            <a:extLst>
              <a:ext uri="{FF2B5EF4-FFF2-40B4-BE49-F238E27FC236}">
                <a16:creationId xmlns:a16="http://schemas.microsoft.com/office/drawing/2014/main" id="{4E58AAB9-BAEB-04DE-60F4-40EB6B0AB6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219200"/>
            <a:ext cx="556260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33794"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29554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E4E989-3D0B-4101-A0DD-10774A65DAC5}" type="datetime1">
              <a:rPr lang="en-IN" smtClean="0"/>
              <a:t>03-02-2025</a:t>
            </a:fld>
            <a:endParaRPr lang="en-US" dirty="0"/>
          </a:p>
        </p:txBody>
      </p:sp>
      <p:sp>
        <p:nvSpPr>
          <p:cNvPr id="5" name="Footer Placeholder 4"/>
          <p:cNvSpPr>
            <a:spLocks noGrp="1"/>
          </p:cNvSpPr>
          <p:nvPr>
            <p:ph type="ftr" sz="quarter" idx="11"/>
          </p:nvPr>
        </p:nvSpPr>
        <p:spPr>
          <a:xfrm>
            <a:off x="1905000" y="6356350"/>
            <a:ext cx="5410200" cy="365125"/>
          </a:xfrm>
        </p:spPr>
        <p:txBody>
          <a:bodyPr/>
          <a:lstStyle/>
          <a:p>
            <a:r>
              <a:rPr lang="en-US" dirty="0"/>
              <a:t>Raviraj Singh AMICSE0601/ACSE0601/ACSEH0601/ACSAI0612  Unit-4</a:t>
            </a:r>
          </a:p>
        </p:txBody>
      </p:sp>
      <p:sp>
        <p:nvSpPr>
          <p:cNvPr id="2" name="Slide Number Placeholder 1">
            <a:extLst>
              <a:ext uri="{FF2B5EF4-FFF2-40B4-BE49-F238E27FC236}">
                <a16:creationId xmlns:a16="http://schemas.microsoft.com/office/drawing/2014/main" id="{D5485D62-E69D-46D1-8FDC-AF34015E01F2}"/>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11" name="Title 1"/>
          <p:cNvSpPr txBox="1">
            <a:spLocks/>
          </p:cNvSpPr>
          <p:nvPr/>
        </p:nvSpPr>
        <p:spPr bwMode="auto">
          <a:xfrm>
            <a:off x="1752600" y="-14288"/>
            <a:ext cx="7391400" cy="79692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Syllabus</a:t>
            </a:r>
            <a:endParaRPr lang="en-IN" dirty="0"/>
          </a:p>
        </p:txBody>
      </p:sp>
      <p:sp>
        <p:nvSpPr>
          <p:cNvPr id="8" name="Content Placeholder 7">
            <a:extLst>
              <a:ext uri="{FF2B5EF4-FFF2-40B4-BE49-F238E27FC236}">
                <a16:creationId xmlns:a16="http://schemas.microsoft.com/office/drawing/2014/main" id="{F5C79280-AAC5-C64F-47A4-395A07D02D89}"/>
              </a:ext>
            </a:extLst>
          </p:cNvPr>
          <p:cNvSpPr>
            <a:spLocks noGrp="1"/>
          </p:cNvSpPr>
          <p:nvPr>
            <p:ph idx="1"/>
          </p:nvPr>
        </p:nvSpPr>
        <p:spPr/>
        <p:txBody>
          <a:bodyPr/>
          <a:lstStyle/>
          <a:p>
            <a:endParaRPr lang="en-IN"/>
          </a:p>
        </p:txBody>
      </p:sp>
      <p:pic>
        <p:nvPicPr>
          <p:cNvPr id="13" name="Picture 12">
            <a:extLst>
              <a:ext uri="{FF2B5EF4-FFF2-40B4-BE49-F238E27FC236}">
                <a16:creationId xmlns:a16="http://schemas.microsoft.com/office/drawing/2014/main" id="{C84C2156-EBF6-C18A-C07E-4F676ED887B9}"/>
              </a:ext>
            </a:extLst>
          </p:cNvPr>
          <p:cNvPicPr>
            <a:picLocks noChangeAspect="1"/>
          </p:cNvPicPr>
          <p:nvPr/>
        </p:nvPicPr>
        <p:blipFill>
          <a:blip r:embed="rId2"/>
          <a:stretch>
            <a:fillRect/>
          </a:stretch>
        </p:blipFill>
        <p:spPr>
          <a:xfrm>
            <a:off x="399026" y="1370013"/>
            <a:ext cx="8497165" cy="4756150"/>
          </a:xfrm>
          <a:prstGeom prst="rect">
            <a:avLst/>
          </a:prstGeom>
        </p:spPr>
      </p:pic>
      <p:pic>
        <p:nvPicPr>
          <p:cNvPr id="409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603055"/>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887" y="1158617"/>
            <a:ext cx="8156713" cy="5409078"/>
          </a:xfrm>
        </p:spPr>
        <p:txBody>
          <a:bodyPr>
            <a:normAutofit/>
          </a:bodyPr>
          <a:lstStyle/>
          <a:p>
            <a:pPr marL="60325" lvl="3" indent="0" algn="just">
              <a:buNone/>
            </a:pPr>
            <a:endParaRPr lang="en-US" sz="2200" dirty="0"/>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41F9634F-BEB8-4D80-9CEA-11E474041FCE}"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673087" y="136525"/>
            <a:ext cx="7467600" cy="73178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Directory Structure of Spring MVC using Maven</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098" name="Picture 2" descr="Spring MVC Tutorial">
            <a:extLst>
              <a:ext uri="{FF2B5EF4-FFF2-40B4-BE49-F238E27FC236}">
                <a16:creationId xmlns:a16="http://schemas.microsoft.com/office/drawing/2014/main" id="{63769BD2-E1F4-E2EE-4FD4-65A934882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17367"/>
            <a:ext cx="4343400" cy="4382016"/>
          </a:xfrm>
          <a:prstGeom prst="rect">
            <a:avLst/>
          </a:prstGeom>
          <a:noFill/>
          <a:extLst>
            <a:ext uri="{909E8E84-426E-40DD-AFC4-6F175D3DCCD1}">
              <a14:hiddenFill xmlns:a14="http://schemas.microsoft.com/office/drawing/2010/main">
                <a:solidFill>
                  <a:srgbClr val="FFFFFF"/>
                </a:solidFill>
              </a14:hiddenFill>
            </a:ext>
          </a:extLst>
        </p:spPr>
      </p:pic>
      <p:pic>
        <p:nvPicPr>
          <p:cNvPr id="3481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483135"/>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958256"/>
            <a:ext cx="8724900" cy="5620854"/>
          </a:xfrm>
        </p:spPr>
        <p:txBody>
          <a:bodyPr>
            <a:normAutofit/>
          </a:bodyPr>
          <a:lstStyle/>
          <a:p>
            <a:pPr algn="just"/>
            <a:r>
              <a:rPr lang="en-US" sz="2000" b="0" i="0" dirty="0">
                <a:solidFill>
                  <a:srgbClr val="000000"/>
                </a:solidFill>
                <a:effectLst/>
                <a:latin typeface="+mj-lt"/>
              </a:rPr>
              <a:t>The Spring Web model-view-controller (MVC) framework is designed around a DispatcherServlet that handles all the HTTP requests and responses. The request processing workflow of the Spring Web MVC DispatcherServlet is shown in the following illustration</a:t>
            </a:r>
            <a:r>
              <a:rPr lang="en-US" sz="2000" b="0" i="0" dirty="0">
                <a:solidFill>
                  <a:srgbClr val="000000"/>
                </a:solidFill>
                <a:effectLst/>
                <a:latin typeface="Nunito" pitchFamily="2" charset="0"/>
              </a:rPr>
              <a:t>.</a:t>
            </a:r>
          </a:p>
          <a:p>
            <a:pPr marL="403225" lvl="3" indent="-342900" algn="just"/>
            <a:endParaRPr lang="en-US" sz="2200" dirty="0"/>
          </a:p>
          <a:p>
            <a:pPr marL="403225" lvl="3" indent="-342900" algn="just"/>
            <a:endParaRPr lang="en-US" sz="2200" dirty="0"/>
          </a:p>
        </p:txBody>
      </p:sp>
      <p:sp>
        <p:nvSpPr>
          <p:cNvPr id="4" name="Date Placeholder 3"/>
          <p:cNvSpPr>
            <a:spLocks noGrp="1"/>
          </p:cNvSpPr>
          <p:nvPr>
            <p:ph type="dt" sz="half" idx="10"/>
          </p:nvPr>
        </p:nvSpPr>
        <p:spPr/>
        <p:txBody>
          <a:bodyPr/>
          <a:lstStyle/>
          <a:p>
            <a:fld id="{39D00EEF-3662-446C-8F09-E0A57AE036E0}"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676400" y="1"/>
            <a:ext cx="7467600" cy="679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endParaRPr lang="en-IN" dirty="0"/>
          </a:p>
          <a:p>
            <a:r>
              <a:rPr lang="en-US" sz="2400" dirty="0"/>
              <a:t>The DispatcherServlet</a:t>
            </a:r>
          </a:p>
          <a:p>
            <a:endParaRPr lang="en-IN"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122" name="Picture 2" descr="Spring DispatcherServlet">
            <a:extLst>
              <a:ext uri="{FF2B5EF4-FFF2-40B4-BE49-F238E27FC236}">
                <a16:creationId xmlns:a16="http://schemas.microsoft.com/office/drawing/2014/main" id="{4A633C02-82A1-6731-7187-0BA9060C1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155" y="2365376"/>
            <a:ext cx="6058958" cy="3712084"/>
          </a:xfrm>
          <a:prstGeom prst="rect">
            <a:avLst/>
          </a:prstGeom>
          <a:noFill/>
          <a:extLst>
            <a:ext uri="{909E8E84-426E-40DD-AFC4-6F175D3DCCD1}">
              <a14:hiddenFill xmlns:a14="http://schemas.microsoft.com/office/drawing/2010/main">
                <a:solidFill>
                  <a:srgbClr val="FFFFFF"/>
                </a:solidFill>
              </a14:hiddenFill>
            </a:ext>
          </a:extLst>
        </p:spPr>
      </p:pic>
      <p:pic>
        <p:nvPicPr>
          <p:cNvPr id="35842"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109610"/>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7086600" cy="609600"/>
          </a:xfrm>
        </p:spPr>
        <p:txBody>
          <a:bodyPr/>
          <a:lstStyle/>
          <a:p>
            <a:r>
              <a:rPr lang="en-US" sz="2400" dirty="0"/>
              <a:t>Quiz</a:t>
            </a:r>
            <a:endParaRPr lang="en-IN" sz="2400" dirty="0"/>
          </a:p>
        </p:txBody>
      </p:sp>
      <p:sp>
        <p:nvSpPr>
          <p:cNvPr id="3" name="Content Placeholder 2"/>
          <p:cNvSpPr>
            <a:spLocks noGrp="1"/>
          </p:cNvSpPr>
          <p:nvPr>
            <p:ph idx="1"/>
          </p:nvPr>
        </p:nvSpPr>
        <p:spPr>
          <a:xfrm>
            <a:off x="457200" y="1143000"/>
            <a:ext cx="8229600" cy="4876800"/>
          </a:xfrm>
        </p:spPr>
        <p:txBody>
          <a:bodyPr>
            <a:normAutofit lnSpcReduction="10000"/>
          </a:bodyPr>
          <a:lstStyle/>
          <a:p>
            <a:pPr marL="0" indent="0">
              <a:buNone/>
            </a:pPr>
            <a:r>
              <a:rPr lang="en-US" sz="2000" b="1" dirty="0"/>
              <a:t>1) What is the primary function of the Spring MVC DispatcherServlet?</a:t>
            </a:r>
          </a:p>
          <a:p>
            <a:r>
              <a:rPr lang="en-US" sz="2000" dirty="0"/>
              <a:t>A) To handle business logic</a:t>
            </a:r>
          </a:p>
          <a:p>
            <a:r>
              <a:rPr lang="en-US" sz="2000" dirty="0"/>
              <a:t>B) To receive HTTP requests and delegate them to appropriate controllers</a:t>
            </a:r>
          </a:p>
          <a:p>
            <a:r>
              <a:rPr lang="en-US" sz="2000" dirty="0"/>
              <a:t>C) To connect to the database</a:t>
            </a:r>
          </a:p>
          <a:p>
            <a:r>
              <a:rPr lang="en-US" sz="2000" dirty="0"/>
              <a:t>D) To generate HTML pages</a:t>
            </a:r>
          </a:p>
          <a:p>
            <a:r>
              <a:rPr lang="en-US" sz="2000" b="1" dirty="0"/>
              <a:t>Answer:</a:t>
            </a:r>
            <a:r>
              <a:rPr lang="en-US" sz="2000" dirty="0"/>
              <a:t> B) To receive HTTP requests and delegate them to appropriate controllers</a:t>
            </a:r>
          </a:p>
          <a:p>
            <a:pPr marL="0" indent="0">
              <a:buNone/>
            </a:pPr>
            <a:r>
              <a:rPr lang="en-US" sz="2200" b="1" dirty="0"/>
              <a:t>2. Which annotation in Spring MVC is used to mark a class as a controller?</a:t>
            </a:r>
          </a:p>
          <a:p>
            <a:r>
              <a:rPr lang="en-US" sz="2200" dirty="0"/>
              <a:t>A) @</a:t>
            </a:r>
            <a:r>
              <a:rPr lang="en-US" sz="2200" dirty="0" err="1"/>
              <a:t>RestController</a:t>
            </a:r>
            <a:endParaRPr lang="en-US" sz="2200" dirty="0"/>
          </a:p>
          <a:p>
            <a:r>
              <a:rPr lang="en-US" sz="2200" dirty="0"/>
              <a:t>B) @Service</a:t>
            </a:r>
          </a:p>
          <a:p>
            <a:r>
              <a:rPr lang="en-US" sz="2200" dirty="0"/>
              <a:t>C) @Controller</a:t>
            </a:r>
          </a:p>
          <a:p>
            <a:r>
              <a:rPr lang="en-US" sz="2200" dirty="0"/>
              <a:t>D) @Component</a:t>
            </a:r>
          </a:p>
          <a:p>
            <a:r>
              <a:rPr lang="en-US" sz="2200" b="1" dirty="0"/>
              <a:t>Answer:</a:t>
            </a:r>
            <a:r>
              <a:rPr lang="en-US" sz="2200" dirty="0"/>
              <a:t> C) @Controller</a:t>
            </a:r>
          </a:p>
          <a:p>
            <a:pPr marL="0" indent="0">
              <a:buNone/>
            </a:pP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9764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601704"/>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7239000" cy="6858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Rectangle 1"/>
          <p:cNvSpPr>
            <a:spLocks noGrp="1" noChangeArrowheads="1"/>
          </p:cNvSpPr>
          <p:nvPr>
            <p:ph idx="1"/>
          </p:nvPr>
        </p:nvSpPr>
        <p:spPr bwMode="auto">
          <a:xfrm>
            <a:off x="533400" y="1373088"/>
            <a:ext cx="82296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sz="18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annotation is used in Spring MVC to map HTTP request methods to specific controller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RequestMapping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ResponseBody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@Autowired</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RequestParam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RequestMapping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Unicode MS"/>
            </a:endParaRPr>
          </a:p>
          <a:p>
            <a:pPr marL="0" lvl="0" indent="0" eaLnBrk="0" fontAlgn="base" hangingPunct="0">
              <a:spcBef>
                <a:spcPct val="0"/>
              </a:spcBef>
              <a:spcAft>
                <a:spcPct val="0"/>
              </a:spcAft>
              <a:buNone/>
            </a:pPr>
            <a:r>
              <a:rPr lang="en-US" altLang="en-US" sz="2000" dirty="0">
                <a:latin typeface="Arial Unicode MS"/>
              </a:rPr>
              <a:t>4) </a:t>
            </a:r>
            <a:r>
              <a:rPr lang="en-US" altLang="en-US" sz="1800" b="1" dirty="0">
                <a:latin typeface="Times New Roman" panose="02020603050405020304" pitchFamily="18" charset="0"/>
                <a:cs typeface="Times New Roman" panose="02020603050405020304" pitchFamily="18" charset="0"/>
              </a:rPr>
              <a:t>Which Spring MVC annotation is used for mapping HTTP POST requests?</a:t>
            </a:r>
          </a:p>
          <a:p>
            <a:pPr marL="457200" lvl="0" indent="-45720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PostMappingB</a:t>
            </a:r>
            <a:r>
              <a:rPr lang="en-US" altLang="en-US" sz="1800" dirty="0">
                <a:latin typeface="Times New Roman" panose="02020603050405020304" pitchFamily="18" charset="0"/>
                <a:cs typeface="Times New Roman" panose="02020603050405020304" pitchFamily="18" charset="0"/>
              </a:rPr>
              <a:t>) </a:t>
            </a:r>
          </a:p>
          <a:p>
            <a:pPr marL="457200" lvl="0" indent="-45720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RequestMappingC</a:t>
            </a:r>
            <a:r>
              <a:rPr lang="en-US" altLang="en-US" sz="1800" dirty="0">
                <a:latin typeface="Times New Roman" panose="02020603050405020304" pitchFamily="18" charset="0"/>
                <a:cs typeface="Times New Roman" panose="02020603050405020304" pitchFamily="18" charset="0"/>
              </a:rPr>
              <a:t>)</a:t>
            </a:r>
          </a:p>
          <a:p>
            <a:pPr marL="457200" lvl="0" indent="-45720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PutMapping</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a:t>
            </a:r>
            <a:r>
              <a:rPr lang="en-US" altLang="en-US" sz="1800" dirty="0" err="1">
                <a:latin typeface="Times New Roman" panose="02020603050405020304" pitchFamily="18" charset="0"/>
                <a:cs typeface="Times New Roman" panose="02020603050405020304" pitchFamily="18" charset="0"/>
              </a:rPr>
              <a:t>GetMappingAnswer</a:t>
            </a:r>
            <a:r>
              <a:rPr lang="en-US" altLang="en-US" sz="1800" dirty="0">
                <a:latin typeface="Times New Roman" panose="02020603050405020304" pitchFamily="18" charset="0"/>
                <a:cs typeface="Times New Roman" panose="02020603050405020304" pitchFamily="18" charset="0"/>
              </a:rPr>
              <a:t>: </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Answer A) @</a:t>
            </a:r>
            <a:r>
              <a:rPr lang="en-US" altLang="en-US" sz="1800" dirty="0" err="1">
                <a:latin typeface="Times New Roman" panose="02020603050405020304" pitchFamily="18" charset="0"/>
                <a:cs typeface="Times New Roman" panose="02020603050405020304" pitchFamily="18" charset="0"/>
              </a:rPr>
              <a:t>PostMapping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3"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9002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8773323"/>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246" y="-27709"/>
            <a:ext cx="7482753" cy="6858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Rectangle 1"/>
          <p:cNvSpPr>
            <a:spLocks noGrp="1" noChangeArrowheads="1"/>
          </p:cNvSpPr>
          <p:nvPr>
            <p:ph idx="1"/>
          </p:nvPr>
        </p:nvSpPr>
        <p:spPr bwMode="auto">
          <a:xfrm>
            <a:off x="457200" y="990600"/>
            <a:ext cx="8458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How do you configure Spring MVC to use a custom error 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By defining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ControllerAdvice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By defining a web.xml configuration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By adding error-mapping in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application.properties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By using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ExceptionHandler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annotation in controllers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By adding error-mapping in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application.properties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6. </a:t>
            </a:r>
            <a:r>
              <a:rPr lang="en-US" altLang="en-US" sz="1800" b="1" dirty="0">
                <a:latin typeface="Times New Roman" panose="02020603050405020304" pitchFamily="18" charset="0"/>
                <a:cs typeface="Times New Roman" panose="02020603050405020304" pitchFamily="18" charset="0"/>
              </a:rPr>
              <a:t>Which of the following annotations is used to bind an HTTP request header to a method parameter?</a:t>
            </a: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RequestHeader</a:t>
            </a:r>
            <a:endParaRPr lang="en-US" altLang="en-US" sz="18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RequestParam</a:t>
            </a:r>
            <a:endParaRPr lang="en-US" altLang="en-US" sz="18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PathVariable</a:t>
            </a:r>
            <a:endParaRPr lang="en-US" altLang="en-US" sz="18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ModelAttributeAnswer</a:t>
            </a:r>
            <a:r>
              <a:rPr lang="en-US" altLang="en-US" sz="1800" dirty="0">
                <a:latin typeface="Times New Roman" panose="02020603050405020304" pitchFamily="18" charset="0"/>
                <a:cs typeface="Times New Roman" panose="02020603050405020304" pitchFamily="18" charset="0"/>
              </a:rPr>
              <a:t>:</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Answer: A) @</a:t>
            </a:r>
            <a:r>
              <a:rPr lang="en-US" altLang="en-US" sz="1800" dirty="0" err="1">
                <a:latin typeface="Times New Roman" panose="02020603050405020304" pitchFamily="18" charset="0"/>
                <a:cs typeface="Times New Roman" panose="02020603050405020304" pitchFamily="18" charset="0"/>
              </a:rPr>
              <a:t>RequestHeader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1466572"/>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6858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Rectangle 1"/>
          <p:cNvSpPr>
            <a:spLocks noGrp="1" noChangeArrowheads="1"/>
          </p:cNvSpPr>
          <p:nvPr>
            <p:ph idx="1"/>
          </p:nvPr>
        </p:nvSpPr>
        <p:spPr bwMode="auto">
          <a:xfrm>
            <a:off x="685800" y="914400"/>
            <a:ext cx="8153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What is the role of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ExceptionHandler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Spring MVC?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It is used to map an exception to a custom error page.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It allows handling specific exceptions within a controller method.</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It is used to define a global exception handler.</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It is used for dependency injection of error-handling beans.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It allows handling specific exceptions within a controller method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lvl="0" indent="0" eaLnBrk="0" fontAlgn="base" hangingPunct="0">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8. Which of the following best describes the purpose of the @</a:t>
            </a:r>
            <a:r>
              <a:rPr lang="en-US" altLang="en-US" sz="1800" b="1" dirty="0" err="1">
                <a:latin typeface="Times New Roman" panose="02020603050405020304" pitchFamily="18" charset="0"/>
                <a:cs typeface="Times New Roman" panose="02020603050405020304" pitchFamily="18" charset="0"/>
              </a:rPr>
              <a:t>ResponseBody</a:t>
            </a:r>
            <a:r>
              <a:rPr lang="en-US" altLang="en-US" sz="1800" b="1" dirty="0">
                <a:latin typeface="Times New Roman" panose="02020603050405020304" pitchFamily="18" charset="0"/>
                <a:cs typeface="Times New Roman" panose="02020603050405020304" pitchFamily="18" charset="0"/>
              </a:rPr>
              <a:t> annotation in Spring MVC?</a:t>
            </a: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It indicates that a method’s return value should be directly bound to the HTTP response body.</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 It is used for error handling in controllers.</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C) It specifies that a method handles a POST request.</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It maps a controller to a RESTful web service</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Answer</a:t>
            </a:r>
            <a:r>
              <a:rPr lang="en-US" altLang="en-US" sz="1800" dirty="0">
                <a:latin typeface="Times New Roman" panose="02020603050405020304" pitchFamily="18" charset="0"/>
                <a:cs typeface="Times New Roman" panose="02020603050405020304" pitchFamily="18" charset="0"/>
              </a:rPr>
              <a:t>: A) It indicates that a method’s return value should be directly bound to the HTTP response body.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97367"/>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6096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Rectangle 1"/>
          <p:cNvSpPr>
            <a:spLocks noGrp="1" noChangeArrowheads="1"/>
          </p:cNvSpPr>
          <p:nvPr>
            <p:ph idx="1"/>
          </p:nvPr>
        </p:nvSpPr>
        <p:spPr bwMode="auto">
          <a:xfrm>
            <a:off x="571500" y="789802"/>
            <a:ext cx="8001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What is the purpose of the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RequestMapping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annotation when used at the method level in Spring MVC?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It maps an HTTP request to a method for a particular URL and request method (GET, POST, etc.).</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It maps the controller to the view resolver.</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It binds HTTP headers to method parameters.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It specifies the type of response to send back.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It maps an HTTP request to a method for a particular URL and request method (GET, POST,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10. Which Spring MVC feature allows handling validation for user input?</a:t>
            </a: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@Valid</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 @</a:t>
            </a:r>
            <a:r>
              <a:rPr lang="en-US" altLang="en-US" sz="1800" dirty="0" err="1">
                <a:latin typeface="Times New Roman" panose="02020603050405020304" pitchFamily="18" charset="0"/>
                <a:cs typeface="Times New Roman" panose="02020603050405020304" pitchFamily="18" charset="0"/>
              </a:rPr>
              <a:t>ControllerAdvice</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C) @</a:t>
            </a:r>
            <a:r>
              <a:rPr lang="en-US" altLang="en-US" sz="1800" dirty="0" err="1">
                <a:latin typeface="Times New Roman" panose="02020603050405020304" pitchFamily="18" charset="0"/>
                <a:cs typeface="Times New Roman" panose="02020603050405020304" pitchFamily="18" charset="0"/>
              </a:rPr>
              <a:t>PathVariable</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@Autowired</a:t>
            </a:r>
          </a:p>
          <a:p>
            <a:pPr marL="0" lvl="0" indent="0" eaLnBrk="0" fontAlgn="base" hangingPunct="0">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Answer</a:t>
            </a:r>
            <a:r>
              <a:rPr lang="en-US" altLang="en-US" sz="1800" dirty="0">
                <a:latin typeface="Times New Roman" panose="02020603050405020304" pitchFamily="18" charset="0"/>
                <a:cs typeface="Times New Roman" panose="02020603050405020304" pitchFamily="18" charset="0"/>
              </a:rPr>
              <a:t>: A) @Valid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2904740"/>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63000" cy="5344714"/>
          </a:xfrm>
        </p:spPr>
        <p:txBody>
          <a:bodyPr>
            <a:normAutofit/>
          </a:bodyPr>
          <a:lstStyle/>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Spring Boot</a:t>
            </a:r>
            <a:r>
              <a:rPr lang="en-US" sz="2000" b="0" i="0" dirty="0">
                <a:solidFill>
                  <a:srgbClr val="333333"/>
                </a:solidFill>
                <a:effectLst/>
                <a:latin typeface="Times New Roman" panose="02020603050405020304" pitchFamily="18" charset="0"/>
                <a:cs typeface="Times New Roman" panose="02020603050405020304" pitchFamily="18" charset="0"/>
              </a:rPr>
              <a:t> provides a number of </a:t>
            </a:r>
            <a:r>
              <a:rPr lang="en-US" sz="2000" b="1" i="0" dirty="0">
                <a:solidFill>
                  <a:srgbClr val="333333"/>
                </a:solidFill>
                <a:effectLst/>
                <a:latin typeface="Times New Roman" panose="02020603050405020304" pitchFamily="18" charset="0"/>
                <a:cs typeface="Times New Roman" panose="02020603050405020304" pitchFamily="18" charset="0"/>
              </a:rPr>
              <a:t>starters</a:t>
            </a:r>
            <a:r>
              <a:rPr lang="en-US" sz="2000" b="0" i="0" dirty="0">
                <a:solidFill>
                  <a:srgbClr val="333333"/>
                </a:solidFill>
                <a:effectLst/>
                <a:latin typeface="Times New Roman" panose="02020603050405020304" pitchFamily="18" charset="0"/>
                <a:cs typeface="Times New Roman" panose="02020603050405020304" pitchFamily="18" charset="0"/>
              </a:rPr>
              <a:t> that allow us to add jars in the </a:t>
            </a:r>
            <a:r>
              <a:rPr lang="en-US" sz="2000" b="0" i="0" dirty="0" err="1">
                <a:solidFill>
                  <a:srgbClr val="333333"/>
                </a:solidFill>
                <a:effectLst/>
                <a:latin typeface="Times New Roman" panose="02020603050405020304" pitchFamily="18" charset="0"/>
                <a:cs typeface="Times New Roman" panose="02020603050405020304" pitchFamily="18" charset="0"/>
              </a:rPr>
              <a:t>classpath</a:t>
            </a:r>
            <a:r>
              <a:rPr lang="en-US" sz="2000" b="0" i="0" dirty="0">
                <a:solidFill>
                  <a:srgbClr val="333333"/>
                </a:solidFill>
                <a:effectLst/>
                <a:latin typeface="Times New Roman" panose="02020603050405020304" pitchFamily="18" charset="0"/>
                <a:cs typeface="Times New Roman" panose="02020603050405020304" pitchFamily="18" charset="0"/>
              </a:rPr>
              <a:t>. Spring Boot built-in</a:t>
            </a:r>
            <a:r>
              <a:rPr lang="en-US" sz="2000" b="1" i="0" dirty="0">
                <a:solidFill>
                  <a:srgbClr val="333333"/>
                </a:solidFill>
                <a:effectLst/>
                <a:latin typeface="Times New Roman" panose="02020603050405020304" pitchFamily="18" charset="0"/>
                <a:cs typeface="Times New Roman" panose="02020603050405020304" pitchFamily="18" charset="0"/>
              </a:rPr>
              <a:t> starters</a:t>
            </a:r>
            <a:r>
              <a:rPr lang="en-US" sz="2000" b="0" i="0" dirty="0">
                <a:solidFill>
                  <a:srgbClr val="333333"/>
                </a:solidFill>
                <a:effectLst/>
                <a:latin typeface="Times New Roman" panose="02020603050405020304" pitchFamily="18" charset="0"/>
                <a:cs typeface="Times New Roman" panose="02020603050405020304" pitchFamily="18" charset="0"/>
              </a:rPr>
              <a:t> make development easier and rapid.</a:t>
            </a:r>
            <a:r>
              <a:rPr lang="en-US" sz="2000" b="1" i="0" dirty="0">
                <a:solidFill>
                  <a:srgbClr val="333333"/>
                </a:solidFill>
                <a:effectLst/>
                <a:latin typeface="Times New Roman" panose="02020603050405020304" pitchFamily="18" charset="0"/>
                <a:cs typeface="Times New Roman" panose="02020603050405020304" pitchFamily="18" charset="0"/>
              </a:rPr>
              <a:t> Spring Boot Starters</a:t>
            </a:r>
            <a:r>
              <a:rPr lang="en-US" sz="2000" b="0" i="0" dirty="0">
                <a:solidFill>
                  <a:srgbClr val="333333"/>
                </a:solidFill>
                <a:effectLst/>
                <a:latin typeface="Times New Roman" panose="02020603050405020304" pitchFamily="18" charset="0"/>
                <a:cs typeface="Times New Roman" panose="02020603050405020304" pitchFamily="18" charset="0"/>
              </a:rPr>
              <a:t> are the </a:t>
            </a:r>
            <a:r>
              <a:rPr lang="en-US" sz="2000" b="1" i="0" dirty="0">
                <a:solidFill>
                  <a:srgbClr val="333333"/>
                </a:solidFill>
                <a:effectLst/>
                <a:latin typeface="Times New Roman" panose="02020603050405020304" pitchFamily="18" charset="0"/>
                <a:cs typeface="Times New Roman" panose="02020603050405020304" pitchFamily="18" charset="0"/>
              </a:rPr>
              <a:t>dependency descriptors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In the Spring Boot Framework, all the starters follow a similar naming pattern: </a:t>
            </a:r>
            <a:r>
              <a:rPr lang="en-US" sz="2000" b="1" i="0" dirty="0">
                <a:solidFill>
                  <a:srgbClr val="333333"/>
                </a:solidFill>
                <a:effectLst/>
                <a:latin typeface="Times New Roman" panose="02020603050405020304" pitchFamily="18" charset="0"/>
                <a:cs typeface="Times New Roman" panose="02020603050405020304" pitchFamily="18" charset="0"/>
              </a:rPr>
              <a:t>spring-boot-starter-*</a:t>
            </a:r>
            <a:r>
              <a:rPr lang="en-US" sz="2000" b="0" i="0" dirty="0">
                <a:solidFill>
                  <a:srgbClr val="333333"/>
                </a:solidFill>
                <a:effectLst/>
                <a:latin typeface="Times New Roman" panose="02020603050405020304" pitchFamily="18" charset="0"/>
                <a:cs typeface="Times New Roman" panose="02020603050405020304" pitchFamily="18" charset="0"/>
              </a:rPr>
              <a:t>, where </a:t>
            </a:r>
            <a:r>
              <a:rPr lang="en-US" sz="2000" b="1" i="0" dirty="0">
                <a:solidFill>
                  <a:srgbClr val="333333"/>
                </a:solidFill>
                <a:effectLst/>
                <a:latin typeface="Times New Roman" panose="02020603050405020304" pitchFamily="18" charset="0"/>
                <a:cs typeface="Times New Roman" panose="02020603050405020304" pitchFamily="18" charset="0"/>
              </a:rPr>
              <a:t>* </a:t>
            </a:r>
            <a:r>
              <a:rPr lang="en-US" sz="2000" b="0" i="0" dirty="0">
                <a:solidFill>
                  <a:srgbClr val="333333"/>
                </a:solidFill>
                <a:effectLst/>
                <a:latin typeface="Times New Roman" panose="02020603050405020304" pitchFamily="18" charset="0"/>
                <a:cs typeface="Times New Roman" panose="02020603050405020304" pitchFamily="18" charset="0"/>
              </a:rPr>
              <a:t>denotes a particular type of application. For example, if we want to use Spring and JPA for database access, we need to include the </a:t>
            </a:r>
            <a:r>
              <a:rPr lang="en-US" sz="2000" b="1" i="0" dirty="0">
                <a:solidFill>
                  <a:srgbClr val="333333"/>
                </a:solidFill>
                <a:effectLst/>
                <a:latin typeface="Times New Roman" panose="02020603050405020304" pitchFamily="18" charset="0"/>
                <a:cs typeface="Times New Roman" panose="02020603050405020304" pitchFamily="18" charset="0"/>
              </a:rPr>
              <a:t>spring-boot-starter-data-</a:t>
            </a:r>
            <a:r>
              <a:rPr lang="en-US" sz="2000" b="1" i="0" dirty="0" err="1">
                <a:solidFill>
                  <a:srgbClr val="333333"/>
                </a:solidFill>
                <a:effectLst/>
                <a:latin typeface="Times New Roman" panose="02020603050405020304" pitchFamily="18" charset="0"/>
                <a:cs typeface="Times New Roman" panose="02020603050405020304" pitchFamily="18" charset="0"/>
              </a:rPr>
              <a:t>jpa</a:t>
            </a:r>
            <a:r>
              <a:rPr lang="en-US" sz="2000" b="0" i="0" dirty="0">
                <a:solidFill>
                  <a:srgbClr val="333333"/>
                </a:solidFill>
                <a:effectLst/>
                <a:latin typeface="Times New Roman" panose="02020603050405020304" pitchFamily="18" charset="0"/>
                <a:cs typeface="Times New Roman" panose="02020603050405020304" pitchFamily="18" charset="0"/>
              </a:rPr>
              <a:t> dependency in our </a:t>
            </a:r>
            <a:r>
              <a:rPr lang="en-US" sz="2000" b="1" i="0" dirty="0">
                <a:solidFill>
                  <a:srgbClr val="333333"/>
                </a:solidFill>
                <a:effectLst/>
                <a:latin typeface="Times New Roman" panose="02020603050405020304" pitchFamily="18" charset="0"/>
                <a:cs typeface="Times New Roman" panose="02020603050405020304" pitchFamily="18" charset="0"/>
              </a:rPr>
              <a:t>pom.xml</a:t>
            </a:r>
            <a:r>
              <a:rPr lang="en-US" sz="2000" b="0" i="0" dirty="0">
                <a:solidFill>
                  <a:srgbClr val="333333"/>
                </a:solidFill>
                <a:effectLst/>
                <a:latin typeface="Times New Roman" panose="02020603050405020304" pitchFamily="18" charset="0"/>
                <a:cs typeface="Times New Roman" panose="02020603050405020304" pitchFamily="18" charset="0"/>
              </a:rPr>
              <a:t> file of the project.</a:t>
            </a:r>
          </a:p>
          <a:p>
            <a:pPr marL="403225" lvl="3"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8D0AFDC-0DF1-4C97-8B59-29DCE3283A16}"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752600" y="4763"/>
            <a:ext cx="7391400" cy="6381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Spring Boot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686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893746"/>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marL="60325" lvl="3" indent="0" algn="just">
              <a:buNone/>
            </a:pPr>
            <a:endParaRPr lang="en-US" sz="2200" dirty="0"/>
          </a:p>
          <a:p>
            <a:pPr marL="403225" lvl="3" indent="-342900" algn="just">
              <a:buFont typeface="Arial" panose="020B0604020202020204" pitchFamily="34" charset="0"/>
              <a:buChar char="•"/>
            </a:pPr>
            <a:endParaRPr lang="en-US" sz="2200" dirty="0"/>
          </a:p>
          <a:p>
            <a:pPr marL="403225" lvl="3" indent="-342900" algn="just">
              <a:buFont typeface="Arial" panose="020B0604020202020204" pitchFamily="34" charset="0"/>
              <a:buChar char="•"/>
            </a:pPr>
            <a:endParaRPr lang="en-US" sz="2200" dirty="0"/>
          </a:p>
          <a:p>
            <a:pPr marL="0" indent="0" algn="l" fontAlgn="base">
              <a:buNone/>
            </a:pPr>
            <a:endParaRPr lang="en-US" sz="2200" dirty="0"/>
          </a:p>
          <a:p>
            <a:pPr marL="0" indent="0" algn="l" fontAlgn="base">
              <a:buNone/>
            </a:pPr>
            <a:r>
              <a:rPr lang="en-US" sz="2000" b="1" i="0" dirty="0">
                <a:solidFill>
                  <a:srgbClr val="273239"/>
                </a:solidFill>
                <a:effectLst/>
                <a:latin typeface="urw-din"/>
              </a:rPr>
              <a:t>Step 3: </a:t>
            </a:r>
            <a:r>
              <a:rPr lang="en-US" sz="2000" b="0" i="0" dirty="0">
                <a:solidFill>
                  <a:srgbClr val="273239"/>
                </a:solidFill>
                <a:effectLst/>
                <a:latin typeface="urw-din"/>
              </a:rPr>
              <a:t>Provide the name of the controller in the web.xml file as follows:</a:t>
            </a: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DispatcherServlet is the front controller in Spring Web MVC. Incoming requests for the HTML file are forwarded to the DispatcherServlet</a:t>
            </a:r>
            <a:r>
              <a:rPr lang="en-US" sz="2000" b="0" i="0" dirty="0">
                <a:solidFill>
                  <a:srgbClr val="273239"/>
                </a:solidFill>
                <a:effectLst/>
                <a:latin typeface="urw-din"/>
              </a:rPr>
              <a:t>.</a:t>
            </a:r>
          </a:p>
          <a:p>
            <a:pPr marL="0" indent="0" algn="l" fontAlgn="base">
              <a:buNone/>
            </a:pPr>
            <a:endParaRPr lang="en-US" sz="2000" b="0" i="0" dirty="0">
              <a:solidFill>
                <a:srgbClr val="273239"/>
              </a:solidFill>
              <a:effectLst/>
              <a:latin typeface="urw-din"/>
            </a:endParaRPr>
          </a:p>
          <a:p>
            <a:pPr marL="0" indent="0" algn="l" fontAlgn="base">
              <a:buNone/>
            </a:pPr>
            <a:r>
              <a:rPr lang="en-US" sz="2000" b="1" i="0" dirty="0">
                <a:solidFill>
                  <a:srgbClr val="273239"/>
                </a:solidFill>
                <a:effectLst/>
                <a:latin typeface="Times New Roman" panose="02020603050405020304" pitchFamily="18" charset="0"/>
                <a:cs typeface="Times New Roman" panose="02020603050405020304" pitchFamily="18" charset="0"/>
              </a:rPr>
              <a:t>Step 4: </a:t>
            </a:r>
            <a:r>
              <a:rPr lang="en-US" sz="2000" b="0" i="0" dirty="0">
                <a:solidFill>
                  <a:srgbClr val="273239"/>
                </a:solidFill>
                <a:effectLst/>
                <a:latin typeface="Times New Roman" panose="02020603050405020304" pitchFamily="18" charset="0"/>
                <a:cs typeface="Times New Roman" panose="02020603050405020304" pitchFamily="18" charset="0"/>
              </a:rPr>
              <a:t>We have to define the bean in a separate XML file. We have specified the view components in this file.  It is located in the WEB-INF directory.</a:t>
            </a:r>
          </a:p>
          <a:p>
            <a:pPr marL="0" indent="0" algn="l" fontAlgn="base">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60325" lvl="3" indent="0" algn="just">
              <a:buNone/>
            </a:pPr>
            <a:r>
              <a:rPr lang="en-US" sz="2000" b="1" i="0" dirty="0">
                <a:solidFill>
                  <a:srgbClr val="273239"/>
                </a:solidFill>
                <a:effectLst/>
                <a:latin typeface="Times New Roman" panose="02020603050405020304" pitchFamily="18" charset="0"/>
                <a:cs typeface="Times New Roman" panose="02020603050405020304" pitchFamily="18" charset="0"/>
              </a:rPr>
              <a:t>Step 5: </a:t>
            </a:r>
            <a:r>
              <a:rPr lang="en-US" sz="2000" b="0" i="0" dirty="0">
                <a:solidFill>
                  <a:srgbClr val="273239"/>
                </a:solidFill>
                <a:effectLst/>
                <a:latin typeface="Times New Roman" panose="02020603050405020304" pitchFamily="18" charset="0"/>
                <a:cs typeface="Times New Roman" panose="02020603050405020304" pitchFamily="18" charset="0"/>
              </a:rPr>
              <a:t>Use JSP to display the message.</a:t>
            </a:r>
          </a:p>
          <a:p>
            <a:pPr marL="60325" lvl="3" indent="0" algn="just">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60325" lvl="3" indent="0" algn="just">
              <a:buNone/>
            </a:pPr>
            <a:r>
              <a:rPr lang="en-US" sz="2000" b="1" i="0" dirty="0">
                <a:solidFill>
                  <a:srgbClr val="273239"/>
                </a:solidFill>
                <a:effectLst/>
                <a:latin typeface="Times New Roman" panose="02020603050405020304" pitchFamily="18" charset="0"/>
                <a:cs typeface="Times New Roman" panose="02020603050405020304" pitchFamily="18" charset="0"/>
              </a:rPr>
              <a:t>Step 6: </a:t>
            </a:r>
            <a:r>
              <a:rPr lang="en-US" sz="2000" b="0" i="0" dirty="0">
                <a:solidFill>
                  <a:srgbClr val="273239"/>
                </a:solidFill>
                <a:effectLst/>
                <a:latin typeface="Times New Roman" panose="02020603050405020304" pitchFamily="18" charset="0"/>
                <a:cs typeface="Times New Roman" panose="02020603050405020304" pitchFamily="18" charset="0"/>
              </a:rPr>
              <a:t>Start the server and run the project</a:t>
            </a:r>
            <a:r>
              <a:rPr lang="en-US" sz="2000" b="0" i="0" dirty="0">
                <a:solidFill>
                  <a:srgbClr val="273239"/>
                </a:solidFill>
                <a:effectLst/>
                <a:latin typeface="urw-din"/>
              </a:rPr>
              <a:t>. </a:t>
            </a:r>
            <a:endParaRPr lang="en-US" sz="2200" dirty="0"/>
          </a:p>
        </p:txBody>
      </p:sp>
      <p:sp>
        <p:nvSpPr>
          <p:cNvPr id="4" name="Date Placeholder 3"/>
          <p:cNvSpPr>
            <a:spLocks noGrp="1"/>
          </p:cNvSpPr>
          <p:nvPr>
            <p:ph type="dt" sz="half" idx="10"/>
          </p:nvPr>
        </p:nvSpPr>
        <p:spPr/>
        <p:txBody>
          <a:bodyPr/>
          <a:lstStyle/>
          <a:p>
            <a:fld id="{55CFE25E-8105-4E47-B37B-57898A1E68DB}"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Create Your First Spring MVC Application</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5" name="TextBox 4">
            <a:extLst>
              <a:ext uri="{FF2B5EF4-FFF2-40B4-BE49-F238E27FC236}">
                <a16:creationId xmlns:a16="http://schemas.microsoft.com/office/drawing/2014/main" id="{479B9871-2920-F4AA-127E-464C39CD0BBE}"/>
              </a:ext>
            </a:extLst>
          </p:cNvPr>
          <p:cNvSpPr txBox="1"/>
          <p:nvPr/>
        </p:nvSpPr>
        <p:spPr>
          <a:xfrm>
            <a:off x="457200" y="1371601"/>
            <a:ext cx="7772400" cy="707886"/>
          </a:xfrm>
          <a:prstGeom prst="rect">
            <a:avLst/>
          </a:prstGeom>
          <a:noFill/>
        </p:spPr>
        <p:txBody>
          <a:bodyPr wrap="square">
            <a:spAutoFit/>
          </a:bodyPr>
          <a:lstStyle/>
          <a:p>
            <a:r>
              <a:rPr lang="en-US" sz="2000" b="1" i="0" dirty="0">
                <a:solidFill>
                  <a:srgbClr val="273239"/>
                </a:solidFill>
                <a:effectLst/>
                <a:latin typeface="Times New Roman" panose="02020603050405020304" pitchFamily="18" charset="0"/>
                <a:cs typeface="Times New Roman" panose="02020603050405020304" pitchFamily="18" charset="0"/>
              </a:rPr>
              <a:t>Step 0</a:t>
            </a:r>
            <a:r>
              <a:rPr lang="en-US" sz="2000" b="0" i="0" dirty="0">
                <a:solidFill>
                  <a:srgbClr val="273239"/>
                </a:solidFill>
                <a:effectLst/>
                <a:latin typeface="Times New Roman" panose="02020603050405020304" pitchFamily="18" charset="0"/>
                <a:cs typeface="Times New Roman" panose="02020603050405020304" pitchFamily="18" charset="0"/>
              </a:rPr>
              <a:t>: Setup your project with maven use the required archetype to get the required folders directory and configure the server with your project.</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C693F0F-14BF-FF91-C841-468B4BBE61D9}"/>
              </a:ext>
            </a:extLst>
          </p:cNvPr>
          <p:cNvSpPr txBox="1"/>
          <p:nvPr/>
        </p:nvSpPr>
        <p:spPr>
          <a:xfrm>
            <a:off x="408709" y="2165816"/>
            <a:ext cx="7924800" cy="1231106"/>
          </a:xfrm>
          <a:prstGeom prst="rect">
            <a:avLst/>
          </a:prstGeom>
          <a:noFill/>
        </p:spPr>
        <p:txBody>
          <a:bodyPr wrap="square">
            <a:spAutoFit/>
          </a:bodyPr>
          <a:lstStyle/>
          <a:p>
            <a:pPr algn="l" fontAlgn="base"/>
            <a:r>
              <a:rPr lang="en-US" b="1" i="0" dirty="0">
                <a:solidFill>
                  <a:srgbClr val="273239"/>
                </a:solidFill>
                <a:effectLst/>
                <a:latin typeface="urw-din"/>
              </a:rPr>
              <a:t>  </a:t>
            </a:r>
            <a:r>
              <a:rPr lang="en-US" sz="2000" b="1" i="0" dirty="0">
                <a:solidFill>
                  <a:srgbClr val="273239"/>
                </a:solidFill>
                <a:effectLst/>
                <a:latin typeface="Times New Roman" panose="02020603050405020304" pitchFamily="18" charset="0"/>
                <a:cs typeface="Times New Roman" panose="02020603050405020304" pitchFamily="18" charset="0"/>
              </a:rPr>
              <a:t>Step 2: </a:t>
            </a:r>
            <a:r>
              <a:rPr lang="en-US" sz="2000" b="0" i="0" dirty="0">
                <a:solidFill>
                  <a:srgbClr val="273239"/>
                </a:solidFill>
                <a:effectLst/>
                <a:latin typeface="Times New Roman" panose="02020603050405020304" pitchFamily="18" charset="0"/>
                <a:cs typeface="Times New Roman" panose="02020603050405020304" pitchFamily="18" charset="0"/>
              </a:rPr>
              <a:t>Create the Controller Class</a:t>
            </a:r>
          </a:p>
          <a:p>
            <a:pPr algn="l" fontAlgn="base"/>
            <a:endParaRPr lang="en-US" b="0" i="0" dirty="0">
              <a:solidFill>
                <a:srgbClr val="273239"/>
              </a:solidFill>
              <a:effectLst/>
              <a:latin typeface="urw-din"/>
            </a:endParaRPr>
          </a:p>
          <a:p>
            <a:pPr algn="l" fontAlgn="base"/>
            <a:r>
              <a:rPr lang="en-US" b="0" i="0" dirty="0">
                <a:solidFill>
                  <a:srgbClr val="273239"/>
                </a:solidFill>
                <a:effectLst/>
                <a:latin typeface="urw-din"/>
              </a:rPr>
              <a:t>.</a:t>
            </a:r>
          </a:p>
          <a:p>
            <a:pPr algn="l" fontAlgn="base"/>
            <a:endParaRPr lang="en-US" b="0" i="0" dirty="0">
              <a:solidFill>
                <a:srgbClr val="273239"/>
              </a:solidFill>
              <a:effectLst/>
              <a:latin typeface="urw-din"/>
            </a:endParaRPr>
          </a:p>
        </p:txBody>
      </p:sp>
      <p:pic>
        <p:nvPicPr>
          <p:cNvPr id="3789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9205643"/>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0" indent="0" algn="just">
              <a:buNone/>
            </a:pPr>
            <a:endParaRPr lang="en-US" sz="2400" b="0" i="0" dirty="0">
              <a:solidFill>
                <a:srgbClr val="610B38"/>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333333"/>
                </a:solidFill>
                <a:effectLst/>
                <a:latin typeface="+mj-lt"/>
                <a:cs typeface="Times New Roman" panose="02020603050405020304" pitchFamily="18" charset="0"/>
              </a:rPr>
              <a:t>Spring Boot is a project that is built on the top of the Spring Framework. It provides an easier and faster way to set up, configure, and run both simple and web-based applications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sz="2000" dirty="0">
                <a:solidFill>
                  <a:srgbClr val="333333"/>
                </a:solidFill>
                <a:latin typeface="+mj-lt"/>
              </a:rPr>
              <a:t>It is a Spring module that provides the </a:t>
            </a:r>
            <a:r>
              <a:rPr lang="en-US" sz="2000" b="1" dirty="0">
                <a:solidFill>
                  <a:srgbClr val="333333"/>
                </a:solidFill>
                <a:latin typeface="+mj-lt"/>
              </a:rPr>
              <a:t>RAD (</a:t>
            </a:r>
            <a:r>
              <a:rPr lang="en-US" sz="2000" b="1" i="1" dirty="0">
                <a:solidFill>
                  <a:srgbClr val="333333"/>
                </a:solidFill>
                <a:latin typeface="+mj-lt"/>
              </a:rPr>
              <a:t>Rapid Application Development</a:t>
            </a:r>
            <a:r>
              <a:rPr lang="en-US" sz="2000" b="1" dirty="0">
                <a:solidFill>
                  <a:srgbClr val="333333"/>
                </a:solidFill>
                <a:latin typeface="+mj-lt"/>
              </a:rPr>
              <a:t>)</a:t>
            </a:r>
            <a:r>
              <a:rPr lang="en-US" sz="2000" dirty="0">
                <a:solidFill>
                  <a:srgbClr val="333333"/>
                </a:solidFill>
                <a:latin typeface="+mj-lt"/>
              </a:rPr>
              <a:t> feature to the Spring Framework. It is used to create a stand-alone Spring-based application that you can just run because it needs minimal Spring configuration</a:t>
            </a:r>
            <a:r>
              <a:rPr lang="en-US" sz="2000" dirty="0">
                <a:solidFill>
                  <a:srgbClr val="333333"/>
                </a:solidFill>
                <a:latin typeface="inter-regular"/>
              </a:rPr>
              <a:t>.</a:t>
            </a:r>
          </a:p>
          <a:p>
            <a:pPr marL="0" indent="0">
              <a:buNone/>
            </a:pPr>
            <a:endParaRPr lang="en-US" sz="2000" dirty="0"/>
          </a:p>
          <a:p>
            <a:pPr algn="just">
              <a:lnSpc>
                <a:spcPct val="150000"/>
              </a:lnSpc>
            </a:pPr>
            <a:endParaRPr lang="en-US" sz="2000" dirty="0">
              <a:latin typeface="Times New Roman" panose="02020603050405020304" pitchFamily="18" charset="0"/>
              <a:cs typeface="Times New Roman" panose="02020603050405020304" pitchFamily="18" charset="0"/>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B420CB63-E459-4F56-8595-CF79FB21FE9E}"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683026" y="4763"/>
            <a:ext cx="7467600" cy="82971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What is Spring Boot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891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91786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AD45E8-0202-4D0D-865B-4FAAD1F2A1D5}" type="datetime1">
              <a:rPr lang="en-IN" smtClean="0"/>
              <a:t>03-02-2025</a:t>
            </a:fld>
            <a:endParaRPr lang="en-US"/>
          </a:p>
        </p:txBody>
      </p:sp>
      <p:sp>
        <p:nvSpPr>
          <p:cNvPr id="5" name="Footer Placeholder 4"/>
          <p:cNvSpPr>
            <a:spLocks noGrp="1"/>
          </p:cNvSpPr>
          <p:nvPr>
            <p:ph type="ftr" sz="quarter" idx="11"/>
          </p:nvPr>
        </p:nvSpPr>
        <p:spPr>
          <a:xfrm>
            <a:off x="2057400" y="6356350"/>
            <a:ext cx="5715000" cy="365125"/>
          </a:xfrm>
        </p:spPr>
        <p:txBody>
          <a:bodyPr/>
          <a:lstStyle/>
          <a:p>
            <a:r>
              <a:rPr lang="en-US" dirty="0"/>
              <a:t>Raviraj Singh AMICSE0601/ACSE0601/ACSEH0601/ACSAI0612  Unit-4</a:t>
            </a:r>
          </a:p>
        </p:txBody>
      </p:sp>
      <p:sp>
        <p:nvSpPr>
          <p:cNvPr id="2" name="Slide Number Placeholder 1">
            <a:extLst>
              <a:ext uri="{FF2B5EF4-FFF2-40B4-BE49-F238E27FC236}">
                <a16:creationId xmlns:a16="http://schemas.microsoft.com/office/drawing/2014/main" id="{EEB74B0B-674A-4D13-BCB5-875FC765A96A}"/>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13" name="Title 1"/>
          <p:cNvSpPr txBox="1">
            <a:spLocks/>
          </p:cNvSpPr>
          <p:nvPr/>
        </p:nvSpPr>
        <p:spPr bwMode="auto">
          <a:xfrm>
            <a:off x="1752600" y="-14288"/>
            <a:ext cx="7391400" cy="79692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Syllabus</a:t>
            </a:r>
            <a:endParaRPr lang="en-IN" dirty="0"/>
          </a:p>
        </p:txBody>
      </p:sp>
      <p:pic>
        <p:nvPicPr>
          <p:cNvPr id="512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p:txBody>
          <a:bodyPr/>
          <a:lstStyle/>
          <a:p>
            <a:endParaRPr lang="en-IN"/>
          </a:p>
        </p:txBody>
      </p:sp>
      <p:pic>
        <p:nvPicPr>
          <p:cNvPr id="9" name="Picture 8"/>
          <p:cNvPicPr>
            <a:picLocks noChangeAspect="1"/>
          </p:cNvPicPr>
          <p:nvPr/>
        </p:nvPicPr>
        <p:blipFill rotWithShape="1">
          <a:blip r:embed="rId3"/>
          <a:srcRect l="23645" t="27083" r="24817" b="35416"/>
          <a:stretch/>
        </p:blipFill>
        <p:spPr>
          <a:xfrm>
            <a:off x="571500" y="1525948"/>
            <a:ext cx="8001000" cy="4226791"/>
          </a:xfrm>
          <a:prstGeom prst="rect">
            <a:avLst/>
          </a:prstGeom>
        </p:spPr>
      </p:pic>
    </p:spTree>
    <p:extLst>
      <p:ext uri="{BB962C8B-B14F-4D97-AF65-F5344CB8AC3E}">
        <p14:creationId xmlns:p14="http://schemas.microsoft.com/office/powerpoint/2010/main" val="917430855"/>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60325" lvl="3" indent="0" algn="just">
              <a:buNone/>
            </a:pPr>
            <a:endParaRPr lang="en-US" sz="2200" dirty="0"/>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In short, Spring Boot is the combination of </a:t>
            </a:r>
            <a:r>
              <a:rPr lang="en-US" sz="2000" b="1" i="0" dirty="0">
                <a:solidFill>
                  <a:srgbClr val="333333"/>
                </a:solidFill>
                <a:effectLst/>
                <a:latin typeface="Times New Roman" panose="02020603050405020304" pitchFamily="18" charset="0"/>
                <a:cs typeface="Times New Roman" panose="02020603050405020304" pitchFamily="18" charset="0"/>
              </a:rPr>
              <a:t>Spring Framework</a:t>
            </a:r>
            <a:r>
              <a:rPr lang="en-US" sz="2000" b="0" i="0" dirty="0">
                <a:solidFill>
                  <a:srgbClr val="333333"/>
                </a:solidFill>
                <a:effectLst/>
                <a:latin typeface="Times New Roman" panose="02020603050405020304" pitchFamily="18" charset="0"/>
                <a:cs typeface="Times New Roman" panose="02020603050405020304" pitchFamily="18" charset="0"/>
              </a:rPr>
              <a:t> and </a:t>
            </a:r>
            <a:r>
              <a:rPr lang="en-US" sz="2000" b="1" i="0" dirty="0">
                <a:solidFill>
                  <a:srgbClr val="333333"/>
                </a:solidFill>
                <a:effectLst/>
                <a:latin typeface="Times New Roman" panose="02020603050405020304" pitchFamily="18" charset="0"/>
                <a:cs typeface="Times New Roman" panose="02020603050405020304" pitchFamily="18" charset="0"/>
              </a:rPr>
              <a:t>Embedded Servers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In Spring Boot, there is no requirement for XML configuration (deployment descriptor). It uses convention over configuration software design paradigm that means it decreases the effort of the developer.</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We can use Spring </a:t>
            </a:r>
            <a:r>
              <a:rPr lang="en-US" sz="2000" b="1" i="0" dirty="0">
                <a:solidFill>
                  <a:srgbClr val="333333"/>
                </a:solidFill>
                <a:effectLst/>
                <a:latin typeface="Times New Roman" panose="02020603050405020304" pitchFamily="18" charset="0"/>
                <a:cs typeface="Times New Roman" panose="02020603050405020304" pitchFamily="18" charset="0"/>
              </a:rPr>
              <a:t>STS IDE</a:t>
            </a:r>
            <a:r>
              <a:rPr lang="en-US" sz="2000" b="0" i="0" dirty="0">
                <a:solidFill>
                  <a:srgbClr val="333333"/>
                </a:solidFill>
                <a:effectLst/>
                <a:latin typeface="Times New Roman" panose="02020603050405020304" pitchFamily="18" charset="0"/>
                <a:cs typeface="Times New Roman" panose="02020603050405020304" pitchFamily="18" charset="0"/>
              </a:rPr>
              <a:t> or </a:t>
            </a:r>
            <a:r>
              <a:rPr lang="en-US" sz="2000" b="1" i="0" dirty="0">
                <a:solidFill>
                  <a:srgbClr val="333333"/>
                </a:solidFill>
                <a:effectLst/>
                <a:latin typeface="Times New Roman" panose="02020603050405020304" pitchFamily="18" charset="0"/>
                <a:cs typeface="Times New Roman" panose="02020603050405020304" pitchFamily="18" charset="0"/>
              </a:rPr>
              <a:t>Spring </a:t>
            </a:r>
            <a:r>
              <a:rPr lang="en-US" sz="2000" b="1" i="0" dirty="0" err="1">
                <a:solidFill>
                  <a:srgbClr val="333333"/>
                </a:solidFill>
                <a:effectLst/>
                <a:latin typeface="Times New Roman" panose="02020603050405020304" pitchFamily="18" charset="0"/>
                <a:cs typeface="Times New Roman" panose="02020603050405020304" pitchFamily="18" charset="0"/>
              </a:rPr>
              <a:t>Initializr</a:t>
            </a:r>
            <a:r>
              <a:rPr lang="en-US" sz="2000" b="0" i="0" dirty="0">
                <a:solidFill>
                  <a:srgbClr val="333333"/>
                </a:solidFill>
                <a:effectLst/>
                <a:latin typeface="Times New Roman" panose="02020603050405020304" pitchFamily="18" charset="0"/>
                <a:cs typeface="Times New Roman" panose="02020603050405020304" pitchFamily="18" charset="0"/>
              </a:rPr>
              <a:t> to develop Spring Boot Java applications</a:t>
            </a:r>
            <a:r>
              <a:rPr lang="en-US" sz="1800" b="0" i="0" dirty="0">
                <a:solidFill>
                  <a:srgbClr val="333333"/>
                </a:solidFill>
                <a:effectLst/>
                <a:latin typeface="Times New Roman" panose="02020603050405020304" pitchFamily="18" charset="0"/>
                <a:cs typeface="Times New Roman" panose="02020603050405020304" pitchFamily="18" charset="0"/>
              </a:rPr>
              <a:t>.</a:t>
            </a:r>
          </a:p>
          <a:p>
            <a:pPr marL="0" indent="0">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308E751-FDAC-4976-ACE3-83060DB3C9B4}"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676400" y="1"/>
            <a:ext cx="7467600" cy="761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err="1"/>
              <a:t>Cont</a:t>
            </a:r>
            <a:r>
              <a:rPr lang="en-US" dirty="0"/>
              <a:t>…</a:t>
            </a:r>
            <a:endParaRPr lang="en-IN"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3993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728625"/>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08B1F93D-7B79-6FB5-0EB7-620C1239F52E}"/>
              </a:ext>
            </a:extLst>
          </p:cNvPr>
          <p:cNvGraphicFramePr>
            <a:graphicFrameLocks noGrp="1"/>
          </p:cNvGraphicFramePr>
          <p:nvPr>
            <p:ph idx="1"/>
            <p:extLst>
              <p:ext uri="{D42A27DB-BD31-4B8C-83A1-F6EECF244321}">
                <p14:modId xmlns:p14="http://schemas.microsoft.com/office/powerpoint/2010/main" val="4001004671"/>
              </p:ext>
            </p:extLst>
          </p:nvPr>
        </p:nvGraphicFramePr>
        <p:xfrm>
          <a:off x="886691" y="914399"/>
          <a:ext cx="7419108" cy="7173188"/>
        </p:xfrm>
        <a:graphic>
          <a:graphicData uri="http://schemas.openxmlformats.org/drawingml/2006/table">
            <a:tbl>
              <a:tblPr/>
              <a:tblGrid>
                <a:gridCol w="2473036">
                  <a:extLst>
                    <a:ext uri="{9D8B030D-6E8A-4147-A177-3AD203B41FA5}">
                      <a16:colId xmlns:a16="http://schemas.microsoft.com/office/drawing/2014/main" val="1767976395"/>
                    </a:ext>
                  </a:extLst>
                </a:gridCol>
                <a:gridCol w="2473036">
                  <a:extLst>
                    <a:ext uri="{9D8B030D-6E8A-4147-A177-3AD203B41FA5}">
                      <a16:colId xmlns:a16="http://schemas.microsoft.com/office/drawing/2014/main" val="1333198795"/>
                    </a:ext>
                  </a:extLst>
                </a:gridCol>
                <a:gridCol w="2473036">
                  <a:extLst>
                    <a:ext uri="{9D8B030D-6E8A-4147-A177-3AD203B41FA5}">
                      <a16:colId xmlns:a16="http://schemas.microsoft.com/office/drawing/2014/main" val="1045811663"/>
                    </a:ext>
                  </a:extLst>
                </a:gridCol>
              </a:tblGrid>
              <a:tr h="160464">
                <a:tc>
                  <a:txBody>
                    <a:bodyPr/>
                    <a:lstStyle/>
                    <a:p>
                      <a:pPr algn="l" fontAlgn="base"/>
                      <a:r>
                        <a:rPr lang="en-IN" sz="1100" b="0">
                          <a:effectLst/>
                        </a:rPr>
                        <a:t>S.No.</a:t>
                      </a:r>
                    </a:p>
                  </a:txBody>
                  <a:tcPr marL="54590" marR="54590" marT="27295" marB="27295" anchor="ctr">
                    <a:lnL>
                      <a:noFill/>
                    </a:lnL>
                    <a:lnR>
                      <a:noFill/>
                    </a:lnR>
                    <a:lnT>
                      <a:noFill/>
                    </a:lnT>
                    <a:lnB>
                      <a:noFill/>
                    </a:lnB>
                  </a:tcPr>
                </a:tc>
                <a:tc>
                  <a:txBody>
                    <a:bodyPr/>
                    <a:lstStyle/>
                    <a:p>
                      <a:pPr algn="l" fontAlgn="base"/>
                      <a:r>
                        <a:rPr lang="en-IN" sz="1800" b="0" dirty="0">
                          <a:effectLst/>
                        </a:rPr>
                        <a:t>SPRING MVC</a:t>
                      </a:r>
                    </a:p>
                  </a:txBody>
                  <a:tcPr marL="54590" marR="54590" marT="27295" marB="27295" anchor="ctr">
                    <a:lnL>
                      <a:noFill/>
                    </a:lnL>
                    <a:lnR>
                      <a:noFill/>
                    </a:lnR>
                    <a:lnT>
                      <a:noFill/>
                    </a:lnT>
                    <a:lnB>
                      <a:noFill/>
                    </a:lnB>
                  </a:tcPr>
                </a:tc>
                <a:tc>
                  <a:txBody>
                    <a:bodyPr/>
                    <a:lstStyle/>
                    <a:p>
                      <a:pPr algn="l" fontAlgn="base"/>
                      <a:r>
                        <a:rPr lang="en-IN" sz="1800" b="0" dirty="0">
                          <a:effectLst/>
                        </a:rPr>
                        <a:t>SPRING BOOT</a:t>
                      </a:r>
                    </a:p>
                  </a:txBody>
                  <a:tcPr marL="54590" marR="54590" marT="27295" marB="27295" anchor="ctr">
                    <a:lnL>
                      <a:noFill/>
                    </a:lnL>
                    <a:lnR>
                      <a:noFill/>
                    </a:lnR>
                    <a:lnT>
                      <a:noFill/>
                    </a:lnT>
                    <a:lnB>
                      <a:noFill/>
                    </a:lnB>
                  </a:tcPr>
                </a:tc>
                <a:extLst>
                  <a:ext uri="{0D108BD9-81ED-4DB2-BD59-A6C34878D82A}">
                    <a16:rowId xmlns:a16="http://schemas.microsoft.com/office/drawing/2014/main" val="1082525614"/>
                  </a:ext>
                </a:extLst>
              </a:tr>
              <a:tr h="873432">
                <a:tc>
                  <a:txBody>
                    <a:bodyPr/>
                    <a:lstStyle/>
                    <a:p>
                      <a:pPr algn="l" fontAlgn="base"/>
                      <a:r>
                        <a:rPr lang="en-IN" sz="1100" b="0" dirty="0">
                          <a:effectLst/>
                        </a:rPr>
                        <a:t>1.</a:t>
                      </a:r>
                    </a:p>
                  </a:txBody>
                  <a:tcPr marL="54590" marR="54590" marT="27295" marB="27295" anchor="ctr">
                    <a:lnL>
                      <a:noFill/>
                    </a:lnL>
                    <a:lnR>
                      <a:noFill/>
                    </a:lnR>
                    <a:lnT>
                      <a:noFill/>
                    </a:lnT>
                    <a:lnB>
                      <a:noFill/>
                    </a:lnB>
                  </a:tcPr>
                </a:tc>
                <a:tc>
                  <a:txBody>
                    <a:bodyPr/>
                    <a:lstStyle/>
                    <a:p>
                      <a:pPr algn="l" fontAlgn="base"/>
                      <a:r>
                        <a:rPr lang="en-US" sz="1800" b="0" dirty="0">
                          <a:effectLst/>
                        </a:rPr>
                        <a:t>Spring MVC is a Model View, and Controller based web framework widely used to develop web applications.</a:t>
                      </a:r>
                    </a:p>
                  </a:txBody>
                  <a:tcPr marL="54590" marR="54590" marT="27295" marB="27295" anchor="ctr">
                    <a:lnL>
                      <a:noFill/>
                    </a:lnL>
                    <a:lnR>
                      <a:noFill/>
                    </a:lnR>
                    <a:lnT>
                      <a:noFill/>
                    </a:lnT>
                    <a:lnB>
                      <a:noFill/>
                    </a:lnB>
                  </a:tcPr>
                </a:tc>
                <a:tc>
                  <a:txBody>
                    <a:bodyPr/>
                    <a:lstStyle/>
                    <a:p>
                      <a:pPr algn="l" fontAlgn="base"/>
                      <a:r>
                        <a:rPr lang="en-US" sz="1800" b="0" dirty="0">
                          <a:effectLst/>
                        </a:rPr>
                        <a:t>Spring Boot is built on top of the conventional spring framework, widely used to develop REST APIs.</a:t>
                      </a:r>
                    </a:p>
                  </a:txBody>
                  <a:tcPr marL="54590" marR="54590" marT="27295" marB="27295" anchor="ctr">
                    <a:lnL>
                      <a:noFill/>
                    </a:lnL>
                    <a:lnR>
                      <a:noFill/>
                    </a:lnR>
                    <a:lnT>
                      <a:noFill/>
                    </a:lnT>
                    <a:lnB>
                      <a:noFill/>
                    </a:lnB>
                  </a:tcPr>
                </a:tc>
                <a:extLst>
                  <a:ext uri="{0D108BD9-81ED-4DB2-BD59-A6C34878D82A}">
                    <a16:rowId xmlns:a16="http://schemas.microsoft.com/office/drawing/2014/main" val="1118249364"/>
                  </a:ext>
                </a:extLst>
              </a:tr>
              <a:tr h="545895">
                <a:tc>
                  <a:txBody>
                    <a:bodyPr/>
                    <a:lstStyle/>
                    <a:p>
                      <a:pPr algn="l" fontAlgn="base"/>
                      <a:r>
                        <a:rPr lang="en-IN" sz="1100" b="0" dirty="0">
                          <a:effectLst/>
                        </a:rPr>
                        <a:t>2.</a:t>
                      </a:r>
                    </a:p>
                  </a:txBody>
                  <a:tcPr marL="54590" marR="54590" marT="27295" marB="27295" anchor="ctr">
                    <a:lnL>
                      <a:noFill/>
                    </a:lnL>
                    <a:lnR>
                      <a:noFill/>
                    </a:lnR>
                    <a:lnT>
                      <a:noFill/>
                    </a:lnT>
                    <a:lnB>
                      <a:noFill/>
                    </a:lnB>
                  </a:tcPr>
                </a:tc>
                <a:tc>
                  <a:txBody>
                    <a:bodyPr/>
                    <a:lstStyle/>
                    <a:p>
                      <a:pPr algn="l" fontAlgn="base"/>
                      <a:r>
                        <a:rPr lang="en-US" sz="1800" b="0">
                          <a:effectLst/>
                        </a:rPr>
                        <a:t>If we are using Spring MVC, we need to build the configuration manually.</a:t>
                      </a:r>
                    </a:p>
                  </a:txBody>
                  <a:tcPr marL="54590" marR="54590" marT="27295" marB="27295" anchor="ctr">
                    <a:lnL>
                      <a:noFill/>
                    </a:lnL>
                    <a:lnR>
                      <a:noFill/>
                    </a:lnR>
                    <a:lnT>
                      <a:noFill/>
                    </a:lnT>
                    <a:lnB>
                      <a:noFill/>
                    </a:lnB>
                  </a:tcPr>
                </a:tc>
                <a:tc>
                  <a:txBody>
                    <a:bodyPr/>
                    <a:lstStyle/>
                    <a:p>
                      <a:pPr algn="l" fontAlgn="base"/>
                      <a:r>
                        <a:rPr lang="en-US" sz="1800" b="0" dirty="0">
                          <a:effectLst/>
                        </a:rPr>
                        <a:t>If we are using Spring Boot, there is no need to build the configuration manually.</a:t>
                      </a:r>
                    </a:p>
                  </a:txBody>
                  <a:tcPr marL="54590" marR="54590" marT="27295" marB="27295" anchor="ctr">
                    <a:lnL>
                      <a:noFill/>
                    </a:lnL>
                    <a:lnR>
                      <a:noFill/>
                    </a:lnR>
                    <a:lnT>
                      <a:noFill/>
                    </a:lnT>
                    <a:lnB>
                      <a:noFill/>
                    </a:lnB>
                  </a:tcPr>
                </a:tc>
                <a:extLst>
                  <a:ext uri="{0D108BD9-81ED-4DB2-BD59-A6C34878D82A}">
                    <a16:rowId xmlns:a16="http://schemas.microsoft.com/office/drawing/2014/main" val="3722986446"/>
                  </a:ext>
                </a:extLst>
              </a:tr>
              <a:tr h="545895">
                <a:tc>
                  <a:txBody>
                    <a:bodyPr/>
                    <a:lstStyle/>
                    <a:p>
                      <a:pPr algn="l" fontAlgn="base"/>
                      <a:r>
                        <a:rPr lang="en-IN" sz="1100" b="0" dirty="0">
                          <a:effectLst/>
                        </a:rPr>
                        <a:t>3.</a:t>
                      </a:r>
                    </a:p>
                  </a:txBody>
                  <a:tcPr marL="54590" marR="54590" marT="27295" marB="27295" anchor="ctr">
                    <a:lnL>
                      <a:noFill/>
                    </a:lnL>
                    <a:lnR>
                      <a:noFill/>
                    </a:lnR>
                    <a:lnT>
                      <a:noFill/>
                    </a:lnT>
                    <a:lnB>
                      <a:noFill/>
                    </a:lnB>
                  </a:tcPr>
                </a:tc>
                <a:tc>
                  <a:txBody>
                    <a:bodyPr/>
                    <a:lstStyle/>
                    <a:p>
                      <a:pPr algn="l" fontAlgn="base"/>
                      <a:r>
                        <a:rPr lang="en-US" sz="1800" b="0">
                          <a:effectLst/>
                        </a:rPr>
                        <a:t>In the Spring MVC, a deployment descriptor is required.</a:t>
                      </a:r>
                    </a:p>
                  </a:txBody>
                  <a:tcPr marL="54590" marR="54590" marT="27295" marB="27295" anchor="ctr">
                    <a:lnL>
                      <a:noFill/>
                    </a:lnL>
                    <a:lnR>
                      <a:noFill/>
                    </a:lnR>
                    <a:lnT>
                      <a:noFill/>
                    </a:lnT>
                    <a:lnB>
                      <a:noFill/>
                    </a:lnB>
                  </a:tcPr>
                </a:tc>
                <a:tc>
                  <a:txBody>
                    <a:bodyPr/>
                    <a:lstStyle/>
                    <a:p>
                      <a:pPr algn="l" fontAlgn="base"/>
                      <a:r>
                        <a:rPr lang="en-US" sz="1800" b="0" dirty="0">
                          <a:effectLst/>
                        </a:rPr>
                        <a:t>In the Spring Boot, there is no need for a deployment descriptor.</a:t>
                      </a:r>
                    </a:p>
                  </a:txBody>
                  <a:tcPr marL="54590" marR="54590" marT="27295" marB="27295" anchor="ctr">
                    <a:lnL>
                      <a:noFill/>
                    </a:lnL>
                    <a:lnR>
                      <a:noFill/>
                    </a:lnR>
                    <a:lnT>
                      <a:noFill/>
                    </a:lnT>
                    <a:lnB>
                      <a:noFill/>
                    </a:lnB>
                  </a:tcPr>
                </a:tc>
                <a:extLst>
                  <a:ext uri="{0D108BD9-81ED-4DB2-BD59-A6C34878D82A}">
                    <a16:rowId xmlns:a16="http://schemas.microsoft.com/office/drawing/2014/main" val="1238004589"/>
                  </a:ext>
                </a:extLst>
              </a:tr>
              <a:tr h="382127">
                <a:tc>
                  <a:txBody>
                    <a:bodyPr/>
                    <a:lstStyle/>
                    <a:p>
                      <a:pPr algn="l" fontAlgn="base"/>
                      <a:r>
                        <a:rPr lang="en-IN" sz="1100" b="0" dirty="0">
                          <a:effectLst/>
                        </a:rPr>
                        <a:t>4.</a:t>
                      </a:r>
                    </a:p>
                  </a:txBody>
                  <a:tcPr marL="54590" marR="54590" marT="27295" marB="27295" anchor="ctr">
                    <a:lnL>
                      <a:noFill/>
                    </a:lnL>
                    <a:lnR>
                      <a:noFill/>
                    </a:lnR>
                    <a:lnT>
                      <a:noFill/>
                    </a:lnT>
                    <a:lnB>
                      <a:noFill/>
                    </a:lnB>
                  </a:tcPr>
                </a:tc>
                <a:tc>
                  <a:txBody>
                    <a:bodyPr/>
                    <a:lstStyle/>
                    <a:p>
                      <a:pPr algn="l" fontAlgn="base"/>
                      <a:r>
                        <a:rPr lang="en-US" sz="1800" b="0">
                          <a:effectLst/>
                        </a:rPr>
                        <a:t>Spring MVC specifies each dependency separately.</a:t>
                      </a:r>
                    </a:p>
                  </a:txBody>
                  <a:tcPr marL="54590" marR="54590" marT="27295" marB="27295" anchor="ctr">
                    <a:lnL>
                      <a:noFill/>
                    </a:lnL>
                    <a:lnR>
                      <a:noFill/>
                    </a:lnR>
                    <a:lnT>
                      <a:noFill/>
                    </a:lnT>
                    <a:lnB>
                      <a:noFill/>
                    </a:lnB>
                  </a:tcPr>
                </a:tc>
                <a:tc>
                  <a:txBody>
                    <a:bodyPr/>
                    <a:lstStyle/>
                    <a:p>
                      <a:pPr algn="l" fontAlgn="base"/>
                      <a:r>
                        <a:rPr lang="en-US" sz="1800" b="0" dirty="0">
                          <a:effectLst/>
                        </a:rPr>
                        <a:t>It wraps the dependencies together in a single unit.</a:t>
                      </a:r>
                    </a:p>
                  </a:txBody>
                  <a:tcPr marL="54590" marR="54590" marT="27295" marB="27295" anchor="ctr">
                    <a:lnL>
                      <a:noFill/>
                    </a:lnL>
                    <a:lnR>
                      <a:noFill/>
                    </a:lnR>
                    <a:lnT>
                      <a:noFill/>
                    </a:lnT>
                    <a:lnB>
                      <a:noFill/>
                    </a:lnB>
                  </a:tcPr>
                </a:tc>
                <a:extLst>
                  <a:ext uri="{0D108BD9-81ED-4DB2-BD59-A6C34878D82A}">
                    <a16:rowId xmlns:a16="http://schemas.microsoft.com/office/drawing/2014/main" val="67121116"/>
                  </a:ext>
                </a:extLst>
              </a:tr>
              <a:tr h="873432">
                <a:tc>
                  <a:txBody>
                    <a:bodyPr/>
                    <a:lstStyle/>
                    <a:p>
                      <a:pPr algn="l" fontAlgn="base"/>
                      <a:endParaRPr lang="en-IN" sz="1100" b="0" dirty="0">
                        <a:effectLst/>
                      </a:endParaRPr>
                    </a:p>
                  </a:txBody>
                  <a:tcPr marL="54590" marR="54590" marT="27295" marB="27295" anchor="ctr">
                    <a:lnL>
                      <a:noFill/>
                    </a:lnL>
                    <a:lnR>
                      <a:noFill/>
                    </a:lnR>
                    <a:lnT>
                      <a:noFill/>
                    </a:lnT>
                    <a:lnB>
                      <a:noFill/>
                    </a:lnB>
                  </a:tcPr>
                </a:tc>
                <a:tc>
                  <a:txBody>
                    <a:bodyPr/>
                    <a:lstStyle/>
                    <a:p>
                      <a:pPr algn="l" fontAlgn="base"/>
                      <a:endParaRPr lang="en-US" sz="1100" b="0" dirty="0">
                        <a:effectLst/>
                      </a:endParaRPr>
                    </a:p>
                  </a:txBody>
                  <a:tcPr marL="54590" marR="54590" marT="27295" marB="27295" anchor="ctr">
                    <a:lnL>
                      <a:noFill/>
                    </a:lnL>
                    <a:lnR>
                      <a:noFill/>
                    </a:lnR>
                    <a:lnT>
                      <a:noFill/>
                    </a:lnT>
                    <a:lnB>
                      <a:noFill/>
                    </a:lnB>
                  </a:tcPr>
                </a:tc>
                <a:tc>
                  <a:txBody>
                    <a:bodyPr/>
                    <a:lstStyle/>
                    <a:p>
                      <a:pPr algn="l" fontAlgn="base"/>
                      <a:endParaRPr lang="en-US" sz="1100" b="0" dirty="0">
                        <a:effectLst/>
                      </a:endParaRPr>
                    </a:p>
                  </a:txBody>
                  <a:tcPr marL="54590" marR="54590" marT="27295" marB="27295" anchor="ctr">
                    <a:lnL>
                      <a:noFill/>
                    </a:lnL>
                    <a:lnR>
                      <a:noFill/>
                    </a:lnR>
                    <a:lnT>
                      <a:noFill/>
                    </a:lnT>
                    <a:lnB>
                      <a:noFill/>
                    </a:lnB>
                  </a:tcPr>
                </a:tc>
                <a:extLst>
                  <a:ext uri="{0D108BD9-81ED-4DB2-BD59-A6C34878D82A}">
                    <a16:rowId xmlns:a16="http://schemas.microsoft.com/office/drawing/2014/main" val="1556353123"/>
                  </a:ext>
                </a:extLst>
              </a:tr>
              <a:tr h="545895">
                <a:tc>
                  <a:txBody>
                    <a:bodyPr/>
                    <a:lstStyle/>
                    <a:p>
                      <a:pPr algn="l" fontAlgn="base"/>
                      <a:r>
                        <a:rPr lang="en-IN" sz="1100" b="0">
                          <a:effectLst/>
                        </a:rPr>
                        <a:t>6.</a:t>
                      </a:r>
                    </a:p>
                  </a:txBody>
                  <a:tcPr marL="54590" marR="54590" marT="27295" marB="27295" anchor="ctr">
                    <a:lnL>
                      <a:noFill/>
                    </a:lnL>
                    <a:lnR>
                      <a:noFill/>
                    </a:lnR>
                    <a:lnT>
                      <a:noFill/>
                    </a:lnT>
                    <a:lnB>
                      <a:noFill/>
                    </a:lnB>
                  </a:tcPr>
                </a:tc>
                <a:tc>
                  <a:txBody>
                    <a:bodyPr/>
                    <a:lstStyle/>
                    <a:p>
                      <a:pPr algn="l" fontAlgn="base"/>
                      <a:r>
                        <a:rPr lang="en-US" sz="1100" b="0" dirty="0">
                          <a:effectLst/>
                        </a:rPr>
                        <a:t>.</a:t>
                      </a:r>
                    </a:p>
                  </a:txBody>
                  <a:tcPr marL="54590" marR="54590" marT="27295" marB="27295" anchor="ctr">
                    <a:lnL>
                      <a:noFill/>
                    </a:lnL>
                    <a:lnR>
                      <a:noFill/>
                    </a:lnR>
                    <a:lnT>
                      <a:noFill/>
                    </a:lnT>
                    <a:lnB>
                      <a:noFill/>
                    </a:lnB>
                  </a:tcPr>
                </a:tc>
                <a:tc>
                  <a:txBody>
                    <a:bodyPr/>
                    <a:lstStyle/>
                    <a:p>
                      <a:pPr algn="l" fontAlgn="base"/>
                      <a:r>
                        <a:rPr lang="en-US" sz="1100" b="0" dirty="0">
                          <a:effectLst/>
                        </a:rPr>
                        <a:t>.</a:t>
                      </a:r>
                    </a:p>
                  </a:txBody>
                  <a:tcPr marL="54590" marR="54590" marT="27295" marB="27295" anchor="ctr">
                    <a:lnL>
                      <a:noFill/>
                    </a:lnL>
                    <a:lnR>
                      <a:noFill/>
                    </a:lnR>
                    <a:lnT>
                      <a:noFill/>
                    </a:lnT>
                    <a:lnB>
                      <a:noFill/>
                    </a:lnB>
                  </a:tcPr>
                </a:tc>
                <a:extLst>
                  <a:ext uri="{0D108BD9-81ED-4DB2-BD59-A6C34878D82A}">
                    <a16:rowId xmlns:a16="http://schemas.microsoft.com/office/drawing/2014/main" val="3566066116"/>
                  </a:ext>
                </a:extLst>
              </a:tr>
              <a:tr h="382127">
                <a:tc>
                  <a:txBody>
                    <a:bodyPr/>
                    <a:lstStyle/>
                    <a:p>
                      <a:pPr algn="l" fontAlgn="base"/>
                      <a:r>
                        <a:rPr lang="en-IN" sz="1100" b="0">
                          <a:effectLst/>
                        </a:rPr>
                        <a:t>7.</a:t>
                      </a:r>
                    </a:p>
                  </a:txBody>
                  <a:tcPr marL="54590" marR="54590" marT="27295" marB="27295" anchor="ctr">
                    <a:lnL>
                      <a:noFill/>
                    </a:lnL>
                    <a:lnR>
                      <a:noFill/>
                    </a:lnR>
                    <a:lnT>
                      <a:noFill/>
                    </a:lnT>
                    <a:lnB>
                      <a:noFill/>
                    </a:lnB>
                  </a:tcPr>
                </a:tc>
                <a:tc>
                  <a:txBody>
                    <a:bodyPr/>
                    <a:lstStyle/>
                    <a:p>
                      <a:pPr algn="l" fontAlgn="base"/>
                      <a:r>
                        <a:rPr lang="en-US" sz="1100" b="0" dirty="0">
                          <a:effectLst/>
                        </a:rPr>
                        <a:t>.</a:t>
                      </a:r>
                    </a:p>
                  </a:txBody>
                  <a:tcPr marL="54590" marR="54590" marT="27295" marB="27295" anchor="ctr">
                    <a:lnL>
                      <a:noFill/>
                    </a:lnL>
                    <a:lnR>
                      <a:noFill/>
                    </a:lnR>
                    <a:lnT>
                      <a:noFill/>
                    </a:lnT>
                    <a:lnB>
                      <a:noFill/>
                    </a:lnB>
                  </a:tcPr>
                </a:tc>
                <a:tc>
                  <a:txBody>
                    <a:bodyPr/>
                    <a:lstStyle/>
                    <a:p>
                      <a:pPr algn="l" fontAlgn="base"/>
                      <a:r>
                        <a:rPr lang="en-US" sz="1100" b="0" dirty="0">
                          <a:effectLst/>
                        </a:rPr>
                        <a:t>.</a:t>
                      </a:r>
                    </a:p>
                  </a:txBody>
                  <a:tcPr marL="54590" marR="54590" marT="27295" marB="27295" anchor="ctr">
                    <a:lnL>
                      <a:noFill/>
                    </a:lnL>
                    <a:lnR>
                      <a:noFill/>
                    </a:lnR>
                    <a:lnT>
                      <a:noFill/>
                    </a:lnT>
                    <a:lnB>
                      <a:noFill/>
                    </a:lnB>
                  </a:tcPr>
                </a:tc>
                <a:extLst>
                  <a:ext uri="{0D108BD9-81ED-4DB2-BD59-A6C34878D82A}">
                    <a16:rowId xmlns:a16="http://schemas.microsoft.com/office/drawing/2014/main" val="4086620774"/>
                  </a:ext>
                </a:extLst>
              </a:tr>
              <a:tr h="709664">
                <a:tc>
                  <a:txBody>
                    <a:bodyPr/>
                    <a:lstStyle/>
                    <a:p>
                      <a:pPr algn="l" fontAlgn="base"/>
                      <a:r>
                        <a:rPr lang="en-IN" sz="1100" b="0">
                          <a:effectLst/>
                        </a:rPr>
                        <a:t>8.</a:t>
                      </a:r>
                    </a:p>
                  </a:txBody>
                  <a:tcPr marL="54590" marR="54590" marT="27295" marB="27295" anchor="ctr">
                    <a:lnL>
                      <a:noFill/>
                    </a:lnL>
                    <a:lnR>
                      <a:noFill/>
                    </a:lnR>
                    <a:lnT>
                      <a:noFill/>
                    </a:lnT>
                    <a:lnB>
                      <a:noFill/>
                    </a:lnB>
                  </a:tcPr>
                </a:tc>
                <a:tc>
                  <a:txBody>
                    <a:bodyPr/>
                    <a:lstStyle/>
                    <a:p>
                      <a:pPr algn="l" fontAlgn="base"/>
                      <a:r>
                        <a:rPr lang="en-US" sz="1100" b="0" dirty="0">
                          <a:effectLst/>
                        </a:rPr>
                        <a:t>.</a:t>
                      </a:r>
                    </a:p>
                  </a:txBody>
                  <a:tcPr marL="54590" marR="54590" marT="27295" marB="27295" anchor="ctr">
                    <a:lnL>
                      <a:noFill/>
                    </a:lnL>
                    <a:lnR>
                      <a:noFill/>
                    </a:lnR>
                    <a:lnT>
                      <a:noFill/>
                    </a:lnT>
                    <a:lnB>
                      <a:noFill/>
                    </a:lnB>
                  </a:tcPr>
                </a:tc>
                <a:tc>
                  <a:txBody>
                    <a:bodyPr/>
                    <a:lstStyle/>
                    <a:p>
                      <a:pPr algn="l" fontAlgn="base"/>
                      <a:endParaRPr lang="en-US" sz="1100" b="0" dirty="0">
                        <a:effectLst/>
                      </a:endParaRPr>
                    </a:p>
                  </a:txBody>
                  <a:tcPr marL="54590" marR="54590" marT="27295" marB="27295" anchor="ctr">
                    <a:lnL>
                      <a:noFill/>
                    </a:lnL>
                    <a:lnR>
                      <a:noFill/>
                    </a:lnR>
                    <a:lnT>
                      <a:noFill/>
                    </a:lnT>
                    <a:lnB>
                      <a:noFill/>
                    </a:lnB>
                  </a:tcPr>
                </a:tc>
                <a:extLst>
                  <a:ext uri="{0D108BD9-81ED-4DB2-BD59-A6C34878D82A}">
                    <a16:rowId xmlns:a16="http://schemas.microsoft.com/office/drawing/2014/main" val="2141323686"/>
                  </a:ext>
                </a:extLst>
              </a:tr>
            </a:tbl>
          </a:graphicData>
        </a:graphic>
      </p:graphicFrame>
      <p:sp>
        <p:nvSpPr>
          <p:cNvPr id="4" name="Date Placeholder 3"/>
          <p:cNvSpPr>
            <a:spLocks noGrp="1"/>
          </p:cNvSpPr>
          <p:nvPr>
            <p:ph type="dt" sz="half" idx="10"/>
          </p:nvPr>
        </p:nvSpPr>
        <p:spPr/>
        <p:txBody>
          <a:bodyPr/>
          <a:lstStyle/>
          <a:p>
            <a:fld id="{428A7316-5F96-4A15-9499-7A6397369F72}" type="datetime1">
              <a:rPr lang="en-IN" smtClean="0"/>
              <a:t>03-02-2025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752600" y="1"/>
            <a:ext cx="7391400" cy="761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dirty="0"/>
              <a:t>Difference b/w Spring MVC &amp; Spring Boot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096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8942057"/>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7315200" cy="685800"/>
          </a:xfrm>
        </p:spPr>
        <p:txBody>
          <a:bodyPr/>
          <a:lstStyle/>
          <a:p>
            <a:r>
              <a:rPr lang="en-US" dirty="0" err="1"/>
              <a:t>Cont</a:t>
            </a:r>
            <a:r>
              <a:rPr lang="en-US" dirty="0"/>
              <a:t>…</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27410623"/>
              </p:ext>
            </p:extLst>
          </p:nvPr>
        </p:nvGraphicFramePr>
        <p:xfrm>
          <a:off x="457200" y="1143001"/>
          <a:ext cx="8229600" cy="448055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251910531"/>
                    </a:ext>
                  </a:extLst>
                </a:gridCol>
                <a:gridCol w="4114800">
                  <a:extLst>
                    <a:ext uri="{9D8B030D-6E8A-4147-A177-3AD203B41FA5}">
                      <a16:colId xmlns:a16="http://schemas.microsoft.com/office/drawing/2014/main" val="2962188310"/>
                    </a:ext>
                  </a:extLst>
                </a:gridCol>
              </a:tblGrid>
              <a:tr h="7128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effectLst/>
                        </a:rPr>
                        <a:t>SPRING MVC</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effectLst/>
                        </a:rPr>
                        <a:t>SPRING BOOT</a:t>
                      </a:r>
                    </a:p>
                    <a:p>
                      <a:endParaRPr lang="en-IN" dirty="0"/>
                    </a:p>
                  </a:txBody>
                  <a:tcPr/>
                </a:tc>
                <a:extLst>
                  <a:ext uri="{0D108BD9-81ED-4DB2-BD59-A6C34878D82A}">
                    <a16:rowId xmlns:a16="http://schemas.microsoft.com/office/drawing/2014/main" val="501680877"/>
                  </a:ext>
                </a:extLst>
              </a:tr>
              <a:tr h="1323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Spring MVC framework consists of four components : Model, View, Controller, and Front Controller.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There are four main layers in Spring Boot: Presentation Layer, Data Access Layer, Service Layer, and Integration Layer.</a:t>
                      </a:r>
                    </a:p>
                    <a:p>
                      <a:endParaRPr lang="en-IN" dirty="0"/>
                    </a:p>
                  </a:txBody>
                  <a:tcPr/>
                </a:tc>
                <a:extLst>
                  <a:ext uri="{0D108BD9-81ED-4DB2-BD59-A6C34878D82A}">
                    <a16:rowId xmlns:a16="http://schemas.microsoft.com/office/drawing/2014/main" val="1582505975"/>
                  </a:ext>
                </a:extLst>
              </a:tr>
              <a:tr h="712816">
                <a:tc>
                  <a:txBody>
                    <a:bodyPr/>
                    <a:lstStyle/>
                    <a:p>
                      <a:r>
                        <a:rPr lang="en-US" sz="1800" b="0" dirty="0">
                          <a:effectLst/>
                        </a:rPr>
                        <a:t>It takes more time in development</a:t>
                      </a:r>
                      <a:endParaRPr lang="en-IN" dirty="0"/>
                    </a:p>
                  </a:txBody>
                  <a:tcPr/>
                </a:tc>
                <a:tc>
                  <a:txBody>
                    <a:bodyPr/>
                    <a:lstStyle/>
                    <a:p>
                      <a:r>
                        <a:rPr lang="en-US" sz="1800" b="0" dirty="0">
                          <a:effectLst/>
                        </a:rPr>
                        <a:t>It reduces development time and increases productivity</a:t>
                      </a:r>
                      <a:endParaRPr lang="en-IN" dirty="0"/>
                    </a:p>
                  </a:txBody>
                  <a:tcPr/>
                </a:tc>
                <a:extLst>
                  <a:ext uri="{0D108BD9-81ED-4DB2-BD59-A6C34878D82A}">
                    <a16:rowId xmlns:a16="http://schemas.microsoft.com/office/drawing/2014/main" val="3049291353"/>
                  </a:ext>
                </a:extLst>
              </a:tr>
              <a:tr h="712816">
                <a:tc>
                  <a:txBody>
                    <a:bodyPr/>
                    <a:lstStyle/>
                    <a:p>
                      <a:r>
                        <a:rPr lang="en-US" sz="1800" b="0" dirty="0">
                          <a:effectLst/>
                        </a:rPr>
                        <a:t>Spring MVC do not provide powerful batch processing</a:t>
                      </a:r>
                      <a:endParaRPr lang="en-IN" dirty="0"/>
                    </a:p>
                  </a:txBody>
                  <a:tcPr/>
                </a:tc>
                <a:tc>
                  <a:txBody>
                    <a:bodyPr/>
                    <a:lstStyle/>
                    <a:p>
                      <a:r>
                        <a:rPr lang="en-US" sz="1800" b="0" dirty="0">
                          <a:effectLst/>
                        </a:rPr>
                        <a:t>Powerful batch processing is provided by Spring Boot</a:t>
                      </a:r>
                      <a:endParaRPr lang="en-IN" dirty="0"/>
                    </a:p>
                  </a:txBody>
                  <a:tcPr/>
                </a:tc>
                <a:extLst>
                  <a:ext uri="{0D108BD9-81ED-4DB2-BD59-A6C34878D82A}">
                    <a16:rowId xmlns:a16="http://schemas.microsoft.com/office/drawing/2014/main" val="3271377590"/>
                  </a:ext>
                </a:extLst>
              </a:tr>
              <a:tr h="1018309">
                <a:tc>
                  <a:txBody>
                    <a:bodyPr/>
                    <a:lstStyle/>
                    <a:p>
                      <a:r>
                        <a:rPr lang="en-US" sz="1800" b="0" dirty="0">
                          <a:effectLst/>
                        </a:rPr>
                        <a:t>Ready to use feature are provided by it for building web applications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Default configurations are provided by it for building a Spring powered framework.</a:t>
                      </a:r>
                    </a:p>
                    <a:p>
                      <a:endParaRPr lang="en-IN" dirty="0"/>
                    </a:p>
                  </a:txBody>
                  <a:tcPr/>
                </a:tc>
                <a:extLst>
                  <a:ext uri="{0D108BD9-81ED-4DB2-BD59-A6C34878D82A}">
                    <a16:rowId xmlns:a16="http://schemas.microsoft.com/office/drawing/2014/main" val="2178497488"/>
                  </a:ext>
                </a:extLst>
              </a:tr>
            </a:tbl>
          </a:graphicData>
        </a:graphic>
      </p:graphicFrame>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pic>
        <p:nvPicPr>
          <p:cNvPr id="9"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76200"/>
            <a:ext cx="16287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481753"/>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403225" lvl="3" indent="-342900" algn="just">
              <a:lnSpc>
                <a:spcPct val="150000"/>
              </a:lnSpc>
              <a:buFont typeface="Arial" panose="020B0604020202020204" pitchFamily="34" charset="0"/>
              <a:buChar char="•"/>
            </a:pPr>
            <a:r>
              <a:rPr lang="en-US" sz="2000" b="0" i="0" dirty="0">
                <a:solidFill>
                  <a:srgbClr val="191E1E"/>
                </a:solidFill>
                <a:effectLst/>
                <a:latin typeface="Times New Roman" panose="02020603050405020304" pitchFamily="18" charset="0"/>
                <a:cs typeface="Times New Roman" panose="02020603050405020304" pitchFamily="18" charset="0"/>
              </a:rPr>
              <a:t>The Spring Boot CLI (Command-Line Interface) can be installed manually by using SDKMAN! (the SDK Manager) or by using Homebrew or </a:t>
            </a:r>
            <a:r>
              <a:rPr lang="en-US" sz="2000" b="0" i="0" dirty="0" err="1">
                <a:solidFill>
                  <a:srgbClr val="191E1E"/>
                </a:solidFill>
                <a:effectLst/>
                <a:latin typeface="Times New Roman" panose="02020603050405020304" pitchFamily="18" charset="0"/>
                <a:cs typeface="Times New Roman" panose="02020603050405020304" pitchFamily="18" charset="0"/>
              </a:rPr>
              <a:t>MacPorts</a:t>
            </a:r>
            <a:r>
              <a:rPr lang="en-US" sz="2000" b="0" i="0" dirty="0">
                <a:solidFill>
                  <a:srgbClr val="191E1E"/>
                </a:solidFill>
                <a:effectLst/>
                <a:latin typeface="Times New Roman" panose="02020603050405020304" pitchFamily="18" charset="0"/>
                <a:cs typeface="Times New Roman" panose="02020603050405020304" pitchFamily="18" charset="0"/>
              </a:rPr>
              <a:t> if you are an OSX user.</a:t>
            </a:r>
          </a:p>
          <a:p>
            <a:pPr marL="403225" lvl="3"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5D643E9-0093-4CA8-B77F-13053A681772}"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752600" y="4763"/>
            <a:ext cx="7391400" cy="6381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dirty="0"/>
              <a:t>Spring Boot CLI</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198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3339571"/>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lnSpcReduction="10000"/>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Spring Boot is a module of the Spring Framework. It is used to create stand-alone, production-grade Spring Based Applications with minimum efforts. It is developed on top of the core Spring Framework.</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Spring Boot follows a layered architecture in which each layer communicates with the layer directly below or above (hierarchical structure) it.</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Before understanding the </a:t>
            </a:r>
            <a:r>
              <a:rPr lang="en-US" sz="2000" b="1" i="0" dirty="0">
                <a:solidFill>
                  <a:srgbClr val="333333"/>
                </a:solidFill>
                <a:effectLst/>
                <a:latin typeface="Times New Roman" panose="02020603050405020304" pitchFamily="18" charset="0"/>
                <a:cs typeface="Times New Roman" panose="02020603050405020304" pitchFamily="18" charset="0"/>
              </a:rPr>
              <a:t>Spring Boot Architecture</a:t>
            </a:r>
            <a:r>
              <a:rPr lang="en-US" sz="2000" b="0" i="0" dirty="0">
                <a:solidFill>
                  <a:srgbClr val="333333"/>
                </a:solidFill>
                <a:effectLst/>
                <a:latin typeface="Times New Roman" panose="02020603050405020304" pitchFamily="18" charset="0"/>
                <a:cs typeface="Times New Roman" panose="02020603050405020304" pitchFamily="18" charset="0"/>
              </a:rPr>
              <a:t>, we must know the different layers and classes present in it. There are </a:t>
            </a:r>
            <a:r>
              <a:rPr lang="en-US" sz="2000" b="1" i="0" dirty="0">
                <a:solidFill>
                  <a:srgbClr val="333333"/>
                </a:solidFill>
                <a:effectLst/>
                <a:latin typeface="Times New Roman" panose="02020603050405020304" pitchFamily="18" charset="0"/>
                <a:cs typeface="Times New Roman" panose="02020603050405020304" pitchFamily="18" charset="0"/>
              </a:rPr>
              <a:t>four</a:t>
            </a:r>
            <a:r>
              <a:rPr lang="en-US" sz="2000" b="0" i="0" dirty="0">
                <a:solidFill>
                  <a:srgbClr val="333333"/>
                </a:solidFill>
                <a:effectLst/>
                <a:latin typeface="Times New Roman" panose="02020603050405020304" pitchFamily="18" charset="0"/>
                <a:cs typeface="Times New Roman" panose="02020603050405020304" pitchFamily="18" charset="0"/>
              </a:rPr>
              <a:t> layers in Spring Boot are as follows:</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Presentation Layer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Business Layer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Persistence Layer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Database Layer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A7081B7C-FAB7-44BD-AD2A-5665CFCCE741}"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752600" y="9527"/>
            <a:ext cx="7391400" cy="63341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Spring Boot Architecture</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301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638590"/>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0" indent="0" algn="just">
              <a:buNone/>
            </a:pPr>
            <a:endParaRPr lang="en-US" sz="2000" b="0" i="0" dirty="0">
              <a:solidFill>
                <a:srgbClr val="610B38"/>
              </a:solidFill>
              <a:effectLst/>
              <a:latin typeface="erdana"/>
            </a:endParaRP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Following are the steps to create a simple Spring Boot Project.</a:t>
            </a:r>
          </a:p>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Step 1:</a:t>
            </a:r>
            <a:r>
              <a:rPr lang="en-US" sz="2000" b="0" i="0" dirty="0">
                <a:solidFill>
                  <a:srgbClr val="333333"/>
                </a:solidFill>
                <a:effectLst/>
                <a:latin typeface="Times New Roman" panose="02020603050405020304" pitchFamily="18" charset="0"/>
                <a:cs typeface="Times New Roman" panose="02020603050405020304" pitchFamily="18" charset="0"/>
              </a:rPr>
              <a:t> Open the Spring initializer </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2"/>
              </a:rPr>
              <a:t>https://start.spring.io</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Step 2:</a:t>
            </a:r>
            <a:r>
              <a:rPr lang="en-US" sz="2000" b="0" i="0" dirty="0">
                <a:solidFill>
                  <a:srgbClr val="333333"/>
                </a:solidFill>
                <a:effectLst/>
                <a:latin typeface="Times New Roman" panose="02020603050405020304" pitchFamily="18" charset="0"/>
                <a:cs typeface="Times New Roman" panose="02020603050405020304" pitchFamily="18" charset="0"/>
              </a:rPr>
              <a:t> Provide the </a:t>
            </a:r>
            <a:r>
              <a:rPr lang="en-US" sz="2000" b="1" i="0" dirty="0">
                <a:solidFill>
                  <a:srgbClr val="333333"/>
                </a:solidFill>
                <a:effectLst/>
                <a:latin typeface="Times New Roman" panose="02020603050405020304" pitchFamily="18" charset="0"/>
                <a:cs typeface="Times New Roman" panose="02020603050405020304" pitchFamily="18" charset="0"/>
              </a:rPr>
              <a:t>Group</a:t>
            </a:r>
            <a:r>
              <a:rPr lang="en-US" sz="2000" b="0" i="0" dirty="0">
                <a:solidFill>
                  <a:srgbClr val="333333"/>
                </a:solidFill>
                <a:effectLst/>
                <a:latin typeface="Times New Roman" panose="02020603050405020304" pitchFamily="18" charset="0"/>
                <a:cs typeface="Times New Roman" panose="02020603050405020304" pitchFamily="18" charset="0"/>
              </a:rPr>
              <a:t> and </a:t>
            </a:r>
            <a:r>
              <a:rPr lang="en-US" sz="2000" b="1" i="0" dirty="0">
                <a:solidFill>
                  <a:srgbClr val="333333"/>
                </a:solidFill>
                <a:effectLst/>
                <a:latin typeface="Times New Roman" panose="02020603050405020304" pitchFamily="18" charset="0"/>
                <a:cs typeface="Times New Roman" panose="02020603050405020304" pitchFamily="18" charset="0"/>
              </a:rPr>
              <a:t>Artifact</a:t>
            </a:r>
            <a:r>
              <a:rPr lang="en-US" sz="2000" b="0" i="0" dirty="0">
                <a:solidFill>
                  <a:srgbClr val="333333"/>
                </a:solidFill>
                <a:effectLst/>
                <a:latin typeface="Times New Roman" panose="02020603050405020304" pitchFamily="18" charset="0"/>
                <a:cs typeface="Times New Roman" panose="02020603050405020304" pitchFamily="18" charset="0"/>
              </a:rPr>
              <a:t> name. We have provided Group name </a:t>
            </a:r>
            <a:r>
              <a:rPr lang="en-US" sz="2000" b="1" i="0" dirty="0" err="1">
                <a:solidFill>
                  <a:srgbClr val="333333"/>
                </a:solidFill>
                <a:effectLst/>
                <a:latin typeface="Times New Roman" panose="02020603050405020304" pitchFamily="18" charset="0"/>
                <a:cs typeface="Times New Roman" panose="02020603050405020304" pitchFamily="18" charset="0"/>
              </a:rPr>
              <a:t>com.javatpoint</a:t>
            </a:r>
            <a:r>
              <a:rPr lang="en-US" sz="2000" b="0" i="0" dirty="0">
                <a:solidFill>
                  <a:srgbClr val="333333"/>
                </a:solidFill>
                <a:effectLst/>
                <a:latin typeface="Times New Roman" panose="02020603050405020304" pitchFamily="18" charset="0"/>
                <a:cs typeface="Times New Roman" panose="02020603050405020304" pitchFamily="18" charset="0"/>
              </a:rPr>
              <a:t> and Artifact </a:t>
            </a:r>
            <a:r>
              <a:rPr lang="en-US" sz="2000" b="1" i="0" dirty="0">
                <a:solidFill>
                  <a:srgbClr val="333333"/>
                </a:solidFill>
                <a:effectLst/>
                <a:latin typeface="Times New Roman" panose="02020603050405020304" pitchFamily="18" charset="0"/>
                <a:cs typeface="Times New Roman" panose="02020603050405020304" pitchFamily="18" charset="0"/>
              </a:rPr>
              <a:t>spring-boot-example</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Step 3:</a:t>
            </a:r>
            <a:r>
              <a:rPr lang="en-US" sz="2000" b="0" i="0" dirty="0">
                <a:solidFill>
                  <a:srgbClr val="333333"/>
                </a:solidFill>
                <a:effectLst/>
                <a:latin typeface="Times New Roman" panose="02020603050405020304" pitchFamily="18" charset="0"/>
                <a:cs typeface="Times New Roman" panose="02020603050405020304" pitchFamily="18" charset="0"/>
              </a:rPr>
              <a:t> Now click on the </a:t>
            </a:r>
            <a:r>
              <a:rPr lang="en-US" sz="2000" b="1" i="0" dirty="0">
                <a:solidFill>
                  <a:srgbClr val="333333"/>
                </a:solidFill>
                <a:effectLst/>
                <a:latin typeface="Times New Roman" panose="02020603050405020304" pitchFamily="18" charset="0"/>
                <a:cs typeface="Times New Roman" panose="02020603050405020304" pitchFamily="18" charset="0"/>
              </a:rPr>
              <a:t>Generate</a:t>
            </a:r>
            <a:r>
              <a:rPr lang="en-US" sz="2000" b="0" i="0" dirty="0">
                <a:solidFill>
                  <a:srgbClr val="333333"/>
                </a:solidFill>
                <a:effectLst/>
                <a:latin typeface="Times New Roman" panose="02020603050405020304" pitchFamily="18" charset="0"/>
                <a:cs typeface="Times New Roman" panose="02020603050405020304" pitchFamily="18" charset="0"/>
              </a:rPr>
              <a:t> button.</a:t>
            </a:r>
          </a:p>
          <a:p>
            <a:pPr marL="403225" lvl="3"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0816449-7AEE-4D3A-B2D1-01167EB504E7}"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752600" y="0"/>
            <a:ext cx="7391400" cy="64293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Creating a Spring Boot Project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4034"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761997"/>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FAC9D7-3325-42FC-A33C-08C44B0AA2CB}"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676400" y="1"/>
            <a:ext cx="74676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sz="2400"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10242" name="Picture 2" descr="Creating Spring Boot Project">
            <a:extLst>
              <a:ext uri="{FF2B5EF4-FFF2-40B4-BE49-F238E27FC236}">
                <a16:creationId xmlns:a16="http://schemas.microsoft.com/office/drawing/2014/main" id="{CB06334D-D25C-606F-9A69-FEEB4A17AF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1" y="1143000"/>
            <a:ext cx="7543800" cy="5076825"/>
          </a:xfrm>
          <a:prstGeom prst="rect">
            <a:avLst/>
          </a:prstGeom>
          <a:noFill/>
          <a:extLst>
            <a:ext uri="{909E8E84-426E-40DD-AFC4-6F175D3DCCD1}">
              <a14:hiddenFill xmlns:a14="http://schemas.microsoft.com/office/drawing/2010/main">
                <a:solidFill>
                  <a:srgbClr val="FFFFFF"/>
                </a:solidFill>
              </a14:hiddenFill>
            </a:ext>
          </a:extLst>
        </p:spPr>
      </p:pic>
      <p:pic>
        <p:nvPicPr>
          <p:cNvPr id="4505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7599275"/>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24D580-3D44-428A-A038-542768B05391}"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676400" y="1"/>
            <a:ext cx="74676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3" name="Content Placeholder 2">
            <a:extLst>
              <a:ext uri="{FF2B5EF4-FFF2-40B4-BE49-F238E27FC236}">
                <a16:creationId xmlns:a16="http://schemas.microsoft.com/office/drawing/2014/main" id="{874FE398-F8C2-3166-396F-51C7336D03C2}"/>
              </a:ext>
            </a:extLst>
          </p:cNvPr>
          <p:cNvSpPr>
            <a:spLocks noGrp="1"/>
          </p:cNvSpPr>
          <p:nvPr>
            <p:ph idx="1"/>
          </p:nvPr>
        </p:nvSpPr>
        <p:spPr>
          <a:xfrm>
            <a:off x="457200" y="1219200"/>
            <a:ext cx="8229600" cy="4906963"/>
          </a:xfrm>
        </p:spPr>
        <p:txBody>
          <a:bodyPr>
            <a:normAutofit lnSpcReduction="10000"/>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When we click on the Generate button, it starts packing the project in a </a:t>
            </a:r>
            <a:r>
              <a:rPr lang="en-US" sz="2400" b="1" i="0" dirty="0">
                <a:solidFill>
                  <a:srgbClr val="333333"/>
                </a:solidFill>
                <a:effectLst/>
                <a:latin typeface="Times New Roman" panose="02020603050405020304" pitchFamily="18" charset="0"/>
                <a:cs typeface="Times New Roman" panose="02020603050405020304" pitchFamily="18" charset="0"/>
              </a:rPr>
              <a:t>.</a:t>
            </a:r>
            <a:r>
              <a:rPr lang="en-US" sz="2400" b="1" i="0" dirty="0" err="1">
                <a:solidFill>
                  <a:srgbClr val="333333"/>
                </a:solidFill>
                <a:effectLst/>
                <a:latin typeface="Times New Roman" panose="02020603050405020304" pitchFamily="18" charset="0"/>
                <a:cs typeface="Times New Roman" panose="02020603050405020304" pitchFamily="18" charset="0"/>
              </a:rPr>
              <a:t>rar</a:t>
            </a:r>
            <a:r>
              <a:rPr lang="en-US" sz="2400" b="0" i="0" dirty="0">
                <a:solidFill>
                  <a:srgbClr val="333333"/>
                </a:solidFill>
                <a:effectLst/>
                <a:latin typeface="Times New Roman" panose="02020603050405020304" pitchFamily="18" charset="0"/>
                <a:cs typeface="Times New Roman" panose="02020603050405020304" pitchFamily="18" charset="0"/>
              </a:rPr>
              <a:t> file and downloads the project.</a:t>
            </a:r>
          </a:p>
          <a:p>
            <a:pPr algn="just"/>
            <a:r>
              <a:rPr lang="en-US" sz="2400" b="1" i="0" dirty="0">
                <a:solidFill>
                  <a:srgbClr val="333333"/>
                </a:solidFill>
                <a:effectLst/>
                <a:latin typeface="Times New Roman" panose="02020603050405020304" pitchFamily="18" charset="0"/>
                <a:cs typeface="Times New Roman" panose="02020603050405020304" pitchFamily="18" charset="0"/>
              </a:rPr>
              <a:t>Step 4:</a:t>
            </a:r>
            <a:r>
              <a:rPr lang="en-US" sz="2400" b="0" i="0" dirty="0">
                <a:solidFill>
                  <a:srgbClr val="333333"/>
                </a:solidFill>
                <a:effectLst/>
                <a:latin typeface="Times New Roman" panose="02020603050405020304" pitchFamily="18" charset="0"/>
                <a:cs typeface="Times New Roman" panose="02020603050405020304" pitchFamily="18" charset="0"/>
              </a:rPr>
              <a:t> Extract the </a:t>
            </a:r>
            <a:r>
              <a:rPr lang="en-US" sz="2400" b="1" i="0" dirty="0">
                <a:solidFill>
                  <a:srgbClr val="333333"/>
                </a:solidFill>
                <a:effectLst/>
                <a:latin typeface="Times New Roman" panose="02020603050405020304" pitchFamily="18" charset="0"/>
                <a:cs typeface="Times New Roman" panose="02020603050405020304" pitchFamily="18" charset="0"/>
              </a:rPr>
              <a:t>RAR</a:t>
            </a:r>
            <a:r>
              <a:rPr lang="en-US" sz="2400" b="0" i="0" dirty="0">
                <a:solidFill>
                  <a:srgbClr val="333333"/>
                </a:solidFill>
                <a:effectLst/>
                <a:latin typeface="Times New Roman" panose="02020603050405020304" pitchFamily="18" charset="0"/>
                <a:cs typeface="Times New Roman" panose="02020603050405020304" pitchFamily="18" charset="0"/>
              </a:rPr>
              <a:t> file.</a:t>
            </a:r>
          </a:p>
          <a:p>
            <a:pPr algn="just"/>
            <a:r>
              <a:rPr lang="en-US" sz="2400" b="1" i="0" dirty="0">
                <a:solidFill>
                  <a:srgbClr val="333333"/>
                </a:solidFill>
                <a:effectLst/>
                <a:latin typeface="Times New Roman" panose="02020603050405020304" pitchFamily="18" charset="0"/>
                <a:cs typeface="Times New Roman" panose="02020603050405020304" pitchFamily="18" charset="0"/>
              </a:rPr>
              <a:t>Step 5:</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1" i="0" dirty="0">
                <a:solidFill>
                  <a:srgbClr val="333333"/>
                </a:solidFill>
                <a:effectLst/>
                <a:latin typeface="Times New Roman" panose="02020603050405020304" pitchFamily="18" charset="0"/>
                <a:cs typeface="Times New Roman" panose="02020603050405020304" pitchFamily="18" charset="0"/>
              </a:rPr>
              <a:t>Import</a:t>
            </a:r>
            <a:r>
              <a:rPr lang="en-US" sz="2400" b="0" i="0" dirty="0">
                <a:solidFill>
                  <a:srgbClr val="333333"/>
                </a:solidFill>
                <a:effectLst/>
                <a:latin typeface="Times New Roman" panose="02020603050405020304" pitchFamily="18" charset="0"/>
                <a:cs typeface="Times New Roman" panose="02020603050405020304" pitchFamily="18" charset="0"/>
              </a:rPr>
              <a:t> the folder.</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File -&gt; Import -&gt; Existing Maven Project -&gt; Next -&gt; Browse -&gt; Select the project -&gt; Finish</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takes some time to import the project. When the project imports successfully, we can see the project directory in the </a:t>
            </a:r>
            <a:r>
              <a:rPr lang="en-US" sz="2400" b="1" i="0" dirty="0">
                <a:solidFill>
                  <a:srgbClr val="333333"/>
                </a:solidFill>
                <a:effectLst/>
                <a:latin typeface="Times New Roman" panose="02020603050405020304" pitchFamily="18" charset="0"/>
                <a:cs typeface="Times New Roman" panose="02020603050405020304" pitchFamily="18" charset="0"/>
              </a:rPr>
              <a:t>Package Explorer</a:t>
            </a:r>
            <a:r>
              <a:rPr lang="en-US" sz="2400" b="0" i="0" dirty="0">
                <a:solidFill>
                  <a:srgbClr val="333333"/>
                </a:solidFill>
                <a:effectLst/>
                <a:latin typeface="Times New Roman" panose="02020603050405020304" pitchFamily="18" charset="0"/>
                <a:cs typeface="Times New Roman" panose="02020603050405020304" pitchFamily="18" charset="0"/>
              </a:rPr>
              <a:t>. The following image shows the project directory:</a:t>
            </a:r>
          </a:p>
          <a:p>
            <a:br>
              <a:rPr lang="en-US" dirty="0"/>
            </a:br>
            <a:endParaRPr lang="en-IN" dirty="0"/>
          </a:p>
        </p:txBody>
      </p:sp>
      <p:pic>
        <p:nvPicPr>
          <p:cNvPr id="4608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685054"/>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94E7AB-EB73-4130-9175-8E52D3693CEA}"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828800" y="0"/>
            <a:ext cx="7315200" cy="64293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sz="2400"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11266" name="Picture 2" descr="Creating Spring Boot Project">
            <a:extLst>
              <a:ext uri="{FF2B5EF4-FFF2-40B4-BE49-F238E27FC236}">
                <a16:creationId xmlns:a16="http://schemas.microsoft.com/office/drawing/2014/main" id="{9A4EEC5F-39B6-94C0-976F-2F8F0AB409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7315200" cy="4800599"/>
          </a:xfrm>
          <a:prstGeom prst="rect">
            <a:avLst/>
          </a:prstGeom>
          <a:noFill/>
          <a:extLst>
            <a:ext uri="{909E8E84-426E-40DD-AFC4-6F175D3DCCD1}">
              <a14:hiddenFill xmlns:a14="http://schemas.microsoft.com/office/drawing/2010/main">
                <a:solidFill>
                  <a:srgbClr val="FFFFFF"/>
                </a:solidFill>
              </a14:hiddenFill>
            </a:ext>
          </a:extLst>
        </p:spPr>
      </p:pic>
      <p:pic>
        <p:nvPicPr>
          <p:cNvPr id="47106"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020805"/>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mj-lt"/>
              <a:buAutoNum type="arabicPeriod"/>
            </a:pPr>
            <a:r>
              <a:rPr lang="en-IN" sz="2000" b="1" i="0" dirty="0">
                <a:solidFill>
                  <a:srgbClr val="006699"/>
                </a:solidFill>
                <a:effectLst/>
                <a:latin typeface="inter-regular"/>
              </a:rPr>
              <a:t>package</a:t>
            </a:r>
            <a:r>
              <a:rPr lang="en-IN" sz="2000" b="0" i="0" dirty="0">
                <a:solidFill>
                  <a:srgbClr val="000000"/>
                </a:solidFill>
                <a:effectLst/>
                <a:latin typeface="inter-regular"/>
              </a:rPr>
              <a:t> </a:t>
            </a:r>
            <a:r>
              <a:rPr lang="en-IN" sz="2000" b="0" i="0" dirty="0" err="1">
                <a:solidFill>
                  <a:srgbClr val="000000"/>
                </a:solidFill>
                <a:effectLst/>
                <a:latin typeface="inter-regular"/>
              </a:rPr>
              <a:t>com.javatpoint.springbootexample</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import</a:t>
            </a:r>
            <a:r>
              <a:rPr lang="en-IN" sz="2000" b="0" i="0" dirty="0">
                <a:solidFill>
                  <a:srgbClr val="000000"/>
                </a:solidFill>
                <a:effectLst/>
                <a:latin typeface="inter-regular"/>
              </a:rPr>
              <a:t> </a:t>
            </a:r>
            <a:r>
              <a:rPr lang="en-IN" sz="2000" b="0" i="0" dirty="0" err="1">
                <a:solidFill>
                  <a:srgbClr val="000000"/>
                </a:solidFill>
                <a:effectLst/>
                <a:latin typeface="inter-regular"/>
              </a:rPr>
              <a:t>org.springframework.boot.SpringApplication</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import</a:t>
            </a:r>
            <a:r>
              <a:rPr lang="en-IN" sz="2000" b="0" i="0" dirty="0">
                <a:solidFill>
                  <a:srgbClr val="000000"/>
                </a:solidFill>
                <a:effectLst/>
                <a:latin typeface="inter-regular"/>
              </a:rPr>
              <a:t> </a:t>
            </a:r>
            <a:r>
              <a:rPr lang="en-IN" sz="2000" b="0" i="0" dirty="0" err="1">
                <a:solidFill>
                  <a:srgbClr val="000000"/>
                </a:solidFill>
                <a:effectLst/>
                <a:latin typeface="inter-regular"/>
              </a:rPr>
              <a:t>org.springframework.boot.autoconfigure.SpringBootApplication</a:t>
            </a:r>
            <a:r>
              <a:rPr lang="en-IN" sz="2000" b="0" i="0" dirty="0">
                <a:solidFill>
                  <a:srgbClr val="000000"/>
                </a:solidFill>
                <a:effectLst/>
                <a:latin typeface="inter-regular"/>
              </a:rPr>
              <a:t>;  </a:t>
            </a:r>
          </a:p>
          <a:p>
            <a:pPr algn="just">
              <a:buFont typeface="+mj-lt"/>
              <a:buAutoNum type="arabicPeriod"/>
            </a:pPr>
            <a:r>
              <a:rPr lang="en-IN" sz="2000" b="0" i="0" dirty="0">
                <a:solidFill>
                  <a:srgbClr val="646464"/>
                </a:solidFill>
                <a:effectLst/>
                <a:latin typeface="inter-regular"/>
              </a:rPr>
              <a:t>@SpringBootApplication</a:t>
            </a: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class</a:t>
            </a:r>
            <a:r>
              <a:rPr lang="en-IN" sz="2000" b="0" i="0" dirty="0">
                <a:solidFill>
                  <a:srgbClr val="000000"/>
                </a:solidFill>
                <a:effectLst/>
                <a:latin typeface="inter-regular"/>
              </a:rPr>
              <a:t> </a:t>
            </a:r>
            <a:r>
              <a:rPr lang="en-IN" sz="2000" b="0" i="0" dirty="0" err="1">
                <a:solidFill>
                  <a:srgbClr val="000000"/>
                </a:solidFill>
                <a:effectLst/>
                <a:latin typeface="inter-regular"/>
              </a:rPr>
              <a:t>SpringBootExampleApplication</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main(String[] </a:t>
            </a:r>
            <a:r>
              <a:rPr lang="en-IN" sz="2000" b="0" i="0" dirty="0" err="1">
                <a:solidFill>
                  <a:srgbClr val="000000"/>
                </a:solidFill>
                <a:effectLst/>
                <a:latin typeface="inter-regular"/>
              </a:rPr>
              <a:t>args</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0" i="0" dirty="0" err="1">
                <a:solidFill>
                  <a:srgbClr val="000000"/>
                </a:solidFill>
                <a:effectLst/>
                <a:latin typeface="inter-regular"/>
              </a:rPr>
              <a:t>SpringApplication.run</a:t>
            </a:r>
            <a:r>
              <a:rPr lang="en-IN" sz="2000" b="0" i="0" dirty="0">
                <a:solidFill>
                  <a:srgbClr val="000000"/>
                </a:solidFill>
                <a:effectLst/>
                <a:latin typeface="inter-regular"/>
              </a:rPr>
              <a:t>(</a:t>
            </a:r>
            <a:r>
              <a:rPr lang="en-IN" sz="2000" b="0" i="0" dirty="0" err="1">
                <a:solidFill>
                  <a:srgbClr val="000000"/>
                </a:solidFill>
                <a:effectLst/>
                <a:latin typeface="inter-regular"/>
              </a:rPr>
              <a:t>SpringBootExampleApplication.</a:t>
            </a:r>
            <a:r>
              <a:rPr lang="en-IN" sz="2000" b="1" i="0" dirty="0" err="1">
                <a:solidFill>
                  <a:srgbClr val="006699"/>
                </a:solidFill>
                <a:effectLst/>
                <a:latin typeface="inter-regular"/>
              </a:rPr>
              <a:t>class</a:t>
            </a:r>
            <a:r>
              <a:rPr lang="en-IN" sz="2000" b="0" i="0" dirty="0">
                <a:solidFill>
                  <a:srgbClr val="000000"/>
                </a:solidFill>
                <a:effectLst/>
                <a:latin typeface="inter-regular"/>
              </a:rPr>
              <a:t>, </a:t>
            </a:r>
            <a:r>
              <a:rPr lang="en-IN" sz="2000" b="0" i="0" dirty="0" err="1">
                <a:solidFill>
                  <a:srgbClr val="000000"/>
                </a:solidFill>
                <a:effectLst/>
                <a:latin typeface="inter-regular"/>
              </a:rPr>
              <a:t>args</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DBF0B4C7-BFED-4F5F-8B25-1EAD4CE05E34}"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SpringBootExampleApplication.java</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813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26920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642938"/>
          </a:xfrm>
        </p:spPr>
        <p:txBody>
          <a:bodyPr/>
          <a:lstStyle/>
          <a:p>
            <a:r>
              <a:rPr lang="en-US" dirty="0"/>
              <a:t>Branch Wise Application</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sz="2800" dirty="0">
                <a:solidFill>
                  <a:srgbClr val="273239"/>
                </a:solidFill>
                <a:cs typeface="Times New Roman" panose="02020603050405020304" pitchFamily="18" charset="0"/>
              </a:rPr>
              <a:t>Desktop GUI Applications</a:t>
            </a:r>
          </a:p>
          <a:p>
            <a:pPr fontAlgn="base"/>
            <a:r>
              <a:rPr lang="en-IN" sz="2800" dirty="0">
                <a:solidFill>
                  <a:srgbClr val="273239"/>
                </a:solidFill>
                <a:cs typeface="Times New Roman" panose="02020603050405020304" pitchFamily="18" charset="0"/>
              </a:rPr>
              <a:t>Mobile Applications</a:t>
            </a:r>
          </a:p>
          <a:p>
            <a:pPr fontAlgn="base"/>
            <a:r>
              <a:rPr lang="en-IN" sz="2800" dirty="0">
                <a:solidFill>
                  <a:srgbClr val="273239"/>
                </a:solidFill>
                <a:cs typeface="Times New Roman" panose="02020603050405020304" pitchFamily="18" charset="0"/>
              </a:rPr>
              <a:t>Artificial intelligence</a:t>
            </a:r>
          </a:p>
          <a:p>
            <a:pPr fontAlgn="base"/>
            <a:r>
              <a:rPr lang="en-IN" sz="2800" dirty="0">
                <a:solidFill>
                  <a:srgbClr val="273239"/>
                </a:solidFill>
                <a:cs typeface="Times New Roman" panose="02020603050405020304" pitchFamily="18" charset="0"/>
              </a:rPr>
              <a:t>Web applications</a:t>
            </a:r>
          </a:p>
          <a:p>
            <a:pPr fontAlgn="base"/>
            <a:r>
              <a:rPr lang="en-IN" sz="2800" dirty="0">
                <a:solidFill>
                  <a:srgbClr val="273239"/>
                </a:solidFill>
                <a:cs typeface="Times New Roman" panose="02020603050405020304" pitchFamily="18" charset="0"/>
              </a:rPr>
              <a:t>Big Data technology</a:t>
            </a:r>
          </a:p>
          <a:p>
            <a:pPr fontAlgn="base"/>
            <a:r>
              <a:rPr lang="en-IN" sz="2800" dirty="0">
                <a:solidFill>
                  <a:srgbClr val="273239"/>
                </a:solidFill>
                <a:cs typeface="Times New Roman" panose="02020603050405020304" pitchFamily="18" charset="0"/>
              </a:rPr>
              <a:t>Gaming applications</a:t>
            </a:r>
          </a:p>
          <a:p>
            <a:pPr fontAlgn="base"/>
            <a:r>
              <a:rPr lang="en-IN" sz="2800" dirty="0">
                <a:solidFill>
                  <a:srgbClr val="273239"/>
                </a:solidFill>
                <a:cs typeface="Times New Roman" panose="02020603050405020304" pitchFamily="18" charset="0"/>
              </a:rPr>
              <a:t>Business applications</a:t>
            </a:r>
          </a:p>
          <a:p>
            <a:pPr fontAlgn="base"/>
            <a:r>
              <a:rPr lang="en-IN" sz="2800" dirty="0">
                <a:solidFill>
                  <a:srgbClr val="273239"/>
                </a:solidFill>
                <a:cs typeface="Times New Roman" panose="02020603050405020304" pitchFamily="18" charset="0"/>
              </a:rPr>
              <a:t>Embedded systems</a:t>
            </a:r>
          </a:p>
          <a:p>
            <a:pPr fontAlgn="base"/>
            <a:r>
              <a:rPr lang="en-IN" sz="2800" dirty="0">
                <a:solidFill>
                  <a:srgbClr val="273239"/>
                </a:solidFill>
                <a:cs typeface="Times New Roman" panose="02020603050405020304" pitchFamily="18" charset="0"/>
              </a:rPr>
              <a:t>Cloud applications</a:t>
            </a:r>
          </a:p>
          <a:p>
            <a:pPr fontAlgn="base"/>
            <a:r>
              <a:rPr lang="en-IN" sz="2800" dirty="0">
                <a:solidFill>
                  <a:srgbClr val="273239"/>
                </a:solidFill>
                <a:cs typeface="Times New Roman" panose="02020603050405020304" pitchFamily="18" charset="0"/>
              </a:rPr>
              <a:t>Scientific applications</a:t>
            </a:r>
          </a:p>
          <a:p>
            <a:endParaRPr lang="en-IN" dirty="0"/>
          </a:p>
          <a:p>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9538263"/>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marL="0" indent="0" algn="just">
              <a:buNone/>
            </a:pPr>
            <a:endParaRPr lang="en-US" sz="2000" b="0" i="0" dirty="0">
              <a:solidFill>
                <a:srgbClr val="610B38"/>
              </a:solidFill>
              <a:effectLst/>
              <a:latin typeface="erdana"/>
            </a:endParaRP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Spring Boot Framework comes with a built-in mechanism for application configuration using a file called </a:t>
            </a:r>
            <a:r>
              <a:rPr lang="en-US" sz="2000" b="1" i="0" dirty="0" err="1">
                <a:solidFill>
                  <a:srgbClr val="333333"/>
                </a:solidFill>
                <a:effectLst/>
                <a:latin typeface="Times New Roman" panose="02020603050405020304" pitchFamily="18" charset="0"/>
                <a:cs typeface="Times New Roman" panose="02020603050405020304" pitchFamily="18" charset="0"/>
              </a:rPr>
              <a:t>application.properties</a:t>
            </a:r>
            <a:r>
              <a:rPr lang="en-US" sz="2000" b="0" i="0" dirty="0">
                <a:solidFill>
                  <a:srgbClr val="333333"/>
                </a:solidFill>
                <a:effectLst/>
                <a:latin typeface="Times New Roman" panose="02020603050405020304" pitchFamily="18" charset="0"/>
                <a:cs typeface="Times New Roman" panose="02020603050405020304" pitchFamily="18" charset="0"/>
              </a:rPr>
              <a:t>. It is located inside the </a:t>
            </a:r>
            <a:r>
              <a:rPr lang="en-US" sz="2000" b="1" i="0" dirty="0" err="1">
                <a:solidFill>
                  <a:srgbClr val="333333"/>
                </a:solidFill>
                <a:effectLst/>
                <a:latin typeface="Times New Roman" panose="02020603050405020304" pitchFamily="18" charset="0"/>
                <a:cs typeface="Times New Roman" panose="02020603050405020304" pitchFamily="18" charset="0"/>
              </a:rPr>
              <a:t>src</a:t>
            </a:r>
            <a:r>
              <a:rPr lang="en-US" sz="2000" b="1" i="0" dirty="0">
                <a:solidFill>
                  <a:srgbClr val="333333"/>
                </a:solidFill>
                <a:effectLst/>
                <a:latin typeface="Times New Roman" panose="02020603050405020304" pitchFamily="18" charset="0"/>
                <a:cs typeface="Times New Roman" panose="02020603050405020304" pitchFamily="18" charset="0"/>
              </a:rPr>
              <a:t>/main/resources</a:t>
            </a:r>
            <a:r>
              <a:rPr lang="en-US" sz="2000" b="0" i="0" dirty="0">
                <a:solidFill>
                  <a:srgbClr val="333333"/>
                </a:solidFill>
                <a:effectLst/>
                <a:latin typeface="Times New Roman" panose="02020603050405020304" pitchFamily="18" charset="0"/>
                <a:cs typeface="Times New Roman" panose="02020603050405020304" pitchFamily="18" charset="0"/>
              </a:rPr>
              <a:t> folder, as shown in the following figure</a:t>
            </a:r>
            <a:r>
              <a:rPr lang="en-US" sz="2000" b="0" i="0" dirty="0">
                <a:solidFill>
                  <a:srgbClr val="333333"/>
                </a:solidFill>
                <a:effectLst/>
                <a:latin typeface="inter-regular"/>
              </a:rPr>
              <a:t>.</a:t>
            </a:r>
          </a:p>
          <a:p>
            <a:pPr marL="0" indent="0">
              <a:buNone/>
            </a:pPr>
            <a:br>
              <a:rPr lang="en-US" sz="2000" dirty="0"/>
            </a:br>
            <a:endParaRPr lang="en-US" sz="2200" dirty="0"/>
          </a:p>
        </p:txBody>
      </p:sp>
      <p:sp>
        <p:nvSpPr>
          <p:cNvPr id="4" name="Date Placeholder 3"/>
          <p:cNvSpPr>
            <a:spLocks noGrp="1"/>
          </p:cNvSpPr>
          <p:nvPr>
            <p:ph type="dt" sz="half" idx="10"/>
          </p:nvPr>
        </p:nvSpPr>
        <p:spPr/>
        <p:txBody>
          <a:bodyPr/>
          <a:lstStyle/>
          <a:p>
            <a:fld id="{E69E70D9-D1D7-4DFF-B9DF-826B700B4E95}"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752600" y="1"/>
            <a:ext cx="7391400" cy="8382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Spring Boot Application </a:t>
            </a:r>
          </a:p>
          <a:p>
            <a:endParaRPr lang="en-IN"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4915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6659325"/>
      </p:ext>
    </p:extLst>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17163"/>
            <a:ext cx="8839200" cy="5539187"/>
          </a:xfrm>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Spring Boot auto-configuration automatically configures the Spring application based on the jar dependencies that we have added.</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For example, if the H2 database Jar is present in the </a:t>
            </a:r>
            <a:r>
              <a:rPr lang="en-US" sz="2000" b="0" i="0" dirty="0" err="1">
                <a:solidFill>
                  <a:srgbClr val="333333"/>
                </a:solidFill>
                <a:effectLst/>
                <a:latin typeface="Times New Roman" panose="02020603050405020304" pitchFamily="18" charset="0"/>
                <a:cs typeface="Times New Roman" panose="02020603050405020304" pitchFamily="18" charset="0"/>
              </a:rPr>
              <a:t>classpath</a:t>
            </a:r>
            <a:r>
              <a:rPr lang="en-US" sz="2000" b="0" i="0" dirty="0">
                <a:solidFill>
                  <a:srgbClr val="333333"/>
                </a:solidFill>
                <a:effectLst/>
                <a:latin typeface="Times New Roman" panose="02020603050405020304" pitchFamily="18" charset="0"/>
                <a:cs typeface="Times New Roman" panose="02020603050405020304" pitchFamily="18" charset="0"/>
              </a:rPr>
              <a:t> and we have not configured any beans related to the database manually, the Spring Boot's auto-configuration feature automatically configures it in the project.</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We can enable the auto-configuration feature by using the annotation </a:t>
            </a:r>
            <a:r>
              <a:rPr lang="en-US" sz="2000" b="1" i="0" dirty="0">
                <a:solidFill>
                  <a:srgbClr val="333333"/>
                </a:solidFill>
                <a:effectLst/>
                <a:latin typeface="Times New Roman" panose="02020603050405020304" pitchFamily="18" charset="0"/>
                <a:cs typeface="Times New Roman" panose="02020603050405020304" pitchFamily="18" charset="0"/>
              </a:rPr>
              <a:t>@EnableAutoConfiguration</a:t>
            </a:r>
            <a:r>
              <a:rPr lang="en-US" sz="2000" b="0" i="0" dirty="0">
                <a:solidFill>
                  <a:srgbClr val="333333"/>
                </a:solidFill>
                <a:effectLst/>
                <a:latin typeface="Times New Roman" panose="02020603050405020304" pitchFamily="18" charset="0"/>
                <a:cs typeface="Times New Roman" panose="02020603050405020304" pitchFamily="18" charset="0"/>
              </a:rPr>
              <a:t>. But this annotation does not use because it is wrapped inside the </a:t>
            </a:r>
            <a:r>
              <a:rPr lang="en-US" sz="2000" b="1" i="0" dirty="0">
                <a:solidFill>
                  <a:srgbClr val="333333"/>
                </a:solidFill>
                <a:effectLst/>
                <a:latin typeface="Times New Roman" panose="02020603050405020304" pitchFamily="18" charset="0"/>
                <a:cs typeface="Times New Roman" panose="02020603050405020304" pitchFamily="18" charset="0"/>
              </a:rPr>
              <a:t>@SpringBootApplication</a:t>
            </a:r>
            <a:r>
              <a:rPr lang="en-US" sz="2000" b="0" i="0" dirty="0">
                <a:solidFill>
                  <a:srgbClr val="333333"/>
                </a:solidFill>
                <a:effectLst/>
                <a:latin typeface="Times New Roman" panose="02020603050405020304" pitchFamily="18" charset="0"/>
                <a:cs typeface="Times New Roman" panose="02020603050405020304" pitchFamily="18" charset="0"/>
              </a:rPr>
              <a:t> annotation. The annotation @SpringBootApplication is the combination of three annotations: </a:t>
            </a:r>
            <a:r>
              <a:rPr lang="en-US" sz="2000" b="1" i="0" dirty="0">
                <a:solidFill>
                  <a:srgbClr val="333333"/>
                </a:solidFill>
                <a:effectLst/>
                <a:latin typeface="Times New Roman" panose="02020603050405020304" pitchFamily="18" charset="0"/>
                <a:cs typeface="Times New Roman" panose="02020603050405020304" pitchFamily="18" charset="0"/>
              </a:rPr>
              <a:t>@ComponentScan, @EnableAutoConfiguration,</a:t>
            </a:r>
            <a:r>
              <a:rPr lang="en-US" sz="2000" b="0" i="0" dirty="0">
                <a:solidFill>
                  <a:srgbClr val="333333"/>
                </a:solidFill>
                <a:effectLst/>
                <a:latin typeface="Times New Roman" panose="02020603050405020304" pitchFamily="18" charset="0"/>
                <a:cs typeface="Times New Roman" panose="02020603050405020304" pitchFamily="18" charset="0"/>
              </a:rPr>
              <a:t> and </a:t>
            </a:r>
            <a:r>
              <a:rPr lang="en-US" sz="2000" b="1" i="0" dirty="0">
                <a:solidFill>
                  <a:srgbClr val="333333"/>
                </a:solidFill>
                <a:effectLst/>
                <a:latin typeface="Times New Roman" panose="02020603050405020304" pitchFamily="18" charset="0"/>
                <a:cs typeface="Times New Roman" panose="02020603050405020304" pitchFamily="18" charset="0"/>
              </a:rPr>
              <a:t>@Configuration</a:t>
            </a:r>
            <a:r>
              <a:rPr lang="en-US" sz="2000" b="0" i="0" dirty="0">
                <a:solidFill>
                  <a:srgbClr val="333333"/>
                </a:solidFill>
                <a:effectLst/>
                <a:latin typeface="Times New Roman" panose="02020603050405020304" pitchFamily="18" charset="0"/>
                <a:cs typeface="Times New Roman" panose="02020603050405020304" pitchFamily="18" charset="0"/>
              </a:rPr>
              <a:t>. However, we use @SpringBootApplication annotation instead of using @EnableAutoConfiguration.</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@SpringBootApplication=@ComponentScan+@EnableAutoConfiguration+@Configuration</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744D4009-F4CE-4082-AD9D-E095F9730E76}"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828800" y="0"/>
            <a:ext cx="7315200" cy="68063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Spring Boot Auto-configuration Classes</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017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4733290"/>
      </p:ext>
    </p:extLst>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When we add the </a:t>
            </a:r>
            <a:r>
              <a:rPr lang="en-US" sz="2000" b="1" i="0" dirty="0">
                <a:solidFill>
                  <a:srgbClr val="333333"/>
                </a:solidFill>
                <a:effectLst/>
                <a:latin typeface="Times New Roman" panose="02020603050405020304" pitchFamily="18" charset="0"/>
                <a:cs typeface="Times New Roman" panose="02020603050405020304" pitchFamily="18" charset="0"/>
              </a:rPr>
              <a:t>spring-boot-starter-web</a:t>
            </a:r>
            <a:r>
              <a:rPr lang="en-US" sz="2000" b="0" i="0" dirty="0">
                <a:solidFill>
                  <a:srgbClr val="333333"/>
                </a:solidFill>
                <a:effectLst/>
                <a:latin typeface="Times New Roman" panose="02020603050405020304" pitchFamily="18" charset="0"/>
                <a:cs typeface="Times New Roman" panose="02020603050405020304" pitchFamily="18" charset="0"/>
              </a:rPr>
              <a:t> dependency in the project, Spring Boot auto-configuration looks for the Spring MVC is on the </a:t>
            </a:r>
            <a:r>
              <a:rPr lang="en-US" sz="2000" b="0" i="0" dirty="0" err="1">
                <a:solidFill>
                  <a:srgbClr val="333333"/>
                </a:solidFill>
                <a:effectLst/>
                <a:latin typeface="Times New Roman" panose="02020603050405020304" pitchFamily="18" charset="0"/>
                <a:cs typeface="Times New Roman" panose="02020603050405020304" pitchFamily="18" charset="0"/>
              </a:rPr>
              <a:t>classpath</a:t>
            </a:r>
            <a:r>
              <a:rPr lang="en-US" sz="2000" b="0" i="0" dirty="0">
                <a:solidFill>
                  <a:srgbClr val="333333"/>
                </a:solidFill>
                <a:effectLst/>
                <a:latin typeface="Times New Roman" panose="02020603050405020304" pitchFamily="18" charset="0"/>
                <a:cs typeface="Times New Roman" panose="02020603050405020304" pitchFamily="18" charset="0"/>
              </a:rPr>
              <a:t>. It auto-configures </a:t>
            </a:r>
            <a:r>
              <a:rPr lang="en-US" sz="2000" b="1" i="0" dirty="0" err="1">
                <a:solidFill>
                  <a:srgbClr val="333333"/>
                </a:solidFill>
                <a:effectLst/>
                <a:latin typeface="Times New Roman" panose="02020603050405020304" pitchFamily="18" charset="0"/>
                <a:cs typeface="Times New Roman" panose="02020603050405020304" pitchFamily="18" charset="0"/>
              </a:rPr>
              <a:t>dispatcherServlet</a:t>
            </a:r>
            <a:r>
              <a:rPr lang="en-US" sz="2000" b="0" i="0" dirty="0">
                <a:solidFill>
                  <a:srgbClr val="333333"/>
                </a:solidFill>
                <a:effectLst/>
                <a:latin typeface="Times New Roman" panose="02020603050405020304" pitchFamily="18" charset="0"/>
                <a:cs typeface="Times New Roman" panose="02020603050405020304" pitchFamily="18" charset="0"/>
              </a:rPr>
              <a:t>, a default </a:t>
            </a:r>
            <a:r>
              <a:rPr lang="en-US" sz="2000" b="1" i="0" dirty="0">
                <a:solidFill>
                  <a:srgbClr val="333333"/>
                </a:solidFill>
                <a:effectLst/>
                <a:latin typeface="Times New Roman" panose="02020603050405020304" pitchFamily="18" charset="0"/>
                <a:cs typeface="Times New Roman" panose="02020603050405020304" pitchFamily="18" charset="0"/>
              </a:rPr>
              <a:t>error page,</a:t>
            </a:r>
            <a:r>
              <a:rPr lang="en-US" sz="2000" b="0" i="0" dirty="0">
                <a:solidFill>
                  <a:srgbClr val="333333"/>
                </a:solidFill>
                <a:effectLst/>
                <a:latin typeface="Times New Roman" panose="02020603050405020304" pitchFamily="18" charset="0"/>
                <a:cs typeface="Times New Roman" panose="02020603050405020304" pitchFamily="18" charset="0"/>
              </a:rPr>
              <a:t> and </a:t>
            </a:r>
            <a:r>
              <a:rPr lang="en-US" sz="2000" b="1" i="0" dirty="0">
                <a:solidFill>
                  <a:srgbClr val="333333"/>
                </a:solidFill>
                <a:effectLst/>
                <a:latin typeface="Times New Roman" panose="02020603050405020304" pitchFamily="18" charset="0"/>
                <a:cs typeface="Times New Roman" panose="02020603050405020304" pitchFamily="18" charset="0"/>
              </a:rPr>
              <a:t>web jars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Similarly, when we add the </a:t>
            </a:r>
            <a:r>
              <a:rPr lang="en-US" sz="2000" b="1" i="0" dirty="0">
                <a:solidFill>
                  <a:srgbClr val="333333"/>
                </a:solidFill>
                <a:effectLst/>
                <a:latin typeface="Times New Roman" panose="02020603050405020304" pitchFamily="18" charset="0"/>
                <a:cs typeface="Times New Roman" panose="02020603050405020304" pitchFamily="18" charset="0"/>
              </a:rPr>
              <a:t>spring-boot-starter-data-</a:t>
            </a:r>
            <a:r>
              <a:rPr lang="en-US" sz="2000" b="1" i="0" dirty="0" err="1">
                <a:solidFill>
                  <a:srgbClr val="333333"/>
                </a:solidFill>
                <a:effectLst/>
                <a:latin typeface="Times New Roman" panose="02020603050405020304" pitchFamily="18" charset="0"/>
                <a:cs typeface="Times New Roman" panose="02020603050405020304" pitchFamily="18" charset="0"/>
              </a:rPr>
              <a:t>jpa</a:t>
            </a:r>
            <a:r>
              <a:rPr lang="en-US" sz="2000" b="0" i="0" dirty="0">
                <a:solidFill>
                  <a:srgbClr val="333333"/>
                </a:solidFill>
                <a:effectLst/>
                <a:latin typeface="Times New Roman" panose="02020603050405020304" pitchFamily="18" charset="0"/>
                <a:cs typeface="Times New Roman" panose="02020603050405020304" pitchFamily="18" charset="0"/>
              </a:rPr>
              <a:t> dependency, we see that Spring Boot Auto-configuration, auto-configures a </a:t>
            </a:r>
            <a:r>
              <a:rPr lang="en-US" sz="2000" b="1" i="0" dirty="0" err="1">
                <a:solidFill>
                  <a:srgbClr val="333333"/>
                </a:solidFill>
                <a:effectLst/>
                <a:latin typeface="Times New Roman" panose="02020603050405020304" pitchFamily="18" charset="0"/>
                <a:cs typeface="Times New Roman" panose="02020603050405020304" pitchFamily="18" charset="0"/>
              </a:rPr>
              <a:t>datasource</a:t>
            </a:r>
            <a:r>
              <a:rPr lang="en-US" sz="2000" b="0" i="0" dirty="0">
                <a:solidFill>
                  <a:srgbClr val="333333"/>
                </a:solidFill>
                <a:effectLst/>
                <a:latin typeface="Times New Roman" panose="02020603050405020304" pitchFamily="18" charset="0"/>
                <a:cs typeface="Times New Roman" panose="02020603050405020304" pitchFamily="18" charset="0"/>
              </a:rPr>
              <a:t> and an </a:t>
            </a:r>
            <a:r>
              <a:rPr lang="en-US" sz="2000" b="1" i="0" dirty="0">
                <a:solidFill>
                  <a:srgbClr val="333333"/>
                </a:solidFill>
                <a:effectLst/>
                <a:latin typeface="Times New Roman" panose="02020603050405020304" pitchFamily="18" charset="0"/>
                <a:cs typeface="Times New Roman" panose="02020603050405020304" pitchFamily="18" charset="0"/>
              </a:rPr>
              <a:t>Entity Manager</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All auto-configuration logic is implemented in </a:t>
            </a:r>
            <a:r>
              <a:rPr lang="en-US" sz="2000" b="1" i="0" dirty="0">
                <a:solidFill>
                  <a:srgbClr val="333333"/>
                </a:solidFill>
                <a:effectLst/>
                <a:latin typeface="Times New Roman" panose="02020603050405020304" pitchFamily="18" charset="0"/>
                <a:cs typeface="Times New Roman" panose="02020603050405020304" pitchFamily="18" charset="0"/>
              </a:rPr>
              <a:t>spring-boot-autoconfigure.jar</a:t>
            </a:r>
            <a:r>
              <a:rPr lang="en-US" sz="2000" b="0" i="0" dirty="0">
                <a:solidFill>
                  <a:srgbClr val="333333"/>
                </a:solidFill>
                <a:effectLst/>
                <a:latin typeface="Times New Roman" panose="02020603050405020304" pitchFamily="18" charset="0"/>
                <a:cs typeface="Times New Roman" panose="02020603050405020304" pitchFamily="18" charset="0"/>
              </a:rPr>
              <a:t>, as shown in the following figure.</a:t>
            </a:r>
          </a:p>
          <a:p>
            <a:pPr algn="just" fontAlgn="base"/>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9EF40E6-1404-40DC-8DC5-43BFDC4C260D}"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sz="2400"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120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1189451"/>
      </p:ext>
    </p:extLst>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07C342-014A-4B56-A42B-887CAD55CDEB}"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828800" y="1"/>
            <a:ext cx="73152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err="1"/>
              <a:t>Cont</a:t>
            </a:r>
            <a:r>
              <a:rPr lang="en-IN" sz="2400"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12290" name="Picture 2" descr="Spring Boot Auto-configuration">
            <a:extLst>
              <a:ext uri="{FF2B5EF4-FFF2-40B4-BE49-F238E27FC236}">
                <a16:creationId xmlns:a16="http://schemas.microsoft.com/office/drawing/2014/main" id="{487266B9-493A-851A-C22A-10C8D35035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78486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2226"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5441258"/>
      </p:ext>
    </p:extLst>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7542"/>
            <a:ext cx="8388626" cy="5478808"/>
          </a:xfrm>
        </p:spPr>
        <p:txBody>
          <a:bodyPr>
            <a:noAutofit/>
          </a:bodyPr>
          <a:lstStyle/>
          <a:p>
            <a:pPr marL="0" indent="0" algn="just">
              <a:buNone/>
            </a:pPr>
            <a:r>
              <a:rPr lang="en-US" sz="1800" b="0" i="0" dirty="0">
                <a:solidFill>
                  <a:srgbClr val="333333"/>
                </a:solidFill>
                <a:effectLst/>
                <a:latin typeface="Times New Roman" panose="02020603050405020304" pitchFamily="18" charset="0"/>
                <a:cs typeface="Times New Roman" panose="02020603050405020304" pitchFamily="18" charset="0"/>
              </a:rPr>
              <a:t>Spring-based application requires a lot of configuration. When we use Spring MVC, we need to configure </a:t>
            </a:r>
            <a:r>
              <a:rPr lang="en-US" sz="1800" b="1" i="0" dirty="0">
                <a:solidFill>
                  <a:srgbClr val="333333"/>
                </a:solidFill>
                <a:effectLst/>
                <a:latin typeface="Times New Roman" panose="02020603050405020304" pitchFamily="18" charset="0"/>
                <a:cs typeface="Times New Roman" panose="02020603050405020304" pitchFamily="18" charset="0"/>
              </a:rPr>
              <a:t>dispatcher servlet, view resolver, web jars</a:t>
            </a:r>
            <a:r>
              <a:rPr lang="en-US" sz="1800" b="0" i="0" dirty="0">
                <a:solidFill>
                  <a:srgbClr val="333333"/>
                </a:solidFill>
                <a:effectLst/>
                <a:latin typeface="Times New Roman" panose="02020603050405020304" pitchFamily="18" charset="0"/>
                <a:cs typeface="Times New Roman" panose="02020603050405020304" pitchFamily="18" charset="0"/>
              </a:rPr>
              <a:t> among other things. The following code shows typical configuration of a dispatcher servlet in a web application:</a:t>
            </a:r>
            <a:endParaRPr lang="en-US" sz="1800" dirty="0">
              <a:latin typeface="Times New Roman" panose="02020603050405020304" pitchFamily="18" charset="0"/>
              <a:cs typeface="Times New Roman" panose="02020603050405020304" pitchFamily="18" charset="0"/>
            </a:endParaRPr>
          </a:p>
          <a:p>
            <a:pPr algn="just">
              <a:buFont typeface="+mj-lt"/>
              <a:buAutoNum type="arabicPeriod"/>
            </a:pPr>
            <a:r>
              <a:rPr lang="en-IN" sz="1600" b="1" i="0" dirty="0">
                <a:solidFill>
                  <a:srgbClr val="006699"/>
                </a:solidFill>
                <a:effectLst/>
                <a:latin typeface="inter-regular"/>
              </a:rPr>
              <a:t>&lt;servlet&gt;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&lt;servlet-name&gt;</a:t>
            </a:r>
            <a:r>
              <a:rPr lang="en-IN" sz="1600" b="0" i="0" dirty="0">
                <a:solidFill>
                  <a:srgbClr val="000000"/>
                </a:solidFill>
                <a:effectLst/>
                <a:latin typeface="inter-regular"/>
              </a:rPr>
              <a:t>dispatcher</a:t>
            </a:r>
            <a:r>
              <a:rPr lang="en-IN" sz="1600" b="1" i="0" dirty="0">
                <a:solidFill>
                  <a:srgbClr val="006699"/>
                </a:solidFill>
                <a:effectLst/>
                <a:latin typeface="inter-regular"/>
              </a:rPr>
              <a:t>&lt;/servlet-name&gt;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&lt;servlet-class&gt;</a:t>
            </a:r>
            <a:r>
              <a:rPr lang="en-IN" sz="1600" b="0" i="0" dirty="0">
                <a:solidFill>
                  <a:srgbClr val="000000"/>
                </a:solidFill>
                <a:effectLst/>
                <a:latin typeface="inter-regular"/>
              </a:rPr>
              <a:t>  </a:t>
            </a:r>
          </a:p>
          <a:p>
            <a:pPr algn="just">
              <a:buFont typeface="+mj-lt"/>
              <a:buAutoNum type="arabicPeriod"/>
            </a:pPr>
            <a:r>
              <a:rPr lang="en-IN" sz="1600" b="0" i="0" dirty="0" err="1">
                <a:solidFill>
                  <a:srgbClr val="000000"/>
                </a:solidFill>
                <a:effectLst/>
                <a:latin typeface="inter-regular"/>
              </a:rPr>
              <a:t>org.springframework.web.servlet.DispatcherServlet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&lt;/servlet-class&gt;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init</a:t>
            </a:r>
            <a:r>
              <a:rPr lang="en-IN" sz="1600" b="1" i="0" dirty="0">
                <a:solidFill>
                  <a:srgbClr val="006699"/>
                </a:solidFill>
                <a:effectLst/>
                <a:latin typeface="inter-regular"/>
              </a:rPr>
              <a:t>-param&gt;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&lt;param-name&gt;</a:t>
            </a:r>
            <a:r>
              <a:rPr lang="en-IN" sz="1600" b="0" i="0" dirty="0" err="1">
                <a:solidFill>
                  <a:srgbClr val="000000"/>
                </a:solidFill>
                <a:effectLst/>
                <a:latin typeface="inter-regular"/>
              </a:rPr>
              <a:t>contextConfigLocation</a:t>
            </a:r>
            <a:r>
              <a:rPr lang="en-IN" sz="1600" b="1" i="0" dirty="0">
                <a:solidFill>
                  <a:srgbClr val="006699"/>
                </a:solidFill>
                <a:effectLst/>
                <a:latin typeface="inter-regular"/>
              </a:rPr>
              <a:t>&lt;/param-name&gt;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&lt;param-value&gt;</a:t>
            </a:r>
            <a:r>
              <a:rPr lang="en-IN" sz="1600" b="0" i="0" dirty="0">
                <a:solidFill>
                  <a:srgbClr val="000000"/>
                </a:solidFill>
                <a:effectLst/>
                <a:latin typeface="inter-regular"/>
              </a:rPr>
              <a:t>/WEB-INF/todo-servlet.xml</a:t>
            </a:r>
            <a:r>
              <a:rPr lang="en-IN" sz="1600" b="1" i="0" dirty="0">
                <a:solidFill>
                  <a:srgbClr val="006699"/>
                </a:solidFill>
                <a:effectLst/>
                <a:latin typeface="inter-regular"/>
              </a:rPr>
              <a:t>&lt;/param-value&gt;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init</a:t>
            </a:r>
            <a:r>
              <a:rPr lang="en-IN" sz="1600" b="1" i="0" dirty="0">
                <a:solidFill>
                  <a:srgbClr val="006699"/>
                </a:solidFill>
                <a:effectLst/>
                <a:latin typeface="inter-regular"/>
              </a:rPr>
              <a:t>-param&gt;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&lt;load-on-</a:t>
            </a:r>
            <a:r>
              <a:rPr lang="en-IN" sz="1600" b="1" i="0" dirty="0" err="1">
                <a:solidFill>
                  <a:srgbClr val="006699"/>
                </a:solidFill>
                <a:effectLst/>
                <a:latin typeface="inter-regular"/>
              </a:rPr>
              <a:t>startup</a:t>
            </a:r>
            <a:r>
              <a:rPr lang="en-IN" sz="1600" b="1" i="0" dirty="0">
                <a:solidFill>
                  <a:srgbClr val="006699"/>
                </a:solidFill>
                <a:effectLst/>
                <a:latin typeface="inter-regular"/>
              </a:rPr>
              <a:t>&gt;</a:t>
            </a:r>
            <a:r>
              <a:rPr lang="en-IN" sz="1600" b="0" i="0" dirty="0">
                <a:solidFill>
                  <a:srgbClr val="000000"/>
                </a:solidFill>
                <a:effectLst/>
                <a:latin typeface="inter-regular"/>
              </a:rPr>
              <a:t>1</a:t>
            </a:r>
            <a:r>
              <a:rPr lang="en-IN" sz="1600" b="1" i="0" dirty="0">
                <a:solidFill>
                  <a:srgbClr val="006699"/>
                </a:solidFill>
                <a:effectLst/>
                <a:latin typeface="inter-regular"/>
              </a:rPr>
              <a:t>&lt;/load-on-</a:t>
            </a:r>
            <a:r>
              <a:rPr lang="en-IN" sz="1600" b="1" i="0" dirty="0" err="1">
                <a:solidFill>
                  <a:srgbClr val="006699"/>
                </a:solidFill>
                <a:effectLst/>
                <a:latin typeface="inter-regular"/>
              </a:rPr>
              <a:t>startup</a:t>
            </a:r>
            <a:r>
              <a:rPr lang="en-IN" sz="1600" b="1" i="0" dirty="0">
                <a:solidFill>
                  <a:srgbClr val="006699"/>
                </a:solidFill>
                <a:effectLst/>
                <a:latin typeface="inter-regular"/>
              </a:rPr>
              <a: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&lt;servlet-mapping&gt;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&lt;servlet-name&gt;</a:t>
            </a:r>
            <a:r>
              <a:rPr lang="en-IN" sz="1600" b="0" i="0" dirty="0">
                <a:solidFill>
                  <a:srgbClr val="000000"/>
                </a:solidFill>
                <a:effectLst/>
                <a:latin typeface="inter-regular"/>
              </a:rPr>
              <a:t>dispatcher</a:t>
            </a:r>
            <a:r>
              <a:rPr lang="en-IN" sz="1600" b="1" i="0" dirty="0">
                <a:solidFill>
                  <a:srgbClr val="006699"/>
                </a:solidFill>
                <a:effectLst/>
                <a:latin typeface="inter-regular"/>
              </a:rPr>
              <a:t>&lt;/servlet-name&gt;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a:t>
            </a:r>
            <a:r>
              <a:rPr lang="en-IN" sz="1600" b="1" i="0" dirty="0" err="1">
                <a:solidFill>
                  <a:srgbClr val="006699"/>
                </a:solidFill>
                <a:effectLst/>
                <a:latin typeface="inter-regular"/>
              </a:rPr>
              <a:t>url</a:t>
            </a:r>
            <a:r>
              <a:rPr lang="en-IN" sz="1600" b="1" i="0" dirty="0">
                <a:solidFill>
                  <a:srgbClr val="006699"/>
                </a:solidFill>
                <a:effectLst/>
                <a:latin typeface="inter-regular"/>
              </a:rPr>
              <a:t>-pattern&gt;</a:t>
            </a:r>
            <a:r>
              <a:rPr lang="en-IN" sz="1600" b="0" i="0" dirty="0">
                <a:solidFill>
                  <a:srgbClr val="000000"/>
                </a:solidFill>
                <a:effectLst/>
                <a:latin typeface="inter-regular"/>
              </a:rPr>
              <a:t>/</a:t>
            </a:r>
            <a:r>
              <a:rPr lang="en-IN" sz="1600" b="1" i="0" dirty="0">
                <a:solidFill>
                  <a:srgbClr val="006699"/>
                </a:solidFill>
                <a:effectLst/>
                <a:latin typeface="inter-regular"/>
              </a:rPr>
              <a:t>&lt;/</a:t>
            </a:r>
            <a:r>
              <a:rPr lang="en-IN" sz="1600" b="1" i="0" dirty="0" err="1">
                <a:solidFill>
                  <a:srgbClr val="006699"/>
                </a:solidFill>
                <a:effectLst/>
                <a:latin typeface="inter-regular"/>
              </a:rPr>
              <a:t>url</a:t>
            </a:r>
            <a:r>
              <a:rPr lang="en-IN" sz="1600" b="1" i="0" dirty="0">
                <a:solidFill>
                  <a:srgbClr val="006699"/>
                </a:solidFill>
                <a:effectLst/>
                <a:latin typeface="inter-regular"/>
              </a:rPr>
              <a:t>-pattern&gt;</a:t>
            </a:r>
            <a:r>
              <a:rPr lang="en-IN" sz="1600" b="0" i="0" dirty="0">
                <a:solidFill>
                  <a:srgbClr val="000000"/>
                </a:solidFill>
                <a:effectLst/>
                <a:latin typeface="inter-regular"/>
              </a:rPr>
              <a:t>  </a:t>
            </a:r>
          </a:p>
          <a:p>
            <a:pPr algn="just">
              <a:buFont typeface="+mj-lt"/>
              <a:buAutoNum type="arabicPeriod"/>
            </a:pPr>
            <a:r>
              <a:rPr lang="en-IN" sz="1600" b="1" i="0" dirty="0">
                <a:solidFill>
                  <a:srgbClr val="006699"/>
                </a:solidFill>
                <a:effectLst/>
                <a:latin typeface="inter-regular"/>
              </a:rPr>
              <a:t>&lt;/servlet-mapping&gt;</a:t>
            </a:r>
            <a:r>
              <a:rPr lang="en-IN" sz="1600" b="0" i="0" dirty="0">
                <a:solidFill>
                  <a:srgbClr val="000000"/>
                </a:solidFill>
                <a:effectLst/>
                <a:latin typeface="inter-regular"/>
              </a:rPr>
              <a:t>  </a:t>
            </a:r>
          </a:p>
          <a:p>
            <a:pPr marL="457200" lvl="1" indent="0" algn="just" fontAlgn="base">
              <a:buNone/>
            </a:pPr>
            <a:endParaRPr lang="en-US" sz="2200" dirty="0"/>
          </a:p>
        </p:txBody>
      </p:sp>
      <p:sp>
        <p:nvSpPr>
          <p:cNvPr id="4" name="Date Placeholder 3"/>
          <p:cNvSpPr>
            <a:spLocks noGrp="1"/>
          </p:cNvSpPr>
          <p:nvPr>
            <p:ph type="dt" sz="half" idx="10"/>
          </p:nvPr>
        </p:nvSpPr>
        <p:spPr/>
        <p:txBody>
          <a:bodyPr/>
          <a:lstStyle/>
          <a:p>
            <a:fld id="{A5E3ABF4-E03D-4569-B75D-C793103EF1EB}"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752600" y="0"/>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Need of auto-configuration</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325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7444601"/>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39200" cy="4876800"/>
          </a:xfrm>
        </p:spPr>
        <p:txBody>
          <a:bodyPr>
            <a:noAutofit/>
          </a:bodyPr>
          <a:lstStyle/>
          <a:p>
            <a:pPr marL="749300" lvl="2" indent="165100" algn="just" fontAlgn="base">
              <a:buNone/>
            </a:pPr>
            <a:endParaRPr lang="en-IN" sz="1600" b="1" i="0" dirty="0">
              <a:solidFill>
                <a:srgbClr val="333333"/>
              </a:solidFill>
              <a:effectLst/>
              <a:latin typeface="inter-bold"/>
            </a:endParaRPr>
          </a:p>
          <a:p>
            <a:pPr marL="749300" lvl="2" indent="165100" algn="just" fontAlgn="base">
              <a:buNone/>
            </a:pPr>
            <a:endParaRPr lang="en-IN" sz="1600" b="1" dirty="0">
              <a:solidFill>
                <a:srgbClr val="333333"/>
              </a:solidFill>
              <a:latin typeface="inter-bold"/>
            </a:endParaRP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id</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class</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"com.mchange.v2.c3p0.ComboPooledDataSource"</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0" i="0" dirty="0">
                <a:solidFill>
                  <a:srgbClr val="FF0000"/>
                </a:solidFill>
                <a:effectLst/>
                <a:latin typeface="Times New Roman" panose="02020603050405020304" pitchFamily="18" charset="0"/>
                <a:cs typeface="Times New Roman" panose="02020603050405020304" pitchFamily="18" charset="0"/>
              </a:rPr>
              <a:t>destroy-method</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"close"</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driverClass</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value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db.driver</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jdbcUrl</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value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"${db.url}"</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"user"</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value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db.username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"password"</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value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db.password</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a:t>
            </a:r>
            <a:r>
              <a:rPr lang="en-IN" sz="2000" b="1" i="0" dirty="0" err="1">
                <a:solidFill>
                  <a:srgbClr val="006699"/>
                </a:solidFill>
                <a:effectLst/>
                <a:latin typeface="Times New Roman" panose="02020603050405020304" pitchFamily="18" charset="0"/>
                <a:cs typeface="Times New Roman" panose="02020603050405020304" pitchFamily="18" charset="0"/>
              </a:rPr>
              <a:t>jdbc:initialize-database</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data-source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a:t>
            </a:r>
            <a:r>
              <a:rPr lang="en-IN" sz="2000" b="1" i="0" dirty="0" err="1">
                <a:solidFill>
                  <a:srgbClr val="006699"/>
                </a:solidFill>
                <a:effectLst/>
                <a:latin typeface="Times New Roman" panose="02020603050405020304" pitchFamily="18" charset="0"/>
                <a:cs typeface="Times New Roman" panose="02020603050405020304" pitchFamily="18" charset="0"/>
              </a:rPr>
              <a:t>jdbc:script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location</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classpath:config</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schema.sql</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a:t>
            </a:r>
            <a:r>
              <a:rPr lang="en-IN" sz="2000" b="1" i="0" dirty="0" err="1">
                <a:solidFill>
                  <a:srgbClr val="006699"/>
                </a:solidFill>
                <a:effectLst/>
                <a:latin typeface="Times New Roman" panose="02020603050405020304" pitchFamily="18" charset="0"/>
                <a:cs typeface="Times New Roman" panose="02020603050405020304" pitchFamily="18" charset="0"/>
              </a:rPr>
              <a:t>jdbc:script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location</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classpath:config</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data.sql</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a:t>
            </a:r>
            <a:r>
              <a:rPr lang="en-IN" sz="2000" b="1" i="0" dirty="0" err="1">
                <a:solidFill>
                  <a:srgbClr val="006699"/>
                </a:solidFill>
                <a:effectLst/>
                <a:latin typeface="Times New Roman" panose="02020603050405020304" pitchFamily="18" charset="0"/>
                <a:cs typeface="Times New Roman" panose="02020603050405020304" pitchFamily="18" charset="0"/>
              </a:rPr>
              <a:t>jdbc:initialize-database</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12053F-94B2-43AE-9277-4AB8C3BBDF07}"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676400" y="1"/>
            <a:ext cx="74676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pPr lvl="2" algn="ctr"/>
            <a:r>
              <a:rPr lang="en-IN" sz="2400" b="1" dirty="0"/>
              <a:t>Configuring </a:t>
            </a:r>
            <a:r>
              <a:rPr lang="en-IN" sz="2400" b="1" dirty="0" err="1"/>
              <a:t>Datasource</a:t>
            </a:r>
            <a:r>
              <a:rPr lang="en-IN" dirty="0"/>
              <a:t>:</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427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6740773"/>
      </p:ext>
    </p:extLst>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0" i="0" dirty="0">
                <a:solidFill>
                  <a:srgbClr val="FF0000"/>
                </a:solidFill>
                <a:effectLst/>
                <a:latin typeface="Times New Roman" panose="02020603050405020304" pitchFamily="18" charset="0"/>
                <a:cs typeface="Times New Roman" panose="02020603050405020304" pitchFamily="18" charset="0"/>
              </a:rPr>
              <a:t>class</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"org.springframework.orm.jpa.LocalContainerEntityManagerFactoryBean"</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0" i="0" dirty="0">
                <a:solidFill>
                  <a:srgbClr val="FF0000"/>
                </a:solidFill>
                <a:effectLst/>
                <a:latin typeface="Times New Roman" panose="02020603050405020304" pitchFamily="18" charset="0"/>
                <a:cs typeface="Times New Roman" panose="02020603050405020304" pitchFamily="18" charset="0"/>
              </a:rPr>
              <a:t>id</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entityManagerFactory</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persistenceUnitName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value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hsql_pu</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ref</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&lt;/bean&gt;</a:t>
            </a:r>
            <a:r>
              <a:rPr lang="en-IN" sz="2000" b="0" i="0" dirty="0">
                <a:solidFill>
                  <a:srgbClr val="000000"/>
                </a:solidFill>
                <a:effectLst/>
                <a:latin typeface="inter-regular"/>
              </a:rPr>
              <a:t>  </a:t>
            </a:r>
          </a:p>
          <a:p>
            <a:pPr marL="403225" lvl="3" indent="-342900" algn="just">
              <a:buFont typeface="Arial" panose="020B0604020202020204" pitchFamily="34" charset="0"/>
              <a:buChar char="•"/>
            </a:pPr>
            <a:endParaRPr lang="en-US" sz="2200" dirty="0"/>
          </a:p>
        </p:txBody>
      </p:sp>
      <p:sp>
        <p:nvSpPr>
          <p:cNvPr id="4" name="Date Placeholder 3"/>
          <p:cNvSpPr>
            <a:spLocks noGrp="1"/>
          </p:cNvSpPr>
          <p:nvPr>
            <p:ph type="dt" sz="half" idx="10"/>
          </p:nvPr>
        </p:nvSpPr>
        <p:spPr/>
        <p:txBody>
          <a:bodyPr/>
          <a:lstStyle/>
          <a:p>
            <a:fld id="{8138EE8F-EE32-43CD-8C10-A85292CCB5CD}"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640465" y="-18472"/>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Configuring entity manager factory</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529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3864771"/>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76825"/>
          </a:xfrm>
        </p:spPr>
        <p:txBody>
          <a:bodyPr>
            <a:normAutofit/>
          </a:bodyPr>
          <a:lstStyle/>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id</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transactionManager</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class</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org.springframework.orm.jpa.JpaTransactionManager</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entityManagerFactory</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ref</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entityManagerFactory</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&lt;property</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ref</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dataSource</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&lt;/bean&gt;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1" i="0" dirty="0">
                <a:solidFill>
                  <a:srgbClr val="006699"/>
                </a:solidFill>
                <a:effectLst/>
                <a:latin typeface="Times New Roman" panose="02020603050405020304" pitchFamily="18" charset="0"/>
                <a:cs typeface="Times New Roman" panose="02020603050405020304" pitchFamily="18" charset="0"/>
              </a:rPr>
              <a:t>&lt;</a:t>
            </a:r>
            <a:r>
              <a:rPr lang="en-IN" sz="2000" b="1" i="0" dirty="0" err="1">
                <a:solidFill>
                  <a:srgbClr val="006699"/>
                </a:solidFill>
                <a:effectLst/>
                <a:latin typeface="Times New Roman" panose="02020603050405020304" pitchFamily="18" charset="0"/>
                <a:cs typeface="Times New Roman" panose="02020603050405020304" pitchFamily="18" charset="0"/>
              </a:rPr>
              <a:t>tx:annotation-driven</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FF0000"/>
                </a:solidFill>
                <a:effectLst/>
                <a:latin typeface="Times New Roman" panose="02020603050405020304" pitchFamily="18" charset="0"/>
                <a:cs typeface="Times New Roman" panose="02020603050405020304" pitchFamily="18" charset="0"/>
              </a:rPr>
              <a:t>transaction-manager</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err="1">
                <a:solidFill>
                  <a:srgbClr val="0000FF"/>
                </a:solidFill>
                <a:effectLst/>
                <a:latin typeface="Times New Roman" panose="02020603050405020304" pitchFamily="18" charset="0"/>
                <a:cs typeface="Times New Roman" panose="02020603050405020304" pitchFamily="18" charset="0"/>
              </a:rPr>
              <a:t>transactionManager</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1" i="0" dirty="0">
                <a:solidFill>
                  <a:srgbClr val="006699"/>
                </a:solidFill>
                <a:effectLst/>
                <a:latin typeface="Times New Roman" panose="02020603050405020304" pitchFamily="18" charset="0"/>
                <a:cs typeface="Times New Roman" panose="02020603050405020304" pitchFamily="18" charset="0"/>
              </a:rPr>
              <a:t>/&gt;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403225" lvl="3"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1BF88A4-513B-436F-BFD4-0DDEF59C074E}"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752600" y="1"/>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Configuration Transaction Manager</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5632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982491"/>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7010400" cy="685800"/>
          </a:xfrm>
        </p:spPr>
        <p:txBody>
          <a:bodyPr/>
          <a:lstStyle/>
          <a:p>
            <a:r>
              <a:rPr lang="en-IN" dirty="0"/>
              <a:t>Spring Boot Dependencies</a:t>
            </a:r>
          </a:p>
        </p:txBody>
      </p:sp>
      <p:sp>
        <p:nvSpPr>
          <p:cNvPr id="3" name="Content Placeholder 2"/>
          <p:cNvSpPr>
            <a:spLocks noGrp="1"/>
          </p:cNvSpPr>
          <p:nvPr>
            <p:ph idx="1"/>
          </p:nvPr>
        </p:nvSpPr>
        <p:spPr>
          <a:xfrm>
            <a:off x="762000" y="990600"/>
            <a:ext cx="8229600" cy="5105400"/>
          </a:xfrm>
        </p:spPr>
        <p:txBody>
          <a:bodyPr>
            <a:normAutofit lnSpcReduction="10000"/>
          </a:bodyPr>
          <a:lstStyle/>
          <a:p>
            <a:r>
              <a:rPr lang="en-US" sz="2000" dirty="0"/>
              <a:t>In Spring Boot, dependencies are typically managed using Spring Boot Starter dependencies, which are pre-configured libraries that provide the necessary components for various functionalities. Here are some common dependencies you might include in your pom.xml (for Maven) or build.gradle (for Gradle) file when building a Spring Boot application:</a:t>
            </a:r>
          </a:p>
          <a:p>
            <a:pPr marL="0" indent="0">
              <a:buNone/>
            </a:pPr>
            <a:r>
              <a:rPr lang="en-US" sz="2000" b="1" dirty="0"/>
              <a:t>1. Spring Boot Starter Web</a:t>
            </a:r>
          </a:p>
          <a:p>
            <a:r>
              <a:rPr lang="en-US" sz="2000" dirty="0"/>
              <a:t>Used for building web applications, including RESTful services.</a:t>
            </a:r>
          </a:p>
          <a:p>
            <a:r>
              <a:rPr lang="en-US" sz="2000" dirty="0"/>
              <a:t>Maven:</a:t>
            </a:r>
          </a:p>
          <a:p>
            <a:pPr marL="0" indent="0">
              <a:buNone/>
            </a:pPr>
            <a:r>
              <a:rPr lang="en-US" sz="2000" dirty="0"/>
              <a:t>&lt;dependency&gt;</a:t>
            </a:r>
          </a:p>
          <a:p>
            <a:pPr marL="0" indent="0">
              <a:buNone/>
            </a:pPr>
            <a:r>
              <a:rPr lang="en-US" sz="2000" dirty="0"/>
              <a:t>    &lt;</a:t>
            </a:r>
            <a:r>
              <a:rPr lang="en-US" sz="2000" dirty="0" err="1"/>
              <a:t>groupId</a:t>
            </a:r>
            <a:r>
              <a:rPr lang="en-US" sz="2000" dirty="0"/>
              <a:t>&gt;</a:t>
            </a:r>
            <a:r>
              <a:rPr lang="en-US" sz="2000" dirty="0" err="1"/>
              <a:t>org.springframework.boot</a:t>
            </a:r>
            <a:r>
              <a:rPr lang="en-US" sz="2000" dirty="0"/>
              <a:t>&lt;/</a:t>
            </a:r>
            <a:r>
              <a:rPr lang="en-US" sz="2000" dirty="0" err="1"/>
              <a:t>groupId</a:t>
            </a:r>
            <a:r>
              <a:rPr lang="en-US" sz="2000" dirty="0"/>
              <a:t>&gt;</a:t>
            </a:r>
          </a:p>
          <a:p>
            <a:pPr marL="0" indent="0">
              <a:buNone/>
            </a:pPr>
            <a:r>
              <a:rPr lang="en-US" sz="2000" dirty="0"/>
              <a:t>    &lt;</a:t>
            </a:r>
            <a:r>
              <a:rPr lang="en-US" sz="2000" dirty="0" err="1"/>
              <a:t>artifactId</a:t>
            </a:r>
            <a:r>
              <a:rPr lang="en-US" sz="2000" dirty="0"/>
              <a:t>&gt;spring-boot-starter-web&lt;/</a:t>
            </a:r>
            <a:r>
              <a:rPr lang="en-US" sz="2000" dirty="0" err="1"/>
              <a:t>artifactId</a:t>
            </a:r>
            <a:r>
              <a:rPr lang="en-US" sz="2000" dirty="0"/>
              <a:t>&gt;</a:t>
            </a:r>
          </a:p>
          <a:p>
            <a:pPr marL="0" indent="0">
              <a:buNone/>
            </a:pPr>
            <a:r>
              <a:rPr lang="en-US" sz="2000" dirty="0"/>
              <a:t>&lt;/dependency&gt;</a:t>
            </a:r>
          </a:p>
          <a:p>
            <a:pPr marL="0" indent="0">
              <a:buNone/>
            </a:pPr>
            <a:endParaRPr lang="en-US" sz="2000" dirty="0"/>
          </a:p>
          <a:p>
            <a:r>
              <a:rPr lang="en-IN" sz="2000" dirty="0" err="1"/>
              <a:t>Gradle</a:t>
            </a:r>
            <a:r>
              <a:rPr lang="en-IN" sz="2000" dirty="0"/>
              <a:t>:</a:t>
            </a:r>
          </a:p>
          <a:p>
            <a:pPr marL="0" indent="0">
              <a:buNone/>
            </a:pPr>
            <a:r>
              <a:rPr lang="en-US" sz="2000" dirty="0"/>
              <a:t>implementation '</a:t>
            </a:r>
            <a:r>
              <a:rPr lang="en-US" sz="2000" dirty="0" err="1"/>
              <a:t>org.springframework.boot:spring-boot-starter-web</a:t>
            </a:r>
            <a:r>
              <a:rPr lang="en-US" sz="2000" dirty="0"/>
              <a:t>'</a:t>
            </a:r>
          </a:p>
          <a:p>
            <a:pPr marL="0" indent="0">
              <a:buNone/>
            </a:pPr>
            <a:endParaRPr lang="en-US" sz="2000" dirty="0"/>
          </a:p>
          <a:p>
            <a:pPr marL="0" indent="0">
              <a:buNone/>
            </a:pPr>
            <a:endParaRPr lang="en-IN" sz="2000"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669052"/>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762000"/>
          </a:xfrm>
        </p:spPr>
        <p:txBody>
          <a:bodyPr/>
          <a:lstStyle/>
          <a:p>
            <a:r>
              <a:rPr lang="en-US" dirty="0" err="1"/>
              <a:t>Cont</a:t>
            </a:r>
            <a:r>
              <a:rPr lang="en-US" dirty="0"/>
              <a:t>….</a:t>
            </a:r>
            <a:endParaRPr lang="en-IN" dirty="0"/>
          </a:p>
        </p:txBody>
      </p:sp>
      <p:sp>
        <p:nvSpPr>
          <p:cNvPr id="3" name="Content Placeholder 2"/>
          <p:cNvSpPr>
            <a:spLocks noGrp="1"/>
          </p:cNvSpPr>
          <p:nvPr>
            <p:ph idx="1"/>
          </p:nvPr>
        </p:nvSpPr>
        <p:spPr>
          <a:xfrm>
            <a:off x="685800" y="1066800"/>
            <a:ext cx="8229600" cy="4678363"/>
          </a:xfrm>
        </p:spPr>
        <p:txBody>
          <a:bodyPr/>
          <a:lstStyle/>
          <a:p>
            <a:pPr marL="0" indent="0">
              <a:buNone/>
            </a:pPr>
            <a:r>
              <a:rPr lang="en-US" sz="2000" dirty="0"/>
              <a:t>2</a:t>
            </a:r>
            <a:r>
              <a:rPr lang="en-US" dirty="0"/>
              <a:t>. </a:t>
            </a:r>
            <a:r>
              <a:rPr lang="en-US" sz="2000" dirty="0"/>
              <a:t>Spring Boot Starter Data </a:t>
            </a:r>
            <a:r>
              <a:rPr lang="en-US" sz="2000" dirty="0" err="1"/>
              <a:t>JPAFor</a:t>
            </a:r>
            <a:r>
              <a:rPr lang="en-US" sz="2000" dirty="0"/>
              <a:t> working with databases using Java Persistence API (JPA).</a:t>
            </a:r>
          </a:p>
          <a:p>
            <a:pPr marL="0" indent="0">
              <a:buNone/>
            </a:pPr>
            <a:r>
              <a:rPr lang="en-US" sz="2000" b="1" dirty="0"/>
              <a:t>Maven:</a:t>
            </a:r>
          </a:p>
          <a:p>
            <a:pPr marL="0" indent="0">
              <a:buNone/>
            </a:pPr>
            <a:r>
              <a:rPr lang="en-IN" sz="2000" dirty="0"/>
              <a:t>&lt;dependency&gt;</a:t>
            </a:r>
          </a:p>
          <a:p>
            <a:pPr marL="0" indent="0">
              <a:buNone/>
            </a:pPr>
            <a:r>
              <a:rPr lang="en-IN" sz="2000" dirty="0"/>
              <a:t>    &lt;</a:t>
            </a:r>
            <a:r>
              <a:rPr lang="en-IN" sz="2000" dirty="0" err="1"/>
              <a:t>groupId</a:t>
            </a:r>
            <a:r>
              <a:rPr lang="en-IN" sz="2000" dirty="0"/>
              <a:t>&gt;</a:t>
            </a:r>
            <a:r>
              <a:rPr lang="en-IN" sz="2000" dirty="0" err="1"/>
              <a:t>org.springframework.boot</a:t>
            </a:r>
            <a:r>
              <a:rPr lang="en-IN" sz="2000" dirty="0"/>
              <a:t>&lt;/</a:t>
            </a:r>
            <a:r>
              <a:rPr lang="en-IN" sz="2000" dirty="0" err="1"/>
              <a:t>groupId</a:t>
            </a:r>
            <a:r>
              <a:rPr lang="en-IN" sz="2000" dirty="0"/>
              <a:t>&gt;</a:t>
            </a:r>
          </a:p>
          <a:p>
            <a:pPr marL="0" indent="0">
              <a:buNone/>
            </a:pPr>
            <a:r>
              <a:rPr lang="en-IN" sz="2000" dirty="0"/>
              <a:t>    &lt;</a:t>
            </a:r>
            <a:r>
              <a:rPr lang="en-IN" sz="2000" dirty="0" err="1"/>
              <a:t>artifactId</a:t>
            </a:r>
            <a:r>
              <a:rPr lang="en-IN" sz="2000" dirty="0"/>
              <a:t>&gt;spring-boot-starter-data-</a:t>
            </a:r>
            <a:r>
              <a:rPr lang="en-IN" sz="2000" dirty="0" err="1"/>
              <a:t>jpa</a:t>
            </a:r>
            <a:r>
              <a:rPr lang="en-IN" sz="2000" dirty="0"/>
              <a:t>&lt;/</a:t>
            </a:r>
            <a:r>
              <a:rPr lang="en-IN" sz="2000" dirty="0" err="1"/>
              <a:t>artifactId</a:t>
            </a:r>
            <a:r>
              <a:rPr lang="en-IN" sz="2000" dirty="0"/>
              <a:t>&gt;</a:t>
            </a:r>
          </a:p>
          <a:p>
            <a:pPr marL="0" indent="0">
              <a:buNone/>
            </a:pPr>
            <a:r>
              <a:rPr lang="en-IN" sz="2000" dirty="0"/>
              <a:t>&lt;/dependency&gt;</a:t>
            </a:r>
          </a:p>
          <a:p>
            <a:pPr marL="0" indent="0">
              <a:buNone/>
            </a:pPr>
            <a:r>
              <a:rPr lang="en-IN" sz="2000" b="1" dirty="0" err="1"/>
              <a:t>Gradle</a:t>
            </a:r>
            <a:r>
              <a:rPr lang="en-IN" sz="2000" b="1" dirty="0"/>
              <a:t>:</a:t>
            </a:r>
          </a:p>
          <a:p>
            <a:pPr marL="0" indent="0">
              <a:buNone/>
            </a:pPr>
            <a:r>
              <a:rPr lang="en-IN" sz="2000" dirty="0"/>
              <a:t>implementation '</a:t>
            </a:r>
            <a:r>
              <a:rPr lang="en-IN" sz="2000" dirty="0" err="1"/>
              <a:t>org.springframework.boot:spring-boot-starter-security</a:t>
            </a:r>
            <a:r>
              <a:rPr lang="en-IN" sz="2000" b="1" dirty="0"/>
              <a:t>'</a:t>
            </a:r>
          </a:p>
          <a:p>
            <a:pPr marL="0" indent="0">
              <a:buNone/>
            </a:pPr>
            <a:endParaRPr lang="en-IN" sz="2000" b="1"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906194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673609422"/>
              </p:ext>
            </p:extLst>
          </p:nvPr>
        </p:nvGraphicFramePr>
        <p:xfrm>
          <a:off x="720437" y="990601"/>
          <a:ext cx="8042563" cy="4136984"/>
        </p:xfrm>
        <a:graphic>
          <a:graphicData uri="http://schemas.openxmlformats.org/drawingml/2006/table">
            <a:tbl>
              <a:tblPr firstRow="1" firstCol="1" bandRow="1">
                <a:tableStyleId>{5C22544A-7EE6-4342-B048-85BDC9FD1C3A}</a:tableStyleId>
              </a:tblPr>
              <a:tblGrid>
                <a:gridCol w="8042563">
                  <a:extLst>
                    <a:ext uri="{9D8B030D-6E8A-4147-A177-3AD203B41FA5}">
                      <a16:colId xmlns:a16="http://schemas.microsoft.com/office/drawing/2014/main" val="1982665577"/>
                    </a:ext>
                  </a:extLst>
                </a:gridCol>
              </a:tblGrid>
              <a:tr h="477669">
                <a:tc>
                  <a:txBody>
                    <a:bodyPr/>
                    <a:lstStyle/>
                    <a:p>
                      <a:pPr marL="0" marR="0">
                        <a:lnSpc>
                          <a:spcPct val="115000"/>
                        </a:lnSpc>
                        <a:spcBef>
                          <a:spcPts val="0"/>
                        </a:spcBef>
                        <a:spcAft>
                          <a:spcPts val="1000"/>
                        </a:spcAft>
                        <a:tabLst>
                          <a:tab pos="1533525" algn="l"/>
                        </a:tabLst>
                      </a:pPr>
                      <a:endParaRPr lang="en-US" sz="800" dirty="0">
                        <a:solidFill>
                          <a:schemeClr val="tx1"/>
                        </a:solidFill>
                        <a:effectLst/>
                        <a:latin typeface="Calibri" panose="020F0502020204030204" pitchFamily="34" charset="0"/>
                        <a:ea typeface="Calibri" panose="020F0502020204030204" pitchFamily="34" charset="0"/>
                        <a:cs typeface="Mangal" panose="02040503050203030202"/>
                      </a:endParaRPr>
                    </a:p>
                  </a:txBody>
                  <a:tcPr marL="51435" marR="51435" marT="0" marB="0">
                    <a:solidFill>
                      <a:schemeClr val="bg1"/>
                    </a:solidFill>
                  </a:tcPr>
                </a:tc>
                <a:extLst>
                  <a:ext uri="{0D108BD9-81ED-4DB2-BD59-A6C34878D82A}">
                    <a16:rowId xmlns:a16="http://schemas.microsoft.com/office/drawing/2014/main" val="4002860970"/>
                  </a:ext>
                </a:extLst>
              </a:tr>
              <a:tr h="3484730">
                <a:tc>
                  <a:txBody>
                    <a:bodyPr/>
                    <a:lstStyle/>
                    <a:p>
                      <a:pPr marL="285750" marR="0" indent="-285750" algn="just">
                        <a:lnSpc>
                          <a:spcPct val="150000"/>
                        </a:lnSpc>
                        <a:spcBef>
                          <a:spcPts val="0"/>
                        </a:spcBef>
                        <a:spcAft>
                          <a:spcPts val="0"/>
                        </a:spcAft>
                        <a:buFont typeface="Arial" panose="020B0604020202020204" pitchFamily="34" charset="0"/>
                        <a:buChar char="•"/>
                      </a:pPr>
                      <a:r>
                        <a:rPr lang="en-US" sz="1800" b="0" i="0" kern="1200" dirty="0">
                          <a:solidFill>
                            <a:schemeClr val="lt1"/>
                          </a:solidFill>
                          <a:effectLst/>
                          <a:latin typeface="+mn-lt"/>
                          <a:ea typeface="+mn-ea"/>
                          <a:cs typeface="+mn-cs"/>
                        </a:rPr>
                        <a:t>Develop error-free, well-documented Java programs; develop and test Java network, search engine, and web framework programs. Learn how to write, test, and debug advanced-level Object-Oriented programs using Java.</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800" b="0" i="0" kern="1200" dirty="0">
                          <a:solidFill>
                            <a:schemeClr val="lt1"/>
                          </a:solidFill>
                          <a:effectLst/>
                          <a:latin typeface="+mn-lt"/>
                          <a:ea typeface="+mn-ea"/>
                          <a:cs typeface="+mn-cs"/>
                        </a:rPr>
                        <a:t>Develop error-free, well-documented Java programs; develop and test Java network, search engine, and web framework programs. Learn how to write, test, and debug advanced-</a:t>
                      </a:r>
                      <a:r>
                        <a:rPr lang="en-US" sz="1800" b="0" i="0" kern="1200" dirty="0" err="1">
                          <a:solidFill>
                            <a:schemeClr val="lt1"/>
                          </a:solidFill>
                          <a:effectLst/>
                          <a:latin typeface="+mn-lt"/>
                          <a:ea typeface="+mn-ea"/>
                          <a:cs typeface="+mn-cs"/>
                        </a:rPr>
                        <a:t>levDevelop</a:t>
                      </a:r>
                      <a:r>
                        <a:rPr lang="en-US" sz="1800" b="0" i="0" kern="1200" dirty="0">
                          <a:solidFill>
                            <a:schemeClr val="lt1"/>
                          </a:solidFill>
                          <a:effectLst/>
                          <a:latin typeface="+mn-lt"/>
                          <a:ea typeface="+mn-ea"/>
                          <a:cs typeface="+mn-cs"/>
                        </a:rPr>
                        <a:t> error-free, well-documented Java programs; develop and test Java network, search engine, and web framework programs. Learn how to write, test, and debug advanced-level Object-Oriented programs using </a:t>
                      </a:r>
                      <a:r>
                        <a:rPr lang="en-US" sz="1800" b="0" i="0" kern="1200" dirty="0" err="1">
                          <a:solidFill>
                            <a:schemeClr val="lt1"/>
                          </a:solidFill>
                          <a:effectLst/>
                          <a:latin typeface="+mn-lt"/>
                          <a:ea typeface="+mn-ea"/>
                          <a:cs typeface="+mn-cs"/>
                        </a:rPr>
                        <a:t>Java.el</a:t>
                      </a:r>
                      <a:r>
                        <a:rPr lang="en-US" sz="1800" b="0" i="0" kern="1200" dirty="0">
                          <a:solidFill>
                            <a:schemeClr val="lt1"/>
                          </a:solidFill>
                          <a:effectLst/>
                          <a:latin typeface="+mn-lt"/>
                          <a:ea typeface="+mn-ea"/>
                          <a:cs typeface="+mn-cs"/>
                        </a:rPr>
                        <a:t> Object-Oriented programs using Java.</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solidFill>
                  </a:tcPr>
                </a:tc>
                <a:extLst>
                  <a:ext uri="{0D108BD9-81ED-4DB2-BD59-A6C34878D82A}">
                    <a16:rowId xmlns:a16="http://schemas.microsoft.com/office/drawing/2014/main" val="3413121809"/>
                  </a:ext>
                </a:extLst>
              </a:tr>
            </a:tbl>
          </a:graphicData>
        </a:graphic>
      </p:graphicFrame>
      <p:sp>
        <p:nvSpPr>
          <p:cNvPr id="4" name="Date Placeholder 3"/>
          <p:cNvSpPr>
            <a:spLocks noGrp="1"/>
          </p:cNvSpPr>
          <p:nvPr>
            <p:ph type="dt" sz="half" idx="10"/>
          </p:nvPr>
        </p:nvSpPr>
        <p:spPr/>
        <p:txBody>
          <a:bodyPr/>
          <a:lstStyle/>
          <a:p>
            <a:fld id="{FD78D57F-D2B2-4893-8FE0-BB621E16477B}" type="datetime1">
              <a:rPr lang="en-IN" smtClean="0"/>
              <a:t>03-02-2025</a:t>
            </a:fld>
            <a:endParaRPr lang="en-US"/>
          </a:p>
        </p:txBody>
      </p:sp>
      <p:sp>
        <p:nvSpPr>
          <p:cNvPr id="5" name="Footer Placeholder 4"/>
          <p:cNvSpPr>
            <a:spLocks noGrp="1"/>
          </p:cNvSpPr>
          <p:nvPr>
            <p:ph type="ftr" sz="quarter" idx="11"/>
          </p:nvPr>
        </p:nvSpPr>
        <p:spPr>
          <a:xfrm>
            <a:off x="1981200" y="6356350"/>
            <a:ext cx="5257800" cy="365125"/>
          </a:xfrm>
        </p:spPr>
        <p:txBody>
          <a:bodyPr/>
          <a:lstStyle/>
          <a:p>
            <a:r>
              <a:rPr lang="en-US" dirty="0"/>
              <a:t>Raviraj Singh AMICSE0601/ACSE0601/ACSEH0601/ACSAI0612  Unit-4</a:t>
            </a:r>
          </a:p>
        </p:txBody>
      </p:sp>
      <p:sp>
        <p:nvSpPr>
          <p:cNvPr id="3" name="Slide Number Placeholder 2">
            <a:extLst>
              <a:ext uri="{FF2B5EF4-FFF2-40B4-BE49-F238E27FC236}">
                <a16:creationId xmlns:a16="http://schemas.microsoft.com/office/drawing/2014/main" id="{7F664CD8-4BB3-4624-B54E-89A12E472130}"/>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10" name="Title 1"/>
          <p:cNvSpPr txBox="1">
            <a:spLocks/>
          </p:cNvSpPr>
          <p:nvPr/>
        </p:nvSpPr>
        <p:spPr bwMode="auto">
          <a:xfrm>
            <a:off x="1752600" y="-14288"/>
            <a:ext cx="7391400" cy="65722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Course Objectives</a:t>
            </a:r>
            <a:endParaRPr lang="en-IN" dirty="0"/>
          </a:p>
        </p:txBody>
      </p:sp>
      <p:sp>
        <p:nvSpPr>
          <p:cNvPr id="7" name="TextBox 6">
            <a:extLst>
              <a:ext uri="{FF2B5EF4-FFF2-40B4-BE49-F238E27FC236}">
                <a16:creationId xmlns:a16="http://schemas.microsoft.com/office/drawing/2014/main" id="{E6DC1981-A814-9B5F-1D02-184EE1FCB6C8}"/>
              </a:ext>
            </a:extLst>
          </p:cNvPr>
          <p:cNvSpPr txBox="1"/>
          <p:nvPr/>
        </p:nvSpPr>
        <p:spPr>
          <a:xfrm>
            <a:off x="758536" y="642938"/>
            <a:ext cx="7966364" cy="5909310"/>
          </a:xfrm>
          <a:prstGeom prst="rect">
            <a:avLst/>
          </a:prstGeom>
          <a:noFill/>
        </p:spPr>
        <p:txBody>
          <a:bodyPr wrap="square">
            <a:spAutoFit/>
          </a:bodyPr>
          <a:lstStyle/>
          <a:p>
            <a:pPr marL="342900" indent="-342900" algn="just">
              <a:lnSpc>
                <a:spcPct val="150000"/>
              </a:lnSpc>
              <a:buAutoNum type="arabicParenR"/>
            </a:pPr>
            <a:r>
              <a:rPr lang="en-IN" dirty="0"/>
              <a:t>Understanding the Model-View-Controller Pattern:</a:t>
            </a:r>
          </a:p>
          <a:p>
            <a:pPr marL="285750" indent="-285750" algn="just">
              <a:lnSpc>
                <a:spcPct val="150000"/>
              </a:lnSpc>
              <a:buFont typeface="Arial" panose="020B0604020202020204" pitchFamily="34" charset="0"/>
              <a:buChar char="•"/>
            </a:pPr>
            <a:r>
              <a:rPr lang="en-US" dirty="0"/>
              <a:t>Learn the basics of the MVC pattern and how it’s applied in web development with Spring.</a:t>
            </a:r>
          </a:p>
          <a:p>
            <a:pPr algn="just">
              <a:lnSpc>
                <a:spcPct val="150000"/>
              </a:lnSpc>
            </a:pPr>
            <a:r>
              <a:rPr lang="en-US" dirty="0"/>
              <a:t>2) Creating a Web Application using Spring MVC:</a:t>
            </a:r>
          </a:p>
          <a:p>
            <a:pPr marL="285750" indent="-285750" algn="just">
              <a:lnSpc>
                <a:spcPct val="150000"/>
              </a:lnSpc>
              <a:buFont typeface="Arial" panose="020B0604020202020204" pitchFamily="34" charset="0"/>
              <a:buChar char="•"/>
            </a:pPr>
            <a:r>
              <a:rPr lang="en-US" dirty="0"/>
              <a:t>Develop and deploy a web application using Spring MVC framework.</a:t>
            </a:r>
          </a:p>
          <a:p>
            <a:pPr marL="285750" indent="-285750" algn="just">
              <a:lnSpc>
                <a:spcPct val="150000"/>
              </a:lnSpc>
              <a:buFont typeface="Arial" panose="020B0604020202020204" pitchFamily="34" charset="0"/>
              <a:buChar char="•"/>
            </a:pPr>
            <a:r>
              <a:rPr lang="en-US" dirty="0"/>
              <a:t>Configure Spring DispatcherServlet and map it to various controllers.</a:t>
            </a:r>
          </a:p>
          <a:p>
            <a:pPr algn="just">
              <a:lnSpc>
                <a:spcPct val="150000"/>
              </a:lnSpc>
            </a:pPr>
            <a:r>
              <a:rPr lang="en-US" dirty="0"/>
              <a:t>3) Understand the purpose and advantages of Spring Boot in simplifying the configuration and setup of Spring applications.</a:t>
            </a:r>
          </a:p>
          <a:p>
            <a:pPr algn="just">
              <a:lnSpc>
                <a:spcPct val="150000"/>
              </a:lnSpc>
            </a:pPr>
            <a:r>
              <a:rPr lang="en-US" dirty="0"/>
              <a:t>4) Set up and create a basic Spring Boot application using Spring </a:t>
            </a:r>
            <a:r>
              <a:rPr lang="en-US" dirty="0" err="1"/>
              <a:t>Initializr</a:t>
            </a:r>
            <a:r>
              <a:rPr lang="en-US" dirty="0"/>
              <a:t> and IDEs like IntelliJ or Eclipse.</a:t>
            </a:r>
          </a:p>
          <a:p>
            <a:pPr algn="just">
              <a:lnSpc>
                <a:spcPct val="150000"/>
              </a:lnSpc>
            </a:pPr>
            <a:r>
              <a:rPr lang="en-US" dirty="0"/>
              <a:t>5) Learn how Spring Boot’s </a:t>
            </a:r>
            <a:r>
              <a:rPr lang="en-US" dirty="0" err="1"/>
              <a:t>autoconfiguration</a:t>
            </a:r>
            <a:r>
              <a:rPr lang="en-US" dirty="0"/>
              <a:t> works and how to use Spring Boot starters to easily integrate various dependencies.</a:t>
            </a:r>
            <a:endParaRPr lang="en-IN" dirty="0"/>
          </a:p>
          <a:p>
            <a:pPr algn="just">
              <a:lnSpc>
                <a:spcPct val="150000"/>
              </a:lnSpc>
            </a:pPr>
            <a:r>
              <a:rPr lang="en-US" dirty="0"/>
              <a:t>6) Develop REST APIs using Spring Boot, working with controllers, request mappings, and response formats like JSON and XML.</a:t>
            </a:r>
            <a:endParaRPr lang="en-IN" dirty="0"/>
          </a:p>
        </p:txBody>
      </p:sp>
      <p:pic>
        <p:nvPicPr>
          <p:cNvPr id="7170"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79174"/>
      </p:ext>
    </p:extLst>
  </p:cSld>
  <p:clrMapOvr>
    <a:masterClrMapping/>
  </p:clrMapOvr>
  <p:transition spd="slow">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642938"/>
          </a:xfrm>
        </p:spPr>
        <p:txBody>
          <a:bodyPr/>
          <a:lstStyle/>
          <a:p>
            <a:r>
              <a:rPr lang="en-US" dirty="0" err="1"/>
              <a:t>Cont</a:t>
            </a:r>
            <a:r>
              <a:rPr lang="en-US" dirty="0"/>
              <a:t>….</a:t>
            </a:r>
            <a:endParaRPr lang="en-IN" dirty="0"/>
          </a:p>
        </p:txBody>
      </p:sp>
      <p:sp>
        <p:nvSpPr>
          <p:cNvPr id="3" name="Content Placeholder 2"/>
          <p:cNvSpPr>
            <a:spLocks noGrp="1"/>
          </p:cNvSpPr>
          <p:nvPr>
            <p:ph idx="1"/>
          </p:nvPr>
        </p:nvSpPr>
        <p:spPr>
          <a:xfrm>
            <a:off x="533400" y="1066800"/>
            <a:ext cx="8229600" cy="4525963"/>
          </a:xfrm>
        </p:spPr>
        <p:txBody>
          <a:bodyPr/>
          <a:lstStyle/>
          <a:p>
            <a:pPr marL="0" indent="0">
              <a:buNone/>
            </a:pPr>
            <a:r>
              <a:rPr lang="en-US" sz="2000" b="1" dirty="0"/>
              <a:t>3. Spring Boot Starter Security</a:t>
            </a:r>
          </a:p>
          <a:p>
            <a:r>
              <a:rPr lang="en-US" sz="2000" dirty="0"/>
              <a:t>For adding authentication and authorization to your application.</a:t>
            </a:r>
          </a:p>
          <a:p>
            <a:r>
              <a:rPr lang="en-US" sz="2000" b="1" dirty="0"/>
              <a:t>Maven:</a:t>
            </a:r>
          </a:p>
          <a:p>
            <a:pPr marL="0" indent="0">
              <a:buNone/>
            </a:pPr>
            <a:r>
              <a:rPr lang="en-US" sz="2000" dirty="0"/>
              <a:t>&lt;dependency&gt;</a:t>
            </a:r>
          </a:p>
          <a:p>
            <a:pPr marL="0" indent="0">
              <a:buNone/>
            </a:pPr>
            <a:r>
              <a:rPr lang="en-US" sz="2000" dirty="0"/>
              <a:t>    &lt;</a:t>
            </a:r>
            <a:r>
              <a:rPr lang="en-US" sz="2000" dirty="0" err="1"/>
              <a:t>groupId</a:t>
            </a:r>
            <a:r>
              <a:rPr lang="en-US" sz="2000" dirty="0"/>
              <a:t>&gt;</a:t>
            </a:r>
            <a:r>
              <a:rPr lang="en-US" sz="2000" dirty="0" err="1"/>
              <a:t>org.springframework.boot</a:t>
            </a:r>
            <a:r>
              <a:rPr lang="en-US" sz="2000" dirty="0"/>
              <a:t>&lt;/</a:t>
            </a:r>
            <a:r>
              <a:rPr lang="en-US" sz="2000" dirty="0" err="1"/>
              <a:t>groupId</a:t>
            </a:r>
            <a:r>
              <a:rPr lang="en-US" sz="2000" dirty="0"/>
              <a:t>&gt;</a:t>
            </a:r>
          </a:p>
          <a:p>
            <a:pPr marL="0" indent="0">
              <a:buNone/>
            </a:pPr>
            <a:r>
              <a:rPr lang="en-US" sz="2000" dirty="0"/>
              <a:t>    &lt;</a:t>
            </a:r>
            <a:r>
              <a:rPr lang="en-US" sz="2000" dirty="0" err="1"/>
              <a:t>artifactId</a:t>
            </a:r>
            <a:r>
              <a:rPr lang="en-US" sz="2000" dirty="0"/>
              <a:t>&gt;spring-boot-starter-security&lt;/</a:t>
            </a:r>
            <a:r>
              <a:rPr lang="en-US" sz="2000" dirty="0" err="1"/>
              <a:t>artifactId</a:t>
            </a:r>
            <a:r>
              <a:rPr lang="en-US" sz="2000" dirty="0"/>
              <a:t>&gt;</a:t>
            </a:r>
          </a:p>
          <a:p>
            <a:pPr marL="0" indent="0">
              <a:buNone/>
            </a:pPr>
            <a:r>
              <a:rPr lang="en-US" sz="2000" dirty="0"/>
              <a:t>&lt;/dependency&gt;</a:t>
            </a:r>
          </a:p>
          <a:p>
            <a:r>
              <a:rPr lang="en-IN" sz="2000" b="1" dirty="0" err="1"/>
              <a:t>Gradle</a:t>
            </a:r>
            <a:r>
              <a:rPr lang="en-IN" sz="2000" b="1" dirty="0"/>
              <a:t>:</a:t>
            </a:r>
          </a:p>
          <a:p>
            <a:pPr marL="0" indent="0">
              <a:buNone/>
            </a:pPr>
            <a:r>
              <a:rPr lang="en-US" sz="2000" dirty="0"/>
              <a:t>implementation '</a:t>
            </a:r>
            <a:r>
              <a:rPr lang="en-US" sz="2000" dirty="0" err="1"/>
              <a:t>org.springframework.boot:spring-boot-starter-security</a:t>
            </a:r>
            <a:r>
              <a:rPr lang="en-US" sz="2000" dirty="0"/>
              <a:t>'</a:t>
            </a:r>
          </a:p>
          <a:p>
            <a:endParaRPr lang="en-US" sz="2000"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6845969"/>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7086600" cy="762000"/>
          </a:xfrm>
        </p:spPr>
        <p:txBody>
          <a:bodyPr/>
          <a:lstStyle/>
          <a:p>
            <a:r>
              <a:rPr lang="en-US" dirty="0"/>
              <a:t>Quiz</a:t>
            </a:r>
            <a:endParaRPr lang="en-IN" dirty="0"/>
          </a:p>
        </p:txBody>
      </p:sp>
      <p:sp>
        <p:nvSpPr>
          <p:cNvPr id="3" name="Content Placeholder 2"/>
          <p:cNvSpPr>
            <a:spLocks noGrp="1"/>
          </p:cNvSpPr>
          <p:nvPr>
            <p:ph idx="1"/>
          </p:nvPr>
        </p:nvSpPr>
        <p:spPr>
          <a:xfrm>
            <a:off x="685800" y="1143000"/>
            <a:ext cx="8229600" cy="4525963"/>
          </a:xfrm>
        </p:spPr>
        <p:txBody>
          <a:bodyPr>
            <a:normAutofit/>
          </a:bodyPr>
          <a:lstStyle/>
          <a:p>
            <a:pPr marL="0" indent="0">
              <a:buNone/>
            </a:pPr>
            <a:r>
              <a:rPr lang="en-US" sz="1900" b="1" dirty="0"/>
              <a:t>1. What is the purpose of a Spring Boot starter?</a:t>
            </a:r>
          </a:p>
          <a:p>
            <a:pPr marL="0" indent="0">
              <a:buNone/>
            </a:pPr>
            <a:r>
              <a:rPr lang="en-US" sz="1900" dirty="0"/>
              <a:t>A) To configure Spring Boot’s auto-configuration features</a:t>
            </a:r>
            <a:br>
              <a:rPr lang="en-US" sz="1900" dirty="0"/>
            </a:br>
            <a:r>
              <a:rPr lang="en-US" sz="1900" dirty="0"/>
              <a:t>B) To provide default configurations and dependencies for common use cases</a:t>
            </a:r>
            <a:br>
              <a:rPr lang="en-US" sz="1900" dirty="0"/>
            </a:br>
            <a:r>
              <a:rPr lang="en-US" sz="1900" dirty="0"/>
              <a:t>C) To manage Spring Boot logging properties</a:t>
            </a:r>
            <a:br>
              <a:rPr lang="en-US" sz="1900" dirty="0"/>
            </a:br>
            <a:r>
              <a:rPr lang="en-US" sz="1900" dirty="0"/>
              <a:t>D) To handle the database configurations in Spring Boot</a:t>
            </a:r>
          </a:p>
          <a:p>
            <a:pPr marL="0" indent="0">
              <a:buNone/>
            </a:pPr>
            <a:r>
              <a:rPr lang="en-US" sz="1900" b="1" dirty="0"/>
              <a:t>Answer:</a:t>
            </a:r>
            <a:r>
              <a:rPr lang="en-US" sz="1900" dirty="0"/>
              <a:t> B) To provide default configurations and dependencies for common use cases</a:t>
            </a:r>
          </a:p>
          <a:p>
            <a:pPr marL="0" indent="0">
              <a:buNone/>
            </a:pPr>
            <a:r>
              <a:rPr lang="en-IN" sz="1900" b="1" dirty="0"/>
              <a:t>2. Which Spring Boot starter is used for web application development?</a:t>
            </a:r>
          </a:p>
          <a:p>
            <a:pPr marL="0" indent="0">
              <a:buNone/>
            </a:pPr>
            <a:r>
              <a:rPr lang="en-IN" sz="1900" dirty="0"/>
              <a:t>A) spring-boot-starter-web</a:t>
            </a:r>
          </a:p>
          <a:p>
            <a:pPr marL="0" indent="0">
              <a:buNone/>
            </a:pPr>
            <a:r>
              <a:rPr lang="en-IN" sz="1900" dirty="0"/>
              <a:t>B) spring-boot-starter-data-</a:t>
            </a:r>
            <a:r>
              <a:rPr lang="en-IN" sz="1900" dirty="0" err="1"/>
              <a:t>jpa</a:t>
            </a:r>
            <a:endParaRPr lang="en-IN" sz="1900" dirty="0"/>
          </a:p>
          <a:p>
            <a:pPr marL="0" indent="0">
              <a:buNone/>
            </a:pPr>
            <a:r>
              <a:rPr lang="en-IN" sz="1900" dirty="0"/>
              <a:t>C) spring-boot-starter-security</a:t>
            </a:r>
          </a:p>
          <a:p>
            <a:pPr marL="0" indent="0">
              <a:buNone/>
            </a:pPr>
            <a:r>
              <a:rPr lang="en-IN" sz="1900" dirty="0"/>
              <a:t>D) spring-boot-starter-logging</a:t>
            </a:r>
          </a:p>
          <a:p>
            <a:pPr marL="0" indent="0">
              <a:buNone/>
            </a:pPr>
            <a:r>
              <a:rPr lang="en-IN" sz="1900" b="1" dirty="0"/>
              <a:t>Answer</a:t>
            </a:r>
            <a:r>
              <a:rPr lang="en-IN" sz="1900" dirty="0"/>
              <a:t>: A) spring-boot-starter-web</a:t>
            </a:r>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2052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107269"/>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391400" cy="7620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Rectangle 1"/>
          <p:cNvSpPr>
            <a:spLocks noGrp="1" noChangeArrowheads="1"/>
          </p:cNvSpPr>
          <p:nvPr>
            <p:ph idx="1"/>
          </p:nvPr>
        </p:nvSpPr>
        <p:spPr bwMode="auto">
          <a:xfrm>
            <a:off x="277662" y="1295400"/>
            <a:ext cx="886633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3. What is the role of the @</a:t>
            </a:r>
            <a:r>
              <a:rPr kumimoji="0" lang="en-US" altLang="en-US" sz="1800" b="1" i="0" u="none" strike="noStrike" cap="none" normalizeH="0" baseline="0" dirty="0" err="1">
                <a:ln>
                  <a:noFill/>
                </a:ln>
                <a:solidFill>
                  <a:schemeClr val="tx1"/>
                </a:solidFill>
                <a:effectLst/>
                <a:latin typeface="+mj-lt"/>
              </a:rPr>
              <a:t>SpringBootApplication</a:t>
            </a:r>
            <a:r>
              <a:rPr kumimoji="0" lang="en-US" altLang="en-US" sz="1800" b="1" i="0" u="none" strike="noStrike" cap="none" normalizeH="0" baseline="0" dirty="0">
                <a:ln>
                  <a:noFill/>
                </a:ln>
                <a:solidFill>
                  <a:schemeClr val="tx1"/>
                </a:solidFill>
                <a:effectLst/>
                <a:latin typeface="+mj-lt"/>
              </a:rPr>
              <a:t> annotation in a Spring Boot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A) It is used to configure the application’s logging settings.</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B) It is used to mark the main class of the Spring Boot application.</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C) It is used to enable Spring Security configurations.</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D) It initializes the application context in a Spring Boot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Answer:</a:t>
            </a:r>
            <a:r>
              <a:rPr kumimoji="0" lang="en-US" altLang="en-US" sz="1800" b="0" i="0" u="none" strike="noStrike" cap="none" normalizeH="0" baseline="0" dirty="0">
                <a:ln>
                  <a:noFill/>
                </a:ln>
                <a:solidFill>
                  <a:schemeClr val="tx1"/>
                </a:solidFill>
                <a:effectLst/>
                <a:latin typeface="+mj-lt"/>
              </a:rPr>
              <a:t> B) It is used to mark the main class of the Spring Boot application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p>
            <a:pPr marL="0" lvl="0" indent="0" eaLnBrk="0" fontAlgn="base" hangingPunct="0">
              <a:spcBef>
                <a:spcPct val="0"/>
              </a:spcBef>
              <a:spcAft>
                <a:spcPct val="0"/>
              </a:spcAft>
              <a:buNone/>
            </a:pPr>
            <a:r>
              <a:rPr lang="en-US" altLang="en-US" sz="1800" dirty="0">
                <a:latin typeface="+mj-lt"/>
              </a:rPr>
              <a:t>4. </a:t>
            </a:r>
            <a:r>
              <a:rPr lang="en-US" altLang="en-US" sz="1800" b="1" dirty="0">
                <a:latin typeface="+mj-lt"/>
              </a:rPr>
              <a:t>What command would you use to run a Spring Boot application from the command </a:t>
            </a:r>
          </a:p>
          <a:p>
            <a:pPr marL="0" lvl="0" indent="0" eaLnBrk="0" fontAlgn="base" hangingPunct="0">
              <a:spcBef>
                <a:spcPct val="0"/>
              </a:spcBef>
              <a:spcAft>
                <a:spcPct val="0"/>
              </a:spcAft>
              <a:buNone/>
            </a:pPr>
            <a:r>
              <a:rPr lang="en-US" altLang="en-US" sz="1800" b="1" dirty="0">
                <a:latin typeface="+mj-lt"/>
              </a:rPr>
              <a:t>line interface (CLI)?</a:t>
            </a:r>
          </a:p>
          <a:p>
            <a:pPr lvl="0" eaLnBrk="0" fontAlgn="base" hangingPunct="0">
              <a:spcBef>
                <a:spcPct val="0"/>
              </a:spcBef>
              <a:spcAft>
                <a:spcPct val="0"/>
              </a:spcAft>
              <a:buAutoNum type="alphaUcParenR"/>
            </a:pPr>
            <a:r>
              <a:rPr lang="en-US" altLang="en-US" sz="1800" dirty="0">
                <a:latin typeface="+mj-lt"/>
              </a:rPr>
              <a:t>spring run</a:t>
            </a:r>
          </a:p>
          <a:p>
            <a:pPr marL="0" lvl="0" indent="0" eaLnBrk="0" fontAlgn="base" hangingPunct="0">
              <a:spcBef>
                <a:spcPct val="0"/>
              </a:spcBef>
              <a:spcAft>
                <a:spcPct val="0"/>
              </a:spcAft>
              <a:buNone/>
            </a:pPr>
            <a:r>
              <a:rPr lang="en-US" altLang="en-US" sz="1800" dirty="0">
                <a:latin typeface="+mj-lt"/>
              </a:rPr>
              <a:t>B) java -jar application.jar</a:t>
            </a:r>
          </a:p>
          <a:p>
            <a:pPr marL="0" lvl="0" indent="0" eaLnBrk="0" fontAlgn="base" hangingPunct="0">
              <a:spcBef>
                <a:spcPct val="0"/>
              </a:spcBef>
              <a:spcAft>
                <a:spcPct val="0"/>
              </a:spcAft>
              <a:buNone/>
            </a:pPr>
            <a:r>
              <a:rPr lang="en-US" altLang="en-US" sz="1800" dirty="0">
                <a:latin typeface="+mj-lt"/>
              </a:rPr>
              <a:t>C) </a:t>
            </a:r>
            <a:r>
              <a:rPr lang="en-US" altLang="en-US" sz="1800" dirty="0" err="1">
                <a:latin typeface="+mj-lt"/>
              </a:rPr>
              <a:t>mvn</a:t>
            </a:r>
            <a:r>
              <a:rPr lang="en-US" altLang="en-US" sz="1800" dirty="0">
                <a:latin typeface="+mj-lt"/>
              </a:rPr>
              <a:t> </a:t>
            </a:r>
            <a:r>
              <a:rPr lang="en-US" altLang="en-US" sz="1800" dirty="0" err="1">
                <a:latin typeface="+mj-lt"/>
              </a:rPr>
              <a:t>spring-boot:run</a:t>
            </a:r>
            <a:endParaRPr lang="en-US" altLang="en-US" sz="1800" dirty="0">
              <a:latin typeface="+mj-lt"/>
            </a:endParaRPr>
          </a:p>
          <a:p>
            <a:pPr marL="0" lvl="0" indent="0" eaLnBrk="0" fontAlgn="base" hangingPunct="0">
              <a:spcBef>
                <a:spcPct val="0"/>
              </a:spcBef>
              <a:spcAft>
                <a:spcPct val="0"/>
              </a:spcAft>
              <a:buNone/>
            </a:pPr>
            <a:r>
              <a:rPr lang="en-US" altLang="en-US" sz="1800" dirty="0">
                <a:latin typeface="+mj-lt"/>
              </a:rPr>
              <a:t>D) </a:t>
            </a:r>
            <a:r>
              <a:rPr lang="en-US" altLang="en-US" sz="1800" dirty="0" err="1">
                <a:latin typeface="+mj-lt"/>
              </a:rPr>
              <a:t>springboot</a:t>
            </a:r>
            <a:r>
              <a:rPr lang="en-US" altLang="en-US" sz="1800" dirty="0">
                <a:latin typeface="+mj-lt"/>
              </a:rPr>
              <a:t> start</a:t>
            </a:r>
          </a:p>
          <a:p>
            <a:pPr marL="0" lvl="0" indent="0" eaLnBrk="0" fontAlgn="base" hangingPunct="0">
              <a:spcBef>
                <a:spcPct val="0"/>
              </a:spcBef>
              <a:spcAft>
                <a:spcPct val="0"/>
              </a:spcAft>
              <a:buNone/>
            </a:pPr>
            <a:r>
              <a:rPr lang="en-US" altLang="en-US" sz="1800" b="1" dirty="0">
                <a:latin typeface="+mj-lt"/>
              </a:rPr>
              <a:t>Answer</a:t>
            </a:r>
            <a:r>
              <a:rPr lang="en-US" altLang="en-US" sz="1800" dirty="0">
                <a:latin typeface="+mj-lt"/>
              </a:rPr>
              <a:t>: </a:t>
            </a:r>
            <a:r>
              <a:rPr lang="en-US" altLang="en-US" sz="1800" dirty="0" err="1">
                <a:latin typeface="+mj-lt"/>
              </a:rPr>
              <a:t>mvn</a:t>
            </a:r>
            <a:r>
              <a:rPr lang="en-US" altLang="en-US" sz="1800" dirty="0">
                <a:latin typeface="+mj-lt"/>
              </a:rPr>
              <a:t> </a:t>
            </a:r>
            <a:r>
              <a:rPr lang="en-US" altLang="en-US" sz="1800" dirty="0" err="1">
                <a:latin typeface="+mj-lt"/>
              </a:rPr>
              <a:t>spring-boot:run</a:t>
            </a:r>
            <a:endParaRPr kumimoji="0" lang="en-US" altLang="en-US" sz="1800" b="0" i="0" u="none" strike="noStrike" cap="none" normalizeH="0" baseline="0" dirty="0">
              <a:ln>
                <a:noFill/>
              </a:ln>
              <a:solidFill>
                <a:schemeClr val="tx1"/>
              </a:solidFill>
              <a:effectLst/>
              <a:latin typeface="+mj-lt"/>
            </a:endParaRPr>
          </a:p>
        </p:txBody>
      </p:sp>
      <p:pic>
        <p:nvPicPr>
          <p:cNvPr id="9"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413074"/>
      </p:ext>
    </p:extLst>
  </p:cSld>
  <p:clrMapOvr>
    <a:masterClrMapping/>
  </p:clrMapOvr>
  <p:transition spd="slow">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4" y="0"/>
            <a:ext cx="7606145" cy="685800"/>
          </a:xfrm>
        </p:spPr>
        <p:txBody>
          <a:bodyPr/>
          <a:lstStyle/>
          <a:p>
            <a:r>
              <a:rPr lang="en-US" dirty="0"/>
              <a:t>quiz</a:t>
            </a:r>
            <a:endParaRPr lang="en-IN" dirty="0"/>
          </a:p>
        </p:txBody>
      </p:sp>
      <p:sp>
        <p:nvSpPr>
          <p:cNvPr id="3" name="Content Placeholder 2"/>
          <p:cNvSpPr>
            <a:spLocks noGrp="1"/>
          </p:cNvSpPr>
          <p:nvPr>
            <p:ph idx="1"/>
          </p:nvPr>
        </p:nvSpPr>
        <p:spPr>
          <a:xfrm>
            <a:off x="457200" y="1219200"/>
            <a:ext cx="8229600" cy="4906963"/>
          </a:xfrm>
        </p:spPr>
        <p:txBody>
          <a:bodyPr/>
          <a:lstStyle/>
          <a:p>
            <a:pPr marL="0" indent="0">
              <a:buNone/>
            </a:pPr>
            <a:r>
              <a:rPr lang="en-IN" sz="1800" b="1" dirty="0"/>
              <a:t>5. Which logging framework is used by default in Spring Boot?</a:t>
            </a:r>
          </a:p>
          <a:p>
            <a:pPr marL="0" indent="0">
              <a:buNone/>
            </a:pPr>
            <a:r>
              <a:rPr lang="en-IN" sz="1800" dirty="0"/>
              <a:t>A) Log4j</a:t>
            </a:r>
            <a:br>
              <a:rPr lang="en-IN" sz="1800" dirty="0"/>
            </a:br>
            <a:r>
              <a:rPr lang="en-IN" sz="1800" dirty="0"/>
              <a:t>B) SLF4J with </a:t>
            </a:r>
            <a:r>
              <a:rPr lang="en-IN" sz="1800" dirty="0" err="1"/>
              <a:t>Logback</a:t>
            </a:r>
            <a:br>
              <a:rPr lang="en-IN" sz="1800" dirty="0"/>
            </a:br>
            <a:r>
              <a:rPr lang="en-IN" sz="1800" dirty="0"/>
              <a:t>C) Commons Logging</a:t>
            </a:r>
            <a:br>
              <a:rPr lang="en-IN" sz="1800" dirty="0"/>
            </a:br>
            <a:r>
              <a:rPr lang="en-IN" sz="1800" dirty="0"/>
              <a:t>D) Java </a:t>
            </a:r>
            <a:r>
              <a:rPr lang="en-IN" sz="1800" dirty="0" err="1"/>
              <a:t>Util</a:t>
            </a:r>
            <a:r>
              <a:rPr lang="en-IN" sz="1800" dirty="0"/>
              <a:t> Logging</a:t>
            </a:r>
          </a:p>
          <a:p>
            <a:pPr marL="0" indent="0">
              <a:buNone/>
            </a:pPr>
            <a:r>
              <a:rPr lang="en-IN" sz="1800" b="1" dirty="0"/>
              <a:t>Answer:</a:t>
            </a:r>
            <a:r>
              <a:rPr lang="en-IN" sz="1800" dirty="0"/>
              <a:t> B) SLF4J with </a:t>
            </a:r>
            <a:r>
              <a:rPr lang="en-IN" sz="1800" dirty="0" err="1"/>
              <a:t>Logback</a:t>
            </a:r>
            <a:endParaRPr lang="en-IN" sz="1800" dirty="0"/>
          </a:p>
          <a:p>
            <a:pPr marL="0" indent="0">
              <a:buNone/>
            </a:pPr>
            <a:endParaRPr lang="en-US" sz="1800" dirty="0"/>
          </a:p>
          <a:p>
            <a:pPr marL="0" indent="0">
              <a:buNone/>
            </a:pPr>
            <a:r>
              <a:rPr lang="en-US" sz="1800" b="1" dirty="0"/>
              <a:t>6. What is auto-configuration in Spring Boot?</a:t>
            </a:r>
          </a:p>
          <a:p>
            <a:pPr marL="0" indent="0">
              <a:buNone/>
            </a:pPr>
            <a:r>
              <a:rPr lang="en-US" sz="1800" dirty="0"/>
              <a:t>A) The process of setting up the Spring Boot application with default configuration options.</a:t>
            </a:r>
            <a:br>
              <a:rPr lang="en-US" sz="1800" dirty="0"/>
            </a:br>
            <a:r>
              <a:rPr lang="en-US" sz="1800" dirty="0"/>
              <a:t>B) The automatic setup of logging systems in a Spring Boot application.</a:t>
            </a:r>
            <a:br>
              <a:rPr lang="en-US" sz="1800" dirty="0"/>
            </a:br>
            <a:r>
              <a:rPr lang="en-US" sz="1800" dirty="0"/>
              <a:t>C) The automatic configuration of application-specific beans.</a:t>
            </a:r>
            <a:br>
              <a:rPr lang="en-US" sz="1800" dirty="0"/>
            </a:br>
            <a:r>
              <a:rPr lang="en-US" sz="1800" dirty="0"/>
              <a:t>D) The process of configuring Spring Boot's data source automatically.</a:t>
            </a:r>
          </a:p>
          <a:p>
            <a:pPr marL="0" indent="0">
              <a:buNone/>
            </a:pPr>
            <a:r>
              <a:rPr lang="en-US" sz="1800" b="1" dirty="0"/>
              <a:t>Answer:</a:t>
            </a:r>
            <a:r>
              <a:rPr lang="en-US" sz="1800" dirty="0"/>
              <a:t> A) The process of setting up the Spring Boot application with default configuration options.</a:t>
            </a:r>
          </a:p>
          <a:p>
            <a:pPr marL="0" indent="0">
              <a:buNone/>
            </a:pPr>
            <a:endParaRPr lang="en-IN" sz="1800" dirty="0"/>
          </a:p>
          <a:p>
            <a:pPr marL="0" indent="0">
              <a:buNone/>
            </a:pP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8666386"/>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664" y="0"/>
            <a:ext cx="7427335" cy="642938"/>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Rectangle 1"/>
          <p:cNvSpPr>
            <a:spLocks noGrp="1" noChangeArrowheads="1"/>
          </p:cNvSpPr>
          <p:nvPr>
            <p:ph idx="1"/>
          </p:nvPr>
        </p:nvSpPr>
        <p:spPr bwMode="auto">
          <a:xfrm>
            <a:off x="762000" y="1143000"/>
            <a:ext cx="8229600"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Where does Spring Boot look for its auto-configuration classes?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In the @Component annotated classes within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/main/resources folder.</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In the META-INF/</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spring.factories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In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application.properties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In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/main/java folder only.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In the META-INF/</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spring.factories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indent="0">
              <a:buNone/>
            </a:pPr>
            <a:r>
              <a:rPr lang="en-US" sz="1800" b="1" dirty="0"/>
              <a:t>8. Which of the following is NOT a part of Spring Boot’s auto-configuration mechanism?</a:t>
            </a:r>
          </a:p>
          <a:p>
            <a:pPr marL="0" indent="0">
              <a:buNone/>
            </a:pPr>
            <a:r>
              <a:rPr lang="en-US" sz="1800" dirty="0"/>
              <a:t>A) Enabling embedded web servers like Tomcat</a:t>
            </a:r>
            <a:br>
              <a:rPr lang="en-US" sz="1800" dirty="0"/>
            </a:br>
            <a:r>
              <a:rPr lang="en-US" sz="1800" dirty="0"/>
              <a:t>B) Configuring database connections automatically</a:t>
            </a:r>
            <a:br>
              <a:rPr lang="en-US" sz="1800" dirty="0"/>
            </a:br>
            <a:r>
              <a:rPr lang="en-US" sz="1800" dirty="0"/>
              <a:t>C) Defining beans for logging systems</a:t>
            </a:r>
            <a:br>
              <a:rPr lang="en-US" sz="1800" dirty="0"/>
            </a:br>
            <a:r>
              <a:rPr lang="en-US" sz="1800" dirty="0"/>
              <a:t>D) Automatically creating Spring Security configurations</a:t>
            </a:r>
          </a:p>
          <a:p>
            <a:pPr marL="0" indent="0">
              <a:buNone/>
            </a:pPr>
            <a:r>
              <a:rPr lang="en-US" sz="1800" b="1" dirty="0"/>
              <a:t>Answer:</a:t>
            </a:r>
            <a:r>
              <a:rPr lang="en-US" sz="1800" dirty="0"/>
              <a:t> D) Automatically creating Spring Security configurations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604559"/>
      </p:ext>
    </p:extLst>
  </p:cSld>
  <p:clrMapOvr>
    <a:masterClrMapping/>
  </p:clrMapOvr>
  <p:transition spd="slow">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162800" cy="6858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Rectangle 1"/>
          <p:cNvSpPr>
            <a:spLocks noGrp="1" noChangeArrowheads="1"/>
          </p:cNvSpPr>
          <p:nvPr>
            <p:ph idx="1"/>
          </p:nvPr>
        </p:nvSpPr>
        <p:spPr bwMode="auto">
          <a:xfrm>
            <a:off x="457200" y="1521769"/>
            <a:ext cx="8382000"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9. Which file is typically used to configure logging levels in a Spring Boot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A) log4j2.xml</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B) logback.xml</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C) </a:t>
            </a:r>
            <a:r>
              <a:rPr kumimoji="0" lang="en-US" altLang="en-US" sz="1800" b="0" i="0" u="none" strike="noStrike" cap="none" normalizeH="0" baseline="0" dirty="0" err="1">
                <a:ln>
                  <a:noFill/>
                </a:ln>
                <a:solidFill>
                  <a:schemeClr val="tx1"/>
                </a:solidFill>
                <a:effectLst/>
                <a:latin typeface="+mj-lt"/>
              </a:rPr>
              <a:t>application.properties</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D) </a:t>
            </a:r>
            <a:r>
              <a:rPr kumimoji="0" lang="en-US" altLang="en-US" sz="1800" b="0" i="0" u="none" strike="noStrike" cap="none" normalizeH="0" baseline="0" dirty="0" err="1">
                <a:ln>
                  <a:noFill/>
                </a:ln>
                <a:solidFill>
                  <a:schemeClr val="tx1"/>
                </a:solidFill>
                <a:effectLst/>
                <a:latin typeface="+mj-lt"/>
              </a:rPr>
              <a:t>logging.properties</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Answer:</a:t>
            </a:r>
            <a:r>
              <a:rPr kumimoji="0" lang="en-US" altLang="en-US" sz="1800" b="0" i="0" u="none" strike="noStrike" cap="none" normalizeH="0" baseline="0" dirty="0">
                <a:ln>
                  <a:noFill/>
                </a:ln>
                <a:solidFill>
                  <a:schemeClr val="tx1"/>
                </a:solidFill>
                <a:effectLst/>
                <a:latin typeface="+mj-lt"/>
              </a:rPr>
              <a:t> C) </a:t>
            </a:r>
            <a:r>
              <a:rPr kumimoji="0" lang="en-US" altLang="en-US" sz="1800" b="0" i="0" u="none" strike="noStrike" cap="none" normalizeH="0" baseline="0" dirty="0" err="1">
                <a:ln>
                  <a:noFill/>
                </a:ln>
                <a:solidFill>
                  <a:schemeClr val="tx1"/>
                </a:solidFill>
                <a:effectLst/>
                <a:latin typeface="+mj-lt"/>
              </a:rPr>
              <a:t>application.properties</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a:endParaRPr>
          </a:p>
          <a:p>
            <a:pPr marL="0" lvl="0" indent="0" eaLnBrk="0" fontAlgn="base" hangingPunct="0">
              <a:spcBef>
                <a:spcPct val="0"/>
              </a:spcBef>
              <a:spcAft>
                <a:spcPct val="0"/>
              </a:spcAft>
              <a:buNone/>
            </a:pPr>
            <a:r>
              <a:rPr lang="en-US" altLang="en-US" sz="1800" b="1" dirty="0">
                <a:latin typeface="+mj-lt"/>
              </a:rPr>
              <a:t>10. Which command is used to install the Spring Boot CLI on your local system?</a:t>
            </a:r>
          </a:p>
          <a:p>
            <a:pPr lvl="0" eaLnBrk="0" fontAlgn="base" hangingPunct="0">
              <a:spcBef>
                <a:spcPct val="0"/>
              </a:spcBef>
              <a:spcAft>
                <a:spcPct val="0"/>
              </a:spcAft>
              <a:buAutoNum type="alphaUcParenR"/>
            </a:pPr>
            <a:r>
              <a:rPr lang="en-US" altLang="en-US" sz="1800" dirty="0">
                <a:latin typeface="+mj-lt"/>
              </a:rPr>
              <a:t>brew install </a:t>
            </a:r>
            <a:r>
              <a:rPr lang="en-US" altLang="en-US" sz="1800" dirty="0" err="1">
                <a:latin typeface="+mj-lt"/>
              </a:rPr>
              <a:t>springboot</a:t>
            </a:r>
            <a:endParaRPr lang="en-US" altLang="en-US" sz="1800" dirty="0">
              <a:latin typeface="+mj-lt"/>
            </a:endParaRPr>
          </a:p>
          <a:p>
            <a:pPr marL="0" lvl="0" indent="0" eaLnBrk="0" fontAlgn="base" hangingPunct="0">
              <a:spcBef>
                <a:spcPct val="0"/>
              </a:spcBef>
              <a:spcAft>
                <a:spcPct val="0"/>
              </a:spcAft>
              <a:buNone/>
            </a:pPr>
            <a:r>
              <a:rPr lang="en-US" altLang="en-US" sz="1800" dirty="0">
                <a:latin typeface="+mj-lt"/>
              </a:rPr>
              <a:t>B) curl install </a:t>
            </a:r>
            <a:r>
              <a:rPr lang="en-US" altLang="en-US" sz="1800" dirty="0" err="1">
                <a:latin typeface="+mj-lt"/>
              </a:rPr>
              <a:t>springboot</a:t>
            </a:r>
            <a:r>
              <a:rPr lang="en-US" altLang="en-US" sz="1800" dirty="0">
                <a:latin typeface="+mj-lt"/>
              </a:rPr>
              <a:t>-cli</a:t>
            </a:r>
          </a:p>
          <a:p>
            <a:pPr marL="0" lvl="0" indent="0" eaLnBrk="0" fontAlgn="base" hangingPunct="0">
              <a:spcBef>
                <a:spcPct val="0"/>
              </a:spcBef>
              <a:spcAft>
                <a:spcPct val="0"/>
              </a:spcAft>
              <a:buNone/>
            </a:pPr>
            <a:r>
              <a:rPr lang="en-US" altLang="en-US" sz="1800" dirty="0">
                <a:latin typeface="+mj-lt"/>
              </a:rPr>
              <a:t>C) </a:t>
            </a:r>
            <a:r>
              <a:rPr lang="en-US" altLang="en-US" sz="1800" dirty="0" err="1">
                <a:latin typeface="+mj-lt"/>
              </a:rPr>
              <a:t>sdk</a:t>
            </a:r>
            <a:r>
              <a:rPr lang="en-US" altLang="en-US" sz="1800" dirty="0">
                <a:latin typeface="+mj-lt"/>
              </a:rPr>
              <a:t> install </a:t>
            </a:r>
            <a:r>
              <a:rPr lang="en-US" altLang="en-US" sz="1800" dirty="0" err="1">
                <a:latin typeface="+mj-lt"/>
              </a:rPr>
              <a:t>springboot</a:t>
            </a:r>
            <a:r>
              <a:rPr lang="en-US" altLang="en-US" sz="1800" dirty="0">
                <a:latin typeface="+mj-lt"/>
              </a:rPr>
              <a:t>-cli</a:t>
            </a:r>
          </a:p>
          <a:p>
            <a:pPr marL="0" lvl="0" indent="0" eaLnBrk="0" fontAlgn="base" hangingPunct="0">
              <a:spcBef>
                <a:spcPct val="0"/>
              </a:spcBef>
              <a:spcAft>
                <a:spcPct val="0"/>
              </a:spcAft>
              <a:buNone/>
            </a:pPr>
            <a:r>
              <a:rPr lang="en-US" altLang="en-US" sz="1800" dirty="0">
                <a:latin typeface="+mj-lt"/>
              </a:rPr>
              <a:t>D) </a:t>
            </a:r>
            <a:r>
              <a:rPr lang="en-US" altLang="en-US" sz="1800" dirty="0" err="1">
                <a:latin typeface="+mj-lt"/>
              </a:rPr>
              <a:t>sdk</a:t>
            </a:r>
            <a:r>
              <a:rPr lang="en-US" altLang="en-US" sz="1800" dirty="0">
                <a:latin typeface="+mj-lt"/>
              </a:rPr>
              <a:t> install </a:t>
            </a:r>
            <a:r>
              <a:rPr lang="en-US" altLang="en-US" sz="1800" dirty="0" err="1">
                <a:latin typeface="+mj-lt"/>
              </a:rPr>
              <a:t>springboot</a:t>
            </a:r>
            <a:endParaRPr lang="en-US" altLang="en-US" sz="1800" dirty="0">
              <a:latin typeface="+mj-lt"/>
            </a:endParaRPr>
          </a:p>
          <a:p>
            <a:pPr marL="0" lvl="0" indent="0" eaLnBrk="0" fontAlgn="base" hangingPunct="0">
              <a:spcBef>
                <a:spcPct val="0"/>
              </a:spcBef>
              <a:spcAft>
                <a:spcPct val="0"/>
              </a:spcAft>
              <a:buNone/>
            </a:pPr>
            <a:r>
              <a:rPr lang="en-US" altLang="en-US" sz="1800" b="1" dirty="0">
                <a:latin typeface="+mj-lt"/>
              </a:rPr>
              <a:t>Answer</a:t>
            </a:r>
            <a:r>
              <a:rPr lang="en-US" altLang="en-US" sz="1800" dirty="0">
                <a:latin typeface="+mj-lt"/>
              </a:rPr>
              <a:t>: A) brew install </a:t>
            </a:r>
            <a:r>
              <a:rPr lang="en-US" altLang="en-US" sz="1800" dirty="0" err="1">
                <a:latin typeface="+mj-lt"/>
              </a:rPr>
              <a:t>springboot</a:t>
            </a:r>
            <a:endParaRPr kumimoji="0" lang="en-US" altLang="en-US" sz="1800" b="0" i="0" u="none" strike="noStrike" cap="none" normalizeH="0" baseline="0" dirty="0">
              <a:ln>
                <a:noFill/>
              </a:ln>
              <a:solidFill>
                <a:schemeClr val="tx1"/>
              </a:solidFill>
              <a:effectLst/>
              <a:latin typeface="+mj-lt"/>
            </a:endParaRPr>
          </a:p>
        </p:txBody>
      </p:sp>
      <p:pic>
        <p:nvPicPr>
          <p:cNvPr id="11"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249206"/>
      </p:ext>
    </p:extLst>
  </p:cSld>
  <p:clrMapOvr>
    <a:masterClrMapping/>
  </p:clrMapOvr>
  <p:transition spd="slow">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Spring Data JPA</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228600" y="838200"/>
            <a:ext cx="8458200" cy="5381625"/>
          </a:xfrm>
        </p:spPr>
        <p:txBody>
          <a:bodyPr>
            <a:noAutofit/>
          </a:bodyPr>
          <a:lstStyle/>
          <a:p>
            <a:pPr marL="0" indent="0" algn="just">
              <a:buNone/>
            </a:pPr>
            <a:r>
              <a:rPr lang="en-US" sz="2000" b="1" i="0" dirty="0">
                <a:solidFill>
                  <a:srgbClr val="610B4B"/>
                </a:solidFill>
                <a:effectLst/>
                <a:latin typeface="Times New Roman" panose="02020603050405020304" pitchFamily="18" charset="0"/>
                <a:cs typeface="Times New Roman" panose="02020603050405020304" pitchFamily="18" charset="0"/>
              </a:rPr>
              <a:t>What is JPA?</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Spring Boot JPA </a:t>
            </a:r>
            <a:r>
              <a:rPr lang="en-US" sz="2000" b="0" i="0" dirty="0">
                <a:solidFill>
                  <a:srgbClr val="333333"/>
                </a:solidFill>
                <a:effectLst/>
                <a:latin typeface="Times New Roman" panose="02020603050405020304" pitchFamily="18" charset="0"/>
                <a:cs typeface="Times New Roman" panose="02020603050405020304" pitchFamily="18" charset="0"/>
              </a:rPr>
              <a:t>is a Java specification for managing </a:t>
            </a:r>
            <a:r>
              <a:rPr lang="en-US" sz="2000" b="1" i="0" dirty="0">
                <a:solidFill>
                  <a:srgbClr val="333333"/>
                </a:solidFill>
                <a:effectLst/>
                <a:latin typeface="Times New Roman" panose="02020603050405020304" pitchFamily="18" charset="0"/>
                <a:cs typeface="Times New Roman" panose="02020603050405020304" pitchFamily="18" charset="0"/>
              </a:rPr>
              <a:t>relational</a:t>
            </a:r>
            <a:r>
              <a:rPr lang="en-US" sz="2000" b="0" i="0" dirty="0">
                <a:solidFill>
                  <a:srgbClr val="333333"/>
                </a:solidFill>
                <a:effectLst/>
                <a:latin typeface="Times New Roman" panose="02020603050405020304" pitchFamily="18" charset="0"/>
                <a:cs typeface="Times New Roman" panose="02020603050405020304" pitchFamily="18" charset="0"/>
              </a:rPr>
              <a:t> data in Java applications. It allows us to access and persist data between Java object/ class and relational database. JPA follows </a:t>
            </a:r>
            <a:r>
              <a:rPr lang="en-US" sz="2000" b="1" i="0" dirty="0">
                <a:solidFill>
                  <a:srgbClr val="333333"/>
                </a:solidFill>
                <a:effectLst/>
                <a:latin typeface="Times New Roman" panose="02020603050405020304" pitchFamily="18" charset="0"/>
                <a:cs typeface="Times New Roman" panose="02020603050405020304" pitchFamily="18" charset="0"/>
              </a:rPr>
              <a:t>Object-Relation Mapping </a:t>
            </a:r>
            <a:r>
              <a:rPr lang="en-US" sz="2000" b="0" i="0" dirty="0">
                <a:solidFill>
                  <a:srgbClr val="333333"/>
                </a:solidFill>
                <a:effectLst/>
                <a:latin typeface="Times New Roman" panose="02020603050405020304" pitchFamily="18" charset="0"/>
                <a:cs typeface="Times New Roman" panose="02020603050405020304" pitchFamily="18" charset="0"/>
              </a:rPr>
              <a:t>(ORM). It is a set of interfaces. It also provides a runtime </a:t>
            </a:r>
            <a:r>
              <a:rPr lang="en-US" sz="2000" b="1" i="0" dirty="0" err="1">
                <a:solidFill>
                  <a:srgbClr val="333333"/>
                </a:solidFill>
                <a:effectLst/>
                <a:latin typeface="Times New Roman" panose="02020603050405020304" pitchFamily="18" charset="0"/>
                <a:cs typeface="Times New Roman" panose="02020603050405020304" pitchFamily="18" charset="0"/>
              </a:rPr>
              <a:t>EntityManager</a:t>
            </a:r>
            <a:r>
              <a:rPr lang="en-US" sz="2000" b="0" i="0" dirty="0">
                <a:solidFill>
                  <a:srgbClr val="333333"/>
                </a:solidFill>
                <a:effectLst/>
                <a:latin typeface="Times New Roman" panose="02020603050405020304" pitchFamily="18" charset="0"/>
                <a:cs typeface="Times New Roman" panose="02020603050405020304" pitchFamily="18" charset="0"/>
              </a:rPr>
              <a:t> API for processing queries and transactions on the objects against the database. It uses a platform-independent object-oriented query language JPQL (Java Persistent Query Language).</a:t>
            </a:r>
          </a:p>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In the context of persistence, it covers three areas: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Java Persistence API</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Object-Relational</a:t>
            </a:r>
            <a:r>
              <a:rPr lang="en-US" sz="2000" b="0" i="0" dirty="0">
                <a:solidFill>
                  <a:srgbClr val="000000"/>
                </a:solidFill>
                <a:effectLst/>
                <a:latin typeface="Times New Roman" panose="02020603050405020304" pitchFamily="18" charset="0"/>
                <a:cs typeface="Times New Roman" panose="02020603050405020304" pitchFamily="18" charset="0"/>
              </a:rPr>
              <a:t> metadata</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API itself, defined in the </a:t>
            </a:r>
            <a:r>
              <a:rPr lang="en-US" sz="2000" b="1" i="0" dirty="0">
                <a:solidFill>
                  <a:srgbClr val="000000"/>
                </a:solidFill>
                <a:effectLst/>
                <a:latin typeface="Times New Roman" panose="02020603050405020304" pitchFamily="18" charset="0"/>
                <a:cs typeface="Times New Roman" panose="02020603050405020304" pitchFamily="18" charset="0"/>
              </a:rPr>
              <a:t>persistence</a:t>
            </a:r>
            <a:r>
              <a:rPr lang="en-US" sz="2000" b="0" i="0" dirty="0">
                <a:solidFill>
                  <a:srgbClr val="000000"/>
                </a:solidFill>
                <a:effectLst/>
                <a:latin typeface="Times New Roman" panose="02020603050405020304" pitchFamily="18" charset="0"/>
                <a:cs typeface="Times New Roman" panose="02020603050405020304" pitchFamily="18" charset="0"/>
              </a:rPr>
              <a:t> package.</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JPA is not a framework. It defines a concept that can be implemented by any framework.</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734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199855"/>
      </p:ext>
    </p:extLst>
  </p:cSld>
  <p:clrMapOvr>
    <a:masterClrMapping/>
  </p:clrMapOvr>
  <p:transition spd="slow">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752600" y="1"/>
            <a:ext cx="7391400" cy="64293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Why should we use JPA?</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228600" y="1066800"/>
            <a:ext cx="8229600" cy="4525963"/>
          </a:xfrm>
        </p:spPr>
        <p:txBody>
          <a:bodyPr>
            <a:normAutofit/>
          </a:bodyPr>
          <a:lstStyle/>
          <a:p>
            <a:pPr marL="0" indent="0" algn="just">
              <a:buNone/>
            </a:pPr>
            <a:endParaRPr lang="en-US" b="0" i="0" dirty="0">
              <a:solidFill>
                <a:srgbClr val="610B38"/>
              </a:solidFill>
              <a:effectLst/>
              <a:latin typeface="erdana"/>
            </a:endParaRPr>
          </a:p>
          <a:p>
            <a:pPr algn="just">
              <a:lnSpc>
                <a:spcPct val="150000"/>
              </a:lnSpc>
            </a:pPr>
            <a:r>
              <a:rPr lang="en-US" sz="2200" b="0" i="0" dirty="0">
                <a:solidFill>
                  <a:srgbClr val="333333"/>
                </a:solidFill>
                <a:effectLst/>
                <a:latin typeface="Times New Roman" panose="02020603050405020304" pitchFamily="18" charset="0"/>
                <a:cs typeface="Times New Roman" panose="02020603050405020304" pitchFamily="18" charset="0"/>
              </a:rPr>
              <a:t>JPA is simpler, cleaner, and less labor-intensive than JDBC, SQL, and hand-written mapping. JPA is suitable for non-performance oriented complex applications. The main advantage of JPA over JDBC is that, in JPA, data is represented by objects and classes while in JDBC data is represented by tables and records. It uses POJO to represent persistent data that simplifies database programming.</a:t>
            </a:r>
          </a:p>
          <a:p>
            <a:endParaRPr lang="en-IN" dirty="0"/>
          </a:p>
        </p:txBody>
      </p:sp>
      <p:pic>
        <p:nvPicPr>
          <p:cNvPr id="5837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2829795"/>
      </p:ext>
    </p:extLst>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752600" y="1"/>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Why should we use JPA?</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228600" y="1066800"/>
            <a:ext cx="8229600" cy="4525963"/>
          </a:xfrm>
        </p:spPr>
        <p:txBody>
          <a:bodyPr>
            <a:normAutofit/>
          </a:bodyPr>
          <a:lstStyle/>
          <a:p>
            <a:pPr marL="0" indent="0" algn="just">
              <a:buNone/>
            </a:pPr>
            <a:endParaRPr lang="en-US" b="0" i="0" dirty="0">
              <a:solidFill>
                <a:srgbClr val="610B38"/>
              </a:solidFill>
              <a:effectLst/>
              <a:latin typeface="erdana"/>
            </a:endParaRP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JPA is simpler, cleaner, and less labor-intensive than JDBC, SQL, and hand-written mapping. JPA is suitable for non-performance oriented complex applications. The main advantage of JPA over JDBC is that, in JPA, data is represented by objects and classes while in JDBC data is represented by tables and records. It uses POJO to represent persistent data that simplifies database programming.</a:t>
            </a:r>
          </a:p>
          <a:p>
            <a:endParaRPr lang="en-IN" dirty="0"/>
          </a:p>
        </p:txBody>
      </p:sp>
      <p:pic>
        <p:nvPicPr>
          <p:cNvPr id="5939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819794"/>
      </p:ext>
    </p:extLst>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752600" y="1"/>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Architecture Of JPA</a:t>
            </a:r>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228600" y="1066800"/>
            <a:ext cx="8229600" cy="4525963"/>
          </a:xfrm>
        </p:spPr>
        <p:txBody>
          <a:bodyPr>
            <a:normAutofit/>
          </a:bodyPr>
          <a:lstStyle/>
          <a:p>
            <a:pPr marL="0" indent="0" algn="just">
              <a:buNone/>
            </a:pPr>
            <a:endParaRPr lang="en-US" b="0" i="0" dirty="0">
              <a:solidFill>
                <a:srgbClr val="610B38"/>
              </a:solidFill>
              <a:effectLst/>
              <a:latin typeface="erdana"/>
            </a:endParaRPr>
          </a:p>
          <a:p>
            <a:endParaRPr lang="en-IN" dirty="0"/>
          </a:p>
        </p:txBody>
      </p:sp>
      <p:pic>
        <p:nvPicPr>
          <p:cNvPr id="13318" name="Picture 6" descr="Spring Boot jpa">
            <a:extLst>
              <a:ext uri="{FF2B5EF4-FFF2-40B4-BE49-F238E27FC236}">
                <a16:creationId xmlns:a16="http://schemas.microsoft.com/office/drawing/2014/main" id="{4209B052-78A7-EF56-3E07-FC8671F4D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4780"/>
            <a:ext cx="7620000" cy="4518820"/>
          </a:xfrm>
          <a:prstGeom prst="rect">
            <a:avLst/>
          </a:prstGeom>
          <a:noFill/>
          <a:extLst>
            <a:ext uri="{909E8E84-426E-40DD-AFC4-6F175D3DCCD1}">
              <a14:hiddenFill xmlns:a14="http://schemas.microsoft.com/office/drawing/2010/main">
                <a:solidFill>
                  <a:srgbClr val="FFFFFF"/>
                </a:solidFill>
              </a14:hiddenFill>
            </a:ext>
          </a:extLst>
        </p:spPr>
      </p:pic>
      <p:pic>
        <p:nvPicPr>
          <p:cNvPr id="6041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71361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0"/>
            <a:ext cx="7510462" cy="642938"/>
          </a:xfrm>
        </p:spPr>
        <p:txBody>
          <a:bodyPr/>
          <a:lstStyle/>
          <a:p>
            <a:r>
              <a:rPr lang="en-US" dirty="0"/>
              <a:t>Course Outcomes</a:t>
            </a:r>
            <a:endParaRPr lang="en-IN" dirty="0"/>
          </a:p>
        </p:txBody>
      </p:sp>
      <p:pic>
        <p:nvPicPr>
          <p:cNvPr id="7" name="Content Placeholder 6"/>
          <p:cNvPicPr>
            <a:picLocks noGrp="1" noChangeAspect="1"/>
          </p:cNvPicPr>
          <p:nvPr>
            <p:ph idx="1"/>
          </p:nvPr>
        </p:nvPicPr>
        <p:blipFill rotWithShape="1">
          <a:blip r:embed="rId2"/>
          <a:srcRect l="20656" t="38723" r="22549" b="22553"/>
          <a:stretch/>
        </p:blipFill>
        <p:spPr>
          <a:xfrm>
            <a:off x="1184564" y="762000"/>
            <a:ext cx="7467600" cy="5029200"/>
          </a:xfrm>
          <a:prstGeom prst="rect">
            <a:avLst/>
          </a:prstGeom>
        </p:spPr>
      </p:pic>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672506"/>
      </p:ext>
    </p:extLst>
  </p:cSld>
  <p:clrMapOvr>
    <a:masterClrMapping/>
  </p:clrMapOvr>
  <p:transition spd="slow">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752600" y="1"/>
            <a:ext cx="7391400" cy="854074"/>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JPA Class Relationships</a:t>
            </a:r>
          </a:p>
          <a:p>
            <a:endParaRPr lang="en-US"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4325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656538" y="1066800"/>
            <a:ext cx="8295437" cy="4525963"/>
          </a:xfrm>
        </p:spPr>
        <p:txBody>
          <a:bodyPr>
            <a:normAutofit/>
          </a:bodyPr>
          <a:lstStyle/>
          <a:p>
            <a:pPr marL="0" indent="0" algn="just">
              <a:buNone/>
            </a:pPr>
            <a:endParaRPr lang="en-US" b="0" i="0" dirty="0">
              <a:solidFill>
                <a:srgbClr val="610B38"/>
              </a:solidFill>
              <a:effectLst/>
              <a:latin typeface="erdana"/>
            </a:endParaRPr>
          </a:p>
          <a:p>
            <a:endParaRPr lang="en-IN" dirty="0"/>
          </a:p>
        </p:txBody>
      </p:sp>
      <p:pic>
        <p:nvPicPr>
          <p:cNvPr id="14338" name="Picture 2" descr="Spring Boot jpa">
            <a:extLst>
              <a:ext uri="{FF2B5EF4-FFF2-40B4-BE49-F238E27FC236}">
                <a16:creationId xmlns:a16="http://schemas.microsoft.com/office/drawing/2014/main" id="{72C14FFE-D2CE-9464-808B-3B8CCB7C5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24000"/>
            <a:ext cx="48006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61442"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304223"/>
      </p:ext>
    </p:extLst>
  </p:cSld>
  <p:clrMapOvr>
    <a:masterClrMapping/>
  </p:clrMapOvr>
  <p:transition spd="slow">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8B0D33-B6B0-4DF2-BFB8-9CB13E902B2D}"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752600" y="1"/>
            <a:ext cx="7391400" cy="8381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IN" sz="2400" dirty="0"/>
              <a:t>JPA Implementations</a:t>
            </a:r>
          </a:p>
          <a:p>
            <a:endParaRPr lang="en-US" sz="2400" dirty="0"/>
          </a:p>
        </p:txBody>
      </p:sp>
      <p:sp>
        <p:nvSpPr>
          <p:cNvPr id="13" name="Footer Placeholder 4">
            <a:extLst>
              <a:ext uri="{FF2B5EF4-FFF2-40B4-BE49-F238E27FC236}">
                <a16:creationId xmlns:a16="http://schemas.microsoft.com/office/drawing/2014/main" id="{75726E0D-D7CC-4CBE-BB42-CB7D782F88B9}"/>
              </a:ext>
            </a:extLst>
          </p:cNvPr>
          <p:cNvSpPr>
            <a:spLocks noGrp="1"/>
          </p:cNvSpPr>
          <p:nvPr>
            <p:ph type="ftr" sz="quarter" idx="11"/>
          </p:nvPr>
        </p:nvSpPr>
        <p:spPr>
          <a:xfrm>
            <a:off x="2514600" y="6432550"/>
            <a:ext cx="5029200" cy="501650"/>
          </a:xfrm>
        </p:spPr>
        <p:txBody>
          <a:bodyPr anchor="ctr"/>
          <a:lstStyle/>
          <a:p>
            <a:r>
              <a:rPr lang="en-US" dirty="0"/>
              <a:t>Raviraj Singh AMICSE0601/ACSE0601/ACSEH0601/ACSAI0612  Unit-4</a:t>
            </a:r>
          </a:p>
        </p:txBody>
      </p:sp>
      <p:sp>
        <p:nvSpPr>
          <p:cNvPr id="5" name="Content Placeholder 4">
            <a:extLst>
              <a:ext uri="{FF2B5EF4-FFF2-40B4-BE49-F238E27FC236}">
                <a16:creationId xmlns:a16="http://schemas.microsoft.com/office/drawing/2014/main" id="{8F3B57B4-4631-C142-387F-E8985A65A81D}"/>
              </a:ext>
            </a:extLst>
          </p:cNvPr>
          <p:cNvSpPr>
            <a:spLocks noGrp="1"/>
          </p:cNvSpPr>
          <p:nvPr>
            <p:ph idx="1"/>
          </p:nvPr>
        </p:nvSpPr>
        <p:spPr>
          <a:xfrm>
            <a:off x="656538" y="1066800"/>
            <a:ext cx="8295437" cy="4525963"/>
          </a:xfrm>
        </p:spPr>
        <p:txBody>
          <a:bodyPr>
            <a:normAutofit/>
          </a:bodyPr>
          <a:lstStyle/>
          <a:p>
            <a:pPr marL="0" indent="0" algn="just">
              <a:buNone/>
            </a:pPr>
            <a:endParaRPr lang="en-US" b="0" i="0" dirty="0">
              <a:solidFill>
                <a:srgbClr val="610B38"/>
              </a:solidFill>
              <a:effectLst/>
              <a:latin typeface="erdana"/>
            </a:endParaRPr>
          </a:p>
          <a:p>
            <a:pPr>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JPA is an open-source API. There is various enterprises vendor such as Eclipse, RedHat, Oracle, etc. that provides new products by adding the JPA in them. There are some popular JPA implementations frameworks such as </a:t>
            </a:r>
            <a:r>
              <a:rPr lang="en-US" sz="2000" b="1" i="0" dirty="0">
                <a:solidFill>
                  <a:srgbClr val="333333"/>
                </a:solidFill>
                <a:effectLst/>
                <a:latin typeface="Times New Roman" panose="02020603050405020304" pitchFamily="18" charset="0"/>
                <a:cs typeface="Times New Roman" panose="02020603050405020304" pitchFamily="18" charset="0"/>
              </a:rPr>
              <a:t>Hibernate, </a:t>
            </a:r>
            <a:r>
              <a:rPr lang="en-US" sz="2000" b="1" i="0" dirty="0" err="1">
                <a:solidFill>
                  <a:srgbClr val="333333"/>
                </a:solidFill>
                <a:effectLst/>
                <a:latin typeface="Times New Roman" panose="02020603050405020304" pitchFamily="18" charset="0"/>
                <a:cs typeface="Times New Roman" panose="02020603050405020304" pitchFamily="18" charset="0"/>
              </a:rPr>
              <a:t>EclipseLink</a:t>
            </a:r>
            <a:r>
              <a:rPr lang="en-US" sz="2000" b="1" i="0" dirty="0">
                <a:solidFill>
                  <a:srgbClr val="333333"/>
                </a:solidFill>
                <a:effectLst/>
                <a:latin typeface="Times New Roman" panose="02020603050405020304" pitchFamily="18" charset="0"/>
                <a:cs typeface="Times New Roman" panose="02020603050405020304" pitchFamily="18" charset="0"/>
              </a:rPr>
              <a:t>, </a:t>
            </a:r>
            <a:r>
              <a:rPr lang="en-US" sz="2000" b="1" i="0" dirty="0" err="1">
                <a:solidFill>
                  <a:srgbClr val="333333"/>
                </a:solidFill>
                <a:effectLst/>
                <a:latin typeface="Times New Roman" panose="02020603050405020304" pitchFamily="18" charset="0"/>
                <a:cs typeface="Times New Roman" panose="02020603050405020304" pitchFamily="18" charset="0"/>
              </a:rPr>
              <a:t>DataNucleus</a:t>
            </a:r>
            <a:r>
              <a:rPr lang="en-US" sz="2000" b="1" i="0" dirty="0">
                <a:solidFill>
                  <a:srgbClr val="333333"/>
                </a:solidFill>
                <a:effectLst/>
                <a:latin typeface="Times New Roman" panose="02020603050405020304" pitchFamily="18" charset="0"/>
                <a:cs typeface="Times New Roman" panose="02020603050405020304" pitchFamily="18" charset="0"/>
              </a:rPr>
              <a:t>,</a:t>
            </a:r>
            <a:r>
              <a:rPr lang="en-US" sz="2000" b="0" i="0" dirty="0">
                <a:solidFill>
                  <a:srgbClr val="333333"/>
                </a:solidFill>
                <a:effectLst/>
                <a:latin typeface="Times New Roman" panose="02020603050405020304" pitchFamily="18" charset="0"/>
                <a:cs typeface="Times New Roman" panose="02020603050405020304" pitchFamily="18" charset="0"/>
              </a:rPr>
              <a:t> etc. It is also known as </a:t>
            </a:r>
            <a:r>
              <a:rPr lang="en-US" sz="2000" b="1" i="0" dirty="0">
                <a:solidFill>
                  <a:srgbClr val="333333"/>
                </a:solidFill>
                <a:effectLst/>
                <a:latin typeface="Times New Roman" panose="02020603050405020304" pitchFamily="18" charset="0"/>
                <a:cs typeface="Times New Roman" panose="02020603050405020304" pitchFamily="18" charset="0"/>
              </a:rPr>
              <a:t>Object-Relation Mapping</a:t>
            </a:r>
            <a:r>
              <a:rPr lang="en-US" sz="2000" b="0" i="0" dirty="0">
                <a:solidFill>
                  <a:srgbClr val="333333"/>
                </a:solidFill>
                <a:effectLst/>
                <a:latin typeface="Times New Roman" panose="02020603050405020304" pitchFamily="18" charset="0"/>
                <a:cs typeface="Times New Roman" panose="02020603050405020304" pitchFamily="18" charset="0"/>
              </a:rPr>
              <a:t> (ORM) tool.</a:t>
            </a:r>
            <a:endParaRPr lang="en-IN" sz="2000" dirty="0">
              <a:latin typeface="Times New Roman" panose="02020603050405020304" pitchFamily="18" charset="0"/>
              <a:cs typeface="Times New Roman" panose="02020603050405020304" pitchFamily="18" charset="0"/>
            </a:endParaRPr>
          </a:p>
        </p:txBody>
      </p:sp>
      <p:pic>
        <p:nvPicPr>
          <p:cNvPr id="62466"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835834"/>
      </p:ext>
    </p:extLst>
  </p:cSld>
  <p:clrMapOvr>
    <a:masterClrMapping/>
  </p:clrMapOvr>
  <p:transition spd="slow">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0"/>
            <a:ext cx="7315200" cy="685800"/>
          </a:xfrm>
        </p:spPr>
        <p:txBody>
          <a:bodyPr/>
          <a:lstStyle/>
          <a:p>
            <a:r>
              <a:rPr lang="en-US" dirty="0"/>
              <a:t>Quiz</a:t>
            </a:r>
            <a:endParaRPr lang="en-IN" dirty="0"/>
          </a:p>
        </p:txBody>
      </p:sp>
      <p:sp>
        <p:nvSpPr>
          <p:cNvPr id="3" name="Content Placeholder 2"/>
          <p:cNvSpPr>
            <a:spLocks noGrp="1"/>
          </p:cNvSpPr>
          <p:nvPr>
            <p:ph idx="1"/>
          </p:nvPr>
        </p:nvSpPr>
        <p:spPr>
          <a:xfrm>
            <a:off x="685800" y="914400"/>
            <a:ext cx="8229600" cy="4876800"/>
          </a:xfrm>
        </p:spPr>
        <p:txBody>
          <a:bodyPr>
            <a:normAutofit lnSpcReduction="10000"/>
          </a:bodyPr>
          <a:lstStyle/>
          <a:p>
            <a:pPr marL="0" indent="0">
              <a:buNone/>
            </a:pPr>
            <a:r>
              <a:rPr lang="en-US" sz="2000" b="1" dirty="0"/>
              <a:t>1. What is the primary purpose of Spring Data JPA?</a:t>
            </a:r>
          </a:p>
          <a:p>
            <a:pPr marL="0" indent="0">
              <a:buNone/>
            </a:pPr>
            <a:r>
              <a:rPr lang="en-US" sz="2000" dirty="0"/>
              <a:t>A) To simplify the integration of Spring with NoSQL databases</a:t>
            </a:r>
            <a:br>
              <a:rPr lang="en-US" sz="2000" dirty="0"/>
            </a:br>
            <a:r>
              <a:rPr lang="en-US" sz="2000" dirty="0"/>
              <a:t>B) To simplify database transactions by automating CRUD operations with JPA</a:t>
            </a:r>
            <a:br>
              <a:rPr lang="en-US" sz="2000" dirty="0"/>
            </a:br>
            <a:r>
              <a:rPr lang="en-US" sz="2000" dirty="0"/>
              <a:t>C) To provide support for SOAP web services in Spring</a:t>
            </a:r>
            <a:br>
              <a:rPr lang="en-US" sz="2000" dirty="0"/>
            </a:br>
            <a:r>
              <a:rPr lang="en-US" sz="2000" dirty="0"/>
              <a:t>D) To manage logging and exception handling in Spring applications</a:t>
            </a:r>
          </a:p>
          <a:p>
            <a:pPr marL="0" indent="0">
              <a:buNone/>
            </a:pPr>
            <a:r>
              <a:rPr lang="en-US" sz="2000" b="1" dirty="0"/>
              <a:t>Answer:</a:t>
            </a:r>
            <a:r>
              <a:rPr lang="en-US" sz="2000" dirty="0"/>
              <a:t> B) To simplify database transactions by automating CRUD operations with JPA</a:t>
            </a:r>
          </a:p>
          <a:p>
            <a:pPr marL="0" indent="0">
              <a:buNone/>
            </a:pPr>
            <a:endParaRPr lang="en-US" sz="2000" dirty="0"/>
          </a:p>
          <a:p>
            <a:pPr marL="0" indent="0">
              <a:buNone/>
            </a:pPr>
            <a:r>
              <a:rPr lang="en-US" sz="1800" b="1" dirty="0"/>
              <a:t>2. Which of the following annotations is used to define a repository interface in Spring Data JPA?</a:t>
            </a:r>
          </a:p>
          <a:p>
            <a:pPr>
              <a:buAutoNum type="alphaUcParenR"/>
            </a:pPr>
            <a:r>
              <a:rPr lang="en-US" sz="1800" dirty="0"/>
              <a:t>@Repository</a:t>
            </a:r>
          </a:p>
          <a:p>
            <a:pPr marL="0" indent="0">
              <a:buNone/>
            </a:pPr>
            <a:r>
              <a:rPr lang="en-US" sz="1800" dirty="0"/>
              <a:t>B) @Entity</a:t>
            </a:r>
          </a:p>
          <a:p>
            <a:pPr marL="0" indent="0">
              <a:buNone/>
            </a:pPr>
            <a:r>
              <a:rPr lang="en-US" sz="1800" dirty="0"/>
              <a:t>C) @</a:t>
            </a:r>
            <a:r>
              <a:rPr lang="en-US" sz="1800" dirty="0" err="1"/>
              <a:t>JpaRepository</a:t>
            </a:r>
            <a:endParaRPr lang="en-US" sz="1800" dirty="0"/>
          </a:p>
          <a:p>
            <a:pPr marL="0" indent="0">
              <a:buNone/>
            </a:pPr>
            <a:r>
              <a:rPr lang="en-US" sz="1800" dirty="0"/>
              <a:t>D) @Transactional</a:t>
            </a:r>
          </a:p>
          <a:p>
            <a:pPr marL="0" indent="0">
              <a:buNone/>
            </a:pPr>
            <a:r>
              <a:rPr lang="en-US" sz="1800" b="1" dirty="0"/>
              <a:t>Answer</a:t>
            </a:r>
            <a:r>
              <a:rPr lang="en-US" sz="1800" dirty="0"/>
              <a:t>: A) @Repository</a:t>
            </a:r>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526535"/>
      </p:ext>
    </p:extLst>
  </p:cSld>
  <p:clrMapOvr>
    <a:masterClrMapping/>
  </p:clrMapOvr>
  <p:transition spd="slow">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7010400" cy="6096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Rectangle 1"/>
          <p:cNvSpPr>
            <a:spLocks noGrp="1" noChangeArrowheads="1"/>
          </p:cNvSpPr>
          <p:nvPr>
            <p:ph idx="1"/>
          </p:nvPr>
        </p:nvSpPr>
        <p:spPr bwMode="auto">
          <a:xfrm>
            <a:off x="755073" y="1295400"/>
            <a:ext cx="7924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Spring Data JPA uses which of the following to simplify data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XML-based configurations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A custom implementation of CRUD methods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The creation of repository interfaces that extend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JpaRepository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Java Reflection API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The creation of repository interfaces that extend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JpaRepository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4. Which of the following is automatically provided by Spring Data JPA when using </a:t>
            </a:r>
            <a:r>
              <a:rPr lang="en-US" altLang="en-US" sz="1800" b="1" dirty="0" err="1">
                <a:latin typeface="Times New Roman" panose="02020603050405020304" pitchFamily="18" charset="0"/>
                <a:cs typeface="Times New Roman" panose="02020603050405020304" pitchFamily="18" charset="0"/>
              </a:rPr>
              <a:t>JpaRepository</a:t>
            </a:r>
            <a:r>
              <a:rPr lang="en-US" altLang="en-US" sz="1800" dirty="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AutoNum type="alphaUcParenR"/>
            </a:pPr>
            <a:r>
              <a:rPr lang="en-US" altLang="en-US" sz="1800" dirty="0">
                <a:latin typeface="Times New Roman" panose="02020603050405020304" pitchFamily="18" charset="0"/>
                <a:cs typeface="Times New Roman" panose="02020603050405020304" pitchFamily="18" charset="0"/>
              </a:rPr>
              <a:t>Data validation</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 Database migrations</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C) CRUD operations (Create, Read, Update, Delete)</a:t>
            </a:r>
          </a:p>
          <a:p>
            <a:pPr marL="0" lv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Entity caching</a:t>
            </a:r>
          </a:p>
          <a:p>
            <a:pPr marL="0" lvl="0" indent="0" eaLnBrk="0" fontAlgn="base" hangingPunct="0">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Answer:</a:t>
            </a:r>
            <a:r>
              <a:rPr lang="en-US" altLang="en-US" sz="1800" dirty="0">
                <a:latin typeface="Times New Roman" panose="02020603050405020304" pitchFamily="18" charset="0"/>
                <a:cs typeface="Times New Roman" panose="02020603050405020304" pitchFamily="18" charset="0"/>
              </a:rPr>
              <a:t> C) CRUD operations (Create, Read, Update, Delete)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931630"/>
      </p:ext>
    </p:extLst>
  </p:cSld>
  <p:clrMapOvr>
    <a:masterClrMapping/>
  </p:clrMapOvr>
  <p:transition spd="slow">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162800" cy="762000"/>
          </a:xfrm>
        </p:spPr>
        <p:txBody>
          <a:bodyPr/>
          <a:lstStyle/>
          <a:p>
            <a:r>
              <a:rPr lang="en-US" dirty="0"/>
              <a:t>Quiz</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Rectangle 1"/>
          <p:cNvSpPr>
            <a:spLocks noGrp="1" noChangeArrowheads="1"/>
          </p:cNvSpPr>
          <p:nvPr>
            <p:ph idx="1"/>
          </p:nvPr>
        </p:nvSpPr>
        <p:spPr bwMode="auto">
          <a:xfrm>
            <a:off x="762000" y="1219200"/>
            <a:ext cx="8077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In Spring Data JPA, which annotation is used to specify the entity class that maps to a database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@Table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@Entity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PrimaryKey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Answer: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@Entity</a:t>
            </a:r>
          </a:p>
        </p:txBody>
      </p:sp>
      <p:pic>
        <p:nvPicPr>
          <p:cNvPr id="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634696"/>
      </p:ext>
    </p:extLst>
  </p:cSld>
  <p:clrMapOvr>
    <a:masterClrMapping/>
  </p:clrMapOvr>
  <p:transition spd="slow">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538" y="-1"/>
            <a:ext cx="7510462" cy="912813"/>
          </a:xfrm>
        </p:spPr>
        <p:txBody>
          <a:bodyPr/>
          <a:lstStyle/>
          <a:p>
            <a:br>
              <a:rPr lang="en-US" dirty="0"/>
            </a:br>
            <a:br>
              <a:rPr lang="en-US" dirty="0"/>
            </a:br>
            <a:r>
              <a:rPr lang="en-US" sz="2400" dirty="0"/>
              <a:t>Weekly Assignment</a:t>
            </a:r>
            <a:br>
              <a:rPr lang="en-US" dirty="0"/>
            </a:br>
            <a:endParaRPr lang="en-IN" dirty="0"/>
          </a:p>
        </p:txBody>
      </p:sp>
      <p:sp>
        <p:nvSpPr>
          <p:cNvPr id="3" name="Content Placeholder 2"/>
          <p:cNvSpPr>
            <a:spLocks noGrp="1"/>
          </p:cNvSpPr>
          <p:nvPr>
            <p:ph idx="1"/>
          </p:nvPr>
        </p:nvSpPr>
        <p:spPr>
          <a:xfrm>
            <a:off x="457200" y="1143000"/>
            <a:ext cx="8458200" cy="4983163"/>
          </a:xfrm>
        </p:spPr>
        <p:txBody>
          <a:bodyPr>
            <a:normAutofit/>
          </a:bodyPr>
          <a:lstStyle/>
          <a:p>
            <a:r>
              <a:rPr lang="en-US" sz="2400" dirty="0"/>
              <a:t>Write difference between spring MVC and spring Boot.</a:t>
            </a:r>
          </a:p>
          <a:p>
            <a:r>
              <a:rPr lang="en-US" sz="2400" dirty="0"/>
              <a:t>Explain the term auto-configuration with example.</a:t>
            </a:r>
          </a:p>
          <a:p>
            <a:r>
              <a:rPr lang="en-US" sz="2400" dirty="0"/>
              <a:t>Create a spring MVC application for employee management system, which has database table employee with fields: </a:t>
            </a:r>
            <a:r>
              <a:rPr lang="en-US" sz="2400" dirty="0" err="1"/>
              <a:t>emp_name</a:t>
            </a:r>
            <a:r>
              <a:rPr lang="en-US" sz="2400" dirty="0"/>
              <a:t>, </a:t>
            </a:r>
            <a:r>
              <a:rPr lang="en-US" sz="2400" dirty="0" err="1"/>
              <a:t>emp_id</a:t>
            </a:r>
            <a:r>
              <a:rPr lang="en-US" sz="2400" dirty="0"/>
              <a:t> and salary.</a:t>
            </a:r>
          </a:p>
          <a:p>
            <a:r>
              <a:rPr lang="en-US" sz="2400" dirty="0"/>
              <a:t>Create a REST API for employee management system, which has database table employee with fields: </a:t>
            </a:r>
            <a:r>
              <a:rPr lang="en-US" sz="2400" dirty="0" err="1"/>
              <a:t>emp_name</a:t>
            </a:r>
            <a:r>
              <a:rPr lang="en-US" sz="2400" dirty="0"/>
              <a:t>, </a:t>
            </a:r>
            <a:r>
              <a:rPr lang="en-US" sz="2400" dirty="0" err="1"/>
              <a:t>emp_id</a:t>
            </a:r>
            <a:r>
              <a:rPr lang="en-US" sz="2400" dirty="0"/>
              <a:t> and salary.</a:t>
            </a:r>
          </a:p>
          <a:p>
            <a:r>
              <a:rPr lang="en-US" sz="2400" dirty="0"/>
              <a:t>Create a REST API for student management system, which has database table students with fields: </a:t>
            </a:r>
            <a:r>
              <a:rPr lang="en-US" sz="2400" dirty="0" err="1"/>
              <a:t>stu_name</a:t>
            </a:r>
            <a:r>
              <a:rPr lang="en-US" sz="2400" dirty="0"/>
              <a:t>, </a:t>
            </a:r>
            <a:r>
              <a:rPr lang="en-US" sz="2400" dirty="0" err="1"/>
              <a:t>roll_no</a:t>
            </a:r>
            <a:r>
              <a:rPr lang="en-US" sz="2400" dirty="0"/>
              <a:t> and marks.</a:t>
            </a:r>
          </a:p>
          <a:p>
            <a:r>
              <a:rPr lang="en-US" sz="2400" dirty="0"/>
              <a:t>Write short note on Spring Data JPA.</a:t>
            </a:r>
          </a:p>
          <a:p>
            <a:endParaRPr lang="en-US" sz="2000" dirty="0"/>
          </a:p>
          <a:p>
            <a:endParaRPr lang="en-IN" sz="2000"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028365"/>
      </p:ext>
    </p:extLst>
  </p:cSld>
  <p:clrMapOvr>
    <a:masterClrMapping/>
  </p:clrMapOvr>
  <p:transition spd="slow">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751BA9-A6F8-468A-A3BA-D53E5C6B1143}" type="datetime1">
              <a:rPr lang="en-IN" smtClean="0"/>
              <a:t>03-02-2025</a:t>
            </a:fld>
            <a:endParaRPr lang="en-US"/>
          </a:p>
        </p:txBody>
      </p:sp>
      <p:sp>
        <p:nvSpPr>
          <p:cNvPr id="5" name="Footer Placeholder 4">
            <a:extLst>
              <a:ext uri="{FF2B5EF4-FFF2-40B4-BE49-F238E27FC236}">
                <a16:creationId xmlns:a16="http://schemas.microsoft.com/office/drawing/2014/main" id="{55807230-2A6A-4755-8107-1CB526BC5B27}"/>
              </a:ext>
            </a:extLst>
          </p:cNvPr>
          <p:cNvSpPr>
            <a:spLocks noGrp="1"/>
          </p:cNvSpPr>
          <p:nvPr>
            <p:ph type="ftr" sz="quarter" idx="11"/>
          </p:nvPr>
        </p:nvSpPr>
        <p:spPr>
          <a:xfrm>
            <a:off x="3028950" y="6356351"/>
            <a:ext cx="5048250" cy="365125"/>
          </a:xfrm>
        </p:spPr>
        <p:txBody>
          <a:bodyPr/>
          <a:lstStyle/>
          <a:p>
            <a:r>
              <a:rPr lang="en-US" dirty="0"/>
              <a:t>Raviraj Singh AMICSE0601/ACSE0601/ACSEH0601/ACSAI0612  Unit-4</a:t>
            </a:r>
          </a:p>
        </p:txBody>
      </p:sp>
      <p:sp>
        <p:nvSpPr>
          <p:cNvPr id="9" name="Slide Number Placeholder 8">
            <a:extLst>
              <a:ext uri="{FF2B5EF4-FFF2-40B4-BE49-F238E27FC236}">
                <a16:creationId xmlns:a16="http://schemas.microsoft.com/office/drawing/2014/main" id="{D7B02D37-D166-4EB9-8E54-D666E1A6859B}"/>
              </a:ext>
            </a:extLst>
          </p:cNvPr>
          <p:cNvSpPr>
            <a:spLocks noGrp="1"/>
          </p:cNvSpPr>
          <p:nvPr>
            <p:ph type="sldNum" sz="quarter" idx="12"/>
          </p:nvPr>
        </p:nvSpPr>
        <p:spPr/>
        <p:txBody>
          <a:bodyPr/>
          <a:lstStyle/>
          <a:p>
            <a:fld id="{5953C3A8-BE0E-472B-9B60-3C596930C5B5}" type="slidenum">
              <a:rPr lang="en-US" smtClean="0"/>
              <a:pPr/>
              <a:t>76</a:t>
            </a:fld>
            <a:endParaRPr lang="en-US"/>
          </a:p>
        </p:txBody>
      </p:sp>
      <p:sp>
        <p:nvSpPr>
          <p:cNvPr id="10" name="Title 1"/>
          <p:cNvSpPr txBox="1">
            <a:spLocks/>
          </p:cNvSpPr>
          <p:nvPr/>
        </p:nvSpPr>
        <p:spPr>
          <a:xfrm>
            <a:off x="1524000" y="0"/>
            <a:ext cx="7620000" cy="64293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dirty="0"/>
              <a:t>  </a:t>
            </a:r>
            <a:r>
              <a:rPr lang="en-US" sz="2400" dirty="0"/>
              <a:t>Old Question Papers </a:t>
            </a:r>
            <a:endParaRPr lang="en-IN" sz="2400" dirty="0"/>
          </a:p>
        </p:txBody>
      </p:sp>
      <p:sp>
        <p:nvSpPr>
          <p:cNvPr id="12" name="Rectangle 11"/>
          <p:cNvSpPr/>
          <p:nvPr/>
        </p:nvSpPr>
        <p:spPr>
          <a:xfrm>
            <a:off x="184393" y="1295400"/>
            <a:ext cx="7925937" cy="1323439"/>
          </a:xfrm>
          <a:prstGeom prst="rect">
            <a:avLst/>
          </a:prstGeom>
        </p:spPr>
        <p:txBody>
          <a:bodyPr wrap="square">
            <a:spAutoFit/>
          </a:bodyPr>
          <a:lstStyle/>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p:txBody>
      </p:sp>
      <p:pic>
        <p:nvPicPr>
          <p:cNvPr id="63490"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A paper with text and numbers&#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613" y="990600"/>
            <a:ext cx="64547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606362"/>
      </p:ext>
    </p:extLst>
  </p:cSld>
  <p:clrMapOvr>
    <a:masterClrMapping/>
  </p:clrMapOvr>
  <p:transition spd="slow">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6934200" cy="715962"/>
          </a:xfrm>
        </p:spPr>
        <p:txBody>
          <a:bodyPr/>
          <a:lstStyle/>
          <a:p>
            <a:r>
              <a:rPr lang="en-US" dirty="0"/>
              <a:t>Old Question Papers</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pic>
        <p:nvPicPr>
          <p:cNvPr id="7" name="Picture 1" descr="A white paper with black text&#10;&#10;Description automatically generat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238999"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2205037" cy="819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203107"/>
      </p:ext>
    </p:extLst>
  </p:cSld>
  <p:clrMapOvr>
    <a:masterClrMapping/>
  </p:clrMapOvr>
  <p:transition spd="slow">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0"/>
            <a:ext cx="7315200" cy="639762"/>
          </a:xfrm>
        </p:spPr>
        <p:txBody>
          <a:bodyPr/>
          <a:lstStyle/>
          <a:p>
            <a:r>
              <a:rPr lang="en-US" dirty="0"/>
              <a:t>Old Question Papers</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pic>
        <p:nvPicPr>
          <p:cNvPr id="7" name="Picture 1" descr="A paper with text on it&#10;&#10;Description automatically generat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7467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8240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140487"/>
      </p:ext>
    </p:extLst>
  </p:cSld>
  <p:clrMapOvr>
    <a:masterClrMapping/>
  </p:clrMapOvr>
  <p:transition spd="slow">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7010400" cy="563562"/>
          </a:xfrm>
        </p:spPr>
        <p:txBody>
          <a:bodyPr/>
          <a:lstStyle/>
          <a:p>
            <a:r>
              <a:rPr lang="en-US" dirty="0"/>
              <a:t>Old Question Papers</a:t>
            </a:r>
            <a:endParaRPr lang="en-IN"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pic>
        <p:nvPicPr>
          <p:cNvPr id="7" name="Picture 1" descr="A screenshot of a pap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9342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20526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18313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Content Placeholder 7" descr="qs1.PNG"/>
          <p:cNvPicPr>
            <a:picLocks noGrp="1" noChangeAspect="1"/>
          </p:cNvPicPr>
          <p:nvPr>
            <p:ph idx="1"/>
          </p:nvPr>
        </p:nvPicPr>
        <p:blipFill>
          <a:blip r:embed="rId2" cstate="print"/>
          <a:srcRect/>
          <a:stretch>
            <a:fillRect/>
          </a:stretch>
        </p:blipFill>
        <p:spPr>
          <a:xfrm>
            <a:off x="761803" y="1397000"/>
            <a:ext cx="7315910" cy="4978400"/>
          </a:xfrm>
        </p:spPr>
      </p:pic>
      <p:sp>
        <p:nvSpPr>
          <p:cNvPr id="4" name="Date Placeholder 3"/>
          <p:cNvSpPr>
            <a:spLocks noGrp="1"/>
          </p:cNvSpPr>
          <p:nvPr>
            <p:ph type="dt" sz="quarter" idx="10"/>
          </p:nvPr>
        </p:nvSpPr>
        <p:spPr/>
        <p:txBody>
          <a:bodyPr/>
          <a:lstStyle/>
          <a:p>
            <a:pPr>
              <a:defRPr/>
            </a:pPr>
            <a:fld id="{388B3F8F-347A-4B4B-98EF-924CBF73A58B}" type="datetime1">
              <a:rPr lang="en-IN" smtClean="0"/>
              <a:t>03-02-2025</a:t>
            </a:fld>
            <a:endParaRPr lang="en-US"/>
          </a:p>
        </p:txBody>
      </p:sp>
      <p:sp>
        <p:nvSpPr>
          <p:cNvPr id="5" name="Footer Placeholder 4"/>
          <p:cNvSpPr>
            <a:spLocks noGrp="1"/>
          </p:cNvSpPr>
          <p:nvPr>
            <p:ph type="ftr" sz="quarter" idx="11"/>
          </p:nvPr>
        </p:nvSpPr>
        <p:spPr>
          <a:xfrm>
            <a:off x="2507776" y="6356351"/>
            <a:ext cx="5340824"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a:xfrm>
            <a:off x="6457951" y="6356351"/>
            <a:ext cx="1996838" cy="365125"/>
          </a:xfrm>
        </p:spPr>
        <p:txBody>
          <a:bodyPr/>
          <a:lstStyle/>
          <a:p>
            <a:pPr>
              <a:defRPr/>
            </a:pPr>
            <a:fld id="{B1236D00-07F8-4ACD-AC77-8A0A1AEEE2CC}" type="slidenum">
              <a:rPr lang="en-US"/>
              <a:pPr>
                <a:defRPr/>
              </a:pPr>
              <a:t>8</a:t>
            </a:fld>
            <a:endParaRPr lang="en-US" dirty="0"/>
          </a:p>
        </p:txBody>
      </p:sp>
      <p:sp>
        <p:nvSpPr>
          <p:cNvPr id="12" name="Title 1"/>
          <p:cNvSpPr txBox="1">
            <a:spLocks noGrp="1"/>
          </p:cNvSpPr>
          <p:nvPr>
            <p:ph type="title"/>
          </p:nvPr>
        </p:nvSpPr>
        <p:spPr>
          <a:xfrm>
            <a:off x="1453486" y="1"/>
            <a:ext cx="7690514" cy="893763"/>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15362"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88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990600"/>
            <a:ext cx="7696200" cy="5135563"/>
          </a:xfrm>
        </p:spPr>
        <p:txBody>
          <a:bodyPr>
            <a:normAutofit lnSpcReduction="10000"/>
          </a:bodyPr>
          <a:lstStyle/>
          <a:p>
            <a:r>
              <a:rPr lang="en-IN" sz="1800" b="0" i="0" dirty="0">
                <a:solidFill>
                  <a:srgbClr val="610B4B"/>
                </a:solidFill>
                <a:effectLst/>
                <a:latin typeface="erdana"/>
              </a:rPr>
              <a:t> </a:t>
            </a:r>
            <a:r>
              <a:rPr lang="en-IN" sz="2000" i="0" dirty="0">
                <a:solidFill>
                  <a:srgbClr val="610B4B"/>
                </a:solidFill>
                <a:effectLst/>
                <a:latin typeface="Times New Roman" panose="02020603050405020304" pitchFamily="18" charset="0"/>
                <a:cs typeface="Times New Roman" panose="02020603050405020304" pitchFamily="18" charset="0"/>
              </a:rPr>
              <a:t>What is Spring?</a:t>
            </a:r>
          </a:p>
          <a:p>
            <a:r>
              <a:rPr lang="en-US" sz="2000" i="0" dirty="0">
                <a:solidFill>
                  <a:srgbClr val="610B4B"/>
                </a:solidFill>
                <a:effectLst/>
                <a:latin typeface="Times New Roman" panose="02020603050405020304" pitchFamily="18" charset="0"/>
                <a:cs typeface="Times New Roman" panose="02020603050405020304" pitchFamily="18" charset="0"/>
              </a:rPr>
              <a:t>What are the advantages of spring framework?</a:t>
            </a:r>
          </a:p>
          <a:p>
            <a:r>
              <a:rPr lang="en-US" sz="2000" i="0" dirty="0">
                <a:solidFill>
                  <a:srgbClr val="610B4B"/>
                </a:solidFill>
                <a:effectLst/>
                <a:latin typeface="Times New Roman" panose="02020603050405020304" pitchFamily="18" charset="0"/>
                <a:cs typeface="Times New Roman" panose="02020603050405020304" pitchFamily="18" charset="0"/>
              </a:rPr>
              <a:t>What are the modules of spring framework?</a:t>
            </a:r>
          </a:p>
          <a:p>
            <a:r>
              <a:rPr lang="en-US" sz="2000" i="0" dirty="0">
                <a:solidFill>
                  <a:srgbClr val="610B4B"/>
                </a:solidFill>
                <a:effectLst/>
                <a:latin typeface="Times New Roman" panose="02020603050405020304" pitchFamily="18" charset="0"/>
                <a:cs typeface="Times New Roman" panose="02020603050405020304" pitchFamily="18" charset="0"/>
              </a:rPr>
              <a:t>What is IOC and DI?</a:t>
            </a:r>
          </a:p>
          <a:p>
            <a:r>
              <a:rPr lang="en-US" sz="2000" i="0" dirty="0">
                <a:solidFill>
                  <a:srgbClr val="610B4B"/>
                </a:solidFill>
                <a:effectLst/>
                <a:latin typeface="Times New Roman" panose="02020603050405020304" pitchFamily="18" charset="0"/>
                <a:cs typeface="Times New Roman" panose="02020603050405020304" pitchFamily="18" charset="0"/>
              </a:rPr>
              <a:t>What is the front controller class of Spring MVC?</a:t>
            </a:r>
          </a:p>
          <a:p>
            <a:r>
              <a:rPr lang="en-IN" sz="2000" i="0" dirty="0">
                <a:solidFill>
                  <a:srgbClr val="610B4B"/>
                </a:solidFill>
                <a:effectLst/>
                <a:latin typeface="Times New Roman" panose="02020603050405020304" pitchFamily="18" charset="0"/>
                <a:cs typeface="Times New Roman" panose="02020603050405020304" pitchFamily="18" charset="0"/>
              </a:rPr>
              <a:t>What does @Controller annotation?</a:t>
            </a:r>
          </a:p>
          <a:p>
            <a:r>
              <a:rPr lang="en-IN" sz="2000" i="0" dirty="0">
                <a:solidFill>
                  <a:srgbClr val="610B4B"/>
                </a:solidFill>
                <a:effectLst/>
                <a:latin typeface="Times New Roman" panose="02020603050405020304" pitchFamily="18" charset="0"/>
                <a:cs typeface="Times New Roman" panose="02020603050405020304" pitchFamily="18" charset="0"/>
              </a:rPr>
              <a:t>What does @RequestMapping annotation?</a:t>
            </a:r>
          </a:p>
          <a:p>
            <a:r>
              <a:rPr lang="en-US" sz="2000" i="0" dirty="0">
                <a:solidFill>
                  <a:srgbClr val="610B4B"/>
                </a:solidFill>
                <a:effectLst/>
                <a:latin typeface="Times New Roman" panose="02020603050405020304" pitchFamily="18" charset="0"/>
                <a:cs typeface="Times New Roman" panose="02020603050405020304" pitchFamily="18" charset="0"/>
              </a:rPr>
              <a:t>Does </a:t>
            </a:r>
            <a:r>
              <a:rPr lang="en-US" sz="2000" dirty="0">
                <a:solidFill>
                  <a:srgbClr val="610B4B"/>
                </a:solidFill>
                <a:latin typeface="Times New Roman" panose="02020603050405020304" pitchFamily="18" charset="0"/>
                <a:cs typeface="Times New Roman" panose="02020603050405020304" pitchFamily="18" charset="0"/>
              </a:rPr>
              <a:t>spring</a:t>
            </a:r>
            <a:r>
              <a:rPr lang="en-US" sz="2000" i="0" dirty="0">
                <a:solidFill>
                  <a:srgbClr val="610B4B"/>
                </a:solidFill>
                <a:effectLst/>
                <a:latin typeface="Times New Roman" panose="02020603050405020304" pitchFamily="18" charset="0"/>
                <a:cs typeface="Times New Roman" panose="02020603050405020304" pitchFamily="18" charset="0"/>
              </a:rPr>
              <a:t> MVC provide validation support?</a:t>
            </a:r>
          </a:p>
          <a:p>
            <a:r>
              <a:rPr lang="en-US" sz="2000" dirty="0"/>
              <a:t>Create a spring MVC application for employee management system, which has database table employee with fields: </a:t>
            </a:r>
            <a:r>
              <a:rPr lang="en-US" sz="2000" dirty="0" err="1"/>
              <a:t>emp_name</a:t>
            </a:r>
            <a:r>
              <a:rPr lang="en-US" sz="2000" dirty="0"/>
              <a:t>, </a:t>
            </a:r>
            <a:r>
              <a:rPr lang="en-US" sz="2000" dirty="0" err="1"/>
              <a:t>emp_id</a:t>
            </a:r>
            <a:r>
              <a:rPr lang="en-US" sz="2000" dirty="0"/>
              <a:t> and salary.</a:t>
            </a:r>
          </a:p>
          <a:p>
            <a:r>
              <a:rPr lang="en-US" sz="2000" dirty="0"/>
              <a:t>Create a REST API for employee management system, which has database table employee with fields: </a:t>
            </a:r>
            <a:r>
              <a:rPr lang="en-US" sz="2000" dirty="0" err="1"/>
              <a:t>emp_name</a:t>
            </a:r>
            <a:r>
              <a:rPr lang="en-US" sz="2000" dirty="0"/>
              <a:t>, </a:t>
            </a:r>
            <a:r>
              <a:rPr lang="en-US" sz="2000" dirty="0" err="1"/>
              <a:t>emp_id</a:t>
            </a:r>
            <a:r>
              <a:rPr lang="en-US" sz="2000" dirty="0"/>
              <a:t> and salary.</a:t>
            </a:r>
          </a:p>
          <a:p>
            <a:r>
              <a:rPr lang="en-US" sz="2000" dirty="0"/>
              <a:t>Create a REST API for student management system, which has database table students with fields: </a:t>
            </a:r>
            <a:r>
              <a:rPr lang="en-US" sz="2000" dirty="0" err="1"/>
              <a:t>stu_name</a:t>
            </a:r>
            <a:r>
              <a:rPr lang="en-US" sz="2000" dirty="0"/>
              <a:t>, </a:t>
            </a:r>
            <a:r>
              <a:rPr lang="en-US" sz="2000" dirty="0" err="1"/>
              <a:t>roll_no</a:t>
            </a:r>
            <a:r>
              <a:rPr lang="en-US" sz="2000" dirty="0"/>
              <a:t> and marks.</a:t>
            </a:r>
          </a:p>
          <a:p>
            <a:endParaRPr lang="en-US" sz="2000" i="0" dirty="0">
              <a:solidFill>
                <a:srgbClr val="610B4B"/>
              </a:solidFill>
              <a:effectLst/>
              <a:latin typeface="Times New Roman" panose="02020603050405020304" pitchFamily="18" charset="0"/>
              <a:cs typeface="Times New Roman" panose="02020603050405020304" pitchFamily="18" charset="0"/>
            </a:endParaRPr>
          </a:p>
          <a:p>
            <a:endParaRPr lang="en-IN" sz="1800" b="0" i="0" dirty="0">
              <a:solidFill>
                <a:srgbClr val="610B4B"/>
              </a:solidFill>
              <a:effectLst/>
              <a:latin typeface="erdana"/>
            </a:endParaRPr>
          </a:p>
          <a:p>
            <a:endParaRPr lang="en-IN" sz="1800" b="0" i="0" dirty="0">
              <a:solidFill>
                <a:srgbClr val="610B4B"/>
              </a:solidFill>
              <a:effectLst/>
              <a:latin typeface="erdana"/>
            </a:endParaRPr>
          </a:p>
          <a:p>
            <a:pPr>
              <a:buNone/>
            </a:pPr>
            <a:endParaRPr lang="en-US" b="0" i="0" dirty="0">
              <a:solidFill>
                <a:srgbClr val="610B4B"/>
              </a:solidFill>
              <a:effectLst/>
              <a:latin typeface="erdana"/>
            </a:endParaRPr>
          </a:p>
          <a:p>
            <a:pPr>
              <a:buNone/>
            </a:pPr>
            <a:endParaRPr lang="en-IN" dirty="0"/>
          </a:p>
        </p:txBody>
      </p:sp>
      <p:sp>
        <p:nvSpPr>
          <p:cNvPr id="4" name="Date Placeholder 3"/>
          <p:cNvSpPr>
            <a:spLocks noGrp="1"/>
          </p:cNvSpPr>
          <p:nvPr>
            <p:ph type="dt" sz="half" idx="10"/>
          </p:nvPr>
        </p:nvSpPr>
        <p:spPr/>
        <p:txBody>
          <a:bodyPr/>
          <a:lstStyle/>
          <a:p>
            <a:fld id="{7BE81A9D-14BA-4D3F-AD17-D9D36D231EBC}" type="datetime1">
              <a:rPr lang="en-IN" smtClean="0"/>
              <a:t>03-02-2025</a:t>
            </a:fld>
            <a:endParaRPr lang="en-US"/>
          </a:p>
        </p:txBody>
      </p:sp>
      <p:sp>
        <p:nvSpPr>
          <p:cNvPr id="5" name="Footer Placeholder 4"/>
          <p:cNvSpPr>
            <a:spLocks noGrp="1"/>
          </p:cNvSpPr>
          <p:nvPr>
            <p:ph type="ftr" sz="quarter" idx="11"/>
          </p:nvPr>
        </p:nvSpPr>
        <p:spPr>
          <a:xfrm>
            <a:off x="2209800" y="6356350"/>
            <a:ext cx="5105400" cy="365125"/>
          </a:xfrm>
        </p:spPr>
        <p:txBody>
          <a:bodyPr/>
          <a:lstStyle/>
          <a:p>
            <a:r>
              <a:rPr lang="en-US" dirty="0"/>
              <a:t>Raviraj Singh AMICSE0601/ACSE0601/ACSEH0601/ACSAI0612  Unit-4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8" name="Title 1"/>
          <p:cNvSpPr txBox="1">
            <a:spLocks/>
          </p:cNvSpPr>
          <p:nvPr/>
        </p:nvSpPr>
        <p:spPr>
          <a:xfrm>
            <a:off x="1752600" y="2"/>
            <a:ext cx="7391400" cy="76041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0">
                <a:ln w="0"/>
                <a:solidFill>
                  <a:schemeClr val="tx1"/>
                </a:solidFill>
                <a:effectLst>
                  <a:outerShdw blurRad="38100" dist="19050" dir="2700000" algn="tl" rotWithShape="0">
                    <a:schemeClr val="dk1">
                      <a:alpha val="40000"/>
                    </a:schemeClr>
                  </a:outerShdw>
                </a:effectLst>
              </a:defRPr>
            </a:lvl1pPr>
          </a:lstStyle>
          <a:p>
            <a:r>
              <a:rPr lang="en-US" sz="2400" dirty="0"/>
              <a:t>Expected Questions</a:t>
            </a:r>
            <a:endParaRPr lang="en-IN" sz="2400" dirty="0"/>
          </a:p>
        </p:txBody>
      </p:sp>
      <p:pic>
        <p:nvPicPr>
          <p:cNvPr id="64514"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8EE4755-99F4-4F93-828C-B9E90513F3C4}" type="datetime1">
              <a:rPr lang="en-IN" smtClean="0"/>
              <a:t>03-02-2025</a:t>
            </a:fld>
            <a:endParaRPr lang="en-US"/>
          </a:p>
        </p:txBody>
      </p:sp>
      <p:sp>
        <p:nvSpPr>
          <p:cNvPr id="148483" name="Rectangle 2"/>
          <p:cNvSpPr>
            <a:spLocks noChangeArrowheads="1"/>
          </p:cNvSpPr>
          <p:nvPr/>
        </p:nvSpPr>
        <p:spPr bwMode="auto">
          <a:xfrm>
            <a:off x="2286000" y="3090863"/>
            <a:ext cx="4572000" cy="400050"/>
          </a:xfrm>
          <a:prstGeom prst="rect">
            <a:avLst/>
          </a:prstGeom>
          <a:noFill/>
          <a:ln w="9525">
            <a:noFill/>
            <a:miter lim="800000"/>
            <a:headEnd/>
            <a:tailEnd/>
          </a:ln>
        </p:spPr>
        <p:txBody>
          <a:bodyPr>
            <a:spAutoFit/>
          </a:bodyPr>
          <a:lstStyle/>
          <a:p>
            <a:r>
              <a:rPr lang="en-US" altLang="en-US" sz="2000" b="1">
                <a:latin typeface="Times New Roman" pitchFamily="18" charset="0"/>
                <a:cs typeface="Times New Roman" pitchFamily="18" charset="0"/>
              </a:rPr>
              <a:t> </a:t>
            </a:r>
            <a:endParaRPr lang="en-US" altLang="en-US"/>
          </a:p>
        </p:txBody>
      </p:sp>
      <p:sp>
        <p:nvSpPr>
          <p:cNvPr id="6" name="Rectangle 5"/>
          <p:cNvSpPr/>
          <p:nvPr/>
        </p:nvSpPr>
        <p:spPr>
          <a:xfrm>
            <a:off x="838200" y="1296988"/>
            <a:ext cx="7772400" cy="4801314"/>
          </a:xfrm>
          <a:prstGeom prst="rect">
            <a:avLst/>
          </a:prstGeom>
        </p:spPr>
        <p:txBody>
          <a:bodyPr>
            <a:spAutoFit/>
          </a:bodyPr>
          <a:lstStyle/>
          <a:p>
            <a:r>
              <a:rPr lang="en-US" b="1" dirty="0"/>
              <a:t>1. Spring Boot</a:t>
            </a:r>
          </a:p>
          <a:p>
            <a:r>
              <a:rPr lang="en-US" b="1" dirty="0"/>
              <a:t>What it is</a:t>
            </a:r>
            <a:r>
              <a:rPr lang="en-US" dirty="0"/>
              <a:t>: A framework built on top of the </a:t>
            </a:r>
            <a:r>
              <a:rPr lang="en-US" b="1" dirty="0"/>
              <a:t>Spring Framework</a:t>
            </a:r>
            <a:r>
              <a:rPr lang="en-US" dirty="0"/>
              <a:t> that simplifies the process of building and deploying Spring-based applications.</a:t>
            </a:r>
          </a:p>
          <a:p>
            <a:r>
              <a:rPr lang="en-US" b="1" dirty="0"/>
              <a:t>Key Features</a:t>
            </a:r>
            <a:r>
              <a:rPr lang="en-US" dirty="0"/>
              <a:t>:</a:t>
            </a:r>
          </a:p>
          <a:p>
            <a:pPr lvl="1"/>
            <a:r>
              <a:rPr lang="en-US" b="1" dirty="0"/>
              <a:t>Auto-Configuration</a:t>
            </a:r>
            <a:r>
              <a:rPr lang="en-US" dirty="0"/>
              <a:t>: Automatically configures your application based on the libraries you include, so you don’t need a lot of XML or Java-based configuration.</a:t>
            </a:r>
          </a:p>
          <a:p>
            <a:pPr lvl="1"/>
            <a:r>
              <a:rPr lang="en-US" b="1" dirty="0"/>
              <a:t>Embedded Servers</a:t>
            </a:r>
            <a:r>
              <a:rPr lang="en-US" dirty="0"/>
              <a:t>: You can run a Spring Boot application as a stand-alone service with embedded web servers (like Tomcat, Jetty, or Undertow), making deployment easier.</a:t>
            </a:r>
          </a:p>
          <a:p>
            <a:pPr lvl="1"/>
            <a:r>
              <a:rPr lang="en-US" b="1" dirty="0"/>
              <a:t>Production-Ready</a:t>
            </a:r>
            <a:r>
              <a:rPr lang="en-US" dirty="0"/>
              <a:t>: Built-in features like health checks, metrics, and monitoring through </a:t>
            </a:r>
            <a:r>
              <a:rPr lang="en-US" b="1" dirty="0"/>
              <a:t>Spring Boot Actuator</a:t>
            </a:r>
            <a:r>
              <a:rPr lang="en-US" dirty="0"/>
              <a:t>.</a:t>
            </a:r>
          </a:p>
          <a:p>
            <a:pPr lvl="1"/>
            <a:r>
              <a:rPr lang="en-US" b="1" dirty="0"/>
              <a:t>Convention Over Configuration</a:t>
            </a:r>
            <a:r>
              <a:rPr lang="en-US" dirty="0"/>
              <a:t>: Simplifies Spring development by setting sensible defaults for most things.</a:t>
            </a:r>
          </a:p>
          <a:p>
            <a:r>
              <a:rPr lang="en-US" b="1" dirty="0"/>
              <a:t>Typical Use Cases</a:t>
            </a:r>
            <a:r>
              <a:rPr lang="en-US" dirty="0"/>
              <a:t>: </a:t>
            </a:r>
            <a:r>
              <a:rPr lang="en-US" dirty="0" err="1"/>
              <a:t>Microservices</a:t>
            </a:r>
            <a:r>
              <a:rPr lang="en-US" dirty="0"/>
              <a:t>, RESTful APIs, web applications, batch jobs, </a:t>
            </a:r>
            <a:r>
              <a:rPr lang="en-US" dirty="0" err="1"/>
              <a:t>etc</a:t>
            </a:r>
            <a:endParaRPr lang="en-US" dirty="0"/>
          </a:p>
          <a:p>
            <a:pPr>
              <a:defRPr/>
            </a:pPr>
            <a:endParaRPr lang="en-US" altLang="en-US" dirty="0">
              <a:latin typeface="Times New Roman" panose="02020603050405020304" pitchFamily="18" charset="0"/>
              <a:cs typeface="Times New Roman" panose="02020603050405020304" pitchFamily="18" charset="0"/>
            </a:endParaRPr>
          </a:p>
          <a:p>
            <a:pPr>
              <a:defRPr/>
            </a:pPr>
            <a:endParaRPr lang="en-US" alt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2133600" y="6356350"/>
            <a:ext cx="5562600" cy="365125"/>
          </a:xfrm>
        </p:spPr>
        <p:txBody>
          <a:bodyPr/>
          <a:lstStyle/>
          <a:p>
            <a:pPr>
              <a:defRPr/>
            </a:pPr>
            <a:r>
              <a:rPr lang="en-US" dirty="0"/>
              <a:t>Raviraj Singh AMICSE0601/ACSE0601/ACSEH0601/ACSAI0612  Unit-4</a:t>
            </a:r>
          </a:p>
        </p:txBody>
      </p:sp>
      <p:sp>
        <p:nvSpPr>
          <p:cNvPr id="148486" name="Slide Number Placeholder 2"/>
          <p:cNvSpPr>
            <a:spLocks noGrp="1" noChangeArrowheads="1"/>
          </p:cNvSpPr>
          <p:nvPr>
            <p:ph type="sldNum" sz="quarter" idx="12"/>
          </p:nvPr>
        </p:nvSpPr>
        <p:spPr bwMode="auto">
          <a:noFill/>
          <a:ln>
            <a:miter lim="800000"/>
            <a:headEnd/>
            <a:tailEnd/>
          </a:ln>
        </p:spPr>
        <p:txBody>
          <a:bodyPr/>
          <a:lstStyle/>
          <a:p>
            <a:fld id="{EA229817-8FF8-40B2-B381-FA8B92244494}" type="slidenum">
              <a:rPr lang="en-US" altLang="en-US" smtClean="0"/>
              <a:pPr/>
              <a:t>81</a:t>
            </a:fld>
            <a:endParaRPr lang="en-US" altLang="en-US"/>
          </a:p>
        </p:txBody>
      </p:sp>
      <p:sp>
        <p:nvSpPr>
          <p:cNvPr id="10" name="Title 1"/>
          <p:cNvSpPr txBox="1">
            <a:spLocks noGrp="1"/>
          </p:cNvSpPr>
          <p:nvPr>
            <p:ph type="title"/>
          </p:nvPr>
        </p:nvSpPr>
        <p:spPr>
          <a:xfrm>
            <a:off x="1808018" y="0"/>
            <a:ext cx="7315200" cy="642938"/>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sz="2400" dirty="0"/>
              <a:t>Recap of Unit</a:t>
            </a:r>
            <a:endParaRPr lang="en-IN" sz="2400" dirty="0"/>
          </a:p>
        </p:txBody>
      </p:sp>
      <p:pic>
        <p:nvPicPr>
          <p:cNvPr id="65538"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763"/>
            <a:ext cx="6781800" cy="576335"/>
          </a:xfrm>
        </p:spPr>
        <p:txBody>
          <a:bodyPr/>
          <a:lstStyle/>
          <a:p>
            <a:r>
              <a:rPr lang="en-US" dirty="0"/>
              <a:t>Recap of Unit</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000" dirty="0"/>
              <a:t>2. </a:t>
            </a:r>
            <a:r>
              <a:rPr lang="en-US" sz="2000" b="1" dirty="0"/>
              <a:t>Spring MVC What it is</a:t>
            </a:r>
            <a:r>
              <a:rPr lang="en-US" sz="2000" dirty="0"/>
              <a:t>: </a:t>
            </a:r>
            <a:r>
              <a:rPr lang="en-US" sz="1900" dirty="0"/>
              <a:t>Part of the Spring Framework that provides a model-view-controller (MVC) architecture for developing web applications</a:t>
            </a:r>
            <a:r>
              <a:rPr lang="en-US" sz="2600" dirty="0"/>
              <a:t>.</a:t>
            </a:r>
          </a:p>
          <a:p>
            <a:pPr marL="0" indent="0">
              <a:buNone/>
            </a:pPr>
            <a:r>
              <a:rPr lang="en-US" sz="1900" dirty="0"/>
              <a:t>Key Features:</a:t>
            </a:r>
          </a:p>
          <a:p>
            <a:r>
              <a:rPr lang="en-US" sz="1900" b="1" dirty="0"/>
              <a:t>Model</a:t>
            </a:r>
            <a:r>
              <a:rPr lang="en-US" sz="2600" b="1" dirty="0"/>
              <a:t>:</a:t>
            </a:r>
            <a:r>
              <a:rPr lang="en-US" sz="2600" dirty="0"/>
              <a:t> </a:t>
            </a:r>
            <a:r>
              <a:rPr lang="en-US" sz="1800" dirty="0"/>
              <a:t>Represents the application's data and business logic.</a:t>
            </a:r>
          </a:p>
          <a:p>
            <a:r>
              <a:rPr lang="en-US" sz="1800" b="1" dirty="0"/>
              <a:t>View:</a:t>
            </a:r>
            <a:r>
              <a:rPr lang="en-US" sz="1800" dirty="0"/>
              <a:t> Represents the presentation layer (e.g., JSP, Thymeleaf, etc.).</a:t>
            </a:r>
          </a:p>
          <a:p>
            <a:r>
              <a:rPr lang="en-US" sz="1800" b="1" dirty="0"/>
              <a:t>Controller:</a:t>
            </a:r>
            <a:r>
              <a:rPr lang="en-US" sz="1800" dirty="0"/>
              <a:t> Handles user requests, interacts with the model, and returns a view.</a:t>
            </a:r>
          </a:p>
          <a:p>
            <a:r>
              <a:rPr lang="en-US" sz="1800" b="1" dirty="0"/>
              <a:t>DispatcherServlet:</a:t>
            </a:r>
            <a:r>
              <a:rPr lang="en-US" sz="1800" dirty="0"/>
              <a:t> Central component that receives HTTP requests, delegates them to appropriate controllers, and returns the responses.</a:t>
            </a:r>
          </a:p>
          <a:p>
            <a:r>
              <a:rPr lang="en-US" sz="1800" b="1" dirty="0"/>
              <a:t>Annotations</a:t>
            </a:r>
            <a:r>
              <a:rPr lang="en-US" sz="1800" dirty="0"/>
              <a:t>: Supports annotations like @Controller, @</a:t>
            </a:r>
            <a:r>
              <a:rPr lang="en-US" sz="1800" dirty="0" err="1"/>
              <a:t>RequestMapping</a:t>
            </a:r>
            <a:r>
              <a:rPr lang="en-US" sz="1800" dirty="0"/>
              <a:t>, @</a:t>
            </a:r>
            <a:r>
              <a:rPr lang="en-US" sz="1800" dirty="0" err="1"/>
              <a:t>GetMapping</a:t>
            </a:r>
            <a:r>
              <a:rPr lang="en-US" sz="1800" dirty="0"/>
              <a:t>, @</a:t>
            </a:r>
            <a:r>
              <a:rPr lang="en-US" sz="1800" dirty="0" err="1"/>
              <a:t>PostMapping</a:t>
            </a:r>
            <a:r>
              <a:rPr lang="en-US" sz="1800" dirty="0"/>
              <a:t>, etc., to define routes and request handling methods.</a:t>
            </a:r>
          </a:p>
          <a:p>
            <a:r>
              <a:rPr lang="en-US" sz="1800" b="1" dirty="0"/>
              <a:t>Typical Use Cases</a:t>
            </a:r>
            <a:r>
              <a:rPr lang="en-US" sz="1800" dirty="0"/>
              <a:t>: Web applications where there’s a need to separate concerns (model, view, and controller) and return views (HTML, JSON, XML, etc.) to users.</a:t>
            </a:r>
            <a:endParaRPr lang="en-IN" sz="1800" dirty="0"/>
          </a:p>
        </p:txBody>
      </p:sp>
      <p:sp>
        <p:nvSpPr>
          <p:cNvPr id="4" name="Date Placeholder 3"/>
          <p:cNvSpPr>
            <a:spLocks noGrp="1"/>
          </p:cNvSpPr>
          <p:nvPr>
            <p:ph type="dt" sz="half" idx="10"/>
          </p:nvPr>
        </p:nvSpPr>
        <p:spPr/>
        <p:txBody>
          <a:bodyPr/>
          <a:lstStyle/>
          <a:p>
            <a:fld id="{293E49C7-83B7-4CB4-87FA-00A00C30AD86}" type="datetime1">
              <a:rPr lang="en-IN" smtClean="0"/>
              <a:t>03-02-2025</a:t>
            </a:fld>
            <a:endParaRPr lang="en-US"/>
          </a:p>
        </p:txBody>
      </p:sp>
      <p:sp>
        <p:nvSpPr>
          <p:cNvPr id="5" name="Footer Placeholder 4"/>
          <p:cNvSpPr>
            <a:spLocks noGrp="1"/>
          </p:cNvSpPr>
          <p:nvPr>
            <p:ph type="ftr" sz="quarter" idx="11"/>
          </p:nvPr>
        </p:nvSpPr>
        <p:spPr/>
        <p:txBody>
          <a:bodyPr/>
          <a:lstStyle/>
          <a:p>
            <a:r>
              <a:rPr lang="en-US"/>
              <a:t>Raviraj Singh AMICSE0601/ACSE0601/ACSEH0601/ACSAI0612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pic>
        <p:nvPicPr>
          <p:cNvPr id="7"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21288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996284"/>
      </p:ext>
    </p:extLst>
  </p:cSld>
  <p:clrMapOvr>
    <a:masterClrMapping/>
  </p:clrMapOvr>
  <p:transition spd="slow">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C3E66D-E986-46DE-BC75-6DFF8DDCD907}" type="datetime1">
              <a:rPr lang="en-IN" smtClean="0"/>
              <a:t>03-02-2025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3" name="Content Placeholder 2">
            <a:extLst>
              <a:ext uri="{FF2B5EF4-FFF2-40B4-BE49-F238E27FC236}">
                <a16:creationId xmlns:a16="http://schemas.microsoft.com/office/drawing/2014/main" id="{324BB6FF-451B-4E36-9556-15FD95B11B7E}"/>
              </a:ext>
            </a:extLst>
          </p:cNvPr>
          <p:cNvSpPr>
            <a:spLocks noGrp="1"/>
          </p:cNvSpPr>
          <p:nvPr>
            <p:ph idx="1"/>
          </p:nvPr>
        </p:nvSpPr>
        <p:spPr>
          <a:xfrm>
            <a:off x="457200" y="1219200"/>
            <a:ext cx="8229600" cy="4906963"/>
          </a:xfrm>
        </p:spPr>
        <p:txBody>
          <a:bodyPr>
            <a:normAutofit/>
          </a:bodyPr>
          <a:lstStyle/>
          <a:p>
            <a:pPr marL="457200" lvl="1" indent="0" algn="ctr">
              <a:buNone/>
            </a:pPr>
            <a:r>
              <a:rPr lang="en-IN" sz="7200" b="1" dirty="0">
                <a:solidFill>
                  <a:schemeClr val="tx2"/>
                </a:solidFill>
                <a:latin typeface="Calibri" panose="020F0502020204030204" pitchFamily="34" charset="0"/>
              </a:rPr>
              <a:t>Thank You</a:t>
            </a:r>
            <a:endParaRPr lang="en-IN" sz="7200" b="1" dirty="0">
              <a:ln w="76200"/>
              <a:solidFill>
                <a:schemeClr val="tx2"/>
              </a:solidFill>
              <a:effectLst>
                <a:outerShdw blurRad="38100" dist="25400" dir="5400000" algn="ctr" rotWithShape="0">
                  <a:srgbClr val="6E747A">
                    <a:alpha val="43000"/>
                  </a:srgbClr>
                </a:outerShdw>
              </a:effectLst>
            </a:endParaRPr>
          </a:p>
        </p:txBody>
      </p:sp>
      <p:sp>
        <p:nvSpPr>
          <p:cNvPr id="9" name="Footer Placeholder 4">
            <a:extLst>
              <a:ext uri="{FF2B5EF4-FFF2-40B4-BE49-F238E27FC236}">
                <a16:creationId xmlns:a16="http://schemas.microsoft.com/office/drawing/2014/main" id="{77C0789E-9F7C-452F-9F64-0AB145392F37}"/>
              </a:ext>
            </a:extLst>
          </p:cNvPr>
          <p:cNvSpPr>
            <a:spLocks noGrp="1"/>
          </p:cNvSpPr>
          <p:nvPr>
            <p:ph type="ftr" sz="quarter" idx="11"/>
          </p:nvPr>
        </p:nvSpPr>
        <p:spPr>
          <a:xfrm>
            <a:off x="2514600" y="6356350"/>
            <a:ext cx="5029200" cy="501650"/>
          </a:xfrm>
        </p:spPr>
        <p:txBody>
          <a:bodyPr anchor="ctr"/>
          <a:lstStyle/>
          <a:p>
            <a:r>
              <a:rPr lang="en-US" dirty="0"/>
              <a:t>Raviraj Singh AMICSE0601/ACSE0601/ACSEH0601/ACSAI0612  Unit-4</a:t>
            </a:r>
          </a:p>
        </p:txBody>
      </p:sp>
      <p:pic>
        <p:nvPicPr>
          <p:cNvPr id="66562" name="object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89946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Content Placeholder 8" descr="qs2.PNG"/>
          <p:cNvPicPr>
            <a:picLocks noGrp="1" noChangeAspect="1"/>
          </p:cNvPicPr>
          <p:nvPr>
            <p:ph idx="1"/>
          </p:nvPr>
        </p:nvPicPr>
        <p:blipFill>
          <a:blip r:embed="rId2" cstate="print"/>
          <a:srcRect/>
          <a:stretch>
            <a:fillRect/>
          </a:stretch>
        </p:blipFill>
        <p:spPr>
          <a:xfrm>
            <a:off x="533401" y="1731346"/>
            <a:ext cx="7696200" cy="2993053"/>
          </a:xfrm>
        </p:spPr>
      </p:pic>
      <p:sp>
        <p:nvSpPr>
          <p:cNvPr id="4" name="Date Placeholder 3"/>
          <p:cNvSpPr>
            <a:spLocks noGrp="1"/>
          </p:cNvSpPr>
          <p:nvPr>
            <p:ph type="dt" sz="quarter" idx="10"/>
          </p:nvPr>
        </p:nvSpPr>
        <p:spPr/>
        <p:txBody>
          <a:bodyPr/>
          <a:lstStyle/>
          <a:p>
            <a:pPr>
              <a:defRPr/>
            </a:pPr>
            <a:fld id="{B9BC2F49-7486-4698-852F-3E6818990AA1}" type="datetime1">
              <a:rPr lang="en-IN" smtClean="0"/>
              <a:t>03-02-2025</a:t>
            </a:fld>
            <a:endParaRPr lang="en-US"/>
          </a:p>
        </p:txBody>
      </p:sp>
      <p:sp>
        <p:nvSpPr>
          <p:cNvPr id="5" name="Footer Placeholder 4"/>
          <p:cNvSpPr>
            <a:spLocks noGrp="1"/>
          </p:cNvSpPr>
          <p:nvPr>
            <p:ph type="ftr" sz="quarter" idx="11"/>
          </p:nvPr>
        </p:nvSpPr>
        <p:spPr>
          <a:xfrm>
            <a:off x="2133600" y="6356351"/>
            <a:ext cx="5638800" cy="365125"/>
          </a:xfrm>
        </p:spPr>
        <p:txBody>
          <a:bodyPr/>
          <a:lstStyle/>
          <a:p>
            <a:pPr>
              <a:defRPr/>
            </a:pPr>
            <a:r>
              <a:rPr lang="en-US" dirty="0"/>
              <a:t>Raviraj Singh AMICSE0601/ACSE0601/ACSEH0601/ACSAI0612  Unit-4</a:t>
            </a:r>
          </a:p>
        </p:txBody>
      </p:sp>
      <p:sp>
        <p:nvSpPr>
          <p:cNvPr id="6" name="Slide Number Placeholder 5"/>
          <p:cNvSpPr>
            <a:spLocks noGrp="1"/>
          </p:cNvSpPr>
          <p:nvPr>
            <p:ph type="sldNum" sz="quarter" idx="12"/>
          </p:nvPr>
        </p:nvSpPr>
        <p:spPr/>
        <p:txBody>
          <a:bodyPr/>
          <a:lstStyle/>
          <a:p>
            <a:pPr>
              <a:defRPr/>
            </a:pPr>
            <a:fld id="{2A83FDDA-397D-4037-BC8D-8080D2AD017C}" type="slidenum">
              <a:rPr lang="en-US"/>
              <a:pPr>
                <a:defRPr/>
              </a:pPr>
              <a:t>9</a:t>
            </a:fld>
            <a:endParaRPr lang="en-US"/>
          </a:p>
        </p:txBody>
      </p:sp>
      <p:sp>
        <p:nvSpPr>
          <p:cNvPr id="8" name="Title 1"/>
          <p:cNvSpPr txBox="1">
            <a:spLocks noGrp="1"/>
          </p:cNvSpPr>
          <p:nvPr>
            <p:ph type="title"/>
          </p:nvPr>
        </p:nvSpPr>
        <p:spPr>
          <a:xfrm>
            <a:off x="1641904" y="0"/>
            <a:ext cx="7502096" cy="8890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p>
            <a:pPr>
              <a:lnSpc>
                <a:spcPct val="90000"/>
              </a:lnSpc>
            </a:pPr>
            <a:r>
              <a:rPr lang="en-US" dirty="0"/>
              <a:t>End Semester Question Paper Templates (Offline Pattern/Online Pattern</a:t>
            </a:r>
          </a:p>
        </p:txBody>
      </p:sp>
      <p:pic>
        <p:nvPicPr>
          <p:cNvPr id="16386" name="object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4763"/>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20850</TotalTime>
  <Words>6887</Words>
  <Application>Microsoft Office PowerPoint</Application>
  <PresentationFormat>On-screen Show (4:3)</PresentationFormat>
  <Paragraphs>830</Paragraphs>
  <Slides>83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Malgun Gothic</vt:lpstr>
      <vt:lpstr>Arial</vt:lpstr>
      <vt:lpstr>Arial Unicode MS</vt:lpstr>
      <vt:lpstr>Calibri</vt:lpstr>
      <vt:lpstr>erdana</vt:lpstr>
      <vt:lpstr>inter-bold</vt:lpstr>
      <vt:lpstr>inter-regular</vt:lpstr>
      <vt:lpstr>Nunito</vt:lpstr>
      <vt:lpstr>Times New Roman</vt:lpstr>
      <vt:lpstr>urw-din</vt:lpstr>
      <vt:lpstr>Office Theme</vt:lpstr>
      <vt:lpstr>PowerPoint Presentation</vt:lpstr>
      <vt:lpstr>   Faculty Profile  </vt:lpstr>
      <vt:lpstr>PowerPoint Presentation</vt:lpstr>
      <vt:lpstr>PowerPoint Presentation</vt:lpstr>
      <vt:lpstr>Branch Wise Application</vt:lpstr>
      <vt:lpstr>PowerPoint Presentation</vt:lpstr>
      <vt:lpstr>Course Outcomes</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End Semester Question Paper Templates (Offline Pattern/Online Pattern</vt:lpstr>
      <vt:lpstr>PowerPoint Presentation</vt:lpstr>
      <vt:lpstr>Recap </vt:lpstr>
      <vt:lpstr>Recap</vt:lpstr>
      <vt:lpstr>PowerPoint Presentation</vt:lpstr>
      <vt:lpstr>UNIT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Quiz</vt:lpstr>
      <vt:lpstr>Quiz</vt:lpstr>
      <vt:lpstr>Quiz</vt:lpstr>
      <vt:lpstr>Quiz</vt:lpstr>
      <vt:lpstr>PowerPoint Presentation</vt:lpstr>
      <vt:lpstr>PowerPoint Presentation</vt:lpstr>
      <vt:lpstr>PowerPoint Presentation</vt:lpstr>
      <vt:lpstr>PowerPoint Presentation</vt:lpstr>
      <vt:lpstr>PowerPoint Presentation</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Boot Dependencies</vt:lpstr>
      <vt:lpstr>Cont….</vt:lpstr>
      <vt:lpstr>Cont….</vt:lpstr>
      <vt:lpstr>Quiz</vt:lpstr>
      <vt:lpstr>Quiz</vt:lpstr>
      <vt:lpstr>quiz</vt:lpstr>
      <vt:lpstr>Quiz</vt:lpstr>
      <vt:lpstr>Quiz</vt:lpstr>
      <vt:lpstr>PowerPoint Presentation</vt:lpstr>
      <vt:lpstr>PowerPoint Presentation</vt:lpstr>
      <vt:lpstr>PowerPoint Presentation</vt:lpstr>
      <vt:lpstr>PowerPoint Presentation</vt:lpstr>
      <vt:lpstr>PowerPoint Presentation</vt:lpstr>
      <vt:lpstr>PowerPoint Presentation</vt:lpstr>
      <vt:lpstr>Quiz</vt:lpstr>
      <vt:lpstr>Quiz</vt:lpstr>
      <vt:lpstr>Quiz</vt:lpstr>
      <vt:lpstr>  Weekly Assignment </vt:lpstr>
      <vt:lpstr>PowerPoint Presentation</vt:lpstr>
      <vt:lpstr>Old Question Papers</vt:lpstr>
      <vt:lpstr>Old Question Papers</vt:lpstr>
      <vt:lpstr>Old Question Papers</vt:lpstr>
      <vt:lpstr>PowerPoint Presentation</vt:lpstr>
      <vt:lpstr>Recap of Unit</vt:lpstr>
      <vt:lpstr>Recap of Unit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ADITEE MATTOO</cp:lastModifiedBy>
  <cp:revision>345</cp:revision>
  <dcterms:created xsi:type="dcterms:W3CDTF">2006-08-16T00:00:00Z</dcterms:created>
  <dcterms:modified xsi:type="dcterms:W3CDTF">2025-02-03T09:45:41Z</dcterms:modified>
</cp:coreProperties>
</file>