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2"/>
  </p:notesMasterIdLst>
  <p:handoutMasterIdLst>
    <p:handoutMasterId r:id="rId103"/>
  </p:handoutMasterIdLst>
  <p:sldIdLst>
    <p:sldId id="256" r:id="rId5"/>
    <p:sldId id="903" r:id="rId6"/>
    <p:sldId id="573" r:id="rId7"/>
    <p:sldId id="604" r:id="rId8"/>
    <p:sldId id="855" r:id="rId9"/>
    <p:sldId id="856" r:id="rId10"/>
    <p:sldId id="583" r:id="rId11"/>
    <p:sldId id="258" r:id="rId12"/>
    <p:sldId id="834" r:id="rId13"/>
    <p:sldId id="634" r:id="rId14"/>
    <p:sldId id="614" r:id="rId15"/>
    <p:sldId id="334" r:id="rId16"/>
    <p:sldId id="635" r:id="rId17"/>
    <p:sldId id="636" r:id="rId18"/>
    <p:sldId id="637" r:id="rId19"/>
    <p:sldId id="638" r:id="rId20"/>
    <p:sldId id="857" r:id="rId21"/>
    <p:sldId id="858" r:id="rId22"/>
    <p:sldId id="859" r:id="rId23"/>
    <p:sldId id="644" r:id="rId24"/>
    <p:sldId id="645" r:id="rId25"/>
    <p:sldId id="257" r:id="rId26"/>
    <p:sldId id="902" r:id="rId27"/>
    <p:sldId id="581" r:id="rId28"/>
    <p:sldId id="582" r:id="rId29"/>
    <p:sldId id="861" r:id="rId30"/>
    <p:sldId id="862" r:id="rId31"/>
    <p:sldId id="863" r:id="rId32"/>
    <p:sldId id="864" r:id="rId33"/>
    <p:sldId id="860" r:id="rId34"/>
    <p:sldId id="865" r:id="rId35"/>
    <p:sldId id="866" r:id="rId36"/>
    <p:sldId id="867" r:id="rId37"/>
    <p:sldId id="868" r:id="rId38"/>
    <p:sldId id="870" r:id="rId39"/>
    <p:sldId id="871" r:id="rId40"/>
    <p:sldId id="872" r:id="rId41"/>
    <p:sldId id="873" r:id="rId42"/>
    <p:sldId id="874" r:id="rId43"/>
    <p:sldId id="875" r:id="rId44"/>
    <p:sldId id="876" r:id="rId45"/>
    <p:sldId id="869" r:id="rId46"/>
    <p:sldId id="649" r:id="rId47"/>
    <p:sldId id="878" r:id="rId48"/>
    <p:sldId id="877" r:id="rId49"/>
    <p:sldId id="835" r:id="rId50"/>
    <p:sldId id="879" r:id="rId51"/>
    <p:sldId id="836" r:id="rId52"/>
    <p:sldId id="837" r:id="rId53"/>
    <p:sldId id="880" r:id="rId54"/>
    <p:sldId id="838" r:id="rId55"/>
    <p:sldId id="839" r:id="rId56"/>
    <p:sldId id="881" r:id="rId57"/>
    <p:sldId id="840" r:id="rId58"/>
    <p:sldId id="882" r:id="rId59"/>
    <p:sldId id="770" r:id="rId60"/>
    <p:sldId id="720" r:id="rId61"/>
    <p:sldId id="883" r:id="rId62"/>
    <p:sldId id="771" r:id="rId63"/>
    <p:sldId id="841" r:id="rId64"/>
    <p:sldId id="884" r:id="rId65"/>
    <p:sldId id="843" r:id="rId66"/>
    <p:sldId id="844" r:id="rId67"/>
    <p:sldId id="907" r:id="rId68"/>
    <p:sldId id="885" r:id="rId69"/>
    <p:sldId id="772" r:id="rId70"/>
    <p:sldId id="886" r:id="rId71"/>
    <p:sldId id="773" r:id="rId72"/>
    <p:sldId id="774" r:id="rId73"/>
    <p:sldId id="887" r:id="rId74"/>
    <p:sldId id="775" r:id="rId75"/>
    <p:sldId id="776" r:id="rId76"/>
    <p:sldId id="894" r:id="rId77"/>
    <p:sldId id="895" r:id="rId78"/>
    <p:sldId id="896" r:id="rId79"/>
    <p:sldId id="897" r:id="rId80"/>
    <p:sldId id="898" r:id="rId81"/>
    <p:sldId id="899" r:id="rId82"/>
    <p:sldId id="900" r:id="rId83"/>
    <p:sldId id="901" r:id="rId84"/>
    <p:sldId id="846" r:id="rId85"/>
    <p:sldId id="847" r:id="rId86"/>
    <p:sldId id="851" r:id="rId87"/>
    <p:sldId id="848" r:id="rId88"/>
    <p:sldId id="904" r:id="rId89"/>
    <p:sldId id="905" r:id="rId90"/>
    <p:sldId id="906" r:id="rId91"/>
    <p:sldId id="908" r:id="rId92"/>
    <p:sldId id="909" r:id="rId93"/>
    <p:sldId id="889" r:id="rId94"/>
    <p:sldId id="890" r:id="rId95"/>
    <p:sldId id="891" r:id="rId96"/>
    <p:sldId id="892" r:id="rId97"/>
    <p:sldId id="852" r:id="rId98"/>
    <p:sldId id="888" r:id="rId99"/>
    <p:sldId id="893" r:id="rId100"/>
    <p:sldId id="853"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6A6"/>
    <a:srgbClr val="FF33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0A5AB-21E3-876D-B76D-614EA4A52A00}" v="5" dt="2024-06-12T19:54:36.079"/>
    <p1510:client id="{9AE16AE0-8365-40DB-AF32-65149B53E1C1}" v="1" dt="2024-06-11T12:36:06.51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111" d="100"/>
          <a:sy n="111" d="100"/>
        </p:scale>
        <p:origin x="468"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theme" Target="theme/theme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notesMaster" Target="notesMasters/notesMaster1.xml"/><Relationship Id="rId110"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microsoft.com/office/2016/11/relationships/changesInfo" Target="changesInfos/changesInfo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pandey" userId="9e7e33281c795b92" providerId="LiveId" clId="{E7712942-80D6-4D89-B88A-D6E8BCF40822}"/>
    <pc:docChg chg="undo custSel addSld delSld modSld">
      <pc:chgData name="ayushi pandey" userId="9e7e33281c795b92" providerId="LiveId" clId="{E7712942-80D6-4D89-B88A-D6E8BCF40822}" dt="2024-01-24T05:26:54.787" v="91" actId="20577"/>
      <pc:docMkLst>
        <pc:docMk/>
      </pc:docMkLst>
      <pc:sldChg chg="modSp add mod">
        <pc:chgData name="ayushi pandey" userId="9e7e33281c795b92" providerId="LiveId" clId="{E7712942-80D6-4D89-B88A-D6E8BCF40822}" dt="2024-01-24T05:21:16.308" v="55" actId="20577"/>
        <pc:sldMkLst>
          <pc:docMk/>
          <pc:sldMk cId="268212816" sldId="904"/>
        </pc:sldMkLst>
        <pc:spChg chg="mod">
          <ac:chgData name="ayushi pandey" userId="9e7e33281c795b92" providerId="LiveId" clId="{E7712942-80D6-4D89-B88A-D6E8BCF40822}" dt="2024-01-24T05:21:16.308" v="55" actId="20577"/>
          <ac:spMkLst>
            <pc:docMk/>
            <pc:sldMk cId="268212816" sldId="904"/>
            <ac:spMk id="2" creationId="{00000000-0000-0000-0000-000000000000}"/>
          </ac:spMkLst>
        </pc:spChg>
        <pc:spChg chg="mod">
          <ac:chgData name="ayushi pandey" userId="9e7e33281c795b92" providerId="LiveId" clId="{E7712942-80D6-4D89-B88A-D6E8BCF40822}" dt="2024-01-24T05:18:09.283" v="25" actId="1076"/>
          <ac:spMkLst>
            <pc:docMk/>
            <pc:sldMk cId="268212816" sldId="904"/>
            <ac:spMk id="7" creationId="{00000000-0000-0000-0000-000000000000}"/>
          </ac:spMkLst>
        </pc:spChg>
      </pc:sldChg>
      <pc:sldChg chg="addSp modSp add mod">
        <pc:chgData name="ayushi pandey" userId="9e7e33281c795b92" providerId="LiveId" clId="{E7712942-80D6-4D89-B88A-D6E8BCF40822}" dt="2024-01-24T05:22:16.379" v="62" actId="1076"/>
        <pc:sldMkLst>
          <pc:docMk/>
          <pc:sldMk cId="3649770093" sldId="905"/>
        </pc:sldMkLst>
        <pc:spChg chg="mod">
          <ac:chgData name="ayushi pandey" userId="9e7e33281c795b92" providerId="LiveId" clId="{E7712942-80D6-4D89-B88A-D6E8BCF40822}" dt="2024-01-24T05:21:48.975" v="57" actId="11"/>
          <ac:spMkLst>
            <pc:docMk/>
            <pc:sldMk cId="3649770093" sldId="905"/>
            <ac:spMk id="2" creationId="{00000000-0000-0000-0000-000000000000}"/>
          </ac:spMkLst>
        </pc:spChg>
        <pc:spChg chg="add mod">
          <ac:chgData name="ayushi pandey" userId="9e7e33281c795b92" providerId="LiveId" clId="{E7712942-80D6-4D89-B88A-D6E8BCF40822}" dt="2024-01-24T05:22:16.379" v="62" actId="1076"/>
          <ac:spMkLst>
            <pc:docMk/>
            <pc:sldMk cId="3649770093" sldId="905"/>
            <ac:spMk id="6" creationId="{BD89B545-E8F2-01B8-D0F4-A0B7D03563FD}"/>
          </ac:spMkLst>
        </pc:spChg>
        <pc:spChg chg="mod">
          <ac:chgData name="ayushi pandey" userId="9e7e33281c795b92" providerId="LiveId" clId="{E7712942-80D6-4D89-B88A-D6E8BCF40822}" dt="2024-01-24T05:18:25.985" v="46" actId="122"/>
          <ac:spMkLst>
            <pc:docMk/>
            <pc:sldMk cId="3649770093" sldId="905"/>
            <ac:spMk id="7" creationId="{00000000-0000-0000-0000-000000000000}"/>
          </ac:spMkLst>
        </pc:spChg>
      </pc:sldChg>
      <pc:sldChg chg="add del">
        <pc:chgData name="ayushi pandey" userId="9e7e33281c795b92" providerId="LiveId" clId="{E7712942-80D6-4D89-B88A-D6E8BCF40822}" dt="2024-01-24T05:18:31.955" v="47" actId="47"/>
        <pc:sldMkLst>
          <pc:docMk/>
          <pc:sldMk cId="1885243557" sldId="906"/>
        </pc:sldMkLst>
      </pc:sldChg>
      <pc:sldChg chg="addSp modSp add mod">
        <pc:chgData name="ayushi pandey" userId="9e7e33281c795b92" providerId="LiveId" clId="{E7712942-80D6-4D89-B88A-D6E8BCF40822}" dt="2024-01-24T05:25:11.796" v="79" actId="20577"/>
        <pc:sldMkLst>
          <pc:docMk/>
          <pc:sldMk cId="2268066579" sldId="906"/>
        </pc:sldMkLst>
        <pc:spChg chg="mod">
          <ac:chgData name="ayushi pandey" userId="9e7e33281c795b92" providerId="LiveId" clId="{E7712942-80D6-4D89-B88A-D6E8BCF40822}" dt="2024-01-24T05:22:28.077" v="64" actId="20577"/>
          <ac:spMkLst>
            <pc:docMk/>
            <pc:sldMk cId="2268066579" sldId="906"/>
            <ac:spMk id="6" creationId="{BD89B545-E8F2-01B8-D0F4-A0B7D03563FD}"/>
          </ac:spMkLst>
        </pc:spChg>
        <pc:spChg chg="add mod">
          <ac:chgData name="ayushi pandey" userId="9e7e33281c795b92" providerId="LiveId" clId="{E7712942-80D6-4D89-B88A-D6E8BCF40822}" dt="2024-01-24T05:25:11.796" v="79" actId="20577"/>
          <ac:spMkLst>
            <pc:docMk/>
            <pc:sldMk cId="2268066579" sldId="906"/>
            <ac:spMk id="8" creationId="{7D90BCBF-325E-8748-6375-BCCE13998C52}"/>
          </ac:spMkLst>
        </pc:spChg>
      </pc:sldChg>
      <pc:sldChg chg="addSp modSp add mod">
        <pc:chgData name="ayushi pandey" userId="9e7e33281c795b92" providerId="LiveId" clId="{E7712942-80D6-4D89-B88A-D6E8BCF40822}" dt="2024-01-24T05:24:25.806" v="73" actId="1076"/>
        <pc:sldMkLst>
          <pc:docMk/>
          <pc:sldMk cId="802466519" sldId="907"/>
        </pc:sldMkLst>
        <pc:spChg chg="mod">
          <ac:chgData name="ayushi pandey" userId="9e7e33281c795b92" providerId="LiveId" clId="{E7712942-80D6-4D89-B88A-D6E8BCF40822}" dt="2024-01-24T05:24:08.868" v="68" actId="20577"/>
          <ac:spMkLst>
            <pc:docMk/>
            <pc:sldMk cId="802466519" sldId="907"/>
            <ac:spMk id="2" creationId="{00000000-0000-0000-0000-000000000000}"/>
          </ac:spMkLst>
        </pc:spChg>
        <pc:picChg chg="add mod">
          <ac:chgData name="ayushi pandey" userId="9e7e33281c795b92" providerId="LiveId" clId="{E7712942-80D6-4D89-B88A-D6E8BCF40822}" dt="2024-01-24T05:24:25.806" v="73" actId="1076"/>
          <ac:picMkLst>
            <pc:docMk/>
            <pc:sldMk cId="802466519" sldId="907"/>
            <ac:picMk id="3" creationId="{A6FFCFFE-C361-DD32-06AE-260687795988}"/>
          </ac:picMkLst>
        </pc:picChg>
      </pc:sldChg>
      <pc:sldChg chg="addSp modSp add mod">
        <pc:chgData name="ayushi pandey" userId="9e7e33281c795b92" providerId="LiveId" clId="{E7712942-80D6-4D89-B88A-D6E8BCF40822}" dt="2024-01-24T05:26:47.791" v="90" actId="20577"/>
        <pc:sldMkLst>
          <pc:docMk/>
          <pc:sldMk cId="1090394982" sldId="908"/>
        </pc:sldMkLst>
        <pc:spChg chg="add">
          <ac:chgData name="ayushi pandey" userId="9e7e33281c795b92" providerId="LiveId" clId="{E7712942-80D6-4D89-B88A-D6E8BCF40822}" dt="2024-01-24T05:25:40.952" v="81"/>
          <ac:spMkLst>
            <pc:docMk/>
            <pc:sldMk cId="1090394982" sldId="908"/>
            <ac:spMk id="3" creationId="{636E7971-0E5D-4987-6840-D0D58776AF46}"/>
          </ac:spMkLst>
        </pc:spChg>
        <pc:spChg chg="mod">
          <ac:chgData name="ayushi pandey" userId="9e7e33281c795b92" providerId="LiveId" clId="{E7712942-80D6-4D89-B88A-D6E8BCF40822}" dt="2024-01-24T05:26:47.791" v="90" actId="20577"/>
          <ac:spMkLst>
            <pc:docMk/>
            <pc:sldMk cId="1090394982" sldId="908"/>
            <ac:spMk id="8" creationId="{7D90BCBF-325E-8748-6375-BCCE13998C52}"/>
          </ac:spMkLst>
        </pc:spChg>
        <pc:spChg chg="add">
          <ac:chgData name="ayushi pandey" userId="9e7e33281c795b92" providerId="LiveId" clId="{E7712942-80D6-4D89-B88A-D6E8BCF40822}" dt="2024-01-24T05:25:40.952" v="81"/>
          <ac:spMkLst>
            <pc:docMk/>
            <pc:sldMk cId="1090394982" sldId="908"/>
            <ac:spMk id="9" creationId="{CF00B519-7ACE-5273-DC05-0DF7B4B31292}"/>
          </ac:spMkLst>
        </pc:spChg>
      </pc:sldChg>
      <pc:sldChg chg="modSp add mod">
        <pc:chgData name="ayushi pandey" userId="9e7e33281c795b92" providerId="LiveId" clId="{E7712942-80D6-4D89-B88A-D6E8BCF40822}" dt="2024-01-24T05:26:54.787" v="91" actId="20577"/>
        <pc:sldMkLst>
          <pc:docMk/>
          <pc:sldMk cId="1119157278" sldId="909"/>
        </pc:sldMkLst>
        <pc:spChg chg="mod">
          <ac:chgData name="ayushi pandey" userId="9e7e33281c795b92" providerId="LiveId" clId="{E7712942-80D6-4D89-B88A-D6E8BCF40822}" dt="2024-01-24T05:26:54.787" v="91" actId="20577"/>
          <ac:spMkLst>
            <pc:docMk/>
            <pc:sldMk cId="1119157278" sldId="909"/>
            <ac:spMk id="8" creationId="{7D90BCBF-325E-8748-6375-BCCE13998C52}"/>
          </ac:spMkLst>
        </pc:spChg>
      </pc:sldChg>
    </pc:docChg>
  </pc:docChgLst>
  <pc:docChgLst>
    <pc:chgData name="ANUJ KUMAR SINGH" userId="8dbb60f1-1ffe-49c7-b2a2-8524df3dc919" providerId="ADAL" clId="{9AE16AE0-8365-40DB-AF32-65149B53E1C1}"/>
    <pc:docChg chg="modSld">
      <pc:chgData name="ANUJ KUMAR SINGH" userId="8dbb60f1-1ffe-49c7-b2a2-8524df3dc919" providerId="ADAL" clId="{9AE16AE0-8365-40DB-AF32-65149B53E1C1}" dt="2024-06-11T12:36:06.518" v="0" actId="1076"/>
      <pc:docMkLst>
        <pc:docMk/>
      </pc:docMkLst>
      <pc:sldChg chg="modSp">
        <pc:chgData name="ANUJ KUMAR SINGH" userId="8dbb60f1-1ffe-49c7-b2a2-8524df3dc919" providerId="ADAL" clId="{9AE16AE0-8365-40DB-AF32-65149B53E1C1}" dt="2024-06-11T12:36:06.518" v="0" actId="1076"/>
        <pc:sldMkLst>
          <pc:docMk/>
          <pc:sldMk cId="705299112" sldId="852"/>
        </pc:sldMkLst>
        <pc:spChg chg="mod">
          <ac:chgData name="ANUJ KUMAR SINGH" userId="8dbb60f1-1ffe-49c7-b2a2-8524df3dc919" providerId="ADAL" clId="{9AE16AE0-8365-40DB-AF32-65149B53E1C1}" dt="2024-06-11T12:36:06.518" v="0" actId="1076"/>
          <ac:spMkLst>
            <pc:docMk/>
            <pc:sldMk cId="705299112" sldId="852"/>
            <ac:spMk id="27655" creationId="{00000000-0000-0000-0000-000000000000}"/>
          </ac:spMkLst>
        </pc:spChg>
      </pc:sldChg>
    </pc:docChg>
  </pc:docChgLst>
  <pc:docChgLst>
    <pc:chgData name="SHANTANU SHARMA" userId="S::0211csai021@niet.co.in::86572bab-8362-47a0-93f6-9f3da87b8601" providerId="AD" clId="Web-{6590A5AB-21E3-876D-B76D-614EA4A52A00}"/>
    <pc:docChg chg="modSld">
      <pc:chgData name="SHANTANU SHARMA" userId="S::0211csai021@niet.co.in::86572bab-8362-47a0-93f6-9f3da87b8601" providerId="AD" clId="Web-{6590A5AB-21E3-876D-B76D-614EA4A52A00}" dt="2024-06-12T19:54:36.079" v="4" actId="20577"/>
      <pc:docMkLst>
        <pc:docMk/>
      </pc:docMkLst>
      <pc:sldChg chg="modSp">
        <pc:chgData name="SHANTANU SHARMA" userId="S::0211csai021@niet.co.in::86572bab-8362-47a0-93f6-9f3da87b8601" providerId="AD" clId="Web-{6590A5AB-21E3-876D-B76D-614EA4A52A00}" dt="2024-06-12T19:54:36.079" v="4" actId="20577"/>
        <pc:sldMkLst>
          <pc:docMk/>
          <pc:sldMk cId="799673032" sldId="645"/>
        </pc:sldMkLst>
        <pc:spChg chg="mod">
          <ac:chgData name="SHANTANU SHARMA" userId="S::0211csai021@niet.co.in::86572bab-8362-47a0-93f6-9f3da87b8601" providerId="AD" clId="Web-{6590A5AB-21E3-876D-B76D-614EA4A52A00}" dt="2024-06-12T19:54:36.079" v="4" actId="20577"/>
          <ac:spMkLst>
            <pc:docMk/>
            <pc:sldMk cId="799673032" sldId="645"/>
            <ac:spMk id="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AC330DF-63D6-4D05-B05B-326D87078E16}" type="pres">
      <dgm:prSet presAssocID="{62087D5B-D783-472D-88B5-FF8830383D40}" presName="linear" presStyleCnt="0">
        <dgm:presLayoutVars>
          <dgm:animLvl val="lvl"/>
          <dgm:resizeHandles val="exact"/>
        </dgm:presLayoutVars>
      </dgm:prSet>
      <dgm:spPr/>
    </dgm:pt>
  </dgm:ptLst>
  <dgm:cxnLst>
    <dgm:cxn modelId="{A4759718-D329-48FB-9AC0-AB5B23FB3BCA}" type="presOf" srcId="{62087D5B-D783-472D-88B5-FF8830383D40}" destId="{BAC330DF-63D6-4D05-B05B-326D87078E1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4CCB9CEA-C2C0-443A-A6CB-1537B7D710F3}">
      <dgm:prSet/>
      <dgm:spPr/>
      <dgm:t>
        <a:bodyPr/>
        <a:lstStyle/>
        <a:p>
          <a:r>
            <a:rPr lang="en-US"/>
            <a:t>To understand text mining and social media data analytic activities and apply the</a:t>
          </a:r>
        </a:p>
      </dgm:t>
    </dgm:pt>
    <dgm:pt modelId="{58A5E02E-C11E-4421-8ADD-AF861F1B84C7}" type="parTrans" cxnId="{3F10D9D9-FBD6-4ED3-A022-95033E798F98}">
      <dgm:prSet/>
      <dgm:spPr/>
      <dgm:t>
        <a:bodyPr/>
        <a:lstStyle/>
        <a:p>
          <a:endParaRPr lang="en-US"/>
        </a:p>
      </dgm:t>
    </dgm:pt>
    <dgm:pt modelId="{98E02467-F787-4571-8387-81516A434CEA}" type="sibTrans" cxnId="{3F10D9D9-FBD6-4ED3-A022-95033E798F98}">
      <dgm:prSet/>
      <dgm:spPr/>
      <dgm:t>
        <a:bodyPr/>
        <a:lstStyle/>
        <a:p>
          <a:endParaRPr lang="en-US"/>
        </a:p>
      </dgm:t>
    </dgm:pt>
    <dgm:pt modelId="{12FB6CE3-CD5F-431E-95C0-269E280AB6FC}">
      <dgm:prSet/>
      <dgm:spPr/>
      <dgm:t>
        <a:bodyPr/>
        <a:lstStyle/>
        <a:p>
          <a:r>
            <a:rPr lang="en-US"/>
            <a:t>complexities of processing text and network data from different data sources.</a:t>
          </a:r>
        </a:p>
      </dgm:t>
    </dgm:pt>
    <dgm:pt modelId="{1E4A3E7E-9F8D-4E3C-839A-E954A94AF393}" type="parTrans" cxnId="{695BAB58-EC71-4CBA-B7B1-32AC62A53EEF}">
      <dgm:prSet/>
      <dgm:spPr/>
      <dgm:t>
        <a:bodyPr/>
        <a:lstStyle/>
        <a:p>
          <a:endParaRPr lang="en-US"/>
        </a:p>
      </dgm:t>
    </dgm:pt>
    <dgm:pt modelId="{A1009C87-3105-49B6-845C-CAA2DEDBD258}" type="sibTrans" cxnId="{695BAB58-EC71-4CBA-B7B1-32AC62A53EEF}">
      <dgm:prSet/>
      <dgm:spPr/>
      <dgm:t>
        <a:bodyPr/>
        <a:lstStyle/>
        <a:p>
          <a:endParaRPr lang="en-US"/>
        </a:p>
      </dgm:t>
    </dgm:pt>
    <dgm:pt modelId="{1582B9EB-B4CE-4A6A-916D-2795B4AC0216}" type="pres">
      <dgm:prSet presAssocID="{935442EA-3D11-4D44-8E73-F6D5E0819A38}" presName="linear" presStyleCnt="0">
        <dgm:presLayoutVars>
          <dgm:animLvl val="lvl"/>
          <dgm:resizeHandles val="exact"/>
        </dgm:presLayoutVars>
      </dgm:prSet>
      <dgm:spPr/>
    </dgm:pt>
    <dgm:pt modelId="{A24AF663-D687-4645-935D-9ACAFD427EC7}" type="pres">
      <dgm:prSet presAssocID="{4CCB9CEA-C2C0-443A-A6CB-1537B7D710F3}" presName="parentText" presStyleLbl="node1" presStyleIdx="0" presStyleCnt="2">
        <dgm:presLayoutVars>
          <dgm:chMax val="0"/>
          <dgm:bulletEnabled val="1"/>
        </dgm:presLayoutVars>
      </dgm:prSet>
      <dgm:spPr/>
    </dgm:pt>
    <dgm:pt modelId="{7ACA2851-6716-4E45-82C3-19D89DDD337F}" type="pres">
      <dgm:prSet presAssocID="{98E02467-F787-4571-8387-81516A434CEA}" presName="spacer" presStyleCnt="0"/>
      <dgm:spPr/>
    </dgm:pt>
    <dgm:pt modelId="{6DB5B858-5F2A-4D3A-B78F-E9E8AE254B33}" type="pres">
      <dgm:prSet presAssocID="{12FB6CE3-CD5F-431E-95C0-269E280AB6FC}" presName="parentText" presStyleLbl="node1" presStyleIdx="1" presStyleCnt="2">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695BAB58-EC71-4CBA-B7B1-32AC62A53EEF}" srcId="{935442EA-3D11-4D44-8E73-F6D5E0819A38}" destId="{12FB6CE3-CD5F-431E-95C0-269E280AB6FC}" srcOrd="1" destOrd="0" parTransId="{1E4A3E7E-9F8D-4E3C-839A-E954A94AF393}" sibTransId="{A1009C87-3105-49B6-845C-CAA2DEDBD258}"/>
    <dgm:cxn modelId="{02D9AFB4-654C-4AA5-B0A4-7CFBCD1FFAB0}" type="presOf" srcId="{4CCB9CEA-C2C0-443A-A6CB-1537B7D710F3}" destId="{A24AF663-D687-4645-935D-9ACAFD427EC7}" srcOrd="0" destOrd="0" presId="urn:microsoft.com/office/officeart/2005/8/layout/vList2"/>
    <dgm:cxn modelId="{FE8E99B6-622D-4279-B64F-68D9B666E975}" type="presOf" srcId="{12FB6CE3-CD5F-431E-95C0-269E280AB6FC}" destId="{6DB5B858-5F2A-4D3A-B78F-E9E8AE254B33}" srcOrd="0" destOrd="0" presId="urn:microsoft.com/office/officeart/2005/8/layout/vList2"/>
    <dgm:cxn modelId="{3F10D9D9-FBD6-4ED3-A022-95033E798F98}" srcId="{935442EA-3D11-4D44-8E73-F6D5E0819A38}" destId="{4CCB9CEA-C2C0-443A-A6CB-1537B7D710F3}" srcOrd="0" destOrd="0" parTransId="{58A5E02E-C11E-4421-8ADD-AF861F1B84C7}" sibTransId="{98E02467-F787-4571-8387-81516A434CEA}"/>
    <dgm:cxn modelId="{D4A7571D-A8B5-4F70-A7C7-D961A78EABB3}" type="presParOf" srcId="{1582B9EB-B4CE-4A6A-916D-2795B4AC0216}" destId="{A24AF663-D687-4645-935D-9ACAFD427EC7}" srcOrd="0" destOrd="0" presId="urn:microsoft.com/office/officeart/2005/8/layout/vList2"/>
    <dgm:cxn modelId="{77864039-9328-44C7-AA4A-536FD767CC0C}" type="presParOf" srcId="{1582B9EB-B4CE-4A6A-916D-2795B4AC0216}" destId="{7ACA2851-6716-4E45-82C3-19D89DDD337F}" srcOrd="1" destOrd="0" presId="urn:microsoft.com/office/officeart/2005/8/layout/vList2"/>
    <dgm:cxn modelId="{557A8A0E-1633-48E1-8874-F12CEB4722A7}" type="presParOf" srcId="{1582B9EB-B4CE-4A6A-916D-2795B4AC0216}" destId="{6DB5B858-5F2A-4D3A-B78F-E9E8AE254B33}" srcOrd="2"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Lst>
  <dgm:cxnLst>
    <dgm:cxn modelId="{F01C1A4D-2D88-46FC-AA1C-174B089A1D23}" type="presOf" srcId="{1D8AF22B-6E01-4F33-9B54-590076F38756}" destId="{6B117771-AD3E-410E-8C2D-70661DFBA6BA}"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Lst>
  <dgm:cxnLst>
    <dgm:cxn modelId="{EFF34B82-60AD-4AB7-9ADE-08B4C2F23B48}" type="presOf" srcId="{9A6AA7B5-1491-47C8-85E4-E5E8FDD6D065}" destId="{685F4F69-7D82-4DED-A9A8-7071B724DF0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Lst>
  <dgm:cxnLst>
    <dgm:cxn modelId="{0137BE35-7741-4CB7-8903-0262507EB38F}" type="presOf" srcId="{1B644E16-AACD-4612-92E0-D46EF4ECB879}" destId="{B22A3E1F-BDC2-4FC3-B056-77BC1F86A5B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Lst>
  <dgm:cxnLst>
    <dgm:cxn modelId="{05A47010-37A1-4400-9B53-9EE23CC7A1EB}" type="presOf" srcId="{FF45E94E-C528-4C21-A29D-573922B4ED68}" destId="{45C93CBB-046D-43CD-9356-3FC8771C32A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Lst>
  <dgm:cxnLst>
    <dgm:cxn modelId="{49668B68-671F-4E13-BC55-3CC0C61BC1D0}" type="presOf" srcId="{0803BEA6-810A-46C8-899C-70229B268BB8}" destId="{E298B721-E1B9-4CD4-8B1A-4950CC157D9F}"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AF663-D687-4645-935D-9ACAFD427EC7}">
      <dsp:nvSpPr>
        <dsp:cNvPr id="0" name=""/>
        <dsp:cNvSpPr/>
      </dsp:nvSpPr>
      <dsp:spPr>
        <a:xfrm>
          <a:off x="0" y="20973"/>
          <a:ext cx="10165080" cy="139229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To understand text mining and social media data analytic activities and apply the</a:t>
          </a:r>
        </a:p>
      </dsp:txBody>
      <dsp:txXfrm>
        <a:off x="67966" y="88939"/>
        <a:ext cx="10029148" cy="1256367"/>
      </dsp:txXfrm>
    </dsp:sp>
    <dsp:sp modelId="{6DB5B858-5F2A-4D3A-B78F-E9E8AE254B33}">
      <dsp:nvSpPr>
        <dsp:cNvPr id="0" name=""/>
        <dsp:cNvSpPr/>
      </dsp:nvSpPr>
      <dsp:spPr>
        <a:xfrm>
          <a:off x="0" y="1514073"/>
          <a:ext cx="10165080" cy="139229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complexities of processing text and network data from different data sources.</a:t>
          </a:r>
        </a:p>
      </dsp:txBody>
      <dsp:txXfrm>
        <a:off x="67966" y="1582039"/>
        <a:ext cx="10029148" cy="1256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83</a:t>
            </a:fld>
            <a:endParaRPr lang="en-US" altLang="en-US">
              <a:latin typeface="Calibri" panose="020F0502020204030204" pitchFamily="34" charset="0"/>
            </a:endParaRPr>
          </a:p>
        </p:txBody>
      </p:sp>
    </p:spTree>
    <p:extLst>
      <p:ext uri="{BB962C8B-B14F-4D97-AF65-F5344CB8AC3E}">
        <p14:creationId xmlns:p14="http://schemas.microsoft.com/office/powerpoint/2010/main" val="2515770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84</a:t>
            </a:fld>
            <a:endParaRPr lang="en-US" altLang="en-US">
              <a:latin typeface="Calibri" panose="020F0502020204030204" pitchFamily="34" charset="0"/>
            </a:endParaRPr>
          </a:p>
        </p:txBody>
      </p:sp>
    </p:spTree>
    <p:extLst>
      <p:ext uri="{BB962C8B-B14F-4D97-AF65-F5344CB8AC3E}">
        <p14:creationId xmlns:p14="http://schemas.microsoft.com/office/powerpoint/2010/main" val="77767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85</a:t>
            </a:fld>
            <a:endParaRPr lang="en-US" altLang="en-US">
              <a:latin typeface="Calibri" panose="020F0502020204030204" pitchFamily="34" charset="0"/>
            </a:endParaRPr>
          </a:p>
        </p:txBody>
      </p:sp>
    </p:spTree>
    <p:extLst>
      <p:ext uri="{BB962C8B-B14F-4D97-AF65-F5344CB8AC3E}">
        <p14:creationId xmlns:p14="http://schemas.microsoft.com/office/powerpoint/2010/main" val="1582100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86</a:t>
            </a:fld>
            <a:endParaRPr lang="en-US" altLang="en-US">
              <a:latin typeface="Calibri" panose="020F0502020204030204" pitchFamily="34" charset="0"/>
            </a:endParaRPr>
          </a:p>
        </p:txBody>
      </p:sp>
    </p:spTree>
    <p:extLst>
      <p:ext uri="{BB962C8B-B14F-4D97-AF65-F5344CB8AC3E}">
        <p14:creationId xmlns:p14="http://schemas.microsoft.com/office/powerpoint/2010/main" val="1299113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87</a:t>
            </a:fld>
            <a:endParaRPr lang="en-US" altLang="en-US">
              <a:latin typeface="Calibri" panose="020F0502020204030204" pitchFamily="34" charset="0"/>
            </a:endParaRPr>
          </a:p>
        </p:txBody>
      </p:sp>
    </p:spTree>
    <p:extLst>
      <p:ext uri="{BB962C8B-B14F-4D97-AF65-F5344CB8AC3E}">
        <p14:creationId xmlns:p14="http://schemas.microsoft.com/office/powerpoint/2010/main" val="2600064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88</a:t>
            </a:fld>
            <a:endParaRPr lang="en-US" altLang="en-US">
              <a:latin typeface="Calibri" panose="020F0502020204030204" pitchFamily="34" charset="0"/>
            </a:endParaRPr>
          </a:p>
        </p:txBody>
      </p:sp>
    </p:spTree>
    <p:extLst>
      <p:ext uri="{BB962C8B-B14F-4D97-AF65-F5344CB8AC3E}">
        <p14:creationId xmlns:p14="http://schemas.microsoft.com/office/powerpoint/2010/main" val="2226038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89</a:t>
            </a:fld>
            <a:endParaRPr lang="en-US" altLang="en-US">
              <a:latin typeface="Calibri" panose="020F0502020204030204" pitchFamily="34" charset="0"/>
            </a:endParaRPr>
          </a:p>
        </p:txBody>
      </p:sp>
    </p:spTree>
    <p:extLst>
      <p:ext uri="{BB962C8B-B14F-4D97-AF65-F5344CB8AC3E}">
        <p14:creationId xmlns:p14="http://schemas.microsoft.com/office/powerpoint/2010/main" val="191688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94</a:t>
            </a:fld>
            <a:endParaRPr lang="en-US" altLang="en-US">
              <a:latin typeface="Calibri" panose="020F0502020204030204" pitchFamily="34" charset="0"/>
            </a:endParaRPr>
          </a:p>
        </p:txBody>
      </p:sp>
    </p:spTree>
    <p:extLst>
      <p:ext uri="{BB962C8B-B14F-4D97-AF65-F5344CB8AC3E}">
        <p14:creationId xmlns:p14="http://schemas.microsoft.com/office/powerpoint/2010/main" val="134434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95</a:t>
            </a:fld>
            <a:endParaRPr lang="en-US" altLang="en-US">
              <a:latin typeface="Calibri" panose="020F0502020204030204" pitchFamily="34" charset="0"/>
            </a:endParaRPr>
          </a:p>
        </p:txBody>
      </p:sp>
    </p:spTree>
    <p:extLst>
      <p:ext uri="{BB962C8B-B14F-4D97-AF65-F5344CB8AC3E}">
        <p14:creationId xmlns:p14="http://schemas.microsoft.com/office/powerpoint/2010/main" val="1601925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97</a:t>
            </a:fld>
            <a:endParaRPr lang="en-US" altLang="en-US">
              <a:latin typeface="Calibri" panose="020F0502020204030204" pitchFamily="34" charset="0"/>
            </a:endParaRPr>
          </a:p>
        </p:txBody>
      </p:sp>
    </p:spTree>
    <p:extLst>
      <p:ext uri="{BB962C8B-B14F-4D97-AF65-F5344CB8AC3E}">
        <p14:creationId xmlns:p14="http://schemas.microsoft.com/office/powerpoint/2010/main" val="147851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428359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dirty="0"/>
          </a:p>
        </p:txBody>
      </p:sp>
    </p:spTree>
    <p:extLst>
      <p:ext uri="{BB962C8B-B14F-4D97-AF65-F5344CB8AC3E}">
        <p14:creationId xmlns:p14="http://schemas.microsoft.com/office/powerpoint/2010/main" val="56691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dirty="0"/>
          </a:p>
        </p:txBody>
      </p:sp>
    </p:spTree>
    <p:extLst>
      <p:ext uri="{BB962C8B-B14F-4D97-AF65-F5344CB8AC3E}">
        <p14:creationId xmlns:p14="http://schemas.microsoft.com/office/powerpoint/2010/main" val="1045223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72</a:t>
            </a:fld>
            <a:endParaRPr lang="en-US" altLang="en-US">
              <a:latin typeface="Calibri" panose="020F0502020204030204" pitchFamily="34" charset="0"/>
            </a:endParaRPr>
          </a:p>
        </p:txBody>
      </p:sp>
    </p:spTree>
    <p:extLst>
      <p:ext uri="{BB962C8B-B14F-4D97-AF65-F5344CB8AC3E}">
        <p14:creationId xmlns:p14="http://schemas.microsoft.com/office/powerpoint/2010/main" val="284613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81</a:t>
            </a:fld>
            <a:endParaRPr lang="en-US" altLang="en-US">
              <a:latin typeface="Calibri" panose="020F0502020204030204" pitchFamily="34" charset="0"/>
            </a:endParaRPr>
          </a:p>
        </p:txBody>
      </p:sp>
    </p:spTree>
    <p:extLst>
      <p:ext uri="{BB962C8B-B14F-4D97-AF65-F5344CB8AC3E}">
        <p14:creationId xmlns:p14="http://schemas.microsoft.com/office/powerpoint/2010/main" val="137270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82</a:t>
            </a:fld>
            <a:endParaRPr lang="en-US" altLang="en-US">
              <a:latin typeface="Calibri" panose="020F0502020204030204" pitchFamily="34" charset="0"/>
            </a:endParaRPr>
          </a:p>
        </p:txBody>
      </p:sp>
    </p:spTree>
    <p:extLst>
      <p:ext uri="{BB962C8B-B14F-4D97-AF65-F5344CB8AC3E}">
        <p14:creationId xmlns:p14="http://schemas.microsoft.com/office/powerpoint/2010/main" val="136873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AC9881-5927-405F-86F3-787A78AAFB53}"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BF71F8-3B0E-4E42-BB9A-973ADB733D04}"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78E29-F809-40A0-8B24-1C5AB7F70D17}"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C2526A-DD96-4AB3-9DAC-36B74A26FA9A}"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913EDA-2A02-45CE-A6A1-5F00FA192F72}" type="datetime1">
              <a:rPr lang="en-US" smtClean="0"/>
              <a:t>3/8/2025</a:t>
            </a:fld>
            <a:endParaRPr lang="en-US"/>
          </a:p>
        </p:txBody>
      </p:sp>
      <p:sp>
        <p:nvSpPr>
          <p:cNvPr id="5" name="Footer Placeholder 4"/>
          <p:cNvSpPr>
            <a:spLocks noGrp="1"/>
          </p:cNvSpPr>
          <p:nvPr>
            <p:ph type="ftr" sz="quarter" idx="11"/>
          </p:nvPr>
        </p:nvSpPr>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914172-37B6-453B-B5F2-7084A148951C}" type="datetime1">
              <a:rPr lang="en-US" smtClean="0"/>
              <a:t>3/8/2025</a:t>
            </a:fld>
            <a:endParaRPr lang="en-US"/>
          </a:p>
        </p:txBody>
      </p:sp>
      <p:sp>
        <p:nvSpPr>
          <p:cNvPr id="6" name="Footer Placeholder 5"/>
          <p:cNvSpPr>
            <a:spLocks noGrp="1"/>
          </p:cNvSpPr>
          <p:nvPr>
            <p:ph type="ftr" sz="quarter" idx="11"/>
          </p:nvPr>
        </p:nvSpPr>
        <p:spPr/>
        <p:txBody>
          <a:bodyPr/>
          <a:lstStyle/>
          <a:p>
            <a:r>
              <a:rPr lang="en-US"/>
              <a:t>Dr. Atul Pratap Singh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1B913D-921C-4C7F-8202-FB7338906F3D}" type="datetime1">
              <a:rPr lang="en-US" smtClean="0"/>
              <a:t>3/8/2025</a:t>
            </a:fld>
            <a:endParaRPr lang="en-US"/>
          </a:p>
        </p:txBody>
      </p:sp>
      <p:sp>
        <p:nvSpPr>
          <p:cNvPr id="8" name="Footer Placeholder 7"/>
          <p:cNvSpPr>
            <a:spLocks noGrp="1"/>
          </p:cNvSpPr>
          <p:nvPr>
            <p:ph type="ftr" sz="quarter" idx="11"/>
          </p:nvPr>
        </p:nvSpPr>
        <p:spPr/>
        <p:txBody>
          <a:bodyPr/>
          <a:lstStyle/>
          <a:p>
            <a:r>
              <a:rPr lang="en-US"/>
              <a:t>Dr. Atul Pratap Singh              ACSAI0622N  SOCIAL MEDIA ANALYTICS                 Unit-1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ABFBA9-8BD2-4DC7-9EDC-F3CF66A3DDC1}" type="datetime1">
              <a:rPr lang="en-US" smtClean="0"/>
              <a:t>3/8/2025</a:t>
            </a:fld>
            <a:endParaRPr lang="en-US"/>
          </a:p>
        </p:txBody>
      </p:sp>
      <p:sp>
        <p:nvSpPr>
          <p:cNvPr id="4" name="Footer Placeholder 3"/>
          <p:cNvSpPr>
            <a:spLocks noGrp="1"/>
          </p:cNvSpPr>
          <p:nvPr>
            <p:ph type="ftr" sz="quarter" idx="11"/>
          </p:nvPr>
        </p:nvSpPr>
        <p:spPr/>
        <p:txBody>
          <a:bodyPr/>
          <a:lstStyle/>
          <a:p>
            <a:r>
              <a:rPr lang="en-US"/>
              <a:t>Dr. Atul Pratap Singh              ACSAI0622N  SOCIAL MEDIA ANALYTICS                 Unit-1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ADABA-0E8E-4F4F-B842-9B16AF8C9D5A}" type="datetime1">
              <a:rPr lang="en-US" smtClean="0"/>
              <a:t>3/8/2025</a:t>
            </a:fld>
            <a:endParaRPr lang="en-US"/>
          </a:p>
        </p:txBody>
      </p:sp>
      <p:sp>
        <p:nvSpPr>
          <p:cNvPr id="3" name="Footer Placeholder 2"/>
          <p:cNvSpPr>
            <a:spLocks noGrp="1"/>
          </p:cNvSpPr>
          <p:nvPr>
            <p:ph type="ftr" sz="quarter" idx="11"/>
          </p:nvPr>
        </p:nvSpPr>
        <p:spPr/>
        <p:txBody>
          <a:bodyPr/>
          <a:lstStyle/>
          <a:p>
            <a:r>
              <a:rPr lang="en-US"/>
              <a:t>Dr. Atul Pratap Singh              ACSAI0622N  SOCIAL MEDIA ANALYTICS                 Unit-1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39CE09-2831-48C6-B73D-2CBD6E90CB31}" type="datetime1">
              <a:rPr lang="en-US" smtClean="0"/>
              <a:t>3/8/2025</a:t>
            </a:fld>
            <a:endParaRPr lang="en-US"/>
          </a:p>
        </p:txBody>
      </p:sp>
      <p:sp>
        <p:nvSpPr>
          <p:cNvPr id="6" name="Footer Placeholder 5"/>
          <p:cNvSpPr>
            <a:spLocks noGrp="1"/>
          </p:cNvSpPr>
          <p:nvPr>
            <p:ph type="ftr" sz="quarter" idx="11"/>
          </p:nvPr>
        </p:nvSpPr>
        <p:spPr/>
        <p:txBody>
          <a:bodyPr/>
          <a:lstStyle/>
          <a:p>
            <a:r>
              <a:rPr lang="en-US"/>
              <a:t>Dr. Atul Pratap Singh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D348F-CAA1-458E-92DE-01C694719528}" type="datetime1">
              <a:rPr lang="en-US" smtClean="0"/>
              <a:t>3/8/2025</a:t>
            </a:fld>
            <a:endParaRPr lang="en-US"/>
          </a:p>
        </p:txBody>
      </p:sp>
      <p:sp>
        <p:nvSpPr>
          <p:cNvPr id="6" name="Footer Placeholder 5"/>
          <p:cNvSpPr>
            <a:spLocks noGrp="1"/>
          </p:cNvSpPr>
          <p:nvPr>
            <p:ph type="ftr" sz="quarter" idx="11"/>
          </p:nvPr>
        </p:nvSpPr>
        <p:spPr/>
        <p:txBody>
          <a:bodyPr/>
          <a:lstStyle/>
          <a:p>
            <a:r>
              <a:rPr lang="en-US"/>
              <a:t>Dr. Atul Pratap Singh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C42C5-B9F3-492A-92A4-4A8D83834A47}" type="datetime1">
              <a:rPr lang="en-US" smtClean="0"/>
              <a:t>3/8/2025</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Atul Pratap Singh              ACSAI0622N  SOCIAL MEDIA ANALYTICS                 Unit-1</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18" Type="http://schemas.openxmlformats.org/officeDocument/2006/relationships/diagramLayout" Target="../diagrams/layout13.xml"/><Relationship Id="rId26" Type="http://schemas.microsoft.com/office/2007/relationships/diagramDrawing" Target="../diagrams/drawing14.xml"/><Relationship Id="rId3" Type="http://schemas.openxmlformats.org/officeDocument/2006/relationships/diagramLayout" Target="../diagrams/layout10.xml"/><Relationship Id="rId21" Type="http://schemas.microsoft.com/office/2007/relationships/diagramDrawing" Target="../diagrams/drawing13.xml"/><Relationship Id="rId34" Type="http://schemas.openxmlformats.org/officeDocument/2006/relationships/diagramQuickStyle" Target="../diagrams/quickStyle16.xml"/><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diagramData" Target="../diagrams/data13.xml"/><Relationship Id="rId25" Type="http://schemas.openxmlformats.org/officeDocument/2006/relationships/diagramColors" Target="../diagrams/colors14.xml"/><Relationship Id="rId33" Type="http://schemas.openxmlformats.org/officeDocument/2006/relationships/diagramLayout" Target="../diagrams/layout16.xml"/><Relationship Id="rId2" Type="http://schemas.openxmlformats.org/officeDocument/2006/relationships/diagramData" Target="../diagrams/data10.xml"/><Relationship Id="rId16" Type="http://schemas.microsoft.com/office/2007/relationships/diagramDrawing" Target="../diagrams/drawing12.xml"/><Relationship Id="rId20" Type="http://schemas.openxmlformats.org/officeDocument/2006/relationships/diagramColors" Target="../diagrams/colors13.xml"/><Relationship Id="rId29" Type="http://schemas.openxmlformats.org/officeDocument/2006/relationships/diagramQuickStyle" Target="../diagrams/quickStyle15.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24" Type="http://schemas.openxmlformats.org/officeDocument/2006/relationships/diagramQuickStyle" Target="../diagrams/quickStyle14.xml"/><Relationship Id="rId32" Type="http://schemas.openxmlformats.org/officeDocument/2006/relationships/diagramData" Target="../diagrams/data16.xml"/><Relationship Id="rId37" Type="http://schemas.openxmlformats.org/officeDocument/2006/relationships/image" Target="../media/image5.png"/><Relationship Id="rId5" Type="http://schemas.openxmlformats.org/officeDocument/2006/relationships/diagramColors" Target="../diagrams/colors10.xml"/><Relationship Id="rId15" Type="http://schemas.openxmlformats.org/officeDocument/2006/relationships/diagramColors" Target="../diagrams/colors12.xml"/><Relationship Id="rId23" Type="http://schemas.openxmlformats.org/officeDocument/2006/relationships/diagramLayout" Target="../diagrams/layout14.xml"/><Relationship Id="rId28" Type="http://schemas.openxmlformats.org/officeDocument/2006/relationships/diagramLayout" Target="../diagrams/layout15.xml"/><Relationship Id="rId36" Type="http://schemas.microsoft.com/office/2007/relationships/diagramDrawing" Target="../diagrams/drawing16.xml"/><Relationship Id="rId10" Type="http://schemas.openxmlformats.org/officeDocument/2006/relationships/diagramColors" Target="../diagrams/colors11.xml"/><Relationship Id="rId19" Type="http://schemas.openxmlformats.org/officeDocument/2006/relationships/diagramQuickStyle" Target="../diagrams/quickStyle13.xml"/><Relationship Id="rId31" Type="http://schemas.microsoft.com/office/2007/relationships/diagramDrawing" Target="../diagrams/drawing15.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 Id="rId22" Type="http://schemas.openxmlformats.org/officeDocument/2006/relationships/diagramData" Target="../diagrams/data14.xml"/><Relationship Id="rId27" Type="http://schemas.openxmlformats.org/officeDocument/2006/relationships/diagramData" Target="../diagrams/data15.xml"/><Relationship Id="rId30" Type="http://schemas.openxmlformats.org/officeDocument/2006/relationships/diagramColors" Target="../diagrams/colors15.xml"/><Relationship Id="rId35" Type="http://schemas.openxmlformats.org/officeDocument/2006/relationships/diagramColors" Target="../diagrams/colors16.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37" Type="http://schemas.openxmlformats.org/officeDocument/2006/relationships/image" Target="../media/image5.png"/><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tUNwSH7671Y&amp;t=2s" TargetMode="External"/><Relationship Id="rId2" Type="http://schemas.openxmlformats.org/officeDocument/2006/relationships/hyperlink" Target="http://www.youtube.com/watch?v=Uqs0GewlMkQ"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youtube.com/watch?v=ntOaoW0T604" TargetMode="External"/><Relationship Id="rId4" Type="http://schemas.openxmlformats.org/officeDocument/2006/relationships/hyperlink" Target="https://www.youtube.com/watch?v=KjWu1-dZn0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dnuggets.com/2019/04/text-preprocessing-nlp-machine-learning.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nalyticsvidhya.com/blog/2020/05/what-is-tokenization-nl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expressanalytics.com/blog/nlp-sentiment-analysi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youtube.com/watch?v=Uqs0GewlMk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youtube.com/watch?v=tUNwSH7671Y&amp;t=2s"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image" Target="../media/image5.png"/><Relationship Id="rId10" Type="http://schemas.openxmlformats.org/officeDocument/2006/relationships/diagramColors" Target="../diagrams/colors6.xml"/><Relationship Id="rId19" Type="http://schemas.openxmlformats.org/officeDocument/2006/relationships/diagramQuickStyle" Target="../diagrams/quickStyle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image" Target="../media/image10.png"/></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youtube.com/watch?v=KjWu1-dZn0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0.png"/><Relationship Id="rId4" Type="http://schemas.openxmlformats.org/officeDocument/2006/relationships/hyperlink" Target="https://www.youtube.com/watch?v=ntOaoW0T6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b="1" dirty="0"/>
              <a:t>SENTIMENT MINING</a:t>
            </a:r>
            <a:r>
              <a:rPr lang="en-US" sz="3600" dirty="0">
                <a:solidFill>
                  <a:schemeClr val="tx1"/>
                </a:solidFill>
              </a:rPr>
              <a:t> </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Dr. </a:t>
            </a:r>
            <a:r>
              <a:rPr lang="en-US" sz="2400" dirty="0" err="1">
                <a:solidFill>
                  <a:schemeClr val="tx1"/>
                </a:solidFill>
              </a:rPr>
              <a:t>Atul</a:t>
            </a:r>
            <a:r>
              <a:rPr lang="en-US" sz="2400" dirty="0">
                <a:solidFill>
                  <a:schemeClr val="tx1"/>
                </a:solidFill>
              </a:rPr>
              <a:t> </a:t>
            </a:r>
            <a:r>
              <a:rPr lang="en-US" sz="2400" dirty="0" err="1">
                <a:solidFill>
                  <a:schemeClr val="tx1"/>
                </a:solidFill>
              </a:rPr>
              <a:t>Pratap</a:t>
            </a:r>
            <a:r>
              <a:rPr lang="en-US" sz="2400" dirty="0">
                <a:solidFill>
                  <a:schemeClr val="tx1"/>
                </a:solidFill>
              </a:rPr>
              <a:t> Singh (Asst. Professor)</a:t>
            </a:r>
          </a:p>
          <a:p>
            <a:pPr algn="ctr">
              <a:spcBef>
                <a:spcPct val="20000"/>
              </a:spcBef>
              <a:defRPr/>
            </a:pPr>
            <a:r>
              <a:rPr lang="en-US" sz="2400" dirty="0">
                <a:solidFill>
                  <a:schemeClr val="tx1"/>
                </a:solidFill>
              </a:rPr>
              <a:t>AI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034C811C-0F30-4F80-A801-FDD29B21A87C}" type="datetime1">
              <a:rPr lang="en-US" smtClean="0"/>
              <a:t>3/8/2025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829800" y="21336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a:t>
            </a:r>
          </a:p>
        </p:txBody>
      </p:sp>
      <p:sp>
        <p:nvSpPr>
          <p:cNvPr id="13" name="Footer Placeholder 12"/>
          <p:cNvSpPr>
            <a:spLocks noGrp="1"/>
          </p:cNvSpPr>
          <p:nvPr>
            <p:ph type="ftr" sz="quarter" idx="11"/>
          </p:nvPr>
        </p:nvSpPr>
        <p:spPr>
          <a:xfrm>
            <a:off x="4191000" y="6416675"/>
            <a:ext cx="6324600" cy="365125"/>
          </a:xfrm>
        </p:spPr>
        <p:txBody>
          <a:bodyPr/>
          <a:lstStyle/>
          <a:p>
            <a:r>
              <a:rPr lang="en-US" dirty="0"/>
              <a:t>Dr. Atul Pratap Singh              ACSAI0622N  SOCIAL MEDIA ANALYTICS                 Unit-1</a:t>
            </a:r>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000" dirty="0">
                <a:solidFill>
                  <a:schemeClr val="tx1"/>
                </a:solidFill>
              </a:rPr>
              <a:t>Social Media Analytics</a:t>
            </a:r>
          </a:p>
          <a:p>
            <a:r>
              <a:rPr lang="en-US" sz="2000" dirty="0">
                <a:solidFill>
                  <a:schemeClr val="tx1"/>
                </a:solidFill>
              </a:rPr>
              <a:t>(ACSAI0622N)</a:t>
            </a: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sp>
        <p:nvSpPr>
          <p:cNvPr id="8" name="AutoShape 6" descr="blob:https://web.whatsapp.com/535820c9-9d29-4ed8-8cdf-72a1cf381ae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0" name="Picture 2" descr="C:\Users\HIMANSHU\Desktop\MY PHOTO.jpg"/>
          <p:cNvPicPr>
            <a:picLocks noChangeAspect="1" noChangeArrowheads="1"/>
          </p:cNvPicPr>
          <p:nvPr/>
        </p:nvPicPr>
        <p:blipFill>
          <a:blip r:embed="rId5"/>
          <a:srcRect/>
          <a:stretch>
            <a:fillRect/>
          </a:stretch>
        </p:blipFill>
        <p:spPr bwMode="auto">
          <a:xfrm>
            <a:off x="9372600" y="2286000"/>
            <a:ext cx="1905000" cy="1600200"/>
          </a:xfrm>
          <a:prstGeom prst="rect">
            <a:avLst/>
          </a:prstGeom>
          <a:noFill/>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B59E81-43B2-48DC-98B7-C848DB2F28CD}" type="datetime1">
              <a:rPr lang="en-US" smtClean="0"/>
              <a:t>3/8/2025</a:t>
            </a:fld>
            <a:endParaRPr lang="en-US" dirty="0"/>
          </a:p>
        </p:txBody>
      </p:sp>
      <p:sp>
        <p:nvSpPr>
          <p:cNvPr id="5" name="Footer Placeholder 4"/>
          <p:cNvSpPr>
            <a:spLocks noGrp="1"/>
          </p:cNvSpPr>
          <p:nvPr>
            <p:ph type="ftr" sz="quarter" idx="11"/>
          </p:nvPr>
        </p:nvSpPr>
        <p:spPr>
          <a:xfrm>
            <a:off x="4165600" y="6356357"/>
            <a:ext cx="5740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13" name="Picture 12"/>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69875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FCF5AD-24DC-4773-9E85-A558E64084EF}" type="datetime1">
              <a:rPr lang="en-US" smtClean="0"/>
              <a:t>3/8/2025</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13" name="Picture 12"/>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978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028526-376E-4B80-85D7-9661C057538E}" type="datetime1">
              <a:rPr lang="en-US" smtClean="0"/>
              <a:t>3/8/2025</a:t>
            </a:fld>
            <a:endParaRPr lang="en-US" dirty="0"/>
          </a:p>
        </p:txBody>
      </p:sp>
      <p:sp>
        <p:nvSpPr>
          <p:cNvPr id="5" name="Footer Placeholder 4"/>
          <p:cNvSpPr>
            <a:spLocks noGrp="1"/>
          </p:cNvSpPr>
          <p:nvPr>
            <p:ph type="ftr" sz="quarter" idx="11"/>
          </p:nvPr>
        </p:nvSpPr>
        <p:spPr>
          <a:xfrm>
            <a:off x="4038600" y="6356356"/>
            <a:ext cx="54102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50937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EE1454-8C2B-4D7A-A67C-6D40E14AF07F}" type="datetime1">
              <a:rPr lang="en-US" smtClean="0"/>
              <a:t>3/8/2025</a:t>
            </a:fld>
            <a:endParaRPr lang="en-US" dirty="0"/>
          </a:p>
        </p:txBody>
      </p:sp>
      <p:sp>
        <p:nvSpPr>
          <p:cNvPr id="5" name="Footer Placeholder 4"/>
          <p:cNvSpPr>
            <a:spLocks noGrp="1"/>
          </p:cNvSpPr>
          <p:nvPr>
            <p:ph type="ftr" sz="quarter" idx="11"/>
          </p:nvPr>
        </p:nvSpPr>
        <p:spPr>
          <a:xfrm>
            <a:off x="4038600" y="6356356"/>
            <a:ext cx="61722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3299195454"/>
              </p:ext>
            </p:extLst>
          </p:nvPr>
        </p:nvGraphicFramePr>
        <p:xfrm>
          <a:off x="1524000" y="785158"/>
          <a:ext cx="10210800" cy="4644042"/>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S. No</a:t>
                      </a:r>
                      <a:r>
                        <a:rPr lang="en-IN" sz="1500" b="0" dirty="0">
                          <a:solidFill>
                            <a:schemeClr val="accent4">
                              <a:lumMod val="50000"/>
                            </a:schemeClr>
                          </a:solidFill>
                          <a:latin typeface="Times New Roman"/>
                          <a:ea typeface="Times New Roman"/>
                        </a:rPr>
                        <a:t>.</a:t>
                      </a:r>
                      <a:endParaRPr lang="en-US" sz="15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fontAlgn="base"/>
                      <a:r>
                        <a:rPr lang="en-US" sz="1500" kern="1200" dirty="0">
                          <a:solidFill>
                            <a:schemeClr val="dk1"/>
                          </a:solidFill>
                          <a:latin typeface="+mn-lt"/>
                          <a:ea typeface="+mn-ea"/>
                          <a:cs typeface="+mn-cs"/>
                        </a:rPr>
                        <a:t>The ability to identify, analyze real world problems and design their ethical solutions using artificial intelligence, robotics, virtual/augmented reality, data analytics, block chain technology, and cloud computing.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fontAlgn="base">
                        <a:lnSpc>
                          <a:spcPct val="115000"/>
                        </a:lnSpc>
                        <a:spcBef>
                          <a:spcPts val="0"/>
                        </a:spcBef>
                        <a:spcAft>
                          <a:spcPts val="750"/>
                        </a:spcAft>
                      </a:pPr>
                      <a:r>
                        <a:rPr lang="en-US" sz="1500" dirty="0">
                          <a:solidFill>
                            <a:srgbClr val="212121"/>
                          </a:solidFill>
                          <a:latin typeface="Gilroy"/>
                          <a:ea typeface="Times New Roman"/>
                          <a:cs typeface="Times New Roman"/>
                        </a:rPr>
                        <a:t>The ability to design and develop the hardware sensor devices and related interfacing software systems for solving complex engineering problems.</a:t>
                      </a:r>
                      <a:endParaRPr lang="en-US" sz="15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fontAlgn="base">
                        <a:lnSpc>
                          <a:spcPct val="115000"/>
                        </a:lnSpc>
                        <a:spcBef>
                          <a:spcPts val="0"/>
                        </a:spcBef>
                        <a:spcAft>
                          <a:spcPts val="750"/>
                        </a:spcAft>
                      </a:pPr>
                      <a:r>
                        <a:rPr lang="en-US" sz="1500" dirty="0">
                          <a:solidFill>
                            <a:srgbClr val="212121"/>
                          </a:solidFill>
                          <a:latin typeface="Gilroy"/>
                          <a:ea typeface="Times New Roman"/>
                          <a:cs typeface="Times New Roman"/>
                        </a:rPr>
                        <a:t>The ability to understand inter-disciplinary computing techniques and to apply them in the design of advanced computing.</a:t>
                      </a:r>
                      <a:endParaRPr lang="en-US" sz="15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2895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fontAlgn="base">
                        <a:lnSpc>
                          <a:spcPct val="115000"/>
                        </a:lnSpc>
                        <a:spcBef>
                          <a:spcPts val="0"/>
                        </a:spcBef>
                        <a:spcAft>
                          <a:spcPts val="750"/>
                        </a:spcAft>
                      </a:pPr>
                      <a:r>
                        <a:rPr lang="en-US" sz="1500" dirty="0">
                          <a:solidFill>
                            <a:srgbClr val="212121"/>
                          </a:solidFill>
                          <a:latin typeface="Gilroy"/>
                          <a:ea typeface="Times New Roman"/>
                          <a:cs typeface="Times New Roman"/>
                        </a:rPr>
                        <a:t>The ability to conduct investigation of complex problems with the help of technical, managerial, leadership qualities, and modern engineering tools provided by industry-sponsored laboratories.</a:t>
                      </a:r>
                      <a:endParaRPr lang="en-US" sz="15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58AB68-3E71-45DD-BBB3-C68385ADE2B5}" type="datetime1">
              <a:rPr lang="en-US" smtClean="0"/>
              <a:t>3/8/2025</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2169996213"/>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3DCF1F-3310-4259-AD65-94C82902BDE6}" type="datetime1">
              <a:rPr lang="en-US" smtClean="0"/>
              <a:t>3/8/2025</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1921690992"/>
              </p:ext>
            </p:extLst>
          </p:nvPr>
        </p:nvGraphicFramePr>
        <p:xfrm>
          <a:off x="990600" y="1219200"/>
          <a:ext cx="10820400" cy="3407580"/>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800" kern="1200" dirty="0">
                          <a:solidFill>
                            <a:schemeClr val="dk1"/>
                          </a:solidFill>
                          <a:latin typeface="+mn-lt"/>
                          <a:ea typeface="+mn-ea"/>
                          <a:cs typeface="+mn-cs"/>
                        </a:rPr>
                        <a:t>Engage in successful professional practices in the area of Artificial Intelligence and pursue higher  education and research.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800" kern="1200" dirty="0">
                          <a:solidFill>
                            <a:schemeClr val="dk1"/>
                          </a:solidFill>
                          <a:latin typeface="+mn-lt"/>
                          <a:ea typeface="+mn-ea"/>
                          <a:cs typeface="+mn-cs"/>
                        </a:rPr>
                        <a:t>Demonstrate effective leadership and communicate as an individual and as a team in the workspace and society.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800" kern="1200" dirty="0">
                          <a:solidFill>
                            <a:schemeClr val="dk1"/>
                          </a:solidFill>
                          <a:latin typeface="+mn-lt"/>
                          <a:ea typeface="+mn-ea"/>
                          <a:cs typeface="+mn-cs"/>
                        </a:rPr>
                        <a:t>Pursue life-long learning in developing AI-based innovative solutions for the betterment of society.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13A3F-E8F8-487F-BCE2-8A82672E0590}" type="datetime1">
              <a:rPr lang="en-US" smtClean="0"/>
              <a:t>3/8/2025</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extLst>
              <p:ext uri="{D42A27DB-BD31-4B8C-83A1-F6EECF244321}">
                <p14:modId xmlns:p14="http://schemas.microsoft.com/office/powerpoint/2010/main" val="2309346695"/>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8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0"/>
            <a:ext cx="10515600" cy="8382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End Semester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FE1F034B-D439-4AE7-BD24-C93363274D63}" type="datetime1">
              <a:rPr lang="en-US" smtClean="0"/>
              <a:t>3/8/2025</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Dr. Atul Pratap Singh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10" name="Content Placeholder 9" descr="temp1.png"/>
          <p:cNvPicPr>
            <a:picLocks noGrp="1" noChangeAspect="1"/>
          </p:cNvPicPr>
          <p:nvPr>
            <p:ph idx="1"/>
          </p:nvPr>
        </p:nvPicPr>
        <p:blipFill>
          <a:blip r:embed="rId2"/>
          <a:stretch>
            <a:fillRect/>
          </a:stretch>
        </p:blipFill>
        <p:spPr>
          <a:xfrm>
            <a:off x="2286001" y="1067317"/>
            <a:ext cx="7619999" cy="517035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12927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44443"/>
            <a:ext cx="10515600" cy="8382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End Semester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AB8700C9-46A1-47A5-A1E9-BA6B78CECC0A}" type="datetime1">
              <a:rPr lang="en-US" smtClean="0"/>
              <a:t>3/8/2025</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Dr. Atul Pratap Singh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8" name="Content Placeholder 7" descr="temp2.png"/>
          <p:cNvPicPr>
            <a:picLocks noGrp="1" noChangeAspect="1"/>
          </p:cNvPicPr>
          <p:nvPr>
            <p:ph idx="1"/>
          </p:nvPr>
        </p:nvPicPr>
        <p:blipFill>
          <a:blip r:embed="rId2"/>
          <a:stretch>
            <a:fillRect/>
          </a:stretch>
        </p:blipFill>
        <p:spPr>
          <a:xfrm>
            <a:off x="2056288" y="1066800"/>
            <a:ext cx="8170846" cy="51054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07989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15600" cy="8382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End Semester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EA40EEF6-1E3A-4E41-9C71-F3225B10F9D8}" type="datetime1">
              <a:rPr lang="en-US" smtClean="0"/>
              <a:t>3/8/2025</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Dr. Atul Pratap Singh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Content Placeholder 7" descr="temp3.png"/>
          <p:cNvPicPr>
            <a:picLocks noGrp="1" noChangeAspect="1"/>
          </p:cNvPicPr>
          <p:nvPr>
            <p:ph idx="1"/>
          </p:nvPr>
        </p:nvPicPr>
        <p:blipFill>
          <a:blip r:embed="rId2"/>
          <a:stretch>
            <a:fillRect/>
          </a:stretch>
        </p:blipFill>
        <p:spPr>
          <a:xfrm>
            <a:off x="2438400" y="949465"/>
            <a:ext cx="6858000" cy="5353789"/>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04876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pPr marL="342900" indent="-342900">
              <a:lnSpc>
                <a:spcPct val="150000"/>
              </a:lnSpc>
            </a:pPr>
            <a:r>
              <a:rPr lang="en-IN" sz="2400" b="1" dirty="0">
                <a:latin typeface="Times New Roman" panose="02020603050405020304" pitchFamily="18" charset="0"/>
                <a:cs typeface="Times New Roman" panose="02020603050405020304" pitchFamily="18" charset="0"/>
              </a:rPr>
              <a:t>Name :</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Dr.</a:t>
            </a:r>
            <a:r>
              <a:rPr lang="en-IN" sz="2400" dirty="0">
                <a:latin typeface="Times New Roman" panose="02020603050405020304" pitchFamily="18" charset="0"/>
                <a:cs typeface="Times New Roman" panose="02020603050405020304" pitchFamily="18" charset="0"/>
              </a:rPr>
              <a:t> Atul Pratap Singh</a:t>
            </a:r>
          </a:p>
          <a:p>
            <a:pPr marL="342900" indent="-342900">
              <a:lnSpc>
                <a:spcPct val="150000"/>
              </a:lnSpc>
            </a:pPr>
            <a:r>
              <a:rPr lang="en-IN" sz="2400" b="1" dirty="0">
                <a:latin typeface="Times New Roman" panose="02020603050405020304" pitchFamily="18" charset="0"/>
                <a:cs typeface="Times New Roman" panose="02020603050405020304" pitchFamily="18" charset="0"/>
              </a:rPr>
              <a:t>Qualification: </a:t>
            </a:r>
            <a:r>
              <a:rPr lang="en-IN" sz="2400" dirty="0" err="1">
                <a:latin typeface="Times New Roman" panose="02020603050405020304" pitchFamily="18" charset="0"/>
                <a:cs typeface="Times New Roman" panose="02020603050405020304" pitchFamily="18" charset="0"/>
              </a:rPr>
              <a:t>B.Tech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M.Tech</a:t>
            </a:r>
            <a:r>
              <a:rPr lang="en-IN" sz="2400" dirty="0">
                <a:latin typeface="Times New Roman" panose="02020603050405020304" pitchFamily="18" charset="0"/>
                <a:cs typeface="Times New Roman" panose="02020603050405020304" pitchFamily="18" charset="0"/>
              </a:rPr>
              <a:t>, Ph. D </a:t>
            </a:r>
          </a:p>
          <a:p>
            <a:pPr marL="342900" indent="-342900">
              <a:lnSpc>
                <a:spcPct val="150000"/>
              </a:lnSpc>
            </a:pPr>
            <a:r>
              <a:rPr lang="en-IN" sz="2400" b="1" dirty="0">
                <a:latin typeface="Times New Roman" panose="02020603050405020304" pitchFamily="18" charset="0"/>
                <a:cs typeface="Times New Roman" panose="02020603050405020304" pitchFamily="18" charset="0"/>
              </a:rPr>
              <a:t>Area of Specialization: </a:t>
            </a:r>
            <a:r>
              <a:rPr lang="en-IN" sz="2400" dirty="0">
                <a:latin typeface="Times New Roman" panose="02020603050405020304" pitchFamily="18" charset="0"/>
                <a:cs typeface="Times New Roman" panose="02020603050405020304" pitchFamily="18" charset="0"/>
              </a:rPr>
              <a:t>Machine learning</a:t>
            </a:r>
          </a:p>
          <a:p>
            <a:pPr marL="342900" indent="-342900">
              <a:lnSpc>
                <a:spcPct val="150000"/>
              </a:lnSpc>
            </a:pPr>
            <a:r>
              <a:rPr lang="en-IN" sz="2400" dirty="0">
                <a:latin typeface="Times New Roman" panose="02020603050405020304" pitchFamily="18" charset="0"/>
                <a:cs typeface="Times New Roman" panose="02020603050405020304" pitchFamily="18" charset="0"/>
              </a:rPr>
              <a:t> Teaching experience: 16.6 years.</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CB6472E1-4C3F-4F42-9AEB-E7270C99CDAC}" type="datetime1">
              <a:rPr lang="en-US" smtClean="0"/>
              <a:t>3/8/2025</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524000" y="90531"/>
            <a:ext cx="106680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defRPr sz="2800" b="1">
                <a:latin typeface="Times New Roman" panose="02020603050405020304" pitchFamily="18" charset="0"/>
                <a:cs typeface="Times New Roman" panose="02020603050405020304" pitchFamily="18" charset="0"/>
              </a:defRPr>
            </a:lvl1pPr>
          </a:lstStyle>
          <a:p>
            <a:r>
              <a:rPr lang="en-IN" dirty="0"/>
              <a:t>Faculty Introduction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01391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4D0B36-6331-4147-87A6-92AAD64F7675}" type="datetime1">
              <a:rPr lang="en-US" smtClean="0"/>
              <a:t>3/8/2025</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953000"/>
          </a:xfrm>
          <a:solidFill>
            <a:schemeClr val="accent1">
              <a:lumMod val="60000"/>
              <a:lumOff val="40000"/>
            </a:schemeClr>
          </a:solidFill>
          <a:ln w="19050">
            <a:solidFill>
              <a:schemeClr val="tx1"/>
            </a:solidFill>
          </a:ln>
        </p:spPr>
        <p:txBody>
          <a:bodyPr>
            <a:normAutofit/>
          </a:bodyPr>
          <a:lstStyle/>
          <a:p>
            <a:pPr algn="just">
              <a:lnSpc>
                <a:spcPct val="200000"/>
              </a:lnSpc>
            </a:pPr>
            <a:r>
              <a:rPr lang="en-US" sz="1800" dirty="0"/>
              <a:t>Student should have knowledge of </a:t>
            </a:r>
            <a:r>
              <a:rPr lang="en-IN" sz="1800" dirty="0"/>
              <a:t>Knowledge of Data Analysis Tools and Web Technology</a:t>
            </a:r>
            <a:r>
              <a:rPr lang="en-US" sz="1800" dirty="0"/>
              <a:t>.</a:t>
            </a:r>
          </a:p>
          <a:p>
            <a:pPr algn="just">
              <a:lnSpc>
                <a:spcPct val="200000"/>
              </a:lnSpc>
            </a:pPr>
            <a:r>
              <a:rPr lang="en-US" sz="1800" dirty="0"/>
              <a:t>Students should have good knowledge of Python Programming and Python coding experience.</a:t>
            </a:r>
          </a:p>
          <a:p>
            <a:pPr algn="just">
              <a:lnSpc>
                <a:spcPct val="200000"/>
              </a:lnSpc>
            </a:pPr>
            <a:r>
              <a:rPr lang="en-US" sz="1800" dirty="0"/>
              <a:t>knowledge of Computer and basic skill. </a:t>
            </a:r>
          </a:p>
          <a:p>
            <a:pPr algn="just">
              <a:lnSpc>
                <a:spcPct val="200000"/>
              </a:lnSpc>
            </a:pPr>
            <a:r>
              <a:rPr lang="en-US" sz="1800" dirty="0"/>
              <a:t>Good problem solving Skill .</a:t>
            </a:r>
          </a:p>
          <a:p>
            <a:pPr marL="0" indent="0" algn="just">
              <a:buNone/>
            </a:pPr>
            <a:endParaRPr lang="en-US" sz="2800" dirty="0"/>
          </a:p>
          <a:p>
            <a:pPr>
              <a:buNone/>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051111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CEB9FF-7F93-423E-9074-12A00D3C6EE4}" type="datetime1">
              <a:rPr lang="en-US" smtClean="0"/>
              <a:t>3/8/2025</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876314" cy="5293910"/>
          </a:xfrm>
          <a:prstGeom prst="rect">
            <a:avLst/>
          </a:prstGeom>
          <a:solidFill>
            <a:schemeClr val="accent5">
              <a:lumMod val="60000"/>
              <a:lumOff val="40000"/>
            </a:schemeClr>
          </a:solidFill>
          <a:ln w="19050">
            <a:solidFill>
              <a:schemeClr val="tx1"/>
            </a:solidFill>
          </a:ln>
        </p:spPr>
        <p:txBody>
          <a:bodyPr vert="horz" lIns="91440" tIns="45720" rIns="91440" bIns="45720" rtlCol="0" anchor="t">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marL="342265" indent="-342265"/>
            <a:r>
              <a:rPr lang="en-US" u="sng" dirty="0">
                <a:solidFill>
                  <a:srgbClr val="0000FF"/>
                </a:solidFill>
                <a:uFill>
                  <a:solidFill>
                    <a:srgbClr val="0000FF"/>
                  </a:solidFill>
                </a:uFill>
                <a:latin typeface="Liberation Serif"/>
                <a:ea typeface="Liberation Serif"/>
                <a:cs typeface="Liberation Serif"/>
              </a:rPr>
              <a:t>https://</a:t>
            </a:r>
            <a:r>
              <a:rPr lang="en-US" u="sng" dirty="0">
                <a:solidFill>
                  <a:srgbClr val="0000FF"/>
                </a:solidFill>
                <a:latin typeface="Liberation Serif"/>
                <a:ea typeface="Liberation Serif"/>
                <a:cs typeface="Liberation Serif"/>
                <a:hlinkClick r:id="rId2"/>
              </a:rPr>
              <a:t>www.youtube.com/watch?v=Uqs0GewlMkQ</a:t>
            </a:r>
            <a:r>
              <a:rPr lang="en-US" dirty="0">
                <a:solidFill>
                  <a:srgbClr val="0000FF"/>
                </a:solidFill>
                <a:latin typeface="Liberation Serif"/>
                <a:ea typeface="Liberation Serif"/>
                <a:cs typeface="Liberation Serif"/>
              </a:rPr>
              <a:t> </a:t>
            </a:r>
            <a:endParaRPr lang="en-US" u="sng">
              <a:solidFill>
                <a:srgbClr val="000000"/>
              </a:solidFill>
              <a:latin typeface="Calibri"/>
              <a:ea typeface="Calibri"/>
              <a:cs typeface="Calibri"/>
            </a:endParaRPr>
          </a:p>
          <a:p>
            <a:pPr marL="342265" indent="-342265"/>
            <a:r>
              <a:rPr lang="en-US" u="sng" dirty="0">
                <a:solidFill>
                  <a:srgbClr val="0000FF"/>
                </a:solidFill>
                <a:uFill>
                  <a:solidFill>
                    <a:srgbClr val="0000FF"/>
                  </a:solidFill>
                </a:uFill>
                <a:latin typeface="Liberation Serif"/>
                <a:ea typeface="Liberation Serif"/>
                <a:cs typeface="Liberation Serif"/>
              </a:rPr>
              <a:t>https://</a:t>
            </a:r>
            <a:r>
              <a:rPr lang="en-US" u="sng" dirty="0">
                <a:solidFill>
                  <a:srgbClr val="0000FF"/>
                </a:solidFill>
                <a:latin typeface="Liberation Serif"/>
                <a:ea typeface="Liberation Serif"/>
                <a:cs typeface="Liberation Serif"/>
                <a:hlinkClick r:id="rId3"/>
              </a:rPr>
              <a:t>www.youtube.com/watch?v=tUNwSH7671Y&amp;t=2s</a:t>
            </a:r>
            <a:endParaRPr lang="en-US" u="sng" dirty="0">
              <a:solidFill>
                <a:srgbClr val="0000FF"/>
              </a:solidFill>
              <a:uFill>
                <a:solidFill>
                  <a:srgbClr val="0000FF"/>
                </a:solidFill>
              </a:uFill>
              <a:latin typeface="Liberation Serif"/>
              <a:ea typeface="Liberation Serif"/>
              <a:cs typeface="Liberation Serif"/>
            </a:endParaRPr>
          </a:p>
          <a:p>
            <a:pPr marL="342265" indent="-342265"/>
            <a:r>
              <a:rPr lang="en-US" u="sng" dirty="0">
                <a:solidFill>
                  <a:srgbClr val="0000FF"/>
                </a:solidFill>
                <a:uFill>
                  <a:solidFill>
                    <a:srgbClr val="0000FF"/>
                  </a:solidFill>
                </a:uFill>
                <a:latin typeface="Liberation Serif"/>
                <a:ea typeface="Liberation Serif"/>
                <a:cs typeface="Liberation Serif"/>
              </a:rPr>
              <a:t>https://slideplayer.com/slide/14222744/</a:t>
            </a:r>
            <a:endParaRPr lang="en-US" dirty="0">
              <a:ea typeface="Calibri"/>
              <a:cs typeface="Calibri"/>
            </a:endParaRPr>
          </a:p>
          <a:p>
            <a:pPr marL="342265" indent="-342265">
              <a:lnSpc>
                <a:spcPct val="200000"/>
              </a:lnSpc>
            </a:pPr>
            <a:r>
              <a:rPr lang="en-US" sz="2800" u="sng" dirty="0">
                <a:solidFill>
                  <a:srgbClr val="0000FF"/>
                </a:solidFill>
                <a:uFill>
                  <a:solidFill>
                    <a:srgbClr val="0000FF"/>
                  </a:solidFill>
                </a:uFill>
                <a:latin typeface="Liberation Serif"/>
                <a:ea typeface="Liberation Serif"/>
                <a:cs typeface="Liberation Serif"/>
                <a:hlinkClick r:id="rId4"/>
              </a:rPr>
              <a:t>https://</a:t>
            </a:r>
            <a:r>
              <a:rPr lang="en-US" sz="2800" u="sng" dirty="0">
                <a:solidFill>
                  <a:srgbClr val="0000FF"/>
                </a:solidFill>
                <a:latin typeface="Liberation Serif"/>
                <a:ea typeface="Liberation Serif"/>
                <a:cs typeface="Liberation Serif"/>
                <a:hlinkClick r:id="rId4"/>
              </a:rPr>
              <a:t>www.youtube.com/watch?v=KjWu1</a:t>
            </a:r>
          </a:p>
          <a:p>
            <a:pPr marL="342265" indent="-342265">
              <a:lnSpc>
                <a:spcPct val="200000"/>
              </a:lnSpc>
            </a:pPr>
            <a:r>
              <a:rPr lang="en-US" sz="2800" u="sng" dirty="0">
                <a:solidFill>
                  <a:srgbClr val="0000FF"/>
                </a:solidFill>
                <a:latin typeface="Liberation Serif"/>
                <a:ea typeface="Liberation Serif"/>
                <a:cs typeface="Liberation Serif"/>
                <a:hlinkClick r:id="rId4"/>
              </a:rPr>
              <a:t>dZn00</a:t>
            </a:r>
            <a:r>
              <a:rPr lang="en-US" sz="2800" u="sng" dirty="0">
                <a:solidFill>
                  <a:srgbClr val="4F80BC"/>
                </a:solidFill>
                <a:uFill>
                  <a:solidFill>
                    <a:srgbClr val="4F80BC"/>
                  </a:solidFill>
                </a:uFill>
                <a:latin typeface="Liberation Serif"/>
                <a:ea typeface="Liberation Serif"/>
                <a:cs typeface="Liberation Serif"/>
                <a:hlinkClick r:id="rId5"/>
              </a:rPr>
              <a:t>https://</a:t>
            </a:r>
            <a:r>
              <a:rPr lang="en-US" sz="2800" u="sng" dirty="0">
                <a:solidFill>
                  <a:srgbClr val="4F80BC"/>
                </a:solidFill>
                <a:latin typeface="Liberation Serif"/>
                <a:ea typeface="Liberation Serif"/>
                <a:cs typeface="Liberation Serif"/>
                <a:hlinkClick r:id="rId5"/>
              </a:rPr>
              <a:t>www.youtube.com/watch?v=ntOaoW0T604</a:t>
            </a:r>
            <a:endParaRPr lang="en-US" sz="2800" u="sng" dirty="0">
              <a:solidFill>
                <a:srgbClr val="4F80BC"/>
              </a:solidFill>
              <a:latin typeface="Liberation Serif"/>
              <a:ea typeface="Liberation Serif"/>
              <a:cs typeface="Liberation Serif"/>
            </a:endParaRPr>
          </a:p>
          <a:p>
            <a:pPr marL="0" indent="0">
              <a:lnSpc>
                <a:spcPct val="200000"/>
              </a:lnSpc>
              <a:buNone/>
            </a:pPr>
            <a:endParaRPr lang="en-US" sz="2800" u="sng" dirty="0">
              <a:solidFill>
                <a:srgbClr val="4F80BC"/>
              </a:solidFill>
              <a:latin typeface="Liberation Serif"/>
              <a:ea typeface="Liberation Serif"/>
              <a:cs typeface="Liberation Serif"/>
            </a:endParaRPr>
          </a:p>
          <a:p>
            <a:pPr marL="0" indent="0">
              <a:lnSpc>
                <a:spcPct val="200000"/>
              </a:lnSpc>
              <a:buNone/>
            </a:pPr>
            <a:endParaRPr lang="en-US" sz="2800" u="sng"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79967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D5764E9-854B-4571-B4C8-B5C647437143}" type="datetime1">
              <a:rPr lang="en-US" smtClean="0"/>
              <a:t>3/8/2025</a:t>
            </a:fld>
            <a:endParaRPr lang="en-US" dirty="0"/>
          </a:p>
        </p:txBody>
      </p:sp>
      <p:sp>
        <p:nvSpPr>
          <p:cNvPr id="10" name="Footer Placeholder 9"/>
          <p:cNvSpPr>
            <a:spLocks noGrp="1"/>
          </p:cNvSpPr>
          <p:nvPr>
            <p:ph type="ftr" sz="quarter" idx="11"/>
          </p:nvPr>
        </p:nvSpPr>
        <p:spPr>
          <a:xfrm>
            <a:off x="4165600" y="6356357"/>
            <a:ext cx="5816600" cy="365125"/>
          </a:xfrm>
        </p:spPr>
        <p:txBody>
          <a:bodyPr/>
          <a:lstStyle/>
          <a:p>
            <a:r>
              <a:rPr lang="en-US"/>
              <a:t>Dr. Atul Pratap Singh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Title 1"/>
          <p:cNvSpPr txBox="1">
            <a:spLocks/>
          </p:cNvSpPr>
          <p:nvPr/>
        </p:nvSpPr>
        <p:spPr>
          <a:xfrm>
            <a:off x="1447800" y="7"/>
            <a:ext cx="106680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Content</a:t>
            </a:r>
          </a:p>
        </p:txBody>
      </p:sp>
      <p:sp>
        <p:nvSpPr>
          <p:cNvPr id="2" name="Content Placeholder 1"/>
          <p:cNvSpPr>
            <a:spLocks noGrp="1"/>
          </p:cNvSpPr>
          <p:nvPr>
            <p:ph sz="half" idx="1"/>
          </p:nvPr>
        </p:nvSpPr>
        <p:spPr>
          <a:xfrm>
            <a:off x="609600" y="990600"/>
            <a:ext cx="10668000" cy="5135569"/>
          </a:xfrm>
        </p:spPr>
        <p:txBody>
          <a:bodyPr>
            <a:noAutofit/>
          </a:bodyPr>
          <a:lstStyle/>
          <a:p>
            <a:pPr algn="just"/>
            <a:r>
              <a:rPr lang="en-US" sz="2400" dirty="0">
                <a:ea typeface="Liberation Serif"/>
                <a:cs typeface="Liberation Serif"/>
              </a:rPr>
              <a:t>Overview: Text and Sentiment Mining </a:t>
            </a:r>
          </a:p>
          <a:p>
            <a:pPr algn="just"/>
            <a:r>
              <a:rPr lang="en-US" sz="2400" dirty="0">
                <a:ea typeface="Liberation Serif"/>
                <a:cs typeface="Liberation Serif"/>
              </a:rPr>
              <a:t>Semantic Analysis Applications </a:t>
            </a:r>
          </a:p>
          <a:p>
            <a:pPr algn="just"/>
            <a:r>
              <a:rPr lang="en-US" sz="2400" dirty="0">
                <a:ea typeface="Liberation Serif"/>
                <a:cs typeface="Liberation Serif"/>
              </a:rPr>
              <a:t>Sentiment Analysis Process</a:t>
            </a:r>
          </a:p>
          <a:p>
            <a:pPr algn="just"/>
            <a:r>
              <a:rPr lang="en-US" sz="2400" dirty="0">
                <a:ea typeface="Liberation Serif"/>
                <a:cs typeface="Liberation Serif"/>
              </a:rPr>
              <a:t>Speech Analytics</a:t>
            </a:r>
          </a:p>
          <a:p>
            <a:pPr algn="just"/>
            <a:r>
              <a:rPr lang="en-US" sz="2400" dirty="0">
                <a:ea typeface="Liberation Serif"/>
                <a:cs typeface="Liberation Serif"/>
              </a:rPr>
              <a:t>Text Representation- tokenization</a:t>
            </a:r>
          </a:p>
          <a:p>
            <a:pPr algn="just"/>
            <a:r>
              <a:rPr lang="en-US" sz="2400" dirty="0">
                <a:ea typeface="Liberation Serif"/>
                <a:cs typeface="Liberation Serif"/>
              </a:rPr>
              <a:t> stemming, stop words</a:t>
            </a:r>
          </a:p>
          <a:p>
            <a:pPr algn="just"/>
            <a:r>
              <a:rPr lang="en-US" sz="2400" dirty="0">
                <a:ea typeface="Liberation Serif"/>
                <a:cs typeface="Liberation Serif"/>
              </a:rPr>
              <a:t> TF-IDF, Feature Vector Representation</a:t>
            </a:r>
          </a:p>
          <a:p>
            <a:pPr algn="just"/>
            <a:r>
              <a:rPr lang="en-US" sz="2400" dirty="0">
                <a:ea typeface="Liberation Serif"/>
                <a:cs typeface="Liberation Serif"/>
              </a:rPr>
              <a:t>NER</a:t>
            </a:r>
          </a:p>
          <a:p>
            <a:pPr algn="just"/>
            <a:r>
              <a:rPr lang="en-US" sz="2400" dirty="0">
                <a:ea typeface="Liberation Serif"/>
                <a:cs typeface="Liberation Serif"/>
              </a:rPr>
              <a:t> N-gram modelling</a:t>
            </a:r>
          </a:p>
          <a:p>
            <a:pPr algn="just"/>
            <a:r>
              <a:rPr lang="en-US" sz="2400" dirty="0">
                <a:ea typeface="Liberation Serif"/>
                <a:cs typeface="Liberation Serif"/>
              </a:rPr>
              <a:t>Text Clustering</a:t>
            </a:r>
          </a:p>
          <a:p>
            <a:pPr algn="just"/>
            <a:r>
              <a:rPr lang="en-US" sz="2400" dirty="0">
                <a:ea typeface="Liberation Serif"/>
                <a:cs typeface="Liberation Serif"/>
              </a:rPr>
              <a:t>Text Classification</a:t>
            </a:r>
          </a:p>
          <a:p>
            <a:pPr algn="just"/>
            <a:r>
              <a:rPr lang="en-US" sz="2400" dirty="0">
                <a:ea typeface="Liberation Serif"/>
                <a:cs typeface="Liberation Serif"/>
              </a:rPr>
              <a:t>Topic Modelling-LDA</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56C9E6C-8852-452B-879D-8857EB644F24}" type="datetime1">
              <a:rPr lang="en-US" smtClean="0"/>
              <a:t>3/8/2025</a:t>
            </a:fld>
            <a:endParaRPr lang="en-US" dirty="0"/>
          </a:p>
        </p:txBody>
      </p:sp>
      <p:sp>
        <p:nvSpPr>
          <p:cNvPr id="10" name="Footer Placeholder 9"/>
          <p:cNvSpPr>
            <a:spLocks noGrp="1"/>
          </p:cNvSpPr>
          <p:nvPr>
            <p:ph type="ftr" sz="quarter" idx="11"/>
          </p:nvPr>
        </p:nvSpPr>
        <p:spPr>
          <a:xfrm>
            <a:off x="4165600" y="6356357"/>
            <a:ext cx="5816600" cy="365125"/>
          </a:xfrm>
        </p:spPr>
        <p:txBody>
          <a:bodyPr/>
          <a:lstStyle/>
          <a:p>
            <a:r>
              <a:rPr lang="en-US"/>
              <a:t>Dr. Atul Pratap Singh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Title 1"/>
          <p:cNvSpPr txBox="1">
            <a:spLocks/>
          </p:cNvSpPr>
          <p:nvPr/>
        </p:nvSpPr>
        <p:spPr>
          <a:xfrm>
            <a:off x="1447800" y="7"/>
            <a:ext cx="106680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Content</a:t>
            </a:r>
          </a:p>
        </p:txBody>
      </p:sp>
      <p:sp>
        <p:nvSpPr>
          <p:cNvPr id="2" name="Content Placeholder 1"/>
          <p:cNvSpPr>
            <a:spLocks noGrp="1"/>
          </p:cNvSpPr>
          <p:nvPr>
            <p:ph sz="half" idx="1"/>
          </p:nvPr>
        </p:nvSpPr>
        <p:spPr>
          <a:xfrm>
            <a:off x="609600" y="990600"/>
            <a:ext cx="10668000" cy="5135569"/>
          </a:xfrm>
        </p:spPr>
        <p:txBody>
          <a:bodyPr>
            <a:noAutofit/>
          </a:bodyPr>
          <a:lstStyle/>
          <a:p>
            <a:pPr algn="just"/>
            <a:r>
              <a:rPr lang="en-US" sz="2000" dirty="0">
                <a:ea typeface="Liberation Serif"/>
                <a:cs typeface="Liberation Serif"/>
              </a:rPr>
              <a:t>Sentiment Classification</a:t>
            </a:r>
          </a:p>
          <a:p>
            <a:pPr algn="just"/>
            <a:r>
              <a:rPr lang="en-US" sz="2000" dirty="0">
                <a:ea typeface="Liberation Serif"/>
                <a:cs typeface="Liberation Serif"/>
              </a:rPr>
              <a:t>Opinion Summarization</a:t>
            </a:r>
          </a:p>
          <a:p>
            <a:pPr algn="just"/>
            <a:r>
              <a:rPr lang="en-US" sz="2000" dirty="0">
                <a:ea typeface="Liberation Serif"/>
                <a:cs typeface="Liberation Serif"/>
              </a:rPr>
              <a:t>Opinion spam.</a:t>
            </a:r>
          </a:p>
          <a:p>
            <a:pPr algn="just"/>
            <a:r>
              <a:rPr lang="en-US" sz="2000" dirty="0">
                <a:ea typeface="Liberation Serif"/>
                <a:cs typeface="Liberation Serif"/>
              </a:rPr>
              <a:t> Opinion spam detection.</a:t>
            </a:r>
          </a:p>
          <a:p>
            <a:pPr algn="just"/>
            <a:r>
              <a:rPr lang="en-US" sz="2000" dirty="0"/>
              <a:t>Video Links</a:t>
            </a:r>
          </a:p>
          <a:p>
            <a:pPr algn="just"/>
            <a:r>
              <a:rPr lang="en-US" sz="2000" dirty="0"/>
              <a:t>Daily Quiz</a:t>
            </a:r>
          </a:p>
          <a:p>
            <a:pPr algn="just"/>
            <a:r>
              <a:rPr lang="en-US" sz="2000" dirty="0"/>
              <a:t>Weekly Assignment</a:t>
            </a:r>
          </a:p>
          <a:p>
            <a:pPr algn="just"/>
            <a:r>
              <a:rPr lang="en-US" sz="2000" dirty="0"/>
              <a:t>MCQ</a:t>
            </a:r>
          </a:p>
          <a:p>
            <a:pPr algn="just"/>
            <a:r>
              <a:rPr lang="en-US" sz="2000" dirty="0"/>
              <a:t>Expected Questions for University Exam </a:t>
            </a:r>
          </a:p>
          <a:p>
            <a:pPr algn="just"/>
            <a:r>
              <a:rPr lang="en-US" sz="2000" dirty="0"/>
              <a:t>Recap of Unit</a:t>
            </a:r>
          </a:p>
          <a:p>
            <a:pPr algn="just"/>
            <a:r>
              <a:rPr lang="en-US" sz="2000" dirty="0"/>
              <a:t>References</a:t>
            </a:r>
          </a:p>
          <a:p>
            <a:pPr algn="just"/>
            <a:endParaRPr lang="en-IN" sz="2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6628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1"/>
            <a:ext cx="10134600" cy="32765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 the students will be able to find:-</a:t>
            </a:r>
          </a:p>
          <a:p>
            <a:pPr marL="0" indent="0">
              <a:buNone/>
            </a:pPr>
            <a:r>
              <a:rPr lang="en-US" sz="2800" dirty="0">
                <a:ea typeface="Liberation Serif"/>
                <a:cs typeface="Liberation Serif"/>
              </a:rPr>
              <a:t>Text Representation- </a:t>
            </a:r>
            <a:r>
              <a:rPr lang="en-US" sz="2800" dirty="0" err="1">
                <a:ea typeface="Liberation Serif"/>
                <a:cs typeface="Liberation Serif"/>
              </a:rPr>
              <a:t>tokenization,stemming</a:t>
            </a:r>
            <a:r>
              <a:rPr lang="en-US" sz="2800" dirty="0">
                <a:ea typeface="Liberation Serif"/>
                <a:cs typeface="Liberation Serif"/>
              </a:rPr>
              <a:t>, stop </a:t>
            </a:r>
            <a:r>
              <a:rPr lang="en-US" sz="2800" dirty="0" err="1">
                <a:ea typeface="Liberation Serif"/>
                <a:cs typeface="Liberation Serif"/>
              </a:rPr>
              <a:t>words,Clustering</a:t>
            </a:r>
            <a:r>
              <a:rPr lang="en-US" sz="2800" dirty="0">
                <a:ea typeface="Liberation Serif"/>
                <a:cs typeface="Liberation Serif"/>
              </a:rPr>
              <a:t> as well.</a:t>
            </a:r>
          </a:p>
          <a:p>
            <a:pPr marL="0" indent="0">
              <a:buNone/>
            </a:pPr>
            <a:endParaRPr lang="en-US" sz="2800" dirty="0"/>
          </a:p>
        </p:txBody>
      </p:sp>
      <p:sp>
        <p:nvSpPr>
          <p:cNvPr id="4" name="Date Placeholder 3"/>
          <p:cNvSpPr>
            <a:spLocks noGrp="1"/>
          </p:cNvSpPr>
          <p:nvPr>
            <p:ph type="dt" sz="half" idx="10"/>
          </p:nvPr>
        </p:nvSpPr>
        <p:spPr/>
        <p:txBody>
          <a:bodyPr/>
          <a:lstStyle/>
          <a:p>
            <a:fld id="{0CC2EAEF-71B9-4720-8E4E-05F54EA97C5F}"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Objective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611296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356A25-FAA4-4CC3-98BE-41C5FDC91957}"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762000" y="1600200"/>
            <a:ext cx="10972800" cy="3809994"/>
          </a:xfrm>
        </p:spPr>
        <p:txBody>
          <a:bodyPr>
            <a:normAutofit/>
          </a:bodyPr>
          <a:lstStyle/>
          <a:p>
            <a:pPr algn="just"/>
            <a:r>
              <a:rPr lang="en-US" sz="2800" dirty="0"/>
              <a:t>Text mining and sentiment mining are techniques used in natural language processing (NLP) and data mining to extract valuable information and insights from textual data. </a:t>
            </a:r>
          </a:p>
          <a:p>
            <a:pPr algn="just"/>
            <a:endParaRPr lang="en-US" sz="2800" dirty="0"/>
          </a:p>
          <a:p>
            <a:pPr algn="just"/>
            <a:r>
              <a:rPr lang="en-US" sz="2800" dirty="0"/>
              <a:t>These techniques are particularly useful in analyzing large volumes of unstructured text data, such as social media posts, customer reviews, and news articles</a:t>
            </a:r>
            <a:r>
              <a:rPr lang="en-IN" sz="2800"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605079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94B7F6-0BD5-4DD7-9F9B-8AB3EB700896}"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Text mining and sentiment mining </a:t>
            </a:r>
          </a:p>
        </p:txBody>
      </p:sp>
      <p:sp>
        <p:nvSpPr>
          <p:cNvPr id="2" name="Content Placeholder 1"/>
          <p:cNvSpPr>
            <a:spLocks noGrp="1"/>
          </p:cNvSpPr>
          <p:nvPr>
            <p:ph idx="1"/>
          </p:nvPr>
        </p:nvSpPr>
        <p:spPr>
          <a:xfrm>
            <a:off x="647700" y="1066800"/>
            <a:ext cx="10972800" cy="5029200"/>
          </a:xfrm>
        </p:spPr>
        <p:txBody>
          <a:bodyPr>
            <a:normAutofit fontScale="70000" lnSpcReduction="20000"/>
          </a:bodyPr>
          <a:lstStyle/>
          <a:p>
            <a:pPr marL="0" indent="0">
              <a:buNone/>
            </a:pPr>
            <a:r>
              <a:rPr lang="en-US" dirty="0"/>
              <a:t>Text Mining:</a:t>
            </a:r>
          </a:p>
          <a:p>
            <a:pPr marL="0" indent="0">
              <a:buNone/>
            </a:pPr>
            <a:r>
              <a:rPr lang="en-US" dirty="0"/>
              <a:t>Definition: Text mining, also known as text analytics, involves the process of extracting valuable information and patterns from unstructured text data.</a:t>
            </a:r>
          </a:p>
          <a:p>
            <a:pPr marL="0" indent="0">
              <a:buNone/>
            </a:pPr>
            <a:endParaRPr lang="en-US" dirty="0"/>
          </a:p>
          <a:p>
            <a:r>
              <a:rPr lang="en-US" dirty="0"/>
              <a:t>Techniques:</a:t>
            </a:r>
          </a:p>
          <a:p>
            <a:r>
              <a:rPr lang="en-US" dirty="0"/>
              <a:t>Tokenization: Breaking down text into smaller units, such as words or phrases.</a:t>
            </a:r>
          </a:p>
          <a:p>
            <a:r>
              <a:rPr lang="en-US" dirty="0"/>
              <a:t>Stemming and Lemmatization: Reducing words to their root or base form to standardize variations.</a:t>
            </a:r>
          </a:p>
          <a:p>
            <a:r>
              <a:rPr lang="en-US" dirty="0"/>
              <a:t>Named Entity Recognition (NER): Identifying entities (e.g., names, locations, organizations) in the text.</a:t>
            </a:r>
          </a:p>
          <a:p>
            <a:r>
              <a:rPr lang="en-US" dirty="0"/>
              <a:t>Part-of-Speech Tagging: Assigning grammatical categories to words (e.g., noun, verb, adjective).</a:t>
            </a:r>
          </a:p>
          <a:p>
            <a:r>
              <a:rPr lang="en-US" dirty="0"/>
              <a:t>Text Clustering and Classification: Grouping similar documents or assigning predefined categories to texts.</a:t>
            </a:r>
          </a:p>
          <a:p>
            <a:r>
              <a:rPr lang="en-US" dirty="0"/>
              <a:t>Topic Modeling: Identifying topics or themes within a collection of documents.</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891159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BEC0FF-9FF2-4BA5-8CB5-D0D4A2D92D7D}"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660400" y="986888"/>
            <a:ext cx="10972800" cy="5029200"/>
          </a:xfrm>
        </p:spPr>
        <p:txBody>
          <a:bodyPr>
            <a:normAutofit lnSpcReduction="10000"/>
          </a:bodyPr>
          <a:lstStyle/>
          <a:p>
            <a:pPr marL="0" indent="0" algn="just">
              <a:buNone/>
            </a:pPr>
            <a:r>
              <a:rPr lang="en-US" sz="2400" dirty="0"/>
              <a:t>Sentiment Mining:</a:t>
            </a:r>
          </a:p>
          <a:p>
            <a:pPr marL="0" indent="0" algn="just">
              <a:buNone/>
            </a:pPr>
            <a:r>
              <a:rPr lang="en-US" sz="2400" dirty="0"/>
              <a:t>Definition: Sentiment mining, or sentiment analysis, focuses specifically on determining the sentiment expressed in a piece of text, such as positive, negative, or neutral.</a:t>
            </a:r>
          </a:p>
          <a:p>
            <a:pPr marL="0" indent="0" algn="just">
              <a:buNone/>
            </a:pPr>
            <a:endParaRPr lang="en-US" sz="2400" dirty="0"/>
          </a:p>
          <a:p>
            <a:pPr marL="0" indent="0" algn="just">
              <a:buNone/>
            </a:pPr>
            <a:r>
              <a:rPr lang="en-US" sz="2400" dirty="0"/>
              <a:t>Techniques:</a:t>
            </a:r>
          </a:p>
          <a:p>
            <a:pPr marL="0" indent="0" algn="just">
              <a:buNone/>
            </a:pPr>
            <a:r>
              <a:rPr lang="en-US" sz="2400" dirty="0"/>
              <a:t>Rule-based Approaches: Defining rules and heuristics to classify sentiment based on predefined criteria.</a:t>
            </a:r>
          </a:p>
          <a:p>
            <a:pPr marL="0" indent="0" algn="just">
              <a:buNone/>
            </a:pPr>
            <a:r>
              <a:rPr lang="en-US" sz="2400" dirty="0"/>
              <a:t>Machine Learning Approaches: Training models, often using supervised learning, on labeled datasets to predict sentiment.</a:t>
            </a:r>
          </a:p>
          <a:p>
            <a:pPr marL="0" indent="0" algn="just">
              <a:buNone/>
            </a:pPr>
            <a:r>
              <a:rPr lang="en-US" sz="2400" dirty="0"/>
              <a:t>Lexicon-based Approaches: Using sentiment lexicons or dictionaries to assign sentiment scores to words and aggregating them to determine overall sentiment.</a:t>
            </a:r>
          </a:p>
          <a:p>
            <a:pPr marL="0" indent="0" algn="just">
              <a:buNone/>
            </a:pPr>
            <a:r>
              <a:rPr lang="en-US" sz="2400" dirty="0"/>
              <a:t>Deep Learning Approaches: Utilizing deep neural networks, such as recurrent neural networks (RNNs) or transformers, for more sophisticated sentiment analysis.</a:t>
            </a:r>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355041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9C97F5-FF93-4802-9F69-EF6186E8E441}"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660400" y="986888"/>
            <a:ext cx="10972800" cy="5029200"/>
          </a:xfrm>
        </p:spPr>
        <p:txBody>
          <a:bodyPr>
            <a:normAutofit/>
          </a:bodyPr>
          <a:lstStyle/>
          <a:p>
            <a:pPr marL="0" indent="0" algn="just">
              <a:buNone/>
            </a:pPr>
            <a:r>
              <a:rPr lang="en-US" sz="2400" dirty="0"/>
              <a:t>Applications:</a:t>
            </a:r>
          </a:p>
          <a:p>
            <a:pPr marL="0" indent="0" algn="just">
              <a:buNone/>
            </a:pPr>
            <a:endParaRPr lang="en-US" sz="2400" dirty="0"/>
          </a:p>
          <a:p>
            <a:pPr algn="just"/>
            <a:r>
              <a:rPr lang="en-US" sz="2400" dirty="0"/>
              <a:t>Business Intelligence: Extracting insights from customer feedback, reviews, and social media to understand customer sentiments about products or services.</a:t>
            </a:r>
          </a:p>
          <a:p>
            <a:pPr algn="just"/>
            <a:r>
              <a:rPr lang="en-US" sz="2400" dirty="0"/>
              <a:t>Social Media Monitoring: Analyzing social media content to gauge public opinion on specific topics or events.</a:t>
            </a:r>
          </a:p>
          <a:p>
            <a:pPr algn="just"/>
            <a:r>
              <a:rPr lang="en-US" sz="2400" dirty="0"/>
              <a:t>Market Research: Identifying trends, preferences, and opinions in market-related textual data.</a:t>
            </a:r>
          </a:p>
          <a:p>
            <a:pPr algn="just"/>
            <a:r>
              <a:rPr lang="en-US" sz="2400" dirty="0"/>
              <a:t>Customer Support: Automating the analysis of customer support tickets and feedback to improve service quality.</a:t>
            </a:r>
          </a:p>
          <a:p>
            <a:pPr algn="just"/>
            <a:r>
              <a:rPr lang="en-US" sz="2400" dirty="0"/>
              <a:t>News Analysis: Assessing public sentiment toward news articles or events.</a:t>
            </a:r>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87824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B13C4E-BA38-43C2-A059-6E42AE863514}"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660400" y="986888"/>
            <a:ext cx="10972800" cy="5029200"/>
          </a:xfrm>
        </p:spPr>
        <p:txBody>
          <a:bodyPr>
            <a:normAutofit lnSpcReduction="10000"/>
          </a:bodyPr>
          <a:lstStyle/>
          <a:p>
            <a:pPr marL="0" indent="0" algn="just">
              <a:buNone/>
            </a:pPr>
            <a:r>
              <a:rPr lang="en-US" sz="2400" dirty="0"/>
              <a:t>Challenges:</a:t>
            </a:r>
          </a:p>
          <a:p>
            <a:pPr marL="0" indent="0" algn="just">
              <a:buNone/>
            </a:pPr>
            <a:endParaRPr lang="en-US" sz="2400" dirty="0"/>
          </a:p>
          <a:p>
            <a:pPr algn="just"/>
            <a:r>
              <a:rPr lang="en-US" sz="2400" dirty="0"/>
              <a:t>Ambiguity: Understanding context and handling ambiguous language.</a:t>
            </a:r>
          </a:p>
          <a:p>
            <a:pPr algn="just"/>
            <a:r>
              <a:rPr lang="en-US" sz="2400" dirty="0"/>
              <a:t>Sarcasm and Irony: Detecting nuances like sarcasm and irony that may alter sentiment.</a:t>
            </a:r>
          </a:p>
          <a:p>
            <a:pPr algn="just"/>
            <a:r>
              <a:rPr lang="en-US" sz="2400" dirty="0"/>
              <a:t>Domain-specific Language: Adapting models and lexicons to specific industries or domains.</a:t>
            </a:r>
          </a:p>
          <a:p>
            <a:pPr algn="just"/>
            <a:r>
              <a:rPr lang="en-US" sz="2400" dirty="0"/>
              <a:t>Data Privacy: Ensuring compliance with privacy regulations when dealing with sensitive textual data.</a:t>
            </a:r>
          </a:p>
          <a:p>
            <a:pPr marL="0" indent="0" algn="just">
              <a:buNone/>
            </a:pPr>
            <a:r>
              <a:rPr lang="en-US" sz="2400" dirty="0"/>
              <a:t>Both text mining and sentiment mining play crucial roles in extracting meaningful insights from the vast amounts of textual data generated in today's digital age. They are integral components in various fields, including business, marketing, finance, and social sciences.</a:t>
            </a:r>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65554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EF86D4-E0E3-476D-B5ED-483C167623F5}"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pic>
        <p:nvPicPr>
          <p:cNvPr id="1026" name="Picture 2" descr="C:\Users\HIMANSHU\Desktop\Social Media Analytics\IMAGES\EVALUATION.jpg"/>
          <p:cNvPicPr>
            <a:picLocks noChangeAspect="1" noChangeArrowheads="1"/>
          </p:cNvPicPr>
          <p:nvPr/>
        </p:nvPicPr>
        <p:blipFill>
          <a:blip r:embed="rId2"/>
          <a:srcRect/>
          <a:stretch>
            <a:fillRect/>
          </a:stretch>
        </p:blipFill>
        <p:spPr bwMode="auto">
          <a:xfrm>
            <a:off x="381000" y="1009650"/>
            <a:ext cx="11125199" cy="4838700"/>
          </a:xfrm>
          <a:prstGeom prst="rect">
            <a:avLst/>
          </a:prstGeom>
          <a:noFill/>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946B7E-03C2-4CF0-9445-B0F194DAF1F7}"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Semantic Analysis Applications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588110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D639A1-0C78-4AB1-89F3-B71C7B6AE424}"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Applications</a:t>
            </a:r>
            <a:endParaRPr lang="en-US" sz="3200" dirty="0"/>
          </a:p>
        </p:txBody>
      </p:sp>
      <p:sp>
        <p:nvSpPr>
          <p:cNvPr id="2" name="Content Placeholder 1"/>
          <p:cNvSpPr>
            <a:spLocks noGrp="1"/>
          </p:cNvSpPr>
          <p:nvPr>
            <p:ph idx="1"/>
          </p:nvPr>
        </p:nvSpPr>
        <p:spPr>
          <a:xfrm>
            <a:off x="660400" y="986888"/>
            <a:ext cx="10972800" cy="5029200"/>
          </a:xfrm>
        </p:spPr>
        <p:txBody>
          <a:bodyPr>
            <a:normAutofit/>
          </a:bodyPr>
          <a:lstStyle/>
          <a:p>
            <a:pPr marL="0" indent="0" algn="just">
              <a:buNone/>
            </a:pPr>
            <a:r>
              <a:rPr lang="en-US" sz="2400" dirty="0"/>
              <a:t>Semantic analysis, also known as semantic processing, involves understanding the meaning of words, phrases, and overall language structure within a given context. This goes beyond the syntactic analysis of language (grammar and structure) to comprehend the intended meaning of words and their relationships. Here are several applications of semantic analysis across different domains:</a:t>
            </a:r>
          </a:p>
          <a:p>
            <a:pPr marL="0" indent="0" algn="just">
              <a:buNone/>
            </a:pPr>
            <a:endParaRPr lang="en-US" sz="2400" dirty="0"/>
          </a:p>
          <a:p>
            <a:pPr marL="0" indent="0" algn="just">
              <a:buNone/>
            </a:pPr>
            <a:endParaRPr lang="en-US" sz="2400" dirty="0"/>
          </a:p>
          <a:p>
            <a:pPr marL="0" indent="0" algn="just">
              <a:buNone/>
            </a:pPr>
            <a:r>
              <a:rPr lang="en-US" sz="2400" dirty="0"/>
              <a:t>Natural Language Understanding (NLU):</a:t>
            </a:r>
          </a:p>
          <a:p>
            <a:pPr marL="0" indent="0" algn="just">
              <a:buNone/>
            </a:pPr>
            <a:r>
              <a:rPr lang="en-US" sz="2400" dirty="0" err="1"/>
              <a:t>Chatbots</a:t>
            </a:r>
            <a:r>
              <a:rPr lang="en-US" sz="2400" dirty="0"/>
              <a:t> and Virtual Assistants: Semantic analysis helps </a:t>
            </a:r>
            <a:r>
              <a:rPr lang="en-US" sz="2400" dirty="0" err="1"/>
              <a:t>chatbots</a:t>
            </a:r>
            <a:r>
              <a:rPr lang="en-US" sz="2400" dirty="0"/>
              <a:t> and virtual assistants understand user queries more accurately, enabling them to provide relevant and context-aware responses.</a:t>
            </a:r>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456829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38E871-4173-427B-B1B5-2234C5CE92C8}"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Applications</a:t>
            </a:r>
            <a:endParaRPr lang="en-US" sz="3200" dirty="0"/>
          </a:p>
        </p:txBody>
      </p:sp>
      <p:sp>
        <p:nvSpPr>
          <p:cNvPr id="2" name="Content Placeholder 1"/>
          <p:cNvSpPr>
            <a:spLocks noGrp="1"/>
          </p:cNvSpPr>
          <p:nvPr>
            <p:ph idx="1"/>
          </p:nvPr>
        </p:nvSpPr>
        <p:spPr>
          <a:xfrm>
            <a:off x="660400" y="986888"/>
            <a:ext cx="10972800" cy="5029200"/>
          </a:xfrm>
        </p:spPr>
        <p:txBody>
          <a:bodyPr>
            <a:normAutofit/>
          </a:bodyPr>
          <a:lstStyle/>
          <a:p>
            <a:pPr marL="0" indent="0" algn="just">
              <a:buNone/>
            </a:pPr>
            <a:r>
              <a:rPr lang="en-US" sz="2400" dirty="0"/>
              <a:t>Search Engine Optimization (SEO):</a:t>
            </a:r>
          </a:p>
          <a:p>
            <a:pPr marL="0" indent="0" algn="just">
              <a:buNone/>
            </a:pPr>
            <a:r>
              <a:rPr lang="en-US" sz="2400" dirty="0"/>
              <a:t>Content Optimization: Semantic analysis is crucial for search engines to understand the context and relevance of content, improving search result accuracy and ranking.</a:t>
            </a:r>
          </a:p>
          <a:p>
            <a:pPr marL="0" indent="0" algn="just">
              <a:buNone/>
            </a:pPr>
            <a:endParaRPr lang="en-US" sz="2400" dirty="0"/>
          </a:p>
          <a:p>
            <a:pPr marL="0" indent="0" algn="just">
              <a:buNone/>
            </a:pPr>
            <a:r>
              <a:rPr lang="en-US" sz="2400" dirty="0"/>
              <a:t>Information Retrieval:</a:t>
            </a:r>
          </a:p>
          <a:p>
            <a:pPr marL="0" indent="0" algn="just">
              <a:buNone/>
            </a:pPr>
            <a:r>
              <a:rPr lang="en-US" sz="2400" dirty="0"/>
              <a:t>Document Classification: Semantic analysis aids in categorizing and organizing large sets of documents, making it easier to retrieve relevant information.</a:t>
            </a:r>
          </a:p>
          <a:p>
            <a:pPr marL="0" indent="0" algn="just">
              <a:buNone/>
            </a:pPr>
            <a:endParaRPr lang="en-US" sz="2400" dirty="0"/>
          </a:p>
          <a:p>
            <a:pPr marL="0" indent="0" algn="just">
              <a:buNone/>
            </a:pPr>
            <a:r>
              <a:rPr lang="en-US" sz="2400" dirty="0"/>
              <a:t>Text Summarization:</a:t>
            </a:r>
          </a:p>
          <a:p>
            <a:pPr marL="0" indent="0" algn="just">
              <a:buNone/>
            </a:pPr>
            <a:r>
              <a:rPr lang="en-US" sz="2400" dirty="0"/>
              <a:t>Automatic Summarization: Semantic analysis contributes to extracting the most important information from a piece of text, facilitating the creation of concise and coherent summaries.</a:t>
            </a:r>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87234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9B889F-39E4-465D-AB99-D1E7D2F01CB9}"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Applications</a:t>
            </a:r>
            <a:endParaRPr lang="en-US" sz="3200" dirty="0"/>
          </a:p>
        </p:txBody>
      </p:sp>
      <p:sp>
        <p:nvSpPr>
          <p:cNvPr id="2" name="Content Placeholder 1"/>
          <p:cNvSpPr>
            <a:spLocks noGrp="1"/>
          </p:cNvSpPr>
          <p:nvPr>
            <p:ph idx="1"/>
          </p:nvPr>
        </p:nvSpPr>
        <p:spPr>
          <a:xfrm>
            <a:off x="660400" y="986888"/>
            <a:ext cx="10972800" cy="5029200"/>
          </a:xfrm>
        </p:spPr>
        <p:txBody>
          <a:bodyPr>
            <a:normAutofit fontScale="92500"/>
          </a:bodyPr>
          <a:lstStyle/>
          <a:p>
            <a:pPr marL="0" indent="0" algn="just">
              <a:buNone/>
            </a:pPr>
            <a:r>
              <a:rPr lang="en-US" sz="2400" dirty="0"/>
              <a:t>Sentiment Analysis:</a:t>
            </a:r>
          </a:p>
          <a:p>
            <a:pPr marL="0" indent="0" algn="just">
              <a:buNone/>
            </a:pPr>
            <a:r>
              <a:rPr lang="en-US" sz="2400" dirty="0"/>
              <a:t>Fine-grained Sentiment Analysis: Semantic analysis enhances sentiment analysis by considering the nuances and context in which sentiments are expressed, leading to more accurate sentiment classification.</a:t>
            </a:r>
          </a:p>
          <a:p>
            <a:pPr marL="0" indent="0" algn="just">
              <a:buNone/>
            </a:pPr>
            <a:endParaRPr lang="en-US" sz="2400" dirty="0"/>
          </a:p>
          <a:p>
            <a:pPr marL="0" indent="0" algn="just">
              <a:buNone/>
            </a:pPr>
            <a:r>
              <a:rPr lang="en-US" sz="2400" dirty="0"/>
              <a:t>Question Answering Systems:</a:t>
            </a:r>
          </a:p>
          <a:p>
            <a:pPr marL="0" indent="0" algn="just">
              <a:buNone/>
            </a:pPr>
            <a:r>
              <a:rPr lang="en-US" sz="2400" dirty="0"/>
              <a:t>Understanding Context: Semantic analysis assists in understanding the context of questions, allowing question-answering systems to provide more accurate and relevant responses.</a:t>
            </a:r>
          </a:p>
          <a:p>
            <a:pPr marL="0" indent="0" algn="just">
              <a:buNone/>
            </a:pPr>
            <a:endParaRPr lang="en-US" sz="2400" dirty="0"/>
          </a:p>
          <a:p>
            <a:pPr marL="0" indent="0" algn="just">
              <a:buNone/>
            </a:pPr>
            <a:r>
              <a:rPr lang="en-US" sz="2400" dirty="0"/>
              <a:t>Knowledge Graphs:</a:t>
            </a:r>
          </a:p>
          <a:p>
            <a:pPr marL="0" indent="0" algn="just">
              <a:buNone/>
            </a:pPr>
            <a:r>
              <a:rPr lang="en-US" sz="2400" dirty="0"/>
              <a:t>Relationship Extraction: Semantic analysis is employed to identify and extract relationships between entities, contributing to the construction and enrichment of knowledge graphs.</a:t>
            </a:r>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92120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A5CDF0-BCFA-48F5-BC3F-322E91E3775B}"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Applications</a:t>
            </a:r>
            <a:endParaRPr lang="en-US" sz="3200" dirty="0"/>
          </a:p>
        </p:txBody>
      </p:sp>
      <p:sp>
        <p:nvSpPr>
          <p:cNvPr id="2" name="Content Placeholder 1"/>
          <p:cNvSpPr>
            <a:spLocks noGrp="1"/>
          </p:cNvSpPr>
          <p:nvPr>
            <p:ph idx="1"/>
          </p:nvPr>
        </p:nvSpPr>
        <p:spPr>
          <a:xfrm>
            <a:off x="660400" y="986887"/>
            <a:ext cx="10972800" cy="5369469"/>
          </a:xfrm>
        </p:spPr>
        <p:txBody>
          <a:bodyPr>
            <a:normAutofit/>
          </a:bodyPr>
          <a:lstStyle/>
          <a:p>
            <a:pPr marL="0" indent="0" algn="just">
              <a:buNone/>
            </a:pPr>
            <a:r>
              <a:rPr lang="en-US" sz="2400" dirty="0"/>
              <a:t>E-commerce and Product Recommendations:</a:t>
            </a:r>
          </a:p>
          <a:p>
            <a:pPr marL="0" indent="0" algn="just">
              <a:buNone/>
            </a:pPr>
            <a:r>
              <a:rPr lang="en-US" sz="2400" dirty="0"/>
              <a:t>Product Matching: Semantic analysis aids in understanding product descriptions and user queries, improving the accuracy of product recommendations in e-commerce platforms.</a:t>
            </a:r>
          </a:p>
          <a:p>
            <a:pPr marL="0" indent="0" algn="just">
              <a:buNone/>
            </a:pPr>
            <a:endParaRPr lang="en-US" sz="2400" dirty="0"/>
          </a:p>
          <a:p>
            <a:pPr marL="0" indent="0" algn="just">
              <a:buNone/>
            </a:pPr>
            <a:r>
              <a:rPr lang="en-US" sz="2400" dirty="0"/>
              <a:t>Healthcare Informatics:</a:t>
            </a:r>
          </a:p>
          <a:p>
            <a:pPr marL="0" indent="0" algn="just">
              <a:buNone/>
            </a:pPr>
            <a:r>
              <a:rPr lang="en-US" sz="2400" dirty="0"/>
              <a:t>Clinical Text Analysis: Semantic analysis helps in extracting meaningful information from clinical notes and medical literature, contributing to healthcare research and decision-making.</a:t>
            </a:r>
          </a:p>
          <a:p>
            <a:pPr marL="0" indent="0" algn="just">
              <a:buNone/>
            </a:pPr>
            <a:endParaRPr lang="en-US" sz="2400" dirty="0"/>
          </a:p>
          <a:p>
            <a:pPr marL="0" indent="0" algn="just">
              <a:buNone/>
            </a:pPr>
            <a:r>
              <a:rPr lang="en-US" sz="2400" dirty="0"/>
              <a:t>Legal and Compliance:</a:t>
            </a:r>
          </a:p>
          <a:p>
            <a:pPr marL="0" indent="0" algn="just">
              <a:buNone/>
            </a:pPr>
            <a:r>
              <a:rPr lang="en-US" sz="2400" dirty="0"/>
              <a:t>Contract Analysis: Semantic analysis assists in understanding legal documents, identifying key clauses, and ensuring compliance with regulations.</a:t>
            </a:r>
            <a:endParaRPr lang="en-IN"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971453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3CC157-1BD4-4798-BE5C-06F535F70430}"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Semantic Analysis Process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808048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5E32AE-C738-40D7-86D3-3227C3BD7826}"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fontScale="85000" lnSpcReduction="10000"/>
          </a:bodyPr>
          <a:lstStyle/>
          <a:p>
            <a:pPr algn="just"/>
            <a:r>
              <a:rPr lang="en-IN" dirty="0"/>
              <a:t> </a:t>
            </a:r>
            <a:r>
              <a:rPr lang="en-US" sz="3000" dirty="0"/>
              <a:t>Sentiment analysis, also known as opinion mining, is the process of determining and extracting sentiments expressed in text data, such as reviews, social media posts, or customer feedback. The goal is to understand whether the expressed opinions are positive, negative, or neutral</a:t>
            </a:r>
            <a:r>
              <a:rPr lang="en-IN" sz="3000" dirty="0"/>
              <a:t>.</a:t>
            </a:r>
          </a:p>
          <a:p>
            <a:pPr algn="just"/>
            <a:endParaRPr lang="en-US" sz="3000" dirty="0"/>
          </a:p>
          <a:p>
            <a:pPr algn="just"/>
            <a:r>
              <a:rPr lang="en-US" sz="3000" dirty="0"/>
              <a:t>Data Collection:</a:t>
            </a:r>
          </a:p>
          <a:p>
            <a:pPr marL="0" indent="0" algn="just">
              <a:buNone/>
            </a:pPr>
            <a:r>
              <a:rPr lang="en-US" sz="3000" dirty="0"/>
              <a:t>Gather the textual data from relevant sources, such as social media platforms, customer reviews, surveys, or other text-rich datasets.</a:t>
            </a:r>
          </a:p>
          <a:p>
            <a:pPr algn="just"/>
            <a:endParaRPr lang="en-US" sz="3000" dirty="0"/>
          </a:p>
          <a:p>
            <a:pPr algn="just"/>
            <a:r>
              <a:rPr lang="en-US" sz="3000" dirty="0"/>
              <a:t>Data Preprocessing:</a:t>
            </a:r>
          </a:p>
          <a:p>
            <a:pPr marL="0" indent="0" algn="just">
              <a:buNone/>
            </a:pPr>
            <a:r>
              <a:rPr lang="en-US" sz="3000" dirty="0"/>
              <a:t>Clean the data by removing irrelevant information, special characters, and noise.</a:t>
            </a:r>
          </a:p>
          <a:p>
            <a:pPr marL="0" indent="0" algn="just">
              <a:buNone/>
            </a:pPr>
            <a:r>
              <a:rPr lang="en-US" sz="3000" dirty="0"/>
              <a:t>Tokenize the text into individual words or phrases.</a:t>
            </a:r>
          </a:p>
          <a:p>
            <a:pPr algn="just"/>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321182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383CDB-D9BF-470A-9D76-49B8470C3519}"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Handle issues like stemming or lemmatization to reduce words to their base forms.</a:t>
            </a:r>
          </a:p>
          <a:p>
            <a:pPr marL="0" indent="0" algn="just">
              <a:buNone/>
            </a:pPr>
            <a:r>
              <a:rPr lang="en-US" sz="2800" dirty="0"/>
              <a:t>Remove stop words (common words like "and," "the," etc.) that do not carry significant meaning for sentiment.</a:t>
            </a:r>
          </a:p>
          <a:p>
            <a:pPr algn="just"/>
            <a:endParaRPr lang="en-US" sz="2800" dirty="0"/>
          </a:p>
          <a:p>
            <a:pPr algn="just"/>
            <a:r>
              <a:rPr lang="en-US" sz="2800" dirty="0"/>
              <a:t>Feature Extraction:</a:t>
            </a:r>
          </a:p>
          <a:p>
            <a:pPr marL="0" indent="0" algn="just">
              <a:buNone/>
            </a:pPr>
            <a:r>
              <a:rPr lang="en-US" sz="2800" dirty="0"/>
              <a:t>Convert the preprocessed text into a format suitable for analysis, such as numerical vectors. Common methods include Bag-of-Words (</a:t>
            </a:r>
            <a:r>
              <a:rPr lang="en-US" sz="2800" dirty="0" err="1"/>
              <a:t>BoW</a:t>
            </a:r>
            <a:r>
              <a:rPr lang="en-US" sz="2800" dirty="0"/>
              <a:t>), TF-IDF (Term Frequency-Inverse Document Frequency), or word </a:t>
            </a:r>
            <a:r>
              <a:rPr lang="en-US" sz="2800" dirty="0" err="1"/>
              <a:t>embeddings</a:t>
            </a:r>
            <a:r>
              <a:rPr lang="en-US" dirty="0"/>
              <a:t>.</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518961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9A0E5C-CFA5-4024-87FD-8D7E42690D73}"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Sentiment Labeling (Optional for Supervised Learning):</a:t>
            </a:r>
          </a:p>
          <a:p>
            <a:pPr marL="0" indent="0" algn="just">
              <a:buNone/>
            </a:pPr>
            <a:r>
              <a:rPr lang="en-US" sz="2800" dirty="0"/>
              <a:t>In supervised learning scenarios, where you have labeled training data, assign sentiment labels (e.g., positive, negative, neutral) to each piece of text in the training set.</a:t>
            </a:r>
          </a:p>
          <a:p>
            <a:pPr marL="0" indent="0" algn="just">
              <a:buNone/>
            </a:pPr>
            <a:endParaRPr lang="en-US" sz="2800" dirty="0"/>
          </a:p>
          <a:p>
            <a:pPr marL="0" indent="0" algn="just">
              <a:buNone/>
            </a:pPr>
            <a:r>
              <a:rPr lang="en-US" sz="2800" dirty="0"/>
              <a:t>Model Selection:</a:t>
            </a:r>
          </a:p>
          <a:p>
            <a:pPr marL="0" indent="0" algn="just">
              <a:buNone/>
            </a:pPr>
            <a:r>
              <a:rPr lang="en-US" sz="2800" dirty="0"/>
              <a:t>Choose a suitable sentiment analysis model based on the nature of the data and the available resources. Common models include:</a:t>
            </a:r>
          </a:p>
          <a:p>
            <a:pPr marL="0" indent="0" algn="just">
              <a:buNone/>
            </a:pPr>
            <a:r>
              <a:rPr lang="en-US" sz="2800" dirty="0"/>
              <a:t>Rule-based models: Define rules and heuristics to determine sentiment.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070583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B129F5-89FC-4F94-B709-CCF1C0D2B5CA}"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Machine learning models: Train classifiers using algorithms like Support Vector Machines (SVM), Naive Bayes, or more advanced techniques like neural networks.</a:t>
            </a:r>
          </a:p>
          <a:p>
            <a:pPr marL="0" indent="0" algn="just">
              <a:buNone/>
            </a:pPr>
            <a:endParaRPr lang="en-US" sz="2800" dirty="0"/>
          </a:p>
          <a:p>
            <a:pPr marL="0" indent="0" algn="just">
              <a:buNone/>
            </a:pPr>
            <a:r>
              <a:rPr lang="en-US" sz="2800" dirty="0"/>
              <a:t>Pre-trained models: Use existing models like BERT, GPT, or others that have been trained on large datasets and fine-tuned for sentiment analysis.</a:t>
            </a:r>
          </a:p>
          <a:p>
            <a:pPr marL="0" indent="0" algn="just">
              <a:buNone/>
            </a:pPr>
            <a:endParaRPr lang="en-US" sz="2800" dirty="0"/>
          </a:p>
          <a:p>
            <a:pPr marL="0" indent="0" algn="just">
              <a:buNone/>
            </a:pPr>
            <a:r>
              <a:rPr lang="en-US" sz="2800" dirty="0"/>
              <a:t>Training (For Supervised Learning):</a:t>
            </a:r>
          </a:p>
          <a:p>
            <a:pPr marL="0" indent="0" algn="just">
              <a:buNone/>
            </a:pPr>
            <a:r>
              <a:rPr lang="en-US" sz="2800" dirty="0"/>
              <a:t>If using a supervised learning approach, split the data into training and testing sets. Train the selected model on the labeled training data.</a:t>
            </a:r>
          </a:p>
          <a:p>
            <a:pPr marL="0" indent="0" algn="just">
              <a:buNone/>
            </a:pPr>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4701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872FC5-1027-469F-B4CF-E7787005D41B}" type="datetime1">
              <a:rPr lang="en-US" smtClean="0"/>
              <a:t>3/8/2025</a:t>
            </a:fld>
            <a:endParaRPr lang="en-US" dirty="0"/>
          </a:p>
        </p:txBody>
      </p:sp>
      <p:sp>
        <p:nvSpPr>
          <p:cNvPr id="5" name="Footer Placeholder 4"/>
          <p:cNvSpPr>
            <a:spLocks noGrp="1"/>
          </p:cNvSpPr>
          <p:nvPr>
            <p:ph type="ftr" sz="quarter" idx="11"/>
          </p:nvPr>
        </p:nvSpPr>
        <p:spPr>
          <a:xfrm>
            <a:off x="3810000" y="6455769"/>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pic>
        <p:nvPicPr>
          <p:cNvPr id="2" name="Picture 1"/>
          <p:cNvPicPr>
            <a:picLocks noChangeAspect="1"/>
          </p:cNvPicPr>
          <p:nvPr/>
        </p:nvPicPr>
        <p:blipFill>
          <a:blip r:embed="rId3"/>
          <a:stretch>
            <a:fillRect/>
          </a:stretch>
        </p:blipFill>
        <p:spPr>
          <a:xfrm>
            <a:off x="2057400" y="1143001"/>
            <a:ext cx="8153400" cy="521335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544638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C7C49A-8E43-4325-8385-78613D4BBFD1}"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Model Evaluation:</a:t>
            </a:r>
          </a:p>
          <a:p>
            <a:pPr marL="0" indent="0" algn="just">
              <a:buNone/>
            </a:pPr>
            <a:r>
              <a:rPr lang="en-US" sz="2800" dirty="0"/>
              <a:t>Evaluate the performance of the model using the testing set. Common evaluation metrics include accuracy, precision, recall, and F1 score.</a:t>
            </a:r>
          </a:p>
          <a:p>
            <a:pPr marL="0" indent="0" algn="just">
              <a:buNone/>
            </a:pPr>
            <a:endParaRPr lang="en-US" sz="2800" dirty="0"/>
          </a:p>
          <a:p>
            <a:pPr marL="0" indent="0" algn="just">
              <a:buNone/>
            </a:pPr>
            <a:r>
              <a:rPr lang="en-US" sz="2800" dirty="0"/>
              <a:t>Prediction (For Unseen Data):</a:t>
            </a:r>
          </a:p>
          <a:p>
            <a:pPr marL="0" indent="0" algn="just">
              <a:buNone/>
            </a:pPr>
            <a:r>
              <a:rPr lang="en-US" sz="2800" dirty="0"/>
              <a:t>Use the trained model to predict sentiment for unseen or new data.</a:t>
            </a:r>
          </a:p>
          <a:p>
            <a:pPr marL="0" indent="0" algn="just">
              <a:buNone/>
            </a:pPr>
            <a:endParaRPr lang="en-US" sz="2800" dirty="0"/>
          </a:p>
          <a:p>
            <a:pPr marL="0" indent="0" algn="just">
              <a:buNone/>
            </a:pPr>
            <a:r>
              <a:rPr lang="en-US" sz="2800" dirty="0"/>
              <a:t>Post-processing:</a:t>
            </a:r>
          </a:p>
          <a:p>
            <a:pPr marL="0" indent="0" algn="just">
              <a:buNone/>
            </a:pPr>
            <a:r>
              <a:rPr lang="en-US" sz="2800" dirty="0"/>
              <a:t>Apply any necessary post-processing steps, such as adjusting confidence thresholds or handling ambiguous cases.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97758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663E61-E092-447D-868F-5B6BFB69AA31}"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Analysis and Interpretation:</a:t>
            </a:r>
          </a:p>
          <a:p>
            <a:pPr marL="0" indent="0" algn="just">
              <a:buNone/>
            </a:pPr>
            <a:r>
              <a:rPr lang="en-US" sz="2800" dirty="0"/>
              <a:t>Analyze the results to gain insights into the sentiments expressed in the text data.</a:t>
            </a:r>
          </a:p>
          <a:p>
            <a:pPr marL="0" indent="0" algn="just">
              <a:buNone/>
            </a:pPr>
            <a:r>
              <a:rPr lang="en-US" sz="2800" dirty="0"/>
              <a:t>Visualize the sentiment distribution or trends if necessary.</a:t>
            </a:r>
          </a:p>
          <a:p>
            <a:pPr marL="0" indent="0" algn="just">
              <a:buNone/>
            </a:pPr>
            <a:endParaRPr lang="en-US" sz="2800" dirty="0"/>
          </a:p>
          <a:p>
            <a:pPr marL="0" indent="0" algn="just">
              <a:buNone/>
            </a:pPr>
            <a:r>
              <a:rPr lang="en-US" sz="2800" dirty="0"/>
              <a:t>Feedback Loop (Optional):</a:t>
            </a:r>
          </a:p>
          <a:p>
            <a:pPr marL="0" indent="0" algn="just">
              <a:buNone/>
            </a:pPr>
            <a:r>
              <a:rPr lang="en-US" sz="2800" dirty="0"/>
              <a:t>If the analysis is part of an ongoing process, consider incorporating user feedback or continuously updating the model based on new data to improve accuracy over time.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469910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9F5990-E84D-411F-87F6-66CB30C26994}"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Speech analytics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104293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AA3A62-E225-4255-BB42-85AD3230914A}"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a:ea typeface="Liberation Serif"/>
                <a:cs typeface="Liberation Serif"/>
              </a:rPr>
              <a:t>Speech analytics </a:t>
            </a:r>
            <a:endParaRPr lang="en-US" sz="2400" dirty="0">
              <a:ea typeface="Liberation Serif"/>
              <a:cs typeface="Liberation Serif"/>
            </a:endParaRPr>
          </a:p>
        </p:txBody>
      </p:sp>
      <p:sp>
        <p:nvSpPr>
          <p:cNvPr id="8" name="Rectangle 7"/>
          <p:cNvSpPr/>
          <p:nvPr/>
        </p:nvSpPr>
        <p:spPr>
          <a:xfrm>
            <a:off x="1420969" y="1447800"/>
            <a:ext cx="9906000" cy="4524315"/>
          </a:xfrm>
          <a:prstGeom prst="rect">
            <a:avLst/>
          </a:prstGeom>
        </p:spPr>
        <p:txBody>
          <a:bodyPr wrap="square">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algn="just"/>
            <a:r>
              <a:rPr lang="en-US" sz="2800" dirty="0"/>
              <a:t>Speech analytics involves the use of technology to analyze spoken language in various forms, such as recorded calls, live conversations, or other audio sources. The goal is to extract valuable insights, patterns, and information from spoken words. Speech analytics is widely used in business and customer service, providing organizations with the means to understand customer interactions, improve service quality, and gain actionable intelligence. </a:t>
            </a:r>
            <a:endParaRPr lang="en-IN" sz="2800" dirty="0"/>
          </a:p>
          <a:p>
            <a:pPr algn="just"/>
            <a:endParaRPr lang="en-IN" sz="2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513929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99805F-419A-47A7-BD14-2BC13D07E80A}"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tokenization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054551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DA9260-6B61-4619-88BB-F6507FE793DF}"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ea typeface="Liberation Serif"/>
                <a:cs typeface="Liberation Serif"/>
              </a:rPr>
              <a:t>Text Representation- tokenization</a:t>
            </a:r>
          </a:p>
        </p:txBody>
      </p:sp>
      <p:sp>
        <p:nvSpPr>
          <p:cNvPr id="8" name="Rectangle 7"/>
          <p:cNvSpPr/>
          <p:nvPr/>
        </p:nvSpPr>
        <p:spPr>
          <a:xfrm>
            <a:off x="1420969" y="1447800"/>
            <a:ext cx="9906000" cy="3693319"/>
          </a:xfrm>
          <a:prstGeom prst="rect">
            <a:avLst/>
          </a:prstGeom>
        </p:spPr>
        <p:txBody>
          <a:bodyPr wrap="square">
            <a:spAutoFit/>
          </a:bodyPr>
          <a:lstStyle/>
          <a:p>
            <a:r>
              <a:rPr lang="en-IN" dirty="0">
                <a:latin typeface="IBM Plex Sans"/>
              </a:rPr>
              <a:t>The first thing you need to do in any NLP project is </a:t>
            </a:r>
            <a:r>
              <a:rPr lang="en-IN" dirty="0">
                <a:latin typeface="IBM Plex Sans"/>
                <a:hlinkClick r:id="rId2"/>
              </a:rPr>
              <a:t>text </a:t>
            </a:r>
            <a:r>
              <a:rPr lang="en-IN" dirty="0" err="1">
                <a:latin typeface="IBM Plex Sans"/>
                <a:hlinkClick r:id="rId2"/>
              </a:rPr>
              <a:t>preprocessing</a:t>
            </a:r>
            <a:r>
              <a:rPr lang="en-IN" dirty="0">
                <a:latin typeface="IBM Plex Sans"/>
              </a:rPr>
              <a:t>. </a:t>
            </a:r>
            <a:r>
              <a:rPr lang="en-IN" dirty="0" err="1">
                <a:latin typeface="IBM Plex Sans"/>
              </a:rPr>
              <a:t>Preprocessing</a:t>
            </a:r>
            <a:r>
              <a:rPr lang="en-IN" dirty="0">
                <a:latin typeface="IBM Plex Sans"/>
              </a:rPr>
              <a:t> input text simply means putting the data into a predictable and </a:t>
            </a:r>
            <a:r>
              <a:rPr lang="en-IN" dirty="0" err="1">
                <a:latin typeface="IBM Plex Sans"/>
              </a:rPr>
              <a:t>analyzable</a:t>
            </a:r>
            <a:r>
              <a:rPr lang="en-IN" dirty="0">
                <a:latin typeface="IBM Plex Sans"/>
              </a:rPr>
              <a:t> form. It’s a crucial step for building an amazing NLP application.</a:t>
            </a:r>
          </a:p>
          <a:p>
            <a:endParaRPr lang="en-IN" dirty="0">
              <a:latin typeface="IBM Plex Sans"/>
            </a:endParaRPr>
          </a:p>
          <a:p>
            <a:endParaRPr lang="en-IN" dirty="0">
              <a:latin typeface="IBM Plex Sans"/>
            </a:endParaRPr>
          </a:p>
          <a:p>
            <a:r>
              <a:rPr lang="en-IN" dirty="0"/>
              <a:t>There are different ways to </a:t>
            </a:r>
            <a:r>
              <a:rPr lang="en-IN" dirty="0" err="1"/>
              <a:t>preprocess</a:t>
            </a:r>
            <a:r>
              <a:rPr lang="en-IN" dirty="0"/>
              <a:t> text: </a:t>
            </a:r>
          </a:p>
          <a:p>
            <a:pPr marL="285750" indent="-285750">
              <a:buFont typeface="Arial" panose="020B0604020202020204" pitchFamily="34" charset="0"/>
              <a:buChar char="•"/>
            </a:pPr>
            <a:r>
              <a:rPr lang="en-IN" dirty="0"/>
              <a:t>stop word removal</a:t>
            </a:r>
          </a:p>
          <a:p>
            <a:pPr marL="285750" indent="-285750">
              <a:buFont typeface="Arial" panose="020B0604020202020204" pitchFamily="34" charset="0"/>
              <a:buChar char="•"/>
            </a:pPr>
            <a:r>
              <a:rPr lang="en-IN" dirty="0"/>
              <a:t>tokenization</a:t>
            </a:r>
          </a:p>
          <a:p>
            <a:pPr marL="285750" indent="-285750">
              <a:buFont typeface="Arial" panose="020B0604020202020204" pitchFamily="34" charset="0"/>
              <a:buChar char="•"/>
            </a:pPr>
            <a:r>
              <a:rPr lang="en-IN" dirty="0"/>
              <a:t>stemming.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762894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2C9507-508A-40F6-8639-47FC5E59C43A}"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ea typeface="Liberation Serif"/>
                <a:cs typeface="Liberation Serif"/>
              </a:rPr>
              <a:t>Text Representation- tokenization</a:t>
            </a:r>
          </a:p>
        </p:txBody>
      </p:sp>
      <p:sp>
        <p:nvSpPr>
          <p:cNvPr id="8" name="Rectangle 7"/>
          <p:cNvSpPr/>
          <p:nvPr/>
        </p:nvSpPr>
        <p:spPr>
          <a:xfrm>
            <a:off x="1420969" y="1447800"/>
            <a:ext cx="9906000" cy="3693319"/>
          </a:xfrm>
          <a:prstGeom prst="rect">
            <a:avLst/>
          </a:prstGeom>
        </p:spPr>
        <p:txBody>
          <a:bodyPr wrap="square">
            <a:spAutoFit/>
          </a:bodyPr>
          <a:lstStyle/>
          <a:p>
            <a:r>
              <a:rPr lang="en-IN" b="1" dirty="0"/>
              <a:t>Why do we need tokenization?</a:t>
            </a:r>
          </a:p>
          <a:p>
            <a:r>
              <a:rPr lang="en-IN" dirty="0">
                <a:hlinkClick r:id="rId2"/>
              </a:rPr>
              <a:t>Tokenization</a:t>
            </a:r>
            <a:r>
              <a:rPr lang="en-IN" dirty="0"/>
              <a:t> is the first step in any NLP pipeline. It has an important effect on the rest of your pipeline. A tokenizer breaks unstructured data and natural language text into chunks of information that can be considered as discrete elements. The token occurrences in a document can be used directly as a vector representing that document. </a:t>
            </a:r>
          </a:p>
          <a:p>
            <a:r>
              <a:rPr lang="en-IN" dirty="0"/>
              <a:t>This immediately turns an unstructured string (text document) into a numerical data structure suitable for machine learning. They can also be used directly by a computer to trigger useful actions and responses. Or they might be used in a machine learning pipeline as features that trigger more complex decisions or </a:t>
            </a:r>
            <a:r>
              <a:rPr lang="en-IN" dirty="0" err="1"/>
              <a:t>behavior</a:t>
            </a:r>
            <a:r>
              <a:rPr lang="en-IN" dirty="0"/>
              <a:t>.</a:t>
            </a:r>
          </a:p>
          <a:p>
            <a:endParaRPr lang="en-IN" dirty="0"/>
          </a:p>
          <a:p>
            <a:pPr marL="285750" indent="-285750">
              <a:buFont typeface="Arial" panose="020B0604020202020204" pitchFamily="34" charset="0"/>
              <a:buChar char="•"/>
            </a:pPr>
            <a:endParaRPr lang="en-IN" dirty="0"/>
          </a:p>
          <a:p>
            <a:endParaRPr lang="en-IN" dirty="0"/>
          </a:p>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961401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BAA14F-4A88-49E9-9647-3193C02E106F}"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Stemming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20014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EFE560-CD1B-4F67-B92C-4E75B2667D12}"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Stemming</a:t>
            </a:r>
            <a:endParaRPr lang="en-US" sz="2400" dirty="0">
              <a:ea typeface="Liberation Serif"/>
              <a:cs typeface="Liberation Serif"/>
            </a:endParaRPr>
          </a:p>
        </p:txBody>
      </p:sp>
      <p:sp>
        <p:nvSpPr>
          <p:cNvPr id="8" name="Rectangle 7"/>
          <p:cNvSpPr/>
          <p:nvPr/>
        </p:nvSpPr>
        <p:spPr>
          <a:xfrm>
            <a:off x="1420969" y="1447800"/>
            <a:ext cx="9906000" cy="646331"/>
          </a:xfrm>
          <a:prstGeom prst="rect">
            <a:avLst/>
          </a:prstGeom>
        </p:spPr>
        <p:txBody>
          <a:bodyPr wrap="square">
            <a:spAutoFit/>
          </a:bodyPr>
          <a:lstStyle/>
          <a:p>
            <a:endParaRPr lang="en-IN" dirty="0"/>
          </a:p>
          <a:p>
            <a:endParaRPr lang="en-IN" dirty="0"/>
          </a:p>
        </p:txBody>
      </p:sp>
      <p:sp>
        <p:nvSpPr>
          <p:cNvPr id="2" name="Rectangle 1"/>
          <p:cNvSpPr/>
          <p:nvPr/>
        </p:nvSpPr>
        <p:spPr>
          <a:xfrm>
            <a:off x="1600200" y="1295400"/>
            <a:ext cx="9982200" cy="5355312"/>
          </a:xfrm>
          <a:prstGeom prst="rect">
            <a:avLst/>
          </a:prstGeom>
        </p:spPr>
        <p:txBody>
          <a:bodyPr wrap="square">
            <a:spAutoFit/>
          </a:bodyPr>
          <a:lstStyle/>
          <a:p>
            <a:r>
              <a:rPr lang="en-IN" dirty="0">
                <a:solidFill>
                  <a:srgbClr val="202124"/>
                </a:solidFill>
                <a:latin typeface="arial" panose="020B0604020202020204" pitchFamily="34" charset="0"/>
              </a:rPr>
              <a:t>Stemming is </a:t>
            </a:r>
            <a:r>
              <a:rPr lang="en-IN" b="1" dirty="0">
                <a:solidFill>
                  <a:srgbClr val="202124"/>
                </a:solidFill>
                <a:latin typeface="arial" panose="020B0604020202020204" pitchFamily="34" charset="0"/>
              </a:rPr>
              <a:t>a method of removing the suffix of the word and bringing it to a base word</a:t>
            </a:r>
            <a:r>
              <a:rPr lang="en-IN" dirty="0">
                <a:solidFill>
                  <a:srgbClr val="202124"/>
                </a:solidFill>
                <a:latin typeface="arial" panose="020B0604020202020204" pitchFamily="34" charset="0"/>
              </a:rPr>
              <a:t>. Stemming is the normalization technique used in Natural language processing that reduces the number of computations required. We can do stemming in NLP using libraries such as </a:t>
            </a:r>
            <a:r>
              <a:rPr lang="en-IN" dirty="0" err="1">
                <a:solidFill>
                  <a:srgbClr val="202124"/>
                </a:solidFill>
                <a:latin typeface="arial" panose="020B0604020202020204" pitchFamily="34" charset="0"/>
              </a:rPr>
              <a:t>PorterStemming</a:t>
            </a:r>
            <a:r>
              <a:rPr lang="en-IN" dirty="0">
                <a:solidFill>
                  <a:srgbClr val="202124"/>
                </a:solidFill>
                <a:latin typeface="arial" panose="020B0604020202020204" pitchFamily="34" charset="0"/>
              </a:rPr>
              <a:t>, Snowball Stemmer, etc.</a:t>
            </a:r>
          </a:p>
          <a:p>
            <a:endParaRPr lang="en-IN" dirty="0">
              <a:solidFill>
                <a:srgbClr val="202124"/>
              </a:solidFill>
              <a:latin typeface="arial" panose="020B0604020202020204" pitchFamily="34" charset="0"/>
            </a:endParaRPr>
          </a:p>
          <a:p>
            <a:pPr fontAlgn="base"/>
            <a:r>
              <a:rPr lang="en-IN" b="1" dirty="0"/>
              <a:t>Errors in Stemming:</a:t>
            </a:r>
            <a:r>
              <a:rPr lang="en-IN" dirty="0"/>
              <a:t> </a:t>
            </a:r>
          </a:p>
          <a:p>
            <a:pPr fontAlgn="base"/>
            <a:r>
              <a:rPr lang="en-IN" dirty="0"/>
              <a:t>There are mainly two errors in stemming – </a:t>
            </a:r>
          </a:p>
          <a:p>
            <a:pPr fontAlgn="base"/>
            <a:r>
              <a:rPr lang="en-IN" dirty="0"/>
              <a:t>Over-stemming occurs when two words are stemmed from the same root that are of different stems. Over-stemming can also be regarded as false-positives. </a:t>
            </a:r>
          </a:p>
          <a:p>
            <a:pPr fontAlgn="base"/>
            <a:r>
              <a:rPr lang="en-IN" dirty="0"/>
              <a:t>Under-stemming occurs when two words are stemmed from the same root that are not of different stems. Under-stemming can be interpreted as false-negatives. </a:t>
            </a:r>
          </a:p>
          <a:p>
            <a:pPr fontAlgn="base"/>
            <a:endParaRPr lang="en-IN" dirty="0"/>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037949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731115-3AB7-4EFC-9E42-7A12DECA680D}"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Stemming </a:t>
            </a:r>
            <a:r>
              <a:rPr lang="en-IN" sz="2400" dirty="0"/>
              <a:t> </a:t>
            </a:r>
            <a:endParaRPr lang="en-US" sz="2400" dirty="0">
              <a:ea typeface="Liberation Serif"/>
              <a:cs typeface="Liberation Serif"/>
            </a:endParaRPr>
          </a:p>
        </p:txBody>
      </p:sp>
      <p:sp>
        <p:nvSpPr>
          <p:cNvPr id="8" name="Rectangle 7"/>
          <p:cNvSpPr/>
          <p:nvPr/>
        </p:nvSpPr>
        <p:spPr>
          <a:xfrm>
            <a:off x="1420969" y="1447800"/>
            <a:ext cx="9906000" cy="3693319"/>
          </a:xfrm>
          <a:prstGeom prst="rect">
            <a:avLst/>
          </a:prstGeom>
        </p:spPr>
        <p:txBody>
          <a:bodyPr wrap="square">
            <a:spAutoFit/>
          </a:bodyPr>
          <a:lstStyle/>
          <a:p>
            <a:pPr fontAlgn="base"/>
            <a:r>
              <a:rPr lang="en-IN" dirty="0"/>
              <a:t> </a:t>
            </a:r>
          </a:p>
          <a:p>
            <a:pPr fontAlgn="base"/>
            <a:r>
              <a:rPr lang="en-IN" dirty="0"/>
              <a:t>Stemming is used in information retrieval systems like search engines.</a:t>
            </a:r>
          </a:p>
          <a:p>
            <a:pPr fontAlgn="base"/>
            <a:r>
              <a:rPr lang="en-IN" dirty="0"/>
              <a:t>It is used to determine domain vocabularies in domain analysis.</a:t>
            </a:r>
          </a:p>
          <a:p>
            <a:pPr fontAlgn="base"/>
            <a:r>
              <a:rPr lang="en-IN" dirty="0"/>
              <a:t>To display search results by indexing while documents are evolving into numbers and to map documents to common subjects by stemming.</a:t>
            </a:r>
          </a:p>
          <a:p>
            <a:pPr fontAlgn="base"/>
            <a:r>
              <a:rPr lang="en-IN" dirty="0"/>
              <a:t>Sentiment Analysis, which examines reviews and comments made by different users about anything, is frequently used for product analysis, such as for online retail stores. Before it is interpreted, stemming is accepted in the form of the text-preparation mean.</a:t>
            </a:r>
          </a:p>
          <a:p>
            <a:pPr fontAlgn="base"/>
            <a:r>
              <a:rPr lang="en-IN" dirty="0"/>
              <a:t>A method of group analysis used on textual materials is called document clustering (also known as text clustering)</a:t>
            </a:r>
          </a:p>
          <a:p>
            <a:pPr marL="285750" indent="-285750">
              <a:buFont typeface="Arial" panose="020B0604020202020204" pitchFamily="34" charset="0"/>
              <a:buChar char="•"/>
            </a:pPr>
            <a:endParaRPr lang="en-IN" dirty="0"/>
          </a:p>
          <a:p>
            <a:endParaRPr lang="en-IN" dirty="0"/>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98699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FD30FB-4DAC-438F-B287-F1EDED6B63A4}" type="datetime1">
              <a:rPr lang="en-US" smtClean="0"/>
              <a:t>3/8/2025</a:t>
            </a:fld>
            <a:endParaRPr lang="en-US" dirty="0"/>
          </a:p>
        </p:txBody>
      </p:sp>
      <p:sp>
        <p:nvSpPr>
          <p:cNvPr id="5" name="Footer Placeholder 4"/>
          <p:cNvSpPr>
            <a:spLocks noGrp="1"/>
          </p:cNvSpPr>
          <p:nvPr>
            <p:ph type="ftr" sz="quarter" idx="11"/>
          </p:nvPr>
        </p:nvSpPr>
        <p:spPr>
          <a:xfrm>
            <a:off x="3810000" y="6455769"/>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pic>
        <p:nvPicPr>
          <p:cNvPr id="3" name="Picture 2"/>
          <p:cNvPicPr>
            <a:picLocks noChangeAspect="1"/>
          </p:cNvPicPr>
          <p:nvPr/>
        </p:nvPicPr>
        <p:blipFill>
          <a:blip r:embed="rId3"/>
          <a:stretch>
            <a:fillRect/>
          </a:stretch>
        </p:blipFill>
        <p:spPr>
          <a:xfrm>
            <a:off x="1447800" y="1295400"/>
            <a:ext cx="8839200" cy="449579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53184"/>
            <a:ext cx="1581150" cy="891384"/>
          </a:xfrm>
          <a:prstGeom prst="rect">
            <a:avLst/>
          </a:prstGeom>
        </p:spPr>
      </p:pic>
    </p:spTree>
    <p:extLst>
      <p:ext uri="{BB962C8B-B14F-4D97-AF65-F5344CB8AC3E}">
        <p14:creationId xmlns:p14="http://schemas.microsoft.com/office/powerpoint/2010/main" val="39713666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FD7AD2-E6AD-407E-BF59-EC805E275F66}"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Stop Words.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049409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278CBC-7F9C-44D7-898A-965A419B93D8}"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ea typeface="Liberation Serif"/>
                <a:cs typeface="Liberation Serif"/>
              </a:rPr>
              <a:t>Stop Words</a:t>
            </a:r>
          </a:p>
        </p:txBody>
      </p:sp>
      <p:sp>
        <p:nvSpPr>
          <p:cNvPr id="8" name="Rectangle 7"/>
          <p:cNvSpPr/>
          <p:nvPr/>
        </p:nvSpPr>
        <p:spPr>
          <a:xfrm>
            <a:off x="1420969" y="1447800"/>
            <a:ext cx="9906000" cy="923330"/>
          </a:xfrm>
          <a:prstGeom prst="rect">
            <a:avLst/>
          </a:prstGeom>
        </p:spPr>
        <p:txBody>
          <a:bodyPr wrap="square">
            <a:spAutoFit/>
          </a:bodyPr>
          <a:lstStyle/>
          <a:p>
            <a:pPr marL="285750" indent="-285750">
              <a:buFont typeface="Arial" panose="020B0604020202020204" pitchFamily="34" charset="0"/>
              <a:buChar char="•"/>
            </a:pPr>
            <a:endParaRPr lang="en-IN" dirty="0"/>
          </a:p>
          <a:p>
            <a:endParaRPr lang="en-IN" dirty="0"/>
          </a:p>
          <a:p>
            <a:endParaRPr lang="en-IN" dirty="0"/>
          </a:p>
        </p:txBody>
      </p:sp>
      <p:sp>
        <p:nvSpPr>
          <p:cNvPr id="2" name="Rectangle 1"/>
          <p:cNvSpPr/>
          <p:nvPr/>
        </p:nvSpPr>
        <p:spPr>
          <a:xfrm>
            <a:off x="1420968" y="1295400"/>
            <a:ext cx="10313831" cy="1200329"/>
          </a:xfrm>
          <a:prstGeom prst="rect">
            <a:avLst/>
          </a:prstGeom>
        </p:spPr>
        <p:txBody>
          <a:bodyPr wrap="square">
            <a:spAutoFit/>
          </a:bodyPr>
          <a:lstStyle/>
          <a:p>
            <a:r>
              <a:rPr lang="en-IN" dirty="0">
                <a:solidFill>
                  <a:srgbClr val="292929"/>
                </a:solidFill>
                <a:latin typeface="source-serif-pro"/>
              </a:rPr>
              <a:t>The words which are generally filtered out before processing a natural language are called </a:t>
            </a:r>
            <a:r>
              <a:rPr lang="en-IN" b="1" dirty="0">
                <a:solidFill>
                  <a:srgbClr val="292929"/>
                </a:solidFill>
                <a:latin typeface="source-serif-pro"/>
              </a:rPr>
              <a:t>stop words</a:t>
            </a:r>
            <a:r>
              <a:rPr lang="en-IN" dirty="0">
                <a:solidFill>
                  <a:srgbClr val="292929"/>
                </a:solidFill>
                <a:latin typeface="source-serif-pro"/>
              </a:rPr>
              <a:t>. These are actually the most common words in any language (like articles, prepositions, pronouns, conjunctions, </a:t>
            </a:r>
            <a:r>
              <a:rPr lang="en-IN" dirty="0" err="1">
                <a:solidFill>
                  <a:srgbClr val="292929"/>
                </a:solidFill>
                <a:latin typeface="source-serif-pro"/>
              </a:rPr>
              <a:t>etc</a:t>
            </a:r>
            <a:r>
              <a:rPr lang="en-IN" dirty="0">
                <a:solidFill>
                  <a:srgbClr val="292929"/>
                </a:solidFill>
                <a:latin typeface="source-serif-pro"/>
              </a:rPr>
              <a:t>) and does not add much information to the text. Examples of a few stop words in English are “the”, “a”, “an”, “so”, “what”.</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02680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180DBE-CF04-42A5-B859-3F83033833FF}"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solidFill>
                  <a:srgbClr val="292929"/>
                </a:solidFill>
                <a:latin typeface="sohne"/>
              </a:rPr>
              <a:t>Stop words</a:t>
            </a:r>
            <a:endParaRPr lang="en-US" sz="2400" dirty="0">
              <a:ea typeface="Liberation Serif"/>
              <a:cs typeface="Liberation Serif"/>
            </a:endParaRPr>
          </a:p>
        </p:txBody>
      </p:sp>
      <p:sp>
        <p:nvSpPr>
          <p:cNvPr id="8" name="Rectangle 7"/>
          <p:cNvSpPr/>
          <p:nvPr/>
        </p:nvSpPr>
        <p:spPr>
          <a:xfrm>
            <a:off x="1420969" y="1447800"/>
            <a:ext cx="9906000" cy="923330"/>
          </a:xfrm>
          <a:prstGeom prst="rect">
            <a:avLst/>
          </a:prstGeom>
        </p:spPr>
        <p:txBody>
          <a:bodyPr wrap="square">
            <a:spAutoFit/>
          </a:bodyPr>
          <a:lstStyle/>
          <a:p>
            <a:pPr marL="285750" indent="-285750">
              <a:buFont typeface="Arial" panose="020B0604020202020204" pitchFamily="34" charset="0"/>
              <a:buChar char="•"/>
            </a:pPr>
            <a:endParaRPr lang="en-IN" dirty="0"/>
          </a:p>
          <a:p>
            <a:endParaRPr lang="en-IN" dirty="0"/>
          </a:p>
          <a:p>
            <a:endParaRPr lang="en-IN" dirty="0"/>
          </a:p>
        </p:txBody>
      </p:sp>
      <p:sp>
        <p:nvSpPr>
          <p:cNvPr id="2" name="Rectangle 1"/>
          <p:cNvSpPr/>
          <p:nvPr/>
        </p:nvSpPr>
        <p:spPr>
          <a:xfrm>
            <a:off x="838200" y="1859340"/>
            <a:ext cx="11125200" cy="2031325"/>
          </a:xfrm>
          <a:prstGeom prst="rect">
            <a:avLst/>
          </a:prstGeom>
        </p:spPr>
        <p:txBody>
          <a:bodyPr wrap="square">
            <a:spAutoFit/>
          </a:bodyPr>
          <a:lstStyle/>
          <a:p>
            <a:endParaRPr lang="en-IN" b="1" dirty="0">
              <a:solidFill>
                <a:srgbClr val="292929"/>
              </a:solidFill>
              <a:latin typeface="sohne"/>
            </a:endParaRPr>
          </a:p>
          <a:p>
            <a:r>
              <a:rPr lang="en-IN" dirty="0">
                <a:solidFill>
                  <a:srgbClr val="292929"/>
                </a:solidFill>
                <a:latin typeface="source-serif-pro"/>
              </a:rPr>
              <a:t>Stop words are available in abundance in any human language. By removing these words, we remove the low-level information from our text in order to give more focus to the important information. In order words, we can say that the removal of such words does not show any negative consequences on the model we train for our task.</a:t>
            </a:r>
          </a:p>
          <a:p>
            <a:r>
              <a:rPr lang="en-IN" dirty="0">
                <a:solidFill>
                  <a:srgbClr val="292929"/>
                </a:solidFill>
                <a:latin typeface="source-serif-pro"/>
              </a:rPr>
              <a:t>Removal of stop words definitely reduces the dataset size and thus reduces the training time due to the fewer number of tokens involved in the training.</a:t>
            </a:r>
            <a:endParaRPr lang="en-IN" b="0" i="0" dirty="0">
              <a:solidFill>
                <a:srgbClr val="292929"/>
              </a:solidFill>
              <a:effectLst/>
              <a:latin typeface="source-serif-pro"/>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556138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1D2B63-A685-4A03-A911-CD0C92FE2B50}"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TF-IDF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591908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4DF721-E018-4E28-AB4B-3F5DB8C20A46}"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ea typeface="Liberation Serif"/>
                <a:cs typeface="Liberation Serif"/>
              </a:rPr>
              <a:t>TF-IDF</a:t>
            </a:r>
          </a:p>
        </p:txBody>
      </p:sp>
      <p:sp>
        <p:nvSpPr>
          <p:cNvPr id="8" name="Rectangle 7"/>
          <p:cNvSpPr/>
          <p:nvPr/>
        </p:nvSpPr>
        <p:spPr>
          <a:xfrm>
            <a:off x="1420969" y="1447800"/>
            <a:ext cx="9906000" cy="2585323"/>
          </a:xfrm>
          <a:prstGeom prst="rect">
            <a:avLst/>
          </a:prstGeom>
        </p:spPr>
        <p:txBody>
          <a:bodyPr wrap="square">
            <a:spAutoFit/>
          </a:bodyPr>
          <a:lstStyle/>
          <a:p>
            <a:r>
              <a:rPr lang="en-IN" dirty="0"/>
              <a:t>TF-IDF stands for </a:t>
            </a:r>
            <a:r>
              <a:rPr lang="en-IN" b="1" dirty="0"/>
              <a:t>term frequency-inverse document frequency</a:t>
            </a:r>
            <a:r>
              <a:rPr lang="en-IN" dirty="0"/>
              <a:t> and it is a measure, used in the fields of information retrieval (IR) and machine learning, that can quantify the importance or relevance of string representations (words, phrases, lemmas, </a:t>
            </a:r>
            <a:r>
              <a:rPr lang="en-IN" dirty="0" err="1"/>
              <a:t>etc</a:t>
            </a:r>
            <a:r>
              <a:rPr lang="en-IN" dirty="0"/>
              <a:t>) in a document amongst a collection of documents.</a:t>
            </a:r>
          </a:p>
          <a:p>
            <a:endParaRPr lang="en-IN" dirty="0"/>
          </a:p>
          <a:p>
            <a:endParaRPr lang="en-IN" dirty="0"/>
          </a:p>
          <a:p>
            <a:endParaRPr lang="en-IN" dirty="0"/>
          </a:p>
          <a:p>
            <a:r>
              <a:rPr lang="en-IN" dirty="0"/>
              <a:t>Term Frequency - Inverse Document Frequency (TF-IDF) is </a:t>
            </a:r>
            <a:r>
              <a:rPr lang="en-IN" b="1" dirty="0"/>
              <a:t>a widely used statistical method in natural language processing and information retrieval</a:t>
            </a:r>
            <a:r>
              <a:rPr lang="en-IN" dirty="0"/>
              <a:t>. It measures how important a term is within a document relative to a collection of documents (i.e., relative to a corpus).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389265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9DBF90-D95B-40B4-B6AE-830CF0DCF52F}"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NER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63596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4B988D-CAE2-4012-8CEA-F67D69B45FC3}"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NER</a:t>
            </a:r>
          </a:p>
        </p:txBody>
      </p:sp>
      <p:sp>
        <p:nvSpPr>
          <p:cNvPr id="2" name="Rectangle 1"/>
          <p:cNvSpPr/>
          <p:nvPr/>
        </p:nvSpPr>
        <p:spPr>
          <a:xfrm>
            <a:off x="609600" y="1386804"/>
            <a:ext cx="10972800" cy="4395049"/>
          </a:xfrm>
          <a:prstGeom prst="rect">
            <a:avLst/>
          </a:prstGeom>
        </p:spPr>
        <p:txBody>
          <a:bodyPr wrap="square">
            <a:spAutoFit/>
          </a:bodyPr>
          <a:lstStyle/>
          <a:p>
            <a:pPr lvl="0" algn="just">
              <a:spcBef>
                <a:spcPct val="20000"/>
              </a:spcBef>
              <a:defRPr/>
            </a:pPr>
            <a:r>
              <a:rPr lang="en-IN" dirty="0"/>
              <a:t>Named Entity Recognition (NER) refers to </a:t>
            </a:r>
            <a:r>
              <a:rPr lang="en-IN" b="1" dirty="0"/>
              <a:t>methods and processes of identifying entities in text and applying labels to them that can be used for further analysis or processing</a:t>
            </a:r>
            <a:r>
              <a:rPr lang="en-IN" dirty="0"/>
              <a:t>.</a:t>
            </a:r>
          </a:p>
          <a:p>
            <a:pPr lvl="0" algn="just">
              <a:spcBef>
                <a:spcPct val="20000"/>
              </a:spcBef>
              <a:defRPr/>
            </a:pPr>
            <a:r>
              <a:rPr lang="en-IN" dirty="0"/>
              <a:t>NER is used for information extraction that searches  and </a:t>
            </a:r>
            <a:r>
              <a:rPr lang="en-IN" dirty="0" err="1"/>
              <a:t>segmentizes</a:t>
            </a:r>
            <a:r>
              <a:rPr lang="en-IN" dirty="0"/>
              <a:t> named entities in text. Named entities are defined as proper nouns that refer to specific individuals, places, organizations, or things. NER is a challenging task because named entities can vary in length and can appear in different forms. For example, the named entity “New Orleans” can appear as “New Orleans,” etc.</a:t>
            </a:r>
          </a:p>
          <a:p>
            <a:pPr lvl="0" algn="just">
              <a:spcBef>
                <a:spcPct val="20000"/>
              </a:spcBef>
              <a:defRPr/>
            </a:pPr>
            <a:endParaRPr lang="en-IN" sz="2800" dirty="0"/>
          </a:p>
          <a:p>
            <a:pPr lvl="0" algn="just">
              <a:spcBef>
                <a:spcPct val="20000"/>
              </a:spcBef>
              <a:defRPr/>
            </a:pPr>
            <a:endParaRPr lang="en-IN" sz="2800" dirty="0"/>
          </a:p>
          <a:p>
            <a:pPr lvl="0" algn="just">
              <a:spcBef>
                <a:spcPct val="20000"/>
              </a:spcBef>
              <a:defRPr/>
            </a:pPr>
            <a:endParaRPr lang="en-IN" sz="2800" dirty="0"/>
          </a:p>
          <a:p>
            <a:pPr lvl="0" algn="just">
              <a:spcBef>
                <a:spcPct val="20000"/>
              </a:spcBef>
              <a:defRPr/>
            </a:pPr>
            <a:endParaRPr lang="en-IN" sz="2800" dirty="0"/>
          </a:p>
          <a:p>
            <a:pPr lvl="0" algn="just">
              <a:spcBef>
                <a:spcPct val="20000"/>
              </a:spcBef>
              <a:defRPr/>
            </a:pPr>
            <a:endParaRPr lang="en-US" sz="2800" dirty="0"/>
          </a:p>
        </p:txBody>
      </p:sp>
      <p:sp>
        <p:nvSpPr>
          <p:cNvPr id="8" name="Rectangle 7"/>
          <p:cNvSpPr/>
          <p:nvPr/>
        </p:nvSpPr>
        <p:spPr>
          <a:xfrm>
            <a:off x="609600" y="2551837"/>
            <a:ext cx="10744200" cy="923330"/>
          </a:xfrm>
          <a:prstGeom prst="rect">
            <a:avLst/>
          </a:prstGeom>
        </p:spPr>
        <p:txBody>
          <a:bodyPr wrap="square">
            <a:spAutoFit/>
          </a:bodyPr>
          <a:lstStyle/>
          <a:p>
            <a:endParaRPr lang="en-IN" b="1" dirty="0">
              <a:solidFill>
                <a:srgbClr val="202124"/>
              </a:solidFill>
              <a:latin typeface="arial" panose="020B0604020202020204" pitchFamily="34" charset="0"/>
            </a:endParaRPr>
          </a:p>
          <a:p>
            <a:endParaRPr lang="en-IN" b="1" dirty="0">
              <a:solidFill>
                <a:srgbClr val="202124"/>
              </a:solidFill>
              <a:latin typeface="arial" panose="020B0604020202020204" pitchFamily="34" charset="0"/>
            </a:endParaRPr>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058563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FC7DED-EE71-4AEE-A0CB-9FCFC93253A1}"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solidFill>
                  <a:srgbClr val="393939"/>
                </a:solidFill>
                <a:latin typeface="PT Sans"/>
              </a:rPr>
              <a:t>How NER Works?</a:t>
            </a:r>
          </a:p>
        </p:txBody>
      </p:sp>
      <p:sp>
        <p:nvSpPr>
          <p:cNvPr id="2" name="Rectangle 1"/>
          <p:cNvSpPr/>
          <p:nvPr/>
        </p:nvSpPr>
        <p:spPr>
          <a:xfrm>
            <a:off x="609600" y="1371600"/>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0" y="838201"/>
            <a:ext cx="11582400" cy="4247317"/>
          </a:xfrm>
          <a:prstGeom prst="rect">
            <a:avLst/>
          </a:prstGeom>
        </p:spPr>
        <p:txBody>
          <a:bodyPr wrap="square">
            <a:spAutoFit/>
          </a:bodyPr>
          <a:lstStyle/>
          <a:p>
            <a:r>
              <a:rPr lang="en-IN" dirty="0">
                <a:solidFill>
                  <a:srgbClr val="000000"/>
                </a:solidFill>
                <a:latin typeface="PT Sans"/>
              </a:rPr>
              <a:t>A named entity is a real-world object such as a person, place, or organization, that can be denoted with a proper name. NER is used in a variety of applications, including information extraction, question answering, and machine translation.</a:t>
            </a:r>
          </a:p>
          <a:p>
            <a:endParaRPr lang="en-IN" b="0" i="0" dirty="0">
              <a:solidFill>
                <a:srgbClr val="000000"/>
              </a:solidFill>
              <a:effectLst/>
              <a:latin typeface="PT Sans"/>
            </a:endParaRPr>
          </a:p>
          <a:p>
            <a:r>
              <a:rPr lang="en-IN" dirty="0"/>
              <a:t>An important part of NER is the recognition of common syntactic patterns. NER systems also use </a:t>
            </a:r>
            <a:r>
              <a:rPr lang="en-IN" dirty="0">
                <a:hlinkClick r:id="rId2"/>
              </a:rPr>
              <a:t>natural language processing techniques</a:t>
            </a:r>
            <a:r>
              <a:rPr lang="en-IN" dirty="0"/>
              <a:t>, such as word embedding and machine learning, to improve the accuracy of the recognition process.</a:t>
            </a:r>
          </a:p>
          <a:p>
            <a:endParaRPr lang="en-IN" dirty="0"/>
          </a:p>
          <a:p>
            <a:r>
              <a:rPr lang="en-IN" dirty="0"/>
              <a:t>There are a number of different algorithms that can be used for Named Entity Recognition. There are different algorithms that can be used for this.</a:t>
            </a:r>
          </a:p>
          <a:p>
            <a:r>
              <a:rPr lang="en-IN" dirty="0"/>
              <a:t>Two of the most common ones are:</a:t>
            </a:r>
          </a:p>
          <a:p>
            <a:r>
              <a:rPr lang="en-IN" dirty="0"/>
              <a:t>Maximum Entropy Markov Model (MEMM), and</a:t>
            </a:r>
          </a:p>
          <a:p>
            <a:r>
              <a:rPr lang="en-IN" dirty="0"/>
              <a:t>Common Random Fields (CRF).</a:t>
            </a:r>
          </a:p>
          <a:p>
            <a:endParaRPr lang="en-IN" dirty="0"/>
          </a:p>
          <a:p>
            <a:endParaRPr lang="en-IN" b="0" i="0" dirty="0">
              <a:solidFill>
                <a:srgbClr val="000000"/>
              </a:solidFill>
              <a:effectLst/>
              <a:latin typeface="PT San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392104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67FEFF-2147-4A7F-B3AD-9E99D1804CED}"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N-gram modelling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563834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C22754-DEC9-44C9-8106-33664B8E342B}"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N-gram modelling</a:t>
            </a:r>
          </a:p>
        </p:txBody>
      </p:sp>
      <p:sp>
        <p:nvSpPr>
          <p:cNvPr id="2" name="Rectangle 1"/>
          <p:cNvSpPr/>
          <p:nvPr/>
        </p:nvSpPr>
        <p:spPr>
          <a:xfrm>
            <a:off x="609600" y="1386804"/>
            <a:ext cx="10972800" cy="2419124"/>
          </a:xfrm>
          <a:prstGeom prst="rect">
            <a:avLst/>
          </a:prstGeom>
        </p:spPr>
        <p:txBody>
          <a:bodyPr wrap="square">
            <a:spAutoFit/>
          </a:bodyPr>
          <a:lstStyle/>
          <a:p>
            <a:pPr lvl="0" algn="just">
              <a:spcBef>
                <a:spcPct val="20000"/>
              </a:spcBef>
              <a:defRPr/>
            </a:pPr>
            <a:r>
              <a:rPr lang="en-IN" dirty="0"/>
              <a:t>An n-gram is a collection of n successive items in a text document that may include words, numbers, symbols, and punctuation. N-gram models are </a:t>
            </a:r>
            <a:r>
              <a:rPr lang="en-IN" b="1" dirty="0"/>
              <a:t>useful in many text analytics applications where sequences of words are relevant</a:t>
            </a:r>
            <a:r>
              <a:rPr lang="en-IN" dirty="0"/>
              <a:t>, such as in sentiment analysis, text classification, and text generation.</a:t>
            </a:r>
          </a:p>
          <a:p>
            <a:pPr lvl="0" algn="just">
              <a:spcBef>
                <a:spcPct val="20000"/>
              </a:spcBef>
              <a:defRPr/>
            </a:pPr>
            <a:r>
              <a:rPr lang="en-IN" dirty="0"/>
              <a:t>n-gram models are widely used in </a:t>
            </a:r>
            <a:r>
              <a:rPr lang="en-IN" b="1" dirty="0"/>
              <a:t>statistical natural language processing</a:t>
            </a:r>
            <a:r>
              <a:rPr lang="en-IN" dirty="0"/>
              <a:t>. In speech recognition, phonemes and sequences of phonemes are </a:t>
            </a:r>
            <a:r>
              <a:rPr lang="en-IN" dirty="0" err="1"/>
              <a:t>modeled</a:t>
            </a:r>
            <a:r>
              <a:rPr lang="en-IN" dirty="0"/>
              <a:t> using a n-gram distribution. For parsing, words are </a:t>
            </a:r>
            <a:r>
              <a:rPr lang="en-IN" dirty="0" err="1"/>
              <a:t>modeled</a:t>
            </a:r>
            <a:r>
              <a:rPr lang="en-IN" dirty="0"/>
              <a:t> such that each n-gram is composed of n words.</a:t>
            </a:r>
          </a:p>
          <a:p>
            <a:pPr lvl="0" algn="just">
              <a:spcBef>
                <a:spcPct val="20000"/>
              </a:spcBef>
              <a:defRPr/>
            </a:pPr>
            <a:r>
              <a:rPr lang="en-IN" dirty="0"/>
              <a:t>Sentiment analysis of free-text documents is a common task in the field of text mining. In sentiment analysis predefined sentiment labels, such as "positive" or "negative" are assigned to text documents.</a:t>
            </a: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1993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A09062-A81E-42AE-B30C-C42F856FE7ED}" type="datetime1">
              <a:rPr lang="en-US" smtClean="0"/>
              <a:t>3/8/2025</a:t>
            </a:fld>
            <a:endParaRPr lang="en-US" dirty="0"/>
          </a:p>
        </p:txBody>
      </p:sp>
      <p:sp>
        <p:nvSpPr>
          <p:cNvPr id="5" name="Footer Placeholder 4"/>
          <p:cNvSpPr>
            <a:spLocks noGrp="1"/>
          </p:cNvSpPr>
          <p:nvPr>
            <p:ph type="ftr" sz="quarter" idx="11"/>
          </p:nvPr>
        </p:nvSpPr>
        <p:spPr>
          <a:xfrm>
            <a:off x="3810000" y="6455769"/>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pic>
        <p:nvPicPr>
          <p:cNvPr id="2" name="Picture 1"/>
          <p:cNvPicPr>
            <a:picLocks noChangeAspect="1"/>
          </p:cNvPicPr>
          <p:nvPr/>
        </p:nvPicPr>
        <p:blipFill>
          <a:blip r:embed="rId3"/>
          <a:stretch>
            <a:fillRect/>
          </a:stretch>
        </p:blipFill>
        <p:spPr>
          <a:xfrm>
            <a:off x="1447800" y="1371600"/>
            <a:ext cx="9601200" cy="4648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008817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803D46-1287-4ABE-8F35-097C718447EB}"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N-gram modelling </a:t>
            </a:r>
          </a:p>
        </p:txBody>
      </p:sp>
      <p:sp>
        <p:nvSpPr>
          <p:cNvPr id="2" name="Rectangle 1"/>
          <p:cNvSpPr/>
          <p:nvPr/>
        </p:nvSpPr>
        <p:spPr>
          <a:xfrm>
            <a:off x="609600" y="1386804"/>
            <a:ext cx="10972800" cy="923330"/>
          </a:xfrm>
          <a:prstGeom prst="rect">
            <a:avLst/>
          </a:prstGeom>
        </p:spPr>
        <p:txBody>
          <a:bodyPr wrap="square">
            <a:spAutoFit/>
          </a:bodyPr>
          <a:lstStyle/>
          <a:p>
            <a:pPr lvl="0" algn="just">
              <a:spcBef>
                <a:spcPct val="20000"/>
              </a:spcBef>
              <a:defRPr/>
            </a:pPr>
            <a:r>
              <a:rPr lang="en-IN" dirty="0"/>
              <a:t>N-Gram models work by </a:t>
            </a:r>
            <a:r>
              <a:rPr lang="en-IN" b="1" dirty="0"/>
              <a:t>taking a sequence of items, and predicting upcoming items</a:t>
            </a:r>
            <a:r>
              <a:rPr lang="en-IN" dirty="0"/>
              <a:t>. For example, imagine a string of letters used for DNA sequencing (i.e. GATC). An N-Gram model will </a:t>
            </a:r>
            <a:r>
              <a:rPr lang="en-IN" dirty="0" err="1"/>
              <a:t>analyze</a:t>
            </a:r>
            <a:r>
              <a:rPr lang="en-IN" dirty="0"/>
              <a:t> the sequence of letters and, utilizing training data, creates a probability distribution for the likelihood of upcoming values.</a:t>
            </a: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814773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018CA8-2DD2-4BF1-A3DF-9157C3A31904}"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Text Classification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202262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796B29-41FD-4CF6-B071-F4D87B1C75BA}"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Text Classification</a:t>
            </a:r>
          </a:p>
        </p:txBody>
      </p:sp>
      <p:sp>
        <p:nvSpPr>
          <p:cNvPr id="8" name="Rectangle 7"/>
          <p:cNvSpPr/>
          <p:nvPr/>
        </p:nvSpPr>
        <p:spPr>
          <a:xfrm>
            <a:off x="762000" y="1859340"/>
            <a:ext cx="11277600" cy="1754326"/>
          </a:xfrm>
          <a:prstGeom prst="rect">
            <a:avLst/>
          </a:prstGeom>
        </p:spPr>
        <p:txBody>
          <a:bodyPr wrap="square">
            <a:spAutoFit/>
          </a:bodyPr>
          <a:lstStyle/>
          <a:p>
            <a:r>
              <a:rPr lang="en-IN" dirty="0">
                <a:solidFill>
                  <a:srgbClr val="292929"/>
                </a:solidFill>
                <a:latin typeface="source-serif-pro"/>
              </a:rPr>
              <a:t>Text Classification and sentiment analysis is a very common machine learning problem and is used in a lot of activities like product predictions, movie recommendations, and several others. Currently, for every machine learner new to this field, like myself, exploring this domain has become very important. After exploring the topic, I felt, if I share my experience through an article, it may help some people trying to explore this field. So, I will try to build the whole thing from a basic level, so this article may look a little long, but it has some parts you can skip if you want.</a:t>
            </a:r>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4814720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6765B-5D66-4FDA-9E38-2E7EAA0DCD6F}"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Text Classification (Conti……)</a:t>
            </a:r>
          </a:p>
        </p:txBody>
      </p:sp>
      <p:sp>
        <p:nvSpPr>
          <p:cNvPr id="2" name="Rectangle 1"/>
          <p:cNvSpPr/>
          <p:nvPr/>
        </p:nvSpPr>
        <p:spPr>
          <a:xfrm>
            <a:off x="609600" y="1386804"/>
            <a:ext cx="10972800" cy="2825389"/>
          </a:xfrm>
          <a:prstGeom prst="rect">
            <a:avLst/>
          </a:prstGeom>
        </p:spPr>
        <p:txBody>
          <a:bodyPr wrap="square">
            <a:spAutoFit/>
          </a:bodyPr>
          <a:lstStyle/>
          <a:p>
            <a:r>
              <a:rPr lang="en-IN" dirty="0"/>
              <a:t>Text classification problems like sentimental analysis can be achieved in a number of ways using a number of algorithms. These are majorly divided into two main categories:</a:t>
            </a:r>
          </a:p>
          <a:p>
            <a:r>
              <a:rPr lang="en-IN" dirty="0"/>
              <a:t>A bag of Word model: In this case, all the sentences in our dataset are tokenized to form a bag of words that denotes our vocabulary. Now each individual sentence or sample in our dataset is represented by that bag of words vector. This vector is called the feature vector. For example, ‘It is a sunny day’, and ‘The Sun rises in east’ are two sentences. The bag of words would be all the words in both the sentences uniquely.</a:t>
            </a:r>
          </a:p>
          <a:p>
            <a:r>
              <a:rPr lang="en-IN" dirty="0"/>
              <a:t>The second method is based on a time series approach: Here each word is represented by an Individual vector. So, a sentence is represented as a vector of vectors.</a:t>
            </a:r>
          </a:p>
          <a:p>
            <a:pPr lvl="0" algn="just">
              <a:spcBef>
                <a:spcPct val="20000"/>
              </a:spcBef>
              <a:defRPr/>
            </a:pP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970134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307AEE-9C1E-4C8E-B6A6-97BBE90F654C}"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Text Classification (Conti……)</a:t>
            </a:r>
          </a:p>
        </p:txBody>
      </p:sp>
      <p:sp>
        <p:nvSpPr>
          <p:cNvPr id="2" name="Rectangle 1"/>
          <p:cNvSpPr/>
          <p:nvPr/>
        </p:nvSpPr>
        <p:spPr>
          <a:xfrm>
            <a:off x="609600" y="1386804"/>
            <a:ext cx="10972800" cy="886397"/>
          </a:xfrm>
          <a:prstGeom prst="rect">
            <a:avLst/>
          </a:prstGeom>
        </p:spPr>
        <p:txBody>
          <a:bodyPr wrap="square">
            <a:spAutoFit/>
          </a:bodyPr>
          <a:lstStyle/>
          <a:p>
            <a:r>
              <a:rPr lang="en-IN" dirty="0"/>
              <a:t>.</a:t>
            </a:r>
          </a:p>
          <a:p>
            <a:pPr lvl="0" algn="just">
              <a:spcBef>
                <a:spcPct val="20000"/>
              </a:spcBef>
              <a:defRPr/>
            </a:pPr>
            <a:endParaRPr lang="en-IN" sz="2800" dirty="0"/>
          </a:p>
        </p:txBody>
      </p:sp>
      <p:pic>
        <p:nvPicPr>
          <p:cNvPr id="3" name="Picture 2">
            <a:extLst>
              <a:ext uri="{FF2B5EF4-FFF2-40B4-BE49-F238E27FC236}">
                <a16:creationId xmlns:a16="http://schemas.microsoft.com/office/drawing/2014/main" id="{A6FFCFFE-C361-DD32-06AE-260687795988}"/>
              </a:ext>
            </a:extLst>
          </p:cNvPr>
          <p:cNvPicPr>
            <a:picLocks noChangeAspect="1"/>
          </p:cNvPicPr>
          <p:nvPr/>
        </p:nvPicPr>
        <p:blipFill>
          <a:blip r:embed="rId2"/>
          <a:stretch>
            <a:fillRect/>
          </a:stretch>
        </p:blipFill>
        <p:spPr>
          <a:xfrm>
            <a:off x="1828800" y="1913895"/>
            <a:ext cx="8991600" cy="329565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802466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84FB7B-C1AD-4BA7-8A88-B2881A5F133A}"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Text clustering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970580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01EC5C4-6F68-4EB7-9479-28BF7D55E359}"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1843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F991F0-CD39-438A-873C-2228C503E987}" type="slidenum">
              <a:rPr lang="en-US" altLang="en-US">
                <a:solidFill>
                  <a:srgbClr val="898989"/>
                </a:solidFill>
                <a:latin typeface="Calibri" panose="020F0502020204030204" pitchFamily="34" charset="0"/>
              </a:rPr>
              <a:pPr/>
              <a:t>66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518634" y="76195"/>
            <a:ext cx="10668000" cy="7620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a:t>Text clustering </a:t>
            </a:r>
            <a:endParaRPr lang="en-US" sz="2400" b="1" dirty="0"/>
          </a:p>
        </p:txBody>
      </p:sp>
      <p:sp>
        <p:nvSpPr>
          <p:cNvPr id="18440"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3561" name="TextBox 9"/>
          <p:cNvSpPr txBox="1">
            <a:spLocks noChangeArrowheads="1"/>
          </p:cNvSpPr>
          <p:nvPr/>
        </p:nvSpPr>
        <p:spPr bwMode="auto">
          <a:xfrm>
            <a:off x="1518634" y="1816101"/>
            <a:ext cx="1006376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2400" dirty="0">
                <a:latin typeface="+mn-lt"/>
              </a:rPr>
              <a:t>Text clustering is </a:t>
            </a:r>
            <a:r>
              <a:rPr lang="en-IN" sz="2400" b="1" dirty="0">
                <a:latin typeface="+mn-lt"/>
              </a:rPr>
              <a:t>the task of grouping a set of unlabelled texts in such a way that texts in the same cluster are more similar to each other than to those in other clusters</a:t>
            </a:r>
            <a:r>
              <a:rPr lang="en-IN" sz="2400" dirty="0">
                <a:latin typeface="+mn-lt"/>
              </a:rPr>
              <a:t>. Text clustering algorithms process text and determine if natural clusters (groups) exist in the data.</a:t>
            </a:r>
          </a:p>
          <a:p>
            <a:pPr algn="just"/>
            <a:r>
              <a:rPr lang="en-IN" sz="2400" b="1" dirty="0">
                <a:latin typeface="+mn-lt"/>
              </a:rPr>
              <a:t>Google's search engine</a:t>
            </a:r>
            <a:r>
              <a:rPr lang="en-IN" sz="2400" dirty="0">
                <a:latin typeface="+mn-lt"/>
              </a:rPr>
              <a:t> is probably the best and most widely known example. When you search for a term on Google, it pulls up pages that apply to that term, but have you ever wondered how Google can </a:t>
            </a:r>
            <a:r>
              <a:rPr lang="en-IN" sz="2400" dirty="0" err="1">
                <a:latin typeface="+mn-lt"/>
              </a:rPr>
              <a:t>analyze</a:t>
            </a:r>
            <a:r>
              <a:rPr lang="en-IN" sz="2400" dirty="0">
                <a:latin typeface="+mn-lt"/>
              </a:rPr>
              <a:t> billions of web pages to deliver an accurate and fast result? It's because of text clustering!</a:t>
            </a:r>
            <a:endParaRPr lang="en-US" altLang="en-US" sz="2400" dirty="0">
              <a:latin typeface="+mn-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818876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 calcmode="lin" valueType="num">
                                      <p:cBhvr additive="base">
                                        <p:cTn id="7" dur="500" fill="hold"/>
                                        <p:tgtEl>
                                          <p:spTgt spid="23561"/>
                                        </p:tgtEl>
                                        <p:attrNameLst>
                                          <p:attrName>ppt_x</p:attrName>
                                        </p:attrNameLst>
                                      </p:cBhvr>
                                      <p:tavLst>
                                        <p:tav tm="0">
                                          <p:val>
                                            <p:strVal val="#ppt_x"/>
                                          </p:val>
                                        </p:tav>
                                        <p:tav tm="100000">
                                          <p:val>
                                            <p:strVal val="#ppt_x"/>
                                          </p:val>
                                        </p:tav>
                                      </p:tavLst>
                                    </p:anim>
                                    <p:anim calcmode="lin" valueType="num">
                                      <p:cBhvr additive="base">
                                        <p:cTn id="8" dur="500" fill="hold"/>
                                        <p:tgtEl>
                                          <p:spTgt spid="23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C86C3D-73C4-439F-A30B-DA18B14D5600}"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Topic Modelling-LDA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959082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3D83533-1281-4898-A9B1-35CCAD140242}"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1946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DFF600-644D-414A-A537-F38C633C8845}" type="slidenum">
              <a:rPr lang="en-US" altLang="en-US">
                <a:solidFill>
                  <a:srgbClr val="898989"/>
                </a:solidFill>
                <a:latin typeface="Calibri" panose="020F0502020204030204" pitchFamily="34" charset="0"/>
              </a:rPr>
              <a:pPr/>
              <a:t>68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47800" y="0"/>
            <a:ext cx="10744200" cy="7620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Topic Modelling-LDA</a:t>
            </a:r>
          </a:p>
        </p:txBody>
      </p:sp>
      <p:sp>
        <p:nvSpPr>
          <p:cNvPr id="19464" name="TextBox 7"/>
          <p:cNvSpPr txBox="1">
            <a:spLocks noChangeArrowheads="1"/>
          </p:cNvSpPr>
          <p:nvPr/>
        </p:nvSpPr>
        <p:spPr bwMode="auto">
          <a:xfrm>
            <a:off x="838200" y="1524001"/>
            <a:ext cx="10744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2400" dirty="0">
                <a:latin typeface="+mj-lt"/>
              </a:rPr>
              <a:t>Topic </a:t>
            </a:r>
            <a:r>
              <a:rPr lang="en-IN" sz="2400" dirty="0" err="1">
                <a:latin typeface="+mj-lt"/>
              </a:rPr>
              <a:t>modeling</a:t>
            </a:r>
            <a:r>
              <a:rPr lang="en-IN" sz="2400" dirty="0">
                <a:latin typeface="+mj-lt"/>
              </a:rPr>
              <a:t> is </a:t>
            </a:r>
            <a:r>
              <a:rPr lang="en-IN" sz="2400" b="1" dirty="0">
                <a:latin typeface="+mj-lt"/>
              </a:rPr>
              <a:t>a process to automatically detect topics present in the text and derive hidden patterns in the corpus and thus assist in better decision making</a:t>
            </a:r>
            <a:r>
              <a:rPr lang="en-IN" sz="2400" dirty="0">
                <a:latin typeface="+mj-lt"/>
              </a:rPr>
              <a:t>. Topics can also be defined as a repeated pattern of most occurring terms in a corpus of text.</a:t>
            </a:r>
          </a:p>
          <a:p>
            <a:pPr algn="just"/>
            <a:endParaRPr lang="en-IN" altLang="en-US" sz="2400" dirty="0">
              <a:latin typeface="+mj-lt"/>
            </a:endParaRPr>
          </a:p>
          <a:p>
            <a:pPr algn="just"/>
            <a:r>
              <a:rPr lang="en-IN" sz="2400" dirty="0">
                <a:latin typeface="+mj-lt"/>
              </a:rPr>
              <a:t>For example, there are 1000 documents and 500 words in each document. So to process this it requires 500*1000 = 500000 threads. So when you divide the document containing certain topics then if there are 5 topics present in it, the processing is just 5*500 words = 2500 threads.</a:t>
            </a:r>
            <a:endParaRPr lang="en-US" altLang="en-US" sz="2400" dirty="0">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914863709"/>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B963ED5-81D8-41C9-BEA1-DDEE1FBFC3E3}"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560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45FA4E-F205-4302-ADF6-042E49104BD2}" type="slidenum">
              <a:rPr lang="en-US" altLang="en-US">
                <a:solidFill>
                  <a:srgbClr val="898989"/>
                </a:solidFill>
                <a:latin typeface="Calibri" panose="020F0502020204030204" pitchFamily="34" charset="0"/>
              </a:rPr>
              <a:pPr/>
              <a:t>69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108204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Topic Modelling-LDA(continue…)</a:t>
            </a:r>
          </a:p>
        </p:txBody>
      </p:sp>
      <p:sp>
        <p:nvSpPr>
          <p:cNvPr id="2" name="Rectangle 1"/>
          <p:cNvSpPr/>
          <p:nvPr/>
        </p:nvSpPr>
        <p:spPr>
          <a:xfrm>
            <a:off x="0" y="1028343"/>
            <a:ext cx="11963400" cy="4893647"/>
          </a:xfrm>
          <a:prstGeom prst="rect">
            <a:avLst/>
          </a:prstGeom>
        </p:spPr>
        <p:txBody>
          <a:bodyPr wrap="square">
            <a:spAutoFit/>
          </a:bodyPr>
          <a:lstStyle/>
          <a:p>
            <a:pPr algn="just"/>
            <a:r>
              <a:rPr lang="en-IN" sz="2400" dirty="0">
                <a:solidFill>
                  <a:srgbClr val="281E1E"/>
                </a:solidFill>
                <a:latin typeface="+mj-lt"/>
              </a:rPr>
              <a:t>Sentiments, feelings and emotions are an integral part of human nature. Over 2.5 quintillion bytes of data are created every single day. Twitter itself generates 500 million tweets every day. Sentiment Analysis deals with examining the study of textual data like posts, blogs, reviews, etc. expressed by users regarding their views and opinions about a specific product, service, event, idea, news or person.</a:t>
            </a:r>
          </a:p>
          <a:p>
            <a:pPr algn="just"/>
            <a:endParaRPr lang="en-IN" sz="2400" dirty="0">
              <a:solidFill>
                <a:srgbClr val="281E1E"/>
              </a:solidFill>
              <a:latin typeface="+mj-lt"/>
            </a:endParaRPr>
          </a:p>
          <a:p>
            <a:pPr algn="just"/>
            <a:r>
              <a:rPr lang="en-IN" sz="2400" dirty="0">
                <a:solidFill>
                  <a:srgbClr val="281E1E"/>
                </a:solidFill>
                <a:latin typeface="+mj-lt"/>
              </a:rPr>
              <a:t>The most common use of Sentiment Analysis is classifying the text into class(</a:t>
            </a:r>
            <a:r>
              <a:rPr lang="en-IN" sz="2400" dirty="0" err="1">
                <a:solidFill>
                  <a:srgbClr val="281E1E"/>
                </a:solidFill>
                <a:latin typeface="+mj-lt"/>
              </a:rPr>
              <a:t>es</a:t>
            </a:r>
            <a:r>
              <a:rPr lang="en-IN" sz="2400" dirty="0">
                <a:solidFill>
                  <a:srgbClr val="281E1E"/>
                </a:solidFill>
                <a:latin typeface="+mj-lt"/>
              </a:rPr>
              <a:t>). It can either be binary like positive/negative, yes/no, </a:t>
            </a:r>
            <a:r>
              <a:rPr lang="en-IN" sz="2400" dirty="0" err="1">
                <a:solidFill>
                  <a:srgbClr val="281E1E"/>
                </a:solidFill>
                <a:latin typeface="+mj-lt"/>
              </a:rPr>
              <a:t>etc</a:t>
            </a:r>
            <a:r>
              <a:rPr lang="en-IN" sz="2400" dirty="0">
                <a:solidFill>
                  <a:srgbClr val="281E1E"/>
                </a:solidFill>
                <a:latin typeface="+mj-lt"/>
              </a:rPr>
              <a:t> or multi-class like positive-negative-neutral, yes-no-maybe, etc. Sentiment Analysis aids organisations to track the following:</a:t>
            </a:r>
          </a:p>
          <a:p>
            <a:pPr algn="just"/>
            <a:r>
              <a:rPr lang="en-IN" sz="2400" dirty="0">
                <a:solidFill>
                  <a:srgbClr val="281E1E"/>
                </a:solidFill>
                <a:latin typeface="+mj-lt"/>
              </a:rPr>
              <a:t>· Brand popularity and acceptance</a:t>
            </a:r>
          </a:p>
          <a:p>
            <a:pPr algn="just"/>
            <a:r>
              <a:rPr lang="en-IN" sz="2400" dirty="0">
                <a:solidFill>
                  <a:srgbClr val="281E1E"/>
                </a:solidFill>
                <a:latin typeface="+mj-lt"/>
              </a:rPr>
              <a:t>· New product anticipation and perception</a:t>
            </a:r>
          </a:p>
          <a:p>
            <a:pPr algn="just"/>
            <a:r>
              <a:rPr lang="en-IN" sz="2400" dirty="0">
                <a:solidFill>
                  <a:srgbClr val="281E1E"/>
                </a:solidFill>
                <a:latin typeface="+mj-lt"/>
              </a:rPr>
              <a:t>· Company reputation</a:t>
            </a:r>
          </a:p>
          <a:p>
            <a:pPr algn="just"/>
            <a:r>
              <a:rPr lang="en-IN" sz="2400" dirty="0">
                <a:solidFill>
                  <a:srgbClr val="281E1E"/>
                </a:solidFill>
                <a:latin typeface="+mj-lt"/>
              </a:rPr>
              <a:t>· Understand the customer experience</a:t>
            </a:r>
            <a:endParaRPr lang="en-IN" sz="2400" b="0" i="0" dirty="0">
              <a:solidFill>
                <a:srgbClr val="281E1E"/>
              </a:solidFill>
              <a:effectLst/>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54116397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9295FA-753D-40AA-916B-990137EEE474}"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extLst>
              <p:ext uri="{D42A27DB-BD31-4B8C-83A1-F6EECF244321}">
                <p14:modId xmlns:p14="http://schemas.microsoft.com/office/powerpoint/2010/main" val="1551817688"/>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1.Security</a:t>
                      </a:r>
                    </a:p>
                  </a:txBody>
                  <a:tcPr>
                    <a:solidFill>
                      <a:schemeClr val="accent3"/>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solidFill>
                      <a:srgbClr val="00B0F0"/>
                    </a:solidFill>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solidFill>
                      <a:schemeClr val="accent4"/>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solidFill>
                      <a:schemeClr val="accent6"/>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solidFill>
                      <a:schemeClr val="tx2"/>
                    </a:solidFill>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solidFill>
                      <a:schemeClr val="accent4"/>
                    </a:solidFill>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solidFill>
                      <a:srgbClr val="FFC000"/>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solidFill>
                      <a:schemeClr val="accent6">
                        <a:lumMod val="75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solidFill>
                      <a:srgbClr val="00B0F0"/>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solidFill>
                      <a:schemeClr val="accent2"/>
                    </a:solidFill>
                  </a:tcPr>
                </a:tc>
                <a:extLst>
                  <a:ext uri="{0D108BD9-81ED-4DB2-BD59-A6C34878D82A}">
                    <a16:rowId xmlns:a16="http://schemas.microsoft.com/office/drawing/2014/main" val="3340821400"/>
                  </a:ext>
                </a:extLst>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5791245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0A14B2-AAE0-424A-A99B-F16968161B91}"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Sentiment classification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568108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240B2B5-3A87-498C-A547-9A6B73602D8C}" type="datetime1">
              <a:rPr lang="en-US" smtClean="0"/>
              <a:t>3/8/2025</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662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548BD3-A9FA-4955-8C67-1E36AE28F6D0}" type="slidenum">
              <a:rPr lang="en-US" altLang="en-US">
                <a:solidFill>
                  <a:srgbClr val="898989"/>
                </a:solidFill>
                <a:latin typeface="Calibri" panose="020F0502020204030204" pitchFamily="34" charset="0"/>
              </a:rPr>
              <a:pPr/>
              <a:t>71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47800" y="0"/>
            <a:ext cx="107442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Sentiment Classification</a:t>
            </a:r>
          </a:p>
        </p:txBody>
      </p:sp>
      <p:sp>
        <p:nvSpPr>
          <p:cNvPr id="26632"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9705" name="TextBox 10"/>
          <p:cNvSpPr txBox="1">
            <a:spLocks noChangeArrowheads="1"/>
          </p:cNvSpPr>
          <p:nvPr/>
        </p:nvSpPr>
        <p:spPr bwMode="auto">
          <a:xfrm>
            <a:off x="609600" y="1462585"/>
            <a:ext cx="1097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2400" dirty="0">
                <a:latin typeface="+mn-lt"/>
              </a:rPr>
              <a:t>Sentiment classification is </a:t>
            </a:r>
            <a:r>
              <a:rPr lang="en-IN" sz="2400" b="1" dirty="0">
                <a:latin typeface="+mn-lt"/>
              </a:rPr>
              <a:t>the automated process of identifying opinions in text and </a:t>
            </a:r>
            <a:r>
              <a:rPr lang="en-IN" sz="2400" b="1" dirty="0" err="1">
                <a:latin typeface="+mn-lt"/>
              </a:rPr>
              <a:t>labeling</a:t>
            </a:r>
            <a:r>
              <a:rPr lang="en-IN" sz="2400" b="1" dirty="0">
                <a:latin typeface="+mn-lt"/>
              </a:rPr>
              <a:t> them as positive, negative, or neutral, based on the emotions customers express within them.</a:t>
            </a:r>
          </a:p>
          <a:p>
            <a:pPr algn="just"/>
            <a:endParaRPr lang="en-IN" altLang="en-US" sz="2400" b="1" dirty="0">
              <a:latin typeface="+mn-lt"/>
              <a:cs typeface="Times New Roman" panose="02020603050405020304" pitchFamily="18" charset="0"/>
            </a:endParaRPr>
          </a:p>
          <a:p>
            <a:pPr algn="just"/>
            <a:r>
              <a:rPr lang="en-IN" sz="2400" dirty="0">
                <a:latin typeface="+mn-lt"/>
              </a:rPr>
              <a:t>We are living in a digital world today. From the beginning of the day till we say ‘Good Night’ to our loved ones we consume loads of data either in form of visuals, music/audio, web, text, and many more sources.</a:t>
            </a:r>
          </a:p>
          <a:p>
            <a:pPr algn="just"/>
            <a:r>
              <a:rPr lang="en-IN" sz="2400" dirty="0">
                <a:latin typeface="+mn-lt"/>
              </a:rPr>
              <a:t>Today we will explore one of these sources of data and see if we can gain information out of it. We will use ‘Text’ data which is available in abundance thanks to reviews, feedback, articles, and many other data collection/publishing ways.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9871363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anim calcmode="lin" valueType="num">
                                      <p:cBhvr additive="base">
                                        <p:cTn id="7" dur="500" fill="hold"/>
                                        <p:tgtEl>
                                          <p:spTgt spid="29705"/>
                                        </p:tgtEl>
                                        <p:attrNameLst>
                                          <p:attrName>ppt_x</p:attrName>
                                        </p:attrNameLst>
                                      </p:cBhvr>
                                      <p:tavLst>
                                        <p:tav tm="0">
                                          <p:val>
                                            <p:strVal val="#ppt_x"/>
                                          </p:val>
                                        </p:tav>
                                        <p:tav tm="100000">
                                          <p:val>
                                            <p:strVal val="#ppt_x"/>
                                          </p:val>
                                        </p:tav>
                                      </p:tavLst>
                                    </p:anim>
                                    <p:anim calcmode="lin" valueType="num">
                                      <p:cBhvr additive="base">
                                        <p:cTn id="8" dur="500" fill="hold"/>
                                        <p:tgtEl>
                                          <p:spTgt spid="297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FC3CC4A-6DD8-4417-ACE1-74DD38C6D718}"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72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Sentiment Classification(Conti…)</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4524315"/>
          </a:xfrm>
          <a:prstGeom prst="rect">
            <a:avLst/>
          </a:prstGeom>
        </p:spPr>
        <p:txBody>
          <a:bodyPr wrap="square">
            <a:spAutoFit/>
          </a:bodyPr>
          <a:lstStyle/>
          <a:p>
            <a:r>
              <a:rPr lang="en-IN" b="1" dirty="0">
                <a:solidFill>
                  <a:srgbClr val="222222"/>
                </a:solidFill>
                <a:latin typeface="Lato"/>
              </a:rPr>
              <a:t>Sentiment Classification</a:t>
            </a:r>
          </a:p>
          <a:p>
            <a:r>
              <a:rPr lang="en-IN" dirty="0">
                <a:solidFill>
                  <a:srgbClr val="222222"/>
                </a:solidFill>
                <a:latin typeface="Lato"/>
              </a:rPr>
              <a:t>The dataset that we just discussed contains movie reviews. Each review is either labelled as positive or negative. The dataset contains the ‘text’ and ‘sentiment’ fields. These fields are separated by the ‘tab’ character. See below for details:</a:t>
            </a:r>
          </a:p>
          <a:p>
            <a:r>
              <a:rPr lang="en-IN" b="1" dirty="0">
                <a:solidFill>
                  <a:srgbClr val="222222"/>
                </a:solidFill>
                <a:latin typeface="Lato"/>
              </a:rPr>
              <a:t>1. text:- </a:t>
            </a:r>
            <a:r>
              <a:rPr lang="en-IN" dirty="0">
                <a:solidFill>
                  <a:srgbClr val="222222"/>
                </a:solidFill>
                <a:latin typeface="Lato"/>
              </a:rPr>
              <a:t>Sentence that describes the review.</a:t>
            </a:r>
          </a:p>
          <a:p>
            <a:r>
              <a:rPr lang="en-IN" b="1" dirty="0">
                <a:solidFill>
                  <a:srgbClr val="222222"/>
                </a:solidFill>
                <a:latin typeface="Lato"/>
              </a:rPr>
              <a:t>2. sentiment:- </a:t>
            </a:r>
            <a:r>
              <a:rPr lang="en-IN" dirty="0">
                <a:solidFill>
                  <a:srgbClr val="222222"/>
                </a:solidFill>
                <a:latin typeface="Lato"/>
              </a:rPr>
              <a:t>1 or 0. 1 represents positive review and 0 represents negative review.</a:t>
            </a:r>
          </a:p>
          <a:p>
            <a:r>
              <a:rPr lang="en-IN" dirty="0">
                <a:solidFill>
                  <a:srgbClr val="222222"/>
                </a:solidFill>
                <a:latin typeface="Lato"/>
              </a:rPr>
              <a:t>Now we will discuss the complete process of ‘sentiment classification’. Below will be the flow of the project.</a:t>
            </a:r>
          </a:p>
          <a:p>
            <a:pPr>
              <a:buFont typeface="+mj-lt"/>
              <a:buAutoNum type="arabicPeriod"/>
            </a:pPr>
            <a:r>
              <a:rPr lang="en-IN" b="1" dirty="0">
                <a:solidFill>
                  <a:srgbClr val="222222"/>
                </a:solidFill>
                <a:latin typeface="Lato"/>
              </a:rPr>
              <a:t>Loading The dataset</a:t>
            </a:r>
            <a:endParaRPr lang="en-IN" dirty="0">
              <a:solidFill>
                <a:srgbClr val="222222"/>
              </a:solidFill>
              <a:latin typeface="Lato"/>
            </a:endParaRPr>
          </a:p>
          <a:p>
            <a:pPr>
              <a:buFont typeface="+mj-lt"/>
              <a:buAutoNum type="arabicPeriod"/>
            </a:pPr>
            <a:r>
              <a:rPr lang="en-IN" b="1" dirty="0">
                <a:solidFill>
                  <a:srgbClr val="222222"/>
                </a:solidFill>
                <a:latin typeface="Lato"/>
              </a:rPr>
              <a:t>Exploring Dataset</a:t>
            </a:r>
            <a:endParaRPr lang="en-IN" dirty="0">
              <a:solidFill>
                <a:srgbClr val="222222"/>
              </a:solidFill>
              <a:latin typeface="Lato"/>
            </a:endParaRPr>
          </a:p>
          <a:p>
            <a:pPr>
              <a:buFont typeface="+mj-lt"/>
              <a:buAutoNum type="arabicPeriod"/>
            </a:pPr>
            <a:r>
              <a:rPr lang="en-IN" b="1" dirty="0">
                <a:solidFill>
                  <a:srgbClr val="222222"/>
                </a:solidFill>
                <a:latin typeface="Lato"/>
              </a:rPr>
              <a:t>Text Pre-Processing</a:t>
            </a:r>
            <a:endParaRPr lang="en-IN" dirty="0">
              <a:solidFill>
                <a:srgbClr val="222222"/>
              </a:solidFill>
              <a:latin typeface="Lato"/>
            </a:endParaRPr>
          </a:p>
          <a:p>
            <a:pPr>
              <a:buFont typeface="+mj-lt"/>
              <a:buAutoNum type="arabicPeriod"/>
            </a:pPr>
            <a:r>
              <a:rPr lang="en-IN" b="1" dirty="0">
                <a:solidFill>
                  <a:srgbClr val="222222"/>
                </a:solidFill>
                <a:latin typeface="Lato"/>
              </a:rPr>
              <a:t>Build a model for sentiment classification</a:t>
            </a:r>
            <a:endParaRPr lang="en-IN" dirty="0">
              <a:solidFill>
                <a:srgbClr val="222222"/>
              </a:solidFill>
              <a:latin typeface="Lato"/>
            </a:endParaRPr>
          </a:p>
          <a:p>
            <a:pPr>
              <a:buFont typeface="+mj-lt"/>
              <a:buAutoNum type="arabicPeriod"/>
            </a:pPr>
            <a:r>
              <a:rPr lang="en-IN" b="1" dirty="0">
                <a:solidFill>
                  <a:srgbClr val="222222"/>
                </a:solidFill>
                <a:latin typeface="Lato"/>
              </a:rPr>
              <a:t>Split dataset</a:t>
            </a:r>
            <a:endParaRPr lang="en-IN" dirty="0">
              <a:solidFill>
                <a:srgbClr val="222222"/>
              </a:solidFill>
              <a:latin typeface="Lato"/>
            </a:endParaRPr>
          </a:p>
          <a:p>
            <a:pPr>
              <a:buFont typeface="+mj-lt"/>
              <a:buAutoNum type="arabicPeriod"/>
            </a:pPr>
            <a:r>
              <a:rPr lang="en-IN" b="1" dirty="0">
                <a:solidFill>
                  <a:srgbClr val="222222"/>
                </a:solidFill>
                <a:latin typeface="Lato"/>
              </a:rPr>
              <a:t>Make the prediction on test case</a:t>
            </a:r>
            <a:endParaRPr lang="en-IN" dirty="0">
              <a:solidFill>
                <a:srgbClr val="222222"/>
              </a:solidFill>
              <a:latin typeface="Lato"/>
            </a:endParaRPr>
          </a:p>
          <a:p>
            <a:pPr>
              <a:buFont typeface="+mj-lt"/>
              <a:buAutoNum type="arabicPeriod"/>
            </a:pPr>
            <a:r>
              <a:rPr lang="en-IN" b="1" dirty="0">
                <a:solidFill>
                  <a:srgbClr val="222222"/>
                </a:solidFill>
                <a:latin typeface="Lato"/>
              </a:rPr>
              <a:t>Finding model Accuracy</a:t>
            </a:r>
            <a:endParaRPr lang="en-IN" dirty="0">
              <a:solidFill>
                <a:srgbClr val="222222"/>
              </a:solidFill>
              <a:latin typeface="Lato"/>
            </a:endParaRPr>
          </a:p>
          <a:p>
            <a:r>
              <a:rPr lang="en-IN" dirty="0">
                <a:solidFill>
                  <a:srgbClr val="222222"/>
                </a:solidFill>
                <a:latin typeface="Lato"/>
              </a:rPr>
              <a:t>Loading the Dataset</a:t>
            </a:r>
          </a:p>
          <a:p>
            <a:r>
              <a:rPr lang="en-IN" dirty="0">
                <a:solidFill>
                  <a:srgbClr val="222222"/>
                </a:solidFill>
                <a:latin typeface="Lato"/>
              </a:rPr>
              <a:t>Loading the data using panda’s </a:t>
            </a:r>
            <a:r>
              <a:rPr lang="en-IN" dirty="0" err="1">
                <a:solidFill>
                  <a:srgbClr val="222222"/>
                </a:solidFill>
                <a:latin typeface="Lato"/>
              </a:rPr>
              <a:t>read_csv</a:t>
            </a:r>
            <a:r>
              <a:rPr lang="en-IN" dirty="0">
                <a:solidFill>
                  <a:srgbClr val="222222"/>
                </a:solidFill>
                <a:latin typeface="Lato"/>
              </a:rPr>
              <a:t>() method is done as follows:</a:t>
            </a:r>
            <a:endParaRPr lang="en-IN" b="0" i="0" dirty="0">
              <a:solidFill>
                <a:srgbClr val="222222"/>
              </a:solidFill>
              <a:effectLst/>
              <a:latin typeface="Lat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203081364"/>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F7A33D-4478-405C-ADAA-101C14035EAA}"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a:solidFill>
            <a:srgbClr val="FF000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Opinion Summarization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8944773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413818-D7C0-4914-8835-C75F1278F81D}"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525963"/>
          </a:xfrm>
        </p:spPr>
        <p:txBody>
          <a:bodyPr/>
          <a:lstStyle/>
          <a:p>
            <a:pPr algn="just"/>
            <a:r>
              <a:rPr lang="en-US" sz="2800" dirty="0"/>
              <a:t>Opinion summarization is the process of condensing and presenting the key opinions, sentiments, or viewpoints expressed in a set of documents or a collection of text. This task is particularly useful for dealing with large volumes of opinions, such as customer reviews, online discussions, or social media comments</a:t>
            </a:r>
            <a:r>
              <a:rPr lang="en-IN" sz="2800" dirty="0"/>
              <a:t>  </a:t>
            </a:r>
            <a:r>
              <a:rPr lang="en-IN" dirty="0"/>
              <a:t>.</a:t>
            </a:r>
          </a:p>
          <a:p>
            <a:pPr algn="just"/>
            <a:endParaRPr lang="en-IN" dirty="0"/>
          </a:p>
          <a:p>
            <a:pPr algn="just"/>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4283800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22A7B5-4B0A-428F-B7D8-F808379CB9BF}"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800600"/>
          </a:xfrm>
        </p:spPr>
        <p:txBody>
          <a:bodyPr>
            <a:normAutofit fontScale="85000" lnSpcReduction="10000"/>
          </a:bodyPr>
          <a:lstStyle/>
          <a:p>
            <a:pPr algn="just"/>
            <a:r>
              <a:rPr lang="en-US" sz="2800" dirty="0"/>
              <a:t>Data Collection:</a:t>
            </a:r>
          </a:p>
          <a:p>
            <a:pPr marL="0" indent="0" algn="just">
              <a:buNone/>
            </a:pPr>
            <a:r>
              <a:rPr lang="en-US" sz="2800" dirty="0"/>
              <a:t>Gather the relevant textual data containing opinions. This could include product reviews, forum discussions, social media comments, or any other source where opinions are expressed.</a:t>
            </a:r>
            <a:endParaRPr lang="en-IN" sz="2800" dirty="0"/>
          </a:p>
          <a:p>
            <a:pPr algn="just"/>
            <a:endParaRPr lang="en-US" dirty="0"/>
          </a:p>
          <a:p>
            <a:pPr algn="just"/>
            <a:r>
              <a:rPr lang="en-US" sz="3300" dirty="0"/>
              <a:t>Text Preprocessing:</a:t>
            </a:r>
          </a:p>
          <a:p>
            <a:pPr marL="0" indent="0" algn="just">
              <a:buNone/>
            </a:pPr>
            <a:r>
              <a:rPr lang="en-US" sz="3300" dirty="0"/>
              <a:t>Clean the text data by removing irrelevant information, special characters, and noise.</a:t>
            </a:r>
          </a:p>
          <a:p>
            <a:pPr algn="just"/>
            <a:r>
              <a:rPr lang="en-US" sz="3300" dirty="0"/>
              <a:t>Tokenize the text into sentences or phrases.</a:t>
            </a:r>
          </a:p>
          <a:p>
            <a:pPr algn="just"/>
            <a:r>
              <a:rPr lang="en-US" sz="3300" dirty="0"/>
              <a:t>Apply stemming or lemmatization to reduce words to their base forms.</a:t>
            </a:r>
          </a:p>
          <a:p>
            <a:pPr algn="just"/>
            <a:r>
              <a:rPr lang="en-US" sz="3300" dirty="0"/>
              <a:t>Remove stop words to focus on meaningful content.</a:t>
            </a:r>
            <a:endParaRPr lang="en-IN" sz="33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0142819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0CB9FF-819A-4901-960C-108D8FF183C3}"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800600"/>
          </a:xfrm>
        </p:spPr>
        <p:txBody>
          <a:bodyPr>
            <a:normAutofit/>
          </a:bodyPr>
          <a:lstStyle/>
          <a:p>
            <a:pPr algn="just"/>
            <a:r>
              <a:rPr lang="en-US" sz="2800" dirty="0"/>
              <a:t>Opinion Extraction:</a:t>
            </a:r>
          </a:p>
          <a:p>
            <a:pPr marL="0" indent="0" algn="just">
              <a:buNone/>
            </a:pPr>
            <a:r>
              <a:rPr lang="en-US" sz="2800" dirty="0"/>
              <a:t>Identify and extract opinions from the text. This involves recognizing subjective expressions, sentiment-bearing phrases, and expressions of opinions.</a:t>
            </a:r>
          </a:p>
          <a:p>
            <a:pPr algn="just"/>
            <a:endParaRPr lang="en-US" sz="2800" dirty="0"/>
          </a:p>
          <a:p>
            <a:pPr algn="just"/>
            <a:r>
              <a:rPr lang="en-US" sz="2800" dirty="0"/>
              <a:t>Sentiment Analysis:</a:t>
            </a:r>
          </a:p>
          <a:p>
            <a:pPr marL="0" indent="0" algn="just">
              <a:buNone/>
            </a:pPr>
            <a:r>
              <a:rPr lang="en-US" sz="2800" dirty="0"/>
              <a:t>Conduct sentiment analysis on the extracted opinions to determine whether each opinion is positive, negative, or neutral. This step helps in understanding the overall sentiment of the opinions.</a:t>
            </a: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949497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085394-B8EE-4063-AEB3-5E4BB7731CB2}"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800600"/>
          </a:xfrm>
        </p:spPr>
        <p:txBody>
          <a:bodyPr>
            <a:normAutofit/>
          </a:bodyPr>
          <a:lstStyle/>
          <a:p>
            <a:pPr algn="just"/>
            <a:r>
              <a:rPr lang="en-US" sz="2800" dirty="0"/>
              <a:t>Summarization Techniques:</a:t>
            </a:r>
          </a:p>
          <a:p>
            <a:pPr marL="0" indent="0" algn="just">
              <a:buNone/>
            </a:pPr>
            <a:r>
              <a:rPr lang="en-US" sz="2800" dirty="0"/>
              <a:t>Apply text summarization techniques to generate concise summaries of the opinions. Common approaches include:</a:t>
            </a:r>
          </a:p>
          <a:p>
            <a:pPr marL="0" indent="0" algn="just">
              <a:buNone/>
            </a:pPr>
            <a:r>
              <a:rPr lang="en-US" sz="2800" dirty="0"/>
              <a:t>Extractive Summarization: Selecting and extracting key sentences or phrases from the original text based on importance or relevance.</a:t>
            </a:r>
          </a:p>
          <a:p>
            <a:pPr marL="0" indent="0" algn="just">
              <a:buNone/>
            </a:pPr>
            <a:r>
              <a:rPr lang="en-US" sz="2800" dirty="0"/>
              <a:t>Abstractive Summarization: Generating new sentences that capture the essential meaning of the opinions in a more condensed form.</a:t>
            </a: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377804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94BAF5-0F5B-4929-90B6-D5B6BB869071}"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800600"/>
          </a:xfrm>
        </p:spPr>
        <p:txBody>
          <a:bodyPr>
            <a:normAutofit/>
          </a:bodyPr>
          <a:lstStyle/>
          <a:p>
            <a:pPr algn="just"/>
            <a:r>
              <a:rPr lang="en-US" sz="2800" dirty="0"/>
              <a:t>Ranking and Prioritization:</a:t>
            </a:r>
          </a:p>
          <a:p>
            <a:pPr marL="0" indent="0" algn="just">
              <a:buNone/>
            </a:pPr>
            <a:r>
              <a:rPr lang="en-US" sz="2800" dirty="0"/>
              <a:t>If there are a large number of opinions, rank them based on factors such as sentiment strength, relevance, or user engagement to prioritize the most impactful opinions.</a:t>
            </a:r>
          </a:p>
          <a:p>
            <a:pPr marL="0" indent="0" algn="just">
              <a:buNone/>
            </a:pPr>
            <a:endParaRPr lang="en-US" sz="2800" dirty="0"/>
          </a:p>
          <a:p>
            <a:pPr algn="just"/>
            <a:r>
              <a:rPr lang="en-US" sz="2800" dirty="0"/>
              <a:t>Summarization Output:</a:t>
            </a:r>
          </a:p>
          <a:p>
            <a:pPr marL="0" indent="0" algn="just">
              <a:buNone/>
            </a:pPr>
            <a:r>
              <a:rPr lang="en-US" sz="2800" dirty="0"/>
              <a:t>Present the summarized opinions in a coherent and easily understandable format. This could be in the form of bullet points, key highlights, or a concise paragraph.</a:t>
            </a: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883459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E9B6E8-B6CB-4691-B262-0567AA7BE301}"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Opinion spam detection.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5896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215068-C645-49C1-A33F-B4C14DD2803A}" type="datetime1">
              <a:rPr lang="en-US" smtClean="0"/>
              <a:t>3/8/2025</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1563036416"/>
              </p:ext>
            </p:extLst>
          </p:nvPr>
        </p:nvGraphicFramePr>
        <p:xfrm>
          <a:off x="1452154" y="1621771"/>
          <a:ext cx="10134600" cy="4169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3164850198"/>
              </p:ext>
            </p:extLst>
          </p:nvPr>
        </p:nvGraphicFramePr>
        <p:xfrm>
          <a:off x="1417320" y="2590800"/>
          <a:ext cx="10165080" cy="292734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3564318485"/>
              </p:ext>
            </p:extLst>
          </p:nvPr>
        </p:nvGraphicFramePr>
        <p:xfrm>
          <a:off x="1417320" y="4690132"/>
          <a:ext cx="10165080" cy="90738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10" name="Picture 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4341724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451169-A5C5-4CF1-98BA-E12AF6C54D45}" type="datetime1">
              <a:rPr lang="en-US" smtClean="0"/>
              <a:t>3/8/2025</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447800" y="7"/>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 Opinion spam detection.</a:t>
            </a:r>
            <a:endParaRPr lang="en-US" sz="3200" dirty="0"/>
          </a:p>
        </p:txBody>
      </p:sp>
      <p:sp>
        <p:nvSpPr>
          <p:cNvPr id="2" name="Content Placeholder 1"/>
          <p:cNvSpPr>
            <a:spLocks noGrp="1"/>
          </p:cNvSpPr>
          <p:nvPr>
            <p:ph idx="1"/>
          </p:nvPr>
        </p:nvSpPr>
        <p:spPr/>
        <p:txBody>
          <a:bodyPr/>
          <a:lstStyle/>
          <a:p>
            <a:pPr algn="just"/>
            <a:r>
              <a:rPr lang="en-IN" dirty="0"/>
              <a:t> </a:t>
            </a:r>
            <a:r>
              <a:rPr lang="en-US" sz="2800" dirty="0"/>
              <a:t>Opinion spam detection is the process of identifying and filtering out fake, deceptive, or fraudulent opinions and reviews from genuine ones. With the proliferation of online reviews and opinions on platforms such as e-commerce websites, social media, and review sites, detecting spam opinions is crucial for maintaining the credibility of user-generated content. </a:t>
            </a:r>
            <a:r>
              <a:rPr lang="en-IN" sz="2800" dirty="0"/>
              <a:t> </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0636306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8AFD45A-AB7D-42ED-BEDE-4A23216E8A1E}"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a:t>Video Links</a:t>
            </a:r>
            <a:endParaRPr lang="en-US" sz="24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3" name="Rectangle 2"/>
          <p:cNvSpPr/>
          <p:nvPr/>
        </p:nvSpPr>
        <p:spPr>
          <a:xfrm>
            <a:off x="609600" y="1243787"/>
            <a:ext cx="11353800" cy="923330"/>
          </a:xfrm>
          <a:prstGeom prst="rect">
            <a:avLst/>
          </a:prstGeom>
        </p:spPr>
        <p:txBody>
          <a:bodyPr wrap="square">
            <a:spAutoFit/>
          </a:bodyPr>
          <a:lstStyle/>
          <a:p>
            <a:r>
              <a:rPr lang="en-US" u="sng" dirty="0">
                <a:solidFill>
                  <a:srgbClr val="0000FF"/>
                </a:solidFill>
                <a:uFill>
                  <a:solidFill>
                    <a:srgbClr val="0000FF"/>
                  </a:solidFill>
                </a:uFill>
                <a:latin typeface="Liberation Serif"/>
                <a:ea typeface="Liberation Serif"/>
                <a:cs typeface="Liberation Serif"/>
              </a:rPr>
              <a:t>https://</a:t>
            </a:r>
            <a:r>
              <a:rPr lang="en-US" u="sng" dirty="0">
                <a:solidFill>
                  <a:srgbClr val="0000FF"/>
                </a:solidFill>
                <a:latin typeface="Liberation Serif"/>
                <a:ea typeface="Liberation Serif"/>
                <a:cs typeface="Liberation Serif"/>
                <a:hlinkClick r:id="rId3"/>
              </a:rPr>
              <a:t>www.youtube.com/watch?v=Uqs0GewlMkQ</a:t>
            </a:r>
            <a:r>
              <a:rPr lang="en-US" dirty="0">
                <a:solidFill>
                  <a:srgbClr val="0000FF"/>
                </a:solidFill>
                <a:latin typeface="Liberation Serif"/>
                <a:ea typeface="Liberation Serif"/>
                <a:cs typeface="Liberation Serif"/>
              </a:rPr>
              <a:t> </a:t>
            </a:r>
            <a:endParaRPr lang="en-US" u="sng" dirty="0"/>
          </a:p>
          <a:p>
            <a:r>
              <a:rPr lang="en-US" u="sng" dirty="0">
                <a:solidFill>
                  <a:srgbClr val="0000FF"/>
                </a:solidFill>
                <a:uFill>
                  <a:solidFill>
                    <a:srgbClr val="0000FF"/>
                  </a:solidFill>
                </a:uFill>
                <a:latin typeface="Liberation Serif"/>
                <a:ea typeface="Liberation Serif"/>
                <a:cs typeface="Liberation Serif"/>
              </a:rPr>
              <a:t>https://</a:t>
            </a:r>
            <a:r>
              <a:rPr lang="en-US" u="sng" dirty="0">
                <a:solidFill>
                  <a:srgbClr val="0000FF"/>
                </a:solidFill>
                <a:latin typeface="Liberation Serif"/>
                <a:ea typeface="Liberation Serif"/>
                <a:cs typeface="Liberation Serif"/>
                <a:hlinkClick r:id="rId4"/>
              </a:rPr>
              <a:t>www.youtube.com/watch?v=tUNwSH7671Y&amp;t=2s</a:t>
            </a:r>
            <a:endParaRPr lang="en-US" u="sng" dirty="0">
              <a:solidFill>
                <a:srgbClr val="0000FF"/>
              </a:solidFill>
              <a:uFill>
                <a:solidFill>
                  <a:srgbClr val="0000FF"/>
                </a:solidFill>
              </a:uFill>
              <a:latin typeface="Liberation Serif"/>
              <a:ea typeface="Liberation Serif"/>
              <a:cs typeface="Liberation Serif"/>
            </a:endParaRPr>
          </a:p>
          <a:p>
            <a:r>
              <a:rPr lang="en-US" u="sng" dirty="0">
                <a:solidFill>
                  <a:srgbClr val="0000FF"/>
                </a:solidFill>
                <a:uFill>
                  <a:solidFill>
                    <a:srgbClr val="0000FF"/>
                  </a:solidFill>
                </a:uFill>
                <a:latin typeface="Liberation Serif"/>
                <a:ea typeface="Liberation Serif"/>
                <a:cs typeface="Liberation Serif"/>
              </a:rPr>
              <a:t>https://slideplayer.com/slide/14222744/</a:t>
            </a:r>
            <a:endParaRPr lang="en-US"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704868619"/>
      </p:ext>
    </p:extLst>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DEDF3C1-DE75-4601-9F78-1363D21B185F}"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dirty="0"/>
              <a:t>Daily Quiz</a:t>
            </a:r>
          </a:p>
        </p:txBody>
      </p:sp>
      <p:sp>
        <p:nvSpPr>
          <p:cNvPr id="27655" name="TextBox 7"/>
          <p:cNvSpPr txBox="1">
            <a:spLocks noChangeArrowheads="1"/>
          </p:cNvSpPr>
          <p:nvPr/>
        </p:nvSpPr>
        <p:spPr bwMode="auto">
          <a:xfrm>
            <a:off x="228600" y="1524001"/>
            <a:ext cx="9829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br>
              <a:rPr lang="en-IN" b="1" dirty="0"/>
            </a:br>
            <a:r>
              <a:rPr lang="en-IN" b="1" dirty="0"/>
              <a:t>1.The subfield of data science/machine learning related to text is called</a:t>
            </a:r>
          </a:p>
          <a:p>
            <a:pPr marL="400050" indent="-400050">
              <a:buFont typeface="+mj-lt"/>
              <a:buAutoNum type="romanUcPeriod"/>
            </a:pPr>
            <a:r>
              <a:rPr lang="en-IN" dirty="0"/>
              <a:t>Image processing</a:t>
            </a:r>
          </a:p>
          <a:p>
            <a:pPr marL="400050" indent="-400050">
              <a:buFont typeface="+mj-lt"/>
              <a:buAutoNum type="romanUcPeriod"/>
            </a:pPr>
            <a:r>
              <a:rPr lang="en-IN" dirty="0"/>
              <a:t>Regression</a:t>
            </a:r>
          </a:p>
          <a:p>
            <a:pPr marL="400050" indent="-400050">
              <a:buFont typeface="+mj-lt"/>
              <a:buAutoNum type="romanUcPeriod"/>
            </a:pPr>
            <a:r>
              <a:rPr lang="en-IN" dirty="0"/>
              <a:t>Classification</a:t>
            </a:r>
          </a:p>
          <a:p>
            <a:pPr marL="400050" indent="-400050">
              <a:buFont typeface="+mj-lt"/>
              <a:buAutoNum type="romanUcPeriod"/>
            </a:pPr>
            <a:r>
              <a:rPr lang="en-IN" dirty="0"/>
              <a:t>Natural language processing</a:t>
            </a:r>
          </a:p>
          <a:p>
            <a:pPr marL="400050" indent="-400050">
              <a:buFont typeface="+mj-lt"/>
              <a:buAutoNum type="romanUcPeriod"/>
            </a:pPr>
            <a:endParaRPr lang="en-IN" dirty="0"/>
          </a:p>
          <a:p>
            <a:pPr marL="400050" indent="-400050">
              <a:buFont typeface="+mj-lt"/>
              <a:buAutoNum type="romanUcPeriod"/>
            </a:pPr>
            <a:endParaRPr lang="en-IN" dirty="0"/>
          </a:p>
          <a:p>
            <a:r>
              <a:rPr lang="en-IN" b="1" dirty="0"/>
              <a:t>2.Which is the most useful metric from VADER for sentiment analysis?</a:t>
            </a:r>
          </a:p>
          <a:p>
            <a:pPr marL="400050" indent="-400050">
              <a:buFont typeface="+mj-lt"/>
              <a:buAutoNum type="romanUcPeriod"/>
            </a:pPr>
            <a:r>
              <a:rPr lang="en-IN" dirty="0"/>
              <a:t>Negative</a:t>
            </a:r>
          </a:p>
          <a:p>
            <a:pPr marL="400050" indent="-400050">
              <a:buFont typeface="+mj-lt"/>
              <a:buAutoNum type="romanUcPeriod"/>
            </a:pPr>
            <a:r>
              <a:rPr lang="en-IN" dirty="0"/>
              <a:t>Positivity</a:t>
            </a:r>
          </a:p>
          <a:p>
            <a:pPr marL="400050" indent="-400050">
              <a:buFont typeface="+mj-lt"/>
              <a:buAutoNum type="romanUcPeriod"/>
            </a:pPr>
            <a:r>
              <a:rPr lang="en-IN" dirty="0"/>
              <a:t>Intensity</a:t>
            </a:r>
          </a:p>
          <a:p>
            <a:pPr marL="400050" indent="-400050">
              <a:buFont typeface="+mj-lt"/>
              <a:buAutoNum type="romanUcPeriod"/>
            </a:pPr>
            <a:r>
              <a:rPr lang="en-IN" dirty="0"/>
              <a:t>Compound</a:t>
            </a:r>
          </a:p>
          <a:p>
            <a:endParaRPr lang="en-IN" dirty="0"/>
          </a:p>
          <a:p>
            <a:r>
              <a:rPr lang="en-IN" b="1" dirty="0"/>
              <a:t>3.The Bag-of-Words approach_________</a:t>
            </a:r>
          </a:p>
          <a:p>
            <a:r>
              <a:rPr lang="en-IN" dirty="0"/>
              <a:t>keeps word order, keeps word multiplicity</a:t>
            </a:r>
          </a:p>
          <a:p>
            <a:r>
              <a:rPr lang="en-IN" dirty="0"/>
              <a:t>keeps word order, disregards word multiplicity</a:t>
            </a:r>
          </a:p>
          <a:p>
            <a:r>
              <a:rPr lang="en-IN" dirty="0"/>
              <a:t>disregards word order, disregards word multiplicity</a:t>
            </a:r>
          </a:p>
          <a:p>
            <a:r>
              <a:rPr lang="en-IN" dirty="0"/>
              <a:t>disregards word order, keeps word multiplicity</a:t>
            </a:r>
          </a:p>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71019959"/>
      </p:ext>
    </p:extLst>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0343AE8-CC0B-492A-A7DB-371D06DD2ECC}"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83</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dirty="0"/>
              <a:t>Daily Quiz</a:t>
            </a:r>
          </a:p>
        </p:txBody>
      </p:sp>
      <p:sp>
        <p:nvSpPr>
          <p:cNvPr id="27655" name="TextBox 7"/>
          <p:cNvSpPr txBox="1">
            <a:spLocks noChangeArrowheads="1"/>
          </p:cNvSpPr>
          <p:nvPr/>
        </p:nvSpPr>
        <p:spPr bwMode="auto">
          <a:xfrm>
            <a:off x="228600" y="1524001"/>
            <a:ext cx="98298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b="1" dirty="0"/>
              <a:t>4.Which company’s tone </a:t>
            </a:r>
            <a:r>
              <a:rPr lang="en-IN" b="1" dirty="0" err="1"/>
              <a:t>analyzer</a:t>
            </a:r>
            <a:r>
              <a:rPr lang="en-IN" b="1" dirty="0"/>
              <a:t> service did we discuss?</a:t>
            </a:r>
          </a:p>
          <a:p>
            <a:pPr marL="400050" indent="-400050">
              <a:buFont typeface="+mj-lt"/>
              <a:buAutoNum type="romanUcPeriod"/>
            </a:pPr>
            <a:r>
              <a:rPr lang="en-IN" dirty="0"/>
              <a:t>Google</a:t>
            </a:r>
          </a:p>
          <a:p>
            <a:pPr marL="400050" indent="-400050">
              <a:buFont typeface="+mj-lt"/>
              <a:buAutoNum type="romanUcPeriod"/>
            </a:pPr>
            <a:r>
              <a:rPr lang="en-IN" dirty="0"/>
              <a:t>Apple</a:t>
            </a:r>
          </a:p>
          <a:p>
            <a:pPr marL="400050" indent="-400050">
              <a:buFont typeface="+mj-lt"/>
              <a:buAutoNum type="romanUcPeriod"/>
            </a:pPr>
            <a:r>
              <a:rPr lang="en-IN" dirty="0"/>
              <a:t>Amazon</a:t>
            </a:r>
          </a:p>
          <a:p>
            <a:pPr marL="400050" indent="-400050">
              <a:buFont typeface="+mj-lt"/>
              <a:buAutoNum type="romanUcPeriod"/>
            </a:pPr>
            <a:r>
              <a:rPr lang="en-IN" dirty="0"/>
              <a:t>IBM</a:t>
            </a:r>
          </a:p>
          <a:p>
            <a:r>
              <a:rPr lang="en-IN" dirty="0"/>
              <a:t>5.</a:t>
            </a:r>
            <a:r>
              <a:rPr lang="en-IN" b="1" dirty="0"/>
              <a:t> Which news sources did we use?</a:t>
            </a:r>
          </a:p>
          <a:p>
            <a:pPr marL="400050" indent="-400050">
              <a:buFont typeface="+mj-lt"/>
              <a:buAutoNum type="romanUcPeriod"/>
            </a:pPr>
            <a:r>
              <a:rPr lang="en-IN" dirty="0"/>
              <a:t>Reuters</a:t>
            </a:r>
          </a:p>
          <a:p>
            <a:pPr marL="400050" indent="-400050">
              <a:buFont typeface="+mj-lt"/>
              <a:buAutoNum type="romanUcPeriod"/>
            </a:pPr>
            <a:r>
              <a:rPr lang="en-IN" dirty="0"/>
              <a:t>News API</a:t>
            </a:r>
          </a:p>
          <a:p>
            <a:pPr marL="400050" indent="-400050">
              <a:buFont typeface="+mj-lt"/>
              <a:buAutoNum type="romanUcPeriod"/>
            </a:pPr>
            <a:r>
              <a:rPr lang="en-IN" dirty="0"/>
              <a:t>All of above</a:t>
            </a:r>
          </a:p>
          <a:p>
            <a:pPr marL="400050" indent="-400050">
              <a:buFont typeface="+mj-lt"/>
              <a:buAutoNum type="romanUcPeriod"/>
            </a:pPr>
            <a:r>
              <a:rPr lang="en-IN" dirty="0"/>
              <a:t>None of above</a:t>
            </a:r>
          </a:p>
          <a:p>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247955510"/>
      </p:ext>
    </p:extLst>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EDF3374-15E0-485F-BA9A-A027DB1C48C4}"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r>
              <a:rPr lang="en-US" sz="2400" b="1" dirty="0"/>
              <a:t>Glossary Questions</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2031325"/>
          </a:xfrm>
          <a:prstGeom prst="rect">
            <a:avLst/>
          </a:prstGeom>
        </p:spPr>
        <p:txBody>
          <a:bodyPr wrap="square">
            <a:spAutoFit/>
          </a:bodyPr>
          <a:lstStyle/>
          <a:p>
            <a:pPr marL="342900" indent="-342900">
              <a:buFont typeface="+mj-lt"/>
              <a:buAutoNum type="arabicPeriod"/>
            </a:pPr>
            <a:r>
              <a:rPr lang="en-IN" b="1" dirty="0"/>
              <a:t>Machine Translation is that convert_____________</a:t>
            </a:r>
          </a:p>
          <a:p>
            <a:pPr marL="342900" indent="-342900">
              <a:buFont typeface="+mj-lt"/>
              <a:buAutoNum type="arabicPeriod"/>
            </a:pPr>
            <a:r>
              <a:rPr lang="en-IN" b="1" dirty="0"/>
              <a:t>____________charts are used in visualizations of results?</a:t>
            </a:r>
          </a:p>
          <a:p>
            <a:pPr marL="342900" indent="-342900">
              <a:buFont typeface="+mj-lt"/>
              <a:buAutoNum type="arabicPeriod"/>
            </a:pPr>
            <a:r>
              <a:rPr lang="en-IN" b="1" dirty="0"/>
              <a:t>_____________python libraries used in NLP?</a:t>
            </a:r>
          </a:p>
          <a:p>
            <a:pPr marL="342900" indent="-342900">
              <a:buFont typeface="+mj-lt"/>
              <a:buAutoNum type="arabicPeriod"/>
            </a:pPr>
            <a:r>
              <a:rPr lang="en-IN" b="1" dirty="0"/>
              <a:t>_______________is the name for the space inside which a robot unit operates?</a:t>
            </a:r>
          </a:p>
          <a:p>
            <a:pPr marL="342900" indent="-342900">
              <a:buFont typeface="+mj-lt"/>
              <a:buAutoNum type="arabicPeriod"/>
            </a:pPr>
            <a:r>
              <a:rPr lang="en-IN" b="1" dirty="0"/>
              <a:t>_______________ step is the process of breaking down documents into smaller units of analysis?</a:t>
            </a:r>
          </a:p>
          <a:p>
            <a:pPr marL="342900" indent="-342900">
              <a:buFont typeface="+mj-lt"/>
              <a:buAutoNum type="arabicPeriod"/>
            </a:pPr>
            <a:endParaRPr lang="en-IN" b="1" dirty="0"/>
          </a:p>
          <a:p>
            <a:pPr marL="342900" indent="-342900">
              <a:buFont typeface="+mj-lt"/>
              <a:buAutoNum type="arabicPeriod"/>
            </a:pPr>
            <a:endParaRPr lang="en-IN" b="0" i="0" dirty="0">
              <a:solidFill>
                <a:srgbClr val="222222"/>
              </a:solidFill>
              <a:effectLst/>
              <a:latin typeface="Lat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656820171"/>
      </p:ext>
    </p:extLst>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94FF3F8-5375-4DB5-809F-0D4C4BE2E713}"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85</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524000" y="10202"/>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4524315"/>
          </a:xfrm>
          <a:prstGeom prst="rect">
            <a:avLst/>
          </a:prstGeom>
        </p:spPr>
        <p:txBody>
          <a:bodyPr wrap="square">
            <a:spAutoFit/>
          </a:bodyPr>
          <a:lstStyle/>
          <a:p>
            <a:r>
              <a:rPr lang="en-US" b="1" dirty="0"/>
              <a:t>1.What is the primary purpose of social media analytics?</a:t>
            </a:r>
          </a:p>
          <a:p>
            <a:endParaRPr lang="en-US" b="1" dirty="0"/>
          </a:p>
          <a:p>
            <a:r>
              <a:rPr lang="en-US" b="1" dirty="0"/>
              <a:t>A) Increase follower count</a:t>
            </a:r>
          </a:p>
          <a:p>
            <a:r>
              <a:rPr lang="en-US" b="1" dirty="0"/>
              <a:t>B) Measure and analyze social media data</a:t>
            </a:r>
          </a:p>
          <a:p>
            <a:r>
              <a:rPr lang="en-US" b="1" dirty="0"/>
              <a:t>C) Create engaging content</a:t>
            </a:r>
          </a:p>
          <a:p>
            <a:r>
              <a:rPr lang="en-US" b="1" dirty="0"/>
              <a:t>D) Post regularly</a:t>
            </a:r>
          </a:p>
          <a:p>
            <a:r>
              <a:rPr lang="en-US" b="1" dirty="0"/>
              <a:t>Answer: B) Measure and analyze social media data</a:t>
            </a:r>
          </a:p>
          <a:p>
            <a:endParaRPr lang="en-US" b="1" dirty="0"/>
          </a:p>
          <a:p>
            <a:r>
              <a:rPr lang="en-US" b="1" dirty="0"/>
              <a:t>Question 2.: Which of the following metrics is commonly used to assess social media engagement?</a:t>
            </a:r>
          </a:p>
          <a:p>
            <a:endParaRPr lang="en-US" b="1" dirty="0"/>
          </a:p>
          <a:p>
            <a:r>
              <a:rPr lang="en-US" b="1" dirty="0"/>
              <a:t>A) Email open rate</a:t>
            </a:r>
          </a:p>
          <a:p>
            <a:r>
              <a:rPr lang="en-US" b="1" dirty="0"/>
              <a:t>B) Website traffic</a:t>
            </a:r>
          </a:p>
          <a:p>
            <a:r>
              <a:rPr lang="en-US" b="1" dirty="0"/>
              <a:t>C) Likes, shares, and comments</a:t>
            </a:r>
          </a:p>
          <a:p>
            <a:r>
              <a:rPr lang="en-US" b="1" dirty="0"/>
              <a:t>D) Customer satisfaction score (CSAT)</a:t>
            </a:r>
          </a:p>
          <a:p>
            <a:r>
              <a:rPr lang="en-US" b="1" dirty="0"/>
              <a:t>Answer: C) Likes, shares, and comments</a:t>
            </a:r>
            <a:endParaRPr lang="en-IN" b="1" dirty="0"/>
          </a:p>
          <a:p>
            <a:pPr marL="342900" indent="-342900">
              <a:buFont typeface="+mj-lt"/>
              <a:buAutoNum type="arabicPeriod"/>
            </a:pPr>
            <a:endParaRPr lang="en-IN" b="0" i="0" dirty="0">
              <a:solidFill>
                <a:srgbClr val="222222"/>
              </a:solidFill>
              <a:effectLst/>
              <a:latin typeface="Lat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68212816"/>
      </p:ext>
    </p:extLst>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926A60C-CB98-4FD6-BD01-36162EFFF819}"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646331"/>
          </a:xfrm>
          <a:prstGeom prst="rect">
            <a:avLst/>
          </a:prstGeom>
        </p:spPr>
        <p:txBody>
          <a:bodyPr wrap="square">
            <a:spAutoFit/>
          </a:bodyPr>
          <a:lstStyle/>
          <a:p>
            <a:endParaRPr lang="en-IN" b="1" dirty="0"/>
          </a:p>
          <a:p>
            <a:pPr marL="342900" indent="-342900">
              <a:buFont typeface="+mj-lt"/>
              <a:buAutoNum type="arabicPeriod"/>
            </a:pPr>
            <a:endParaRPr lang="en-IN" b="0" i="0" dirty="0">
              <a:solidFill>
                <a:srgbClr val="222222"/>
              </a:solidFill>
              <a:effectLst/>
              <a:latin typeface="Lato"/>
            </a:endParaRPr>
          </a:p>
        </p:txBody>
      </p:sp>
      <p:sp>
        <p:nvSpPr>
          <p:cNvPr id="6" name="TextBox 5">
            <a:extLst>
              <a:ext uri="{FF2B5EF4-FFF2-40B4-BE49-F238E27FC236}">
                <a16:creationId xmlns:a16="http://schemas.microsoft.com/office/drawing/2014/main" id="{BD89B545-E8F2-01B8-D0F4-A0B7D03563FD}"/>
              </a:ext>
            </a:extLst>
          </p:cNvPr>
          <p:cNvSpPr txBox="1"/>
          <p:nvPr/>
        </p:nvSpPr>
        <p:spPr>
          <a:xfrm>
            <a:off x="1790700" y="1219200"/>
            <a:ext cx="8369300" cy="4801314"/>
          </a:xfrm>
          <a:prstGeom prst="rect">
            <a:avLst/>
          </a:prstGeom>
          <a:noFill/>
        </p:spPr>
        <p:txBody>
          <a:bodyPr wrap="square">
            <a:spAutoFit/>
          </a:bodyPr>
          <a:lstStyle/>
          <a:p>
            <a:r>
              <a:rPr lang="en-US" dirty="0"/>
              <a:t>Question: What is sentiment analysis in the context of social media analytics?</a:t>
            </a:r>
          </a:p>
          <a:p>
            <a:endParaRPr lang="en-US" dirty="0"/>
          </a:p>
          <a:p>
            <a:r>
              <a:rPr lang="en-US" dirty="0"/>
              <a:t>A) Analyzing the tone of social media content</a:t>
            </a:r>
          </a:p>
          <a:p>
            <a:r>
              <a:rPr lang="en-US" dirty="0"/>
              <a:t>B) Counting the number of followers</a:t>
            </a:r>
          </a:p>
          <a:p>
            <a:r>
              <a:rPr lang="en-US" dirty="0"/>
              <a:t>C) Measuring the length of social media posts</a:t>
            </a:r>
          </a:p>
          <a:p>
            <a:r>
              <a:rPr lang="en-US" dirty="0"/>
              <a:t>D) Tracking the frequency of hashtag usage</a:t>
            </a:r>
          </a:p>
          <a:p>
            <a:r>
              <a:rPr lang="en-US" dirty="0"/>
              <a:t>Answer: A) Analyzing the tone of social media content</a:t>
            </a:r>
          </a:p>
          <a:p>
            <a:endParaRPr lang="en-US" dirty="0"/>
          </a:p>
          <a:p>
            <a:r>
              <a:rPr lang="en-US" dirty="0"/>
              <a:t>Question: Which of the following tools is commonly used for social media analytics?</a:t>
            </a:r>
          </a:p>
          <a:p>
            <a:endParaRPr lang="en-US" dirty="0"/>
          </a:p>
          <a:p>
            <a:r>
              <a:rPr lang="en-US" dirty="0"/>
              <a:t>A) Photoshop</a:t>
            </a:r>
          </a:p>
          <a:p>
            <a:r>
              <a:rPr lang="en-US" dirty="0"/>
              <a:t>B) Microsoft Word</a:t>
            </a:r>
          </a:p>
          <a:p>
            <a:r>
              <a:rPr lang="en-US" dirty="0"/>
              <a:t>C) Google Analytics</a:t>
            </a:r>
          </a:p>
          <a:p>
            <a:r>
              <a:rPr lang="en-US" dirty="0"/>
              <a:t>D) Microsoft Excel</a:t>
            </a:r>
          </a:p>
          <a:p>
            <a:r>
              <a:rPr lang="en-US" dirty="0"/>
              <a:t>Answer: C) Google Analytics</a:t>
            </a:r>
          </a:p>
          <a:p>
            <a:endParaRPr lang="en-US" dirty="0"/>
          </a:p>
          <a:p>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649770093"/>
      </p:ext>
    </p:extLst>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39965EF-1D70-4B19-A466-1A875A13C29A}"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646331"/>
          </a:xfrm>
          <a:prstGeom prst="rect">
            <a:avLst/>
          </a:prstGeom>
        </p:spPr>
        <p:txBody>
          <a:bodyPr wrap="square">
            <a:spAutoFit/>
          </a:bodyPr>
          <a:lstStyle/>
          <a:p>
            <a:endParaRPr lang="en-IN" b="1" dirty="0"/>
          </a:p>
          <a:p>
            <a:pPr marL="342900" indent="-342900">
              <a:buFont typeface="+mj-lt"/>
              <a:buAutoNum type="arabicPeriod"/>
            </a:pPr>
            <a:endParaRPr lang="en-IN" b="0" i="0" dirty="0">
              <a:solidFill>
                <a:srgbClr val="222222"/>
              </a:solidFill>
              <a:effectLst/>
              <a:latin typeface="Lato"/>
            </a:endParaRPr>
          </a:p>
        </p:txBody>
      </p:sp>
      <p:sp>
        <p:nvSpPr>
          <p:cNvPr id="6" name="TextBox 5">
            <a:extLst>
              <a:ext uri="{FF2B5EF4-FFF2-40B4-BE49-F238E27FC236}">
                <a16:creationId xmlns:a16="http://schemas.microsoft.com/office/drawing/2014/main" id="{BD89B545-E8F2-01B8-D0F4-A0B7D03563FD}"/>
              </a:ext>
            </a:extLst>
          </p:cNvPr>
          <p:cNvSpPr txBox="1"/>
          <p:nvPr/>
        </p:nvSpPr>
        <p:spPr>
          <a:xfrm>
            <a:off x="1790700" y="1219200"/>
            <a:ext cx="8369300" cy="646331"/>
          </a:xfrm>
          <a:prstGeom prst="rect">
            <a:avLst/>
          </a:prstGeom>
          <a:noFill/>
        </p:spPr>
        <p:txBody>
          <a:bodyPr wrap="square">
            <a:spAutoFit/>
          </a:bodyPr>
          <a:lstStyle/>
          <a:p>
            <a:endParaRPr lang="en-US" dirty="0"/>
          </a:p>
          <a:p>
            <a:endParaRPr lang="en-IN" dirty="0"/>
          </a:p>
        </p:txBody>
      </p:sp>
      <p:sp>
        <p:nvSpPr>
          <p:cNvPr id="8" name="TextBox 7">
            <a:extLst>
              <a:ext uri="{FF2B5EF4-FFF2-40B4-BE49-F238E27FC236}">
                <a16:creationId xmlns:a16="http://schemas.microsoft.com/office/drawing/2014/main" id="{7D90BCBF-325E-8748-6375-BCCE13998C52}"/>
              </a:ext>
            </a:extLst>
          </p:cNvPr>
          <p:cNvSpPr txBox="1"/>
          <p:nvPr/>
        </p:nvSpPr>
        <p:spPr>
          <a:xfrm>
            <a:off x="2044700" y="1077864"/>
            <a:ext cx="8547100" cy="4524315"/>
          </a:xfrm>
          <a:prstGeom prst="rect">
            <a:avLst/>
          </a:prstGeom>
          <a:noFill/>
        </p:spPr>
        <p:txBody>
          <a:bodyPr wrap="square">
            <a:spAutoFit/>
          </a:bodyPr>
          <a:lstStyle/>
          <a:p>
            <a:r>
              <a:rPr lang="en-US" dirty="0"/>
              <a:t>Question: What is the purpose of a social media analytics report?</a:t>
            </a:r>
          </a:p>
          <a:p>
            <a:endParaRPr lang="en-US" dirty="0"/>
          </a:p>
          <a:p>
            <a:r>
              <a:rPr lang="en-US" dirty="0"/>
              <a:t>A) Increase advertising budget</a:t>
            </a:r>
          </a:p>
          <a:p>
            <a:r>
              <a:rPr lang="en-US" dirty="0"/>
              <a:t>B) Share insights and performance metrics</a:t>
            </a:r>
          </a:p>
          <a:p>
            <a:r>
              <a:rPr lang="en-US" dirty="0"/>
              <a:t>C) Schedule social media posts</a:t>
            </a:r>
          </a:p>
          <a:p>
            <a:r>
              <a:rPr lang="en-US" dirty="0"/>
              <a:t>D) Design marketing campaigns</a:t>
            </a:r>
          </a:p>
          <a:p>
            <a:r>
              <a:rPr lang="en-US" dirty="0"/>
              <a:t>Answer: B) Share insights and performance metrics</a:t>
            </a:r>
          </a:p>
          <a:p>
            <a:endParaRPr lang="en-US" dirty="0"/>
          </a:p>
          <a:p>
            <a:endParaRPr lang="en-US" dirty="0"/>
          </a:p>
          <a:p>
            <a:pPr algn="l"/>
            <a:r>
              <a:rPr lang="en-US" b="1" i="0" dirty="0">
                <a:solidFill>
                  <a:srgbClr val="374151"/>
                </a:solidFill>
                <a:effectLst/>
                <a:latin typeface="Söhne"/>
              </a:rPr>
              <a:t>Question: What is the training process in text classification models?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 Providing the model with labeled data to learn patterns</a:t>
            </a:r>
          </a:p>
          <a:p>
            <a:pPr algn="l">
              <a:buFont typeface="Arial" panose="020B0604020202020204" pitchFamily="34" charset="0"/>
              <a:buChar char="•"/>
            </a:pPr>
            <a:r>
              <a:rPr lang="en-US" b="0" i="0" dirty="0">
                <a:solidFill>
                  <a:srgbClr val="374151"/>
                </a:solidFill>
                <a:effectLst/>
                <a:latin typeface="Söhne"/>
              </a:rPr>
              <a:t>B) Formatting the text for better readability</a:t>
            </a:r>
          </a:p>
          <a:p>
            <a:pPr algn="l">
              <a:buFont typeface="Arial" panose="020B0604020202020204" pitchFamily="34" charset="0"/>
              <a:buChar char="•"/>
            </a:pPr>
            <a:r>
              <a:rPr lang="en-US" b="0" i="0" dirty="0">
                <a:solidFill>
                  <a:srgbClr val="374151"/>
                </a:solidFill>
                <a:effectLst/>
                <a:latin typeface="Söhne"/>
              </a:rPr>
              <a:t>C) Assigning random categories to text samples</a:t>
            </a:r>
          </a:p>
          <a:p>
            <a:pPr algn="l">
              <a:buFont typeface="Arial" panose="020B0604020202020204" pitchFamily="34" charset="0"/>
              <a:buChar char="•"/>
            </a:pPr>
            <a:r>
              <a:rPr lang="en-US" b="0" i="0" dirty="0">
                <a:solidFill>
                  <a:srgbClr val="374151"/>
                </a:solidFill>
                <a:effectLst/>
                <a:latin typeface="Söhne"/>
              </a:rPr>
              <a:t>D) Removing all punctuation from the text</a:t>
            </a:r>
          </a:p>
          <a:p>
            <a:pPr algn="l"/>
            <a:r>
              <a:rPr lang="en-US" b="1" i="0" dirty="0">
                <a:solidFill>
                  <a:srgbClr val="374151"/>
                </a:solidFill>
                <a:effectLst/>
                <a:latin typeface="Söhne"/>
              </a:rPr>
              <a:t>Answer: A) Providing the model with labeled data to learn patterns</a:t>
            </a:r>
            <a:endParaRPr lang="en-US" b="0" i="0" dirty="0">
              <a:solidFill>
                <a:srgbClr val="374151"/>
              </a:solidFill>
              <a:effectLst/>
              <a:latin typeface="Söhne"/>
            </a:endParaRPr>
          </a:p>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268066579"/>
      </p:ext>
    </p:extLst>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811E485-F4FB-4004-A380-9382AB082822}"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646331"/>
          </a:xfrm>
          <a:prstGeom prst="rect">
            <a:avLst/>
          </a:prstGeom>
        </p:spPr>
        <p:txBody>
          <a:bodyPr wrap="square">
            <a:spAutoFit/>
          </a:bodyPr>
          <a:lstStyle/>
          <a:p>
            <a:endParaRPr lang="en-IN" b="1" dirty="0"/>
          </a:p>
          <a:p>
            <a:pPr marL="342900" indent="-342900">
              <a:buFont typeface="+mj-lt"/>
              <a:buAutoNum type="arabicPeriod"/>
            </a:pPr>
            <a:endParaRPr lang="en-IN" b="0" i="0" dirty="0">
              <a:solidFill>
                <a:srgbClr val="222222"/>
              </a:solidFill>
              <a:effectLst/>
              <a:latin typeface="Lato"/>
            </a:endParaRPr>
          </a:p>
        </p:txBody>
      </p:sp>
      <p:sp>
        <p:nvSpPr>
          <p:cNvPr id="6" name="TextBox 5">
            <a:extLst>
              <a:ext uri="{FF2B5EF4-FFF2-40B4-BE49-F238E27FC236}">
                <a16:creationId xmlns:a16="http://schemas.microsoft.com/office/drawing/2014/main" id="{BD89B545-E8F2-01B8-D0F4-A0B7D03563FD}"/>
              </a:ext>
            </a:extLst>
          </p:cNvPr>
          <p:cNvSpPr txBox="1"/>
          <p:nvPr/>
        </p:nvSpPr>
        <p:spPr>
          <a:xfrm>
            <a:off x="1790700" y="1219200"/>
            <a:ext cx="8369300" cy="646331"/>
          </a:xfrm>
          <a:prstGeom prst="rect">
            <a:avLst/>
          </a:prstGeom>
          <a:noFill/>
        </p:spPr>
        <p:txBody>
          <a:bodyPr wrap="square">
            <a:spAutoFit/>
          </a:bodyPr>
          <a:lstStyle/>
          <a:p>
            <a:endParaRPr lang="en-US" dirty="0"/>
          </a:p>
          <a:p>
            <a:endParaRPr lang="en-IN" dirty="0"/>
          </a:p>
        </p:txBody>
      </p:sp>
      <p:sp>
        <p:nvSpPr>
          <p:cNvPr id="8" name="TextBox 7">
            <a:extLst>
              <a:ext uri="{FF2B5EF4-FFF2-40B4-BE49-F238E27FC236}">
                <a16:creationId xmlns:a16="http://schemas.microsoft.com/office/drawing/2014/main" id="{7D90BCBF-325E-8748-6375-BCCE13998C52}"/>
              </a:ext>
            </a:extLst>
          </p:cNvPr>
          <p:cNvSpPr txBox="1"/>
          <p:nvPr/>
        </p:nvSpPr>
        <p:spPr>
          <a:xfrm>
            <a:off x="1295400" y="914400"/>
            <a:ext cx="9417050" cy="4801314"/>
          </a:xfrm>
          <a:prstGeom prst="rect">
            <a:avLst/>
          </a:prstGeom>
          <a:noFill/>
        </p:spPr>
        <p:txBody>
          <a:bodyPr wrap="square">
            <a:spAutoFit/>
          </a:bodyPr>
          <a:lstStyle/>
          <a:p>
            <a:r>
              <a:rPr lang="en-US" dirty="0"/>
              <a:t>Question: What is text classification primarily used for?</a:t>
            </a:r>
          </a:p>
          <a:p>
            <a:endParaRPr lang="en-US" dirty="0"/>
          </a:p>
          <a:p>
            <a:r>
              <a:rPr lang="en-US" dirty="0"/>
              <a:t>A) Sorting images</a:t>
            </a:r>
          </a:p>
          <a:p>
            <a:r>
              <a:rPr lang="en-US" dirty="0"/>
              <a:t>B) Analyzing numerical data</a:t>
            </a:r>
          </a:p>
          <a:p>
            <a:r>
              <a:rPr lang="en-US" dirty="0"/>
              <a:t>C) Categorizing text into predefined categories</a:t>
            </a:r>
          </a:p>
          <a:p>
            <a:r>
              <a:rPr lang="en-US" dirty="0"/>
              <a:t>D) Formatting documents</a:t>
            </a:r>
          </a:p>
          <a:p>
            <a:r>
              <a:rPr lang="en-US" dirty="0"/>
              <a:t>Answer: C) Categorizing text into predefined categories</a:t>
            </a:r>
          </a:p>
          <a:p>
            <a:endParaRPr lang="en-US" dirty="0"/>
          </a:p>
          <a:p>
            <a:r>
              <a:rPr lang="en-US" dirty="0"/>
              <a:t>Question: Which machine learning technique is commonly used for text classification?</a:t>
            </a:r>
          </a:p>
          <a:p>
            <a:endParaRPr lang="en-US" dirty="0"/>
          </a:p>
          <a:p>
            <a:r>
              <a:rPr lang="en-US" dirty="0"/>
              <a:t>A) Regression analysis</a:t>
            </a:r>
          </a:p>
          <a:p>
            <a:r>
              <a:rPr lang="en-US" dirty="0"/>
              <a:t>B) Clustering</a:t>
            </a:r>
          </a:p>
          <a:p>
            <a:r>
              <a:rPr lang="en-US" dirty="0"/>
              <a:t>C) Natural Language Processing (NLP)</a:t>
            </a:r>
          </a:p>
          <a:p>
            <a:r>
              <a:rPr lang="en-US" dirty="0"/>
              <a:t>D) Decision trees</a:t>
            </a:r>
          </a:p>
          <a:p>
            <a:r>
              <a:rPr lang="en-US" dirty="0"/>
              <a:t>Answer: C) Natural Language Processing (NLP)</a:t>
            </a:r>
          </a:p>
          <a:p>
            <a:endParaRPr lang="en-US" dirty="0"/>
          </a:p>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090394982"/>
      </p:ext>
    </p:extLst>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B6021D-498C-45F0-894F-4BCFCD4B9FD2}"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646331"/>
          </a:xfrm>
          <a:prstGeom prst="rect">
            <a:avLst/>
          </a:prstGeom>
        </p:spPr>
        <p:txBody>
          <a:bodyPr wrap="square">
            <a:spAutoFit/>
          </a:bodyPr>
          <a:lstStyle/>
          <a:p>
            <a:endParaRPr lang="en-IN" b="1" dirty="0"/>
          </a:p>
          <a:p>
            <a:pPr marL="342900" indent="-342900">
              <a:buFont typeface="+mj-lt"/>
              <a:buAutoNum type="arabicPeriod"/>
            </a:pPr>
            <a:endParaRPr lang="en-IN" b="0" i="0" dirty="0">
              <a:solidFill>
                <a:srgbClr val="222222"/>
              </a:solidFill>
              <a:effectLst/>
              <a:latin typeface="Lato"/>
            </a:endParaRPr>
          </a:p>
        </p:txBody>
      </p:sp>
      <p:sp>
        <p:nvSpPr>
          <p:cNvPr id="6" name="TextBox 5">
            <a:extLst>
              <a:ext uri="{FF2B5EF4-FFF2-40B4-BE49-F238E27FC236}">
                <a16:creationId xmlns:a16="http://schemas.microsoft.com/office/drawing/2014/main" id="{BD89B545-E8F2-01B8-D0F4-A0B7D03563FD}"/>
              </a:ext>
            </a:extLst>
          </p:cNvPr>
          <p:cNvSpPr txBox="1"/>
          <p:nvPr/>
        </p:nvSpPr>
        <p:spPr>
          <a:xfrm>
            <a:off x="1790700" y="1219200"/>
            <a:ext cx="8369300" cy="646331"/>
          </a:xfrm>
          <a:prstGeom prst="rect">
            <a:avLst/>
          </a:prstGeom>
          <a:noFill/>
        </p:spPr>
        <p:txBody>
          <a:bodyPr wrap="square">
            <a:spAutoFit/>
          </a:bodyPr>
          <a:lstStyle/>
          <a:p>
            <a:endParaRPr lang="en-US" dirty="0"/>
          </a:p>
          <a:p>
            <a:endParaRPr lang="en-IN" dirty="0"/>
          </a:p>
        </p:txBody>
      </p:sp>
      <p:sp>
        <p:nvSpPr>
          <p:cNvPr id="8" name="TextBox 7">
            <a:extLst>
              <a:ext uri="{FF2B5EF4-FFF2-40B4-BE49-F238E27FC236}">
                <a16:creationId xmlns:a16="http://schemas.microsoft.com/office/drawing/2014/main" id="{7D90BCBF-325E-8748-6375-BCCE13998C52}"/>
              </a:ext>
            </a:extLst>
          </p:cNvPr>
          <p:cNvSpPr txBox="1"/>
          <p:nvPr/>
        </p:nvSpPr>
        <p:spPr>
          <a:xfrm>
            <a:off x="1295400" y="914400"/>
            <a:ext cx="9417050" cy="2031325"/>
          </a:xfrm>
          <a:prstGeom prst="rect">
            <a:avLst/>
          </a:prstGeom>
          <a:noFill/>
        </p:spPr>
        <p:txBody>
          <a:bodyPr wrap="square">
            <a:spAutoFit/>
          </a:bodyPr>
          <a:lstStyle/>
          <a:p>
            <a:endParaRPr lang="en-US" dirty="0"/>
          </a:p>
          <a:p>
            <a:r>
              <a:rPr lang="en-US" dirty="0"/>
              <a:t>Question: In the context of text classification, what is a "feature" typically referring to?</a:t>
            </a:r>
          </a:p>
          <a:p>
            <a:r>
              <a:rPr lang="en-US" dirty="0"/>
              <a:t>A) The font style used in the text</a:t>
            </a:r>
          </a:p>
          <a:p>
            <a:r>
              <a:rPr lang="en-US" dirty="0"/>
              <a:t>B) A characteristic or attribute of the text</a:t>
            </a:r>
          </a:p>
          <a:p>
            <a:r>
              <a:rPr lang="en-US" dirty="0"/>
              <a:t>C) The length of the document</a:t>
            </a:r>
          </a:p>
          <a:p>
            <a:r>
              <a:rPr lang="en-US" dirty="0"/>
              <a:t>D) The language of the text</a:t>
            </a:r>
          </a:p>
          <a:p>
            <a:r>
              <a:rPr lang="en-US" dirty="0"/>
              <a:t>Answer: B) A characteristic or attribute of the text</a:t>
            </a:r>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11915727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8990EE-24AB-44A9-8232-90FC60AC2A13}" type="datetime1">
              <a:rPr lang="en-US" smtClean="0"/>
              <a:t>3/8/2025</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6"/>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987120865"/>
              </p:ext>
            </p:extLst>
          </p:nvPr>
        </p:nvGraphicFramePr>
        <p:xfrm>
          <a:off x="1417749" y="1573668"/>
          <a:ext cx="9601200" cy="8287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394304072"/>
              </p:ext>
            </p:extLst>
          </p:nvPr>
        </p:nvGraphicFramePr>
        <p:xfrm>
          <a:off x="1447800" y="2485504"/>
          <a:ext cx="9601200" cy="7698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227880251"/>
              </p:ext>
            </p:extLst>
          </p:nvPr>
        </p:nvGraphicFramePr>
        <p:xfrm>
          <a:off x="1447800" y="3255316"/>
          <a:ext cx="9601200" cy="78812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3380792326"/>
              </p:ext>
            </p:extLst>
          </p:nvPr>
        </p:nvGraphicFramePr>
        <p:xfrm>
          <a:off x="1447800" y="2259466"/>
          <a:ext cx="9601200" cy="392321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2" name="Picture 1"/>
          <p:cNvPicPr>
            <a:picLocks noChangeAspect="1"/>
          </p:cNvPicPr>
          <p:nvPr/>
        </p:nvPicPr>
        <p:blipFill>
          <a:blip r:embed="rId27"/>
          <a:stretch>
            <a:fillRect/>
          </a:stretch>
        </p:blipFill>
        <p:spPr>
          <a:xfrm>
            <a:off x="1676401" y="2085790"/>
            <a:ext cx="8382000" cy="3934010"/>
          </a:xfrm>
          <a:prstGeom prst="rect">
            <a:avLst/>
          </a:prstGeom>
        </p:spPr>
      </p:pic>
      <p:pic>
        <p:nvPicPr>
          <p:cNvPr id="13" name="Picture 1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41524939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91800" cy="8382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Old Question Paper</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8CEE6272-DF65-46BE-BEC8-11986FE6EC19}" type="datetime1">
              <a:rPr lang="en-US" smtClean="0"/>
              <a:t>3/8/2025</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Dr. Atul Pratap Singh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90</a:t>
            </a:fld>
            <a:endParaRPr lang="en-US"/>
          </a:p>
        </p:txBody>
      </p:sp>
      <p:pic>
        <p:nvPicPr>
          <p:cNvPr id="8" name="Content Placeholder 7"/>
          <p:cNvPicPr>
            <a:picLocks noGrp="1" noChangeAspect="1"/>
          </p:cNvPicPr>
          <p:nvPr>
            <p:ph idx="1"/>
          </p:nvPr>
        </p:nvPicPr>
        <p:blipFill>
          <a:blip r:embed="rId2"/>
          <a:stretch>
            <a:fillRect/>
          </a:stretch>
        </p:blipFill>
        <p:spPr>
          <a:xfrm>
            <a:off x="2944454" y="1600200"/>
            <a:ext cx="6303092" cy="452596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3395324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91800" cy="8382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Old Question Paper</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D4C6F652-A9C9-4CFA-BEF5-B254A6DB712A}" type="datetime1">
              <a:rPr lang="en-US" smtClean="0"/>
              <a:t>3/8/2025</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Dr. Atul Pratap Singh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91</a:t>
            </a:fld>
            <a:endParaRPr lang="en-US"/>
          </a:p>
        </p:txBody>
      </p:sp>
      <p:pic>
        <p:nvPicPr>
          <p:cNvPr id="6" name="Content Placeholder 5"/>
          <p:cNvPicPr>
            <a:picLocks noGrp="1" noChangeAspect="1"/>
          </p:cNvPicPr>
          <p:nvPr>
            <p:ph idx="1"/>
          </p:nvPr>
        </p:nvPicPr>
        <p:blipFill>
          <a:blip r:embed="rId2"/>
          <a:stretch>
            <a:fillRect/>
          </a:stretch>
        </p:blipFill>
        <p:spPr>
          <a:xfrm>
            <a:off x="1143000" y="1143000"/>
            <a:ext cx="9144000" cy="498316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21426646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91800" cy="8382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Old Question Paper</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BBCE8683-4F28-4D89-876B-B385AE492DC7}" type="datetime1">
              <a:rPr lang="en-US" smtClean="0"/>
              <a:t>3/8/2025</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Dr. Atul Pratap Singh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92</a:t>
            </a:fld>
            <a:endParaRPr lang="en-US"/>
          </a:p>
        </p:txBody>
      </p:sp>
      <p:pic>
        <p:nvPicPr>
          <p:cNvPr id="6" name="Content Placeholder 5"/>
          <p:cNvPicPr>
            <a:picLocks noGrp="1" noChangeAspect="1"/>
          </p:cNvPicPr>
          <p:nvPr>
            <p:ph idx="1"/>
          </p:nvPr>
        </p:nvPicPr>
        <p:blipFill>
          <a:blip r:embed="rId2"/>
          <a:stretch>
            <a:fillRect/>
          </a:stretch>
        </p:blipFill>
        <p:spPr>
          <a:xfrm>
            <a:off x="2209800" y="1066800"/>
            <a:ext cx="8839200" cy="505936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64676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91800" cy="8382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Old Question Paper</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FD6952F5-A6F3-4C2C-BA6B-47DCE9DBEA1B}" type="datetime1">
              <a:rPr lang="en-US" smtClean="0"/>
              <a:t>3/8/2025</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Dr. Atul Pratap Singh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93</a:t>
            </a:fld>
            <a:endParaRPr lang="en-US"/>
          </a:p>
        </p:txBody>
      </p:sp>
      <p:pic>
        <p:nvPicPr>
          <p:cNvPr id="6" name="Content Placeholder 5"/>
          <p:cNvPicPr>
            <a:picLocks noGrp="1" noChangeAspect="1"/>
          </p:cNvPicPr>
          <p:nvPr>
            <p:ph idx="1"/>
          </p:nvPr>
        </p:nvPicPr>
        <p:blipFill>
          <a:blip r:embed="rId2"/>
          <a:stretch>
            <a:fillRect/>
          </a:stretch>
        </p:blipFill>
        <p:spPr>
          <a:xfrm>
            <a:off x="2819400" y="1143000"/>
            <a:ext cx="7543800" cy="498316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35853288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24F3FCB-879D-4A1F-9A7A-A5CCC1B60D27}"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94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dirty="0"/>
              <a:t>Weekly Assignment</a:t>
            </a:r>
          </a:p>
        </p:txBody>
      </p:sp>
      <p:sp>
        <p:nvSpPr>
          <p:cNvPr id="27655" name="TextBox 7"/>
          <p:cNvSpPr txBox="1">
            <a:spLocks noChangeArrowheads="1"/>
          </p:cNvSpPr>
          <p:nvPr/>
        </p:nvSpPr>
        <p:spPr bwMode="auto">
          <a:xfrm>
            <a:off x="228600" y="1600200"/>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39462" y="1447800"/>
            <a:ext cx="11430000" cy="2954655"/>
          </a:xfrm>
          <a:prstGeom prst="rect">
            <a:avLst/>
          </a:prstGeom>
        </p:spPr>
        <p:txBody>
          <a:bodyPr wrap="square">
            <a:spAutoFit/>
          </a:bodyPr>
          <a:lstStyle/>
          <a:p>
            <a:pPr marL="342900" indent="-342900" algn="just">
              <a:buFont typeface="+mj-lt"/>
              <a:buAutoNum type="arabicPeriod"/>
            </a:pPr>
            <a:r>
              <a:rPr lang="en-IN" sz="2400" b="0" i="0" dirty="0">
                <a:solidFill>
                  <a:srgbClr val="222222"/>
                </a:solidFill>
                <a:effectLst/>
                <a:latin typeface="+mj-lt"/>
              </a:rPr>
              <a:t>What is Text Representation?</a:t>
            </a:r>
          </a:p>
          <a:p>
            <a:pPr marL="342900" indent="-342900" algn="just">
              <a:buFont typeface="+mj-lt"/>
              <a:buAutoNum type="arabicPeriod"/>
            </a:pPr>
            <a:r>
              <a:rPr lang="en-IN" sz="2400" dirty="0">
                <a:solidFill>
                  <a:srgbClr val="222222"/>
                </a:solidFill>
                <a:latin typeface="+mj-lt"/>
              </a:rPr>
              <a:t>Explain Stemming with Example.</a:t>
            </a:r>
          </a:p>
          <a:p>
            <a:pPr marL="342900" indent="-342900" algn="just">
              <a:buFont typeface="+mj-lt"/>
              <a:buAutoNum type="arabicPeriod"/>
            </a:pPr>
            <a:r>
              <a:rPr lang="en-IN" sz="2400" dirty="0">
                <a:solidFill>
                  <a:srgbClr val="222222"/>
                </a:solidFill>
                <a:latin typeface="+mj-lt"/>
              </a:rPr>
              <a:t>What is Topic </a:t>
            </a:r>
            <a:r>
              <a:rPr lang="en-IN" sz="2400" dirty="0" err="1">
                <a:solidFill>
                  <a:srgbClr val="222222"/>
                </a:solidFill>
                <a:latin typeface="+mj-lt"/>
              </a:rPr>
              <a:t>Modelling?Explain</a:t>
            </a:r>
            <a:r>
              <a:rPr lang="en-IN" sz="2400" dirty="0">
                <a:solidFill>
                  <a:srgbClr val="222222"/>
                </a:solidFill>
                <a:latin typeface="+mj-lt"/>
              </a:rPr>
              <a:t> Topic Modelling with LDA.</a:t>
            </a:r>
          </a:p>
          <a:p>
            <a:pPr marL="342900" indent="-342900" algn="just">
              <a:buFont typeface="+mj-lt"/>
              <a:buAutoNum type="arabicPeriod"/>
            </a:pPr>
            <a:r>
              <a:rPr lang="en-IN" sz="2400" dirty="0">
                <a:solidFill>
                  <a:srgbClr val="222222"/>
                </a:solidFill>
                <a:latin typeface="+mj-lt"/>
              </a:rPr>
              <a:t>What is Feature based opinion Mining?</a:t>
            </a:r>
          </a:p>
          <a:p>
            <a:pPr marL="342900" indent="-342900" algn="just">
              <a:buFont typeface="+mj-lt"/>
              <a:buAutoNum type="arabicPeriod"/>
            </a:pPr>
            <a:r>
              <a:rPr lang="en-IN" sz="2400" dirty="0">
                <a:solidFill>
                  <a:srgbClr val="222222"/>
                </a:solidFill>
                <a:latin typeface="+mj-lt"/>
              </a:rPr>
              <a:t>Explain N-gram Modelling.</a:t>
            </a:r>
          </a:p>
          <a:p>
            <a:pPr marL="342900" indent="-342900" algn="just">
              <a:buFont typeface="+mj-lt"/>
              <a:buAutoNum type="arabicPeriod"/>
            </a:pPr>
            <a:r>
              <a:rPr lang="en-IN" sz="2400" dirty="0">
                <a:solidFill>
                  <a:srgbClr val="222222"/>
                </a:solidFill>
                <a:latin typeface="+mj-lt"/>
              </a:rPr>
              <a:t>Explain Comparative sentence.</a:t>
            </a:r>
          </a:p>
          <a:p>
            <a:pPr algn="just"/>
            <a:endParaRPr lang="en-IN" sz="2400" dirty="0">
              <a:solidFill>
                <a:srgbClr val="222222"/>
              </a:solidFill>
              <a:latin typeface="+mj-lt"/>
            </a:endParaRPr>
          </a:p>
          <a:p>
            <a:pPr marL="342900" indent="-342900">
              <a:buFont typeface="+mj-lt"/>
              <a:buAutoNum type="arabicPeriod"/>
            </a:pPr>
            <a:endParaRPr lang="en-IN" b="0" i="0" dirty="0">
              <a:solidFill>
                <a:srgbClr val="222222"/>
              </a:solidFill>
              <a:effectLst/>
              <a:latin typeface="Lato"/>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705299112"/>
      </p:ext>
    </p:extLst>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846C0B9-BDD3-49F4-9F83-2865A64BCF5B}"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95</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b="1">
                <a:latin typeface="Times New Roman" panose="02020603050405020304" pitchFamily="18" charset="0"/>
                <a:cs typeface="Times New Roman" panose="02020603050405020304" pitchFamily="18" charset="0"/>
              </a:rPr>
              <a:t>Expected Questions for University Exam </a:t>
            </a:r>
            <a:endParaRPr lang="en-US" sz="2400" b="1" dirty="0">
              <a:latin typeface="Times New Roman" panose="02020603050405020304" pitchFamily="18" charset="0"/>
              <a:cs typeface="Times New Roman" panose="02020603050405020304" pitchFamily="18" charset="0"/>
            </a:endParaRPr>
          </a:p>
        </p:txBody>
      </p:sp>
      <p:sp>
        <p:nvSpPr>
          <p:cNvPr id="27655" name="TextBox 7"/>
          <p:cNvSpPr txBox="1">
            <a:spLocks noChangeArrowheads="1"/>
          </p:cNvSpPr>
          <p:nvPr/>
        </p:nvSpPr>
        <p:spPr bwMode="auto">
          <a:xfrm>
            <a:off x="2590800" y="1586905"/>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39462" y="1447800"/>
            <a:ext cx="11430000" cy="738664"/>
          </a:xfrm>
          <a:prstGeom prst="rect">
            <a:avLst/>
          </a:prstGeom>
        </p:spPr>
        <p:txBody>
          <a:bodyPr wrap="square">
            <a:spAutoFit/>
          </a:bodyPr>
          <a:lstStyle/>
          <a:p>
            <a:pPr algn="just"/>
            <a:endParaRPr lang="en-IN" sz="2400" dirty="0">
              <a:solidFill>
                <a:srgbClr val="222222"/>
              </a:solidFill>
              <a:latin typeface="+mj-lt"/>
            </a:endParaRPr>
          </a:p>
          <a:p>
            <a:pPr marL="342900" indent="-342900">
              <a:buFont typeface="+mj-lt"/>
              <a:buAutoNum type="arabicPeriod"/>
            </a:pPr>
            <a:endParaRPr lang="en-IN" b="0" i="0" dirty="0">
              <a:solidFill>
                <a:srgbClr val="222222"/>
              </a:solidFill>
              <a:effectLst/>
              <a:latin typeface="Lato"/>
            </a:endParaRPr>
          </a:p>
        </p:txBody>
      </p:sp>
      <p:sp>
        <p:nvSpPr>
          <p:cNvPr id="6" name="Rectangle 5"/>
          <p:cNvSpPr/>
          <p:nvPr/>
        </p:nvSpPr>
        <p:spPr>
          <a:xfrm>
            <a:off x="1447800" y="1002268"/>
            <a:ext cx="9677400" cy="4154984"/>
          </a:xfrm>
          <a:prstGeom prst="rect">
            <a:avLst/>
          </a:prstGeom>
        </p:spPr>
        <p:txBody>
          <a:bodyPr wrap="square">
            <a:spAutoFit/>
          </a:bodyPr>
          <a:lstStyle/>
          <a:p>
            <a:pPr marL="285750" indent="-285750" algn="just">
              <a:buFont typeface="Arial" panose="020B0604020202020204" pitchFamily="34" charset="0"/>
              <a:buChar char="•"/>
            </a:pPr>
            <a:r>
              <a:rPr lang="en-US" sz="2400" dirty="0"/>
              <a:t>Explain various types of  trend analysis also compare between Text, Web, and</a:t>
            </a:r>
          </a:p>
          <a:p>
            <a:pPr marL="285750" indent="-285750" algn="just">
              <a:buFont typeface="Arial" panose="020B0604020202020204" pitchFamily="34" charset="0"/>
              <a:buChar char="•"/>
            </a:pPr>
            <a:r>
              <a:rPr lang="en-US" sz="2400" dirty="0"/>
              <a:t>Social Media Analytics with their importance in business needs and scenarios ?</a:t>
            </a:r>
          </a:p>
          <a:p>
            <a:pPr marL="285750" indent="-285750" algn="just">
              <a:buFont typeface="Arial" panose="020B0604020202020204" pitchFamily="34" charset="0"/>
              <a:buChar char="•"/>
            </a:pPr>
            <a:r>
              <a:rPr lang="en-US" sz="2400" dirty="0"/>
              <a:t> Explain five real world examples of text mining also explain how Twitter</a:t>
            </a:r>
          </a:p>
          <a:p>
            <a:pPr marL="285750" indent="-285750" algn="just">
              <a:buFont typeface="Arial" panose="020B0604020202020204" pitchFamily="34" charset="0"/>
              <a:buChar char="•"/>
            </a:pPr>
            <a:r>
              <a:rPr lang="en-US" sz="2400" dirty="0"/>
              <a:t>analytics and Google Analytics work ? </a:t>
            </a:r>
          </a:p>
          <a:p>
            <a:pPr marL="285750" indent="-285750" algn="just">
              <a:buFont typeface="Arial" panose="020B0604020202020204" pitchFamily="34" charset="0"/>
              <a:buChar char="•"/>
            </a:pPr>
            <a:r>
              <a:rPr lang="en-US" sz="2400" dirty="0"/>
              <a:t>Explain various methods of NER ? </a:t>
            </a:r>
          </a:p>
          <a:p>
            <a:pPr marL="285750" indent="-285750" algn="just">
              <a:buFont typeface="Arial" panose="020B0604020202020204" pitchFamily="34" charset="0"/>
              <a:buChar char="•"/>
            </a:pPr>
            <a:r>
              <a:rPr lang="en-US" sz="2400" dirty="0"/>
              <a:t>Explain unigram, bigram and trigram model ? </a:t>
            </a:r>
          </a:p>
          <a:p>
            <a:pPr marL="285750" indent="-285750" algn="just">
              <a:buFont typeface="Arial" panose="020B0604020202020204" pitchFamily="34" charset="0"/>
              <a:buChar char="•"/>
            </a:pPr>
            <a:r>
              <a:rPr lang="en-US" sz="2400" dirty="0"/>
              <a:t>Explain various benefits of data mining in detail ? </a:t>
            </a:r>
          </a:p>
          <a:p>
            <a:pPr marL="285750" indent="-285750" algn="just">
              <a:buFont typeface="Arial" panose="020B0604020202020204" pitchFamily="34" charset="0"/>
              <a:buChar char="•"/>
            </a:pPr>
            <a:r>
              <a:rPr lang="en-US" sz="2400" dirty="0"/>
              <a:t> Describe the concept of social graphs ? </a:t>
            </a:r>
          </a:p>
          <a:p>
            <a:pPr marL="285750" indent="-285750" algn="just">
              <a:buFont typeface="Arial" panose="020B0604020202020204" pitchFamily="34" charset="0"/>
              <a:buChar char="•"/>
            </a:pPr>
            <a:r>
              <a:rPr lang="en-US" sz="2400" dirty="0"/>
              <a:t> What are the benefits of recommendations in social media ?</a:t>
            </a:r>
            <a:r>
              <a:rPr lang="en-US" dirty="0"/>
              <a:t>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1027685106"/>
      </p:ext>
    </p:extLst>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3775"/>
            <a:ext cx="8229600" cy="5105400"/>
          </a:xfrm>
        </p:spPr>
        <p:txBody>
          <a:bodyPr>
            <a:normAutofit/>
          </a:bodyPr>
          <a:lstStyle/>
          <a:p>
            <a:pPr marL="0" indent="0" algn="just">
              <a:buNone/>
            </a:pPr>
            <a:r>
              <a:rPr lang="en-IN" sz="2800" dirty="0">
                <a:latin typeface="+mj-lt"/>
                <a:cs typeface="Times New Roman" panose="02020603050405020304" pitchFamily="18" charset="0"/>
              </a:rPr>
              <a:t>We have learnt in this unit about :</a:t>
            </a:r>
          </a:p>
          <a:p>
            <a:pPr marL="0" indent="0" algn="just">
              <a:buNone/>
            </a:pPr>
            <a:endParaRPr lang="en-IN" sz="2800" dirty="0">
              <a:latin typeface="+mj-lt"/>
              <a:cs typeface="Times New Roman" panose="02020603050405020304" pitchFamily="18" charset="0"/>
            </a:endParaRPr>
          </a:p>
          <a:p>
            <a:pPr algn="just"/>
            <a:r>
              <a:rPr lang="en-US" sz="2800" dirty="0">
                <a:latin typeface="+mj-lt"/>
              </a:rPr>
              <a:t>Text and Sentiment Mining, Semantic Analysis Applications, Sentiment Analysis Process,</a:t>
            </a:r>
          </a:p>
          <a:p>
            <a:pPr algn="just"/>
            <a:r>
              <a:rPr lang="en-US" sz="2800" dirty="0">
                <a:latin typeface="+mj-lt"/>
              </a:rPr>
              <a:t>Text Representation- tokenization, stemming, stop words, TF-IDF, Feature Vector</a:t>
            </a:r>
          </a:p>
          <a:p>
            <a:pPr algn="just"/>
            <a:r>
              <a:rPr lang="en-US" sz="2800" dirty="0">
                <a:latin typeface="+mj-lt"/>
              </a:rPr>
              <a:t>Representation, Named Entity Recognition (NER), N-gram modelling, Text Clustering, Text Classification,</a:t>
            </a:r>
          </a:p>
          <a:p>
            <a:pPr algn="just"/>
            <a:r>
              <a:rPr lang="en-US" sz="2800" dirty="0">
                <a:latin typeface="+mj-lt"/>
              </a:rPr>
              <a:t>Topic Modelling-LDA, HDP. </a:t>
            </a:r>
          </a:p>
          <a:p>
            <a:pPr algn="just"/>
            <a:r>
              <a:rPr lang="en-US" sz="2800" dirty="0">
                <a:latin typeface="+mj-lt"/>
              </a:rPr>
              <a:t>Opinion Summarization, Opinion spam detection</a:t>
            </a:r>
          </a:p>
        </p:txBody>
      </p:sp>
      <p:sp>
        <p:nvSpPr>
          <p:cNvPr id="4" name="Date Placeholder 3"/>
          <p:cNvSpPr>
            <a:spLocks noGrp="1"/>
          </p:cNvSpPr>
          <p:nvPr>
            <p:ph type="dt" sz="half" idx="10"/>
          </p:nvPr>
        </p:nvSpPr>
        <p:spPr/>
        <p:txBody>
          <a:bodyPr/>
          <a:lstStyle/>
          <a:p>
            <a:fld id="{8336FC5A-D1F7-48AC-B500-3CEAF46BC5C6}" type="datetime1">
              <a:rPr lang="en-US" smtClean="0"/>
              <a:t>3/8/2025</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Dr. Atul Pratap Singh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447800" y="2"/>
            <a:ext cx="10744200" cy="685799"/>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Recap of Unit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6396097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013CEF1-A7AC-4379-B79F-7C5CDCDEA443}" type="datetime1">
              <a:rPr lang="en-US" smtClean="0"/>
              <a:t>3/8/2025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Dr. Atul Pratap Singh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97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a:solidFill>
            <a:srgbClr val="DEA6A6"/>
          </a:solidFill>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References:-</a:t>
            </a:r>
          </a:p>
        </p:txBody>
      </p:sp>
      <p:sp>
        <p:nvSpPr>
          <p:cNvPr id="27655" name="TextBox 7"/>
          <p:cNvSpPr txBox="1">
            <a:spLocks noChangeArrowheads="1"/>
          </p:cNvSpPr>
          <p:nvPr/>
        </p:nvSpPr>
        <p:spPr bwMode="auto">
          <a:xfrm>
            <a:off x="2590800" y="1586905"/>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3" name="Rectangle 2"/>
          <p:cNvSpPr/>
          <p:nvPr/>
        </p:nvSpPr>
        <p:spPr>
          <a:xfrm>
            <a:off x="1524000" y="2828836"/>
            <a:ext cx="7620000" cy="1200329"/>
          </a:xfrm>
          <a:prstGeom prst="rect">
            <a:avLst/>
          </a:prstGeom>
        </p:spPr>
        <p:txBody>
          <a:bodyPr wrap="square">
            <a:spAutoFit/>
          </a:bodyPr>
          <a:lstStyle/>
          <a:p>
            <a:pPr>
              <a:lnSpc>
                <a:spcPct val="200000"/>
              </a:lnSpc>
            </a:pPr>
            <a:r>
              <a:rPr lang="en-US" u="sng" dirty="0">
                <a:solidFill>
                  <a:srgbClr val="0000FF"/>
                </a:solidFill>
                <a:uFill>
                  <a:solidFill>
                    <a:srgbClr val="0000FF"/>
                  </a:solidFill>
                </a:uFill>
                <a:latin typeface="Liberation Serif"/>
                <a:ea typeface="Liberation Serif"/>
                <a:cs typeface="Liberation Serif"/>
                <a:hlinkClick r:id="rId3"/>
              </a:rPr>
              <a:t>https://</a:t>
            </a:r>
            <a:r>
              <a:rPr lang="en-US" u="sng" dirty="0">
                <a:solidFill>
                  <a:srgbClr val="0000FF"/>
                </a:solidFill>
                <a:latin typeface="Liberation Serif"/>
                <a:ea typeface="Liberation Serif"/>
                <a:cs typeface="Liberation Serif"/>
                <a:hlinkClick r:id="rId3"/>
              </a:rPr>
              <a:t>www.youtube.com/watch?v=KjWu1</a:t>
            </a:r>
          </a:p>
          <a:p>
            <a:pPr>
              <a:lnSpc>
                <a:spcPct val="200000"/>
              </a:lnSpc>
            </a:pPr>
            <a:r>
              <a:rPr lang="en-US" u="sng" dirty="0">
                <a:solidFill>
                  <a:srgbClr val="0000FF"/>
                </a:solidFill>
                <a:latin typeface="Liberation Serif"/>
                <a:ea typeface="Liberation Serif"/>
                <a:cs typeface="Liberation Serif"/>
                <a:hlinkClick r:id="rId3"/>
              </a:rPr>
              <a:t>dZn00</a:t>
            </a:r>
            <a:r>
              <a:rPr lang="en-US" u="sng" dirty="0">
                <a:solidFill>
                  <a:srgbClr val="4F80BC"/>
                </a:solidFill>
                <a:uFill>
                  <a:solidFill>
                    <a:srgbClr val="4F80BC"/>
                  </a:solidFill>
                </a:uFill>
                <a:latin typeface="Liberation Serif"/>
                <a:ea typeface="Liberation Serif"/>
                <a:cs typeface="Liberation Serif"/>
                <a:hlinkClick r:id="rId4"/>
              </a:rPr>
              <a:t>https://</a:t>
            </a:r>
            <a:r>
              <a:rPr lang="en-US" u="sng" dirty="0">
                <a:solidFill>
                  <a:srgbClr val="4F80BC"/>
                </a:solidFill>
                <a:latin typeface="Liberation Serif"/>
                <a:ea typeface="Liberation Serif"/>
                <a:cs typeface="Liberation Serif"/>
                <a:hlinkClick r:id="rId4"/>
              </a:rPr>
              <a:t>www.youtube.com/watch?v=ntOaoW0T604</a:t>
            </a:r>
            <a:endParaRPr lang="en-US" u="sng" dirty="0">
              <a:solidFill>
                <a:srgbClr val="4F80BC"/>
              </a:solidFill>
              <a:latin typeface="Liberation Serif"/>
              <a:ea typeface="Liberation Serif"/>
              <a:cs typeface="Liberation Serif"/>
            </a:endParaRPr>
          </a:p>
        </p:txBody>
      </p:sp>
      <p:pic>
        <p:nvPicPr>
          <p:cNvPr id="2" name="Picture 1"/>
          <p:cNvPicPr>
            <a:picLocks noChangeAspect="1"/>
          </p:cNvPicPr>
          <p:nvPr/>
        </p:nvPicPr>
        <p:blipFill>
          <a:blip r:embed="rId5"/>
          <a:stretch>
            <a:fillRect/>
          </a:stretch>
        </p:blipFill>
        <p:spPr>
          <a:xfrm>
            <a:off x="1294984" y="1103174"/>
            <a:ext cx="9602032" cy="465165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 y="-53184"/>
            <a:ext cx="1581150" cy="929490"/>
          </a:xfrm>
          <a:prstGeom prst="rect">
            <a:avLst/>
          </a:prstGeom>
        </p:spPr>
      </p:pic>
    </p:spTree>
    <p:extLst>
      <p:ext uri="{BB962C8B-B14F-4D97-AF65-F5344CB8AC3E}">
        <p14:creationId xmlns:p14="http://schemas.microsoft.com/office/powerpoint/2010/main" val="677346458"/>
      </p:ext>
    </p:extLst>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AA017DED2FF74E808DB8671E015C26" ma:contentTypeVersion="6" ma:contentTypeDescription="Create a new document." ma:contentTypeScope="" ma:versionID="7f01428b94ad7a72ed21c17ad8024598">
  <xsd:schema xmlns:xsd="http://www.w3.org/2001/XMLSchema" xmlns:xs="http://www.w3.org/2001/XMLSchema" xmlns:p="http://schemas.microsoft.com/office/2006/metadata/properties" xmlns:ns2="93ca740a-f6c6-424a-9486-1d021bfa92d6" xmlns:ns3="3ad79370-5149-40b3-8d57-bd5d3f117cc7" targetNamespace="http://schemas.microsoft.com/office/2006/metadata/properties" ma:root="true" ma:fieldsID="4652360cc59dabd22680b74b6e51c951" ns2:_="" ns3:_="">
    <xsd:import namespace="93ca740a-f6c6-424a-9486-1d021bfa92d6"/>
    <xsd:import namespace="3ad79370-5149-40b3-8d57-bd5d3f117cc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ca740a-f6c6-424a-9486-1d021bfa92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d79370-5149-40b3-8d57-bd5d3f117cc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675EA6-4183-467B-B66D-901E55E9AC50}">
  <ds:schemaRefs>
    <ds:schemaRef ds:uri="http://schemas.microsoft.com/sharepoint/v3/contenttype/forms"/>
  </ds:schemaRefs>
</ds:datastoreItem>
</file>

<file path=customXml/itemProps2.xml><?xml version="1.0" encoding="utf-8"?>
<ds:datastoreItem xmlns:ds="http://schemas.openxmlformats.org/officeDocument/2006/customXml" ds:itemID="{2BFA93D9-27BD-489E-BFE0-583F6F6FD6E6}">
  <ds:schemaRefs>
    <ds:schemaRef ds:uri="93ca740a-f6c6-424a-9486-1d021bfa92d6"/>
    <ds:schemaRef ds:uri="http://schemas.openxmlformats.org/package/2006/metadata/core-properties"/>
    <ds:schemaRef ds:uri="3ad79370-5149-40b3-8d57-bd5d3f117cc7"/>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dcmitype/"/>
    <ds:schemaRef ds:uri="http://www.w3.org/XML/1998/namespace"/>
    <ds:schemaRef ds:uri="http://purl.org/dc/elements/1.1/"/>
  </ds:schemaRefs>
</ds:datastoreItem>
</file>

<file path=customXml/itemProps3.xml><?xml version="1.0" encoding="utf-8"?>
<ds:datastoreItem xmlns:ds="http://schemas.openxmlformats.org/officeDocument/2006/customXml" ds:itemID="{0E662EA6-4C87-454B-86CA-E64CE53EC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ca740a-f6c6-424a-9486-1d021bfa92d6"/>
    <ds:schemaRef ds:uri="3ad79370-5149-40b3-8d57-bd5d3f117c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41827</TotalTime>
  <Words>6956</Words>
  <Application>Microsoft Office PowerPoint</Application>
  <PresentationFormat>Widescreen</PresentationFormat>
  <Paragraphs>1027</Paragraphs>
  <Slides>97</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97</vt:i4>
      </vt:variant>
    </vt:vector>
  </HeadingPairs>
  <TitlesOfParts>
    <vt:vector size="110" baseType="lpstr">
      <vt:lpstr>Arial</vt:lpstr>
      <vt:lpstr>Arial</vt:lpstr>
      <vt:lpstr>Calibri</vt:lpstr>
      <vt:lpstr>Gilroy</vt:lpstr>
      <vt:lpstr>IBM Plex Sans</vt:lpstr>
      <vt:lpstr>Lato</vt:lpstr>
      <vt:lpstr>Liberation Serif</vt:lpstr>
      <vt:lpstr>PT Sans</vt:lpstr>
      <vt:lpstr>sohne</vt:lpstr>
      <vt:lpstr>Söhne</vt:lpstr>
      <vt:lpstr>source-serif-pro</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Mr. Atul Pratap Singh</cp:lastModifiedBy>
  <cp:revision>1325</cp:revision>
  <dcterms:created xsi:type="dcterms:W3CDTF">2006-08-16T00:00:00Z</dcterms:created>
  <dcterms:modified xsi:type="dcterms:W3CDTF">2025-03-08T09:08:02Z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0x01010058AA017DED2FF74E808DB8671E015C26</vt:lpwstr>
  </property>
</Properties>
</file>