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handoutMasterIdLst>
    <p:handoutMasterId r:id="rId100"/>
  </p:handoutMasterIdLst>
  <p:sldIdLst>
    <p:sldId id="256" r:id="rId2"/>
    <p:sldId id="611" r:id="rId3"/>
    <p:sldId id="573" r:id="rId4"/>
    <p:sldId id="929" r:id="rId5"/>
    <p:sldId id="930" r:id="rId6"/>
    <p:sldId id="931" r:id="rId7"/>
    <p:sldId id="932" r:id="rId8"/>
    <p:sldId id="933" r:id="rId9"/>
    <p:sldId id="934" r:id="rId10"/>
    <p:sldId id="935" r:id="rId11"/>
    <p:sldId id="936" r:id="rId12"/>
    <p:sldId id="937" r:id="rId13"/>
    <p:sldId id="938" r:id="rId14"/>
    <p:sldId id="939" r:id="rId15"/>
    <p:sldId id="940" r:id="rId16"/>
    <p:sldId id="941" r:id="rId17"/>
    <p:sldId id="942" r:id="rId18"/>
    <p:sldId id="943" r:id="rId19"/>
    <p:sldId id="944" r:id="rId20"/>
    <p:sldId id="945" r:id="rId21"/>
    <p:sldId id="946" r:id="rId22"/>
    <p:sldId id="947" r:id="rId23"/>
    <p:sldId id="948" r:id="rId24"/>
    <p:sldId id="949" r:id="rId25"/>
    <p:sldId id="950" r:id="rId26"/>
    <p:sldId id="257" r:id="rId27"/>
    <p:sldId id="581" r:id="rId28"/>
    <p:sldId id="582" r:id="rId29"/>
    <p:sldId id="951" r:id="rId30"/>
    <p:sldId id="719" r:id="rId31"/>
    <p:sldId id="771" r:id="rId32"/>
    <p:sldId id="720" r:id="rId33"/>
    <p:sldId id="722" r:id="rId34"/>
    <p:sldId id="723" r:id="rId35"/>
    <p:sldId id="724" r:id="rId36"/>
    <p:sldId id="725" r:id="rId37"/>
    <p:sldId id="772" r:id="rId38"/>
    <p:sldId id="773" r:id="rId39"/>
    <p:sldId id="774" r:id="rId40"/>
    <p:sldId id="775" r:id="rId41"/>
    <p:sldId id="952" r:id="rId42"/>
    <p:sldId id="953" r:id="rId43"/>
    <p:sldId id="954" r:id="rId44"/>
    <p:sldId id="955" r:id="rId45"/>
    <p:sldId id="780" r:id="rId46"/>
    <p:sldId id="781" r:id="rId47"/>
    <p:sldId id="784" r:id="rId48"/>
    <p:sldId id="782" r:id="rId49"/>
    <p:sldId id="783" r:id="rId50"/>
    <p:sldId id="785" r:id="rId51"/>
    <p:sldId id="786" r:id="rId52"/>
    <p:sldId id="787" r:id="rId53"/>
    <p:sldId id="788" r:id="rId54"/>
    <p:sldId id="868" r:id="rId55"/>
    <p:sldId id="789" r:id="rId56"/>
    <p:sldId id="790" r:id="rId57"/>
    <p:sldId id="791" r:id="rId58"/>
    <p:sldId id="792" r:id="rId59"/>
    <p:sldId id="793" r:id="rId60"/>
    <p:sldId id="794" r:id="rId61"/>
    <p:sldId id="795" r:id="rId62"/>
    <p:sldId id="796" r:id="rId63"/>
    <p:sldId id="797" r:id="rId64"/>
    <p:sldId id="798" r:id="rId65"/>
    <p:sldId id="799" r:id="rId66"/>
    <p:sldId id="869" r:id="rId67"/>
    <p:sldId id="800" r:id="rId68"/>
    <p:sldId id="851" r:id="rId69"/>
    <p:sldId id="852" r:id="rId70"/>
    <p:sldId id="853" r:id="rId71"/>
    <p:sldId id="854" r:id="rId72"/>
    <p:sldId id="855" r:id="rId73"/>
    <p:sldId id="856" r:id="rId74"/>
    <p:sldId id="857" r:id="rId75"/>
    <p:sldId id="858" r:id="rId76"/>
    <p:sldId id="859" r:id="rId77"/>
    <p:sldId id="860" r:id="rId78"/>
    <p:sldId id="861" r:id="rId79"/>
    <p:sldId id="862" r:id="rId80"/>
    <p:sldId id="863" r:id="rId81"/>
    <p:sldId id="864" r:id="rId82"/>
    <p:sldId id="865" r:id="rId83"/>
    <p:sldId id="866" r:id="rId84"/>
    <p:sldId id="867" r:id="rId85"/>
    <p:sldId id="956" r:id="rId86"/>
    <p:sldId id="760" r:id="rId87"/>
    <p:sldId id="761" r:id="rId88"/>
    <p:sldId id="928" r:id="rId89"/>
    <p:sldId id="957" r:id="rId90"/>
    <p:sldId id="762" r:id="rId91"/>
    <p:sldId id="763" r:id="rId92"/>
    <p:sldId id="764" r:id="rId93"/>
    <p:sldId id="765" r:id="rId94"/>
    <p:sldId id="766" r:id="rId95"/>
    <p:sldId id="767" r:id="rId96"/>
    <p:sldId id="768" r:id="rId97"/>
    <p:sldId id="769" r:id="rId9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4"/>
    <p:restoredTop sz="94651"/>
  </p:normalViewPr>
  <p:slideViewPr>
    <p:cSldViewPr>
      <p:cViewPr varScale="1">
        <p:scale>
          <a:sx n="59" d="100"/>
          <a:sy n="59" d="100"/>
        </p:scale>
        <p:origin x="110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310118"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bwMode="white">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bwMode="white">
        <a:xfrm>
          <a:off x="0" y="88501"/>
          <a:ext cx="10134600" cy="2914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14225" y="102726"/>
        <a:ext cx="10106150" cy="262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bwMode="white">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bwMode="white">
        <a:xfrm>
          <a:off x="0" y="138865"/>
          <a:ext cx="10165080" cy="8699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2468" y="181333"/>
        <a:ext cx="10080144" cy="785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15107"/>
          <a:ext cx="9601200" cy="655582"/>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32003" y="47110"/>
        <a:ext cx="9537194" cy="5915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23365"/>
          <a:ext cx="9601200" cy="62511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30516" y="53881"/>
        <a:ext cx="9540168" cy="5640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5EC5A-572A-E017-D4A3-47929D12E00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4C24A6-63AB-46A9-D917-EF7D323AE431}"/>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DD4CEBB4-EFF9-824C-82D2-E878FC7D5E2D}" type="datetimeFigureOut">
              <a:rPr lang="en-US" smtClean="0"/>
              <a:t>1/21/2025</a:t>
            </a:fld>
            <a:endParaRPr lang="en-US"/>
          </a:p>
        </p:txBody>
      </p:sp>
      <p:sp>
        <p:nvSpPr>
          <p:cNvPr id="4" name="Footer Placeholder 3">
            <a:extLst>
              <a:ext uri="{FF2B5EF4-FFF2-40B4-BE49-F238E27FC236}">
                <a16:creationId xmlns:a16="http://schemas.microsoft.com/office/drawing/2014/main" id="{A4C1FB03-0D00-3BEB-A27D-0633BAE1F1D5}"/>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CCDD9D-D707-AE97-CD49-39BC6E52D8F3}"/>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902F7CCA-CD98-964F-BB33-1EE4362B2418}" type="slidenum">
              <a:rPr lang="en-US" smtClean="0"/>
              <a:t>‹#›</a:t>
            </a:fld>
            <a:endParaRPr lang="en-US"/>
          </a:p>
        </p:txBody>
      </p:sp>
    </p:spTree>
    <p:extLst>
      <p:ext uri="{BB962C8B-B14F-4D97-AF65-F5344CB8AC3E}">
        <p14:creationId xmlns:p14="http://schemas.microsoft.com/office/powerpoint/2010/main" val="805508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D84AF0F-3C71-DD48-A0BA-D3CC4781F9AE}" type="datetimeFigureOut">
              <a:rPr lang="en-US" smtClean="0"/>
              <a:t>1/21/2025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46842B-666F-5F44-A82A-2863381D1B91}" type="slidenum">
              <a:rPr lang="en-US" smtClean="0"/>
              <a:t>‹#›</a:t>
            </a:fld>
            <a:endParaRPr lang="en-US"/>
          </a:p>
        </p:txBody>
      </p:sp>
    </p:spTree>
    <p:extLst>
      <p:ext uri="{BB962C8B-B14F-4D97-AF65-F5344CB8AC3E}">
        <p14:creationId xmlns:p14="http://schemas.microsoft.com/office/powerpoint/2010/main" val="46848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5" name="Holder 5"/>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00E25179-C400-4748-B6A9-80A5758D6097}" type="datetime1">
              <a:rPr lang="en-IN" smtClean="0"/>
              <a:t>21-01-2025</a:t>
            </a:fld>
            <a:endParaRPr lang="en-US"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pic>
        <p:nvPicPr>
          <p:cNvPr id="10" name="Picture 9">
            <a:extLst>
              <a:ext uri="{FF2B5EF4-FFF2-40B4-BE49-F238E27FC236}">
                <a16:creationId xmlns:a16="http://schemas.microsoft.com/office/drawing/2014/main" id="{F9F78508-EE35-FFF3-C8B1-A9D08C2B9C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11" name="Holder 4">
            <a:extLst>
              <a:ext uri="{FF2B5EF4-FFF2-40B4-BE49-F238E27FC236}">
                <a16:creationId xmlns:a16="http://schemas.microsoft.com/office/drawing/2014/main" id="{323C86B3-A998-ED30-1001-00AB092E42D7}"/>
              </a:ext>
            </a:extLst>
          </p:cNvPr>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12" name="Holder 5">
            <a:extLst>
              <a:ext uri="{FF2B5EF4-FFF2-40B4-BE49-F238E27FC236}">
                <a16:creationId xmlns:a16="http://schemas.microsoft.com/office/drawing/2014/main" id="{D35A08FD-51EB-5F44-1269-4ADD79B12705}"/>
              </a:ext>
            </a:extLst>
          </p:cNvPr>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E02BC1C4-AC2F-344D-ACB1-19AEAA2A6C17}" type="datetime1">
              <a:rPr lang="en-IN" smtClean="0"/>
              <a:t>21-01-2025</a:t>
            </a:fld>
            <a:endParaRPr lang="en-US" dirty="0"/>
          </a:p>
        </p:txBody>
      </p:sp>
      <p:sp>
        <p:nvSpPr>
          <p:cNvPr id="13" name="Holder 6">
            <a:extLst>
              <a:ext uri="{FF2B5EF4-FFF2-40B4-BE49-F238E27FC236}">
                <a16:creationId xmlns:a16="http://schemas.microsoft.com/office/drawing/2014/main" id="{2D0900BF-166A-F3B7-8481-B1AC72E0A2EE}"/>
              </a:ext>
            </a:extLst>
          </p:cNvPr>
          <p:cNvSpPr>
            <a:spLocks noGrp="1"/>
          </p:cNvSpPr>
          <p:nvPr>
            <p:ph type="sldNum" sz="quarter" idx="7"/>
          </p:nvPr>
        </p:nvSpPr>
        <p:spPr>
          <a:xfrm>
            <a:off x="11199494" y="6437972"/>
            <a:ext cx="330200" cy="203200"/>
          </a:xfrm>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pic>
        <p:nvPicPr>
          <p:cNvPr id="8" name="Picture 7">
            <a:extLst>
              <a:ext uri="{FF2B5EF4-FFF2-40B4-BE49-F238E27FC236}">
                <a16:creationId xmlns:a16="http://schemas.microsoft.com/office/drawing/2014/main" id="{212EEA0A-653C-F9B2-ED4E-1713803F86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9" name="Holder 4">
            <a:extLst>
              <a:ext uri="{FF2B5EF4-FFF2-40B4-BE49-F238E27FC236}">
                <a16:creationId xmlns:a16="http://schemas.microsoft.com/office/drawing/2014/main" id="{F8A269F3-5B1F-D28D-C972-265C1CB7DC74}"/>
              </a:ext>
            </a:extLst>
          </p:cNvPr>
          <p:cNvSpPr>
            <a:spLocks noGrp="1"/>
          </p:cNvSpPr>
          <p:nvPr>
            <p:ph type="ftr" sz="quarter" idx="5"/>
          </p:nvPr>
        </p:nvSpPr>
        <p:spPr>
          <a:xfrm>
            <a:off x="3048000" y="65303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10" name="Holder 5">
            <a:extLst>
              <a:ext uri="{FF2B5EF4-FFF2-40B4-BE49-F238E27FC236}">
                <a16:creationId xmlns:a16="http://schemas.microsoft.com/office/drawing/2014/main" id="{264BE0C0-8640-774C-E11E-1F252B5ABCDF}"/>
              </a:ext>
            </a:extLst>
          </p:cNvPr>
          <p:cNvSpPr>
            <a:spLocks noGrp="1"/>
          </p:cNvSpPr>
          <p:nvPr>
            <p:ph type="dt" sz="half" idx="6"/>
          </p:nvPr>
        </p:nvSpPr>
        <p:spPr>
          <a:xfrm>
            <a:off x="762000" y="6530340"/>
            <a:ext cx="1524000" cy="215444"/>
          </a:xfrm>
        </p:spPr>
        <p:txBody>
          <a:bodyPr lIns="0" tIns="0" rIns="0" bIns="0"/>
          <a:lstStyle>
            <a:lvl1pPr algn="l">
              <a:defRPr sz="1400">
                <a:solidFill>
                  <a:schemeClr val="tx1">
                    <a:tint val="75000"/>
                  </a:schemeClr>
                </a:solidFill>
              </a:defRPr>
            </a:lvl1pPr>
          </a:lstStyle>
          <a:p>
            <a:fld id="{E586E38A-C99C-CC49-94F3-4208E191007E}" type="datetime1">
              <a:rPr lang="en-IN" smtClean="0"/>
              <a:t>21-01-2025</a:t>
            </a:fld>
            <a:endParaRPr lang="en-US" dirty="0"/>
          </a:p>
        </p:txBody>
      </p:sp>
      <p:sp>
        <p:nvSpPr>
          <p:cNvPr id="11" name="Holder 6">
            <a:extLst>
              <a:ext uri="{FF2B5EF4-FFF2-40B4-BE49-F238E27FC236}">
                <a16:creationId xmlns:a16="http://schemas.microsoft.com/office/drawing/2014/main" id="{FD9FDA38-87BF-280E-DB89-61515387BBAD}"/>
              </a:ext>
            </a:extLst>
          </p:cNvPr>
          <p:cNvSpPr txBox="1">
            <a:spLocks/>
          </p:cNvSpPr>
          <p:nvPr userDrawn="1"/>
        </p:nvSpPr>
        <p:spPr>
          <a:xfrm>
            <a:off x="11397762" y="6530340"/>
            <a:ext cx="330200" cy="2032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2555">
              <a:spcBef>
                <a:spcPts val="40"/>
              </a:spcBef>
            </a:pPr>
            <a:fld id="{81D60167-4931-47E6-BA6A-407CBD079E47}" type="slidenum">
              <a:rPr lang="en-IN" spc="35" smtClean="0"/>
              <a:pPr marL="122555">
                <a:spcBef>
                  <a:spcPts val="40"/>
                </a:spcBef>
              </a:pPr>
              <a:t>‹#›</a:t>
            </a:fld>
            <a:endParaRPr lang="en-IN"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811" y="13716"/>
            <a:ext cx="1400556" cy="748283"/>
          </a:xfrm>
          <a:prstGeom prst="rect">
            <a:avLst/>
          </a:prstGeom>
        </p:spPr>
      </p:pic>
      <p:pic>
        <p:nvPicPr>
          <p:cNvPr id="17" name="bg object 17"/>
          <p:cNvPicPr/>
          <p:nvPr/>
        </p:nvPicPr>
        <p:blipFill>
          <a:blip r:embed="rId3" cstate="print"/>
          <a:stretch>
            <a:fillRect/>
          </a:stretch>
        </p:blipFill>
        <p:spPr>
          <a:xfrm>
            <a:off x="1392491" y="0"/>
            <a:ext cx="10799508" cy="761111"/>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A7315BE-E3AD-7848-82A7-13A6711836A3}" type="datetime1">
              <a:rPr lang="en-IN" smtClean="0"/>
              <a:t>21-01-2025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4FB811F-BDA4-F946-99FF-B4A0E64419F8}" type="datetime1">
              <a:rPr lang="en-IN" smtClean="0"/>
              <a:t>21-01-2025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77940"/>
            <a:ext cx="1524000" cy="215444"/>
          </a:xfrm>
        </p:spPr>
        <p:txBody>
          <a:bodyPr/>
          <a:lstStyle>
            <a:lvl1pPr>
              <a:defRPr sz="1400"/>
            </a:lvl1pPr>
          </a:lstStyle>
          <a:p>
            <a:fld id="{C0A64F09-8C18-1946-A0BD-B5A86FB3FA63}" type="datetime1">
              <a:rPr lang="en-IN" smtClean="0"/>
              <a:t>21-01-2025</a:t>
            </a:fld>
            <a:endParaRPr lang="en-US" dirty="0"/>
          </a:p>
        </p:txBody>
      </p:sp>
      <p:sp>
        <p:nvSpPr>
          <p:cNvPr id="5" name="Footer Placeholder 4"/>
          <p:cNvSpPr>
            <a:spLocks noGrp="1"/>
          </p:cNvSpPr>
          <p:nvPr>
            <p:ph type="ftr" sz="quarter" idx="11"/>
          </p:nvPr>
        </p:nvSpPr>
        <p:spPr>
          <a:xfrm>
            <a:off x="3429000" y="6365874"/>
            <a:ext cx="6934200" cy="275297"/>
          </a:xfrm>
        </p:spPr>
        <p:txBody>
          <a:body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9">
            <a:extLst>
              <a:ext uri="{FF2B5EF4-FFF2-40B4-BE49-F238E27FC236}">
                <a16:creationId xmlns:a16="http://schemas.microsoft.com/office/drawing/2014/main" id="{A13819A1-6702-2A96-FE3E-E356C7845D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5990"/>
            <a:ext cx="1524000" cy="746009"/>
          </a:xfrm>
          <a:prstGeom prst="rect">
            <a:avLst/>
          </a:prstGeom>
        </p:spPr>
      </p:pic>
    </p:spTree>
    <p:extLst>
      <p:ext uri="{BB962C8B-B14F-4D97-AF65-F5344CB8AC3E}">
        <p14:creationId xmlns:p14="http://schemas.microsoft.com/office/powerpoint/2010/main" val="17581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994E22-41B3-AC42-80D6-855F94426B8A}" type="datetime1">
              <a:rPr lang="en-IN" smtClean="0"/>
              <a:t>21-01-2025</a:t>
            </a:fld>
            <a:endParaRPr lang="en-US"/>
          </a:p>
        </p:txBody>
      </p:sp>
      <p:sp>
        <p:nvSpPr>
          <p:cNvPr id="6" name="Footer Placeholder 5"/>
          <p:cNvSpPr>
            <a:spLocks noGrp="1"/>
          </p:cNvSpPr>
          <p:nvPr>
            <p:ph type="ftr" sz="quarter" idx="11"/>
          </p:nvPr>
        </p:nvSpPr>
        <p:spPr/>
        <p:txBody>
          <a:bodyPr/>
          <a:lstStyle/>
          <a:p>
            <a:r>
              <a:rPr lang="en-US"/>
              <a:t>RITESH KUMAR SINGH                                         WEB DEVELOPMENT USING MEAN STACK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160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19811" y="13716"/>
            <a:ext cx="1400556" cy="748283"/>
          </a:xfrm>
          <a:prstGeom prst="rect">
            <a:avLst/>
          </a:prstGeom>
        </p:spPr>
      </p:pic>
      <p:sp>
        <p:nvSpPr>
          <p:cNvPr id="2" name="Holder 2"/>
          <p:cNvSpPr>
            <a:spLocks noGrp="1"/>
          </p:cNvSpPr>
          <p:nvPr>
            <p:ph type="title"/>
          </p:nvPr>
        </p:nvSpPr>
        <p:spPr>
          <a:xfrm>
            <a:off x="3542030" y="74930"/>
            <a:ext cx="5107939" cy="51435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52400" y="1143000"/>
            <a:ext cx="11887200" cy="3784600"/>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88340" y="6437972"/>
            <a:ext cx="718819"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III</a:t>
            </a:r>
            <a:endParaRPr spc="3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77B74315-08FD-1F4C-9960-BA3825B23499}" type="datetime1">
              <a:rPr lang="en-IN" smtClean="0"/>
              <a:t>21-01-2025</a:t>
            </a:fld>
            <a:endParaRPr lang="en-US"/>
          </a:p>
        </p:txBody>
      </p:sp>
      <p:sp>
        <p:nvSpPr>
          <p:cNvPr id="6" name="Holder 6"/>
          <p:cNvSpPr>
            <a:spLocks noGrp="1"/>
          </p:cNvSpPr>
          <p:nvPr>
            <p:ph type="sldNum" sz="quarter" idx="7"/>
          </p:nvPr>
        </p:nvSpPr>
        <p:spPr>
          <a:xfrm>
            <a:off x="11199494" y="6437972"/>
            <a:ext cx="330200"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355"/>
            <a:ext cx="102870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0" dirty="0"/>
              <a:t>Noida Institute of Engineering and Technology, Greater Noida</a:t>
            </a:r>
          </a:p>
        </p:txBody>
      </p:sp>
      <p:sp>
        <p:nvSpPr>
          <p:cNvPr id="3" name="Subtitle 2"/>
          <p:cNvSpPr>
            <a:spLocks noGrp="1"/>
          </p:cNvSpPr>
          <p:nvPr>
            <p:ph type="subTitle" idx="1"/>
          </p:nvPr>
        </p:nvSpPr>
        <p:spPr>
          <a:xfrm>
            <a:off x="2971800" y="914400"/>
            <a:ext cx="6019800" cy="1556845"/>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RITESH KUMAR SINGH</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E88A6910-D0ED-7848-93E2-A57DC5AC59F6}" type="datetime1">
              <a:rPr lang="en-IN" smtClean="0"/>
              <a:t>21-01-2025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III</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WEB DEVELOPMENT USING MEAN STACK                                   Unit  III</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Basics of Angular Js</a:t>
            </a:r>
            <a:endParaRPr lang="en-US" sz="2300" b="1"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pic>
        <p:nvPicPr>
          <p:cNvPr id="4" name="Picture 4">
            <a:extLst>
              <a:ext uri="{FF2B5EF4-FFF2-40B4-BE49-F238E27FC236}">
                <a16:creationId xmlns:a16="http://schemas.microsoft.com/office/drawing/2014/main" id="{1B1352A2-C072-3F5D-F829-DB18D0DF99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9067800" y="2307395"/>
            <a:ext cx="1676400" cy="1676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6E2BEB-76A1-F944-8362-1B3426341FA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extLst>
              <p:ext uri="{D42A27DB-BD31-4B8C-83A1-F6EECF244321}">
                <p14:modId xmlns:p14="http://schemas.microsoft.com/office/powerpoint/2010/main" val="3134605585"/>
              </p:ext>
            </p:extLst>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981FD8-B6B3-BB48-A154-82D683D1AF6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85A6F2-A249-0B40-B286-465F00081A2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58FFB9-AFC4-7C48-8177-496F9FEB2AB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AD148D-06C5-EF41-8DAC-30BDD53BF07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p:cNvGraphicFramePr>
            <a:graphicFrameLocks noGrp="1"/>
          </p:cNvGraphicFramePr>
          <p:nvPr>
            <p:extLst>
              <p:ext uri="{D42A27DB-BD31-4B8C-83A1-F6EECF244321}">
                <p14:modId xmlns:p14="http://schemas.microsoft.com/office/powerpoint/2010/main" val="2396642651"/>
              </p:ext>
            </p:extLst>
          </p:nvPr>
        </p:nvGraphicFramePr>
        <p:xfrm>
          <a:off x="762000" y="1066800"/>
          <a:ext cx="11049006" cy="4876802"/>
        </p:xfrm>
        <a:graphic>
          <a:graphicData uri="http://schemas.openxmlformats.org/drawingml/2006/table">
            <a:tbl>
              <a:tblPr>
                <a:tableStyleId>{284E427A-3D55-4303-BF80-6455036E1DE7}</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 3</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charset="0"/>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5"/>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2.8</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2.0</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2.8</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2.4</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3.0</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charset="0"/>
                      </a:endParaRPr>
                    </a:p>
                  </a:txBody>
                  <a:tcPr marL="8170" marR="8170" marT="817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C5FB0A-2FE6-684F-9C64-6835FBF74C4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876953809"/>
              </p:ext>
            </p:extLst>
          </p:nvPr>
        </p:nvGraphicFramePr>
        <p:xfrm>
          <a:off x="1465053" y="740511"/>
          <a:ext cx="10210800" cy="556114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2848610">
                  <a:extLst>
                    <a:ext uri="{9D8B030D-6E8A-4147-A177-3AD203B41FA5}">
                      <a16:colId xmlns:a16="http://schemas.microsoft.com/office/drawing/2014/main" val="20001"/>
                    </a:ext>
                  </a:extLst>
                </a:gridCol>
                <a:gridCol w="5572760">
                  <a:extLst>
                    <a:ext uri="{9D8B030D-6E8A-4147-A177-3AD203B41FA5}">
                      <a16:colId xmlns:a16="http://schemas.microsoft.com/office/drawing/2014/main" val="20002"/>
                    </a:ext>
                  </a:extLst>
                </a:gridCol>
              </a:tblGrid>
              <a:tr h="70104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S. No</a:t>
                      </a:r>
                      <a:r>
                        <a:rPr lang="en-IN" sz="2000" b="0" dirty="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37604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panose="02020603050405020304"/>
                        </a:rPr>
                        <a:t>Understand  to shows relationships and interactions</a:t>
                      </a:r>
                      <a:r>
                        <a:rPr lang="en-US" sz="2000" b="0" baseline="0" dirty="0">
                          <a:solidFill>
                            <a:schemeClr val="accent4">
                              <a:lumMod val="50000"/>
                            </a:schemeClr>
                          </a:solidFill>
                          <a:latin typeface="+mn-lt"/>
                          <a:ea typeface="Times New Roman" panose="02020603050405020304"/>
                        </a:rPr>
                        <a:t> </a:t>
                      </a:r>
                      <a:r>
                        <a:rPr lang="en-US" sz="2000" b="0" dirty="0">
                          <a:solidFill>
                            <a:schemeClr val="accent4">
                              <a:lumMod val="50000"/>
                            </a:schemeClr>
                          </a:solidFill>
                          <a:latin typeface="+mn-lt"/>
                          <a:ea typeface="Times New Roman" panose="02020603050405020304"/>
                        </a:rPr>
                        <a:t>between classes or objects</a:t>
                      </a:r>
                      <a:r>
                        <a:rPr lang="en-US" sz="2000" b="0" baseline="0" dirty="0">
                          <a:solidFill>
                            <a:schemeClr val="accent4">
                              <a:lumMod val="50000"/>
                            </a:schemeClr>
                          </a:solidFill>
                          <a:latin typeface="+mn-lt"/>
                          <a:ea typeface="Times New Roman" panose="02020603050405020304"/>
                        </a:rPr>
                        <a:t> of a pattern.</a:t>
                      </a:r>
                      <a:endParaRPr lang="en-US" sz="2000" b="0" dirty="0">
                        <a:solidFill>
                          <a:schemeClr val="accent4">
                            <a:lumMod val="50000"/>
                          </a:schemeClr>
                        </a:solidFill>
                        <a:latin typeface="+mn-lt"/>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07124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panose="02020603050405020304"/>
                          <a:ea typeface="Times New Roman" panose="02020603050405020304"/>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Study to speed up the development process by providing well-tested, proven development.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6741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panose="02020603050405020304"/>
                        </a:rPr>
                        <a:t>Select a specific design pattern for the solution of a given design problem</a:t>
                      </a:r>
                      <a:endParaRPr lang="en-US" sz="2000" b="0" dirty="0">
                        <a:solidFill>
                          <a:schemeClr val="accent4">
                            <a:lumMod val="50000"/>
                          </a:schemeClr>
                        </a:solidFill>
                        <a:latin typeface="+mn-lt"/>
                        <a:ea typeface="Times New Roman" panose="02020603050405020304"/>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1236980">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panose="02020603050405020304"/>
                          <a:ea typeface="Times New Roman" panose="02020603050405020304"/>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panose="02020603050405020304"/>
                        <a:ea typeface="Times New Roman" panose="02020603050405020304"/>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panose="02020603050405020304"/>
                        <a:ea typeface="Times New Roman" panose="02020603050405020304"/>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panose="02020603050405020304"/>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panose="02020603050405020304"/>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A91760-E80F-7545-925E-941FE07E418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16</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F57C44-ED85-2F49-A806-B7BF31C85A8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17</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Program Educational</a:t>
                      </a:r>
                      <a:r>
                        <a:rPr lang="en-US" sz="2000" b="0" baseline="0" dirty="0">
                          <a:solidFill>
                            <a:schemeClr val="accent4">
                              <a:lumMod val="50000"/>
                            </a:schemeClr>
                          </a:solidFill>
                          <a:latin typeface="Times New Roman" panose="02020603050405020304"/>
                          <a:ea typeface="Times New Roman" panose="02020603050405020304"/>
                        </a:rPr>
                        <a:t> Objectives</a:t>
                      </a:r>
                      <a:r>
                        <a:rPr lang="en-US" sz="2000" b="0" dirty="0">
                          <a:solidFill>
                            <a:schemeClr val="accent4">
                              <a:lumMod val="50000"/>
                            </a:schemeClr>
                          </a:solidFill>
                          <a:latin typeface="Times New Roman" panose="02020603050405020304"/>
                          <a:ea typeface="Times New Roman" panose="02020603050405020304"/>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949225-CE57-394B-8615-635AA766BC4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Name</a:t>
                      </a:r>
                      <a:r>
                        <a:rPr lang="en-US" sz="2000" b="0" baseline="0" dirty="0">
                          <a:solidFill>
                            <a:schemeClr val="accent4">
                              <a:lumMod val="50000"/>
                            </a:schemeClr>
                          </a:solidFill>
                          <a:latin typeface="Times New Roman" panose="02020603050405020304"/>
                          <a:ea typeface="Times New Roman" panose="02020603050405020304"/>
                        </a:rPr>
                        <a:t> of the faculty </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Result</a:t>
                      </a:r>
                      <a:r>
                        <a:rPr lang="en-US" sz="2000" b="0" baseline="0" dirty="0">
                          <a:solidFill>
                            <a:schemeClr val="accent4">
                              <a:lumMod val="50000"/>
                            </a:schemeClr>
                          </a:solidFill>
                          <a:latin typeface="Times New Roman" panose="02020603050405020304"/>
                          <a:ea typeface="Times New Roman" panose="02020603050405020304"/>
                        </a:rPr>
                        <a:t> % of clear passed</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Mr. Rahul</a:t>
                      </a:r>
                      <a:r>
                        <a:rPr lang="en-US" sz="2000" b="0" baseline="0" dirty="0">
                          <a:solidFill>
                            <a:schemeClr val="accent4">
                              <a:lumMod val="50000"/>
                            </a:schemeClr>
                          </a:solidFill>
                          <a:latin typeface="Times New Roman" panose="02020603050405020304"/>
                          <a:ea typeface="Times New Roman" panose="02020603050405020304"/>
                        </a:rPr>
                        <a:t> Kumar</a:t>
                      </a:r>
                      <a:r>
                        <a:rPr lang="en-US" sz="2000" b="0" dirty="0">
                          <a:solidFill>
                            <a:schemeClr val="accent4">
                              <a:lumMod val="50000"/>
                            </a:schemeClr>
                          </a:solidFill>
                          <a:latin typeface="Times New Roman" panose="02020603050405020304"/>
                          <a:ea typeface="Times New Roman" panose="02020603050405020304"/>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2A807-EAFC-3546-A6B2-B8F8715E3EC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EDDDDE-F514-4B4C-BEE5-9EA63CA35B1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a:t>
            </a:fld>
            <a:endParaRPr lang="en-US" dirty="0"/>
          </a:p>
        </p:txBody>
      </p:sp>
      <p:sp>
        <p:nvSpPr>
          <p:cNvPr id="7" name="Title 1"/>
          <p:cNvSpPr txBox="1">
            <a:spLocks/>
          </p:cNvSpPr>
          <p:nvPr/>
        </p:nvSpPr>
        <p:spPr>
          <a:xfrm>
            <a:off x="1600200" y="7"/>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3625219881"/>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Ritesh</a:t>
                      </a:r>
                      <a:r>
                        <a:rPr lang="en-US" sz="2600" dirty="0"/>
                        <a:t> Kumar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Diploma, B.Tech., M. Tech., PhD. Pursuing</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4.5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a:t>
                      </a:r>
                      <a:r>
                        <a:rPr lang="en-US" sz="2600" b="0"/>
                        <a:t>with Django, Web Development using Mean Stack, </a:t>
                      </a:r>
                      <a:r>
                        <a:rPr lang="en-US" sz="2600" b="0" dirty="0"/>
                        <a:t>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dirty="0">
                          <a:solidFill>
                            <a:schemeClr val="tx1"/>
                          </a:solidFill>
                          <a:latin typeface="+mn-lt"/>
                          <a:ea typeface="+mn-ea"/>
                          <a:cs typeface="+mn-cs"/>
                        </a:rPr>
                        <a:t>Database Management System.</a:t>
                      </a: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FE33017-27C9-A14D-BBE8-FD65C9710DA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F3DA34-88D4-EF43-826E-BFE368427CF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8C09F2-F89B-AE45-8ADD-E456A2DEBDB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7B1C89-5408-144B-B070-720C5B08962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B2DD48-C45A-6442-A24C-BED90ACB735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chemeClr val="accent4">
              <a:lumMod val="60000"/>
              <a:lumOff val="40000"/>
            </a:schemeClr>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BFB7DC-3980-FB42-91DE-19A79AB0DEA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sym typeface="+mn-ea"/>
              </a:rPr>
              <a:t>Typescript, Setup and installation, </a:t>
            </a:r>
          </a:p>
          <a:p>
            <a:pPr>
              <a:lnSpc>
                <a:spcPct val="120000"/>
              </a:lnSpc>
            </a:pPr>
            <a:r>
              <a:rPr lang="en-US" dirty="0">
                <a:sym typeface="+mn-ea"/>
              </a:rPr>
              <a:t>Power of Types , Functions Function as types Optional and default parameters, </a:t>
            </a:r>
          </a:p>
          <a:p>
            <a:pPr>
              <a:lnSpc>
                <a:spcPct val="120000"/>
              </a:lnSpc>
            </a:pPr>
            <a:r>
              <a:rPr lang="en-US" dirty="0">
                <a:sym typeface="+mn-ea"/>
              </a:rPr>
              <a:t>Arrow functions, Function overloading,</a:t>
            </a:r>
          </a:p>
          <a:p>
            <a:pPr>
              <a:lnSpc>
                <a:spcPct val="120000"/>
              </a:lnSpc>
            </a:pPr>
            <a:r>
              <a:rPr lang="en-US" dirty="0">
                <a:sym typeface="+mn-ea"/>
              </a:rPr>
              <a:t> Access modifiers, Getters and setters, </a:t>
            </a:r>
          </a:p>
          <a:p>
            <a:pPr>
              <a:lnSpc>
                <a:spcPct val="120000"/>
              </a:lnSpc>
            </a:pPr>
            <a:r>
              <a:rPr lang="en-US" dirty="0">
                <a:sym typeface="+mn-ea"/>
              </a:rPr>
              <a:t>Read-only &amp; static, Abstract classes, </a:t>
            </a:r>
          </a:p>
          <a:p>
            <a:pPr>
              <a:lnSpc>
                <a:spcPct val="120000"/>
              </a:lnSpc>
            </a:pPr>
            <a:r>
              <a:rPr lang="en-US" dirty="0">
                <a:sym typeface="+mn-ea"/>
              </a:rPr>
              <a:t>Interfaces, Extending and Implementing Interface,</a:t>
            </a:r>
          </a:p>
          <a:p>
            <a:pPr>
              <a:lnSpc>
                <a:spcPct val="120000"/>
              </a:lnSpc>
            </a:pPr>
            <a:r>
              <a:rPr lang="en-US" dirty="0">
                <a:sym typeface="+mn-ea"/>
              </a:rPr>
              <a:t> Import and Export modules. </a:t>
            </a:r>
            <a:endParaRPr lang="en-US" dirty="0"/>
          </a:p>
          <a:p>
            <a:pPr>
              <a:lnSpc>
                <a:spcPct val="120000"/>
              </a:lnSpc>
            </a:pP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60AB8A04-8DDF-2A46-93E8-39DCC743BAAF}" type="datetime1">
              <a:rPr lang="en-IN" smtClean="0"/>
              <a:t>21-01-2025</a:t>
            </a:fld>
            <a:endParaRPr lang="en-US" dirty="0"/>
          </a:p>
        </p:txBody>
      </p:sp>
      <p:sp>
        <p:nvSpPr>
          <p:cNvPr id="10" name="Footer Placeholder 9"/>
          <p:cNvSpPr>
            <a:spLocks noGrp="1"/>
          </p:cNvSpPr>
          <p:nvPr>
            <p:ph type="ftr" sz="quarter" idx="11"/>
          </p:nvPr>
        </p:nvSpPr>
        <p:spPr/>
        <p:txBody>
          <a:bodyPr/>
          <a:lstStyle/>
          <a:p>
            <a:r>
              <a:rPr lang="en-US"/>
              <a:t>RITESH KUMAR SINGH                                         WEB DEVELOPMENT USING MEAN STACK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fontScale="95000" lnSpcReduction="10000"/>
          </a:bodyPr>
          <a:lstStyle/>
          <a:p>
            <a:pPr marL="0" indent="0" algn="just">
              <a:buNone/>
            </a:pPr>
            <a:r>
              <a:rPr lang="en-US" sz="2800" dirty="0"/>
              <a:t>In Unit III, the students will be able to find</a:t>
            </a:r>
          </a:p>
          <a:p>
            <a:pPr>
              <a:lnSpc>
                <a:spcPct val="120000"/>
              </a:lnSpc>
            </a:pPr>
            <a:r>
              <a:rPr lang="en-US" sz="2800" dirty="0">
                <a:sym typeface="+mn-ea"/>
              </a:rPr>
              <a:t>Power of Types , Functions Function as types Optional and default parameters </a:t>
            </a:r>
          </a:p>
          <a:p>
            <a:pPr>
              <a:lnSpc>
                <a:spcPct val="120000"/>
              </a:lnSpc>
            </a:pPr>
            <a:r>
              <a:rPr lang="en-US" sz="2800" dirty="0">
                <a:sym typeface="+mn-ea"/>
              </a:rPr>
              <a:t>Define Arrow functions and  Function overloading</a:t>
            </a:r>
          </a:p>
          <a:p>
            <a:pPr>
              <a:lnSpc>
                <a:spcPct val="120000"/>
              </a:lnSpc>
            </a:pPr>
            <a:r>
              <a:rPr lang="en-US" sz="2800" dirty="0">
                <a:sym typeface="+mn-ea"/>
              </a:rPr>
              <a:t>Access modifiers, Getters and setters</a:t>
            </a:r>
          </a:p>
          <a:p>
            <a:pPr>
              <a:lnSpc>
                <a:spcPct val="120000"/>
              </a:lnSpc>
            </a:pPr>
            <a:r>
              <a:rPr lang="en-US" sz="2800" dirty="0">
                <a:sym typeface="+mn-ea"/>
              </a:rPr>
              <a:t>Read-only &amp; static and Abstract classes</a:t>
            </a:r>
          </a:p>
          <a:p>
            <a:pPr>
              <a:lnSpc>
                <a:spcPct val="120000"/>
              </a:lnSpc>
            </a:pPr>
            <a:r>
              <a:rPr lang="en-US" sz="2800" dirty="0">
                <a:sym typeface="+mn-ea"/>
              </a:rPr>
              <a:t>Interfaces, Extending and Implementing Interface</a:t>
            </a:r>
          </a:p>
          <a:p>
            <a:pPr>
              <a:lnSpc>
                <a:spcPct val="120000"/>
              </a:lnSpc>
            </a:pPr>
            <a:r>
              <a:rPr lang="en-US" sz="2800" dirty="0">
                <a:sym typeface="+mn-ea"/>
              </a:rPr>
              <a:t> Import and Export modules. </a:t>
            </a:r>
            <a:endParaRPr lang="en-US" sz="2800" dirty="0"/>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BEE2FE-6F73-6245-B377-A4A09754A32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fontScale="90000" lnSpcReduction="10000"/>
          </a:bodyPr>
          <a:lstStyle/>
          <a:p>
            <a:pPr>
              <a:lnSpc>
                <a:spcPct val="120000"/>
              </a:lnSpc>
            </a:pPr>
            <a:r>
              <a:rPr lang="en-US" sz="2800" dirty="0"/>
              <a:t>Topic :</a:t>
            </a:r>
            <a:r>
              <a:rPr lang="en-US" sz="2800" dirty="0">
                <a:solidFill>
                  <a:srgbClr val="FF0000"/>
                </a:solidFill>
              </a:rPr>
              <a:t> </a:t>
            </a:r>
            <a:r>
              <a:rPr lang="en-US" sz="2800" dirty="0">
                <a:solidFill>
                  <a:schemeClr val="tx1"/>
                </a:solidFill>
              </a:rPr>
              <a:t>Typescript, Setup and installation, </a:t>
            </a:r>
            <a:r>
              <a:rPr lang="en-US" sz="2800" dirty="0">
                <a:sym typeface="+mn-ea"/>
              </a:rPr>
              <a:t>Power of Types , Functions Function as types Optional and default parameters, Arrow functions, Function overloading,</a:t>
            </a:r>
            <a:endParaRPr lang="en-US" sz="2800" dirty="0"/>
          </a:p>
          <a:p>
            <a:pPr>
              <a:lnSpc>
                <a:spcPct val="120000"/>
              </a:lnSpc>
            </a:pPr>
            <a:r>
              <a:rPr lang="en-US" sz="2800" dirty="0"/>
              <a:t>In this topic, the students will gain , </a:t>
            </a:r>
            <a:r>
              <a:rPr lang="en-US" sz="2800" dirty="0">
                <a:sym typeface="+mn-ea"/>
              </a:rPr>
              <a:t>Power of Types , Functions Function as types Optional and default parameters as well as Arrow functions, Function overloading</a:t>
            </a:r>
            <a:r>
              <a:rPr lang="en-US" sz="2800" dirty="0"/>
              <a:t> and many more.</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A588FF-D4B3-064D-BF4A-132E9E85C1B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A86F0-1AF5-C54F-AF08-F8830494020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 AngularJS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53822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What is AngularJS</a:t>
            </a:r>
          </a:p>
          <a:p>
            <a:pPr marL="457200" indent="-457200" algn="just">
              <a:buFont typeface="Wingdings" panose="05000000000000000000" pitchFamily="2" charset="2"/>
              <a:buChar char="Ø"/>
            </a:pPr>
            <a:r>
              <a:rPr lang="en-US" sz="2800" dirty="0"/>
              <a:t>Angular JS is an open source JavaScript framework that is used to build web applications. It can be freely used, changed and shared by anyone.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Angular Js is developed by Google.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It is an excellent framework for building single phase applications and line of business applications. </a:t>
            </a:r>
            <a:endParaRPr lang="en-US" sz="27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BE26A3-EB92-3C44-A86C-E5937599CD7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447800" y="699135"/>
            <a:ext cx="10134600" cy="51384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CD9AB0-64FE-9F4B-9324-1236E817121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41503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Why TypeScript?</a:t>
            </a:r>
          </a:p>
          <a:p>
            <a:pPr marL="457200" indent="-457200" algn="just">
              <a:buFont typeface="Wingdings" panose="05000000000000000000" charset="0"/>
              <a:buChar char="Ø"/>
            </a:pPr>
            <a:r>
              <a:rPr lang="en-US" sz="2400" dirty="0"/>
              <a:t>JavaScript is a dynamic programming language with no type system. </a:t>
            </a:r>
          </a:p>
          <a:p>
            <a:pPr marL="457200" indent="-457200" algn="just">
              <a:buFont typeface="Wingdings" panose="05000000000000000000" charset="0"/>
              <a:buChar char="Ø"/>
            </a:pPr>
            <a:r>
              <a:rPr lang="en-US" sz="2400" dirty="0"/>
              <a:t>JavaScript provides primitive types like string, number, object, etc., but it doesn't check assigned values. </a:t>
            </a:r>
          </a:p>
          <a:p>
            <a:pPr marL="457200" indent="-457200" algn="just">
              <a:buFont typeface="Wingdings" panose="05000000000000000000" charset="0"/>
              <a:buChar char="Ø"/>
            </a:pPr>
            <a:r>
              <a:rPr lang="en-US" sz="2400" dirty="0"/>
              <a:t>JavaScript variables are declared using the var keyword, and it can point to any value. JavaScript doesn't support classes and other object-oriented features (ECMA2015 supports it). </a:t>
            </a:r>
          </a:p>
          <a:p>
            <a:pPr marL="457200" indent="-457200" algn="just">
              <a:buFont typeface="Wingdings" panose="05000000000000000000" charset="0"/>
              <a:buChar char="Ø"/>
            </a:pPr>
            <a:r>
              <a:rPr lang="en-US" sz="2400" dirty="0"/>
              <a:t>So, without the type system, it is not easy to use JavaScript to build complex applications with large teams working on the same code.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186837-A277-1C42-8991-4F440E19CB6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9267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charset="0"/>
              <a:buChar char="Ø"/>
            </a:pPr>
            <a:r>
              <a:rPr lang="en-US" sz="2400" dirty="0"/>
              <a:t>TypeScript is an open-source, object-oriented language developed and maintained by Microsoft, licensed under Apache 2 license.</a:t>
            </a:r>
          </a:p>
          <a:p>
            <a:pPr marL="457200" indent="-457200" algn="just">
              <a:buFont typeface="Wingdings" panose="05000000000000000000" charset="0"/>
              <a:buChar char="Ø"/>
            </a:pPr>
            <a:endParaRPr lang="en-US" sz="2400" dirty="0"/>
          </a:p>
          <a:p>
            <a:pPr marL="457200" indent="-457200" algn="just">
              <a:buFont typeface="Wingdings" panose="05000000000000000000" charset="0"/>
              <a:buChar char="Ø"/>
            </a:pPr>
            <a:r>
              <a:rPr lang="en-US" sz="2400" dirty="0"/>
              <a:t>TypeScript extends JavaScript by adding data types, classes, and other object-oriented features with type-checking.</a:t>
            </a:r>
          </a:p>
          <a:p>
            <a:pPr marL="457200" indent="-457200" algn="just">
              <a:buFont typeface="Wingdings" panose="05000000000000000000" charset="0"/>
              <a:buChar char="Ø"/>
            </a:pPr>
            <a:r>
              <a:rPr lang="en-US" sz="2400" dirty="0"/>
              <a:t> It is a typed superset of JavaScript that compiles to plain JavaScript.</a:t>
            </a:r>
          </a:p>
          <a:p>
            <a:pPr marL="457200" indent="-457200" algn="just">
              <a:buFont typeface="Wingdings" panose="05000000000000000000" charset="0"/>
              <a:buChar char="Ø"/>
            </a:pPr>
            <a:r>
              <a:rPr lang="en-US" sz="2400" dirty="0"/>
              <a:t>The type system increases the code quality, readability and makes it easy to maintain and refactor codebase. More importantly, errors can be caught at compile time rather than at runtime.</a:t>
            </a:r>
          </a:p>
          <a:p>
            <a:pPr marL="457200" indent="-457200" algn="just">
              <a:buFont typeface="Wingdings" panose="05000000000000000000" charset="0"/>
              <a:buChar char="Ø"/>
            </a:pPr>
            <a:endParaRPr lang="en-US" sz="2400" dirty="0"/>
          </a:p>
          <a:p>
            <a:pPr marL="457200" indent="-457200" algn="just">
              <a:buFont typeface="Wingdings" panose="05000000000000000000" charset="0"/>
              <a:buChar char="Ø"/>
            </a:pPr>
            <a:r>
              <a:rPr lang="en-US" sz="2400" dirty="0"/>
              <a:t>Hence, the reason to use TypeScript is that it catches errors at compile-time, so that you can fix it before you run code. It supports object-oriented programming features like data types, classes, enums, etc., allowing JavaScript to be used at scale.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D3B032-833D-4F47-B1AC-50E4D0BD258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04609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t>TypeScript compiles into simple JavaScript. </a:t>
            </a:r>
          </a:p>
          <a:p>
            <a:pPr marL="342900" indent="-342900" algn="just">
              <a:buFont typeface="Wingdings" panose="05000000000000000000" charset="0"/>
              <a:buChar char="Ø"/>
            </a:pPr>
            <a:r>
              <a:rPr lang="en-US" sz="2400" dirty="0"/>
              <a:t>The TypeScript compiler is also implemented in TypeScript and can be used with any browser or JavaScript engines like Node.js. </a:t>
            </a:r>
          </a:p>
          <a:p>
            <a:pPr marL="342900" indent="-342900" algn="just">
              <a:buFont typeface="Wingdings" panose="05000000000000000000" charset="0"/>
              <a:buChar char="Ø"/>
            </a:pPr>
            <a:r>
              <a:rPr lang="en-US" sz="2400" dirty="0"/>
              <a:t>TypeScript needs an ECMAScript 3 or higher compatible environment to compile. </a:t>
            </a:r>
          </a:p>
          <a:p>
            <a:pPr marL="342900" indent="-342900" algn="just">
              <a:buFont typeface="Wingdings" panose="05000000000000000000" charset="0"/>
              <a:buChar char="Ø"/>
            </a:pPr>
            <a:r>
              <a:rPr lang="en-US" sz="2400" dirty="0"/>
              <a:t>This is a condition met by all major browsers and JavaScript engines today.</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Some of the most popular JavaScript frameworks like Angular.js and WinJS are written in TypeScript.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33D8E5-A2D8-C24A-A591-2CF1AFBF248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926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How to use TypeScript?</a:t>
            </a:r>
          </a:p>
          <a:p>
            <a:pPr marL="342900" indent="-342900" algn="just">
              <a:buFont typeface="Wingdings" panose="05000000000000000000" charset="0"/>
              <a:buChar char="Ø"/>
            </a:pPr>
            <a:r>
              <a:rPr lang="en-US" sz="2400" dirty="0"/>
              <a:t>TypeScript code is written in a file with .ts extension and then compiled into JavaScript using the TypeScript compiler.</a:t>
            </a:r>
          </a:p>
          <a:p>
            <a:pPr marL="342900" indent="-342900" algn="just">
              <a:buFont typeface="Wingdings" panose="05000000000000000000" charset="0"/>
              <a:buChar char="Ø"/>
            </a:pPr>
            <a:r>
              <a:rPr lang="en-US" sz="2400" dirty="0"/>
              <a:t> A TypeScript file can be written in any code editor. </a:t>
            </a:r>
          </a:p>
          <a:p>
            <a:pPr marL="342900" indent="-342900" algn="just">
              <a:buFont typeface="Wingdings" panose="05000000000000000000" charset="0"/>
              <a:buChar char="Ø"/>
            </a:pPr>
            <a:r>
              <a:rPr lang="en-US" sz="2400" dirty="0"/>
              <a:t>A TypeScript compiler needs to be installed on your platform. </a:t>
            </a:r>
          </a:p>
          <a:p>
            <a:pPr marL="342900" indent="-342900" algn="just">
              <a:buFont typeface="Wingdings" panose="05000000000000000000" charset="0"/>
              <a:buChar char="Ø"/>
            </a:pPr>
            <a:r>
              <a:rPr lang="en-US" sz="2400" dirty="0"/>
              <a:t>Once installed, the command tsc &lt;filename&gt;.ts compiles the TypeScript code into a plain JavaScript file. </a:t>
            </a:r>
          </a:p>
          <a:p>
            <a:pPr marL="342900" indent="-342900" algn="just">
              <a:buFont typeface="Wingdings" panose="05000000000000000000" charset="0"/>
              <a:buChar char="Ø"/>
            </a:pPr>
            <a:r>
              <a:rPr lang="en-US" sz="2400" dirty="0"/>
              <a:t>JavaScript files can then be included in the HTML and run on any browser.</a:t>
            </a:r>
          </a:p>
          <a:p>
            <a:pPr marL="342900" indent="-342900" algn="just">
              <a:buFont typeface="Wingdings" panose="05000000000000000000" charset="0"/>
              <a:buNone/>
            </a:pPr>
            <a:endParaRPr lang="en-US" sz="2400" dirty="0"/>
          </a:p>
          <a:p>
            <a:pPr indent="0" algn="just">
              <a:buFont typeface="Wingdings" panose="05000000000000000000" charset="0"/>
              <a:buNone/>
            </a:pPr>
            <a:endParaRPr lang="en-US" sz="2400" dirty="0"/>
          </a:p>
          <a:p>
            <a:pPr indent="0" algn="just">
              <a:buFont typeface="Wingdings" panose="05000000000000000000" charset="0"/>
              <a:buNone/>
            </a:pPr>
            <a:endParaRPr lang="en-US" sz="2400" dirty="0"/>
          </a:p>
          <a:p>
            <a:pPr indent="0" algn="just">
              <a:buFont typeface="Wingdings" panose="05000000000000000000" charset="0"/>
              <a:buNone/>
            </a:pPr>
            <a:r>
              <a:rPr lang="en-US" sz="2400" dirty="0"/>
              <a:t>                                                  </a:t>
            </a:r>
          </a:p>
          <a:p>
            <a:pPr indent="0" algn="just">
              <a:buFont typeface="Wingdings" panose="05000000000000000000" charset="0"/>
              <a:buNone/>
            </a:pPr>
            <a:r>
              <a:rPr lang="en-US" sz="2400" dirty="0"/>
              <a:t>                                           Compile TypeScript to JavaScrip</a:t>
            </a:r>
          </a:p>
        </p:txBody>
      </p:sp>
      <p:pic>
        <p:nvPicPr>
          <p:cNvPr id="8" name="Content Placeholder 7"/>
          <p:cNvPicPr>
            <a:picLocks noGrp="1" noChangeAspect="1"/>
          </p:cNvPicPr>
          <p:nvPr>
            <p:ph idx="1"/>
          </p:nvPr>
        </p:nvPicPr>
        <p:blipFill>
          <a:blip r:embed="rId2"/>
          <a:stretch>
            <a:fillRect/>
          </a:stretch>
        </p:blipFill>
        <p:spPr>
          <a:xfrm>
            <a:off x="2988310" y="4188460"/>
            <a:ext cx="5834380" cy="10801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22E208-F68F-2D4B-8859-0E6E5010E7E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45795" y="890270"/>
            <a:ext cx="1124140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TypeScript Features</a:t>
            </a:r>
          </a:p>
          <a:p>
            <a:pPr marL="342900" indent="-342900" algn="just">
              <a:buFont typeface="Wingdings" panose="05000000000000000000" charset="0"/>
              <a:buChar char="Ø"/>
            </a:pPr>
            <a:r>
              <a:rPr lang="en-US" sz="2400" b="1" dirty="0"/>
              <a:t>Cross-Platform</a:t>
            </a:r>
            <a:r>
              <a:rPr lang="en-US" sz="2400" dirty="0"/>
              <a:t>: TypeScript runs on any platform that JavaScript runs on. The TypeScript compiler can be installed on any Operating System such as Windows, macOS, and Linux.</a:t>
            </a:r>
          </a:p>
          <a:p>
            <a:pPr marL="342900" indent="-342900" algn="just">
              <a:buFont typeface="Wingdings" panose="05000000000000000000" charset="0"/>
              <a:buChar char="Ø"/>
            </a:pPr>
            <a:r>
              <a:rPr lang="en-US" sz="2400" b="1" dirty="0"/>
              <a:t>Object-Oriented Language:</a:t>
            </a:r>
            <a:r>
              <a:rPr lang="en-US" sz="2400" dirty="0"/>
              <a:t> TypeScript provides powerful features such as Classes, Interfaces, and Modules. You can write pure object-oriented code for client-side as well as server-side development.</a:t>
            </a:r>
          </a:p>
          <a:p>
            <a:pPr marL="342900" indent="-342900" algn="just">
              <a:buFont typeface="Wingdings" panose="05000000000000000000" charset="0"/>
              <a:buChar char="Ø"/>
            </a:pPr>
            <a:r>
              <a:rPr lang="en-US" sz="2400" b="1" dirty="0"/>
              <a:t>Static type-checking: </a:t>
            </a:r>
            <a:r>
              <a:rPr lang="en-US" sz="2400" dirty="0"/>
              <a:t>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p>
          <a:p>
            <a:pPr marL="342900" indent="-342900" algn="just">
              <a:buFont typeface="Wingdings" panose="05000000000000000000" charset="0"/>
              <a:buChar char="Ø"/>
            </a:pPr>
            <a:r>
              <a:rPr lang="en-US" sz="2400" b="1" dirty="0"/>
              <a:t>Optional Static Typing:</a:t>
            </a:r>
            <a:r>
              <a:rPr lang="en-US" sz="2400" dirty="0"/>
              <a:t> TypeScript static typing is optional, if you prefer to use JavaScript's dynamic typing.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A6052F-A9B7-EC43-B083-6A0D6BC3536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24510" y="751840"/>
            <a:ext cx="11362690" cy="56311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t>TypeScript Advantages</a:t>
            </a:r>
          </a:p>
          <a:p>
            <a:pPr marL="342900" indent="-342900" algn="just">
              <a:buFont typeface="Wingdings" panose="05000000000000000000" charset="0"/>
              <a:buChar char="Ø"/>
            </a:pPr>
            <a:r>
              <a:rPr lang="en-US" sz="2400" dirty="0"/>
              <a:t>TypeScript is an open-source language with continuous development and maintenance by Microsoft.</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runs on any browser or JavaScript engine.</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is similar to JavaScript and uses the same syntax and semantics. All of TypeScript's code finally gets converted into JavaScript. This allows a quicker learning curve for front-end developers currently coding in JavaScript.</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is also closer in syntax to backend languages like Java and Scala. This helps backend developers write front-end code faster.</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code can be called from an existing JavaScript code. TypeScript also works with existing JavaScript frameworks and libraries without any issues.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32766F-0903-9243-9FB3-0355A7F8649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0309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3200" dirty="0"/>
              <a:t>There are three ways to install TypeScript:</a:t>
            </a:r>
          </a:p>
          <a:p>
            <a:pPr marL="457200" indent="-457200" algn="just">
              <a:buFont typeface="Wingdings" panose="05000000000000000000" charset="0"/>
              <a:buChar char="Ø"/>
            </a:pPr>
            <a:endParaRPr lang="en-US" sz="3200" dirty="0"/>
          </a:p>
          <a:p>
            <a:pPr marL="457200" indent="-457200" algn="just">
              <a:buFont typeface="Wingdings" panose="05000000000000000000" charset="0"/>
              <a:buChar char="Ø"/>
            </a:pPr>
            <a:r>
              <a:rPr lang="en-US" sz="3200" dirty="0"/>
              <a:t>Install TypeScript as an NPM package on your local machine or in your project.</a:t>
            </a:r>
          </a:p>
          <a:p>
            <a:pPr marL="457200" indent="-457200" algn="just">
              <a:buFont typeface="Wingdings" panose="05000000000000000000" charset="0"/>
              <a:buChar char="Ø"/>
            </a:pPr>
            <a:r>
              <a:rPr lang="en-US" sz="3200" dirty="0"/>
              <a:t>Install TypeScript NuGet Package in your .NET or .NET Core project.</a:t>
            </a:r>
          </a:p>
          <a:p>
            <a:pPr marL="457200" indent="-457200" algn="just">
              <a:buFont typeface="Wingdings" panose="05000000000000000000" charset="0"/>
              <a:buChar char="Ø"/>
            </a:pPr>
            <a:r>
              <a:rPr lang="en-US" sz="3200" dirty="0"/>
              <a:t>Install TypeScript as a Plug-in in your IDE (Integrated Development Environment).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44D65F-CD6A-9142-9723-399361274F3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using NPM:</a:t>
            </a:r>
          </a:p>
          <a:p>
            <a:pPr indent="0" algn="just">
              <a:buFont typeface="Wingdings" panose="05000000000000000000" charset="0"/>
              <a:buNone/>
            </a:pPr>
            <a:endParaRPr lang="en-US" sz="2000" b="1" dirty="0"/>
          </a:p>
          <a:p>
            <a:pPr marL="457200" indent="-457200" algn="just">
              <a:buFont typeface="Wingdings" panose="05000000000000000000" charset="0"/>
              <a:buChar char="Ø"/>
            </a:pPr>
            <a:r>
              <a:rPr lang="en-US" sz="2000" dirty="0"/>
              <a:t>NPM (Node.js package manager) is used to install the TypeScript package on your local machine or a project. </a:t>
            </a:r>
          </a:p>
          <a:p>
            <a:pPr marL="457200" indent="-457200" algn="just">
              <a:buFont typeface="Wingdings" panose="05000000000000000000" charset="0"/>
              <a:buChar char="Ø"/>
            </a:pPr>
            <a:r>
              <a:rPr lang="en-US" sz="2000" dirty="0"/>
              <a:t>Make sure you have Node.js install on your local machine. If you are using JavaScript frameworks for your application, then it is highly recommended to install Node.js.</a:t>
            </a:r>
          </a:p>
          <a:p>
            <a:pPr marL="457200" indent="-457200" algn="just">
              <a:buFont typeface="Wingdings" panose="05000000000000000000" charset="0"/>
              <a:buChar char="Ø"/>
            </a:pPr>
            <a:endParaRPr lang="en-US" sz="2000" dirty="0"/>
          </a:p>
          <a:p>
            <a:pPr marL="457200" indent="-457200" algn="just">
              <a:buFont typeface="Wingdings" panose="05000000000000000000" charset="0"/>
              <a:buChar char="Ø"/>
            </a:pPr>
            <a:r>
              <a:rPr lang="en-US" sz="2000" dirty="0"/>
              <a:t>To install or update the latest version of TypeScript, open command prompt/terminal and type the following command:</a:t>
            </a:r>
          </a:p>
          <a:p>
            <a:pPr marL="457200" indent="-457200" algn="just">
              <a:buFont typeface="Wingdings" panose="05000000000000000000" charset="0"/>
              <a:buNone/>
            </a:pPr>
            <a:endParaRPr lang="en-US" sz="2000" dirty="0"/>
          </a:p>
          <a:p>
            <a:pPr indent="0" algn="just">
              <a:buFont typeface="Wingdings" panose="05000000000000000000" charset="0"/>
              <a:buNone/>
            </a:pPr>
            <a:r>
              <a:rPr lang="en-US" sz="2000" dirty="0">
                <a:solidFill>
                  <a:srgbClr val="FF0000"/>
                </a:solidFill>
                <a:effectLst>
                  <a:outerShdw blurRad="38100" dist="38100" dir="2700000" algn="tl">
                    <a:srgbClr val="000000">
                      <a:alpha val="43137"/>
                    </a:srgbClr>
                  </a:outerShdw>
                </a:effectLst>
              </a:rPr>
              <a:t>                            npm install -g typescript</a:t>
            </a:r>
          </a:p>
          <a:p>
            <a:pPr marL="342900" indent="-342900" algn="just">
              <a:buFont typeface="Wingdings" panose="05000000000000000000" charset="0"/>
              <a:buChar char="Ø"/>
            </a:pPr>
            <a:r>
              <a:rPr lang="en-US" sz="2000" dirty="0">
                <a:solidFill>
                  <a:schemeClr val="tx1"/>
                </a:solidFill>
                <a:effectLst/>
              </a:rPr>
              <a:t>Execute the following command to install the TypeScript to your local project as dev dependency.</a:t>
            </a:r>
          </a:p>
          <a:p>
            <a:pPr marL="342900" indent="-342900" algn="just">
              <a:buFont typeface="Wingdings" panose="05000000000000000000" charset="0"/>
              <a:buNone/>
            </a:pPr>
            <a:endParaRPr lang="en-US" sz="2000" dirty="0">
              <a:solidFill>
                <a:srgbClr val="FF0000"/>
              </a:solidFill>
              <a:effectLst>
                <a:outerShdw blurRad="38100" dist="38100" dir="2700000" algn="tl">
                  <a:srgbClr val="000000">
                    <a:alpha val="43137"/>
                  </a:srgbClr>
                </a:outerShdw>
              </a:effectLst>
            </a:endParaRPr>
          </a:p>
          <a:p>
            <a:pPr indent="0" algn="just">
              <a:buFont typeface="Wingdings" panose="05000000000000000000" charset="0"/>
              <a:buNone/>
            </a:pPr>
            <a:r>
              <a:rPr lang="en-US" sz="2000" dirty="0">
                <a:solidFill>
                  <a:srgbClr val="FF0000"/>
                </a:solidFill>
                <a:effectLst>
                  <a:outerShdw blurRad="38100" dist="38100" dir="2700000" algn="tl">
                    <a:srgbClr val="000000">
                      <a:alpha val="43137"/>
                    </a:srgbClr>
                  </a:outerShdw>
                </a:effectLst>
              </a:rPr>
              <a:t>                        npm install typescript --save-dev</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BB07DD6-C912-064C-97E9-2825279202F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347662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as NuGet Package</a:t>
            </a:r>
          </a:p>
          <a:p>
            <a:pPr marL="342900" indent="-342900" algn="just">
              <a:buFont typeface="Wingdings" panose="05000000000000000000" charset="0"/>
              <a:buChar char="Ø"/>
            </a:pPr>
            <a:r>
              <a:rPr lang="en-US" sz="2000" dirty="0"/>
              <a:t>For .NET or .NET Core projects, TypeScript can be installed as a NuGet package in your project. </a:t>
            </a:r>
          </a:p>
          <a:p>
            <a:pPr marL="342900" indent="-342900" algn="just">
              <a:buFont typeface="Wingdings" panose="05000000000000000000" charset="0"/>
              <a:buChar char="Ø"/>
            </a:pPr>
            <a:r>
              <a:rPr lang="en-US" sz="2000" dirty="0"/>
              <a:t>The NuGet package Microsoft.TypeScript.MSBuild </a:t>
            </a:r>
          </a:p>
          <a:p>
            <a:pPr marL="342900" indent="-342900" algn="just">
              <a:buFont typeface="Wingdings" panose="05000000000000000000" charset="0"/>
              <a:buChar char="Ø"/>
            </a:pPr>
            <a:r>
              <a:rPr lang="en-US" sz="2000" dirty="0"/>
              <a:t> MSBuild task for TypeScript, which will automatically compile all .ts files to .js files as per tsconfig.json configuration when you build your project.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To install the TypeScript NuGet package, open NuGet Package Manager by right-clicking on a project node, click Manage NuGet Packages.., and search for typescript in the Browse tab. </a:t>
            </a:r>
          </a:p>
          <a:p>
            <a:pPr marL="342900" indent="-342900" algn="just">
              <a:buFont typeface="Wingdings" panose="05000000000000000000" charset="0"/>
              <a:buChar char="Ø"/>
            </a:pPr>
            <a:r>
              <a:rPr lang="en-US" sz="2000" dirty="0"/>
              <a:t>It will list all the packages related to TypeScript. Select Microsoft.TypeScript.MSBuild and click on the Install button. </a:t>
            </a:r>
          </a:p>
          <a:p>
            <a:pPr marL="342900" indent="-342900" algn="just">
              <a:buFont typeface="Wingdings" panose="05000000000000000000" charset="0"/>
              <a:buChar char="Ø"/>
            </a:pPr>
            <a:r>
              <a:rPr lang="en-US" sz="2000" dirty="0"/>
              <a:t>This will install TypeScript in your local ASP.NET project.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2FD8C5-43C3-174A-B0F9-D36F3ACC31A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224536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Visual Studio Extension</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If your project type does not support the NuGet packages, then you can use TypeScript Visual Studio Extension. You can find and install the extension in Visual Studio from Tools &gt; Extensions and Updates menu.</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Visual Studio Code comes with built-in support for TypeScript.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D315D1-C147-C84D-9C8D-03FC8C10FD28}"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C536F2-C8DD-3845-B29A-903F91F385E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Plug-in in your IDE</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You can install an IDE specific TypeScript package or plugin for your IDE.</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A few examples of plugins for popular code editors are:</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Atom-TypeScript: a TypeScript language service for Atom developed by TypeStrong.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TypeScript IDE for Eclipse: an Eclipse plugin developed by Angelo Zerr.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TypeScript Plug-in for Eclipse: an Eclipse plugin developed by Palantir.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WebStorm includes TypeScript support out of the box.</a:t>
            </a:r>
          </a:p>
          <a:p>
            <a:pPr indent="0" algn="just">
              <a:buFont typeface="Wingdings" panose="05000000000000000000" charset="0"/>
              <a:buNone/>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C3091A-7D0F-C04B-9F3B-7E96F51EE97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193802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Playground</a:t>
            </a:r>
          </a:p>
          <a:p>
            <a:pPr marL="342900" indent="-342900" algn="just">
              <a:buFont typeface="Wingdings" panose="05000000000000000000" charset="0"/>
              <a:buChar char="Ø"/>
            </a:pPr>
            <a:r>
              <a:rPr lang="en-US" sz="2000" dirty="0"/>
              <a:t>TypeScript provides an online playground https://www.typescriptlang.org/play to write and test your code on the fly without the need to download or install anything.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This is a great place for beginners to learn TypeScript and try different TypeScript features. </a:t>
            </a:r>
          </a:p>
          <a:p>
            <a:pPr marL="342900" indent="-342900" algn="just">
              <a:buFont typeface="Wingdings" panose="05000000000000000000" charset="0"/>
              <a:buChar char="Ø"/>
            </a:pPr>
            <a:r>
              <a:rPr lang="en-US" sz="2000" dirty="0"/>
              <a:t>You also have the option to share your code via a shareable link provided by the playground.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3234BE-0881-D04B-B259-8A291AD7701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pic>
        <p:nvPicPr>
          <p:cNvPr id="8" name="Content Placeholder 7"/>
          <p:cNvPicPr>
            <a:picLocks noGrp="1" noChangeAspect="1"/>
          </p:cNvPicPr>
          <p:nvPr>
            <p:ph idx="1"/>
          </p:nvPr>
        </p:nvPicPr>
        <p:blipFill>
          <a:blip r:embed="rId2"/>
          <a:stretch>
            <a:fillRect/>
          </a:stretch>
        </p:blipFill>
        <p:spPr>
          <a:xfrm>
            <a:off x="1057910" y="951230"/>
            <a:ext cx="10137775" cy="516064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2CE66C-BBE5-BB4B-B759-B9C4F380894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 Functions</a:t>
            </a:r>
          </a:p>
          <a:p>
            <a:pPr marL="342900" indent="-342900" algn="just">
              <a:buFont typeface="Wingdings" panose="05000000000000000000" charset="0"/>
              <a:buChar char="Ø"/>
            </a:pPr>
            <a:r>
              <a:rPr lang="en-US" sz="2000" dirty="0"/>
              <a:t>Functions are the primary blocks of any program. In JavaScript, functions are the most important part since the JavaScript is a functional programming language. </a:t>
            </a:r>
          </a:p>
          <a:p>
            <a:pPr marL="342900" indent="-342900" algn="just">
              <a:buFont typeface="Wingdings" panose="05000000000000000000" charset="0"/>
              <a:buChar char="Ø"/>
            </a:pPr>
            <a:r>
              <a:rPr lang="en-US" sz="2000" dirty="0"/>
              <a:t>With functions, you can implement/mimic the concepts of object-oriented programming like classes, objects, polymorphism, and, abstraction.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Functions ensure that the program is maintainable and reusable, and organized into readable blocks. While TypeScript provides the concept of classes and modules, functions still are an integral part of the language.</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In TypeScript, functions can be of two types: </a:t>
            </a:r>
          </a:p>
          <a:p>
            <a:pPr marL="457200" indent="-457200" algn="just">
              <a:buFont typeface="+mj-lt"/>
              <a:buAutoNum type="arabicPeriod"/>
            </a:pPr>
            <a:r>
              <a:rPr lang="en-US" sz="2000" dirty="0"/>
              <a:t>named </a:t>
            </a:r>
          </a:p>
          <a:p>
            <a:pPr marL="457200" indent="-457200" algn="just">
              <a:buFont typeface="+mj-lt"/>
              <a:buAutoNum type="arabicPeriod"/>
            </a:pPr>
            <a:r>
              <a:rPr lang="en-US" sz="2000" dirty="0"/>
              <a:t> anonymous.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3F54A4-C522-0641-9645-7A0ACD134CF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50158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Named Functions:</a:t>
            </a:r>
          </a:p>
          <a:p>
            <a:pPr marL="342900" indent="-342900" algn="just">
              <a:buFont typeface="Wingdings" panose="05000000000000000000" charset="0"/>
              <a:buChar char="Ø"/>
            </a:pPr>
            <a:r>
              <a:rPr lang="en-US" sz="2000" dirty="0"/>
              <a:t>A named function is one where you declare and call a function by its given name.</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display() {</a:t>
            </a:r>
          </a:p>
          <a:p>
            <a:pPr indent="0" algn="just">
              <a:buFont typeface="Wingdings" panose="05000000000000000000" charset="0"/>
              <a:buNone/>
            </a:pPr>
            <a:r>
              <a:rPr lang="en-US" sz="2000" dirty="0"/>
              <a:t>    console.log("Hello TypeScript!");</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display(); //Output: Hello TypeScript </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Functions can also include parameter types and return type</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Sum(x: number, y: number) : number {</a:t>
            </a:r>
          </a:p>
          <a:p>
            <a:pPr indent="0" algn="just">
              <a:buFont typeface="Wingdings" panose="05000000000000000000" charset="0"/>
              <a:buNone/>
            </a:pPr>
            <a:r>
              <a:rPr lang="en-US" sz="2000" dirty="0"/>
              <a:t>    return x + y;</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Sum(2,3); // returns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598F25-9FA6-DC4F-892D-3CCBC260DFA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Anonymous Function: </a:t>
            </a:r>
          </a:p>
          <a:p>
            <a:pPr indent="0" algn="just">
              <a:buFont typeface="Wingdings" panose="05000000000000000000" charset="0"/>
              <a:buNone/>
            </a:pPr>
            <a:r>
              <a:rPr lang="en-US" sz="2000" dirty="0"/>
              <a:t>An anonymous function is one which is defined as an expression. This expression is stored in a variable. So, the function itself does not have a name. These functions are invoked using the variable name that the function is stored in.</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let greeting = function() {</a:t>
            </a:r>
          </a:p>
          <a:p>
            <a:pPr indent="0" algn="just">
              <a:buFont typeface="Wingdings" panose="05000000000000000000" charset="0"/>
              <a:buNone/>
            </a:pPr>
            <a:r>
              <a:rPr lang="en-US" sz="2000" dirty="0"/>
              <a:t>    console.log("Hello TypeScript!");</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greeting(); //                                               Output: Hello TypeScript! </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An anonymous function can also include parameter types and return type</a:t>
            </a:r>
          </a:p>
          <a:p>
            <a:pPr indent="0" algn="just">
              <a:buFont typeface="Wingdings" panose="05000000000000000000" charset="0"/>
              <a:buNone/>
            </a:pPr>
            <a:r>
              <a:rPr lang="en-US" sz="2000" dirty="0"/>
              <a:t>Function with Paramter and Return Types Copy</a:t>
            </a:r>
          </a:p>
          <a:p>
            <a:pPr indent="0" algn="just">
              <a:buFont typeface="Wingdings" panose="05000000000000000000" charset="0"/>
              <a:buNone/>
            </a:pPr>
            <a:r>
              <a:rPr lang="en-US" sz="2000" dirty="0"/>
              <a:t>let Sum = function(x: number, y: number) : number</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    return x + y;</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Sum(2,3); //               returns 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D70EF9-4DB3-494F-831F-B08A8BA5E2D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Function Parameters</a:t>
            </a:r>
          </a:p>
          <a:p>
            <a:pPr marL="342900" indent="-342900" algn="just">
              <a:buFont typeface="Wingdings" panose="05000000000000000000" charset="0"/>
              <a:buChar char="Ø"/>
            </a:pPr>
            <a:r>
              <a:rPr lang="en-US" sz="2000" dirty="0"/>
              <a:t>Parameters are values or arguments passed to a function.</a:t>
            </a:r>
          </a:p>
          <a:p>
            <a:pPr marL="342900" indent="-342900" algn="just">
              <a:buFont typeface="Wingdings" panose="05000000000000000000" charset="0"/>
              <a:buChar char="Ø"/>
            </a:pPr>
            <a:r>
              <a:rPr lang="en-US" sz="2000" dirty="0"/>
              <a:t> In TypeScript, the compiler expects a function to receive the exact number and type of arguments as defined in the function signature. </a:t>
            </a:r>
          </a:p>
          <a:p>
            <a:pPr marL="342900" indent="-342900" algn="just">
              <a:buFont typeface="Wingdings" panose="05000000000000000000" charset="0"/>
              <a:buChar char="Ø"/>
            </a:pPr>
            <a:r>
              <a:rPr lang="en-US" sz="2000" dirty="0"/>
              <a:t>If the function expects three parameters, the compiler checks that the user has passed values for all three parameters i.e. it checks for exact matches.</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EXAMPLE</a:t>
            </a:r>
          </a:p>
          <a:p>
            <a:pPr marL="342900" indent="-342900" algn="just">
              <a:buFont typeface="Wingdings" panose="05000000000000000000" charset="0"/>
              <a:buChar char="Ø"/>
            </a:pPr>
            <a:r>
              <a:rPr lang="en-US" sz="2000" dirty="0"/>
              <a:t>function Greet(greeting: string, name: string ) : string {</a:t>
            </a:r>
          </a:p>
          <a:p>
            <a:pPr marL="342900" indent="-342900" algn="just">
              <a:buFont typeface="Wingdings" panose="05000000000000000000" charset="0"/>
              <a:buChar char="Ø"/>
            </a:pPr>
            <a:r>
              <a:rPr lang="en-US" sz="2000" dirty="0"/>
              <a:t>    return greeting + ' ' + name + '!';</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Greet('Hello','Steve');//OK, returns "Hello Steve!"</a:t>
            </a:r>
          </a:p>
          <a:p>
            <a:pPr marL="342900" indent="-342900" algn="just">
              <a:buFont typeface="Wingdings" panose="05000000000000000000" charset="0"/>
              <a:buChar char="Ø"/>
            </a:pPr>
            <a:r>
              <a:rPr lang="en-US" sz="2000" dirty="0"/>
              <a:t>Greet('Hi'); // Compiler Error: Expected 2 arguments, but got 1.</a:t>
            </a:r>
          </a:p>
          <a:p>
            <a:pPr marL="342900" indent="-342900" algn="just">
              <a:buFont typeface="Wingdings" panose="05000000000000000000" charset="0"/>
              <a:buChar char="Ø"/>
            </a:pPr>
            <a:r>
              <a:rPr lang="en-US" sz="2000" dirty="0"/>
              <a:t>Greet('Hi','Bill','Gates'); //Compiler Error: Expected 2 arguments, but got 3.</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b="1" dirty="0">
                <a:solidFill>
                  <a:schemeClr val="tx1"/>
                </a:solidFill>
              </a:rPr>
              <a:t>This is unlike JavaScript, where it is acceptable to pass less arguments than what the function expects. The parameters that don't receive a value from the user are considered as undefined.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F53F1A-05D1-8D43-A642-209AC8320B4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Function as types Optional and default parameters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93915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Optional Parameters:</a:t>
            </a:r>
          </a:p>
          <a:p>
            <a:pPr marL="342900" indent="-342900" algn="just">
              <a:buFont typeface="Wingdings" panose="05000000000000000000" charset="0"/>
              <a:buChar char="Ø"/>
            </a:pPr>
            <a:r>
              <a:rPr lang="en-US" sz="2000" dirty="0"/>
              <a:t>TypeScript has an optional parameter functionality. </a:t>
            </a:r>
          </a:p>
          <a:p>
            <a:pPr marL="342900" indent="-342900" algn="just">
              <a:buFont typeface="Wingdings" panose="05000000000000000000" charset="0"/>
              <a:buChar char="Ø"/>
            </a:pPr>
            <a:r>
              <a:rPr lang="en-US" sz="2000" dirty="0"/>
              <a:t>The parameters that may or may not receive a value can be appended with a '?' to mark them as optional.</a:t>
            </a:r>
          </a:p>
          <a:p>
            <a:pPr marL="342900" indent="-342900" algn="just">
              <a:buFont typeface="Wingdings" panose="05000000000000000000" charset="0"/>
              <a:buChar char="Ø"/>
            </a:pPr>
            <a:r>
              <a:rPr lang="en-US" sz="2000" dirty="0"/>
              <a:t>All optional parameters must follow required parameters and should be at the end.</a:t>
            </a:r>
          </a:p>
          <a:p>
            <a:pPr marL="342900" indent="-342900" algn="just">
              <a:buFont typeface="Wingdings" panose="05000000000000000000" charset="0"/>
              <a:buNone/>
            </a:pPr>
            <a:endParaRPr lang="en-US" sz="2000" b="1" dirty="0"/>
          </a:p>
          <a:p>
            <a:pPr indent="0" algn="just">
              <a:buFont typeface="Wingdings" panose="05000000000000000000" charset="0"/>
              <a:buNone/>
            </a:pPr>
            <a:r>
              <a:rPr lang="en-US" sz="2000" b="1" dirty="0"/>
              <a:t>Example: Optional Parameter</a:t>
            </a:r>
            <a:r>
              <a:rPr lang="en-US" sz="2000" dirty="0"/>
              <a:t> </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Greet(greeting: string, name?: string ) : string {</a:t>
            </a:r>
          </a:p>
          <a:p>
            <a:pPr indent="0" algn="just">
              <a:buFont typeface="Wingdings" panose="05000000000000000000" charset="0"/>
              <a:buNone/>
            </a:pPr>
            <a:r>
              <a:rPr lang="en-US" sz="2000" dirty="0"/>
              <a:t>    return greeting + ' ' + name + '!';</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Greet('Hello','Steve');//OK, returns "Hello Steve!"</a:t>
            </a:r>
          </a:p>
          <a:p>
            <a:pPr indent="0" algn="just">
              <a:buFont typeface="Wingdings" panose="05000000000000000000" charset="0"/>
              <a:buNone/>
            </a:pPr>
            <a:r>
              <a:rPr lang="en-US" sz="2000" dirty="0"/>
              <a:t>Greet('Hi'); // OK, returns "Hi undefined!".</a:t>
            </a:r>
          </a:p>
          <a:p>
            <a:pPr indent="0" algn="just">
              <a:buFont typeface="Wingdings" panose="05000000000000000000" charset="0"/>
              <a:buNone/>
            </a:pPr>
            <a:r>
              <a:rPr lang="en-US" sz="2000" dirty="0"/>
              <a:t>Greet('Hi','Bill','Gates'); //Compiler Error: Expected 2 arguments, but got 3.</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F39BE6-7762-2641-8D78-D3DA24F1E3A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Function as types Optional and default parameters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838200"/>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Default Parameters</a:t>
            </a:r>
          </a:p>
          <a:p>
            <a:pPr marL="342900" indent="-342900" algn="just">
              <a:buFont typeface="Wingdings" panose="05000000000000000000" charset="0"/>
              <a:buChar char="Ø"/>
            </a:pPr>
            <a:r>
              <a:rPr lang="en-US" sz="2000" dirty="0"/>
              <a:t>TypeScript provides the option to add default values to parameters. So, if the user does not provide a value to an argument, TypeScript will initialize the parameter with the default value. </a:t>
            </a:r>
          </a:p>
          <a:p>
            <a:pPr marL="342900" indent="-342900" algn="just">
              <a:buFont typeface="Wingdings" panose="05000000000000000000" charset="0"/>
              <a:buChar char="Ø"/>
            </a:pPr>
            <a:r>
              <a:rPr lang="en-US" sz="2000" dirty="0"/>
              <a:t>Default parameters have the same behaviour as optional parameters. </a:t>
            </a:r>
          </a:p>
          <a:p>
            <a:pPr marL="342900" indent="-342900" algn="just">
              <a:buFont typeface="Wingdings" panose="05000000000000000000" charset="0"/>
              <a:buChar char="Ø"/>
            </a:pPr>
            <a:r>
              <a:rPr lang="en-US" sz="2000" dirty="0"/>
              <a:t>If a value is not passed for the default parameter in a function call, the default parameter must follow the required parameters in the function signature. </a:t>
            </a:r>
          </a:p>
          <a:p>
            <a:pPr marL="342900" indent="-342900" algn="just">
              <a:buFont typeface="Wingdings" panose="05000000000000000000" charset="0"/>
              <a:buNone/>
            </a:pPr>
            <a:endParaRPr lang="en-US" sz="2000" dirty="0"/>
          </a:p>
          <a:p>
            <a:pPr indent="0" algn="just">
              <a:buFont typeface="Wingdings" panose="05000000000000000000" charset="0"/>
              <a:buNone/>
            </a:pPr>
            <a:r>
              <a:rPr lang="en-US" sz="2000" b="1" dirty="0"/>
              <a:t>Example: Default Parameter </a:t>
            </a:r>
          </a:p>
          <a:p>
            <a:pPr indent="0" algn="just">
              <a:buFont typeface="Wingdings" panose="05000000000000000000" charset="0"/>
              <a:buNone/>
            </a:pPr>
            <a:r>
              <a:rPr lang="en-US" sz="2000" dirty="0"/>
              <a:t>function Greet(name: string, greeting: string = "Hello") : string {</a:t>
            </a:r>
          </a:p>
          <a:p>
            <a:pPr indent="0" algn="just">
              <a:buFont typeface="Wingdings" panose="05000000000000000000" charset="0"/>
              <a:buNone/>
            </a:pPr>
            <a:r>
              <a:rPr lang="en-US" sz="2000" dirty="0"/>
              <a:t>    return greeting + ' ' + name + '!';</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Greet('Steve');//OK, returns "Hello Steve!"</a:t>
            </a:r>
          </a:p>
          <a:p>
            <a:pPr indent="0" algn="just">
              <a:buFont typeface="Wingdings" panose="05000000000000000000" charset="0"/>
              <a:buNone/>
            </a:pPr>
            <a:r>
              <a:rPr lang="en-US" sz="2000" dirty="0"/>
              <a:t>Greet('Steve', 'Hi'); // OK, returns "Hi Steve!".</a:t>
            </a:r>
          </a:p>
          <a:p>
            <a:pPr indent="0" algn="just">
              <a:buFont typeface="Wingdings" panose="05000000000000000000" charset="0"/>
              <a:buNone/>
            </a:pPr>
            <a:r>
              <a:rPr lang="en-US" sz="2000" dirty="0"/>
              <a:t>Greet('Bill'); //OK, returns "Hello Bill!"</a:t>
            </a:r>
          </a:p>
          <a:p>
            <a:pPr indent="0" algn="just">
              <a:buFont typeface="Wingdings" panose="05000000000000000000" charset="0"/>
              <a:buNone/>
            </a:pPr>
            <a:r>
              <a:rPr lang="en-US" sz="2000" b="1" dirty="0"/>
              <a:t>When the default parameters precede required parameters in a function, they can be called by passing undefined.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098E0E-2EF4-1947-9DA1-44943BA8928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Fat arrow notations are used for anonymous functions i.e for function expressions.</a:t>
            </a:r>
          </a:p>
          <a:p>
            <a:pPr marL="342900" indent="-342900" algn="just">
              <a:buFont typeface="Wingdings" panose="05000000000000000000" charset="0"/>
              <a:buChar char="Ø"/>
            </a:pPr>
            <a:r>
              <a:rPr lang="en-US" sz="2000" dirty="0"/>
              <a:t> They are also called lambda functions in other languages.</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Syntax:</a:t>
            </a:r>
          </a:p>
          <a:p>
            <a:pPr marL="342900" indent="-342900" algn="just">
              <a:buFont typeface="Wingdings" panose="05000000000000000000" charset="0"/>
              <a:buChar char="Ø"/>
            </a:pPr>
            <a:r>
              <a:rPr lang="en-US" sz="2000" dirty="0"/>
              <a:t>(param1, param2, ..., paramN) =&gt; expression</a:t>
            </a:r>
          </a:p>
          <a:p>
            <a:pPr marL="342900" indent="-342900" algn="just">
              <a:buFont typeface="Wingdings" panose="05000000000000000000" charset="0"/>
              <a:buChar char="Ø"/>
            </a:pPr>
            <a:r>
              <a:rPr lang="en-US" sz="2000" dirty="0"/>
              <a:t>Using fat arrow =&gt;, we dropped the need to use the function keyword. Parameters are passed in the parenthesis (), and the function expression is enclosed within the curly brackets { }.</a:t>
            </a:r>
          </a:p>
          <a:p>
            <a:pPr marL="342900" indent="-342900" algn="just">
              <a:buFont typeface="Wingdings" panose="05000000000000000000" charset="0"/>
              <a:buChar char="Ø"/>
            </a:pPr>
            <a:r>
              <a:rPr lang="en-US" sz="2000" dirty="0"/>
              <a:t>let sum = (x: number, y: number): number =&gt; {</a:t>
            </a:r>
          </a:p>
          <a:p>
            <a:pPr marL="342900" indent="-342900" algn="just">
              <a:buFont typeface="Wingdings" panose="05000000000000000000" charset="0"/>
              <a:buChar char="Ø"/>
            </a:pPr>
            <a:r>
              <a:rPr lang="en-US" sz="2000" dirty="0"/>
              <a:t>    return x + y;</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sum(10, 20); //returns 30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167D36-C47B-B541-A4BE-E989122CC7B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FEF411-D48E-7E4A-BF7F-A01A3ADF754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89472" y="858814"/>
            <a:ext cx="11181715" cy="532453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sum is an arrow function. (x:number, y:number) denotes the parameter types, :number specifies the return type. </a:t>
            </a:r>
          </a:p>
          <a:p>
            <a:pPr marL="342900" indent="-342900" algn="just">
              <a:buFont typeface="Wingdings" panose="05000000000000000000" charset="0"/>
              <a:buChar char="Ø"/>
            </a:pPr>
            <a:r>
              <a:rPr lang="en-US" sz="2000" dirty="0"/>
              <a:t>The fat arrow =&gt; separates the function parameters and the function body.</a:t>
            </a:r>
          </a:p>
          <a:p>
            <a:pPr marL="342900" indent="-342900" algn="just">
              <a:buFont typeface="Wingdings" panose="05000000000000000000" charset="0"/>
              <a:buChar char="Ø"/>
            </a:pPr>
            <a:r>
              <a:rPr lang="en-US" sz="2000" dirty="0"/>
              <a:t> The right side of =&gt; can contain one or more code statements.</a:t>
            </a:r>
          </a:p>
          <a:p>
            <a:pPr marL="342900" indent="-342900" algn="just">
              <a:buFont typeface="Wingdings" panose="05000000000000000000" charset="0"/>
              <a:buChar char="Ø"/>
            </a:pPr>
            <a:r>
              <a:rPr lang="en-US" sz="2000" dirty="0"/>
              <a:t>The above arrow function sum will be converted into the following JavaScript code.</a:t>
            </a:r>
          </a:p>
          <a:p>
            <a:pPr marL="342900" indent="-342900" algn="just">
              <a:buFont typeface="Wingdings" panose="05000000000000000000" charset="0"/>
              <a:buChar char="Ø"/>
            </a:pPr>
            <a:r>
              <a:rPr lang="en-US" sz="2000" dirty="0"/>
              <a:t>var sum = function (x, y) {</a:t>
            </a:r>
          </a:p>
          <a:p>
            <a:pPr marL="342900" indent="-342900" algn="just">
              <a:buFont typeface="Wingdings" panose="05000000000000000000" charset="0"/>
              <a:buChar char="Ø"/>
            </a:pPr>
            <a:r>
              <a:rPr lang="en-US" sz="2000" dirty="0"/>
              <a:t>    return x + y;</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r>
              <a:rPr lang="en-US" sz="2000" dirty="0"/>
              <a:t>Example: Parameterless Arrow Function Copy</a:t>
            </a:r>
          </a:p>
          <a:p>
            <a:pPr marL="342900" indent="-342900" algn="just">
              <a:buFont typeface="Wingdings" panose="05000000000000000000" charset="0"/>
              <a:buChar char="Ø"/>
            </a:pPr>
            <a:r>
              <a:rPr lang="en-US" sz="2000" dirty="0"/>
              <a:t>let Print = () =&gt; console.log("Hello TypeScript");</a:t>
            </a:r>
          </a:p>
          <a:p>
            <a:pPr marL="342900" indent="-342900" algn="just">
              <a:buFont typeface="Wingdings" panose="05000000000000000000" charset="0"/>
              <a:buChar char="Ø"/>
            </a:pPr>
            <a:r>
              <a:rPr lang="en-US" sz="2000" dirty="0"/>
              <a:t>Print(); //Output: Hello TypeScript</a:t>
            </a:r>
          </a:p>
          <a:p>
            <a:pPr marL="342900" indent="-342900" algn="just">
              <a:buFont typeface="Wingdings" panose="05000000000000000000" charset="0"/>
              <a:buChar char="Ø"/>
            </a:pPr>
            <a:r>
              <a:rPr lang="en-US" sz="2000" dirty="0"/>
              <a:t>Furthermore, if the function body consists of only one statement then no need for the curly brackets and the return keyword, as shown below.</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sum = (x: number, y: number) =&gt; x + y;</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sum(3, 4); //returns 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0FA3C-551B-284E-890A-57A2111C3F1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8098" y="921067"/>
            <a:ext cx="11181715" cy="50158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A class can include an arrow function as a property, as shown below</a:t>
            </a:r>
            <a:r>
              <a:rPr lang="en-US" sz="2000" dirty="0"/>
              <a:t>.</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Example: Arrow Function in Class </a:t>
            </a:r>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empCode: number;</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constructor(code: number, name: string) {</a:t>
            </a:r>
          </a:p>
          <a:p>
            <a:pPr marL="342900" indent="-342900" algn="just">
              <a:buFont typeface="Wingdings" panose="05000000000000000000" charset="0"/>
              <a:buChar char="Ø"/>
            </a:pPr>
            <a:r>
              <a:rPr lang="en-US" sz="2000" dirty="0"/>
              <a:t>        this.empName = name;</a:t>
            </a:r>
          </a:p>
          <a:p>
            <a:pPr marL="342900" indent="-342900" algn="just">
              <a:buFont typeface="Wingdings" panose="05000000000000000000" charset="0"/>
              <a:buChar char="Ø"/>
            </a:pPr>
            <a:r>
              <a:rPr lang="en-US" sz="2000" dirty="0"/>
              <a:t>        this.empCode = code;</a:t>
            </a:r>
          </a:p>
          <a:p>
            <a:pPr marL="342900" indent="-342900" algn="just">
              <a:buFont typeface="Wingdings" panose="05000000000000000000" charset="0"/>
              <a:buChar char="Ø"/>
            </a:pPr>
            <a:r>
              <a:rPr lang="en-US" sz="2000" dirty="0"/>
              <a:t>    }</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display = () =&gt; console.log(this.empCode +' ' + this.empName)</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r>
              <a:rPr lang="en-US" sz="2000" dirty="0"/>
              <a:t>let emp = new Employee(1, 'Ram');</a:t>
            </a:r>
          </a:p>
          <a:p>
            <a:pPr marL="342900" indent="-342900" algn="just">
              <a:buFont typeface="Wingdings" panose="05000000000000000000" charset="0"/>
              <a:buChar char="Ø"/>
            </a:pPr>
            <a:r>
              <a:rPr lang="en-US" sz="2000" dirty="0"/>
              <a:t>emp.display();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89CF45-2E0E-C74F-B481-F783D6B7A58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 Overloading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066800"/>
            <a:ext cx="11181715"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dirty="0"/>
              <a:t>TypeScript provides the concept of function overloading. You can have multiple functions with the same name but different parameter types and return type. However, the number of parameters should be the same.</a:t>
            </a:r>
          </a:p>
          <a:p>
            <a:pPr indent="0" algn="just">
              <a:buFont typeface="Wingdings" panose="05000000000000000000" charset="0"/>
              <a:buNone/>
            </a:pPr>
            <a:r>
              <a:rPr lang="en-US" sz="2000" dirty="0"/>
              <a:t>function add(a:string, b:string):string;</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add(a:number, b:number): number;</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add(a: any, b:any): any {</a:t>
            </a:r>
          </a:p>
          <a:p>
            <a:pPr indent="0" algn="just">
              <a:buFont typeface="Wingdings" panose="05000000000000000000" charset="0"/>
              <a:buNone/>
            </a:pPr>
            <a:r>
              <a:rPr lang="en-US" sz="2000" dirty="0"/>
              <a:t>    return a + b;</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add("Hello ", "Steve"); // returns "Hello Steve" </a:t>
            </a:r>
          </a:p>
          <a:p>
            <a:pPr indent="0" algn="just">
              <a:buFont typeface="Wingdings" panose="05000000000000000000" charset="0"/>
              <a:buNone/>
            </a:pPr>
            <a:r>
              <a:rPr lang="en-US" sz="2000" dirty="0"/>
              <a:t>add(10, 20); // returns 30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8B433-DC1A-3946-8CFA-FDE08793AF4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 Overloading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9536" y="1178638"/>
            <a:ext cx="11181715" cy="470789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we have the same function add() with two function declarations and one function implementation.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The first signature has two parameters of type string, whereas the second signature has two parameters of the type number.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The last function should have the function implementation. </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Since the return type can be either string or number as per the first two function declarations, we must use compatible parameters and return type as any in the function definition.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Function overloading with different number of parameters and types with same name is not supported</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Thus, in order to achieve function overloading, we must declare all the functions with possible signatures. Also, function implementation should have compatible types for all declarations.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a:bodyPr>
          <a:lstStyle/>
          <a:p>
            <a:pPr>
              <a:lnSpc>
                <a:spcPct val="120000"/>
              </a:lnSpc>
            </a:pPr>
            <a:r>
              <a:rPr lang="en-US" sz="2800" dirty="0"/>
              <a:t>Topic :</a:t>
            </a:r>
            <a:r>
              <a:rPr lang="en-US" sz="2800" dirty="0">
                <a:solidFill>
                  <a:srgbClr val="FF0000"/>
                </a:solidFill>
              </a:rPr>
              <a:t> </a:t>
            </a:r>
            <a:r>
              <a:rPr lang="en-US" sz="2800" dirty="0"/>
              <a:t>Access modifiers, Getters and setters, Read-only &amp; static, Abstract classes. </a:t>
            </a:r>
          </a:p>
          <a:p>
            <a:pPr>
              <a:lnSpc>
                <a:spcPct val="120000"/>
              </a:lnSpc>
            </a:pPr>
            <a:r>
              <a:rPr lang="en-US" sz="2800" dirty="0"/>
              <a:t>Interfaces,In this topic, the students will gain , </a:t>
            </a:r>
            <a:r>
              <a:rPr lang="en-US" sz="2800" dirty="0">
                <a:sym typeface="+mn-ea"/>
              </a:rPr>
              <a:t>Access modifiers, Getters and setters, Read-only &amp; static, Abstract classes.</a:t>
            </a:r>
            <a:r>
              <a:rPr lang="en-US" sz="2800" dirty="0"/>
              <a:t> and many more.</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55F981-A9B5-8C4E-AA4C-5B9F1C8D364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84564F-B063-5E48-8030-B7AA507DB79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77970" y="859479"/>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object-oriented programming, the concept of 'Encapsulation' is used to make class members public or private i.e. a class can control the visibility of its data members. This is done using access modifiers.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There are three types of access modifiers in TypeScript: public, private and protected.</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public</a:t>
            </a:r>
          </a:p>
          <a:p>
            <a:pPr marL="342900" indent="-342900" algn="just">
              <a:buFont typeface="Wingdings" panose="05000000000000000000" charset="0"/>
              <a:buChar char="Ø"/>
            </a:pPr>
            <a:r>
              <a:rPr lang="en-US" sz="2000" dirty="0"/>
              <a:t>By default, all members of a class in TypeScript are public. All the public members can be accessed anywhere without any restrictions.</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public empCode: string;</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emp = new Employee();</a:t>
            </a:r>
          </a:p>
          <a:p>
            <a:pPr marL="342900" indent="-342900" algn="just">
              <a:buFont typeface="Wingdings" panose="05000000000000000000" charset="0"/>
              <a:buChar char="Ø"/>
            </a:pPr>
            <a:r>
              <a:rPr lang="en-US" sz="2000" dirty="0"/>
              <a:t>emp.empCode = 123;</a:t>
            </a:r>
          </a:p>
          <a:p>
            <a:pPr marL="342900" indent="-342900" algn="just">
              <a:buFont typeface="Wingdings" panose="05000000000000000000" charset="0"/>
              <a:buChar char="Ø"/>
            </a:pPr>
            <a:r>
              <a:rPr lang="en-US" sz="2000" dirty="0"/>
              <a:t>emp.empName = "Swati";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A6F00F-AA98-7040-90A0-36A9A45A705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72219" y="1113155"/>
            <a:ext cx="11181715" cy="163004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empCode and empName are declared as public. So, they can be accessible outside of the class using an object of the class.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Please notice that there is not any modifier applied before empName, as TypeScript treats properties and methods as public by default if no modifier is applied to them.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F3584-1C2A-3643-B819-4046797CD95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8200"/>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private</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The private access modifier ensures that class members are visible only to that class and are not accessible outside the containing class.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Example: private Copy</a:t>
            </a:r>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private empCode: number;</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emp = new Employee();</a:t>
            </a:r>
          </a:p>
          <a:p>
            <a:pPr marL="342900" indent="-342900" algn="just">
              <a:buFont typeface="Wingdings" panose="05000000000000000000" charset="0"/>
              <a:buChar char="Ø"/>
            </a:pPr>
            <a:r>
              <a:rPr lang="en-US" sz="2000" dirty="0"/>
              <a:t>emp.empCode = 123; // Compiler Error</a:t>
            </a:r>
          </a:p>
          <a:p>
            <a:pPr marL="342900" indent="-342900" algn="just">
              <a:buFont typeface="Wingdings" panose="05000000000000000000" charset="0"/>
              <a:buChar char="Ø"/>
            </a:pPr>
            <a:r>
              <a:rPr lang="en-US" sz="2000" dirty="0"/>
              <a:t>emp.empName = "Swati";//OK</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In the above example, we have marked the member empCode as private. Hence, when we create an object emp and try to access the emp.empCode member, it will give an error.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A385A9-2418-174C-A9CE-5DC4B157713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838200"/>
            <a:ext cx="11181715"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protected</a:t>
            </a:r>
          </a:p>
          <a:p>
            <a:pPr indent="0" algn="just">
              <a:buFont typeface="Wingdings" panose="05000000000000000000" charset="0"/>
              <a:buNone/>
            </a:pPr>
            <a:r>
              <a:rPr lang="en-US" sz="2000" dirty="0"/>
              <a:t>The protected access modifier is similar to the private access modifier, except that protected members can be accessed using their deriving classes.</a:t>
            </a:r>
          </a:p>
          <a:p>
            <a:pPr indent="0" algn="just">
              <a:buFont typeface="Wingdings" panose="05000000000000000000" charset="0"/>
              <a:buNone/>
            </a:pPr>
            <a:r>
              <a:rPr lang="en-US" sz="2000" dirty="0"/>
              <a:t>class Employee {</a:t>
            </a:r>
          </a:p>
          <a:p>
            <a:pPr indent="0" algn="just">
              <a:buFont typeface="Wingdings" panose="05000000000000000000" charset="0"/>
              <a:buNone/>
            </a:pPr>
            <a:r>
              <a:rPr lang="en-US" sz="2000" dirty="0"/>
              <a:t>    public empName: string;</a:t>
            </a:r>
          </a:p>
          <a:p>
            <a:pPr indent="0" algn="just">
              <a:buFont typeface="Wingdings" panose="05000000000000000000" charset="0"/>
              <a:buNone/>
            </a:pPr>
            <a:r>
              <a:rPr lang="en-US" sz="2000" dirty="0"/>
              <a:t>    protected empCode: number;</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    constructor(name: string, code: number){</a:t>
            </a:r>
          </a:p>
          <a:p>
            <a:pPr indent="0" algn="just">
              <a:buFont typeface="Wingdings" panose="05000000000000000000" charset="0"/>
              <a:buNone/>
            </a:pPr>
            <a:r>
              <a:rPr lang="en-US" sz="2000" dirty="0"/>
              <a:t>        this.empName = name;</a:t>
            </a:r>
          </a:p>
          <a:p>
            <a:pPr indent="0" algn="just">
              <a:buFont typeface="Wingdings" panose="05000000000000000000" charset="0"/>
              <a:buNone/>
            </a:pPr>
            <a:r>
              <a:rPr lang="en-US" sz="2000" dirty="0"/>
              <a:t>        this.empCode = code;</a:t>
            </a:r>
          </a:p>
          <a:p>
            <a:pPr indent="0" algn="just">
              <a:buFont typeface="Wingdings" panose="05000000000000000000" charset="0"/>
              <a:buNone/>
            </a:pPr>
            <a:r>
              <a:rPr lang="en-US" sz="2000" dirty="0"/>
              <a:t>    }</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 conti...</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2619A-8010-7C4F-85E5-D4E0CFD5688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93915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dirty="0">
                <a:sym typeface="+mn-ea"/>
              </a:rPr>
              <a:t>contii...</a:t>
            </a:r>
          </a:p>
          <a:p>
            <a:pPr indent="0" algn="just">
              <a:buFont typeface="Wingdings" panose="05000000000000000000" charset="0"/>
              <a:buNone/>
            </a:pPr>
            <a:r>
              <a:rPr lang="en-US" sz="2000" dirty="0">
                <a:sym typeface="+mn-ea"/>
              </a:rPr>
              <a:t>SalesEmployee extends Employee{</a:t>
            </a:r>
            <a:endParaRPr lang="en-US" sz="2000" dirty="0"/>
          </a:p>
          <a:p>
            <a:pPr indent="0" algn="just">
              <a:buFont typeface="Wingdings" panose="05000000000000000000" charset="0"/>
              <a:buNone/>
            </a:pPr>
            <a:r>
              <a:rPr lang="en-US" sz="2000" dirty="0">
                <a:sym typeface="+mn-ea"/>
              </a:rPr>
              <a:t>    private department: string;</a:t>
            </a:r>
            <a:endParaRPr lang="en-US" sz="2000" dirty="0"/>
          </a:p>
          <a:p>
            <a:pPr indent="0" algn="just">
              <a:buFont typeface="Wingdings" panose="05000000000000000000" charset="0"/>
              <a:buNone/>
            </a:pPr>
            <a:r>
              <a:rPr lang="en-US" sz="2000" dirty="0">
                <a:sym typeface="+mn-ea"/>
              </a:rPr>
              <a:t>    </a:t>
            </a:r>
            <a:endParaRPr lang="en-US" sz="2000" dirty="0"/>
          </a:p>
          <a:p>
            <a:pPr indent="0" algn="just">
              <a:buFont typeface="Wingdings" panose="05000000000000000000" charset="0"/>
              <a:buNone/>
            </a:pPr>
            <a:r>
              <a:rPr lang="en-US" sz="2000" dirty="0">
                <a:sym typeface="+mn-ea"/>
              </a:rPr>
              <a:t>    constructor(name: string, code: number, department: string) {</a:t>
            </a:r>
            <a:endParaRPr lang="en-US" sz="2000" dirty="0"/>
          </a:p>
          <a:p>
            <a:pPr indent="0" algn="just">
              <a:buFont typeface="Wingdings" panose="05000000000000000000" charset="0"/>
              <a:buNone/>
            </a:pPr>
            <a:r>
              <a:rPr lang="en-US" sz="2000" dirty="0">
                <a:sym typeface="+mn-ea"/>
              </a:rPr>
              <a:t>        super(name, code);</a:t>
            </a:r>
            <a:endParaRPr lang="en-US" sz="2000" dirty="0"/>
          </a:p>
          <a:p>
            <a:pPr indent="0" algn="just">
              <a:buFont typeface="Wingdings" panose="05000000000000000000" charset="0"/>
              <a:buNone/>
            </a:pPr>
            <a:r>
              <a:rPr lang="en-US" sz="2000" dirty="0">
                <a:sym typeface="+mn-ea"/>
              </a:rPr>
              <a:t>        this.department = department;</a:t>
            </a:r>
            <a:endParaRPr lang="en-US" sz="2000" dirty="0"/>
          </a:p>
          <a:p>
            <a:pPr indent="0" algn="just">
              <a:buFont typeface="Wingdings" panose="05000000000000000000" charset="0"/>
              <a:buNone/>
            </a:pPr>
            <a:r>
              <a:rPr lang="en-US" sz="2000" dirty="0">
                <a:sym typeface="+mn-ea"/>
              </a:rPr>
              <a:t>    }</a:t>
            </a:r>
            <a:endParaRPr lang="en-US" sz="2000" dirty="0"/>
          </a:p>
          <a:p>
            <a:pPr indent="0" algn="just">
              <a:buFont typeface="Wingdings" panose="05000000000000000000" charset="0"/>
              <a:buNone/>
            </a:pPr>
            <a:r>
              <a:rPr lang="en-US" sz="2000" dirty="0">
                <a:sym typeface="+mn-ea"/>
              </a:rPr>
              <a:t>}</a:t>
            </a:r>
            <a:endParaRPr lang="en-US" sz="2000" dirty="0"/>
          </a:p>
          <a:p>
            <a:pPr indent="0" algn="just">
              <a:buFont typeface="Wingdings" panose="05000000000000000000" charset="0"/>
              <a:buNone/>
            </a:pPr>
            <a:r>
              <a:rPr lang="en-US" sz="2000" dirty="0"/>
              <a:t>let emp = new SalesEmployee("John Smith", 123, "Sales");</a:t>
            </a:r>
          </a:p>
          <a:p>
            <a:pPr indent="0" algn="just">
              <a:buFont typeface="Wingdings" panose="05000000000000000000" charset="0"/>
              <a:buNone/>
            </a:pPr>
            <a:r>
              <a:rPr lang="en-US" sz="2000" dirty="0"/>
              <a:t>emp.empCode; //Compiler Error</a:t>
            </a:r>
          </a:p>
          <a:p>
            <a:pPr indent="0" algn="just">
              <a:buFont typeface="Wingdings" panose="05000000000000000000" charset="0"/>
              <a:buNone/>
            </a:pPr>
            <a:r>
              <a:rPr lang="en-US" sz="2000" dirty="0">
                <a:sym typeface="+mn-ea"/>
              </a:rPr>
              <a:t>In the above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endParaRPr lang="en-US" sz="2000" dirty="0"/>
          </a:p>
          <a:p>
            <a:pPr indent="0" algn="just">
              <a:buFont typeface="Wingdings" panose="05000000000000000000" charset="0"/>
              <a:buNone/>
            </a:pPr>
            <a:endParaRPr lang="en-US" sz="2000" dirty="0"/>
          </a:p>
          <a:p>
            <a:pPr indent="0" algn="just">
              <a:buFont typeface="Wingdings" panose="05000000000000000000" charset="0"/>
              <a:buNone/>
            </a:pPr>
            <a:r>
              <a:rPr lang="en-US" sz="2000" dirty="0">
                <a:sym typeface="+mn-ea"/>
              </a:rPr>
              <a:t>error TS2445: Property 'empCode' is protected and only accessible within class 'Employee' and its subclasses.</a:t>
            </a:r>
            <a:endParaRPr lang="en-US" sz="2000" dirty="0"/>
          </a:p>
          <a:p>
            <a:pPr indent="0" algn="just">
              <a:buFont typeface="Wingdings" panose="05000000000000000000" charse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7F7293-411C-5247-950D-3C3C226D272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BEA5DD-4847-104E-881E-2ADD99B38D9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630872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 ReadOnly</a:t>
            </a:r>
          </a:p>
          <a:p>
            <a:pPr marL="342900" indent="-342900" algn="just">
              <a:buFont typeface="Wingdings" panose="05000000000000000000" charset="0"/>
              <a:buChar char="Ø"/>
            </a:pPr>
            <a:r>
              <a:rPr lang="en-US" sz="2000" dirty="0">
                <a:sym typeface="+mn-ea"/>
              </a:rPr>
              <a:t>TypeScript includes the readonly keyword that makes a property as read-only in the class, type or interface.</a:t>
            </a:r>
          </a:p>
          <a:p>
            <a:pPr marL="342900" indent="-342900" algn="just">
              <a:buFont typeface="Wingdings" panose="05000000000000000000" charset="0"/>
              <a:buChar char="Ø"/>
            </a:pPr>
            <a:r>
              <a:rPr lang="en-US" sz="2000" dirty="0">
                <a:sym typeface="+mn-ea"/>
              </a:rPr>
              <a:t>Prefix readonly is used to make a property as read-only. Read-only members can be accessed outside the class, but their value cannot be changed.</a:t>
            </a:r>
          </a:p>
          <a:p>
            <a:pPr marL="342900" indent="-342900" algn="just">
              <a:buFont typeface="Wingdings" panose="05000000000000000000" charset="0"/>
              <a:buChar char="Ø"/>
            </a:pPr>
            <a:r>
              <a:rPr lang="en-US" sz="2000" dirty="0">
                <a:sym typeface="+mn-ea"/>
              </a:rPr>
              <a:t> Since read-only members cannot be changed outside the class, they either need to be initialized at declaration or initialized inside the class constructor.</a:t>
            </a:r>
          </a:p>
          <a:p>
            <a:pPr indent="0" algn="just">
              <a:buFont typeface="Wingdings" panose="05000000000000000000" charset="0"/>
              <a:buNone/>
            </a:pPr>
            <a:r>
              <a:rPr lang="en-US" sz="2000" b="1" dirty="0">
                <a:sym typeface="+mn-ea"/>
              </a:rPr>
              <a:t>Example</a:t>
            </a:r>
          </a:p>
          <a:p>
            <a:pPr marL="342900" indent="-342900" algn="just">
              <a:buFont typeface="Wingdings" panose="05000000000000000000" charset="0"/>
              <a:buNone/>
            </a:pPr>
            <a:r>
              <a:rPr lang="en-US" sz="2000" dirty="0">
                <a:sym typeface="+mn-ea"/>
              </a:rPr>
              <a:t>class Employee {</a:t>
            </a:r>
          </a:p>
          <a:p>
            <a:pPr indent="0" algn="just">
              <a:buFont typeface="Wingdings" panose="05000000000000000000" charset="0"/>
              <a:buNone/>
            </a:pPr>
            <a:r>
              <a:rPr lang="en-US" sz="2000" dirty="0">
                <a:sym typeface="+mn-ea"/>
              </a:rPr>
              <a:t>    readonly empCode: number;</a:t>
            </a:r>
          </a:p>
          <a:p>
            <a:pPr indent="0" algn="just">
              <a:buFont typeface="Wingdings" panose="05000000000000000000" charset="0"/>
              <a:buNone/>
            </a:pPr>
            <a:r>
              <a:rPr lang="en-US" sz="2000" dirty="0">
                <a:sym typeface="+mn-ea"/>
              </a:rPr>
              <a:t>    empName: string;</a:t>
            </a:r>
          </a:p>
          <a:p>
            <a:pPr indent="0" algn="just">
              <a:buFont typeface="Wingdings" panose="05000000000000000000" charset="0"/>
              <a:buNone/>
            </a:pPr>
            <a:r>
              <a:rPr lang="en-US" sz="2000" dirty="0">
                <a:sym typeface="+mn-ea"/>
              </a:rPr>
              <a:t>    </a:t>
            </a:r>
          </a:p>
          <a:p>
            <a:pPr indent="0" algn="just">
              <a:buFont typeface="Wingdings" panose="05000000000000000000" charset="0"/>
              <a:buNone/>
            </a:pPr>
            <a:r>
              <a:rPr lang="en-US" sz="2000" dirty="0">
                <a:sym typeface="+mn-ea"/>
              </a:rPr>
              <a:t>    constructor(code: number, name: string)     {</a:t>
            </a:r>
          </a:p>
          <a:p>
            <a:pPr indent="0" algn="just">
              <a:buFont typeface="Wingdings" panose="05000000000000000000" charset="0"/>
              <a:buNone/>
            </a:pPr>
            <a:r>
              <a:rPr lang="en-US" sz="2000" dirty="0">
                <a:sym typeface="+mn-ea"/>
              </a:rPr>
              <a:t>        this.empCode = code;</a:t>
            </a:r>
          </a:p>
          <a:p>
            <a:pPr indent="0" algn="just">
              <a:buFont typeface="Wingdings" panose="05000000000000000000" charset="0"/>
              <a:buNone/>
            </a:pPr>
            <a:r>
              <a:rPr lang="en-US" sz="2000" dirty="0">
                <a:sym typeface="+mn-ea"/>
              </a:rPr>
              <a:t>        this.empName = name;</a:t>
            </a:r>
          </a:p>
          <a:p>
            <a:pPr indent="0" algn="just">
              <a:buFont typeface="Wingdings" panose="05000000000000000000" charset="0"/>
              <a:buNone/>
            </a:pPr>
            <a:r>
              <a:rPr lang="en-US" sz="2000" dirty="0">
                <a:sym typeface="+mn-ea"/>
              </a:rPr>
              <a:t>    }</a:t>
            </a:r>
          </a:p>
          <a:p>
            <a:pPr indent="0" algn="just">
              <a:buFont typeface="Wingdings" panose="05000000000000000000" charset="0"/>
              <a:buNone/>
            </a:pPr>
            <a:r>
              <a:rPr lang="en-US" sz="2000" dirty="0">
                <a:sym typeface="+mn-ea"/>
              </a:rPr>
              <a:t>}</a:t>
            </a:r>
          </a:p>
          <a:p>
            <a:pPr indent="0" algn="just">
              <a:buFont typeface="Wingdings" panose="05000000000000000000" charset="0"/>
              <a:buNone/>
            </a:pPr>
            <a:r>
              <a:rPr lang="en-US" sz="2000" dirty="0">
                <a:sym typeface="+mn-ea"/>
              </a:rPr>
              <a:t>let emp = new Employee(10, "John");</a:t>
            </a:r>
          </a:p>
          <a:p>
            <a:pPr indent="0" algn="just">
              <a:buFont typeface="Wingdings" panose="05000000000000000000" charset="0"/>
              <a:buNone/>
            </a:pPr>
            <a:r>
              <a:rPr lang="en-US" sz="2000" dirty="0">
                <a:sym typeface="+mn-ea"/>
              </a:rPr>
              <a:t>emp.empCode = 20; //Compiler Error</a:t>
            </a:r>
          </a:p>
          <a:p>
            <a:pPr indent="0" algn="just">
              <a:buFont typeface="Wingdings" panose="05000000000000000000" charset="0"/>
              <a:buNone/>
            </a:pPr>
            <a:r>
              <a:rPr lang="en-US" sz="2000" dirty="0">
                <a:sym typeface="+mn-ea"/>
              </a:rPr>
              <a:t>emp.empName = 'Bill';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ACC6FA-799E-2041-AA8E-C56CA5497FC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we have the Employee class with two properties- empName and empCode. </a:t>
            </a:r>
          </a:p>
          <a:p>
            <a:pPr marL="342900" indent="-342900" algn="just">
              <a:buFont typeface="Wingdings" panose="05000000000000000000" charset="0"/>
              <a:buChar char="Ø"/>
            </a:pPr>
            <a:r>
              <a:rPr lang="en-US" sz="2400" dirty="0">
                <a:sym typeface="+mn-ea"/>
              </a:rPr>
              <a:t>Since empCode is read only, it can be initialized at the time of declaration or in the constructor.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If we try to change the value of empCode after the object has been initialized, the compiler shows the following compilation error: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error TS2540: Cannot assign to empCode' because it is a constant or a read-only property.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3D6796-CF3B-3040-AAE6-9639E3EDBA3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267652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Static</a:t>
            </a:r>
          </a:p>
          <a:p>
            <a:pPr marL="342900" indent="-342900" algn="just">
              <a:buFont typeface="Wingdings" panose="05000000000000000000" charset="0"/>
              <a:buChar char="Ø"/>
            </a:pPr>
            <a:r>
              <a:rPr lang="en-US" sz="2400" dirty="0">
                <a:sym typeface="+mn-ea"/>
              </a:rPr>
              <a:t>ES6 includes static members and so does TypeScript. The static members of a class are accessed using the class name and dot notation, without creating an object e.g. &lt;ClassName&gt;.&lt;StaticMember&gt;.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static members can be defined by using the keyword static. Consider the following example of a class with static property.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FFF4CD-399F-4E49-8E83-0154177C0E9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The following example defines a class with static property and method and how to access it.</a:t>
            </a:r>
          </a:p>
          <a:p>
            <a:pPr indent="0" algn="just">
              <a:buFont typeface="Wingdings" panose="05000000000000000000" charset="0"/>
              <a:buNone/>
            </a:pPr>
            <a:r>
              <a:rPr lang="en-US" sz="2400" b="1" dirty="0">
                <a:sym typeface="+mn-ea"/>
              </a:rPr>
              <a:t>Example: Static Members </a:t>
            </a:r>
          </a:p>
          <a:p>
            <a:pPr marL="342900" indent="-342900" algn="just">
              <a:buFont typeface="Wingdings" panose="05000000000000000000" charset="0"/>
              <a:buChar char="Ø"/>
            </a:pPr>
            <a:r>
              <a:rPr lang="en-US" sz="2400" dirty="0">
                <a:sym typeface="+mn-ea"/>
              </a:rPr>
              <a:t>class Circle {</a:t>
            </a:r>
          </a:p>
          <a:p>
            <a:pPr marL="342900" indent="-342900" algn="just">
              <a:buFont typeface="Wingdings" panose="05000000000000000000" charset="0"/>
              <a:buChar char="Ø"/>
            </a:pPr>
            <a:r>
              <a:rPr lang="en-US" sz="2400" dirty="0">
                <a:sym typeface="+mn-ea"/>
              </a:rPr>
              <a:t>    static pi: number = 3.14;</a:t>
            </a:r>
          </a:p>
          <a:p>
            <a:pPr marL="342900" indent="-342900" algn="just">
              <a:buFont typeface="Wingdings" panose="05000000000000000000" charset="0"/>
              <a:buChar char="Ø"/>
            </a:pPr>
            <a:r>
              <a:rPr lang="en-US" sz="2400" dirty="0">
                <a:sym typeface="+mn-ea"/>
              </a:rPr>
              <a:t>    static calculateArea(radius:number) {</a:t>
            </a:r>
          </a:p>
          <a:p>
            <a:pPr marL="342900" indent="-342900" algn="just">
              <a:buFont typeface="Wingdings" panose="05000000000000000000" charset="0"/>
              <a:buChar char="Ø"/>
            </a:pPr>
            <a:r>
              <a:rPr lang="en-US" sz="2400" dirty="0">
                <a:sym typeface="+mn-ea"/>
              </a:rPr>
              <a:t>        return this.pi * radius * radius;</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r>
              <a:rPr lang="en-US" sz="2400" dirty="0">
                <a:sym typeface="+mn-ea"/>
              </a:rPr>
              <a:t>Circle.pi; // returns 3.14</a:t>
            </a:r>
          </a:p>
          <a:p>
            <a:pPr marL="342900" indent="-342900" algn="just">
              <a:buFont typeface="Wingdings" panose="05000000000000000000" charset="0"/>
              <a:buChar char="Ø"/>
            </a:pPr>
            <a:r>
              <a:rPr lang="en-US" sz="2400" dirty="0">
                <a:sym typeface="+mn-ea"/>
              </a:rPr>
              <a:t>Circle.calculateArea(5); // returns 78.5</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above Circle class includes a static property and a static method. Inside the static method calculateArea, the static property can be accessed using this keyword or using the class name Circle.pi.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628FCB-7AB5-F448-88AB-D298E3CEFDD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 Abstract Class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Define an abstract class in Typescript using the abstract keyword. Abstract classes are mainly for inheritance where other classes may derive from them. We cannot create an instance of an abstract class.</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An abstract class typically includes one or more abstract methods or property declarations. The class which extends the abstract class must define all the abstract methods.</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following abstract class declares one abstract method find and also includes a normal method display.</a:t>
            </a:r>
          </a:p>
          <a:p>
            <a:pPr indent="0" algn="just">
              <a:buFont typeface="Wingdings" panose="05000000000000000000" charset="0"/>
              <a:buNone/>
            </a:pPr>
            <a:endParaRPr lang="en-US" sz="2400" dirty="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644A1DF-7E6A-8A49-9661-A56C524C2C2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 Abstract Class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abstract class Person {</a:t>
            </a:r>
          </a:p>
          <a:p>
            <a:pPr marL="342900" indent="-342900" algn="just">
              <a:buFont typeface="Wingdings" panose="05000000000000000000" charset="0"/>
              <a:buChar char="Ø"/>
            </a:pPr>
            <a:r>
              <a:rPr lang="en-US" sz="2400" dirty="0">
                <a:sym typeface="+mn-ea"/>
              </a:rPr>
              <a:t>    abstract name: string;</a:t>
            </a:r>
          </a:p>
          <a:p>
            <a:pPr marL="342900" indent="-342900" algn="just">
              <a:buFont typeface="Wingdings" panose="05000000000000000000" charset="0"/>
              <a:buChar char="Ø"/>
            </a:pPr>
            <a:r>
              <a:rPr lang="en-US" sz="2400" dirty="0">
                <a:sym typeface="+mn-ea"/>
              </a:rPr>
              <a:t> display(): void{</a:t>
            </a:r>
          </a:p>
          <a:p>
            <a:pPr marL="342900" indent="-342900" algn="just">
              <a:buFont typeface="Wingdings" panose="05000000000000000000" charset="0"/>
              <a:buChar char="Ø"/>
            </a:pPr>
            <a:r>
              <a:rPr lang="en-US" sz="2400" dirty="0">
                <a:sym typeface="+mn-ea"/>
              </a:rPr>
              <a:t>        console.log(this.name);</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class Employee extends Person { </a:t>
            </a:r>
          </a:p>
          <a:p>
            <a:pPr marL="342900" indent="-342900" algn="just">
              <a:buFont typeface="Wingdings" panose="05000000000000000000" charset="0"/>
              <a:buChar char="Ø"/>
            </a:pPr>
            <a:r>
              <a:rPr lang="en-US" sz="2400" dirty="0">
                <a:sym typeface="+mn-ea"/>
              </a:rPr>
              <a:t>    name: string;</a:t>
            </a:r>
          </a:p>
          <a:p>
            <a:pPr marL="342900" indent="-342900" algn="just">
              <a:buFont typeface="Wingdings" panose="05000000000000000000" charset="0"/>
              <a:buChar char="Ø"/>
            </a:pPr>
            <a:r>
              <a:rPr lang="en-US" sz="2400" dirty="0">
                <a:sym typeface="+mn-ea"/>
              </a:rPr>
              <a:t>    empCode: number;</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    constructor(name: string, code: number) { </a:t>
            </a:r>
          </a:p>
          <a:p>
            <a:pPr marL="342900" indent="-342900" algn="just">
              <a:buFont typeface="Wingdings" panose="05000000000000000000" charset="0"/>
              <a:buChar char="Ø"/>
            </a:pPr>
            <a:r>
              <a:rPr lang="en-US" sz="2400" dirty="0">
                <a:sym typeface="+mn-ea"/>
              </a:rPr>
              <a:t>        super(); // must call super()</a:t>
            </a:r>
          </a:p>
          <a:p>
            <a:pPr marL="342900" indent="-342900" algn="just">
              <a:buFont typeface="Wingdings" panose="05000000000000000000" charset="0"/>
              <a:buChar char="Ø"/>
            </a:pPr>
            <a:r>
              <a:rPr lang="en-US" sz="2400" dirty="0">
                <a:sym typeface="+mn-ea"/>
              </a:rPr>
              <a:t>         this.empCode = code;</a:t>
            </a:r>
          </a:p>
          <a:p>
            <a:pPr marL="342900" indent="-342900" algn="just">
              <a:buFont typeface="Wingdings" panose="05000000000000000000" charset="0"/>
              <a:buChar char="Ø"/>
            </a:pPr>
            <a:r>
              <a:rPr lang="en-US" sz="2400" dirty="0">
                <a:sym typeface="+mn-ea"/>
              </a:rPr>
              <a:t>        this.name = name;    }}</a:t>
            </a:r>
          </a:p>
          <a:p>
            <a:pPr marL="342900" indent="-342900" algn="just">
              <a:buFont typeface="Wingdings" panose="05000000000000000000" charset="0"/>
              <a:buChar char="Ø"/>
            </a:pPr>
            <a:r>
              <a:rPr lang="en-US" sz="2400" dirty="0">
                <a:sym typeface="+mn-ea"/>
              </a:rPr>
              <a:t>let emp: Person = new Employee("James", 100);</a:t>
            </a:r>
          </a:p>
          <a:p>
            <a:pPr marL="342900" indent="-342900" algn="just">
              <a:buFont typeface="Wingdings" panose="05000000000000000000" charset="0"/>
              <a:buChar char="Ø"/>
            </a:pPr>
            <a:r>
              <a:rPr lang="en-US" sz="2400" dirty="0">
                <a:sym typeface="+mn-ea"/>
              </a:rPr>
              <a:t>emp.display(); //James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a:bodyPr>
          <a:lstStyle/>
          <a:p>
            <a:pPr>
              <a:lnSpc>
                <a:spcPct val="120000"/>
              </a:lnSpc>
            </a:pPr>
            <a:r>
              <a:rPr lang="en-US" sz="2800" dirty="0"/>
              <a:t>Topic :</a:t>
            </a:r>
            <a:r>
              <a:rPr lang="en-US" sz="2800" dirty="0">
                <a:solidFill>
                  <a:srgbClr val="FF0000"/>
                </a:solidFill>
              </a:rPr>
              <a:t> </a:t>
            </a:r>
            <a:r>
              <a:rPr lang="en-US" sz="2800" dirty="0"/>
              <a:t> Extending and Implementing Interface, Import and Export modules. </a:t>
            </a:r>
          </a:p>
          <a:p>
            <a:pPr>
              <a:lnSpc>
                <a:spcPct val="120000"/>
              </a:lnSpc>
            </a:pPr>
            <a:r>
              <a:rPr lang="en-US" sz="2800" dirty="0"/>
              <a:t>Interfaces,In this topic, the students will gain , </a:t>
            </a:r>
            <a:r>
              <a:rPr lang="en-US" sz="2800" dirty="0">
                <a:sym typeface="+mn-ea"/>
              </a:rPr>
              <a:t> Extending and Implementing Interface, Import and Export modules</a:t>
            </a:r>
            <a:r>
              <a:rPr lang="en-US" sz="2800" dirty="0"/>
              <a:t> and many more.</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1836D-75B5-D54E-8B87-166B13778F0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68F59A-5918-1442-868F-BC0F100F658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Interface is a structure that defines the contract in your application. It defines the syntax for classes to follow. </a:t>
            </a:r>
          </a:p>
          <a:p>
            <a:pPr marL="342900" indent="-342900" algn="just">
              <a:buFont typeface="Wingdings" panose="05000000000000000000" charset="0"/>
              <a:buChar char="Ø"/>
            </a:pPr>
            <a:r>
              <a:rPr lang="en-US" sz="2400" dirty="0">
                <a:sym typeface="+mn-ea"/>
              </a:rPr>
              <a:t>Classes that are derived from an interface must follow the structure provided by their interface.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TypeScript compiler does not convert interface to JavaScript. It uses interface for type checking. </a:t>
            </a:r>
          </a:p>
          <a:p>
            <a:pPr marL="342900" indent="-342900" algn="just">
              <a:buFont typeface="Wingdings" panose="05000000000000000000" charset="0"/>
              <a:buChar char="Ø"/>
            </a:pPr>
            <a:r>
              <a:rPr lang="en-US" sz="2400" dirty="0">
                <a:sym typeface="+mn-ea"/>
              </a:rPr>
              <a:t>This is also known as "duck typing" or "structural subtyping".</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An interface is defined with the keyword interface and it can include properties and method declarations using a function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5153BF-FB29-BE4B-8AC3-69B3600F09A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interface KeyPair {</a:t>
            </a:r>
          </a:p>
          <a:p>
            <a:pPr marL="342900" indent="-342900" algn="just">
              <a:buFont typeface="Wingdings" panose="05000000000000000000" charset="0"/>
              <a:buChar char="Ø"/>
            </a:pPr>
            <a:r>
              <a:rPr lang="en-US" sz="2400" dirty="0">
                <a:sym typeface="+mn-ea"/>
              </a:rPr>
              <a:t>    key: number;</a:t>
            </a:r>
          </a:p>
          <a:p>
            <a:pPr marL="342900" indent="-342900" algn="just">
              <a:buFont typeface="Wingdings" panose="05000000000000000000" charset="0"/>
              <a:buChar char="Ø"/>
            </a:pPr>
            <a:r>
              <a:rPr lang="en-US" sz="2400" dirty="0">
                <a:sym typeface="+mn-ea"/>
              </a:rPr>
              <a:t>    value: string;</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kv1: KeyPair = { key:1, value:"Steve" }; // OK</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kv2: KeyPair = { key:1, val:"Steve" }; // Compiler Error: 'val' doesn't exist in type 'KeyPair'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kv3: KeyPair = { key:1, value:100 }; // Compiler Error: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021E1E-8592-4E42-AC0E-CAC69A10C3D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dirty="0">
                <a:sym typeface="+mn-ea"/>
              </a:rPr>
              <a:t>The following interface IEmployee defines a type of a variable.</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b="1" dirty="0">
                <a:sym typeface="+mn-ea"/>
              </a:rPr>
              <a:t>Example: Interface as Type</a:t>
            </a:r>
          </a:p>
          <a:p>
            <a:pPr marL="342900" indent="-342900" algn="just">
              <a:buFont typeface="Wingdings" panose="05000000000000000000" charset="0"/>
              <a:buChar char="Ø"/>
            </a:pPr>
            <a:r>
              <a:rPr lang="en-US" sz="2400" dirty="0">
                <a:sym typeface="+mn-ea"/>
              </a:rPr>
              <a:t>interface KeyPair {</a:t>
            </a:r>
          </a:p>
          <a:p>
            <a:pPr marL="342900" indent="-342900" algn="just">
              <a:buFont typeface="Wingdings" panose="05000000000000000000" charset="0"/>
              <a:buChar char="Ø"/>
            </a:pPr>
            <a:r>
              <a:rPr lang="en-US" sz="2400" dirty="0">
                <a:sym typeface="+mn-ea"/>
              </a:rPr>
              <a:t>    key: number;</a:t>
            </a:r>
          </a:p>
          <a:p>
            <a:pPr marL="342900" indent="-342900" algn="just">
              <a:buFont typeface="Wingdings" panose="05000000000000000000" charset="0"/>
              <a:buChar char="Ø"/>
            </a:pPr>
            <a:r>
              <a:rPr lang="en-US" sz="2400" dirty="0">
                <a:sym typeface="+mn-ea"/>
              </a:rPr>
              <a:t>    value: string;</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kv1: KeyPair = { key:1, value:"Steve" }; // OK</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kv2: KeyPair = { key:1, val:"Steve" }; // Compiler Error: 'val' doesn't exist in type 'KeyPair'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kv3: KeyPair = { key:1, value:100 }; // Compiler Error: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B3EAB1-E6FA-B548-8386-4D965478E33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F99FA6-66C8-8449-A313-C3610B09AA6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52310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an interface KeyPair includes two properties key and value. A variable kv1 is declared as KeyPair type. </a:t>
            </a:r>
          </a:p>
          <a:p>
            <a:pPr marL="342900" indent="-342900" algn="just">
              <a:buFont typeface="Wingdings" panose="05000000000000000000" charset="0"/>
              <a:buChar char="Ø"/>
            </a:pPr>
            <a:r>
              <a:rPr lang="en-US" sz="2400" dirty="0">
                <a:sym typeface="+mn-ea"/>
              </a:rPr>
              <a:t>So, it must follow the same structure as KeyPair.</a:t>
            </a:r>
          </a:p>
          <a:p>
            <a:pPr marL="342900" indent="-342900" algn="just">
              <a:buFont typeface="Wingdings" panose="05000000000000000000" charset="0"/>
              <a:buChar char="Ø"/>
            </a:pPr>
            <a:r>
              <a:rPr lang="en-US" sz="2400" dirty="0">
                <a:sym typeface="+mn-ea"/>
              </a:rPr>
              <a:t> It means only an object with properties key of number type and value of string type can be assigned to a variable kv1. </a:t>
            </a:r>
          </a:p>
          <a:p>
            <a:pPr marL="342900" indent="-342900" algn="just">
              <a:buFont typeface="Wingdings" panose="05000000000000000000" charset="0"/>
              <a:buChar char="Ø"/>
            </a:pPr>
            <a:r>
              <a:rPr lang="en-US" sz="2400" dirty="0">
                <a:sym typeface="+mn-ea"/>
              </a:rPr>
              <a:t>The TypeScript compiler will show an error if there is any change in the name of the properties or the data type is different than KeyPair. </a:t>
            </a:r>
          </a:p>
          <a:p>
            <a:pPr marL="342900" indent="-342900" algn="just">
              <a:buFont typeface="Wingdings" panose="05000000000000000000" charset="0"/>
              <a:buChar char="Ø"/>
            </a:pPr>
            <a:r>
              <a:rPr lang="en-US" sz="2400" dirty="0">
                <a:sym typeface="+mn-ea"/>
              </a:rPr>
              <a:t>Another variable kv2 is also declared as KeyPair type but the assigned value is val instead of value, so this will cause an error. </a:t>
            </a:r>
          </a:p>
          <a:p>
            <a:pPr marL="342900" indent="-342900" algn="just">
              <a:buFont typeface="Wingdings" panose="05000000000000000000" charset="0"/>
              <a:buChar char="Ø"/>
            </a:pPr>
            <a:r>
              <a:rPr lang="en-US" sz="2400" dirty="0">
                <a:sym typeface="+mn-ea"/>
              </a:rPr>
              <a:t>In the same way, kv3 assigns a number to the value property, so the compiler will show an error. </a:t>
            </a:r>
          </a:p>
          <a:p>
            <a:pPr marL="342900" indent="-342900" algn="just">
              <a:buFont typeface="Wingdings" panose="05000000000000000000" charset="0"/>
              <a:buChar char="Ø"/>
            </a:pPr>
            <a:r>
              <a:rPr lang="en-US" sz="2400" dirty="0">
                <a:sym typeface="+mn-ea"/>
              </a:rPr>
              <a:t>Thus, TypeScript uses an interface to ensure the proper structure of an object.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06F05C-B36D-C444-AB4E-96CB735DE48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Extending Interfaces</a:t>
            </a:r>
          </a:p>
          <a:p>
            <a:pPr marL="342900" indent="-342900" algn="just">
              <a:buFont typeface="Wingdings" panose="05000000000000000000" charset="0"/>
              <a:buChar char="Ø"/>
            </a:pPr>
            <a:r>
              <a:rPr lang="en-US" sz="2400" dirty="0">
                <a:sym typeface="+mn-ea"/>
              </a:rPr>
              <a:t>Interfaces can extend one or more interfaces. This makes writing interfaces flexible and reusable.</a:t>
            </a:r>
          </a:p>
          <a:p>
            <a:pPr indent="0" algn="just">
              <a:buFont typeface="Wingdings" panose="05000000000000000000" charset="0"/>
              <a:buNone/>
            </a:pPr>
            <a:r>
              <a:rPr lang="en-US" sz="2400" b="1" dirty="0">
                <a:sym typeface="+mn-ea"/>
              </a:rPr>
              <a:t>Example: Extend Interface </a:t>
            </a:r>
          </a:p>
          <a:p>
            <a:pPr marL="342900" indent="-342900" algn="just">
              <a:buFont typeface="Wingdings" panose="05000000000000000000" charset="0"/>
              <a:buChar char="Ø"/>
            </a:pPr>
            <a:r>
              <a:rPr lang="en-US" sz="2400" dirty="0">
                <a:sym typeface="+mn-ea"/>
              </a:rPr>
              <a:t>interface IPerson {</a:t>
            </a:r>
          </a:p>
          <a:p>
            <a:pPr marL="342900" indent="-342900" algn="just">
              <a:buFont typeface="Wingdings" panose="05000000000000000000" charset="0"/>
              <a:buChar char="Ø"/>
            </a:pPr>
            <a:r>
              <a:rPr lang="en-US" sz="2400" dirty="0">
                <a:sym typeface="+mn-ea"/>
              </a:rPr>
              <a:t>    name: string;</a:t>
            </a:r>
          </a:p>
          <a:p>
            <a:pPr indent="0" algn="just">
              <a:buFont typeface="Wingdings" panose="05000000000000000000" charset="0"/>
              <a:buNone/>
            </a:pPr>
            <a:r>
              <a:rPr lang="en-US" sz="2400" dirty="0">
                <a:sym typeface="+mn-ea"/>
              </a:rPr>
              <a:t>    gender: string; }</a:t>
            </a:r>
          </a:p>
          <a:p>
            <a:pPr marL="342900" indent="-342900" algn="just">
              <a:buFont typeface="Wingdings" panose="05000000000000000000" charset="0"/>
              <a:buChar char="Ø"/>
            </a:pPr>
            <a:r>
              <a:rPr lang="en-US" sz="2400" dirty="0">
                <a:sym typeface="+mn-ea"/>
              </a:rPr>
              <a:t>interface IEmployee extends IPerson {</a:t>
            </a:r>
          </a:p>
          <a:p>
            <a:pPr marL="342900" indent="-342900" algn="just">
              <a:buFont typeface="Wingdings" panose="05000000000000000000" charset="0"/>
              <a:buChar char="Ø"/>
            </a:pPr>
            <a:r>
              <a:rPr lang="en-US" sz="2400" dirty="0">
                <a:sym typeface="+mn-ea"/>
              </a:rPr>
              <a:t>    empCode: number; }</a:t>
            </a:r>
          </a:p>
          <a:p>
            <a:pPr marL="342900" indent="-342900" algn="just">
              <a:buFont typeface="Wingdings" panose="05000000000000000000" charset="0"/>
              <a:buChar char="Ø"/>
            </a:pPr>
            <a:r>
              <a:rPr lang="en-US" sz="2400" dirty="0">
                <a:sym typeface="+mn-ea"/>
              </a:rPr>
              <a:t>let empObj:IEmployee = {</a:t>
            </a:r>
          </a:p>
          <a:p>
            <a:pPr marL="342900" indent="-342900" algn="just">
              <a:buFont typeface="Wingdings" panose="05000000000000000000" charset="0"/>
              <a:buChar char="Ø"/>
            </a:pPr>
            <a:r>
              <a:rPr lang="en-US" sz="2400" dirty="0">
                <a:sym typeface="+mn-ea"/>
              </a:rPr>
              <a:t>    empCode:1,</a:t>
            </a:r>
          </a:p>
          <a:p>
            <a:pPr marL="342900" indent="-342900" algn="just">
              <a:buFont typeface="Wingdings" panose="05000000000000000000" charset="0"/>
              <a:buChar char="Ø"/>
            </a:pPr>
            <a:r>
              <a:rPr lang="en-US" sz="2400" dirty="0">
                <a:sym typeface="+mn-ea"/>
              </a:rPr>
              <a:t>    name:"Bill",</a:t>
            </a:r>
          </a:p>
          <a:p>
            <a:pPr marL="342900" indent="-342900" algn="just">
              <a:buFont typeface="Wingdings" panose="05000000000000000000" charset="0"/>
              <a:buChar char="Ø"/>
            </a:pPr>
            <a:r>
              <a:rPr lang="en-US" sz="2400" dirty="0">
                <a:sym typeface="+mn-ea"/>
              </a:rPr>
              <a:t>   gender:"Male"}</a:t>
            </a:r>
          </a:p>
          <a:p>
            <a:pPr marL="342900" indent="-342900" algn="just">
              <a:buFont typeface="Wingdings" panose="05000000000000000000" charset="0"/>
              <a:buChar char="Ø"/>
            </a:pPr>
            <a:endParaRPr lang="en-US" sz="2400" dirty="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92B5E1-A457-414D-9AB2-0F42979FB08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1988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dirty="0">
                <a:sym typeface="+mn-ea"/>
              </a:rPr>
              <a:t>In the above example, the IEmployee interface extends the IPerson interface. </a:t>
            </a:r>
          </a:p>
          <a:p>
            <a:pPr indent="0" algn="just">
              <a:buFont typeface="Wingdings" panose="05000000000000000000" charset="0"/>
              <a:buNone/>
            </a:pPr>
            <a:r>
              <a:rPr lang="en-US" sz="2400" dirty="0">
                <a:sym typeface="+mn-ea"/>
              </a:rPr>
              <a:t>So, objects of IEmployee must include all the properties and methods of the IPerson interface otherwise, the compiler will show an error.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09488B-4B8A-9C4D-8FDB-E7D144E04FE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93802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Implementing an Interface:</a:t>
            </a:r>
          </a:p>
          <a:p>
            <a:pPr indent="0" algn="just">
              <a:buFont typeface="Wingdings" panose="05000000000000000000" charset="0"/>
              <a:buNone/>
            </a:pPr>
            <a:r>
              <a:rPr lang="en-US" sz="2400" dirty="0">
                <a:sym typeface="+mn-ea"/>
              </a:rPr>
              <a:t>Similar to languages like Java and C#, interfaces in TypeScript can be implemented with a Class.</a:t>
            </a:r>
          </a:p>
          <a:p>
            <a:pPr indent="0" algn="just">
              <a:buFont typeface="Wingdings" panose="05000000000000000000" charset="0"/>
              <a:buNone/>
            </a:pPr>
            <a:r>
              <a:rPr lang="en-US" sz="2400" dirty="0">
                <a:sym typeface="+mn-ea"/>
              </a:rPr>
              <a:t> The Class implementing the interface needs to strictly conform to the structure of the interface.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9646EA-58BE-7E44-ADC2-F5EF0343762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Implementing an Interface:</a:t>
            </a:r>
          </a:p>
          <a:p>
            <a:pPr indent="0" algn="just">
              <a:buFont typeface="Wingdings" panose="05000000000000000000" charset="0"/>
              <a:buNone/>
            </a:pPr>
            <a:r>
              <a:rPr lang="en-US" sz="2400" dirty="0">
                <a:sym typeface="+mn-ea"/>
              </a:rPr>
              <a:t>interface IEmployee {</a:t>
            </a:r>
          </a:p>
          <a:p>
            <a:pPr indent="0" algn="just">
              <a:buFont typeface="Wingdings" panose="05000000000000000000" charset="0"/>
              <a:buNone/>
            </a:pPr>
            <a:r>
              <a:rPr lang="en-US" sz="2400" dirty="0">
                <a:sym typeface="+mn-ea"/>
              </a:rPr>
              <a:t>    empCode: number;</a:t>
            </a:r>
          </a:p>
          <a:p>
            <a:pPr indent="0" algn="just">
              <a:buFont typeface="Wingdings" panose="05000000000000000000" charset="0"/>
              <a:buNone/>
            </a:pPr>
            <a:r>
              <a:rPr lang="en-US" sz="2400" dirty="0">
                <a:sym typeface="+mn-ea"/>
              </a:rPr>
              <a:t>    name: string;</a:t>
            </a:r>
          </a:p>
          <a:p>
            <a:pPr indent="0" algn="just">
              <a:buFont typeface="Wingdings" panose="05000000000000000000" charset="0"/>
              <a:buNone/>
            </a:pPr>
            <a:r>
              <a:rPr lang="en-US" sz="2400" dirty="0">
                <a:sym typeface="+mn-ea"/>
              </a:rPr>
              <a:t>    getSalary:(empCode: number) =&gt; number;}</a:t>
            </a:r>
          </a:p>
          <a:p>
            <a:pPr indent="0" algn="just">
              <a:buFont typeface="Wingdings" panose="05000000000000000000" charset="0"/>
              <a:buNone/>
            </a:pPr>
            <a:r>
              <a:rPr lang="en-US" sz="2400" dirty="0">
                <a:sym typeface="+mn-ea"/>
              </a:rPr>
              <a:t>class Employee implements IEmployee { </a:t>
            </a:r>
          </a:p>
          <a:p>
            <a:pPr indent="0" algn="just">
              <a:buFont typeface="Wingdings" panose="05000000000000000000" charset="0"/>
              <a:buNone/>
            </a:pPr>
            <a:r>
              <a:rPr lang="en-US" sz="2400" dirty="0">
                <a:sym typeface="+mn-ea"/>
              </a:rPr>
              <a:t>    empCode: number;</a:t>
            </a:r>
          </a:p>
          <a:p>
            <a:pPr indent="0" algn="just">
              <a:buFont typeface="Wingdings" panose="05000000000000000000" charset="0"/>
              <a:buNone/>
            </a:pPr>
            <a:r>
              <a:rPr lang="en-US" sz="2400" dirty="0">
                <a:sym typeface="+mn-ea"/>
              </a:rPr>
              <a:t>    name: string;</a:t>
            </a:r>
          </a:p>
          <a:p>
            <a:pPr indent="0" algn="just">
              <a:buFont typeface="Wingdings" panose="05000000000000000000" charset="0"/>
              <a:buNone/>
            </a:pPr>
            <a:r>
              <a:rPr lang="en-US" sz="2400" dirty="0">
                <a:sym typeface="+mn-ea"/>
              </a:rPr>
              <a:t>constructor(code: number, name: string) { </a:t>
            </a:r>
          </a:p>
          <a:p>
            <a:pPr indent="0" algn="just">
              <a:buFont typeface="Wingdings" panose="05000000000000000000" charset="0"/>
              <a:buNone/>
            </a:pPr>
            <a:r>
              <a:rPr lang="en-US" sz="2400" dirty="0">
                <a:sym typeface="+mn-ea"/>
              </a:rPr>
              <a:t>        this.empCode = code;</a:t>
            </a:r>
          </a:p>
          <a:p>
            <a:pPr indent="0" algn="just">
              <a:buFont typeface="Wingdings" panose="05000000000000000000" charset="0"/>
              <a:buNone/>
            </a:pPr>
            <a:r>
              <a:rPr lang="en-US" sz="2400" dirty="0">
                <a:sym typeface="+mn-ea"/>
              </a:rPr>
              <a:t>        this.name = name;}</a:t>
            </a:r>
          </a:p>
          <a:p>
            <a:pPr indent="0" algn="just">
              <a:buFont typeface="Wingdings" panose="05000000000000000000" charset="0"/>
              <a:buNone/>
            </a:pPr>
            <a:r>
              <a:rPr lang="en-US" sz="2400" dirty="0">
                <a:sym typeface="+mn-ea"/>
              </a:rPr>
              <a:t>getSalary(empCode:number):number { </a:t>
            </a:r>
          </a:p>
          <a:p>
            <a:pPr indent="0" algn="just">
              <a:buFont typeface="Wingdings" panose="05000000000000000000" charset="0"/>
              <a:buNone/>
            </a:pPr>
            <a:r>
              <a:rPr lang="en-US" sz="2400" dirty="0">
                <a:sym typeface="+mn-ea"/>
              </a:rPr>
              <a:t>        return 20000;</a:t>
            </a:r>
          </a:p>
          <a:p>
            <a:pPr indent="0" algn="just">
              <a:buFont typeface="Wingdings" panose="05000000000000000000" charset="0"/>
              <a:buNone/>
            </a:pPr>
            <a:r>
              <a:rPr lang="en-US" sz="2400" dirty="0">
                <a:sym typeface="+mn-ea"/>
              </a:rPr>
              <a:t>    }}</a:t>
            </a:r>
          </a:p>
          <a:p>
            <a:pPr indent="0" algn="just">
              <a:buFont typeface="Wingdings" panose="05000000000000000000" charset="0"/>
              <a:buNone/>
            </a:pPr>
            <a:r>
              <a:rPr lang="en-US" sz="2400" dirty="0">
                <a:sym typeface="+mn-ea"/>
              </a:rPr>
              <a:t>let emp = new Employee(1, "Steve");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DF0ADD-F226-3F46-91FC-84DE356F14B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the IEmployee interface is implemented in the Employee class using the the implement keyword. </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implementing class should strictly define the properties and the function with the same name and data type. </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If the implementing class does not follow the structure, then the compiler will show an error.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Of course, the implementing class can define extra properties and methods, but at least it must define all the members of an interface.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757506-3FF0-2746-B80F-5702359E1F3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267652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TypeScript provides modules and namespaces in order to prevent the default global scope of the code and also to organize and maintain a large code base.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Modules are a way to create a local scope in the file. So, all variables, classes, functions, etc. that are declared in a module are not accessible outside the module.</a:t>
            </a:r>
          </a:p>
          <a:p>
            <a:pPr marL="342900" indent="-342900" algn="just">
              <a:buFont typeface="Wingdings" panose="05000000000000000000" charset="0"/>
              <a:buChar char="Ø"/>
            </a:pPr>
            <a:r>
              <a:rPr lang="en-US" sz="2400" dirty="0">
                <a:sym typeface="+mn-ea"/>
              </a:rPr>
              <a:t> A module can be created using the keyword export and a module can be used in another module using the keyword import.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8DBF12-E92D-444C-97D5-C33E36D7C30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89267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TypeScript, files containing a top-level export or import are considered modules. For example, we can make the above files as modules as below.</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dirty="0">
                <a:sym typeface="+mn-ea"/>
              </a:rPr>
              <a:t>file1.ts </a:t>
            </a:r>
          </a:p>
          <a:p>
            <a:pPr marL="342900" indent="-342900" algn="just">
              <a:buFont typeface="Wingdings" panose="05000000000000000000" charset="0"/>
              <a:buChar char="Ø"/>
            </a:pPr>
            <a:r>
              <a:rPr lang="en-US" sz="2400" dirty="0">
                <a:solidFill>
                  <a:srgbClr val="FF0000"/>
                </a:solidFill>
                <a:sym typeface="+mn-ea"/>
              </a:rPr>
              <a:t>export var greeting : string = "Hello World!";</a:t>
            </a:r>
          </a:p>
          <a:p>
            <a:pPr indent="0" algn="just">
              <a:buFont typeface="Wingdings" panose="05000000000000000000" charset="0"/>
              <a:buNone/>
            </a:pPr>
            <a:r>
              <a:rPr lang="en-US" sz="2400" dirty="0">
                <a:sym typeface="+mn-ea"/>
              </a:rPr>
              <a:t>file2.ts </a:t>
            </a:r>
          </a:p>
          <a:p>
            <a:pPr marL="342900" indent="-342900" algn="just">
              <a:buFont typeface="Wingdings" panose="05000000000000000000" charset="0"/>
              <a:buChar char="Ø"/>
            </a:pPr>
            <a:r>
              <a:rPr lang="en-US" sz="2400" dirty="0">
                <a:solidFill>
                  <a:srgbClr val="FF0000"/>
                </a:solidFill>
                <a:sym typeface="+mn-ea"/>
              </a:rPr>
              <a:t>console.log(greeting); //Error: cannot find 'greeting'</a:t>
            </a:r>
          </a:p>
          <a:p>
            <a:pPr marL="342900" indent="-342900" algn="just">
              <a:buFont typeface="Wingdings" panose="05000000000000000000" charset="0"/>
              <a:buChar char="Ø"/>
            </a:pPr>
            <a:endParaRPr lang="en-US" sz="2400" dirty="0">
              <a:solidFill>
                <a:srgbClr val="FF0000"/>
              </a:solidFill>
              <a:sym typeface="+mn-ea"/>
            </a:endParaRPr>
          </a:p>
          <a:p>
            <a:pPr marL="342900" indent="-342900" algn="just">
              <a:buFont typeface="Wingdings" panose="05000000000000000000" charset="0"/>
              <a:buChar char="Ø"/>
            </a:pPr>
            <a:r>
              <a:rPr lang="en-US" sz="2400" dirty="0">
                <a:solidFill>
                  <a:srgbClr val="FF0000"/>
                </a:solidFill>
                <a:sym typeface="+mn-ea"/>
              </a:rPr>
              <a:t>greeting = "Hello TypeScript"; </a:t>
            </a:r>
          </a:p>
          <a:p>
            <a:pPr marL="342900" indent="-342900" algn="just">
              <a:buFont typeface="Wingdings" panose="05000000000000000000" charset="0"/>
              <a:buChar char="Ø"/>
            </a:pPr>
            <a:r>
              <a:rPr lang="en-US" sz="2400" dirty="0">
                <a:sym typeface="+mn-ea"/>
              </a:rPr>
              <a:t>In file1.ts, we used the keyword export before the variable. Now, accessing a variable in file2.ts will give an error. This is because greeting is no longer in the global scope. </a:t>
            </a:r>
          </a:p>
          <a:p>
            <a:pPr marL="342900" indent="-342900" algn="just">
              <a:buFont typeface="Wingdings" panose="05000000000000000000" charset="0"/>
              <a:buChar char="Ø"/>
            </a:pPr>
            <a:r>
              <a:rPr lang="en-US" sz="2400" dirty="0">
                <a:sym typeface="+mn-ea"/>
              </a:rPr>
              <a:t>In order to access greeting in file2.ts, we must import the file1 module into file2 using the import keyword.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46FD9B-12BD-CF46-9419-9EFAA62FB09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89267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TypeScript, files containing a top-level export or import are considered modules. For example, we can make the above files as modules as below.</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dirty="0">
                <a:sym typeface="+mn-ea"/>
              </a:rPr>
              <a:t>file1.ts </a:t>
            </a:r>
          </a:p>
          <a:p>
            <a:pPr marL="342900" indent="-342900" algn="just">
              <a:buFont typeface="Wingdings" panose="05000000000000000000" charset="0"/>
              <a:buChar char="Ø"/>
            </a:pPr>
            <a:r>
              <a:rPr lang="en-US" sz="2400" dirty="0">
                <a:solidFill>
                  <a:srgbClr val="FF0000"/>
                </a:solidFill>
                <a:sym typeface="+mn-ea"/>
              </a:rPr>
              <a:t>export var greeting : string = "Hello World!";</a:t>
            </a:r>
          </a:p>
          <a:p>
            <a:pPr indent="0" algn="just">
              <a:buFont typeface="Wingdings" panose="05000000000000000000" charset="0"/>
              <a:buNone/>
            </a:pPr>
            <a:r>
              <a:rPr lang="en-US" sz="2400" dirty="0">
                <a:sym typeface="+mn-ea"/>
              </a:rPr>
              <a:t>file2.ts </a:t>
            </a:r>
          </a:p>
          <a:p>
            <a:pPr marL="342900" indent="-342900" algn="just">
              <a:buFont typeface="Wingdings" panose="05000000000000000000" charset="0"/>
              <a:buChar char="Ø"/>
            </a:pPr>
            <a:r>
              <a:rPr lang="en-US" sz="2400" dirty="0">
                <a:solidFill>
                  <a:srgbClr val="FF0000"/>
                </a:solidFill>
                <a:sym typeface="+mn-ea"/>
              </a:rPr>
              <a:t>console.log(greeting); //Error: cannot find 'greeting'</a:t>
            </a:r>
          </a:p>
          <a:p>
            <a:pPr marL="342900" indent="-342900" algn="just">
              <a:buFont typeface="Wingdings" panose="05000000000000000000" charset="0"/>
              <a:buChar char="Ø"/>
            </a:pPr>
            <a:endParaRPr lang="en-US" sz="2400" dirty="0">
              <a:solidFill>
                <a:srgbClr val="FF0000"/>
              </a:solidFill>
              <a:sym typeface="+mn-ea"/>
            </a:endParaRPr>
          </a:p>
          <a:p>
            <a:pPr marL="342900" indent="-342900" algn="just">
              <a:buFont typeface="Wingdings" panose="05000000000000000000" charset="0"/>
              <a:buChar char="Ø"/>
            </a:pPr>
            <a:r>
              <a:rPr lang="en-US" sz="2400" dirty="0">
                <a:solidFill>
                  <a:srgbClr val="FF0000"/>
                </a:solidFill>
                <a:sym typeface="+mn-ea"/>
              </a:rPr>
              <a:t>greeting = "Hello TypeScript"; </a:t>
            </a:r>
          </a:p>
          <a:p>
            <a:pPr marL="342900" indent="-342900" algn="just">
              <a:buFont typeface="Wingdings" panose="05000000000000000000" charset="0"/>
              <a:buChar char="Ø"/>
            </a:pPr>
            <a:r>
              <a:rPr lang="en-US" sz="2400" dirty="0">
                <a:sym typeface="+mn-ea"/>
              </a:rPr>
              <a:t>In file1.ts, we used the keyword export before the variable. Now, accessing a variable in file2.ts will give an error. This is because greeting is no longer in the global scope. </a:t>
            </a:r>
          </a:p>
          <a:p>
            <a:pPr marL="342900" indent="-342900" algn="just">
              <a:buFont typeface="Wingdings" panose="05000000000000000000" charset="0"/>
              <a:buChar char="Ø"/>
            </a:pPr>
            <a:r>
              <a:rPr lang="en-US" sz="2400" dirty="0">
                <a:sym typeface="+mn-ea"/>
              </a:rPr>
              <a:t>In order to access greeting in file2.ts, we must import the file1 module into file2 using the import keyword.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985425-545A-B34E-B041-A9CB0E6D6D7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70789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sym typeface="+mn-ea"/>
              </a:rPr>
              <a:t>Export Module</a:t>
            </a:r>
          </a:p>
          <a:p>
            <a:pPr marL="342900" indent="-342900" algn="just">
              <a:buFont typeface="Wingdings" panose="05000000000000000000" charset="0"/>
              <a:buChar char="Ø"/>
            </a:pPr>
            <a:r>
              <a:rPr lang="en-US" sz="2000" dirty="0">
                <a:sym typeface="+mn-ea"/>
              </a:rPr>
              <a:t>A module can be defined in a separate .ts file which can contain functions, variables, interfaces and classes. Use the prefix export with all the definitions you want to include in a module and want to access from other modules.</a:t>
            </a:r>
          </a:p>
          <a:p>
            <a:pPr indent="0" algn="just">
              <a:buFont typeface="Wingdings" panose="05000000000000000000" charset="0"/>
              <a:buNone/>
            </a:pPr>
            <a:r>
              <a:rPr lang="en-US" sz="2000" b="1" dirty="0">
                <a:sym typeface="+mn-ea"/>
              </a:rPr>
              <a:t>Employee.ts </a:t>
            </a:r>
          </a:p>
          <a:p>
            <a:pPr marL="342900" indent="-342900" algn="just">
              <a:buFont typeface="Wingdings" panose="05000000000000000000" charset="0"/>
              <a:buChar char="Ø"/>
            </a:pPr>
            <a:r>
              <a:rPr lang="en-US" sz="2000" dirty="0">
                <a:sym typeface="+mn-ea"/>
              </a:rPr>
              <a:t>export let age : number = 20;</a:t>
            </a:r>
          </a:p>
          <a:p>
            <a:pPr marL="342900" indent="-342900" algn="just">
              <a:buFont typeface="Wingdings" panose="05000000000000000000" charset="0"/>
              <a:buChar char="Ø"/>
            </a:pPr>
            <a:r>
              <a:rPr lang="en-US" sz="2000" dirty="0">
                <a:sym typeface="+mn-ea"/>
              </a:rPr>
              <a:t>export class Employee {</a:t>
            </a:r>
          </a:p>
          <a:p>
            <a:pPr marL="342900" indent="-342900" algn="just">
              <a:buFont typeface="Wingdings" panose="05000000000000000000" charset="0"/>
              <a:buChar char="Ø"/>
            </a:pPr>
            <a:r>
              <a:rPr lang="en-US" sz="2000" dirty="0">
                <a:sym typeface="+mn-ea"/>
              </a:rPr>
              <a:t>    empCode: number;</a:t>
            </a:r>
          </a:p>
          <a:p>
            <a:pPr marL="342900" indent="-342900" algn="just">
              <a:buFont typeface="Wingdings" panose="05000000000000000000" charset="0"/>
              <a:buChar char="Ø"/>
            </a:pPr>
            <a:r>
              <a:rPr lang="en-US" sz="2000" dirty="0">
                <a:sym typeface="+mn-ea"/>
              </a:rPr>
              <a:t>    empName: string;</a:t>
            </a:r>
          </a:p>
          <a:p>
            <a:pPr marL="342900" indent="-342900" algn="just">
              <a:buFont typeface="Wingdings" panose="05000000000000000000" charset="0"/>
              <a:buChar char="Ø"/>
            </a:pPr>
            <a:r>
              <a:rPr lang="en-US" sz="2000" dirty="0">
                <a:sym typeface="+mn-ea"/>
              </a:rPr>
              <a:t>    constructor(name: string, code: number) {</a:t>
            </a:r>
          </a:p>
          <a:p>
            <a:pPr marL="342900" indent="-342900" algn="just">
              <a:buFont typeface="Wingdings" panose="05000000000000000000" charset="0"/>
              <a:buChar char="Ø"/>
            </a:pPr>
            <a:r>
              <a:rPr lang="en-US" sz="2000" dirty="0">
                <a:sym typeface="+mn-ea"/>
              </a:rPr>
              <a:t>        this.empName = name;</a:t>
            </a:r>
          </a:p>
          <a:p>
            <a:pPr marL="342900" indent="-342900" algn="just">
              <a:buFont typeface="Wingdings" panose="05000000000000000000" charset="0"/>
              <a:buChar char="Ø"/>
            </a:pPr>
            <a:r>
              <a:rPr lang="en-US" sz="2000" dirty="0">
                <a:sym typeface="+mn-ea"/>
              </a:rPr>
              <a:t>        this.empCode = code; }</a:t>
            </a:r>
          </a:p>
          <a:p>
            <a:pPr marL="342900" indent="-342900" algn="just">
              <a:buFont typeface="Wingdings" panose="05000000000000000000" charset="0"/>
              <a:buChar char="Ø"/>
            </a:pPr>
            <a:r>
              <a:rPr lang="en-US" sz="2000" dirty="0">
                <a:sym typeface="+mn-ea"/>
              </a:rPr>
              <a:t>    displayEmployee() {</a:t>
            </a:r>
          </a:p>
          <a:p>
            <a:pPr marL="342900" indent="-342900" algn="just">
              <a:buFont typeface="Wingdings" panose="05000000000000000000" charset="0"/>
              <a:buChar char="Ø"/>
            </a:pPr>
            <a:r>
              <a:rPr lang="en-US" sz="2000" dirty="0">
                <a:sym typeface="+mn-ea"/>
              </a:rPr>
              <a:t>        console.log ("Employee Code: " + this.empCode + ", Employee Name: " + this.empName );  }}</a:t>
            </a:r>
          </a:p>
          <a:p>
            <a:pPr marL="342900" indent="-342900" algn="just">
              <a:buFont typeface="Wingdings" panose="05000000000000000000" charset="0"/>
              <a:buChar char="Ø"/>
            </a:pPr>
            <a:r>
              <a:rPr lang="en-US" sz="2000" dirty="0">
                <a:sym typeface="+mn-ea"/>
              </a:rPr>
              <a:t>let companyName:string = "XYZ";.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86E37-ED6A-AE4B-8694-9D18D725256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0F226-066F-084E-A0E8-839CB39459D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286131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sym typeface="+mn-ea"/>
              </a:rPr>
              <a:t>In the above example, Employee.ts is a module which contains two variables and a class definition.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The age variable and the Employee class are prefixed with the export keyword, whereas companyName variable is not.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Thus, Employee.ts is a module which exports the age variable and the Employee class to be used in other modules by importing the Employee module using the import keyword.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The companyName variable cannot be accessed outside this Employee module, as it is not exported.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A6709-CCE7-814C-9100-94A213E3B55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9996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800" b="1" dirty="0">
                <a:sym typeface="+mn-ea"/>
              </a:rPr>
              <a:t>Import Module</a:t>
            </a:r>
          </a:p>
          <a:p>
            <a:pPr marL="342900" indent="-342900" algn="just">
              <a:buFont typeface="Wingdings" panose="05000000000000000000" charset="0"/>
              <a:buChar char="Ø"/>
            </a:pPr>
            <a:r>
              <a:rPr lang="en-US" sz="2400" dirty="0">
                <a:sym typeface="+mn-ea"/>
              </a:rPr>
              <a:t>A module can be used in another module using an import statement.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Syntax:</a:t>
            </a:r>
          </a:p>
          <a:p>
            <a:pPr marL="342900" indent="-342900" algn="just">
              <a:buFont typeface="Wingdings" panose="05000000000000000000" charset="0"/>
              <a:buChar char="Ø"/>
            </a:pPr>
            <a:r>
              <a:rPr lang="en-US" sz="2400" dirty="0">
                <a:solidFill>
                  <a:srgbClr val="FF0000"/>
                </a:solidFill>
                <a:sym typeface="+mn-ea"/>
              </a:rPr>
              <a:t>Import { export name } from "file path without extension"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8F34BD-7069-8F4B-8527-74C93B56B67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2157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800" b="1" dirty="0">
                <a:sym typeface="+mn-ea"/>
              </a:rPr>
              <a:t>Import Module</a:t>
            </a:r>
          </a:p>
          <a:p>
            <a:pPr marL="342900" indent="-342900" algn="just">
              <a:buFont typeface="Wingdings" panose="05000000000000000000" charset="0"/>
              <a:buChar char="Ø"/>
            </a:pPr>
            <a:r>
              <a:rPr lang="en-US" sz="2400" b="1" dirty="0">
                <a:sym typeface="+mn-ea"/>
              </a:rPr>
              <a:t>Importing a Single export from a Module:</a:t>
            </a:r>
          </a:p>
          <a:p>
            <a:pPr marL="342900" indent="-342900" algn="just">
              <a:buFont typeface="Wingdings" panose="05000000000000000000" charset="0"/>
              <a:buChar char="Ø"/>
            </a:pPr>
            <a:r>
              <a:rPr lang="en-US" sz="2400" dirty="0">
                <a:sym typeface="+mn-ea"/>
              </a:rPr>
              <a:t>We exported a variable and a class in the Employee.ts. However, we can only import the export module which we are going to use. The following code only imports the Employee class from Employee.ts into another module in the EmployeeProcessor.ts file.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EmployeeProcessor.ts Copy</a:t>
            </a:r>
          </a:p>
          <a:p>
            <a:pPr marL="342900" indent="-342900" algn="just">
              <a:buFont typeface="Wingdings" panose="05000000000000000000" charset="0"/>
              <a:buChar char="Ø"/>
            </a:pPr>
            <a:r>
              <a:rPr lang="en-US" sz="2400" dirty="0">
                <a:sym typeface="+mn-ea"/>
              </a:rPr>
              <a:t>import { Employee } from "./Employee";</a:t>
            </a:r>
          </a:p>
          <a:p>
            <a:pPr marL="342900" indent="-342900" algn="just">
              <a:buFont typeface="Wingdings" panose="05000000000000000000" charset="0"/>
              <a:buChar char="Ø"/>
            </a:pPr>
            <a:r>
              <a:rPr lang="en-US" sz="2400" dirty="0">
                <a:sym typeface="+mn-ea"/>
              </a:rPr>
              <a:t>let empObj = new Employee("Steve Jobs", 1);</a:t>
            </a:r>
          </a:p>
          <a:p>
            <a:pPr marL="342900" indent="-342900" algn="just">
              <a:buFont typeface="Wingdings" panose="05000000000000000000" charset="0"/>
              <a:buChar char="Ø"/>
            </a:pPr>
            <a:r>
              <a:rPr lang="en-US" sz="2400" dirty="0">
                <a:sym typeface="+mn-ea"/>
              </a:rPr>
              <a:t>empObj.displayEmployee(); //Output: Employee Code: 1, Employee Name: Steve Jobs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9C6039-8AFA-0642-808E-544061D6C3B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Importing Module into Variable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You can import all the exports in a module as shown below.</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EmployeeProcessor.ts </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import * as Emp from "./Employee"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console.log(Emp.age); // 20</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let empObj = new Emp.Employee("Bill Gates" , 2);</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empObj.displayEmployee(); //Output: Employee Code: 2, Employee Name: Bill Gates</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In the above example, we import all the exports in Employee module in a single variable called Emp. </a:t>
            </a: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So, we don't need to write an export statement for each individual module. In the above example, it will import age and Employee class into the Emp variable and can be accessed using Emp.age and Emp.Employee.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6E729B-260E-6447-9622-74D09792475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Renaming Export Module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You can change the name of an export as shown below.</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EmployeeProcessor.ts Copy</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import { Employee as Associate } from "./Employee"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let obj = new Associate("James Bond" , 3);</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obj.displayEmployee();//Output: Employee Code: 3, Employee Name: James Bond</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In the above example, the name of Employee export class is changed to Associate using { employee as Associate }. </a:t>
            </a: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This is useful in assigning a more meaningful name to an export, as per your need which increases the readability.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B423A4-DE6E-5D45-9F55-5B09B2CFBCAE}"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857594"/>
            <a:ext cx="11353800" cy="501586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1 - TypeScript is ?</a:t>
            </a:r>
          </a:p>
          <a:p>
            <a:pPr algn="just"/>
            <a:r>
              <a:rPr lang="en-US" sz="2000" dirty="0">
                <a:latin typeface="+mj-lt"/>
              </a:rPr>
              <a:t>A)Case-sensitive</a:t>
            </a:r>
          </a:p>
          <a:p>
            <a:pPr algn="just"/>
            <a:r>
              <a:rPr lang="en-US" sz="2000" dirty="0">
                <a:latin typeface="+mj-lt"/>
              </a:rPr>
              <a:t>B)Case-insensitive</a:t>
            </a:r>
          </a:p>
          <a:p>
            <a:pPr algn="just"/>
            <a:r>
              <a:rPr lang="en-US" sz="2000" b="1" dirty="0">
                <a:latin typeface="+mj-lt"/>
              </a:rPr>
              <a:t>C)depends on typescript version</a:t>
            </a:r>
          </a:p>
          <a:p>
            <a:pPr algn="just"/>
            <a:r>
              <a:rPr lang="en-US" sz="2000" dirty="0">
                <a:latin typeface="+mj-lt"/>
              </a:rPr>
              <a:t>D)None of the above</a:t>
            </a:r>
          </a:p>
          <a:p>
            <a:pPr algn="just"/>
            <a:r>
              <a:rPr lang="en-US" sz="2000" b="1" dirty="0">
                <a:latin typeface="+mj-lt"/>
              </a:rPr>
              <a:t>Q 2 - ypeScript supports how many types of comments?</a:t>
            </a:r>
          </a:p>
          <a:p>
            <a:pPr marL="457200" indent="-457200" algn="just">
              <a:buFont typeface="+mj-lt"/>
              <a:buAutoNum type="alphaUcPeriod"/>
            </a:pPr>
            <a:r>
              <a:rPr lang="en-US" sz="2000" dirty="0">
                <a:latin typeface="+mj-lt"/>
              </a:rPr>
              <a:t>1</a:t>
            </a:r>
          </a:p>
          <a:p>
            <a:pPr marL="457200" indent="-457200" algn="just">
              <a:buFont typeface="+mj-lt"/>
              <a:buAutoNum type="alphaUcPeriod"/>
            </a:pPr>
            <a:r>
              <a:rPr lang="en-US" sz="2000" b="1" dirty="0">
                <a:latin typeface="+mj-lt"/>
              </a:rPr>
              <a:t>2</a:t>
            </a:r>
          </a:p>
          <a:p>
            <a:pPr marL="457200" indent="-457200" algn="just">
              <a:buFont typeface="+mj-lt"/>
              <a:buAutoNum type="alphaUcPeriod"/>
            </a:pPr>
            <a:r>
              <a:rPr lang="en-US" sz="2000" dirty="0">
                <a:latin typeface="+mj-lt"/>
              </a:rPr>
              <a:t>3</a:t>
            </a:r>
          </a:p>
          <a:p>
            <a:pPr marL="457200" indent="-457200" algn="just">
              <a:buFont typeface="+mj-lt"/>
              <a:buAutoNum type="alphaUcPeriod"/>
            </a:pPr>
            <a:r>
              <a:rPr lang="en-US" sz="2000" dirty="0">
                <a:latin typeface="+mj-lt"/>
              </a:rPr>
              <a:t>4</a:t>
            </a:r>
          </a:p>
          <a:p>
            <a:pPr marL="457200" indent="-457200" algn="just"/>
            <a:r>
              <a:rPr lang="en-US" sz="2000" b="1" dirty="0">
                <a:latin typeface="+mj-lt"/>
              </a:rPr>
              <a:t>Q 3 -What are the three main 'simple types' in TypeScript?</a:t>
            </a:r>
          </a:p>
          <a:p>
            <a:pPr algn="just"/>
            <a:endParaRPr lang="en-US" sz="2000" b="1" dirty="0">
              <a:latin typeface="+mj-lt"/>
            </a:endParaRPr>
          </a:p>
          <a:p>
            <a:pPr marL="457200" indent="-457200" algn="just">
              <a:buFont typeface="+mj-lt"/>
              <a:buAutoNum type="alphaUcPeriod"/>
            </a:pPr>
            <a:r>
              <a:rPr lang="en-US" sz="2000" dirty="0">
                <a:latin typeface="+mj-lt"/>
              </a:rPr>
              <a:t>Object, Array, Symbol    Your answer  </a:t>
            </a:r>
          </a:p>
          <a:p>
            <a:pPr marL="457200" indent="-457200" algn="just">
              <a:buFont typeface="+mj-lt"/>
              <a:buAutoNum type="alphaUcPeriod"/>
            </a:pPr>
            <a:r>
              <a:rPr lang="en-US" sz="2000" dirty="0">
                <a:latin typeface="+mj-lt"/>
              </a:rPr>
              <a:t>Array, Object, Boolean</a:t>
            </a:r>
          </a:p>
          <a:p>
            <a:pPr marL="457200" indent="-457200" algn="just">
              <a:buFont typeface="+mj-lt"/>
              <a:buAutoNum type="alphaUcPeriod"/>
            </a:pPr>
            <a:r>
              <a:rPr lang="en-US" sz="2000" dirty="0">
                <a:latin typeface="+mj-lt"/>
              </a:rPr>
              <a:t>Object, String, Number</a:t>
            </a:r>
          </a:p>
          <a:p>
            <a:pPr marL="457200" indent="-457200" algn="just">
              <a:buFont typeface="+mj-lt"/>
              <a:buAutoNum type="alphaUcPeriod"/>
            </a:pPr>
            <a:r>
              <a:rPr lang="en-US" sz="2000" b="1" dirty="0">
                <a:latin typeface="+mj-lt"/>
              </a:rPr>
              <a:t>Boolean, Number, String  </a:t>
            </a:r>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5D7A9D-07A7-BF4E-A401-ABDB6F8715D3}"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662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4 - TypeScript can always correctly infer a variables type.</a:t>
            </a:r>
          </a:p>
          <a:p>
            <a:pPr algn="just"/>
            <a:endParaRPr lang="en-US" sz="2000" b="1" dirty="0">
              <a:latin typeface="+mj-lt"/>
            </a:endParaRPr>
          </a:p>
          <a:p>
            <a:pPr marL="457200" indent="-457200" algn="just">
              <a:buFont typeface="+mj-lt"/>
              <a:buAutoNum type="alphaUcPeriod"/>
            </a:pPr>
            <a:r>
              <a:rPr lang="en-US" sz="2000" b="1" dirty="0">
                <a:latin typeface="+mj-lt"/>
              </a:rPr>
              <a:t>False </a:t>
            </a:r>
            <a:r>
              <a:rPr lang="en-US" sz="2000" dirty="0">
                <a:latin typeface="+mj-lt"/>
              </a:rPr>
              <a:t>   </a:t>
            </a:r>
          </a:p>
          <a:p>
            <a:pPr marL="457200" indent="-457200" algn="just">
              <a:buFont typeface="+mj-lt"/>
              <a:buAutoNum type="alphaUcPeriod"/>
            </a:pPr>
            <a:r>
              <a:rPr lang="en-US" sz="2000" dirty="0">
                <a:latin typeface="+mj-lt"/>
              </a:rPr>
              <a:t>True</a:t>
            </a:r>
          </a:p>
          <a:p>
            <a:pPr marL="457200" indent="-457200" algn="just"/>
            <a:r>
              <a:rPr lang="en-US" sz="2000" b="1" dirty="0">
                <a:latin typeface="+mj-lt"/>
              </a:rPr>
              <a:t>Q 5 - What does the 'readonly' access modifier do for an array variable assignment like: `const codeNames: readonly string[] = ['Coding', 'God']`?</a:t>
            </a:r>
          </a:p>
          <a:p>
            <a:pPr algn="just"/>
            <a:endParaRPr lang="en-US" sz="2000" b="1" dirty="0">
              <a:latin typeface="+mj-lt"/>
            </a:endParaRPr>
          </a:p>
          <a:p>
            <a:pPr marL="457200" indent="-457200" algn="just">
              <a:buFont typeface="+mj-lt"/>
              <a:buAutoNum type="alphaUcPeriod"/>
            </a:pPr>
            <a:r>
              <a:rPr lang="en-US" sz="2000" dirty="0">
                <a:latin typeface="+mj-lt"/>
              </a:rPr>
              <a:t>Allows only adding but not deleting elements in the array    Your answer  </a:t>
            </a:r>
          </a:p>
          <a:p>
            <a:pPr marL="457200" indent="-457200" algn="just">
              <a:buFont typeface="+mj-lt"/>
              <a:buAutoNum type="alphaUcPeriod"/>
            </a:pPr>
            <a:r>
              <a:rPr lang="en-US" sz="2000" dirty="0">
                <a:latin typeface="+mj-lt"/>
              </a:rPr>
              <a:t>Makes you read it for better clean code</a:t>
            </a:r>
          </a:p>
          <a:p>
            <a:pPr marL="457200" indent="-457200" algn="just">
              <a:buFont typeface="+mj-lt"/>
              <a:buAutoNum type="alphaUcPeriod"/>
            </a:pPr>
            <a:r>
              <a:rPr lang="en-US" sz="2000" b="1" dirty="0">
                <a:latin typeface="+mj-lt"/>
              </a:rPr>
              <a:t>Allows no changes and is there simply to be read from and not modified</a:t>
            </a:r>
            <a:r>
              <a:rPr lang="en-US" sz="2000" dirty="0">
                <a:latin typeface="+mj-lt"/>
              </a:rPr>
              <a:t>     </a:t>
            </a:r>
          </a:p>
          <a:p>
            <a:pPr marL="457200" indent="-457200" algn="just">
              <a:buFont typeface="+mj-lt"/>
              <a:buAutoNum type="alphaUcPeriod"/>
            </a:pPr>
            <a:r>
              <a:rPr lang="en-US" sz="2000" dirty="0">
                <a:latin typeface="+mj-lt"/>
              </a:rPr>
              <a:t>Makes it private and can only be used in the file its created</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066D16-491A-654E-ABFE-5875D2B772DF}"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3200" dirty="0">
                <a:sym typeface="+mn-ea"/>
              </a:rPr>
              <a:t>What are the Benefits of using TypeScript?</a:t>
            </a:r>
            <a:endParaRPr lang="en-US" sz="3200" dirty="0"/>
          </a:p>
          <a:p>
            <a:pPr marL="342900" indent="-342900">
              <a:buFont typeface="+mj-lt"/>
              <a:buAutoNum type="arabicPeriod"/>
            </a:pPr>
            <a:r>
              <a:rPr lang="en-US" sz="3200" dirty="0">
                <a:sym typeface="+mn-ea"/>
              </a:rPr>
              <a:t>How to install TypeScript?</a:t>
            </a:r>
            <a:endParaRPr lang="en-US" sz="3200" dirty="0"/>
          </a:p>
          <a:p>
            <a:pPr marL="342900" indent="-342900">
              <a:buFont typeface="+mj-lt"/>
              <a:buAutoNum type="arabicPeriod"/>
            </a:pPr>
            <a:r>
              <a:rPr lang="en-US" sz="3200" dirty="0">
                <a:sym typeface="+mn-ea"/>
              </a:rPr>
              <a:t> How do you compile TypeScript files?</a:t>
            </a:r>
            <a:endParaRPr lang="en-US" sz="3200" dirty="0"/>
          </a:p>
          <a:p>
            <a:pPr marL="342900" indent="-342900">
              <a:buFont typeface="+mj-lt"/>
              <a:buAutoNum type="arabicPeriod"/>
            </a:pPr>
            <a:r>
              <a:rPr lang="en-US" sz="3200" dirty="0">
                <a:sym typeface="+mn-ea"/>
              </a:rPr>
              <a:t> Can we combine multiple .ts files into a single .js file?</a:t>
            </a:r>
            <a:endParaRPr lang="en-US" sz="3200" dirty="0"/>
          </a:p>
          <a:p>
            <a:pPr marL="342900" indent="-342900">
              <a:buFont typeface="+mj-lt"/>
              <a:buAutoNum type="arabicPeriod"/>
            </a:pPr>
            <a:r>
              <a:rPr lang="en-US" sz="3200" dirty="0">
                <a:sym typeface="+mn-ea"/>
              </a:rPr>
              <a:t>What are the different types of TypeScript?</a:t>
            </a:r>
            <a:r>
              <a:rPr lang="en-US" sz="3200" dirty="0">
                <a:latin typeface="+mj-lt"/>
              </a:rPr>
              <a:t>.</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7BD4A-05C5-3A72-0E97-EB945630F2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6AF423B-FF8B-EDC6-32F0-2C39DD609FAE}"/>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67BCD4-74EF-654F-B10E-6471DEFD8CCF}" type="datetime1">
              <a:rPr lang="en-IN" smtClean="0"/>
              <a:t>21-01-2025</a:t>
            </a:fld>
            <a:endParaRPr lang="en-US" dirty="0"/>
          </a:p>
        </p:txBody>
      </p:sp>
      <p:sp>
        <p:nvSpPr>
          <p:cNvPr id="6" name="Slide Number Placeholder 5">
            <a:extLst>
              <a:ext uri="{FF2B5EF4-FFF2-40B4-BE49-F238E27FC236}">
                <a16:creationId xmlns:a16="http://schemas.microsoft.com/office/drawing/2014/main" id="{9F2036E5-8B4E-24F7-E21A-C131ACD5C810}"/>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88</a:t>
            </a:fld>
            <a:endParaRPr lang="en-US" dirty="0"/>
          </a:p>
        </p:txBody>
      </p:sp>
      <p:sp>
        <p:nvSpPr>
          <p:cNvPr id="7" name="Title 1">
            <a:extLst>
              <a:ext uri="{FF2B5EF4-FFF2-40B4-BE49-F238E27FC236}">
                <a16:creationId xmlns:a16="http://schemas.microsoft.com/office/drawing/2014/main" id="{2D9C0092-EFB3-2AE9-5A20-7691E3795658}"/>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p>
        </p:txBody>
      </p:sp>
      <p:sp>
        <p:nvSpPr>
          <p:cNvPr id="2" name="Rectangle 1">
            <a:extLst>
              <a:ext uri="{FF2B5EF4-FFF2-40B4-BE49-F238E27FC236}">
                <a16:creationId xmlns:a16="http://schemas.microsoft.com/office/drawing/2014/main" id="{08F215DB-454F-D805-8744-FF01FE8A2F83}"/>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F344C2F0-A381-F021-4142-D31767C005C4}"/>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9" name="Picture 8">
            <a:extLst>
              <a:ext uri="{FF2B5EF4-FFF2-40B4-BE49-F238E27FC236}">
                <a16:creationId xmlns:a16="http://schemas.microsoft.com/office/drawing/2014/main" id="{1BE309B4-60DD-4C25-F7AA-A50870A5B196}"/>
              </a:ext>
            </a:extLst>
          </p:cNvPr>
          <p:cNvPicPr>
            <a:picLocks noChangeAspect="1"/>
          </p:cNvPicPr>
          <p:nvPr/>
        </p:nvPicPr>
        <p:blipFill>
          <a:blip r:embed="rId2"/>
          <a:stretch>
            <a:fillRect/>
          </a:stretch>
        </p:blipFill>
        <p:spPr>
          <a:xfrm>
            <a:off x="1143000" y="815981"/>
            <a:ext cx="4431928" cy="5410200"/>
          </a:xfrm>
          <a:prstGeom prst="rect">
            <a:avLst/>
          </a:prstGeom>
        </p:spPr>
      </p:pic>
      <p:pic>
        <p:nvPicPr>
          <p:cNvPr id="11" name="Picture 10">
            <a:extLst>
              <a:ext uri="{FF2B5EF4-FFF2-40B4-BE49-F238E27FC236}">
                <a16:creationId xmlns:a16="http://schemas.microsoft.com/office/drawing/2014/main" id="{C5F757D1-02C6-37EF-DF67-8E05B4693D8A}"/>
              </a:ext>
            </a:extLst>
          </p:cNvPr>
          <p:cNvPicPr>
            <a:picLocks noChangeAspect="1"/>
          </p:cNvPicPr>
          <p:nvPr/>
        </p:nvPicPr>
        <p:blipFill>
          <a:blip r:embed="rId3"/>
          <a:stretch>
            <a:fillRect/>
          </a:stretch>
        </p:blipFill>
        <p:spPr>
          <a:xfrm>
            <a:off x="5791200" y="815981"/>
            <a:ext cx="5053263" cy="5540376"/>
          </a:xfrm>
          <a:prstGeom prst="rect">
            <a:avLst/>
          </a:prstGeom>
        </p:spPr>
      </p:pic>
    </p:spTree>
    <p:extLst>
      <p:ext uri="{BB962C8B-B14F-4D97-AF65-F5344CB8AC3E}">
        <p14:creationId xmlns:p14="http://schemas.microsoft.com/office/powerpoint/2010/main" val="16765600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D2177-E8CA-7E60-04C6-E3C31B5F375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F61FF3E-FBD4-2074-20EA-121A6E0371B2}"/>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67BCD4-74EF-654F-B10E-6471DEFD8CCF}" type="datetime1">
              <a:rPr lang="en-IN" smtClean="0"/>
              <a:t>21-01-2025</a:t>
            </a:fld>
            <a:endParaRPr lang="en-US" dirty="0"/>
          </a:p>
        </p:txBody>
      </p:sp>
      <p:sp>
        <p:nvSpPr>
          <p:cNvPr id="6" name="Slide Number Placeholder 5">
            <a:extLst>
              <a:ext uri="{FF2B5EF4-FFF2-40B4-BE49-F238E27FC236}">
                <a16:creationId xmlns:a16="http://schemas.microsoft.com/office/drawing/2014/main" id="{FA0CF1F1-B595-6CB7-8D2C-8870020E2727}"/>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89</a:t>
            </a:fld>
            <a:endParaRPr lang="en-US" dirty="0"/>
          </a:p>
        </p:txBody>
      </p:sp>
      <p:sp>
        <p:nvSpPr>
          <p:cNvPr id="7" name="Title 1">
            <a:extLst>
              <a:ext uri="{FF2B5EF4-FFF2-40B4-BE49-F238E27FC236}">
                <a16:creationId xmlns:a16="http://schemas.microsoft.com/office/drawing/2014/main" id="{79DDFE0F-134E-B81A-F959-7B2739759855}"/>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r>
              <a:rPr lang="en-US" sz="3300" dirty="0" err="1"/>
              <a:t>Contd</a:t>
            </a:r>
            <a:r>
              <a:rPr lang="en-US" sz="3300" dirty="0"/>
              <a:t>…)</a:t>
            </a:r>
          </a:p>
        </p:txBody>
      </p:sp>
      <p:sp>
        <p:nvSpPr>
          <p:cNvPr id="2" name="Rectangle 1">
            <a:extLst>
              <a:ext uri="{FF2B5EF4-FFF2-40B4-BE49-F238E27FC236}">
                <a16:creationId xmlns:a16="http://schemas.microsoft.com/office/drawing/2014/main" id="{137A9C7A-5A9E-D7CC-EEB0-95D1CE565AAD}"/>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AE5E5823-2016-4D4B-1BBA-958500630749}"/>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5" name="Picture 4">
            <a:extLst>
              <a:ext uri="{FF2B5EF4-FFF2-40B4-BE49-F238E27FC236}">
                <a16:creationId xmlns:a16="http://schemas.microsoft.com/office/drawing/2014/main" id="{48FAB92A-324C-77AE-A1D2-73FC57B13489}"/>
              </a:ext>
            </a:extLst>
          </p:cNvPr>
          <p:cNvPicPr>
            <a:picLocks noChangeAspect="1"/>
          </p:cNvPicPr>
          <p:nvPr/>
        </p:nvPicPr>
        <p:blipFill>
          <a:blip r:embed="rId2"/>
          <a:stretch>
            <a:fillRect/>
          </a:stretch>
        </p:blipFill>
        <p:spPr>
          <a:xfrm>
            <a:off x="739361" y="833100"/>
            <a:ext cx="5090808" cy="5339100"/>
          </a:xfrm>
          <a:prstGeom prst="rect">
            <a:avLst/>
          </a:prstGeom>
        </p:spPr>
      </p:pic>
      <p:pic>
        <p:nvPicPr>
          <p:cNvPr id="12" name="Picture 11">
            <a:extLst>
              <a:ext uri="{FF2B5EF4-FFF2-40B4-BE49-F238E27FC236}">
                <a16:creationId xmlns:a16="http://schemas.microsoft.com/office/drawing/2014/main" id="{2D8BFF67-6908-269F-75AB-20A667417A57}"/>
              </a:ext>
            </a:extLst>
          </p:cNvPr>
          <p:cNvPicPr>
            <a:picLocks noChangeAspect="1"/>
          </p:cNvPicPr>
          <p:nvPr/>
        </p:nvPicPr>
        <p:blipFill>
          <a:blip r:embed="rId3"/>
          <a:stretch>
            <a:fillRect/>
          </a:stretch>
        </p:blipFill>
        <p:spPr>
          <a:xfrm>
            <a:off x="5851824" y="685801"/>
            <a:ext cx="5708920" cy="5486400"/>
          </a:xfrm>
          <a:prstGeom prst="rect">
            <a:avLst/>
          </a:prstGeom>
        </p:spPr>
      </p:pic>
    </p:spTree>
    <p:extLst>
      <p:ext uri="{BB962C8B-B14F-4D97-AF65-F5344CB8AC3E}">
        <p14:creationId xmlns:p14="http://schemas.microsoft.com/office/powerpoint/2010/main" val="193420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E535F-941F-4743-9913-F8EE99DAD5A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5CE2DC-71A9-C446-9BCA-BB91E8384D7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B4527F-E780-5F44-8C47-82480A21E6D2}"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925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1.What are the two types of enums?</a:t>
            </a:r>
          </a:p>
          <a:p>
            <a:pPr algn="just"/>
            <a:endParaRPr lang="en-US" sz="2000" b="1" dirty="0">
              <a:latin typeface="+mj-lt"/>
            </a:endParaRPr>
          </a:p>
          <a:p>
            <a:pPr marL="457200" indent="-457200" algn="just">
              <a:buFont typeface="+mj-lt"/>
              <a:buAutoNum type="alphaUcPeriod"/>
            </a:pPr>
            <a:r>
              <a:rPr lang="en-US" sz="2000" b="1" dirty="0">
                <a:latin typeface="+mj-lt"/>
              </a:rPr>
              <a:t>String and Numbe</a:t>
            </a:r>
            <a:r>
              <a:rPr lang="en-US" sz="2000" dirty="0">
                <a:latin typeface="+mj-lt"/>
              </a:rPr>
              <a:t>r   </a:t>
            </a:r>
          </a:p>
          <a:p>
            <a:pPr marL="457200" indent="-457200" algn="just">
              <a:buFont typeface="+mj-lt"/>
              <a:buAutoNum type="alphaUcPeriod"/>
            </a:pPr>
            <a:r>
              <a:rPr lang="en-US" sz="2000" dirty="0">
                <a:latin typeface="+mj-lt"/>
              </a:rPr>
              <a:t>Number and Number Array</a:t>
            </a:r>
          </a:p>
          <a:p>
            <a:pPr marL="457200" indent="-457200" algn="just">
              <a:buFont typeface="+mj-lt"/>
              <a:buAutoNum type="alphaUcPeriod"/>
            </a:pPr>
            <a:r>
              <a:rPr lang="en-US" sz="2000" dirty="0">
                <a:latin typeface="+mj-lt"/>
              </a:rPr>
              <a:t>String and Boolean</a:t>
            </a:r>
          </a:p>
          <a:p>
            <a:pPr marL="457200" indent="-457200" algn="just">
              <a:buFont typeface="+mj-lt"/>
              <a:buAutoNum type="alphaUcPeriod"/>
            </a:pPr>
            <a:r>
              <a:rPr lang="en-US" sz="2000" dirty="0">
                <a:latin typeface="+mj-lt"/>
              </a:rPr>
              <a:t>Number and Boolean</a:t>
            </a:r>
          </a:p>
          <a:p>
            <a:pPr marL="457200" indent="-457200" algn="just"/>
            <a:r>
              <a:rPr lang="en-US" sz="2000" b="1" dirty="0">
                <a:latin typeface="+mj-lt"/>
              </a:rPr>
              <a:t>2.Access modifiers control the ______ of properties and methods.</a:t>
            </a:r>
          </a:p>
          <a:p>
            <a:pPr marL="457200" indent="-457200" algn="just"/>
            <a:endParaRPr lang="en-US" sz="2000" b="1" dirty="0">
              <a:latin typeface="+mj-lt"/>
            </a:endParaRPr>
          </a:p>
          <a:p>
            <a:pPr marL="457200" indent="-457200" algn="just">
              <a:buFont typeface="+mj-lt"/>
              <a:buAutoNum type="alphaUcPeriod"/>
            </a:pPr>
            <a:r>
              <a:rPr lang="en-US" sz="2000" dirty="0">
                <a:latin typeface="+mj-lt"/>
              </a:rPr>
              <a:t>type    </a:t>
            </a:r>
          </a:p>
          <a:p>
            <a:pPr marL="457200" indent="-457200" algn="just">
              <a:buFont typeface="+mj-lt"/>
              <a:buAutoNum type="alphaUcPeriod"/>
            </a:pPr>
            <a:r>
              <a:rPr lang="en-US" sz="2000" dirty="0">
                <a:latin typeface="+mj-lt"/>
              </a:rPr>
              <a:t>inheritance</a:t>
            </a:r>
          </a:p>
          <a:p>
            <a:pPr marL="457200" indent="-457200" algn="just">
              <a:buFont typeface="+mj-lt"/>
              <a:buAutoNum type="alphaUcPeriod"/>
            </a:pPr>
            <a:r>
              <a:rPr lang="en-US" sz="2000" b="1" dirty="0">
                <a:latin typeface="+mj-lt"/>
              </a:rPr>
              <a:t>visibility</a:t>
            </a:r>
            <a:r>
              <a:rPr lang="en-US" sz="2000" dirty="0">
                <a:latin typeface="+mj-lt"/>
              </a:rPr>
              <a:t>      </a:t>
            </a:r>
          </a:p>
          <a:p>
            <a:pPr marL="457200" indent="-457200" algn="just">
              <a:buFont typeface="+mj-lt"/>
              <a:buAutoNum type="alphaUcPeriod"/>
            </a:pPr>
            <a:r>
              <a:rPr lang="en-US" sz="2000" dirty="0">
                <a:latin typeface="+mj-lt"/>
              </a:rPr>
              <a:t>mocking</a:t>
            </a:r>
          </a:p>
          <a:p>
            <a:pPr marL="457200" indent="-457200" algn="just"/>
            <a:endParaRPr lang="en-US" sz="20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8B1868-CCB3-774D-87EF-7ABD6FBFE8BA}"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16928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3.When a class extends another class and replaces the members of its parent it is called what?</a:t>
            </a:r>
          </a:p>
          <a:p>
            <a:pPr algn="just"/>
            <a:endParaRPr lang="en-US" sz="2000" b="1" dirty="0">
              <a:latin typeface="+mj-lt"/>
            </a:endParaRPr>
          </a:p>
          <a:p>
            <a:pPr marL="457200" indent="-457200" algn="just">
              <a:buFont typeface="+mj-lt"/>
              <a:buAutoNum type="alphaUcPeriod"/>
            </a:pPr>
            <a:r>
              <a:rPr lang="en-US" sz="2000" b="1" dirty="0">
                <a:latin typeface="+mj-lt"/>
              </a:rPr>
              <a:t>override</a:t>
            </a:r>
            <a:r>
              <a:rPr lang="en-US" sz="2000" dirty="0">
                <a:latin typeface="+mj-lt"/>
              </a:rPr>
              <a:t>      </a:t>
            </a:r>
          </a:p>
          <a:p>
            <a:pPr marL="457200" indent="-457200" algn="just">
              <a:buFont typeface="+mj-lt"/>
              <a:buAutoNum type="alphaUcPeriod"/>
            </a:pPr>
            <a:r>
              <a:rPr lang="en-US" sz="2000" dirty="0">
                <a:latin typeface="+mj-lt"/>
              </a:rPr>
              <a:t>inheriting</a:t>
            </a:r>
          </a:p>
          <a:p>
            <a:pPr marL="457200" indent="-457200" algn="just">
              <a:buFont typeface="+mj-lt"/>
              <a:buAutoNum type="alphaUcPeriod"/>
            </a:pPr>
            <a:r>
              <a:rPr lang="en-US" sz="2000" dirty="0">
                <a:latin typeface="+mj-lt"/>
              </a:rPr>
              <a:t>overload</a:t>
            </a:r>
          </a:p>
          <a:p>
            <a:pPr marL="457200" indent="-457200" algn="just">
              <a:buFont typeface="+mj-lt"/>
              <a:buAutoNum type="alphaUcPeriod"/>
            </a:pPr>
            <a:r>
              <a:rPr lang="en-US" sz="2000" dirty="0">
                <a:latin typeface="+mj-lt"/>
              </a:rPr>
              <a:t>extending</a:t>
            </a:r>
          </a:p>
          <a:p>
            <a:pPr marL="457200" indent="-457200" algn="just"/>
            <a:r>
              <a:rPr lang="en-US" sz="2000" b="1" dirty="0">
                <a:latin typeface="+mj-lt"/>
              </a:rPr>
              <a:t>4. Protected modifiers only are allowed in the inherited class.</a:t>
            </a:r>
          </a:p>
          <a:p>
            <a:pPr marL="457200" indent="-457200" algn="just">
              <a:buFont typeface="+mj-lt"/>
              <a:buAutoNum type="alphaUcPeriod"/>
            </a:pPr>
            <a:endParaRPr lang="en-US" sz="2000" dirty="0">
              <a:latin typeface="+mj-lt"/>
            </a:endParaRPr>
          </a:p>
          <a:p>
            <a:pPr marL="457200" indent="-457200" algn="just">
              <a:buFont typeface="+mj-lt"/>
              <a:buAutoNum type="alphaUcPeriod"/>
            </a:pPr>
            <a:r>
              <a:rPr lang="en-US" sz="2000" dirty="0">
                <a:latin typeface="+mj-lt"/>
              </a:rPr>
              <a:t>True      </a:t>
            </a:r>
          </a:p>
          <a:p>
            <a:pPr marL="457200" indent="-457200" algn="just">
              <a:buFont typeface="+mj-lt"/>
              <a:buAutoNum type="alphaUcPeriod"/>
            </a:pPr>
            <a:r>
              <a:rPr lang="en-US" sz="2000" b="1" dirty="0">
                <a:latin typeface="+mj-lt"/>
              </a:rPr>
              <a:t>False </a:t>
            </a:r>
            <a:r>
              <a:rPr lang="en-US" sz="2000" dirty="0">
                <a:latin typeface="+mj-lt"/>
              </a:rPr>
              <a:t> </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B992A6-C254-C344-B077-0AB6E6CE646A}"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69585"/>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 Why do we need TypeScript</a:t>
            </a:r>
          </a:p>
          <a:p>
            <a:pPr marL="342900" indent="-342900">
              <a:buFont typeface="+mj-lt"/>
              <a:buAutoNum type="arabicPeriod"/>
            </a:pPr>
            <a:r>
              <a:rPr lang="en-US" sz="2800" dirty="0"/>
              <a:t> Mention some of the features of TypeScript?</a:t>
            </a:r>
          </a:p>
          <a:p>
            <a:pPr marL="342900" indent="-342900">
              <a:buFont typeface="+mj-lt"/>
              <a:buAutoNum type="arabicPeriod"/>
            </a:pPr>
            <a:r>
              <a:rPr lang="en-US" sz="2800" dirty="0"/>
              <a:t>What are the Benefits of using TypeScript?</a:t>
            </a:r>
          </a:p>
          <a:p>
            <a:pPr marL="342900" indent="-342900">
              <a:buFont typeface="+mj-lt"/>
              <a:buAutoNum type="arabicPeriod"/>
            </a:pPr>
            <a:r>
              <a:rPr lang="en-US" sz="2800" dirty="0"/>
              <a:t>How to install TypeScript?</a:t>
            </a:r>
          </a:p>
          <a:p>
            <a:pPr marL="342900" indent="-342900">
              <a:buFont typeface="+mj-lt"/>
              <a:buAutoNum type="arabicPeriod"/>
            </a:pPr>
            <a:r>
              <a:rPr lang="en-US" sz="2800" dirty="0"/>
              <a:t> How do you compile TypeScript files?</a:t>
            </a:r>
          </a:p>
          <a:p>
            <a:pPr marL="342900" indent="-342900">
              <a:buFont typeface="+mj-lt"/>
              <a:buAutoNum type="arabicPeriod"/>
            </a:pPr>
            <a:r>
              <a:rPr lang="en-US" sz="2800" dirty="0"/>
              <a:t> Can we combine multiple .ts files into a single .js file?</a:t>
            </a:r>
          </a:p>
          <a:p>
            <a:pPr marL="342900" indent="-342900">
              <a:buFont typeface="+mj-lt"/>
              <a:buAutoNum type="arabicPeriod"/>
            </a:pPr>
            <a:r>
              <a:rPr lang="en-US" sz="2800" dirty="0"/>
              <a:t>What are the different types of TypeScript?</a:t>
            </a:r>
          </a:p>
          <a:p>
            <a:pPr marL="342900" indent="-342900">
              <a:buFont typeface="+mj-lt"/>
              <a:buAutoNum type="arabicPeriod"/>
            </a:pPr>
            <a:r>
              <a:rPr lang="en-US" sz="2800" dirty="0"/>
              <a:t>List out the built-in data types in TypeScript.?</a:t>
            </a:r>
          </a:p>
          <a:p>
            <a:pPr marL="342900" indent="-342900">
              <a:buFont typeface="+mj-lt"/>
              <a:buAutoNum type="arabicPeriod"/>
            </a:pPr>
            <a:r>
              <a:rPr lang="en-US" sz="2800" dirty="0"/>
              <a:t>What are Variables in TypeScript and how to create them.</a:t>
            </a:r>
          </a:p>
          <a:p>
            <a:pPr marL="342900" indent="-342900">
              <a:buFont typeface="+mj-lt"/>
              <a:buAutoNum type="arabicPeriod"/>
            </a:pPr>
            <a:r>
              <a:rPr lang="en-US" sz="2800" dirty="0"/>
              <a:t>What are the different ways of declaring a Variable??</a:t>
            </a:r>
          </a:p>
          <a:p>
            <a:endParaRPr lang="en-US" sz="2800"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5364A0-56FE-1146-9C26-8F59469C098D}"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90779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 What are Interfaces in TypeScript?</a:t>
            </a:r>
          </a:p>
          <a:p>
            <a:pPr marL="457200" indent="-457200">
              <a:buFont typeface="Arial" panose="020B0604020202020204" pitchFamily="34" charset="0"/>
              <a:buChar char="•"/>
            </a:pPr>
            <a:r>
              <a:rPr lang="en-US" sz="2800" dirty="0"/>
              <a:t>What are the access modifiers supported by TypeScript?</a:t>
            </a:r>
          </a:p>
          <a:p>
            <a:pPr marL="457200" indent="-457200">
              <a:buFont typeface="Arial" panose="020B0604020202020204" pitchFamily="34" charset="0"/>
              <a:buChar char="•"/>
            </a:pPr>
            <a:r>
              <a:rPr lang="en-US" sz="2800" dirty="0"/>
              <a:t>What are modules in TypeScript?</a:t>
            </a:r>
          </a:p>
          <a:p>
            <a:pPr marL="457200" indent="-457200">
              <a:buFont typeface="Arial" panose="020B0604020202020204" pitchFamily="34" charset="0"/>
              <a:buChar char="•"/>
            </a:pPr>
            <a:r>
              <a:rPr lang="en-US" sz="2800" dirty="0"/>
              <a:t>Does TypeScript support function overloading?</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How does TypeScript support optional parameters in function?</a:t>
            </a:r>
          </a:p>
          <a:p>
            <a:pPr marL="457200" indent="-457200">
              <a:buFont typeface="Arial" panose="020B0604020202020204" pitchFamily="34" charset="0"/>
              <a:buChar char="•"/>
            </a:pPr>
            <a:r>
              <a:rPr lang="en-US" sz="2800" dirty="0"/>
              <a:t> What is the Default Parameters Function in TypeScript?</a:t>
            </a:r>
          </a:p>
          <a:p>
            <a:pPr marL="457200" indent="-457200">
              <a:buFont typeface="Arial" panose="020B0604020202020204" pitchFamily="34" charset="0"/>
              <a:buChar char="•"/>
            </a:pPr>
            <a:r>
              <a:rPr lang="en-US" sz="2800" dirty="0"/>
              <a:t>What is the difference between interface and type statements?</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DD2BF6-49F8-2C49-9514-731D9A037AEC}"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053840"/>
          </a:xfrm>
          <a:prstGeom prst="rect">
            <a:avLst/>
          </a:prstGeom>
          <a:solidFill>
            <a:schemeClr val="accent3">
              <a:lumMod val="40000"/>
              <a:lumOff val="60000"/>
            </a:schemeClr>
          </a:solidFill>
          <a:ln w="28575">
            <a:solidFill>
              <a:schemeClr val="tx1"/>
            </a:solidFill>
          </a:ln>
        </p:spPr>
        <p:txBody>
          <a:bodyPr wrap="square">
            <a:spAutoFit/>
          </a:bodyPr>
          <a:lstStyle/>
          <a:p>
            <a:pPr>
              <a:lnSpc>
                <a:spcPct val="120000"/>
              </a:lnSpc>
            </a:pPr>
            <a:r>
              <a:rPr lang="en-US" sz="2800" b="1" dirty="0">
                <a:latin typeface="+mj-lt"/>
              </a:rPr>
              <a:t>Till Now we understand, </a:t>
            </a:r>
            <a:r>
              <a:rPr lang="en-US" sz="2800" dirty="0"/>
              <a:t>How to Install typescript,  </a:t>
            </a:r>
            <a:r>
              <a:rPr lang="en-US" sz="2800" dirty="0">
                <a:sym typeface="+mn-ea"/>
              </a:rPr>
              <a:t>Power of Types  and its Functions. We lear about  Function as types Optional and default parameters </a:t>
            </a:r>
          </a:p>
          <a:p>
            <a:pPr>
              <a:lnSpc>
                <a:spcPct val="120000"/>
              </a:lnSpc>
            </a:pPr>
            <a:r>
              <a:rPr lang="en-US" sz="2800" dirty="0">
                <a:sym typeface="+mn-ea"/>
              </a:rPr>
              <a:t>Define Arrow functions and  Function overloading. Different types of Access modifiers, Getters and setters Read-only &amp; static are studied . Abstract classes</a:t>
            </a:r>
          </a:p>
          <a:p>
            <a:pPr>
              <a:lnSpc>
                <a:spcPct val="120000"/>
              </a:lnSpc>
            </a:pPr>
            <a:r>
              <a:rPr lang="en-US" sz="2800" dirty="0">
                <a:sym typeface="+mn-ea"/>
              </a:rPr>
              <a:t>Interfaces, Extending and Implementing Interface also in typescript. How to </a:t>
            </a:r>
          </a:p>
          <a:p>
            <a:pPr>
              <a:lnSpc>
                <a:spcPct val="120000"/>
              </a:lnSpc>
            </a:pPr>
            <a:r>
              <a:rPr lang="en-US" sz="2800" dirty="0">
                <a:sym typeface="+mn-ea"/>
              </a:rPr>
              <a:t> Import and Export modules are alsostudied . </a:t>
            </a:r>
            <a:endParaRPr lang="en-US" sz="2800" dirty="0"/>
          </a:p>
          <a:p>
            <a:endParaRPr lang="en-US" sz="2800" dirty="0"/>
          </a:p>
          <a:p>
            <a:endParaRPr lang="en-US" sz="2800"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73B2C8-FA23-B34E-88EE-BF812463E51F}"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74FB55-D333-5449-BCDB-E04CBBA1F21D}"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III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97</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E8676A"/>
      </a:accent1>
      <a:accent2>
        <a:srgbClr val="EEAFB7"/>
      </a:accent2>
      <a:accent3>
        <a:srgbClr val="EEB3BB"/>
      </a:accent3>
      <a:accent4>
        <a:srgbClr val="E9888D"/>
      </a:accent4>
      <a:accent5>
        <a:srgbClr val="EBA1A5"/>
      </a:accent5>
      <a:accent6>
        <a:srgbClr val="E8797C"/>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4744</TotalTime>
  <Words>8854</Words>
  <Application>Microsoft Office PowerPoint</Application>
  <PresentationFormat>Widescreen</PresentationFormat>
  <Paragraphs>1250</Paragraphs>
  <Slides>97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Times New Roman</vt:lpstr>
      <vt:lpstr>Trebuchet MS</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cp:lastModifiedBy>Ritesh Kumar Singh</cp:lastModifiedBy>
  <cp:revision>34</cp:revision>
  <dcterms:created xsi:type="dcterms:W3CDTF">2023-08-21T04:18:07Z</dcterms:created>
  <dcterms:modified xsi:type="dcterms:W3CDTF">2025-01-21T07:40:46Z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2023-07-14T00:00:00Z</vt:filetime>
  </property>
  <property fmtid="{D5CDD505-2E9C-101B-9397-08002B2CF9AE}" pid="3" name="Creator">
    <vt:lpwstr>WPS Presentation</vt:lpwstr>
  </property>
  <property fmtid="{D5CDD505-2E9C-101B-9397-08002B2CF9AE}" pid="4" name="LastSaved">
    <vt:filetime>2023-08-21T00:00:00Z</vt:filetime>
  </property>
</Properties>
</file>