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handoutMasterIdLst>
    <p:handoutMasterId r:id="rId70"/>
  </p:handoutMasterIdLst>
  <p:sldIdLst>
    <p:sldId id="256" r:id="rId2"/>
    <p:sldId id="875" r:id="rId3"/>
    <p:sldId id="573" r:id="rId4"/>
    <p:sldId id="604" r:id="rId5"/>
    <p:sldId id="607" r:id="rId6"/>
    <p:sldId id="608" r:id="rId7"/>
    <p:sldId id="609" r:id="rId8"/>
    <p:sldId id="610" r:id="rId9"/>
    <p:sldId id="583" r:id="rId10"/>
    <p:sldId id="258" r:id="rId11"/>
    <p:sldId id="574" r:id="rId12"/>
    <p:sldId id="634" r:id="rId13"/>
    <p:sldId id="614" r:id="rId14"/>
    <p:sldId id="334" r:id="rId15"/>
    <p:sldId id="635" r:id="rId16"/>
    <p:sldId id="636" r:id="rId17"/>
    <p:sldId id="637" r:id="rId18"/>
    <p:sldId id="638" r:id="rId19"/>
    <p:sldId id="639" r:id="rId20"/>
    <p:sldId id="640" r:id="rId21"/>
    <p:sldId id="641" r:id="rId22"/>
    <p:sldId id="642" r:id="rId23"/>
    <p:sldId id="643" r:id="rId24"/>
    <p:sldId id="644" r:id="rId25"/>
    <p:sldId id="645" r:id="rId26"/>
    <p:sldId id="257" r:id="rId27"/>
    <p:sldId id="581" r:id="rId28"/>
    <p:sldId id="649" r:id="rId29"/>
    <p:sldId id="718" r:id="rId30"/>
    <p:sldId id="719" r:id="rId31"/>
    <p:sldId id="772" r:id="rId32"/>
    <p:sldId id="773" r:id="rId33"/>
    <p:sldId id="774" r:id="rId34"/>
    <p:sldId id="775" r:id="rId35"/>
    <p:sldId id="720" r:id="rId36"/>
    <p:sldId id="721" r:id="rId37"/>
    <p:sldId id="722" r:id="rId38"/>
    <p:sldId id="776" r:id="rId39"/>
    <p:sldId id="723" r:id="rId40"/>
    <p:sldId id="778" r:id="rId41"/>
    <p:sldId id="779" r:id="rId42"/>
    <p:sldId id="780" r:id="rId43"/>
    <p:sldId id="724" r:id="rId44"/>
    <p:sldId id="832" r:id="rId45"/>
    <p:sldId id="834" r:id="rId46"/>
    <p:sldId id="835" r:id="rId47"/>
    <p:sldId id="836" r:id="rId48"/>
    <p:sldId id="837" r:id="rId49"/>
    <p:sldId id="838" r:id="rId50"/>
    <p:sldId id="839" r:id="rId51"/>
    <p:sldId id="840" r:id="rId52"/>
    <p:sldId id="841" r:id="rId53"/>
    <p:sldId id="843" r:id="rId54"/>
    <p:sldId id="845" r:id="rId55"/>
    <p:sldId id="846" r:id="rId56"/>
    <p:sldId id="847" r:id="rId57"/>
    <p:sldId id="848" r:id="rId58"/>
    <p:sldId id="762" r:id="rId59"/>
    <p:sldId id="763" r:id="rId60"/>
    <p:sldId id="764" r:id="rId61"/>
    <p:sldId id="928" r:id="rId62"/>
    <p:sldId id="929" r:id="rId63"/>
    <p:sldId id="765" r:id="rId64"/>
    <p:sldId id="766" r:id="rId65"/>
    <p:sldId id="767" r:id="rId66"/>
    <p:sldId id="768" r:id="rId67"/>
    <p:sldId id="769" r:id="rId6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8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31"/>
    <p:restoredTop sz="92165" autoAdjust="0"/>
  </p:normalViewPr>
  <p:slideViewPr>
    <p:cSldViewPr>
      <p:cViewPr varScale="1">
        <p:scale>
          <a:sx n="58" d="100"/>
          <a:sy n="58" d="100"/>
        </p:scale>
        <p:origin x="111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1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1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1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2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91EB5D2-4E2C-4D1D-A447-CE86542BC42D}" type="doc">
      <dgm:prSet loTypeId="urn:microsoft.com/office/officeart/2005/8/layout/vList2#1" loCatId="list" qsTypeId="urn:microsoft.com/office/officeart/2005/8/quickstyle/3d4#1" qsCatId="3D" csTypeId="urn:microsoft.com/office/officeart/2005/8/colors/accent1_2#1" csCatId="accent1"/>
      <dgm:spPr/>
      <dgm:t>
        <a:bodyPr/>
        <a:lstStyle/>
        <a:p>
          <a:endParaRPr lang="en-IN"/>
        </a:p>
      </dgm:t>
    </dgm:pt>
    <dgm:pt modelId="{12DD1199-91E2-4078-A2C6-82ED080F9D95}">
      <dgm:prSet custT="1"/>
      <dgm:spPr/>
      <dgm:t>
        <a:bodyPr/>
        <a:lstStyle/>
        <a:p>
          <a:r>
            <a:rPr lang="en-US" sz="2800" dirty="0"/>
            <a:t>In this semester, the students will </a:t>
          </a:r>
          <a:endParaRPr lang="en-IN" sz="2800" dirty="0"/>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pt>
    <dgm:pt modelId="{5018F1C8-632D-4593-8386-DC1BDD77A6F3}" type="pres">
      <dgm:prSet presAssocID="{12DD1199-91E2-4078-A2C6-82ED080F9D95}" presName="parentText" presStyleLbl="node1" presStyleIdx="0" presStyleCnt="1">
        <dgm:presLayoutVars>
          <dgm:chMax val="0"/>
          <dgm:bulletEnabled val="1"/>
        </dgm:presLayoutVars>
      </dgm:prSet>
      <dgm:spPr/>
    </dgm:pt>
  </dgm:ptLst>
  <dgm:cxnLst>
    <dgm:cxn modelId="{BB5D7B51-F01D-479D-912E-B1891F50CC59}" type="presOf" srcId="{891EB5D2-4E2C-4D1D-A447-CE86542BC42D}" destId="{ECAF2DE4-29DE-45BE-A434-ACC5587D3C8F}" srcOrd="0" destOrd="0" presId="urn:microsoft.com/office/officeart/2005/8/layout/vList2#1"/>
    <dgm:cxn modelId="{5E219689-FC35-489C-ACB4-2920C4B682D5}" type="presOf" srcId="{12DD1199-91E2-4078-A2C6-82ED080F9D95}" destId="{5018F1C8-632D-4593-8386-DC1BDD77A6F3}" srcOrd="0" destOrd="0" presId="urn:microsoft.com/office/officeart/2005/8/layout/vList2#1"/>
    <dgm:cxn modelId="{B67221F2-07A7-4EC7-A28E-C8FA6BF50669}" srcId="{891EB5D2-4E2C-4D1D-A447-CE86542BC42D}" destId="{12DD1199-91E2-4078-A2C6-82ED080F9D95}" srcOrd="0" destOrd="0" parTransId="{1BCF16EB-8286-4D76-B156-7C9E1F338E83}" sibTransId="{C609EA3A-F19F-4AAA-A417-1E1777A4EB5D}"/>
    <dgm:cxn modelId="{BFD82042-8229-4109-A8E4-298D18B9B416}" type="presParOf" srcId="{ECAF2DE4-29DE-45BE-A434-ACC5587D3C8F}" destId="{5018F1C8-632D-4593-8386-DC1BDD77A6F3}" srcOrd="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803BEA6-810A-46C8-899C-70229B268BB8}" type="doc">
      <dgm:prSet loTypeId="urn:microsoft.com/office/officeart/2005/8/layout/vList2#10" loCatId="list" qsTypeId="urn:microsoft.com/office/officeart/2005/8/quickstyle/simple3#7" qsCatId="simple" csTypeId="urn:microsoft.com/office/officeart/2005/8/colors/accent1_2#9" csCatId="accent1" phldr="1"/>
      <dgm:spPr/>
      <dgm:t>
        <a:bodyPr/>
        <a:lstStyle/>
        <a:p>
          <a:endParaRPr lang="en-IN"/>
        </a:p>
      </dgm:t>
    </dgm:pt>
    <dgm:pt modelId="{502B59D9-8C99-44C9-B85F-4596BFA6E16F}">
      <dgm:prSet custT="1"/>
      <dgm:spPr/>
      <dgm:t>
        <a:bodyPr/>
        <a:lstStyle/>
        <a:p>
          <a:r>
            <a:rPr lang="en-IN" sz="2000" b="1" dirty="0"/>
            <a:t>CO5 :</a:t>
          </a:r>
          <a:r>
            <a:rPr lang="en-IN" sz="2500" b="1" dirty="0"/>
            <a:t> </a:t>
          </a:r>
          <a:r>
            <a:rPr lang="en-US" sz="2000" b="1" dirty="0"/>
            <a:t>Understand the impact of web designing by database connectivity with Mongodb</a:t>
          </a:r>
          <a:endParaRPr lang="en-IN" sz="2500" b="1"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ScaleY="303218"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10"/>
    <dgm:cxn modelId="{49668B68-671F-4E13-BC55-3CC0C61BC1D0}" type="presOf" srcId="{0803BEA6-810A-46C8-899C-70229B268BB8}" destId="{E298B721-E1B9-4CD4-8B1A-4950CC157D9F}" srcOrd="0" destOrd="0" presId="urn:microsoft.com/office/officeart/2005/8/layout/vList2#10"/>
    <dgm:cxn modelId="{F33C2679-711E-46BD-9792-5F0D76896B3F}" type="presParOf" srcId="{E298B721-E1B9-4CD4-8B1A-4950CC157D9F}" destId="{3EED7F0D-5C80-4479-905C-E79E88227593}" srcOrd="0" destOrd="0" presId="urn:microsoft.com/office/officeart/2005/8/layout/vList2#10"/>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11" loCatId="list" qsTypeId="urn:microsoft.com/office/officeart/2005/8/quickstyle/3d1#3" qsCatId="3D" csTypeId="urn:microsoft.com/office/officeart/2005/8/colors/accent1_2#10"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11"/>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11"/>
    <dgm:cxn modelId="{65E8A7CB-5EF3-4232-9A05-E7E89F91E38E}" type="presParOf" srcId="{F61E8516-DE3F-4AE9-AE50-9F42F39BFAD3}" destId="{B898B381-A99B-40FA-B837-D80DC4A60493}" srcOrd="0" destOrd="0" presId="urn:microsoft.com/office/officeart/2005/8/layout/vList2#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12" loCatId="list" qsTypeId="urn:microsoft.com/office/officeart/2005/8/quickstyle/simple3#8" qsCatId="simple" csTypeId="urn:microsoft.com/office/officeart/2005/8/colors/accent1_2#11" csCatId="accent1"/>
      <dgm:spPr/>
      <dgm:t>
        <a:bodyPr/>
        <a:lstStyle/>
        <a:p>
          <a:endParaRPr lang="en-IN"/>
        </a:p>
      </dgm:t>
    </dgm:pt>
    <dgm:pt modelId="{02C141FE-9ABF-48FD-9848-42A0EFA33222}">
      <dgm:prSet/>
      <dgm:spPr/>
      <dgm:t>
        <a:bodyPr/>
        <a:lstStyle/>
        <a:p>
          <a:r>
            <a:rPr lang="en-IN" b="1" dirty="0"/>
            <a:t>PO1 : </a:t>
          </a:r>
          <a:r>
            <a:rPr lang="en-US" b="1" dirty="0"/>
            <a:t>Engineering Knowledge</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1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12"/>
    <dgm:cxn modelId="{0FAF76ED-A85B-47AF-BBC3-6A57EC537321}" type="presParOf" srcId="{685F4F69-7D82-4DED-A9A8-7071B724DF07}" destId="{AEDD9097-4AFF-4D2E-9357-46583571353B}" srcOrd="0" destOrd="0" presId="urn:microsoft.com/office/officeart/2005/8/layout/vList2#1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13" loCatId="list" qsTypeId="urn:microsoft.com/office/officeart/2005/8/quickstyle/simple3#9" qsCatId="simple" csTypeId="urn:microsoft.com/office/officeart/2005/8/colors/accent1_2#12" csCatId="accent1"/>
      <dgm:spPr/>
      <dgm:t>
        <a:bodyPr/>
        <a:lstStyle/>
        <a:p>
          <a:endParaRPr lang="en-IN"/>
        </a:p>
      </dgm:t>
    </dgm:pt>
    <dgm:pt modelId="{E7AAAF9E-D416-49AE-8611-65377A7DE939}">
      <dgm:prSet/>
      <dgm:spPr/>
      <dgm:t>
        <a:bodyPr/>
        <a:lstStyle/>
        <a:p>
          <a:r>
            <a:rPr lang="en-US" b="1" dirty="0"/>
            <a:t>PO2 : Problem Analysis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13"/>
    <dgm:cxn modelId="{0137BE35-7741-4CB7-8903-0262507EB38F}" type="presOf" srcId="{1B644E16-AACD-4612-92E0-D46EF4ECB879}" destId="{B22A3E1F-BDC2-4FC3-B056-77BC1F86A5BC}" srcOrd="0" destOrd="0" presId="urn:microsoft.com/office/officeart/2005/8/layout/vList2#13"/>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1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14" loCatId="list" qsTypeId="urn:microsoft.com/office/officeart/2005/8/quickstyle/simple3#10" qsCatId="simple" csTypeId="urn:microsoft.com/office/officeart/2005/8/colors/accent1_2#13" csCatId="accent1"/>
      <dgm:spPr/>
      <dgm:t>
        <a:bodyPr/>
        <a:lstStyle/>
        <a:p>
          <a:endParaRPr lang="en-IN"/>
        </a:p>
      </dgm:t>
    </dgm:pt>
    <dgm:pt modelId="{FCBD3793-394C-48FC-B28C-1D09533E7BA0}">
      <dgm:prSet/>
      <dgm:spPr/>
      <dgm:t>
        <a:bodyPr/>
        <a:lstStyle/>
        <a:p>
          <a:r>
            <a:rPr lang="en-IN" b="1" dirty="0"/>
            <a:t>PO3 :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14"/>
    <dgm:cxn modelId="{22A65282-467B-4D1B-B70C-0E397C12B221}" type="presOf" srcId="{FCBD3793-394C-48FC-B28C-1D09533E7BA0}" destId="{8C029958-E145-4D8C-B815-F42AE9B5E6DF}" srcOrd="0" destOrd="0" presId="urn:microsoft.com/office/officeart/2005/8/layout/vList2#14"/>
    <dgm:cxn modelId="{43591253-4998-4341-BF06-68B4B1D65B6C}" type="presParOf" srcId="{45C93CBB-046D-43CD-9356-3FC8771C32AF}" destId="{8C029958-E145-4D8C-B815-F42AE9B5E6DF}" srcOrd="0" destOrd="0" presId="urn:microsoft.com/office/officeart/2005/8/layout/vList2#1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15" loCatId="list" qsTypeId="urn:microsoft.com/office/officeart/2005/8/quickstyle/simple3#11" qsCatId="simple" csTypeId="urn:microsoft.com/office/officeart/2005/8/colors/accent1_2#14" csCatId="accent1"/>
      <dgm:spPr/>
      <dgm:t>
        <a:bodyPr/>
        <a:lstStyle/>
        <a:p>
          <a:endParaRPr lang="en-IN"/>
        </a:p>
      </dgm:t>
    </dgm:pt>
    <dgm:pt modelId="{F2B2203F-2FAE-49B7-A1D5-9CD1B5127346}">
      <dgm:prSet/>
      <dgm:spPr/>
      <dgm:t>
        <a:bodyPr/>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15"/>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15"/>
    <dgm:cxn modelId="{0F1234CC-99AD-4C66-A03B-0A28C4FEB8FB}" type="presParOf" srcId="{BAD57889-E122-4358-BE0C-A1CC3A735F9B}" destId="{54692D58-280A-4A5B-8ABB-4AA8C3D0C486}" srcOrd="0" destOrd="0" presId="urn:microsoft.com/office/officeart/2005/8/layout/vList2#15"/>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16" loCatId="list" qsTypeId="urn:microsoft.com/office/officeart/2005/8/quickstyle/simple3#12" qsCatId="simple" csTypeId="urn:microsoft.com/office/officeart/2005/8/colors/accent1_2#15" csCatId="accent1" phldr="1"/>
      <dgm:spPr/>
      <dgm:t>
        <a:bodyPr/>
        <a:lstStyle/>
        <a:p>
          <a:endParaRPr lang="en-IN"/>
        </a:p>
      </dgm:t>
    </dgm:pt>
    <dgm:pt modelId="{502B59D9-8C99-44C9-B85F-4596BFA6E16F}">
      <dgm:prSet/>
      <dgm:spPr/>
      <dgm:t>
        <a:bodyPr/>
        <a:lstStyle/>
        <a:p>
          <a:r>
            <a:rPr lang="en-IN" b="1" dirty="0"/>
            <a:t>PO5 : </a:t>
          </a:r>
          <a:r>
            <a:rPr lang="en-US" b="1" dirty="0"/>
            <a:t>Modern tool usage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16"/>
    <dgm:cxn modelId="{49668B68-671F-4E13-BC55-3CC0C61BC1D0}" type="presOf" srcId="{0803BEA6-810A-46C8-899C-70229B268BB8}" destId="{E298B721-E1B9-4CD4-8B1A-4950CC157D9F}" srcOrd="0" destOrd="0" presId="urn:microsoft.com/office/officeart/2005/8/layout/vList2#16"/>
    <dgm:cxn modelId="{F33C2679-711E-46BD-9792-5F0D76896B3F}" type="presParOf" srcId="{E298B721-E1B9-4CD4-8B1A-4950CC157D9F}" destId="{3EED7F0D-5C80-4479-905C-E79E88227593}" srcOrd="0" destOrd="0" presId="urn:microsoft.com/office/officeart/2005/8/layout/vList2#16"/>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BCFF2A5-481F-4662-8A7E-7E8F303E314D}" type="doc">
      <dgm:prSet loTypeId="urn:microsoft.com/office/officeart/2005/8/layout/vList2#17" loCatId="list" qsTypeId="urn:microsoft.com/office/officeart/2005/8/quickstyle/simple3#13" qsCatId="simple" csTypeId="urn:microsoft.com/office/officeart/2005/8/colors/accent1_2#16" csCatId="accent1" phldr="1"/>
      <dgm:spPr/>
      <dgm:t>
        <a:bodyPr/>
        <a:lstStyle/>
        <a:p>
          <a:endParaRPr lang="en-IN"/>
        </a:p>
      </dgm:t>
    </dgm:pt>
    <dgm:pt modelId="{FBA19F7D-578A-464D-ADE6-D3D08AEFD9D5}">
      <dgm:prSet custT="1"/>
      <dgm:spPr/>
      <dgm:t>
        <a:bodyPr/>
        <a:lstStyle/>
        <a:p>
          <a:r>
            <a:rPr lang="en-US" sz="2800" b="1" dirty="0"/>
            <a:t>PO6 : The engineer and society</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17"/>
    <dgm:cxn modelId="{FA46BF76-4540-42EF-9418-14DBEB706874}" type="presOf" srcId="{FBA19F7D-578A-464D-ADE6-D3D08AEFD9D5}" destId="{6CC17462-A62E-4245-BFD1-F10DCB528333}" srcOrd="0" destOrd="0" presId="urn:microsoft.com/office/officeart/2005/8/layout/vList2#17"/>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17"/>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9995D18-05F5-4A4B-8F9A-27E4833C6620}" type="doc">
      <dgm:prSet loTypeId="urn:microsoft.com/office/officeart/2005/8/layout/vList2#18" loCatId="list" qsTypeId="urn:microsoft.com/office/officeart/2005/8/quickstyle/3d1#4" qsCatId="3D" csTypeId="urn:microsoft.com/office/officeart/2005/8/colors/accent1_2#17"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18"/>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18"/>
    <dgm:cxn modelId="{65E8A7CB-5EF3-4232-9A05-E7E89F91E38E}" type="presParOf" srcId="{F61E8516-DE3F-4AE9-AE50-9F42F39BFAD3}" destId="{B898B381-A99B-40FA-B837-D80DC4A60493}" srcOrd="0" destOrd="0" presId="urn:microsoft.com/office/officeart/2005/8/layout/vList2#1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A6AA7B5-1491-47C8-85E4-E5E8FDD6D065}" type="doc">
      <dgm:prSet loTypeId="urn:microsoft.com/office/officeart/2005/8/layout/vList2#19" loCatId="list" qsTypeId="urn:microsoft.com/office/officeart/2005/8/quickstyle/simple3#14" qsCatId="simple" csTypeId="urn:microsoft.com/office/officeart/2005/8/colors/accent1_2#18"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19"/>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19"/>
    <dgm:cxn modelId="{0FAF76ED-A85B-47AF-BBC3-6A57EC537321}" type="presParOf" srcId="{685F4F69-7D82-4DED-A9A8-7071B724DF07}" destId="{AEDD9097-4AFF-4D2E-9357-46583571353B}" srcOrd="0" destOrd="0" presId="urn:microsoft.com/office/officeart/2005/8/layout/vList2#1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087D5B-D783-472D-88B5-FF8830383D40}" type="doc">
      <dgm:prSet loTypeId="urn:microsoft.com/office/officeart/2005/8/layout/vList2#2" loCatId="list" qsTypeId="urn:microsoft.com/office/officeart/2005/8/quickstyle/simple3#1" qsCatId="simple" csTypeId="urn:microsoft.com/office/officeart/2005/8/colors/accent1_2#2" csCatId="accent1" phldr="1"/>
      <dgm:spPr/>
      <dgm:t>
        <a:bodyPr/>
        <a:lstStyle/>
        <a:p>
          <a:endParaRPr lang="en-IN"/>
        </a:p>
      </dgm:t>
    </dgm:pt>
    <dgm:pt modelId="{7BEAC6C9-E9EE-4C88-9286-99D02ED2B8F0}">
      <dgm:prSet custT="1"/>
      <dgm:spPr/>
      <dgm:t>
        <a:bodyPr/>
        <a:lstStyle/>
        <a:p>
          <a:r>
            <a:rPr lang="en-US" sz="2400" dirty="0"/>
            <a:t>Study how to design and build static as well as dynamic webpages and interactive web applications  </a:t>
          </a:r>
          <a:endParaRPr lang="en-IN" sz="2800" dirty="0"/>
        </a:p>
      </dgm:t>
    </dgm:pt>
    <dgm:pt modelId="{36912537-CFD6-44DE-AC31-6C215446DC60}" type="parTrans" cxnId="{AFC9E875-0A1B-4B46-B0D7-A4EBDAB1B21C}">
      <dgm:prSet/>
      <dgm:spPr/>
      <dgm:t>
        <a:bodyPr/>
        <a:lstStyle/>
        <a:p>
          <a:endParaRPr lang="en-IN" sz="2800"/>
        </a:p>
      </dgm:t>
    </dgm:pt>
    <dgm:pt modelId="{04E7EFA9-E153-4008-9F81-FFAA41B6F97F}" type="sibTrans" cxnId="{AFC9E875-0A1B-4B46-B0D7-A4EBDAB1B21C}">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pt>
    <dgm:pt modelId="{80E7BA34-FA84-45EB-89F5-AA12E2797A41}" type="pres">
      <dgm:prSet presAssocID="{7BEAC6C9-E9EE-4C88-9286-99D02ED2B8F0}" presName="parentText" presStyleLbl="node1" presStyleIdx="0" presStyleCnt="1" custScaleY="103878" custLinFactNeighborX="-43" custLinFactNeighborY="-73833">
        <dgm:presLayoutVars>
          <dgm:chMax val="0"/>
          <dgm:bulletEnabled val="1"/>
        </dgm:presLayoutVars>
      </dgm:prSet>
      <dgm:spPr/>
    </dgm:pt>
  </dgm:ptLst>
  <dgm:cxnLst>
    <dgm:cxn modelId="{A4759718-D329-48FB-9AC0-AB5B23FB3BCA}" type="presOf" srcId="{62087D5B-D783-472D-88B5-FF8830383D40}" destId="{BAC330DF-63D6-4D05-B05B-326D87078E16}" srcOrd="0" destOrd="0" presId="urn:microsoft.com/office/officeart/2005/8/layout/vList2#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2"/>
    <dgm:cxn modelId="{5B626400-7C3F-4782-84D2-3C27A1C69694}" type="presParOf" srcId="{BAC330DF-63D6-4D05-B05B-326D87078E16}" destId="{80E7BA34-FA84-45EB-89F5-AA12E2797A41}" srcOrd="0" destOrd="0" presId="urn:microsoft.com/office/officeart/2005/8/layout/vList2#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644E16-AACD-4612-92E0-D46EF4ECB879}" type="doc">
      <dgm:prSet loTypeId="urn:microsoft.com/office/officeart/2005/8/layout/vList2#20" loCatId="list" qsTypeId="urn:microsoft.com/office/officeart/2005/8/quickstyle/simple3#15" qsCatId="simple" csTypeId="urn:microsoft.com/office/officeart/2005/8/colors/accent1_2#19"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20"/>
    <dgm:cxn modelId="{0137BE35-7741-4CB7-8903-0262507EB38F}" type="presOf" srcId="{1B644E16-AACD-4612-92E0-D46EF4ECB879}" destId="{B22A3E1F-BDC2-4FC3-B056-77BC1F86A5BC}" srcOrd="0" destOrd="0" presId="urn:microsoft.com/office/officeart/2005/8/layout/vList2#20"/>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20"/>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F45E94E-C528-4C21-A29D-573922B4ED68}" type="doc">
      <dgm:prSet loTypeId="urn:microsoft.com/office/officeart/2005/8/layout/vList2#21" loCatId="list" qsTypeId="urn:microsoft.com/office/officeart/2005/8/quickstyle/simple3#16" qsCatId="simple" csTypeId="urn:microsoft.com/office/officeart/2005/8/colors/accent1_2#20"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21"/>
    <dgm:cxn modelId="{22A65282-467B-4D1B-B70C-0E397C12B221}" type="presOf" srcId="{FCBD3793-394C-48FC-B28C-1D09533E7BA0}" destId="{8C029958-E145-4D8C-B815-F42AE9B5E6DF}" srcOrd="0" destOrd="0" presId="urn:microsoft.com/office/officeart/2005/8/layout/vList2#21"/>
    <dgm:cxn modelId="{43591253-4998-4341-BF06-68B4B1D65B6C}" type="presParOf" srcId="{45C93CBB-046D-43CD-9356-3FC8771C32AF}" destId="{8C029958-E145-4D8C-B815-F42AE9B5E6DF}" srcOrd="0" destOrd="0" presId="urn:microsoft.com/office/officeart/2005/8/layout/vList2#2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A3BDE70-45F2-45D1-A9F8-5ADC9B616F85}" type="doc">
      <dgm:prSet loTypeId="urn:microsoft.com/office/officeart/2005/8/layout/vList2#22" loCatId="list" qsTypeId="urn:microsoft.com/office/officeart/2005/8/quickstyle/simple3#17" qsCatId="simple" csTypeId="urn:microsoft.com/office/officeart/2005/8/colors/accent1_2#21"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2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22"/>
    <dgm:cxn modelId="{0F1234CC-99AD-4C66-A03B-0A28C4FEB8FB}" type="presParOf" srcId="{BAD57889-E122-4358-BE0C-A1CC3A735F9B}" destId="{54692D58-280A-4A5B-8ABB-4AA8C3D0C486}" srcOrd="0" destOrd="0" presId="urn:microsoft.com/office/officeart/2005/8/layout/vList2#2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803BEA6-810A-46C8-899C-70229B268BB8}" type="doc">
      <dgm:prSet loTypeId="urn:microsoft.com/office/officeart/2005/8/layout/vList2#23" loCatId="list" qsTypeId="urn:microsoft.com/office/officeart/2005/8/quickstyle/simple3#18" qsCatId="simple" csTypeId="urn:microsoft.com/office/officeart/2005/8/colors/accent1_2#22"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23"/>
    <dgm:cxn modelId="{49668B68-671F-4E13-BC55-3CC0C61BC1D0}" type="presOf" srcId="{0803BEA6-810A-46C8-899C-70229B268BB8}" destId="{E298B721-E1B9-4CD4-8B1A-4950CC157D9F}" srcOrd="0" destOrd="0" presId="urn:microsoft.com/office/officeart/2005/8/layout/vList2#23"/>
    <dgm:cxn modelId="{F33C2679-711E-46BD-9792-5F0D76896B3F}" type="presParOf" srcId="{E298B721-E1B9-4CD4-8B1A-4950CC157D9F}" destId="{3EED7F0D-5C80-4479-905C-E79E88227593}" srcOrd="0" destOrd="0" presId="urn:microsoft.com/office/officeart/2005/8/layout/vList2#23"/>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BCFF2A5-481F-4662-8A7E-7E8F303E314D}" type="doc">
      <dgm:prSet loTypeId="urn:microsoft.com/office/officeart/2005/8/layout/vList2#24" loCatId="list" qsTypeId="urn:microsoft.com/office/officeart/2005/8/quickstyle/simple3#19" qsCatId="simple" csTypeId="urn:microsoft.com/office/officeart/2005/8/colors/accent1_2#23" csCatId="accent1" phldr="1"/>
      <dgm:spPr/>
      <dgm:t>
        <a:bodyPr/>
        <a:lstStyle/>
        <a:p>
          <a:endParaRPr lang="en-IN"/>
        </a:p>
      </dgm:t>
    </dgm:pt>
    <dgm:pt modelId="{FBA19F7D-578A-464D-ADE6-D3D08AEFD9D5}">
      <dgm:prSet custT="1"/>
      <dgm:spPr/>
      <dgm:t>
        <a:bodyPr/>
        <a:lstStyle/>
        <a:p>
          <a:r>
            <a:rPr lang="en-US" sz="2800" b="1" dirty="0">
              <a:latin typeface="+mj-lt"/>
              <a:ea typeface="Times New Roman" panose="02020603050405020304" pitchFamily="18" charset="0"/>
              <a:cs typeface="Times New Roman" panose="02020603050405020304" pitchFamily="18" charset="0"/>
            </a:rPr>
            <a:t>PO12 : Life-long learning</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24"/>
    <dgm:cxn modelId="{FA46BF76-4540-42EF-9418-14DBEB706874}" type="presOf" srcId="{FBA19F7D-578A-464D-ADE6-D3D08AEFD9D5}" destId="{6CC17462-A62E-4245-BFD1-F10DCB528333}" srcOrd="0" destOrd="0" presId="urn:microsoft.com/office/officeart/2005/8/layout/vList2#24"/>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24"/>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4877D1-03B1-4454-BEC3-DD4BDE35EAFA}" type="doc">
      <dgm:prSet loTypeId="urn:microsoft.com/office/officeart/2005/8/layout/vList2#3" loCatId="list" qsTypeId="urn:microsoft.com/office/officeart/2005/8/quickstyle/simple3#2" qsCatId="simple" csTypeId="urn:microsoft.com/office/officeart/2005/8/colors/accent1_2#3" csCatId="accent1" phldr="1"/>
      <dgm:spPr/>
      <dgm:t>
        <a:bodyPr/>
        <a:lstStyle/>
        <a:p>
          <a:endParaRPr lang="en-IN"/>
        </a:p>
      </dgm:t>
    </dgm:pt>
    <dgm:pt modelId="{0478CAB5-7AE2-456C-89C3-072C47566E3A}">
      <dgm:prSet custT="1"/>
      <dgm:spPr/>
      <dgm:t>
        <a:bodyPr/>
        <a:lstStyle/>
        <a:p>
          <a:r>
            <a:rPr lang="en-US" sz="2400" dirty="0"/>
            <a:t>Students examine advanced topics like Angular, nodejs, Mongodb for web applications. </a:t>
          </a:r>
          <a:r>
            <a:rPr lang="en-US" sz="2400" b="0" i="0" dirty="0"/>
            <a:t> </a:t>
          </a:r>
          <a:endParaRPr lang="en-IN" sz="2400" dirty="0"/>
        </a:p>
      </dgm:t>
    </dgm:pt>
    <dgm:pt modelId="{1E3B58B6-4386-4901-96BE-D5C27759E34E}" type="parTrans" cxnId="{0C91DF1C-CA80-463E-BE1F-628A0FD22D27}">
      <dgm:prSet/>
      <dgm:spPr/>
      <dgm:t>
        <a:bodyPr/>
        <a:lstStyle/>
        <a:p>
          <a:endParaRPr lang="en-IN"/>
        </a:p>
      </dgm:t>
    </dgm:pt>
    <dgm:pt modelId="{D159A1AF-39FA-45F3-9BA9-70283FB52E2F}" type="sibTrans" cxnId="{0C91DF1C-CA80-463E-BE1F-628A0FD22D27}">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pt>
    <dgm:pt modelId="{1A3ADADF-1651-46C2-846B-A7F79BFA24CF}" type="pres">
      <dgm:prSet presAssocID="{0478CAB5-7AE2-456C-89C3-072C47566E3A}" presName="parentText" presStyleLbl="node1" presStyleIdx="0" presStyleCnt="1" custLinFactNeighborX="-3008" custLinFactNeighborY="1131">
        <dgm:presLayoutVars>
          <dgm:chMax val="0"/>
          <dgm:bulletEnabled val="1"/>
        </dgm:presLayoutVars>
      </dgm:prSet>
      <dgm:spPr/>
    </dgm:pt>
  </dgm:ptLst>
  <dgm:cxnLst>
    <dgm:cxn modelId="{0C91DF1C-CA80-463E-BE1F-628A0FD22D27}" srcId="{C04877D1-03B1-4454-BEC3-DD4BDE35EAFA}" destId="{0478CAB5-7AE2-456C-89C3-072C47566E3A}" srcOrd="0" destOrd="0" parTransId="{1E3B58B6-4386-4901-96BE-D5C27759E34E}" sibTransId="{D159A1AF-39FA-45F3-9BA9-70283FB52E2F}"/>
    <dgm:cxn modelId="{45CE6C6F-EC96-488F-BAB2-5A0128F022AB}" type="presOf" srcId="{0478CAB5-7AE2-456C-89C3-072C47566E3A}" destId="{1A3ADADF-1651-46C2-846B-A7F79BFA24CF}" srcOrd="0" destOrd="0" presId="urn:microsoft.com/office/officeart/2005/8/layout/vList2#3"/>
    <dgm:cxn modelId="{AF4CFE83-9E2D-4B66-97C8-AF93CEB80A1B}" type="presOf" srcId="{C04877D1-03B1-4454-BEC3-DD4BDE35EAFA}" destId="{A8CAAB2E-DFF4-4B46-AFF4-DC7FC380F713}" srcOrd="0" destOrd="0" presId="urn:microsoft.com/office/officeart/2005/8/layout/vList2#3"/>
    <dgm:cxn modelId="{AB585AB2-D712-4C1F-B186-7B3C1234D6CB}" type="presParOf" srcId="{A8CAAB2E-DFF4-4B46-AFF4-DC7FC380F713}" destId="{1A3ADADF-1651-46C2-846B-A7F79BFA24CF}" srcOrd="0" destOrd="0" presId="urn:microsoft.com/office/officeart/2005/8/layout/vList2#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5442EA-3D11-4D44-8E73-F6D5E0819A38}" type="doc">
      <dgm:prSet loTypeId="urn:microsoft.com/office/officeart/2005/8/layout/vList2#4" loCatId="list" qsTypeId="urn:microsoft.com/office/officeart/2005/8/quickstyle/simple3#3" qsCatId="simple" csTypeId="urn:microsoft.com/office/officeart/2005/8/colors/accent1_2#4" csCatId="accent1" phldr="1"/>
      <dgm:spPr/>
      <dgm:t>
        <a:bodyPr/>
        <a:lstStyle/>
        <a:p>
          <a:endParaRPr lang="en-IN"/>
        </a:p>
      </dgm:t>
    </dgm:pt>
    <dgm:pt modelId="{A101FA42-0C28-44AC-8614-BCD10EA95182}">
      <dgm:prSet custT="1"/>
      <dgm:spPr/>
      <dgm:t>
        <a:bodyPr/>
        <a:lstStyle/>
        <a:p>
          <a:r>
            <a:rPr lang="en-US" sz="2400" b="0" i="0" dirty="0"/>
            <a:t>Also examine </a:t>
          </a:r>
          <a:r>
            <a:rPr lang="en-US" sz="2400" dirty="0"/>
            <a:t>Express framework for interactive web applications that use rich user interfaces</a:t>
          </a:r>
          <a:r>
            <a:rPr lang="en-US" sz="2400" b="0" i="0" dirty="0"/>
            <a:t>  .</a:t>
          </a:r>
          <a:endParaRPr lang="en-IN" sz="2400" dirty="0"/>
        </a:p>
      </dgm:t>
    </dgm:pt>
    <dgm:pt modelId="{14676A68-57E3-475B-BC3C-39D366346645}" type="parTrans" cxnId="{6B6826E0-451C-41AA-A7B5-E9D2019FE3A9}">
      <dgm:prSet/>
      <dgm:spPr/>
      <dgm:t>
        <a:bodyPr/>
        <a:lstStyle/>
        <a:p>
          <a:endParaRPr lang="en-IN"/>
        </a:p>
      </dgm:t>
    </dgm:pt>
    <dgm:pt modelId="{B36A5CC8-CB01-4968-98FA-7A48EC0D37AE}" type="sibTrans" cxnId="{6B6826E0-451C-41AA-A7B5-E9D2019FE3A9}">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pt>
    <dgm:pt modelId="{94DF58AF-4B5A-40D5-876B-C773221F443C}" type="pres">
      <dgm:prSet presAssocID="{A101FA42-0C28-44AC-8614-BCD10EA95182}" presName="parentText" presStyleLbl="node1" presStyleIdx="0" presStyleCnt="1" custScaleY="100496" custLinFactNeighborX="43" custLinFactNeighborY="24751">
        <dgm:presLayoutVars>
          <dgm:chMax val="0"/>
          <dgm:bulletEnabled val="1"/>
        </dgm:presLayoutVars>
      </dgm:prSet>
      <dgm:spPr/>
    </dgm:pt>
  </dgm:ptLst>
  <dgm:cxnLst>
    <dgm:cxn modelId="{3583BF19-DB75-44AD-A9E8-ABF5BE2F95EB}" type="presOf" srcId="{935442EA-3D11-4D44-8E73-F6D5E0819A38}" destId="{1582B9EB-B4CE-4A6A-916D-2795B4AC0216}" srcOrd="0" destOrd="0" presId="urn:microsoft.com/office/officeart/2005/8/layout/vList2#4"/>
    <dgm:cxn modelId="{F4F5262D-7F4C-492A-9885-91530C6CE254}" type="presOf" srcId="{A101FA42-0C28-44AC-8614-BCD10EA95182}" destId="{94DF58AF-4B5A-40D5-876B-C773221F443C}" srcOrd="0" destOrd="0" presId="urn:microsoft.com/office/officeart/2005/8/layout/vList2#4"/>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995D18-05F5-4A4B-8F9A-27E4833C6620}" type="doc">
      <dgm:prSet loTypeId="urn:microsoft.com/office/officeart/2005/8/layout/vList2#5" loCatId="list" qsTypeId="urn:microsoft.com/office/officeart/2005/8/quickstyle/3d1#1" qsCatId="3D" csTypeId="urn:microsoft.com/office/officeart/2005/8/colors/accent1_2#5"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5"/>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5"/>
    <dgm:cxn modelId="{65E8A7CB-5EF3-4232-9A05-E7E89F91E38E}" type="presParOf" srcId="{F61E8516-DE3F-4AE9-AE50-9F42F39BFAD3}" destId="{B898B381-A99B-40FA-B837-D80DC4A60493}"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6AA7B5-1491-47C8-85E4-E5E8FDD6D065}" type="doc">
      <dgm:prSet loTypeId="urn:microsoft.com/office/officeart/2005/8/layout/vList2#6" loCatId="list" qsTypeId="urn:microsoft.com/office/officeart/2005/8/quickstyle/3d1#2" qsCatId="3D" csTypeId="urn:microsoft.com/office/officeart/2005/8/colors/colorful2#1" csCatId="colorful" phldr="1"/>
      <dgm:spPr/>
      <dgm:t>
        <a:bodyPr/>
        <a:lstStyle/>
        <a:p>
          <a:endParaRPr lang="en-IN"/>
        </a:p>
      </dgm:t>
    </dgm:pt>
    <dgm:pt modelId="{02C141FE-9ABF-48FD-9848-42A0EFA33222}">
      <dgm:prSet/>
      <dgm:spPr>
        <a:solidFill>
          <a:schemeClr val="accent3"/>
        </a:solidFill>
      </dgm:spPr>
      <dgm:t>
        <a:bodyPr/>
        <a:lstStyle/>
        <a:p>
          <a:r>
            <a:rPr lang="en-IN" b="1" dirty="0">
              <a:solidFill>
                <a:schemeClr val="tx1"/>
              </a:solidFill>
            </a:rPr>
            <a:t>CO1 : </a:t>
          </a:r>
          <a:r>
            <a:rPr lang="en-US" b="1" dirty="0">
              <a:solidFill>
                <a:schemeClr val="tx1"/>
              </a:solidFill>
            </a:rPr>
            <a:t>Explain, analyze and apply the role of server-side scripting language like Nodejs .</a:t>
          </a:r>
          <a:endParaRPr lang="en-IN" b="1" dirty="0">
            <a:solidFill>
              <a:schemeClr val="tx1"/>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custScaleY="168184">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6"/>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6"/>
    <dgm:cxn modelId="{0FAF76ED-A85B-47AF-BBC3-6A57EC537321}" type="presParOf" srcId="{685F4F69-7D82-4DED-A9A8-7071B724DF07}" destId="{AEDD9097-4AFF-4D2E-9357-46583571353B}" srcOrd="0" destOrd="0" presId="urn:microsoft.com/office/officeart/2005/8/layout/vList2#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644E16-AACD-4612-92E0-D46EF4ECB879}" type="doc">
      <dgm:prSet loTypeId="urn:microsoft.com/office/officeart/2005/8/layout/vList2#7" loCatId="list" qsTypeId="urn:microsoft.com/office/officeart/2005/8/quickstyle/simple3#4" qsCatId="simple" csTypeId="urn:microsoft.com/office/officeart/2005/8/colors/accent1_2#6" csCatId="accent1" phldr="1"/>
      <dgm:spPr/>
      <dgm:t>
        <a:bodyPr/>
        <a:lstStyle/>
        <a:p>
          <a:endParaRPr lang="en-IN"/>
        </a:p>
      </dgm:t>
    </dgm:pt>
    <dgm:pt modelId="{E7AAAF9E-D416-49AE-8611-65377A7DE939}">
      <dgm:prSet custT="1"/>
      <dgm:spPr/>
      <dgm:t>
        <a:bodyPr/>
        <a:lstStyle/>
        <a:p>
          <a:r>
            <a:rPr lang="en-US" sz="2000" b="1" dirty="0"/>
            <a:t>CO2 : Demonstrate Express framework to design and implement dynamic web pages</a:t>
          </a:r>
          <a:r>
            <a:rPr lang="en-US" sz="1900" b="1" dirty="0"/>
            <a:t>.</a:t>
          </a:r>
          <a:endParaRPr lang="en-IN" sz="1900" b="1"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custScaleY="22262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7"/>
    <dgm:cxn modelId="{0137BE35-7741-4CB7-8903-0262507EB38F}" type="presOf" srcId="{1B644E16-AACD-4612-92E0-D46EF4ECB879}" destId="{B22A3E1F-BDC2-4FC3-B056-77BC1F86A5BC}" srcOrd="0" destOrd="0" presId="urn:microsoft.com/office/officeart/2005/8/layout/vList2#7"/>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7"/>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45E94E-C528-4C21-A29D-573922B4ED68}" type="doc">
      <dgm:prSet loTypeId="urn:microsoft.com/office/officeart/2005/8/layout/vList2#8" loCatId="list" qsTypeId="urn:microsoft.com/office/officeart/2005/8/quickstyle/simple3#5" qsCatId="simple" csTypeId="urn:microsoft.com/office/officeart/2005/8/colors/accent1_2#7" csCatId="accent1" phldr="1"/>
      <dgm:spPr/>
      <dgm:t>
        <a:bodyPr/>
        <a:lstStyle/>
        <a:p>
          <a:endParaRPr lang="en-IN"/>
        </a:p>
      </dgm:t>
    </dgm:pt>
    <dgm:pt modelId="{FCBD3793-394C-48FC-B28C-1D09533E7BA0}">
      <dgm:prSet custT="1"/>
      <dgm:spPr/>
      <dgm:t>
        <a:bodyPr/>
        <a:lstStyle/>
        <a:p>
          <a:r>
            <a:rPr lang="en-IN" sz="2200" b="1" dirty="0"/>
            <a:t>CO3 : </a:t>
          </a:r>
          <a:r>
            <a:rPr lang="en-US" sz="2000" b="1" dirty="0"/>
            <a:t>Apply the knowledge of Typescript that are vital in understanding angular js.</a:t>
          </a:r>
          <a:endParaRPr lang="en-IN" sz="2000" b="1"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custLinFactNeighborX="2941" custLinFactNeighborY="-20">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8"/>
    <dgm:cxn modelId="{22A65282-467B-4D1B-B70C-0E397C12B221}" type="presOf" srcId="{FCBD3793-394C-48FC-B28C-1D09533E7BA0}" destId="{8C029958-E145-4D8C-B815-F42AE9B5E6DF}" srcOrd="0" destOrd="0" presId="urn:microsoft.com/office/officeart/2005/8/layout/vList2#8"/>
    <dgm:cxn modelId="{43591253-4998-4341-BF06-68B4B1D65B6C}" type="presParOf" srcId="{45C93CBB-046D-43CD-9356-3FC8771C32AF}" destId="{8C029958-E145-4D8C-B815-F42AE9B5E6DF}" srcOrd="0" destOrd="0" presId="urn:microsoft.com/office/officeart/2005/8/layout/vList2#8"/>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3BDE70-45F2-45D1-A9F8-5ADC9B616F85}" type="doc">
      <dgm:prSet loTypeId="urn:microsoft.com/office/officeart/2005/8/layout/vList2#9" loCatId="list" qsTypeId="urn:microsoft.com/office/officeart/2005/8/quickstyle/simple3#6" qsCatId="simple" csTypeId="urn:microsoft.com/office/officeart/2005/8/colors/accent1_2#8" csCatId="accent1" phldr="1"/>
      <dgm:spPr/>
      <dgm:t>
        <a:bodyPr/>
        <a:lstStyle/>
        <a:p>
          <a:endParaRPr lang="en-IN"/>
        </a:p>
      </dgm:t>
    </dgm:pt>
    <dgm:pt modelId="{F2B2203F-2FAE-49B7-A1D5-9CD1B5127346}">
      <dgm:prSet custT="1"/>
      <dgm:spPr/>
      <dgm:t>
        <a:bodyPr/>
        <a:lstStyle/>
        <a:p>
          <a:r>
            <a:rPr lang="en-US" sz="2000" b="1" dirty="0"/>
            <a:t>CO4 : Analyze build and develop single page application using client-side programming.</a:t>
          </a:r>
          <a:endParaRPr lang="en-IN" sz="2000" b="1"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9"/>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9"/>
    <dgm:cxn modelId="{0F1234CC-99AD-4C66-A03B-0A28C4FEB8FB}" type="presParOf" srcId="{BAD57889-E122-4358-BE0C-A1CC3A735F9B}" destId="{54692D58-280A-4A5B-8ABB-4AA8C3D0C486}" srcOrd="0" destOrd="0" presId="urn:microsoft.com/office/officeart/2005/8/layout/vList2#9"/>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a:xfrm>
          <a:off x="0" y="176"/>
          <a:ext cx="6172199" cy="52286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this semester, the students will </a:t>
          </a:r>
          <a:endParaRPr lang="en-IN" sz="2800" kern="1200" dirty="0"/>
        </a:p>
      </dsp:txBody>
      <dsp:txXfrm>
        <a:off x="25524" y="25700"/>
        <a:ext cx="6121151" cy="4718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744"/>
          <a:ext cx="9625149" cy="76125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CO5 :</a:t>
          </a:r>
          <a:r>
            <a:rPr lang="en-IN" sz="2500" b="1" kern="1200" dirty="0"/>
            <a:t> </a:t>
          </a:r>
          <a:r>
            <a:rPr lang="en-US" sz="2000" b="1" kern="1200" dirty="0"/>
            <a:t>Understand the impact of web designing by database connectivity with Mongodb</a:t>
          </a:r>
          <a:endParaRPr lang="en-IN" sz="2500" b="1" kern="1200" dirty="0"/>
        </a:p>
      </dsp:txBody>
      <dsp:txXfrm>
        <a:off x="37161" y="37905"/>
        <a:ext cx="9550827" cy="68693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PO1 : </a:t>
          </a:r>
          <a:r>
            <a:rPr lang="en-US" sz="2800" b="1" kern="1200" dirty="0"/>
            <a:t>Engineering Knowledge</a:t>
          </a:r>
          <a:endParaRPr lang="en-IN" sz="2800" kern="1200" dirty="0"/>
        </a:p>
      </dsp:txBody>
      <dsp:txXfrm>
        <a:off x="32784" y="32919"/>
        <a:ext cx="7554432" cy="6060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PO2 : Problem Analysis</a:t>
          </a:r>
          <a:endParaRPr lang="en-IN" sz="2800" kern="1200" dirty="0"/>
        </a:p>
      </dsp:txBody>
      <dsp:txXfrm>
        <a:off x="32784" y="32919"/>
        <a:ext cx="7554432" cy="60601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PO3 : </a:t>
          </a:r>
          <a:r>
            <a:rPr lang="en-US" sz="2800" b="1" kern="1200" dirty="0"/>
            <a:t>Design/Development of solutions</a:t>
          </a:r>
          <a:endParaRPr lang="en-IN" sz="2800" kern="1200" dirty="0"/>
        </a:p>
      </dsp:txBody>
      <dsp:txXfrm>
        <a:off x="32784" y="32919"/>
        <a:ext cx="7554432" cy="60601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2128"/>
          <a:ext cx="7619999" cy="6475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PO4 : Conduct Investigations of complex problems</a:t>
          </a:r>
          <a:endParaRPr lang="en-IN" sz="2700" kern="1200" dirty="0"/>
        </a:p>
      </dsp:txBody>
      <dsp:txXfrm>
        <a:off x="31613" y="43741"/>
        <a:ext cx="7556773" cy="58436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PO5 : </a:t>
          </a:r>
          <a:r>
            <a:rPr lang="en-US" sz="2800" b="1" kern="1200" dirty="0"/>
            <a:t>Modern tool usage</a:t>
          </a:r>
          <a:endParaRPr lang="en-IN" sz="2800" kern="1200" dirty="0"/>
        </a:p>
      </dsp:txBody>
      <dsp:txXfrm>
        <a:off x="32784" y="33054"/>
        <a:ext cx="7554432" cy="60601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656"/>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PO6 : The engineer and society</a:t>
          </a:r>
          <a:endParaRPr lang="en-IN" sz="2800" kern="1200" dirty="0"/>
        </a:p>
      </dsp:txBody>
      <dsp:txXfrm>
        <a:off x="32765" y="33421"/>
        <a:ext cx="7554470" cy="60566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PO7 : </a:t>
          </a:r>
          <a:r>
            <a:rPr lang="en-US" sz="2800" b="1" kern="1200" dirty="0">
              <a:latin typeface="+mj-lt"/>
              <a:ea typeface="Calibri" charset="0"/>
            </a:rPr>
            <a:t>Environment and sustainability</a:t>
          </a:r>
          <a:endParaRPr lang="en-IN" sz="2800" kern="1200" dirty="0"/>
        </a:p>
      </dsp:txBody>
      <dsp:txXfrm>
        <a:off x="32784" y="32919"/>
        <a:ext cx="7554432" cy="606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BA34-FA84-45EB-89F5-AA12E2797A41}">
      <dsp:nvSpPr>
        <dsp:cNvPr id="0" name=""/>
        <dsp:cNvSpPr/>
      </dsp:nvSpPr>
      <dsp:spPr>
        <a:xfrm>
          <a:off x="0" y="88501"/>
          <a:ext cx="10134600" cy="29140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Study how to design and build static as well as dynamic webpages and interactive web applications  </a:t>
          </a:r>
          <a:endParaRPr lang="en-IN" sz="2800" kern="1200" dirty="0"/>
        </a:p>
      </dsp:txBody>
      <dsp:txXfrm>
        <a:off x="14225" y="102726"/>
        <a:ext cx="10106150" cy="26295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PO8 : Ethics</a:t>
          </a:r>
          <a:endParaRPr lang="en-IN" sz="2800" kern="1200" dirty="0"/>
        </a:p>
      </dsp:txBody>
      <dsp:txXfrm>
        <a:off x="32784" y="32919"/>
        <a:ext cx="7554432" cy="60601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PO9 : Individual and teamwork</a:t>
          </a:r>
          <a:endParaRPr lang="en-IN" sz="2800" kern="1200" dirty="0"/>
        </a:p>
      </dsp:txBody>
      <dsp:txXfrm>
        <a:off x="32784" y="32919"/>
        <a:ext cx="7554432" cy="60601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35"/>
          <a:ext cx="7619999"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PO10 : </a:t>
          </a:r>
          <a:r>
            <a:rPr lang="en-US" sz="2800" b="1" kern="1200" dirty="0">
              <a:latin typeface="+mj-lt"/>
              <a:ea typeface="Times New Roman" panose="02020603050405020304" pitchFamily="18" charset="0"/>
              <a:cs typeface="Times New Roman" panose="02020603050405020304" pitchFamily="18" charset="0"/>
            </a:rPr>
            <a:t>Communication</a:t>
          </a:r>
          <a:endParaRPr lang="en-IN" sz="2800" kern="1200" dirty="0"/>
        </a:p>
      </dsp:txBody>
      <dsp:txXfrm>
        <a:off x="32784" y="32919"/>
        <a:ext cx="7554431" cy="60601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PO11 : Project management and finance</a:t>
          </a:r>
          <a:endParaRPr lang="en-IN" sz="2800" kern="1200" dirty="0"/>
        </a:p>
      </dsp:txBody>
      <dsp:txXfrm>
        <a:off x="32784" y="33054"/>
        <a:ext cx="7554432" cy="60601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PO12 : Life-long learning</a:t>
          </a:r>
          <a:endParaRPr lang="en-IN" sz="2800" kern="1200" dirty="0"/>
        </a:p>
      </dsp:txBody>
      <dsp:txXfrm>
        <a:off x="32765" y="32765"/>
        <a:ext cx="7554470" cy="605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DADF-1651-46C2-846B-A7F79BFA24CF}">
      <dsp:nvSpPr>
        <dsp:cNvPr id="0" name=""/>
        <dsp:cNvSpPr/>
      </dsp:nvSpPr>
      <dsp:spPr>
        <a:xfrm>
          <a:off x="0" y="328"/>
          <a:ext cx="10134600" cy="9537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Students examine advanced topics like Angular, nodejs, Mongodb for web applications. </a:t>
          </a:r>
          <a:r>
            <a:rPr lang="en-US" sz="2400" b="0" i="0" kern="1200" dirty="0"/>
            <a:t> </a:t>
          </a:r>
          <a:endParaRPr lang="en-IN" sz="2400" kern="1200" dirty="0"/>
        </a:p>
      </dsp:txBody>
      <dsp:txXfrm>
        <a:off x="46560" y="46888"/>
        <a:ext cx="10041480" cy="8606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58AF-4B5A-40D5-876B-C773221F443C}">
      <dsp:nvSpPr>
        <dsp:cNvPr id="0" name=""/>
        <dsp:cNvSpPr/>
      </dsp:nvSpPr>
      <dsp:spPr>
        <a:xfrm>
          <a:off x="0" y="896"/>
          <a:ext cx="10165080" cy="100792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Also examine </a:t>
          </a:r>
          <a:r>
            <a:rPr lang="en-US" sz="2400" kern="1200" dirty="0"/>
            <a:t>Express framework for interactive web applications that use rich user interfaces</a:t>
          </a:r>
          <a:r>
            <a:rPr lang="en-US" sz="2400" b="0" i="0" kern="1200" dirty="0"/>
            <a:t>  .</a:t>
          </a:r>
          <a:endParaRPr lang="en-IN" sz="2400" kern="1200" dirty="0"/>
        </a:p>
      </dsp:txBody>
      <dsp:txXfrm>
        <a:off x="49203" y="50099"/>
        <a:ext cx="10066674" cy="9095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43766"/>
          <a:ext cx="9601200" cy="598264"/>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At the end of course, the student  will be able to</a:t>
          </a:r>
          <a:r>
            <a:rPr lang="en-US" sz="2800" kern="1200" dirty="0"/>
            <a:t>:</a:t>
          </a:r>
          <a:endParaRPr lang="en-IN" sz="2800" kern="1200" dirty="0"/>
        </a:p>
      </dsp:txBody>
      <dsp:txXfrm>
        <a:off x="29205" y="72971"/>
        <a:ext cx="9542790" cy="5398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0"/>
          <a:ext cx="9601200" cy="806778"/>
        </a:xfrm>
        <a:prstGeom prst="roundRect">
          <a:avLst/>
        </a:prstGeom>
        <a:solidFill>
          <a:schemeClr val="accent3"/>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solidFill>
                <a:schemeClr val="tx1"/>
              </a:solidFill>
            </a:rPr>
            <a:t>CO1 : </a:t>
          </a:r>
          <a:r>
            <a:rPr lang="en-US" sz="2000" b="1" kern="1200" dirty="0">
              <a:solidFill>
                <a:schemeClr val="tx1"/>
              </a:solidFill>
            </a:rPr>
            <a:t>Explain, analyze and apply the role of server-side scripting language like Nodejs .</a:t>
          </a:r>
          <a:endParaRPr lang="en-IN" sz="2000" b="1" kern="1200" dirty="0">
            <a:solidFill>
              <a:schemeClr val="tx1"/>
            </a:solidFill>
          </a:endParaRPr>
        </a:p>
      </dsp:txBody>
      <dsp:txXfrm>
        <a:off x="39384" y="39384"/>
        <a:ext cx="9522432" cy="7280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56197"/>
          <a:ext cx="9601200" cy="55945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CO2 : Demonstrate Express framework to design and implement dynamic web pages</a:t>
          </a:r>
          <a:r>
            <a:rPr lang="en-US" sz="1900" b="1" kern="1200" dirty="0"/>
            <a:t>.</a:t>
          </a:r>
          <a:endParaRPr lang="en-IN" sz="1900" b="1" kern="1200" dirty="0"/>
        </a:p>
      </dsp:txBody>
      <dsp:txXfrm>
        <a:off x="27310" y="83507"/>
        <a:ext cx="9546580" cy="5048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8194"/>
          <a:ext cx="9601200"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kern="1200" dirty="0"/>
            <a:t>CO3 : </a:t>
          </a:r>
          <a:r>
            <a:rPr lang="en-US" sz="2000" b="1" kern="1200" dirty="0"/>
            <a:t>Apply the knowledge of Typescript that are vital in understanding angular js.</a:t>
          </a:r>
          <a:endParaRPr lang="en-IN" sz="2000" b="1" kern="1200" dirty="0"/>
        </a:p>
      </dsp:txBody>
      <dsp:txXfrm>
        <a:off x="31984" y="40178"/>
        <a:ext cx="9537232" cy="5912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8325"/>
          <a:ext cx="9601201"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CO4 : Analyze build and develop single page application using client-side programming.</a:t>
          </a:r>
          <a:endParaRPr lang="en-IN" sz="2000" b="1" kern="1200" dirty="0"/>
        </a:p>
      </dsp:txBody>
      <dsp:txXfrm>
        <a:off x="31984" y="40309"/>
        <a:ext cx="9537233" cy="591232"/>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1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1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1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1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1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1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1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1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1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2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1">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3d1#3">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1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1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1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1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3d1#4">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1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1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1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1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1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1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3d1#2">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A5EC5A-572A-E017-D4A3-47929D12E00B}"/>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4C24A6-63AB-46A9-D917-EF7D323AE431}"/>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DD4CEBB4-EFF9-824C-82D2-E878FC7D5E2D}" type="datetimeFigureOut">
              <a:rPr lang="en-US" smtClean="0"/>
              <a:t>1/25/2025</a:t>
            </a:fld>
            <a:endParaRPr lang="en-US"/>
          </a:p>
        </p:txBody>
      </p:sp>
      <p:sp>
        <p:nvSpPr>
          <p:cNvPr id="4" name="Footer Placeholder 3">
            <a:extLst>
              <a:ext uri="{FF2B5EF4-FFF2-40B4-BE49-F238E27FC236}">
                <a16:creationId xmlns:a16="http://schemas.microsoft.com/office/drawing/2014/main" id="{A4C1FB03-0D00-3BEB-A27D-0633BAE1F1D5}"/>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CCCDD9D-D707-AE97-CD49-39BC6E52D8F3}"/>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902F7CCA-CD98-964F-BB33-1EE4362B2418}" type="slidenum">
              <a:rPr lang="en-US" smtClean="0"/>
              <a:t>‹#›</a:t>
            </a:fld>
            <a:endParaRPr lang="en-US"/>
          </a:p>
        </p:txBody>
      </p:sp>
    </p:spTree>
    <p:extLst>
      <p:ext uri="{BB962C8B-B14F-4D97-AF65-F5344CB8AC3E}">
        <p14:creationId xmlns:p14="http://schemas.microsoft.com/office/powerpoint/2010/main" val="805508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D84AF0F-3C71-DD48-A0BA-D3CC4781F9AE}" type="datetimeFigureOut">
              <a:rPr lang="en-US" smtClean="0"/>
              <a:t>1/25/2025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E46842B-666F-5F44-A82A-2863381D1B91}" type="slidenum">
              <a:rPr lang="en-US" smtClean="0"/>
              <a:t>‹#›</a:t>
            </a:fld>
            <a:endParaRPr lang="en-US"/>
          </a:p>
        </p:txBody>
      </p:sp>
    </p:spTree>
    <p:extLst>
      <p:ext uri="{BB962C8B-B14F-4D97-AF65-F5344CB8AC3E}">
        <p14:creationId xmlns:p14="http://schemas.microsoft.com/office/powerpoint/2010/main" val="468489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895600" y="6377940"/>
            <a:ext cx="7467600" cy="263232"/>
          </a:xfrm>
        </p:spPr>
        <p:txBody>
          <a:bodyPr lIns="0" tIns="0" rIns="0" bIns="0"/>
          <a:lstStyle>
            <a:lvl1pPr>
              <a:defRPr sz="1200" b="0" i="0">
                <a:solidFill>
                  <a:srgbClr val="888888"/>
                </a:solidFill>
                <a:latin typeface="Trebuchet MS"/>
                <a:cs typeface="Trebuchet MS"/>
              </a:defRPr>
            </a:lvl1pPr>
          </a:lstStyle>
          <a:p>
            <a:pPr marL="12700">
              <a:lnSpc>
                <a:spcPct val="100000"/>
              </a:lnSpc>
              <a:spcBef>
                <a:spcPts val="40"/>
              </a:spcBef>
            </a:pPr>
            <a:r>
              <a:rPr lang="en-IN" spc="30"/>
              <a:t>Ritesh Kumar Singh                                           WEB DEVELOPMENT USING MEAN STACK                                   Unit  I</a:t>
            </a:r>
            <a:endParaRPr spc="35" dirty="0"/>
          </a:p>
        </p:txBody>
      </p:sp>
      <p:sp>
        <p:nvSpPr>
          <p:cNvPr id="5" name="Holder 5"/>
          <p:cNvSpPr>
            <a:spLocks noGrp="1"/>
          </p:cNvSpPr>
          <p:nvPr>
            <p:ph type="dt" sz="half" idx="6"/>
          </p:nvPr>
        </p:nvSpPr>
        <p:spPr>
          <a:xfrm>
            <a:off x="609600" y="6377940"/>
            <a:ext cx="1524000" cy="215444"/>
          </a:xfrm>
        </p:spPr>
        <p:txBody>
          <a:bodyPr lIns="0" tIns="0" rIns="0" bIns="0"/>
          <a:lstStyle>
            <a:lvl1pPr algn="l">
              <a:defRPr sz="1400">
                <a:solidFill>
                  <a:schemeClr val="tx1">
                    <a:tint val="75000"/>
                  </a:schemeClr>
                </a:solidFill>
              </a:defRPr>
            </a:lvl1pPr>
          </a:lstStyle>
          <a:p>
            <a:fld id="{5C5D21BF-B960-354C-8453-82E7928159C2}" type="datetime1">
              <a:rPr lang="en-IN" smtClean="0"/>
              <a:t>25-01-2025</a:t>
            </a:fld>
            <a:endParaRPr lang="en-US"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Trebuchet MS"/>
                <a:cs typeface="Trebuchet MS"/>
              </a:defRPr>
            </a:lvl1pPr>
          </a:lstStyle>
          <a:p>
            <a:pPr marL="122555">
              <a:lnSpc>
                <a:spcPct val="100000"/>
              </a:lnSpc>
              <a:spcBef>
                <a:spcPts val="40"/>
              </a:spcBef>
            </a:pPr>
            <a:fld id="{81D60167-4931-47E6-BA6A-407CBD079E47}" type="slidenum">
              <a:rPr spc="35" dirty="0"/>
              <a:t>‹#›</a:t>
            </a:fld>
            <a:endParaRPr spc="3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rebuchet MS"/>
                <a:cs typeface="Trebuchet MS"/>
              </a:defRPr>
            </a:lvl1pPr>
          </a:lstStyle>
          <a:p>
            <a:endParaRPr/>
          </a:p>
        </p:txBody>
      </p:sp>
      <p:pic>
        <p:nvPicPr>
          <p:cNvPr id="10" name="Picture 9">
            <a:extLst>
              <a:ext uri="{FF2B5EF4-FFF2-40B4-BE49-F238E27FC236}">
                <a16:creationId xmlns:a16="http://schemas.microsoft.com/office/drawing/2014/main" id="{F9F78508-EE35-FFF3-C8B1-A9D08C2B9C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518407" cy="762000"/>
          </a:xfrm>
          <a:prstGeom prst="rect">
            <a:avLst/>
          </a:prstGeom>
        </p:spPr>
      </p:pic>
      <p:sp>
        <p:nvSpPr>
          <p:cNvPr id="11" name="Holder 4">
            <a:extLst>
              <a:ext uri="{FF2B5EF4-FFF2-40B4-BE49-F238E27FC236}">
                <a16:creationId xmlns:a16="http://schemas.microsoft.com/office/drawing/2014/main" id="{323C86B3-A998-ED30-1001-00AB092E42D7}"/>
              </a:ext>
            </a:extLst>
          </p:cNvPr>
          <p:cNvSpPr>
            <a:spLocks noGrp="1"/>
          </p:cNvSpPr>
          <p:nvPr>
            <p:ph type="ftr" sz="quarter" idx="5"/>
          </p:nvPr>
        </p:nvSpPr>
        <p:spPr>
          <a:xfrm>
            <a:off x="2895600" y="6377940"/>
            <a:ext cx="7467600" cy="263232"/>
          </a:xfrm>
        </p:spPr>
        <p:txBody>
          <a:bodyPr lIns="0" tIns="0" rIns="0" bIns="0"/>
          <a:lstStyle>
            <a:lvl1pPr>
              <a:defRPr sz="1200" b="0" i="0">
                <a:solidFill>
                  <a:srgbClr val="888888"/>
                </a:solidFill>
                <a:latin typeface="Trebuchet MS"/>
                <a:cs typeface="Trebuchet MS"/>
              </a:defRPr>
            </a:lvl1pPr>
          </a:lstStyle>
          <a:p>
            <a:pPr marL="12700">
              <a:lnSpc>
                <a:spcPct val="100000"/>
              </a:lnSpc>
              <a:spcBef>
                <a:spcPts val="40"/>
              </a:spcBef>
            </a:pPr>
            <a:r>
              <a:rPr lang="en-IN" spc="30"/>
              <a:t>Ritesh Kumar Singh                                           WEB DEVELOPMENT USING MEAN STACK                                   Unit  I</a:t>
            </a:r>
            <a:endParaRPr spc="35" dirty="0"/>
          </a:p>
        </p:txBody>
      </p:sp>
      <p:sp>
        <p:nvSpPr>
          <p:cNvPr id="12" name="Holder 5">
            <a:extLst>
              <a:ext uri="{FF2B5EF4-FFF2-40B4-BE49-F238E27FC236}">
                <a16:creationId xmlns:a16="http://schemas.microsoft.com/office/drawing/2014/main" id="{D35A08FD-51EB-5F44-1269-4ADD79B12705}"/>
              </a:ext>
            </a:extLst>
          </p:cNvPr>
          <p:cNvSpPr>
            <a:spLocks noGrp="1"/>
          </p:cNvSpPr>
          <p:nvPr>
            <p:ph type="dt" sz="half" idx="6"/>
          </p:nvPr>
        </p:nvSpPr>
        <p:spPr>
          <a:xfrm>
            <a:off x="609600" y="6377940"/>
            <a:ext cx="1524000" cy="215444"/>
          </a:xfrm>
        </p:spPr>
        <p:txBody>
          <a:bodyPr lIns="0" tIns="0" rIns="0" bIns="0"/>
          <a:lstStyle>
            <a:lvl1pPr algn="l">
              <a:defRPr sz="1400">
                <a:solidFill>
                  <a:schemeClr val="tx1">
                    <a:tint val="75000"/>
                  </a:schemeClr>
                </a:solidFill>
              </a:defRPr>
            </a:lvl1pPr>
          </a:lstStyle>
          <a:p>
            <a:fld id="{576EE6E0-4DD5-C14F-BF41-993646995930}" type="datetime1">
              <a:rPr lang="en-IN" smtClean="0"/>
              <a:t>25-01-2025</a:t>
            </a:fld>
            <a:endParaRPr lang="en-US" dirty="0"/>
          </a:p>
        </p:txBody>
      </p:sp>
      <p:sp>
        <p:nvSpPr>
          <p:cNvPr id="13" name="Holder 6">
            <a:extLst>
              <a:ext uri="{FF2B5EF4-FFF2-40B4-BE49-F238E27FC236}">
                <a16:creationId xmlns:a16="http://schemas.microsoft.com/office/drawing/2014/main" id="{2D0900BF-166A-F3B7-8481-B1AC72E0A2EE}"/>
              </a:ext>
            </a:extLst>
          </p:cNvPr>
          <p:cNvSpPr>
            <a:spLocks noGrp="1"/>
          </p:cNvSpPr>
          <p:nvPr>
            <p:ph type="sldNum" sz="quarter" idx="7"/>
          </p:nvPr>
        </p:nvSpPr>
        <p:spPr>
          <a:xfrm>
            <a:off x="11199494" y="6437972"/>
            <a:ext cx="330200" cy="203200"/>
          </a:xfrm>
        </p:spPr>
        <p:txBody>
          <a:bodyPr lIns="0" tIns="0" rIns="0" bIns="0"/>
          <a:lstStyle>
            <a:lvl1pPr>
              <a:defRPr sz="1200" b="0" i="0">
                <a:solidFill>
                  <a:srgbClr val="888888"/>
                </a:solidFill>
                <a:latin typeface="Trebuchet MS"/>
                <a:cs typeface="Trebuchet MS"/>
              </a:defRPr>
            </a:lvl1pPr>
          </a:lstStyle>
          <a:p>
            <a:pPr marL="122555">
              <a:lnSpc>
                <a:spcPct val="100000"/>
              </a:lnSpc>
              <a:spcBef>
                <a:spcPts val="40"/>
              </a:spcBef>
            </a:pPr>
            <a:fld id="{81D60167-4931-47E6-BA6A-407CBD079E47}" type="slidenum">
              <a:rPr spc="35" dirty="0"/>
              <a:t>‹#›</a:t>
            </a:fld>
            <a:endParaRPr spc="3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pic>
        <p:nvPicPr>
          <p:cNvPr id="8" name="Picture 7">
            <a:extLst>
              <a:ext uri="{FF2B5EF4-FFF2-40B4-BE49-F238E27FC236}">
                <a16:creationId xmlns:a16="http://schemas.microsoft.com/office/drawing/2014/main" id="{212EEA0A-653C-F9B2-ED4E-1713803F861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518407" cy="762000"/>
          </a:xfrm>
          <a:prstGeom prst="rect">
            <a:avLst/>
          </a:prstGeom>
        </p:spPr>
      </p:pic>
      <p:sp>
        <p:nvSpPr>
          <p:cNvPr id="9" name="Holder 4">
            <a:extLst>
              <a:ext uri="{FF2B5EF4-FFF2-40B4-BE49-F238E27FC236}">
                <a16:creationId xmlns:a16="http://schemas.microsoft.com/office/drawing/2014/main" id="{F8A269F3-5B1F-D28D-C972-265C1CB7DC74}"/>
              </a:ext>
            </a:extLst>
          </p:cNvPr>
          <p:cNvSpPr>
            <a:spLocks noGrp="1"/>
          </p:cNvSpPr>
          <p:nvPr>
            <p:ph type="ftr" sz="quarter" idx="5"/>
          </p:nvPr>
        </p:nvSpPr>
        <p:spPr>
          <a:xfrm>
            <a:off x="3048000" y="6530340"/>
            <a:ext cx="7467600" cy="263232"/>
          </a:xfrm>
        </p:spPr>
        <p:txBody>
          <a:bodyPr lIns="0" tIns="0" rIns="0" bIns="0"/>
          <a:lstStyle>
            <a:lvl1pPr>
              <a:defRPr sz="1200" b="0" i="0">
                <a:solidFill>
                  <a:srgbClr val="888888"/>
                </a:solidFill>
                <a:latin typeface="Trebuchet MS"/>
                <a:cs typeface="Trebuchet MS"/>
              </a:defRPr>
            </a:lvl1pPr>
          </a:lstStyle>
          <a:p>
            <a:pPr marL="12700">
              <a:lnSpc>
                <a:spcPct val="100000"/>
              </a:lnSpc>
              <a:spcBef>
                <a:spcPts val="40"/>
              </a:spcBef>
            </a:pPr>
            <a:r>
              <a:rPr lang="en-IN" spc="30"/>
              <a:t>Ritesh Kumar Singh                                           WEB DEVELOPMENT USING MEAN STACK                                   Unit  I</a:t>
            </a:r>
            <a:endParaRPr spc="35" dirty="0"/>
          </a:p>
        </p:txBody>
      </p:sp>
      <p:sp>
        <p:nvSpPr>
          <p:cNvPr id="10" name="Holder 5">
            <a:extLst>
              <a:ext uri="{FF2B5EF4-FFF2-40B4-BE49-F238E27FC236}">
                <a16:creationId xmlns:a16="http://schemas.microsoft.com/office/drawing/2014/main" id="{264BE0C0-8640-774C-E11E-1F252B5ABCDF}"/>
              </a:ext>
            </a:extLst>
          </p:cNvPr>
          <p:cNvSpPr>
            <a:spLocks noGrp="1"/>
          </p:cNvSpPr>
          <p:nvPr>
            <p:ph type="dt" sz="half" idx="6"/>
          </p:nvPr>
        </p:nvSpPr>
        <p:spPr>
          <a:xfrm>
            <a:off x="762000" y="6530340"/>
            <a:ext cx="1524000" cy="215444"/>
          </a:xfrm>
        </p:spPr>
        <p:txBody>
          <a:bodyPr lIns="0" tIns="0" rIns="0" bIns="0"/>
          <a:lstStyle>
            <a:lvl1pPr algn="l">
              <a:defRPr sz="1400">
                <a:solidFill>
                  <a:schemeClr val="tx1">
                    <a:tint val="75000"/>
                  </a:schemeClr>
                </a:solidFill>
              </a:defRPr>
            </a:lvl1pPr>
          </a:lstStyle>
          <a:p>
            <a:fld id="{664BC28F-6D28-E34A-8BCA-3D6900E7A7BD}" type="datetime1">
              <a:rPr lang="en-IN" smtClean="0"/>
              <a:t>25-01-2025</a:t>
            </a:fld>
            <a:endParaRPr lang="en-US" dirty="0"/>
          </a:p>
        </p:txBody>
      </p:sp>
      <p:sp>
        <p:nvSpPr>
          <p:cNvPr id="11" name="Holder 6">
            <a:extLst>
              <a:ext uri="{FF2B5EF4-FFF2-40B4-BE49-F238E27FC236}">
                <a16:creationId xmlns:a16="http://schemas.microsoft.com/office/drawing/2014/main" id="{FD9FDA38-87BF-280E-DB89-61515387BBAD}"/>
              </a:ext>
            </a:extLst>
          </p:cNvPr>
          <p:cNvSpPr txBox="1">
            <a:spLocks/>
          </p:cNvSpPr>
          <p:nvPr userDrawn="1"/>
        </p:nvSpPr>
        <p:spPr>
          <a:xfrm>
            <a:off x="11397762" y="6530340"/>
            <a:ext cx="330200" cy="203200"/>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88888"/>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2555">
              <a:spcBef>
                <a:spcPts val="40"/>
              </a:spcBef>
            </a:pPr>
            <a:fld id="{81D60167-4931-47E6-BA6A-407CBD079E47}" type="slidenum">
              <a:rPr lang="en-IN" spc="35" smtClean="0"/>
              <a:pPr marL="122555">
                <a:spcBef>
                  <a:spcPts val="40"/>
                </a:spcBef>
              </a:pPr>
              <a:t>‹#›</a:t>
            </a:fld>
            <a:endParaRPr lang="en-IN" spc="3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9811" y="13716"/>
            <a:ext cx="1400556" cy="748283"/>
          </a:xfrm>
          <a:prstGeom prst="rect">
            <a:avLst/>
          </a:prstGeom>
        </p:spPr>
      </p:pic>
      <p:pic>
        <p:nvPicPr>
          <p:cNvPr id="17" name="bg object 17"/>
          <p:cNvPicPr/>
          <p:nvPr/>
        </p:nvPicPr>
        <p:blipFill>
          <a:blip r:embed="rId3" cstate="print"/>
          <a:stretch>
            <a:fillRect/>
          </a:stretch>
        </p:blipFill>
        <p:spPr>
          <a:xfrm>
            <a:off x="1392491" y="0"/>
            <a:ext cx="10799508" cy="761111"/>
          </a:xfrm>
          <a:prstGeom prst="rect">
            <a:avLst/>
          </a:prstGeom>
        </p:spPr>
      </p:pic>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Trebuchet MS"/>
                <a:cs typeface="Trebuchet MS"/>
              </a:defRPr>
            </a:lvl1pPr>
          </a:lstStyle>
          <a:p>
            <a:pPr marL="12700">
              <a:lnSpc>
                <a:spcPct val="100000"/>
              </a:lnSpc>
              <a:spcBef>
                <a:spcPts val="40"/>
              </a:spcBef>
            </a:pPr>
            <a:r>
              <a:rPr lang="en-IN" spc="30"/>
              <a:t>Ritesh Kumar Singh                                           WEB DEVELOPMENT USING MEAN STACK                                   Unit  I</a:t>
            </a:r>
            <a:endParaRPr spc="3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E3E22AF-B566-DF40-B006-A502E070DFBF}" type="datetime1">
              <a:rPr lang="en-IN" smtClean="0"/>
              <a:t>25-01-2025</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Trebuchet MS"/>
                <a:cs typeface="Trebuchet MS"/>
              </a:defRPr>
            </a:lvl1pPr>
          </a:lstStyle>
          <a:p>
            <a:pPr marL="122555">
              <a:lnSpc>
                <a:spcPct val="100000"/>
              </a:lnSpc>
              <a:spcBef>
                <a:spcPts val="40"/>
              </a:spcBef>
            </a:pPr>
            <a:fld id="{81D60167-4931-47E6-BA6A-407CBD079E47}" type="slidenum">
              <a:rPr spc="35" dirty="0"/>
              <a:t>‹#›</a:t>
            </a:fld>
            <a:endParaRPr spc="3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Trebuchet MS"/>
                <a:cs typeface="Trebuchet MS"/>
              </a:defRPr>
            </a:lvl1pPr>
          </a:lstStyle>
          <a:p>
            <a:pPr marL="12700">
              <a:lnSpc>
                <a:spcPct val="100000"/>
              </a:lnSpc>
              <a:spcBef>
                <a:spcPts val="40"/>
              </a:spcBef>
            </a:pPr>
            <a:r>
              <a:rPr lang="en-IN" spc="30"/>
              <a:t>Ritesh Kumar Singh                                           WEB DEVELOPMENT USING MEAN STACK                                   Unit  I</a:t>
            </a:r>
            <a:endParaRPr spc="3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EEFB67B7-BE64-8F40-8837-A792D7C39723}" type="datetime1">
              <a:rPr lang="en-IN" smtClean="0"/>
              <a:t>25-01-2025</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Trebuchet MS"/>
                <a:cs typeface="Trebuchet MS"/>
              </a:defRPr>
            </a:lvl1pPr>
          </a:lstStyle>
          <a:p>
            <a:pPr marL="122555">
              <a:lnSpc>
                <a:spcPct val="100000"/>
              </a:lnSpc>
              <a:spcBef>
                <a:spcPts val="40"/>
              </a:spcBef>
            </a:pPr>
            <a:fld id="{81D60167-4931-47E6-BA6A-407CBD079E47}" type="slidenum">
              <a:rPr spc="35" dirty="0"/>
              <a:t>‹#›</a:t>
            </a:fld>
            <a:endParaRPr spc="3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77940"/>
            <a:ext cx="1524000" cy="215444"/>
          </a:xfrm>
        </p:spPr>
        <p:txBody>
          <a:bodyPr/>
          <a:lstStyle>
            <a:lvl1pPr>
              <a:defRPr sz="1400"/>
            </a:lvl1pPr>
          </a:lstStyle>
          <a:p>
            <a:fld id="{77552437-B6F9-BE48-AB4E-2E178611B6E6}" type="datetime1">
              <a:rPr lang="en-IN" smtClean="0"/>
              <a:t>25-01-2025</a:t>
            </a:fld>
            <a:endParaRPr lang="en-US" dirty="0"/>
          </a:p>
        </p:txBody>
      </p:sp>
      <p:sp>
        <p:nvSpPr>
          <p:cNvPr id="5" name="Footer Placeholder 4"/>
          <p:cNvSpPr>
            <a:spLocks noGrp="1"/>
          </p:cNvSpPr>
          <p:nvPr>
            <p:ph type="ftr" sz="quarter" idx="11"/>
          </p:nvPr>
        </p:nvSpPr>
        <p:spPr>
          <a:xfrm>
            <a:off x="3429000" y="6365874"/>
            <a:ext cx="6934200" cy="275297"/>
          </a:xfrm>
        </p:spPr>
        <p:txBody>
          <a:body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10" name="Picture 9">
            <a:extLst>
              <a:ext uri="{FF2B5EF4-FFF2-40B4-BE49-F238E27FC236}">
                <a16:creationId xmlns:a16="http://schemas.microsoft.com/office/drawing/2014/main" id="{A13819A1-6702-2A96-FE3E-E356C7845D3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2820"/>
            <a:ext cx="1488987" cy="749179"/>
          </a:xfrm>
          <a:prstGeom prst="rect">
            <a:avLst/>
          </a:prstGeom>
        </p:spPr>
      </p:pic>
    </p:spTree>
    <p:extLst>
      <p:ext uri="{BB962C8B-B14F-4D97-AF65-F5344CB8AC3E}">
        <p14:creationId xmlns:p14="http://schemas.microsoft.com/office/powerpoint/2010/main" val="175816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CBD060-430C-4BF7-A036-70284227B532}" type="datetime1">
              <a:rPr lang="en-US" smtClean="0"/>
              <a:t>1/25/2025</a:t>
            </a:fld>
            <a:endParaRPr lang="en-US"/>
          </a:p>
        </p:txBody>
      </p:sp>
      <p:sp>
        <p:nvSpPr>
          <p:cNvPr id="6" name="Footer Placeholder 5"/>
          <p:cNvSpPr>
            <a:spLocks noGrp="1"/>
          </p:cNvSpPr>
          <p:nvPr>
            <p:ph type="ftr" sz="quarter" idx="11"/>
          </p:nvPr>
        </p:nvSpPr>
        <p:spPr/>
        <p:txBody>
          <a:bodyPr/>
          <a:lstStyle/>
          <a:p>
            <a:r>
              <a:rPr lang="en-US"/>
              <a:t>Ritesh Kumar Singh                        WEB DEVELOPMENT USING MEAN STACK                         Unit 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85995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stretch>
            <a:fillRect/>
          </a:stretch>
        </p:blipFill>
        <p:spPr>
          <a:xfrm>
            <a:off x="19811" y="13716"/>
            <a:ext cx="1400556" cy="748283"/>
          </a:xfrm>
          <a:prstGeom prst="rect">
            <a:avLst/>
          </a:prstGeom>
        </p:spPr>
      </p:pic>
      <p:sp>
        <p:nvSpPr>
          <p:cNvPr id="2" name="Holder 2"/>
          <p:cNvSpPr>
            <a:spLocks noGrp="1"/>
          </p:cNvSpPr>
          <p:nvPr>
            <p:ph type="title"/>
          </p:nvPr>
        </p:nvSpPr>
        <p:spPr>
          <a:xfrm>
            <a:off x="3542030" y="74930"/>
            <a:ext cx="5107939" cy="51435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52400" y="1143000"/>
            <a:ext cx="11887200" cy="3784600"/>
          </a:xfrm>
          <a:prstGeom prst="rect">
            <a:avLst/>
          </a:prstGeom>
        </p:spPr>
        <p:txBody>
          <a:bodyPr wrap="square" lIns="0" tIns="0" rIns="0" bIns="0">
            <a:spAutoFit/>
          </a:bodyPr>
          <a:lstStyle>
            <a:lvl1pPr>
              <a:defRPr sz="20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688340" y="6437972"/>
            <a:ext cx="718819" cy="203200"/>
          </a:xfrm>
          <a:prstGeom prst="rect">
            <a:avLst/>
          </a:prstGeom>
        </p:spPr>
        <p:txBody>
          <a:bodyPr wrap="square" lIns="0" tIns="0" rIns="0" bIns="0">
            <a:spAutoFit/>
          </a:bodyPr>
          <a:lstStyle>
            <a:lvl1pPr>
              <a:defRPr sz="1200" b="0" i="0">
                <a:solidFill>
                  <a:srgbClr val="888888"/>
                </a:solidFill>
                <a:latin typeface="Trebuchet MS"/>
                <a:cs typeface="Trebuchet MS"/>
              </a:defRPr>
            </a:lvl1pPr>
          </a:lstStyle>
          <a:p>
            <a:pPr marL="12700">
              <a:lnSpc>
                <a:spcPct val="100000"/>
              </a:lnSpc>
              <a:spcBef>
                <a:spcPts val="40"/>
              </a:spcBef>
            </a:pPr>
            <a:r>
              <a:rPr lang="en-IN" spc="30"/>
              <a:t>Ritesh Kumar Singh                                           WEB DEVELOPMENT USING MEAN STACK                                   Unit  I</a:t>
            </a:r>
            <a:endParaRPr spc="35"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8F79B69D-1746-0C47-BA17-9D8E0D30E04A}" type="datetime1">
              <a:rPr lang="en-IN" smtClean="0"/>
              <a:t>25-01-2025</a:t>
            </a:fld>
            <a:endParaRPr lang="en-US"/>
          </a:p>
        </p:txBody>
      </p:sp>
      <p:sp>
        <p:nvSpPr>
          <p:cNvPr id="6" name="Holder 6"/>
          <p:cNvSpPr>
            <a:spLocks noGrp="1"/>
          </p:cNvSpPr>
          <p:nvPr>
            <p:ph type="sldNum" sz="quarter" idx="7"/>
          </p:nvPr>
        </p:nvSpPr>
        <p:spPr>
          <a:xfrm>
            <a:off x="11199494" y="6437972"/>
            <a:ext cx="330200" cy="203200"/>
          </a:xfrm>
          <a:prstGeom prst="rect">
            <a:avLst/>
          </a:prstGeom>
        </p:spPr>
        <p:txBody>
          <a:bodyPr wrap="square" lIns="0" tIns="0" rIns="0" bIns="0">
            <a:spAutoFit/>
          </a:bodyPr>
          <a:lstStyle>
            <a:lvl1pPr>
              <a:defRPr sz="1200" b="0" i="0">
                <a:solidFill>
                  <a:srgbClr val="888888"/>
                </a:solidFill>
                <a:latin typeface="Trebuchet MS"/>
                <a:cs typeface="Trebuchet MS"/>
              </a:defRPr>
            </a:lvl1pPr>
          </a:lstStyle>
          <a:p>
            <a:pPr marL="122555">
              <a:lnSpc>
                <a:spcPct val="100000"/>
              </a:lnSpc>
              <a:spcBef>
                <a:spcPts val="40"/>
              </a:spcBef>
            </a:pPr>
            <a:fld id="{81D60167-4931-47E6-BA6A-407CBD079E47}" type="slidenum">
              <a:rPr spc="35" dirty="0"/>
              <a:t>‹#›</a:t>
            </a:fld>
            <a:endParaRPr spc="3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18" Type="http://schemas.openxmlformats.org/officeDocument/2006/relationships/diagramLayout" Target="../diagrams/layout8.xml"/><Relationship Id="rId26" Type="http://schemas.microsoft.com/office/2007/relationships/diagramDrawing" Target="../diagrams/drawing9.xml"/><Relationship Id="rId3" Type="http://schemas.openxmlformats.org/officeDocument/2006/relationships/diagramLayout" Target="../diagrams/layout5.xml"/><Relationship Id="rId21" Type="http://schemas.microsoft.com/office/2007/relationships/diagramDrawing" Target="../diagrams/drawing8.xml"/><Relationship Id="rId7" Type="http://schemas.openxmlformats.org/officeDocument/2006/relationships/diagramData" Target="../diagrams/data6.xml"/><Relationship Id="rId12" Type="http://schemas.openxmlformats.org/officeDocument/2006/relationships/diagramData" Target="../diagrams/data7.xml"/><Relationship Id="rId17" Type="http://schemas.openxmlformats.org/officeDocument/2006/relationships/diagramData" Target="../diagrams/data8.xml"/><Relationship Id="rId25" Type="http://schemas.openxmlformats.org/officeDocument/2006/relationships/diagramColors" Target="../diagrams/colors9.xml"/><Relationship Id="rId2" Type="http://schemas.openxmlformats.org/officeDocument/2006/relationships/diagramData" Target="../diagrams/data5.xml"/><Relationship Id="rId16" Type="http://schemas.microsoft.com/office/2007/relationships/diagramDrawing" Target="../diagrams/drawing7.xml"/><Relationship Id="rId20" Type="http://schemas.openxmlformats.org/officeDocument/2006/relationships/diagramColors" Target="../diagrams/colors8.xml"/><Relationship Id="rId29" Type="http://schemas.openxmlformats.org/officeDocument/2006/relationships/diagramQuickStyle" Target="../diagrams/quickStyle10.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24" Type="http://schemas.openxmlformats.org/officeDocument/2006/relationships/diagramQuickStyle" Target="../diagrams/quickStyle9.xml"/><Relationship Id="rId5" Type="http://schemas.openxmlformats.org/officeDocument/2006/relationships/diagramColors" Target="../diagrams/colors5.xml"/><Relationship Id="rId15" Type="http://schemas.openxmlformats.org/officeDocument/2006/relationships/diagramColors" Target="../diagrams/colors7.xml"/><Relationship Id="rId23" Type="http://schemas.openxmlformats.org/officeDocument/2006/relationships/diagramLayout" Target="../diagrams/layout9.xml"/><Relationship Id="rId28" Type="http://schemas.openxmlformats.org/officeDocument/2006/relationships/diagramLayout" Target="../diagrams/layout10.xml"/><Relationship Id="rId10" Type="http://schemas.openxmlformats.org/officeDocument/2006/relationships/diagramColors" Target="../diagrams/colors6.xml"/><Relationship Id="rId19" Type="http://schemas.openxmlformats.org/officeDocument/2006/relationships/diagramQuickStyle" Target="../diagrams/quickStyle8.xml"/><Relationship Id="rId31" Type="http://schemas.microsoft.com/office/2007/relationships/diagramDrawing" Target="../diagrams/drawing10.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 Id="rId22" Type="http://schemas.openxmlformats.org/officeDocument/2006/relationships/diagramData" Target="../diagrams/data9.xml"/><Relationship Id="rId27" Type="http://schemas.openxmlformats.org/officeDocument/2006/relationships/diagramData" Target="../diagrams/data10.xml"/><Relationship Id="rId30" Type="http://schemas.openxmlformats.org/officeDocument/2006/relationships/diagramColors" Target="../diagrams/colors10.xml"/></Relationships>
</file>

<file path=ppt/slides/_rels/slide12.xml.rels><?xml version="1.0" encoding="UTF-8" standalone="yes"?>
<Relationships xmlns="http://schemas.openxmlformats.org/package/2006/relationships"><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 Type="http://schemas.openxmlformats.org/officeDocument/2006/relationships/diagramLayout" Target="../diagrams/layout11.xml"/><Relationship Id="rId21" Type="http://schemas.microsoft.com/office/2007/relationships/diagramDrawing" Target="../diagrams/drawing14.xml"/><Relationship Id="rId34" Type="http://schemas.openxmlformats.org/officeDocument/2006/relationships/diagramQuickStyle" Target="../diagrams/quickStyle17.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33" Type="http://schemas.openxmlformats.org/officeDocument/2006/relationships/diagramLayout" Target="../diagrams/layout17.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29" Type="http://schemas.openxmlformats.org/officeDocument/2006/relationships/diagramQuickStyle" Target="../diagrams/quickStyle16.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24" Type="http://schemas.openxmlformats.org/officeDocument/2006/relationships/diagramQuickStyle" Target="../diagrams/quickStyle15.xml"/><Relationship Id="rId32" Type="http://schemas.openxmlformats.org/officeDocument/2006/relationships/diagramData" Target="../diagrams/data17.xml"/><Relationship Id="rId5" Type="http://schemas.openxmlformats.org/officeDocument/2006/relationships/diagramColors" Target="../diagrams/colors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36" Type="http://schemas.microsoft.com/office/2007/relationships/diagramDrawing" Target="../diagrams/drawing17.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 Id="rId35" Type="http://schemas.openxmlformats.org/officeDocument/2006/relationships/diagramColors" Target="../diagrams/colors17.xml"/><Relationship Id="rId8"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13" Type="http://schemas.openxmlformats.org/officeDocument/2006/relationships/diagramLayout" Target="../diagrams/layout20.xml"/><Relationship Id="rId18" Type="http://schemas.openxmlformats.org/officeDocument/2006/relationships/diagramLayout" Target="../diagrams/layout21.xml"/><Relationship Id="rId26" Type="http://schemas.microsoft.com/office/2007/relationships/diagramDrawing" Target="../diagrams/drawing22.xml"/><Relationship Id="rId3" Type="http://schemas.openxmlformats.org/officeDocument/2006/relationships/diagramLayout" Target="../diagrams/layout18.xml"/><Relationship Id="rId21" Type="http://schemas.microsoft.com/office/2007/relationships/diagramDrawing" Target="../diagrams/drawing21.xml"/><Relationship Id="rId34" Type="http://schemas.openxmlformats.org/officeDocument/2006/relationships/diagramQuickStyle" Target="../diagrams/quickStyle24.xml"/><Relationship Id="rId7" Type="http://schemas.openxmlformats.org/officeDocument/2006/relationships/diagramData" Target="../diagrams/data19.xml"/><Relationship Id="rId12" Type="http://schemas.openxmlformats.org/officeDocument/2006/relationships/diagramData" Target="../diagrams/data20.xml"/><Relationship Id="rId17" Type="http://schemas.openxmlformats.org/officeDocument/2006/relationships/diagramData" Target="../diagrams/data21.xml"/><Relationship Id="rId25" Type="http://schemas.openxmlformats.org/officeDocument/2006/relationships/diagramColors" Target="../diagrams/colors22.xml"/><Relationship Id="rId33" Type="http://schemas.openxmlformats.org/officeDocument/2006/relationships/diagramLayout" Target="../diagrams/layout24.xml"/><Relationship Id="rId2" Type="http://schemas.openxmlformats.org/officeDocument/2006/relationships/diagramData" Target="../diagrams/data18.xml"/><Relationship Id="rId16" Type="http://schemas.microsoft.com/office/2007/relationships/diagramDrawing" Target="../diagrams/drawing20.xml"/><Relationship Id="rId20" Type="http://schemas.openxmlformats.org/officeDocument/2006/relationships/diagramColors" Target="../diagrams/colors21.xml"/><Relationship Id="rId29" Type="http://schemas.openxmlformats.org/officeDocument/2006/relationships/diagramQuickStyle" Target="../diagrams/quickStyle23.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24" Type="http://schemas.openxmlformats.org/officeDocument/2006/relationships/diagramQuickStyle" Target="../diagrams/quickStyle22.xml"/><Relationship Id="rId32" Type="http://schemas.openxmlformats.org/officeDocument/2006/relationships/diagramData" Target="../diagrams/data24.xml"/><Relationship Id="rId5" Type="http://schemas.openxmlformats.org/officeDocument/2006/relationships/diagramColors" Target="../diagrams/colors18.xml"/><Relationship Id="rId15" Type="http://schemas.openxmlformats.org/officeDocument/2006/relationships/diagramColors" Target="../diagrams/colors20.xml"/><Relationship Id="rId23" Type="http://schemas.openxmlformats.org/officeDocument/2006/relationships/diagramLayout" Target="../diagrams/layout22.xml"/><Relationship Id="rId28" Type="http://schemas.openxmlformats.org/officeDocument/2006/relationships/diagramLayout" Target="../diagrams/layout23.xml"/><Relationship Id="rId36" Type="http://schemas.microsoft.com/office/2007/relationships/diagramDrawing" Target="../diagrams/drawing24.xml"/><Relationship Id="rId10" Type="http://schemas.openxmlformats.org/officeDocument/2006/relationships/diagramColors" Target="../diagrams/colors19.xml"/><Relationship Id="rId19" Type="http://schemas.openxmlformats.org/officeDocument/2006/relationships/diagramQuickStyle" Target="../diagrams/quickStyle21.xml"/><Relationship Id="rId31" Type="http://schemas.microsoft.com/office/2007/relationships/diagramDrawing" Target="../diagrams/drawing23.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diagramQuickStyle" Target="../diagrams/quickStyle20.xml"/><Relationship Id="rId22" Type="http://schemas.openxmlformats.org/officeDocument/2006/relationships/diagramData" Target="../diagrams/data22.xml"/><Relationship Id="rId27" Type="http://schemas.openxmlformats.org/officeDocument/2006/relationships/diagramData" Target="../diagrams/data23.xml"/><Relationship Id="rId30" Type="http://schemas.openxmlformats.org/officeDocument/2006/relationships/diagramColors" Target="../diagrams/colors23.xml"/><Relationship Id="rId35" Type="http://schemas.openxmlformats.org/officeDocument/2006/relationships/diagramColors" Target="../diagrams/colors24.xml"/><Relationship Id="rId8" Type="http://schemas.openxmlformats.org/officeDocument/2006/relationships/diagramLayout" Target="../diagrams/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mongodb.com/try/download/communit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en.wikipedia.org/wiki/ISB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mongodb.com/basics/embedded-mongodb"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mongodb.com/docs/manual/reference/method/db.createView/" TargetMode="External"/><Relationship Id="rId7" Type="http://schemas.openxmlformats.org/officeDocument/2006/relationships/hyperlink" Target="https://www.mongodb.com/docs/manual/reference/command/create/" TargetMode="External"/><Relationship Id="rId2" Type="http://schemas.openxmlformats.org/officeDocument/2006/relationships/hyperlink" Target="https://www.mongodb.com/docs/manual/core/views/" TargetMode="External"/><Relationship Id="rId1" Type="http://schemas.openxmlformats.org/officeDocument/2006/relationships/slideLayout" Target="../slideLayouts/slideLayout2.xml"/><Relationship Id="rId6" Type="http://schemas.openxmlformats.org/officeDocument/2006/relationships/hyperlink" Target="https://www.mongodb.com/docs/manual/core/schema-validation/" TargetMode="External"/><Relationship Id="rId5" Type="http://schemas.openxmlformats.org/officeDocument/2006/relationships/hyperlink" Target="https://www.mongodb.com/docs/manual/reference/glossary/" TargetMode="External"/><Relationship Id="rId4" Type="http://schemas.openxmlformats.org/officeDocument/2006/relationships/hyperlink" Target="https://www.mongodb.com/docs/manual/reference/method/db.createCollection/"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ocs.mongodb.com/manual/core/write-operations-atomicity/" TargetMode="External"/><Relationship Id="rId2" Type="http://schemas.openxmlformats.org/officeDocument/2006/relationships/hyperlink" Target="https://docs.mongodb.com/manual/tutorial/insert-documents/" TargetMode="External"/><Relationship Id="rId1" Type="http://schemas.openxmlformats.org/officeDocument/2006/relationships/slideLayout" Target="../slideLayouts/slideLayout2.xml"/><Relationship Id="rId6" Type="http://schemas.openxmlformats.org/officeDocument/2006/relationships/hyperlink" Target="https://docs.mongodb.com/manual/reference/method/db.collection.insertMany/" TargetMode="External"/><Relationship Id="rId5" Type="http://schemas.openxmlformats.org/officeDocument/2006/relationships/hyperlink" Target="https://docs.mongodb.com/manual/reference/method/db.collection.insertOne/" TargetMode="External"/><Relationship Id="rId4" Type="http://schemas.openxmlformats.org/officeDocument/2006/relationships/hyperlink" Target="https://docs.mongodb.com/manual/core/document/"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docs.mongodb.com/manual/core/document/" TargetMode="External"/><Relationship Id="rId2" Type="http://schemas.openxmlformats.org/officeDocument/2006/relationships/hyperlink" Target="https://docs.mongodb.com/manual/tutorial/query-documents/" TargetMode="External"/><Relationship Id="rId1" Type="http://schemas.openxmlformats.org/officeDocument/2006/relationships/slideLayout" Target="../slideLayouts/slideLayout2.xml"/><Relationship Id="rId4" Type="http://schemas.openxmlformats.org/officeDocument/2006/relationships/hyperlink" Target="https://docs.mongodb.com/manual/reference/method/db.collection.find/"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docs.mongodb.com/manual/reference/method/db.collection.updateOne/" TargetMode="External"/><Relationship Id="rId2" Type="http://schemas.openxmlformats.org/officeDocument/2006/relationships/hyperlink" Target="https://docs.mongodb.com/manual/tutorial/update-documents/" TargetMode="External"/><Relationship Id="rId1" Type="http://schemas.openxmlformats.org/officeDocument/2006/relationships/slideLayout" Target="../slideLayouts/slideLayout2.xml"/><Relationship Id="rId5" Type="http://schemas.openxmlformats.org/officeDocument/2006/relationships/hyperlink" Target="https://docs.mongodb.com/manual/reference/method/db.collection.replaceOne/" TargetMode="External"/><Relationship Id="rId4" Type="http://schemas.openxmlformats.org/officeDocument/2006/relationships/hyperlink" Target="https://docs.mongodb.com/manual/reference/method/db.collection.updateMany/"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docs.mongodb.com/manual/reference/method/db.collection.deleteOne/" TargetMode="External"/><Relationship Id="rId2" Type="http://schemas.openxmlformats.org/officeDocument/2006/relationships/hyperlink" Target="https://docs.mongodb.com/manual/tutorial/remove-documents/" TargetMode="External"/><Relationship Id="rId1" Type="http://schemas.openxmlformats.org/officeDocument/2006/relationships/slideLayout" Target="../slideLayouts/slideLayout2.xml"/><Relationship Id="rId4" Type="http://schemas.openxmlformats.org/officeDocument/2006/relationships/hyperlink" Target="https://docs.mongodb.com/manual/reference/method/db.collection.deleteMany/"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mongodb.com/docs/atlas/app-services/schemas/types/" TargetMode="External"/><Relationship Id="rId2" Type="http://schemas.openxmlformats.org/officeDocument/2006/relationships/hyperlink" Target="https://json-schema.org/"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
            <a:ext cx="10591800" cy="800149"/>
          </a:xfrm>
        </p:spPr>
        <p:style>
          <a:lnRef idx="1">
            <a:schemeClr val="accent5"/>
          </a:lnRef>
          <a:fillRef idx="2">
            <a:schemeClr val="accent5"/>
          </a:fillRef>
          <a:effectRef idx="1">
            <a:schemeClr val="accent5"/>
          </a:effectRef>
          <a:fontRef idx="minor">
            <a:schemeClr val="dk1"/>
          </a:fontRef>
        </p:style>
        <p:txBody>
          <a:bodyPr>
            <a:noAutofit/>
          </a:bodyPr>
          <a:lstStyle/>
          <a:p>
            <a:r>
              <a:rPr lang="en-US" sz="3000" dirty="0"/>
              <a:t>  Noida Institute of Engineering and Technology, Greater Noida</a:t>
            </a:r>
          </a:p>
        </p:txBody>
      </p:sp>
      <p:sp>
        <p:nvSpPr>
          <p:cNvPr id="3" name="Subtitle 2"/>
          <p:cNvSpPr>
            <a:spLocks noGrp="1"/>
          </p:cNvSpPr>
          <p:nvPr>
            <p:ph type="subTitle" idx="1"/>
          </p:nvPr>
        </p:nvSpPr>
        <p:spPr>
          <a:xfrm>
            <a:off x="2971800" y="914400"/>
            <a:ext cx="6400800" cy="1752600"/>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sz="3600" dirty="0">
                <a:solidFill>
                  <a:schemeClr val="tx1"/>
                </a:solidFill>
              </a:rPr>
              <a:t>WEB DEVELOPMENT USING MEAN STACK</a:t>
            </a:r>
          </a:p>
        </p:txBody>
      </p:sp>
      <p:sp>
        <p:nvSpPr>
          <p:cNvPr id="6" name="Subtitle 2"/>
          <p:cNvSpPr txBox="1"/>
          <p:nvPr/>
        </p:nvSpPr>
        <p:spPr>
          <a:xfrm>
            <a:off x="8382000" y="40386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algn="ctr">
              <a:spcBef>
                <a:spcPct val="20000"/>
              </a:spcBef>
              <a:defRPr/>
            </a:pPr>
            <a:endParaRPr lang="en-US" sz="2400" dirty="0">
              <a:solidFill>
                <a:schemeClr val="tx1"/>
              </a:solidFill>
            </a:endParaRPr>
          </a:p>
          <a:p>
            <a:pPr algn="ctr">
              <a:spcBef>
                <a:spcPct val="20000"/>
              </a:spcBef>
              <a:defRPr/>
            </a:pPr>
            <a:r>
              <a:rPr lang="en-US" sz="2400" dirty="0">
                <a:solidFill>
                  <a:schemeClr val="tx1"/>
                </a:solidFill>
              </a:rPr>
              <a:t>Ritesh Kumar Singh</a:t>
            </a:r>
          </a:p>
          <a:p>
            <a:pPr algn="ctr">
              <a:spcBef>
                <a:spcPct val="20000"/>
              </a:spcBef>
              <a:defRPr/>
            </a:pPr>
            <a:r>
              <a:rPr lang="en-US" sz="2400" dirty="0">
                <a:solidFill>
                  <a:schemeClr val="tx1"/>
                </a:solidFill>
              </a:rPr>
              <a:t>(Asst. Professor)</a:t>
            </a:r>
          </a:p>
          <a:p>
            <a:pPr algn="ctr">
              <a:spcBef>
                <a:spcPct val="20000"/>
              </a:spcBef>
              <a:defRPr/>
            </a:pPr>
            <a:r>
              <a:rPr lang="en-US" sz="2400" dirty="0">
                <a:solidFill>
                  <a:schemeClr val="tx1"/>
                </a:solidFill>
              </a:rPr>
              <a:t>CSE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417320" y="5897568"/>
            <a:ext cx="533400" cy="533400"/>
          </a:xfrm>
          <a:prstGeom prst="rect">
            <a:avLst/>
          </a:prstGeom>
          <a:noFill/>
        </p:spPr>
      </p:pic>
      <p:sp>
        <p:nvSpPr>
          <p:cNvPr id="9" name="Date Placeholder 8"/>
          <p:cNvSpPr>
            <a:spLocks noGrp="1"/>
          </p:cNvSpPr>
          <p:nvPr>
            <p:ph type="dt" sz="half" idx="10"/>
          </p:nvPr>
        </p:nvSpPr>
        <p:spPr>
          <a:xfrm>
            <a:off x="1482634" y="6430968"/>
            <a:ext cx="2133600" cy="365125"/>
          </a:xfrm>
        </p:spPr>
        <p:txBody>
          <a:bodyPr/>
          <a:lstStyle/>
          <a:p>
            <a:fld id="{B76ECCA8-EE0C-4399-BE64-877A10F8CF8E}" type="datetime1">
              <a:rPr lang="en-US" smtClean="0"/>
              <a:t>1/25/2025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sp>
        <p:nvSpPr>
          <p:cNvPr id="12" name="Subtitle 2"/>
          <p:cNvSpPr txBox="1"/>
          <p:nvPr/>
        </p:nvSpPr>
        <p:spPr>
          <a:xfrm>
            <a:off x="14478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V</a:t>
            </a:r>
          </a:p>
        </p:txBody>
      </p:sp>
      <p:sp>
        <p:nvSpPr>
          <p:cNvPr id="13" name="Footer Placeholder 12"/>
          <p:cNvSpPr>
            <a:spLocks noGrp="1"/>
          </p:cNvSpPr>
          <p:nvPr>
            <p:ph type="ftr" sz="quarter" idx="11"/>
          </p:nvPr>
        </p:nvSpPr>
        <p:spPr>
          <a:xfrm>
            <a:off x="4267200" y="6390291"/>
            <a:ext cx="6934200" cy="365125"/>
          </a:xfrm>
        </p:spPr>
        <p:txBody>
          <a:bodyPr/>
          <a:lstStyle/>
          <a:p>
            <a:r>
              <a:rPr lang="en-US"/>
              <a:t>Ritesh Kumar Singh                        WEB DEVELOPMENT USING MEAN STACK                         Unit V</a:t>
            </a:r>
            <a:endParaRPr lang="en-US" dirty="0"/>
          </a:p>
        </p:txBody>
      </p:sp>
      <p:sp>
        <p:nvSpPr>
          <p:cNvPr id="14" name="Subtitle 2"/>
          <p:cNvSpPr txBox="1"/>
          <p:nvPr/>
        </p:nvSpPr>
        <p:spPr>
          <a:xfrm>
            <a:off x="14478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r>
              <a:rPr lang="en-US" sz="2400" dirty="0"/>
              <a:t>Connecting Angular </a:t>
            </a:r>
            <a:r>
              <a:rPr lang="en-US" sz="2400" dirty="0" err="1"/>
              <a:t>js</a:t>
            </a:r>
            <a:r>
              <a:rPr lang="en-US" sz="2400" dirty="0"/>
              <a:t> with </a:t>
            </a:r>
            <a:r>
              <a:rPr lang="en-US" sz="2400" dirty="0" err="1"/>
              <a:t>MongoDB</a:t>
            </a:r>
            <a:endParaRPr lang="en-US" sz="2300" dirty="0">
              <a:solidFill>
                <a:schemeClr val="tx1"/>
              </a:solidFill>
            </a:endParaRPr>
          </a:p>
        </p:txBody>
      </p:sp>
      <p:sp>
        <p:nvSpPr>
          <p:cNvPr id="15" name="Subtitle 2"/>
          <p:cNvSpPr txBox="1"/>
          <p:nvPr/>
        </p:nvSpPr>
        <p:spPr>
          <a:xfrm>
            <a:off x="14478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6</a:t>
            </a:r>
            <a:r>
              <a:rPr lang="en-US" sz="2000" baseline="30000" dirty="0">
                <a:solidFill>
                  <a:schemeClr val="tx1"/>
                </a:solidFill>
              </a:rPr>
              <a:t>th</a:t>
            </a:r>
            <a:r>
              <a:rPr lang="en-US" sz="2000" dirty="0">
                <a:solidFill>
                  <a:schemeClr val="tx1"/>
                </a:solidFill>
              </a:rPr>
              <a:t> Sem)</a:t>
            </a:r>
          </a:p>
        </p:txBody>
      </p:sp>
      <p:pic>
        <p:nvPicPr>
          <p:cNvPr id="4" name="Picture 4">
            <a:extLst>
              <a:ext uri="{FF2B5EF4-FFF2-40B4-BE49-F238E27FC236}">
                <a16:creationId xmlns:a16="http://schemas.microsoft.com/office/drawing/2014/main" id="{33E7FA40-33BB-DEE3-C846-09C071F5AFC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8976320" y="2345233"/>
            <a:ext cx="1676400" cy="1676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Objective</a:t>
            </a:r>
          </a:p>
        </p:txBody>
      </p:sp>
      <p:graphicFrame>
        <p:nvGraphicFramePr>
          <p:cNvPr id="18" name="Diagram 17"/>
          <p:cNvGraphicFramePr/>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p:cNvGraphicFramePr/>
          <p:nvPr/>
        </p:nvGraphicFramePr>
        <p:xfrm>
          <a:off x="1417320" y="1758140"/>
          <a:ext cx="10134600" cy="8826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p:cNvGraphicFramePr/>
          <p:nvPr/>
        </p:nvGraphicFramePr>
        <p:xfrm>
          <a:off x="1373777" y="3001941"/>
          <a:ext cx="10134600" cy="9541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Diagram 23"/>
          <p:cNvGraphicFramePr/>
          <p:nvPr/>
        </p:nvGraphicFramePr>
        <p:xfrm>
          <a:off x="1386840" y="4401374"/>
          <a:ext cx="10165080" cy="100882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11</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Outcomes (COs)</a:t>
            </a:r>
          </a:p>
        </p:txBody>
      </p:sp>
      <p:graphicFrame>
        <p:nvGraphicFramePr>
          <p:cNvPr id="3" name="Diagram 2"/>
          <p:cNvGraphicFramePr/>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423851" y="1595598"/>
          <a:ext cx="9601200" cy="8067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447800" y="2485503"/>
          <a:ext cx="96012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447800" y="3255316"/>
          <a:ext cx="96012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447799" y="4043442"/>
          <a:ext cx="9601201"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423851" y="4839380"/>
          <a:ext cx="9625149" cy="76200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12</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13</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14</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COs - POs  Mapping</a:t>
            </a:r>
          </a:p>
        </p:txBody>
      </p:sp>
      <p:graphicFrame>
        <p:nvGraphicFramePr>
          <p:cNvPr id="11" name="Table 10"/>
          <p:cNvGraphicFramePr>
            <a:graphicFrameLocks noGrp="1"/>
          </p:cNvGraphicFramePr>
          <p:nvPr/>
        </p:nvGraphicFramePr>
        <p:xfrm>
          <a:off x="762000" y="1066800"/>
          <a:ext cx="11049006" cy="4876802"/>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36054">
                  <a:extLst>
                    <a:ext uri="{9D8B030D-6E8A-4147-A177-3AD203B41FA5}">
                      <a16:colId xmlns:a16="http://schemas.microsoft.com/office/drawing/2014/main" val="20000"/>
                    </a:ext>
                  </a:extLst>
                </a:gridCol>
                <a:gridCol w="817746">
                  <a:extLst>
                    <a:ext uri="{9D8B030D-6E8A-4147-A177-3AD203B41FA5}">
                      <a16:colId xmlns:a16="http://schemas.microsoft.com/office/drawing/2014/main" val="20001"/>
                    </a:ext>
                  </a:extLst>
                </a:gridCol>
                <a:gridCol w="817746">
                  <a:extLst>
                    <a:ext uri="{9D8B030D-6E8A-4147-A177-3AD203B41FA5}">
                      <a16:colId xmlns:a16="http://schemas.microsoft.com/office/drawing/2014/main" val="20002"/>
                    </a:ext>
                  </a:extLst>
                </a:gridCol>
                <a:gridCol w="817746">
                  <a:extLst>
                    <a:ext uri="{9D8B030D-6E8A-4147-A177-3AD203B41FA5}">
                      <a16:colId xmlns:a16="http://schemas.microsoft.com/office/drawing/2014/main" val="20003"/>
                    </a:ext>
                  </a:extLst>
                </a:gridCol>
                <a:gridCol w="817746">
                  <a:extLst>
                    <a:ext uri="{9D8B030D-6E8A-4147-A177-3AD203B41FA5}">
                      <a16:colId xmlns:a16="http://schemas.microsoft.com/office/drawing/2014/main" val="20004"/>
                    </a:ext>
                  </a:extLst>
                </a:gridCol>
                <a:gridCol w="817746">
                  <a:extLst>
                    <a:ext uri="{9D8B030D-6E8A-4147-A177-3AD203B41FA5}">
                      <a16:colId xmlns:a16="http://schemas.microsoft.com/office/drawing/2014/main" val="20005"/>
                    </a:ext>
                  </a:extLst>
                </a:gridCol>
                <a:gridCol w="817746">
                  <a:extLst>
                    <a:ext uri="{9D8B030D-6E8A-4147-A177-3AD203B41FA5}">
                      <a16:colId xmlns:a16="http://schemas.microsoft.com/office/drawing/2014/main" val="20006"/>
                    </a:ext>
                  </a:extLst>
                </a:gridCol>
                <a:gridCol w="817746">
                  <a:extLst>
                    <a:ext uri="{9D8B030D-6E8A-4147-A177-3AD203B41FA5}">
                      <a16:colId xmlns:a16="http://schemas.microsoft.com/office/drawing/2014/main" val="20007"/>
                    </a:ext>
                  </a:extLst>
                </a:gridCol>
                <a:gridCol w="817746">
                  <a:extLst>
                    <a:ext uri="{9D8B030D-6E8A-4147-A177-3AD203B41FA5}">
                      <a16:colId xmlns:a16="http://schemas.microsoft.com/office/drawing/2014/main" val="20008"/>
                    </a:ext>
                  </a:extLst>
                </a:gridCol>
                <a:gridCol w="817746">
                  <a:extLst>
                    <a:ext uri="{9D8B030D-6E8A-4147-A177-3AD203B41FA5}">
                      <a16:colId xmlns:a16="http://schemas.microsoft.com/office/drawing/2014/main" val="20009"/>
                    </a:ext>
                  </a:extLst>
                </a:gridCol>
                <a:gridCol w="817746">
                  <a:extLst>
                    <a:ext uri="{9D8B030D-6E8A-4147-A177-3AD203B41FA5}">
                      <a16:colId xmlns:a16="http://schemas.microsoft.com/office/drawing/2014/main" val="20010"/>
                    </a:ext>
                  </a:extLst>
                </a:gridCol>
                <a:gridCol w="817746">
                  <a:extLst>
                    <a:ext uri="{9D8B030D-6E8A-4147-A177-3AD203B41FA5}">
                      <a16:colId xmlns:a16="http://schemas.microsoft.com/office/drawing/2014/main" val="20011"/>
                    </a:ext>
                  </a:extLst>
                </a:gridCol>
                <a:gridCol w="817746">
                  <a:extLst>
                    <a:ext uri="{9D8B030D-6E8A-4147-A177-3AD203B41FA5}">
                      <a16:colId xmlns:a16="http://schemas.microsoft.com/office/drawing/2014/main" val="20012"/>
                    </a:ext>
                  </a:extLst>
                </a:gridCol>
              </a:tblGrid>
              <a:tr h="748246">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8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0"/>
                  </a:ext>
                </a:extLst>
              </a:tr>
              <a:tr h="757048">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1"/>
                  </a:ext>
                </a:extLst>
              </a:tr>
              <a:tr h="748246">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a:ln>
                            <a:noFill/>
                          </a:ln>
                          <a:solidFill>
                            <a:srgbClr val="000000"/>
                          </a:solidFill>
                          <a:effectLst/>
                          <a:uLnTx/>
                          <a:uFillTx/>
                          <a:latin typeface="Calibri"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2"/>
                  </a:ext>
                </a:extLst>
              </a:tr>
              <a:tr h="748246">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a:ln>
                            <a:noFill/>
                          </a:ln>
                          <a:solidFill>
                            <a:srgbClr val="000000"/>
                          </a:solidFill>
                          <a:effectLst/>
                          <a:uLnTx/>
                          <a:uFillTx/>
                          <a:latin typeface="Calibri"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 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3"/>
                  </a:ext>
                </a:extLst>
              </a:tr>
              <a:tr h="748246">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4"/>
                  </a:ext>
                </a:extLst>
              </a:tr>
              <a:tr h="748246">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a:ln>
                            <a:noFill/>
                          </a:ln>
                          <a:solidFill>
                            <a:srgbClr val="000000"/>
                          </a:solidFill>
                          <a:effectLst/>
                          <a:uLnTx/>
                          <a:uFillTx/>
                          <a:latin typeface="Calibri"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5"/>
                  </a:ext>
                </a:extLst>
              </a:tr>
              <a:tr h="378524">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8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2.0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2.4</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3.0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15</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Specific Outcomes(PSOs)</a:t>
            </a:r>
          </a:p>
        </p:txBody>
      </p:sp>
      <p:graphicFrame>
        <p:nvGraphicFramePr>
          <p:cNvPr id="9" name="Table 8"/>
          <p:cNvGraphicFramePr>
            <a:graphicFrameLocks noGrp="1"/>
          </p:cNvGraphicFramePr>
          <p:nvPr/>
        </p:nvGraphicFramePr>
        <p:xfrm>
          <a:off x="1524000" y="784860"/>
          <a:ext cx="10210800" cy="6408485"/>
        </p:xfrm>
        <a:graphic>
          <a:graphicData uri="http://schemas.openxmlformats.org/drawingml/2006/table">
            <a:tbl>
              <a:tblPr firstRow="1" bandRow="1">
                <a:tableStyleId>{5C22544A-7EE6-4342-B048-85BDC9FD1C3A}</a:tableStyleId>
              </a:tblPr>
              <a:tblGrid>
                <a:gridCol w="1789430">
                  <a:extLst>
                    <a:ext uri="{9D8B030D-6E8A-4147-A177-3AD203B41FA5}">
                      <a16:colId xmlns:a16="http://schemas.microsoft.com/office/drawing/2014/main" val="20000"/>
                    </a:ext>
                  </a:extLst>
                </a:gridCol>
                <a:gridCol w="2848610">
                  <a:extLst>
                    <a:ext uri="{9D8B030D-6E8A-4147-A177-3AD203B41FA5}">
                      <a16:colId xmlns:a16="http://schemas.microsoft.com/office/drawing/2014/main" val="20001"/>
                    </a:ext>
                  </a:extLst>
                </a:gridCol>
                <a:gridCol w="5572760">
                  <a:extLst>
                    <a:ext uri="{9D8B030D-6E8A-4147-A177-3AD203B41FA5}">
                      <a16:colId xmlns:a16="http://schemas.microsoft.com/office/drawing/2014/main" val="20002"/>
                    </a:ext>
                  </a:extLst>
                </a:gridCol>
              </a:tblGrid>
              <a:tr h="70104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 No</a:t>
                      </a:r>
                      <a:r>
                        <a:rPr lang="en-IN" sz="2000" b="0" dirty="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Specific</a:t>
                      </a:r>
                    </a:p>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Outcomes (PSO)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68084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Understand  to shows relationships and interactions</a:t>
                      </a:r>
                      <a:r>
                        <a:rPr lang="en-US" sz="2000" b="0" baseline="0" dirty="0">
                          <a:solidFill>
                            <a:schemeClr val="accent4">
                              <a:lumMod val="50000"/>
                            </a:schemeClr>
                          </a:solidFill>
                          <a:latin typeface="+mn-lt"/>
                          <a:ea typeface="Times New Roman"/>
                        </a:rPr>
                        <a:t> </a:t>
                      </a:r>
                      <a:r>
                        <a:rPr lang="en-US" sz="2000" b="0" dirty="0">
                          <a:solidFill>
                            <a:schemeClr val="accent4">
                              <a:lumMod val="50000"/>
                            </a:schemeClr>
                          </a:solidFill>
                          <a:latin typeface="+mn-lt"/>
                          <a:ea typeface="Times New Roman"/>
                        </a:rPr>
                        <a:t>between classes or objects</a:t>
                      </a:r>
                      <a:r>
                        <a:rPr lang="en-US" sz="2000" b="0" baseline="0" dirty="0">
                          <a:solidFill>
                            <a:schemeClr val="accent4">
                              <a:lumMod val="50000"/>
                            </a:schemeClr>
                          </a:solidFill>
                          <a:latin typeface="+mn-lt"/>
                          <a:ea typeface="Times New Roman"/>
                        </a:rPr>
                        <a:t> of a pattern.</a:t>
                      </a: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 </a:t>
                      </a:r>
                      <a:endParaRPr lang="en-US" sz="2000" b="0" baseline="0" dirty="0">
                        <a:solidFill>
                          <a:schemeClr val="accent4">
                            <a:lumMod val="50000"/>
                          </a:schemeClr>
                        </a:solidFill>
                        <a:latin typeface="+mn-lt"/>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1071245">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Times New Roman"/>
                          <a:ea typeface="Times New Roman"/>
                        </a:rPr>
                        <a:t>Study to speed up the development process by providing well-tested, proven development</a:t>
                      </a: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1384935">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just">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baseline="0" dirty="0">
                          <a:solidFill>
                            <a:schemeClr val="accent4">
                              <a:lumMod val="50000"/>
                            </a:schemeClr>
                          </a:solidFill>
                          <a:latin typeface="+mn-lt"/>
                          <a:ea typeface="Times New Roman"/>
                        </a:rPr>
                        <a:t>Select a specific design pattern for the solution of a given design problem</a:t>
                      </a:r>
                    </a:p>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1541780">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l">
                        <a:lnSpc>
                          <a:spcPct val="100000"/>
                        </a:lnSpc>
                        <a:spcBef>
                          <a:spcPts val="0"/>
                        </a:spcBef>
                        <a:spcAft>
                          <a:spcPts val="0"/>
                        </a:spcAft>
                      </a:pPr>
                      <a:r>
                        <a:rPr lang="en-US" sz="2000" b="0" dirty="0">
                          <a:solidFill>
                            <a:schemeClr val="accent4">
                              <a:lumMod val="50000"/>
                            </a:schemeClr>
                          </a:solidFill>
                          <a:latin typeface="+mn-lt"/>
                          <a:ea typeface="Times New Roman"/>
                        </a:rPr>
                        <a:t>Create a catalogue entry for a simple design pattern whose purpose and application is understood.</a:t>
                      </a:r>
                    </a:p>
                    <a:p>
                      <a:pPr marL="67945"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16</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COs - PSOs  Mapping</a:t>
            </a:r>
          </a:p>
        </p:txBody>
      </p:sp>
      <p:graphicFrame>
        <p:nvGraphicFramePr>
          <p:cNvPr id="9" name="Table 8"/>
          <p:cNvGraphicFramePr>
            <a:graphicFrameLocks noGrp="1"/>
          </p:cNvGraphicFramePr>
          <p:nvPr/>
        </p:nvGraphicFramePr>
        <p:xfrm>
          <a:off x="1447800" y="1219200"/>
          <a:ext cx="9601202" cy="4911361"/>
        </p:xfrm>
        <a:graphic>
          <a:graphicData uri="http://schemas.openxmlformats.org/drawingml/2006/table">
            <a:tbl>
              <a:tblPr firstRow="1" bandRow="1">
                <a:tableStyleId>{5C22544A-7EE6-4342-B048-85BDC9FD1C3A}</a:tableStyleId>
              </a:tblPr>
              <a:tblGrid>
                <a:gridCol w="1640541">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1864661">
                  <a:extLst>
                    <a:ext uri="{9D8B030D-6E8A-4147-A177-3AD203B41FA5}">
                      <a16:colId xmlns:a16="http://schemas.microsoft.com/office/drawing/2014/main" val="20004"/>
                    </a:ext>
                  </a:extLst>
                </a:gridCol>
              </a:tblGrid>
              <a:tr h="812561">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0954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2794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68772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17</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Educational Objectives (PEOs)</a:t>
            </a:r>
          </a:p>
        </p:txBody>
      </p:sp>
      <p:graphicFrame>
        <p:nvGraphicFramePr>
          <p:cNvPr id="9" name="Table 8"/>
          <p:cNvGraphicFramePr>
            <a:graphicFrameLocks noGrp="1"/>
          </p:cNvGraphicFramePr>
          <p:nvPr/>
        </p:nvGraphicFramePr>
        <p:xfrm>
          <a:off x="990600" y="1219200"/>
          <a:ext cx="10820400" cy="4388466"/>
        </p:xfrm>
        <a:graphic>
          <a:graphicData uri="http://schemas.openxmlformats.org/drawingml/2006/table">
            <a:tbl>
              <a:tblPr firstRow="1" bandRow="1">
                <a:tableStyleId>{5C22544A-7EE6-4342-B048-85BDC9FD1C3A}</a:tableStyleId>
              </a:tblPr>
              <a:tblGrid>
                <a:gridCol w="2787073">
                  <a:extLst>
                    <a:ext uri="{9D8B030D-6E8A-4147-A177-3AD203B41FA5}">
                      <a16:colId xmlns:a16="http://schemas.microsoft.com/office/drawing/2014/main" val="20000"/>
                    </a:ext>
                  </a:extLst>
                </a:gridCol>
                <a:gridCol w="8033327">
                  <a:extLst>
                    <a:ext uri="{9D8B030D-6E8A-4147-A177-3AD203B41FA5}">
                      <a16:colId xmlns:a16="http://schemas.microsoft.com/office/drawing/2014/main" val="20001"/>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Educational</a:t>
                      </a:r>
                      <a:r>
                        <a:rPr lang="en-US" sz="2000" b="0" baseline="0" dirty="0">
                          <a:solidFill>
                            <a:schemeClr val="accent4">
                              <a:lumMod val="50000"/>
                            </a:schemeClr>
                          </a:solidFill>
                          <a:latin typeface="Times New Roman"/>
                          <a:ea typeface="Times New Roman"/>
                        </a:rPr>
                        <a:t> Objectives</a:t>
                      </a:r>
                      <a:r>
                        <a:rPr lang="en-US" sz="2000" b="0" dirty="0">
                          <a:solidFill>
                            <a:schemeClr val="accent4">
                              <a:lumMod val="50000"/>
                            </a:schemeClr>
                          </a:solidFill>
                          <a:latin typeface="Times New Roman"/>
                          <a:ea typeface="Times New Roman"/>
                        </a:rPr>
                        <a:t> (PEOs)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8468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20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78963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94755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800" b="0" i="0" kern="1200" dirty="0">
                          <a:solidFill>
                            <a:schemeClr val="dk1"/>
                          </a:solidFill>
                          <a:effectLst/>
                          <a:latin typeface="+mn-lt"/>
                          <a:ea typeface="+mn-ea"/>
                          <a:cs typeface="+mn-cs"/>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18</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Result Analysis(Department Result &amp; Subject Result &amp; Individual result</a:t>
            </a:r>
          </a:p>
        </p:txBody>
      </p:sp>
      <p:graphicFrame>
        <p:nvGraphicFramePr>
          <p:cNvPr id="9" name="Table 8"/>
          <p:cNvGraphicFramePr>
            <a:graphicFrameLocks noGrp="1"/>
          </p:cNvGraphicFramePr>
          <p:nvPr/>
        </p:nvGraphicFramePr>
        <p:xfrm>
          <a:off x="1143000" y="1219200"/>
          <a:ext cx="10591801" cy="1733266"/>
        </p:xfrm>
        <a:graphic>
          <a:graphicData uri="http://schemas.openxmlformats.org/drawingml/2006/table">
            <a:tbl>
              <a:tblPr firstRow="1" bandRow="1">
                <a:tableStyleId>{5C22544A-7EE6-4342-B048-85BDC9FD1C3A}</a:tableStyleId>
              </a:tblPr>
              <a:tblGrid>
                <a:gridCol w="2216227">
                  <a:extLst>
                    <a:ext uri="{9D8B030D-6E8A-4147-A177-3AD203B41FA5}">
                      <a16:colId xmlns:a16="http://schemas.microsoft.com/office/drawing/2014/main" val="20000"/>
                    </a:ext>
                  </a:extLst>
                </a:gridCol>
                <a:gridCol w="2297503">
                  <a:extLst>
                    <a:ext uri="{9D8B030D-6E8A-4147-A177-3AD203B41FA5}">
                      <a16:colId xmlns:a16="http://schemas.microsoft.com/office/drawing/2014/main" val="20001"/>
                    </a:ext>
                  </a:extLst>
                </a:gridCol>
                <a:gridCol w="6078071">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Name</a:t>
                      </a:r>
                      <a:r>
                        <a:rPr lang="en-US" sz="2000" b="0" baseline="0" dirty="0">
                          <a:solidFill>
                            <a:schemeClr val="accent4">
                              <a:lumMod val="50000"/>
                            </a:schemeClr>
                          </a:solidFill>
                          <a:latin typeface="Times New Roman"/>
                          <a:ea typeface="Times New Roman"/>
                        </a:rPr>
                        <a:t> of the faculty </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Subject code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Result</a:t>
                      </a:r>
                      <a:r>
                        <a:rPr lang="en-US" sz="2000" b="0" baseline="0" dirty="0">
                          <a:solidFill>
                            <a:schemeClr val="accent4">
                              <a:lumMod val="50000"/>
                            </a:schemeClr>
                          </a:solidFill>
                          <a:latin typeface="Times New Roman"/>
                          <a:ea typeface="Times New Roman"/>
                        </a:rPr>
                        <a:t> % of clear passed</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Mr. Rahul</a:t>
                      </a:r>
                      <a:r>
                        <a:rPr lang="en-US" sz="2000" b="0" baseline="0" dirty="0">
                          <a:solidFill>
                            <a:schemeClr val="accent4">
                              <a:lumMod val="50000"/>
                            </a:schemeClr>
                          </a:solidFill>
                          <a:latin typeface="Times New Roman"/>
                          <a:ea typeface="Times New Roman"/>
                        </a:rPr>
                        <a:t> Kumar</a:t>
                      </a:r>
                      <a:r>
                        <a:rPr lang="en-US" sz="2000" b="0" dirty="0">
                          <a:solidFill>
                            <a:schemeClr val="accent4">
                              <a:lumMod val="50000"/>
                            </a:schemeClr>
                          </a:solidFill>
                          <a:latin typeface="Times New Roman"/>
                          <a:ea typeface="Times New Roman"/>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ACSE0614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19</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p:cNvPicPr>
            <a:picLocks noChangeAspect="1"/>
          </p:cNvPicPr>
          <p:nvPr/>
        </p:nvPicPr>
        <p:blipFill>
          <a:blip r:embed="rId2"/>
          <a:stretch>
            <a:fillRect/>
          </a:stretch>
        </p:blipFill>
        <p:spPr>
          <a:xfrm>
            <a:off x="1181100" y="754514"/>
            <a:ext cx="10744200" cy="55331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a:t>
            </a:fld>
            <a:endParaRPr lang="en-US" dirty="0"/>
          </a:p>
        </p:txBody>
      </p:sp>
      <p:sp>
        <p:nvSpPr>
          <p:cNvPr id="7" name="Title 1"/>
          <p:cNvSpPr txBox="1">
            <a:spLocks/>
          </p:cNvSpPr>
          <p:nvPr/>
        </p:nvSpPr>
        <p:spPr>
          <a:xfrm>
            <a:off x="1600200" y="7"/>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Faculty Introduction</a:t>
            </a:r>
          </a:p>
        </p:txBody>
      </p:sp>
      <p:graphicFrame>
        <p:nvGraphicFramePr>
          <p:cNvPr id="10" name="Table 10">
            <a:extLst>
              <a:ext uri="{FF2B5EF4-FFF2-40B4-BE49-F238E27FC236}">
                <a16:creationId xmlns:a16="http://schemas.microsoft.com/office/drawing/2014/main" id="{3A19A084-6B47-4F0B-B8EC-436AB2D3943D}"/>
              </a:ext>
            </a:extLst>
          </p:cNvPr>
          <p:cNvGraphicFramePr>
            <a:graphicFrameLocks noGrp="1"/>
          </p:cNvGraphicFramePr>
          <p:nvPr/>
        </p:nvGraphicFramePr>
        <p:xfrm>
          <a:off x="609600" y="1143000"/>
          <a:ext cx="11201400" cy="4748126"/>
        </p:xfrm>
        <a:graphic>
          <a:graphicData uri="http://schemas.openxmlformats.org/drawingml/2006/table">
            <a:tbl>
              <a:tblPr firstRow="1" bandRow="1">
                <a:tableStyleId>{E8B1032C-EA38-4F05-BA0D-38AFFFC7BED3}</a:tableStyleId>
              </a:tblPr>
              <a:tblGrid>
                <a:gridCol w="2419503">
                  <a:extLst>
                    <a:ext uri="{9D8B030D-6E8A-4147-A177-3AD203B41FA5}">
                      <a16:colId xmlns:a16="http://schemas.microsoft.com/office/drawing/2014/main" val="1285292769"/>
                    </a:ext>
                  </a:extLst>
                </a:gridCol>
                <a:gridCol w="8781897">
                  <a:extLst>
                    <a:ext uri="{9D8B030D-6E8A-4147-A177-3AD203B41FA5}">
                      <a16:colId xmlns:a16="http://schemas.microsoft.com/office/drawing/2014/main" val="3500576395"/>
                    </a:ext>
                  </a:extLst>
                </a:gridCol>
              </a:tblGrid>
              <a:tr h="471650">
                <a:tc>
                  <a:txBody>
                    <a:bodyPr/>
                    <a:lstStyle/>
                    <a:p>
                      <a:r>
                        <a:rPr lang="en-US" sz="2600" dirty="0"/>
                        <a:t>Name</a:t>
                      </a:r>
                      <a:endParaRPr lang="en-IN" sz="2600" dirty="0"/>
                    </a:p>
                  </a:txBody>
                  <a:tcPr/>
                </a:tc>
                <a:tc>
                  <a:txBody>
                    <a:bodyPr/>
                    <a:lstStyle/>
                    <a:p>
                      <a:r>
                        <a:rPr lang="en-US" sz="2600" dirty="0" err="1"/>
                        <a:t>Ritesh</a:t>
                      </a:r>
                      <a:r>
                        <a:rPr lang="en-US" sz="2600" dirty="0"/>
                        <a:t> Kumar Singh</a:t>
                      </a:r>
                      <a:endParaRPr lang="en-IN" sz="2600" dirty="0"/>
                    </a:p>
                  </a:txBody>
                  <a:tcPr/>
                </a:tc>
                <a:extLst>
                  <a:ext uri="{0D108BD9-81ED-4DB2-BD59-A6C34878D82A}">
                    <a16:rowId xmlns:a16="http://schemas.microsoft.com/office/drawing/2014/main" val="3537992421"/>
                  </a:ext>
                </a:extLst>
              </a:tr>
              <a:tr h="471650">
                <a:tc>
                  <a:txBody>
                    <a:bodyPr/>
                    <a:lstStyle/>
                    <a:p>
                      <a:r>
                        <a:rPr lang="en-US" sz="2600" dirty="0"/>
                        <a:t>Qualification</a:t>
                      </a:r>
                      <a:endParaRPr lang="en-IN" sz="2600" dirty="0"/>
                    </a:p>
                  </a:txBody>
                  <a:tcPr/>
                </a:tc>
                <a:tc>
                  <a:txBody>
                    <a:bodyPr/>
                    <a:lstStyle/>
                    <a:p>
                      <a:r>
                        <a:rPr lang="en-US" sz="2600" dirty="0"/>
                        <a:t>Diploma, B.Tech., M. Tech., PhD. Pursuing</a:t>
                      </a:r>
                      <a:endParaRPr lang="en-IN" sz="2600" dirty="0"/>
                    </a:p>
                  </a:txBody>
                  <a:tcPr/>
                </a:tc>
                <a:extLst>
                  <a:ext uri="{0D108BD9-81ED-4DB2-BD59-A6C34878D82A}">
                    <a16:rowId xmlns:a16="http://schemas.microsoft.com/office/drawing/2014/main" val="941352289"/>
                  </a:ext>
                </a:extLst>
              </a:tr>
              <a:tr h="532610">
                <a:tc>
                  <a:txBody>
                    <a:bodyPr/>
                    <a:lstStyle/>
                    <a:p>
                      <a:r>
                        <a:rPr lang="en-US" sz="2600" dirty="0"/>
                        <a:t>Designation</a:t>
                      </a:r>
                      <a:endParaRPr lang="en-IN" sz="2600" dirty="0"/>
                    </a:p>
                  </a:txBody>
                  <a:tcPr/>
                </a:tc>
                <a:tc>
                  <a:txBody>
                    <a:bodyPr/>
                    <a:lstStyle/>
                    <a:p>
                      <a:r>
                        <a:rPr lang="en-US" sz="2600" dirty="0"/>
                        <a:t>Assistant Professor</a:t>
                      </a:r>
                      <a:endParaRPr lang="en-IN" sz="2600" dirty="0"/>
                    </a:p>
                  </a:txBody>
                  <a:tcPr/>
                </a:tc>
                <a:extLst>
                  <a:ext uri="{0D108BD9-81ED-4DB2-BD59-A6C34878D82A}">
                    <a16:rowId xmlns:a16="http://schemas.microsoft.com/office/drawing/2014/main" val="1234951365"/>
                  </a:ext>
                </a:extLst>
              </a:tr>
              <a:tr h="579966">
                <a:tc>
                  <a:txBody>
                    <a:bodyPr/>
                    <a:lstStyle/>
                    <a:p>
                      <a:r>
                        <a:rPr lang="en-US" sz="2600" dirty="0"/>
                        <a:t>Department</a:t>
                      </a:r>
                      <a:endParaRPr lang="en-IN" sz="2600" dirty="0"/>
                    </a:p>
                  </a:txBody>
                  <a:tcPr/>
                </a:tc>
                <a:tc>
                  <a:txBody>
                    <a:bodyPr/>
                    <a:lstStyle/>
                    <a:p>
                      <a:r>
                        <a:rPr lang="en-IN" sz="2600" dirty="0"/>
                        <a:t>Computer</a:t>
                      </a:r>
                      <a:r>
                        <a:rPr lang="en-IN" sz="2600" baseline="0" dirty="0"/>
                        <a:t> Science &amp; Engineering</a:t>
                      </a:r>
                      <a:endParaRPr lang="en-IN" sz="2600" dirty="0"/>
                    </a:p>
                  </a:txBody>
                  <a:tcPr/>
                </a:tc>
                <a:extLst>
                  <a:ext uri="{0D108BD9-81ED-4DB2-BD59-A6C34878D82A}">
                    <a16:rowId xmlns:a16="http://schemas.microsoft.com/office/drawing/2014/main" val="532301991"/>
                  </a:ext>
                </a:extLst>
              </a:tr>
              <a:tr h="496110">
                <a:tc>
                  <a:txBody>
                    <a:bodyPr/>
                    <a:lstStyle/>
                    <a:p>
                      <a:r>
                        <a:rPr lang="en-US" sz="2600" dirty="0"/>
                        <a:t>Total Experience</a:t>
                      </a:r>
                      <a:endParaRPr lang="en-IN" sz="2600" dirty="0"/>
                    </a:p>
                  </a:txBody>
                  <a:tcPr/>
                </a:tc>
                <a:tc>
                  <a:txBody>
                    <a:bodyPr/>
                    <a:lstStyle/>
                    <a:p>
                      <a:r>
                        <a:rPr lang="en-US" sz="2600" dirty="0"/>
                        <a:t>5 years</a:t>
                      </a:r>
                      <a:endParaRPr lang="en-IN" sz="2600" dirty="0"/>
                    </a:p>
                  </a:txBody>
                  <a:tcPr/>
                </a:tc>
                <a:extLst>
                  <a:ext uri="{0D108BD9-81ED-4DB2-BD59-A6C34878D82A}">
                    <a16:rowId xmlns:a16="http://schemas.microsoft.com/office/drawing/2014/main" val="1606619483"/>
                  </a:ext>
                </a:extLst>
              </a:tr>
              <a:tr h="472243">
                <a:tc>
                  <a:txBody>
                    <a:bodyPr/>
                    <a:lstStyle/>
                    <a:p>
                      <a:r>
                        <a:rPr lang="en-US" sz="2600" dirty="0"/>
                        <a:t>NIET Experience</a:t>
                      </a:r>
                      <a:endParaRPr lang="en-IN" sz="2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baseline="0" dirty="0"/>
                        <a:t>4.5 </a:t>
                      </a:r>
                      <a:r>
                        <a:rPr lang="en-US" sz="2600" dirty="0"/>
                        <a:t>years</a:t>
                      </a:r>
                    </a:p>
                  </a:txBody>
                  <a:tcPr/>
                </a:tc>
                <a:extLst>
                  <a:ext uri="{0D108BD9-81ED-4DB2-BD59-A6C34878D82A}">
                    <a16:rowId xmlns:a16="http://schemas.microsoft.com/office/drawing/2014/main" val="1848610466"/>
                  </a:ext>
                </a:extLst>
              </a:tr>
              <a:tr h="1520798">
                <a:tc>
                  <a:txBody>
                    <a:bodyPr/>
                    <a:lstStyle/>
                    <a:p>
                      <a:r>
                        <a:rPr lang="en-US" sz="2600" dirty="0"/>
                        <a:t>Subject Taught</a:t>
                      </a:r>
                      <a:endParaRPr lang="en-IN" sz="2600" dirty="0"/>
                    </a:p>
                  </a:txBody>
                  <a:tcPr/>
                </a:tc>
                <a:tc>
                  <a:txBody>
                    <a:bodyPr/>
                    <a:lstStyle/>
                    <a:p>
                      <a:pPr marL="0" marR="0" lvl="0" indent="0" algn="just" defTabSz="914377" rtl="0" eaLnBrk="1" fontAlgn="auto" latinLnBrk="0" hangingPunct="1">
                        <a:lnSpc>
                          <a:spcPct val="100000"/>
                        </a:lnSpc>
                        <a:spcBef>
                          <a:spcPts val="0"/>
                        </a:spcBef>
                        <a:spcAft>
                          <a:spcPts val="0"/>
                        </a:spcAft>
                        <a:buClrTx/>
                        <a:buSzTx/>
                        <a:buFontTx/>
                        <a:buNone/>
                      </a:pPr>
                      <a:r>
                        <a:rPr lang="en-US" sz="2600" b="0" dirty="0"/>
                        <a:t>Web development using python </a:t>
                      </a:r>
                      <a:r>
                        <a:rPr lang="en-US" sz="2600" b="0"/>
                        <a:t>with Django, Web Development using Mean Stack, </a:t>
                      </a:r>
                      <a:r>
                        <a:rPr lang="en-US" sz="2600" b="0" dirty="0"/>
                        <a:t>Problem Solving using Advance Python, Problem Solving using Python, </a:t>
                      </a:r>
                      <a:r>
                        <a:rPr lang="en-IN" sz="2600" b="0" i="0" u="none" strike="noStrike" kern="1200" baseline="0" dirty="0">
                          <a:solidFill>
                            <a:schemeClr val="tx1"/>
                          </a:solidFill>
                          <a:latin typeface="+mn-lt"/>
                          <a:ea typeface="+mn-ea"/>
                          <a:cs typeface="+mn-cs"/>
                        </a:rPr>
                        <a:t>Programming for Problem Solving using C,</a:t>
                      </a:r>
                      <a:r>
                        <a:rPr lang="en-US" sz="2600" b="0" dirty="0"/>
                        <a:t> </a:t>
                      </a:r>
                      <a:r>
                        <a:rPr lang="en-IN" sz="2600" b="0" i="0" u="none" strike="noStrike" kern="1200" baseline="0" dirty="0">
                          <a:solidFill>
                            <a:schemeClr val="tx1"/>
                          </a:solidFill>
                          <a:latin typeface="+mn-lt"/>
                          <a:ea typeface="+mn-ea"/>
                          <a:cs typeface="+mn-cs"/>
                        </a:rPr>
                        <a:t>Database Management System.</a:t>
                      </a:r>
                    </a:p>
                  </a:txBody>
                  <a:tcPr/>
                </a:tc>
                <a:extLst>
                  <a:ext uri="{0D108BD9-81ED-4DB2-BD59-A6C34878D82A}">
                    <a16:rowId xmlns:a16="http://schemas.microsoft.com/office/drawing/2014/main" val="3013650449"/>
                  </a:ext>
                </a:extLst>
              </a:tr>
            </a:tbl>
          </a:graphicData>
        </a:graphic>
      </p:graphicFrame>
    </p:spTree>
    <p:extLst>
      <p:ext uri="{BB962C8B-B14F-4D97-AF65-F5344CB8AC3E}">
        <p14:creationId xmlns:p14="http://schemas.microsoft.com/office/powerpoint/2010/main" val="4223011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20</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p:cNvPicPr>
            <a:picLocks noChangeAspect="1"/>
          </p:cNvPicPr>
          <p:nvPr/>
        </p:nvPicPr>
        <p:blipFill>
          <a:blip r:embed="rId2"/>
          <a:stretch>
            <a:fillRect/>
          </a:stretch>
        </p:blipFill>
        <p:spPr>
          <a:xfrm>
            <a:off x="1028700" y="793756"/>
            <a:ext cx="11049000" cy="545464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21</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p:cNvPicPr>
            <a:picLocks noChangeAspect="1"/>
          </p:cNvPicPr>
          <p:nvPr/>
        </p:nvPicPr>
        <p:blipFill>
          <a:blip r:embed="rId2"/>
          <a:stretch>
            <a:fillRect/>
          </a:stretch>
        </p:blipFill>
        <p:spPr>
          <a:xfrm>
            <a:off x="623047" y="811873"/>
            <a:ext cx="11506200" cy="534669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22</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p:cNvPicPr>
            <a:picLocks noChangeAspect="1"/>
          </p:cNvPicPr>
          <p:nvPr/>
        </p:nvPicPr>
        <p:blipFill>
          <a:blip r:embed="rId2"/>
          <a:stretch>
            <a:fillRect/>
          </a:stretch>
        </p:blipFill>
        <p:spPr>
          <a:xfrm>
            <a:off x="838200" y="849315"/>
            <a:ext cx="11353800" cy="534353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23</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p:cNvPicPr>
            <a:picLocks noChangeAspect="1"/>
          </p:cNvPicPr>
          <p:nvPr/>
        </p:nvPicPr>
        <p:blipFill>
          <a:blip r:embed="rId2"/>
          <a:stretch>
            <a:fillRect/>
          </a:stretch>
        </p:blipFill>
        <p:spPr>
          <a:xfrm>
            <a:off x="952500" y="757897"/>
            <a:ext cx="11201400" cy="545464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24</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Prerequisite / Recap</a:t>
            </a:r>
          </a:p>
        </p:txBody>
      </p:sp>
      <p:sp>
        <p:nvSpPr>
          <p:cNvPr id="9" name="Content Placeholder 2"/>
          <p:cNvSpPr>
            <a:spLocks noGrp="1"/>
          </p:cNvSpPr>
          <p:nvPr>
            <p:ph idx="1"/>
          </p:nvPr>
        </p:nvSpPr>
        <p:spPr>
          <a:xfrm>
            <a:off x="914400" y="1066800"/>
            <a:ext cx="11049000" cy="4525963"/>
          </a:xfrm>
          <a:solidFill>
            <a:srgbClr val="FFFF00"/>
          </a:solidFill>
          <a:ln w="19050">
            <a:solidFill>
              <a:schemeClr val="tx1"/>
            </a:solidFill>
          </a:ln>
        </p:spPr>
        <p:txBody>
          <a:bodyPr>
            <a:normAutofit/>
          </a:bodyPr>
          <a:lstStyle/>
          <a:p>
            <a:pPr algn="just">
              <a:lnSpc>
                <a:spcPct val="200000"/>
              </a:lnSpc>
            </a:pPr>
            <a:r>
              <a:rPr lang="en-US" sz="2800" dirty="0"/>
              <a:t>Student should have knowledge of Web technology and terminology.</a:t>
            </a:r>
          </a:p>
          <a:p>
            <a:pPr algn="just">
              <a:lnSpc>
                <a:spcPct val="200000"/>
              </a:lnSpc>
            </a:pPr>
            <a:r>
              <a:rPr lang="en-US" sz="2800" dirty="0"/>
              <a:t>Knowledge of HTML ,CSS and Java Script required .</a:t>
            </a:r>
          </a:p>
          <a:p>
            <a:pPr algn="just">
              <a:lnSpc>
                <a:spcPct val="200000"/>
              </a:lnSpc>
            </a:pPr>
            <a:r>
              <a:rPr lang="en-US" sz="2800" dirty="0"/>
              <a:t>knowledge of Programing language such as C/C++/Python etc. </a:t>
            </a:r>
          </a:p>
          <a:p>
            <a:pPr algn="just">
              <a:lnSpc>
                <a:spcPct val="200000"/>
              </a:lnSpc>
            </a:pPr>
            <a:r>
              <a:rPr lang="en-US" sz="2800" dirty="0"/>
              <a:t>Good problem solving Skill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25</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Brief Introduction about the Subject with videos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https://youtu.be/BLl32FvcdVM</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33600" y="932245"/>
            <a:ext cx="7696200" cy="5210175"/>
          </a:xfrm>
          <a:solidFill>
            <a:schemeClr val="accent6">
              <a:lumMod val="40000"/>
              <a:lumOff val="60000"/>
            </a:schemeClr>
          </a:solidFill>
          <a:ln w="19050">
            <a:solidFill>
              <a:schemeClr val="tx1"/>
            </a:solidFill>
          </a:ln>
        </p:spPr>
        <p:txBody>
          <a:bodyPr>
            <a:normAutofit/>
          </a:bodyPr>
          <a:lstStyle/>
          <a:p>
            <a:pPr>
              <a:lnSpc>
                <a:spcPct val="120000"/>
              </a:lnSpc>
            </a:pPr>
            <a:r>
              <a:rPr lang="en-US" dirty="0"/>
              <a:t>Environment Setup of Mongo dB </a:t>
            </a:r>
          </a:p>
          <a:p>
            <a:pPr>
              <a:lnSpc>
                <a:spcPct val="120000"/>
              </a:lnSpc>
            </a:pPr>
            <a:r>
              <a:rPr lang="en-US" dirty="0"/>
              <a:t> data modeling ,The current SQL/</a:t>
            </a:r>
            <a:r>
              <a:rPr lang="en-US" dirty="0" err="1"/>
              <a:t>NoSQL</a:t>
            </a:r>
            <a:r>
              <a:rPr lang="en-US" dirty="0"/>
              <a:t> landscape, Create collection in Mongo dB, </a:t>
            </a:r>
          </a:p>
          <a:p>
            <a:pPr>
              <a:lnSpc>
                <a:spcPct val="120000"/>
              </a:lnSpc>
            </a:pPr>
            <a:r>
              <a:rPr lang="en-US" dirty="0"/>
              <a:t>CRUD Operations in </a:t>
            </a:r>
            <a:r>
              <a:rPr lang="en-US" dirty="0" err="1"/>
              <a:t>MongoDB</a:t>
            </a:r>
            <a:r>
              <a:rPr lang="en-US" dirty="0"/>
              <a:t>.</a:t>
            </a:r>
          </a:p>
          <a:p>
            <a:pPr>
              <a:lnSpc>
                <a:spcPct val="120000"/>
              </a:lnSpc>
            </a:pPr>
            <a:r>
              <a:rPr lang="en-US" dirty="0"/>
              <a:t> </a:t>
            </a:r>
            <a:r>
              <a:rPr lang="en-US" dirty="0" err="1"/>
              <a:t>Mongo's</a:t>
            </a:r>
            <a:r>
              <a:rPr lang="en-US" dirty="0"/>
              <a:t> feature set, Introduction to Mongoose, understanding mongoose schemas and </a:t>
            </a:r>
            <a:r>
              <a:rPr lang="en-US" dirty="0" err="1"/>
              <a:t>datatypes</a:t>
            </a:r>
            <a:endParaRPr lang="en-US" dirty="0">
              <a:solidFill>
                <a:srgbClr val="00B050"/>
              </a:solidFill>
            </a:endParaRPr>
          </a:p>
          <a:p>
            <a:pPr marL="400050" lvl="1" indent="0">
              <a:buNone/>
            </a:pPr>
            <a:endParaRPr lang="en-US" dirty="0"/>
          </a:p>
          <a:p>
            <a:pPr marL="0" indent="0">
              <a:buNone/>
            </a:pPr>
            <a:endParaRPr lang="en-US" sz="400" dirty="0"/>
          </a:p>
        </p:txBody>
      </p:sp>
      <p:sp>
        <p:nvSpPr>
          <p:cNvPr id="6" name="Date Placeholder 5"/>
          <p:cNvSpPr>
            <a:spLocks noGrp="1"/>
          </p:cNvSpPr>
          <p:nvPr>
            <p:ph type="dt" sz="half" idx="10"/>
          </p:nvPr>
        </p:nvSpPr>
        <p:spPr/>
        <p:txBody>
          <a:bodyPr/>
          <a:lstStyle/>
          <a:p>
            <a:fld id="{B6A42BC5-B8F0-4F61-9D70-A26AB34D4F84}" type="datetime1">
              <a:rPr lang="en-US" smtClean="0"/>
              <a:t>1/25/2025</a:t>
            </a:fld>
            <a:endParaRPr lang="en-US" dirty="0"/>
          </a:p>
        </p:txBody>
      </p:sp>
      <p:sp>
        <p:nvSpPr>
          <p:cNvPr id="10" name="Footer Placeholder 9"/>
          <p:cNvSpPr>
            <a:spLocks noGrp="1"/>
          </p:cNvSpPr>
          <p:nvPr>
            <p:ph type="ftr" sz="quarter" idx="11"/>
          </p:nvPr>
        </p:nvSpPr>
        <p:spPr/>
        <p:txBody>
          <a:bodyPr/>
          <a:lstStyle/>
          <a:p>
            <a:r>
              <a:rPr lang="en-US">
                <a:sym typeface="+mn-ea"/>
              </a:rPr>
              <a:t>Ritesh Kumar Singh                        WEB DEVELOPMENT USING MEAN STACK                         Unit 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dirty="0"/>
          </a:p>
        </p:txBody>
      </p:sp>
      <p:sp>
        <p:nvSpPr>
          <p:cNvPr id="8" name="Title 1"/>
          <p:cNvSpPr txBox="1"/>
          <p:nvPr/>
        </p:nvSpPr>
        <p:spPr>
          <a:xfrm>
            <a:off x="14478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V Content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19200"/>
            <a:ext cx="10134600" cy="4719320"/>
          </a:xfrm>
          <a:solidFill>
            <a:schemeClr val="accent5">
              <a:lumMod val="40000"/>
              <a:lumOff val="60000"/>
            </a:schemeClr>
          </a:solidFill>
          <a:ln w="12700">
            <a:solidFill>
              <a:schemeClr val="tx1"/>
            </a:solidFill>
          </a:ln>
        </p:spPr>
        <p:txBody>
          <a:bodyPr>
            <a:normAutofit/>
          </a:bodyPr>
          <a:lstStyle/>
          <a:p>
            <a:pPr marL="0" indent="0" algn="just">
              <a:buNone/>
            </a:pPr>
            <a:r>
              <a:rPr lang="en-US" sz="2800" dirty="0"/>
              <a:t>In Unit IV, the students will be able to Understand</a:t>
            </a:r>
          </a:p>
          <a:p>
            <a:pPr algn="just"/>
            <a:r>
              <a:rPr lang="en-US" sz="2800" dirty="0"/>
              <a:t>Definitions of MVC and concepts of MVC.</a:t>
            </a:r>
          </a:p>
          <a:p>
            <a:pPr algn="just"/>
            <a:r>
              <a:rPr lang="en-US" altLang="en-IN" sz="2800" dirty="0"/>
              <a:t>How one way and two way data binding is done</a:t>
            </a:r>
            <a:r>
              <a:rPr lang="en-IN" sz="2800" dirty="0"/>
              <a:t>.</a:t>
            </a:r>
            <a:endParaRPr lang="en-US" sz="2800" dirty="0"/>
          </a:p>
          <a:p>
            <a:pPr algn="just"/>
            <a:r>
              <a:rPr lang="en-US" sz="2800" dirty="0"/>
              <a:t>Angular JS Introduction , </a:t>
            </a:r>
          </a:p>
          <a:p>
            <a:pPr algn="just"/>
            <a:r>
              <a:rPr lang="en-US" sz="2800" dirty="0">
                <a:sym typeface="+mn-ea"/>
              </a:rPr>
              <a:t>Angular JS  Expressions ,Controllers,Modules.</a:t>
            </a:r>
          </a:p>
          <a:p>
            <a:pPr algn="just"/>
            <a:r>
              <a:rPr lang="en-US" sz="2800" dirty="0">
                <a:sym typeface="+mn-ea"/>
              </a:rPr>
              <a:t>How we can add Controller to Model.</a:t>
            </a:r>
          </a:p>
          <a:p>
            <a:pPr algn="just"/>
            <a:r>
              <a:rPr lang="en-US" sz="2800" dirty="0">
                <a:sym typeface="+mn-ea"/>
              </a:rPr>
              <a:t>Depending Injuctions is done.</a:t>
            </a:r>
          </a:p>
          <a:p>
            <a:pPr algn="just"/>
            <a:r>
              <a:rPr lang="en-US" sz="2800" dirty="0">
                <a:sym typeface="+mn-ea"/>
              </a:rPr>
              <a:t>Angular JS forms validations </a:t>
            </a:r>
          </a:p>
          <a:p>
            <a:pPr algn="just"/>
            <a:r>
              <a:rPr lang="en-US" sz="2800" dirty="0">
                <a:sym typeface="+mn-ea"/>
              </a:rPr>
              <a:t>Using AJAX calls</a:t>
            </a:r>
          </a:p>
          <a:p>
            <a:pPr algn="just"/>
            <a:endParaRPr lang="en-US" sz="2800" dirty="0">
              <a:sym typeface="+mn-ea"/>
            </a:endParaRPr>
          </a:p>
          <a:p>
            <a:pPr marL="0" indent="0">
              <a:buNone/>
            </a:pPr>
            <a:endParaRPr lang="en-IN" sz="2800" dirty="0"/>
          </a:p>
          <a:p>
            <a:pPr marL="0" indent="0" algn="just">
              <a:buNone/>
            </a:pPr>
            <a:endParaRPr lang="en-US" sz="2800" dirty="0"/>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IV Objective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Environment Setup of </a:t>
            </a:r>
            <a:r>
              <a:rPr lang="en-US" sz="3200" dirty="0" err="1"/>
              <a:t>Mongodb</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95325" y="908910"/>
            <a:ext cx="11277600" cy="5693866"/>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Step 1: Download The Installer</a:t>
            </a:r>
          </a:p>
          <a:p>
            <a:pPr>
              <a:buFont typeface="Wingdings" pitchFamily="2" charset="2"/>
              <a:buChar char="§"/>
            </a:pPr>
            <a:r>
              <a:rPr lang="en-US" sz="2800" dirty="0"/>
              <a:t>Go to the download page at </a:t>
            </a:r>
          </a:p>
          <a:p>
            <a:pPr>
              <a:buFont typeface="Wingdings" pitchFamily="2" charset="2"/>
              <a:buChar char="§"/>
            </a:pPr>
            <a:r>
              <a:rPr lang="en-US" sz="2800" dirty="0">
                <a:hlinkClick r:id="rId2"/>
              </a:rPr>
              <a:t>https://www.mongodb.com/try/download/community</a:t>
            </a:r>
            <a:endParaRPr lang="en-US" sz="2800" dirty="0"/>
          </a:p>
          <a:p>
            <a:pPr>
              <a:buFont typeface="Arial" pitchFamily="34" charset="0"/>
              <a:buChar char="•"/>
            </a:pPr>
            <a:r>
              <a:rPr lang="en-US" sz="2800" dirty="0"/>
              <a:t>Choose your OS and your desired </a:t>
            </a:r>
            <a:r>
              <a:rPr lang="en-US" sz="2800" dirty="0" err="1"/>
              <a:t>MongoDB</a:t>
            </a:r>
            <a:r>
              <a:rPr lang="en-US" sz="2800" dirty="0"/>
              <a:t> version.</a:t>
            </a:r>
          </a:p>
          <a:p>
            <a:pPr>
              <a:buFont typeface="Arial" pitchFamily="34" charset="0"/>
              <a:buChar char="•"/>
            </a:pPr>
            <a:r>
              <a:rPr lang="en-US" sz="2800" dirty="0"/>
              <a:t>Click </a:t>
            </a:r>
            <a:r>
              <a:rPr lang="en-US" sz="2800" b="1" dirty="0"/>
              <a:t>Download</a:t>
            </a:r>
            <a:r>
              <a:rPr lang="en-US" sz="2800" dirty="0"/>
              <a:t>.</a:t>
            </a:r>
          </a:p>
          <a:p>
            <a:endParaRPr lang="en-US" sz="2800" dirty="0"/>
          </a:p>
          <a:p>
            <a:r>
              <a:rPr lang="en-US" sz="2800" b="1" dirty="0"/>
              <a:t>Step 2: Run The </a:t>
            </a:r>
            <a:r>
              <a:rPr lang="en-US" sz="2800" b="1" dirty="0" err="1"/>
              <a:t>MongoDB</a:t>
            </a:r>
            <a:r>
              <a:rPr lang="en-US" sz="2800" b="1" dirty="0"/>
              <a:t> Installer(a .</a:t>
            </a:r>
            <a:r>
              <a:rPr lang="en-US" sz="2800" b="1" dirty="0" err="1"/>
              <a:t>msi</a:t>
            </a:r>
            <a:r>
              <a:rPr lang="en-US" sz="2800" b="1" dirty="0"/>
              <a:t> file)</a:t>
            </a:r>
          </a:p>
          <a:p>
            <a:pPr>
              <a:buFont typeface="Arial" pitchFamily="34" charset="0"/>
              <a:buChar char="•"/>
            </a:pPr>
            <a:r>
              <a:rPr lang="en-US" sz="2800" dirty="0"/>
              <a:t>Go to your ‘Downloads’ folder.</a:t>
            </a:r>
          </a:p>
          <a:p>
            <a:pPr>
              <a:buFont typeface="Arial" pitchFamily="34" charset="0"/>
              <a:buChar char="•"/>
            </a:pPr>
            <a:r>
              <a:rPr lang="en-US" sz="2800" dirty="0"/>
              <a:t>Click on the installer.</a:t>
            </a:r>
          </a:p>
          <a:p>
            <a:pPr>
              <a:buFont typeface="Arial" pitchFamily="34" charset="0"/>
              <a:buChar char="•"/>
            </a:pPr>
            <a:r>
              <a:rPr lang="en-US" sz="2800" dirty="0"/>
              <a:t>Follow the instructions.</a:t>
            </a:r>
          </a:p>
          <a:p>
            <a:pPr>
              <a:buFont typeface="Arial" pitchFamily="34" charset="0"/>
              <a:buChar char="•"/>
            </a:pPr>
            <a:r>
              <a:rPr lang="en-US" sz="2800" dirty="0"/>
              <a:t>After completing the installation process, you will find </a:t>
            </a:r>
            <a:r>
              <a:rPr lang="en-US" sz="2800" dirty="0" err="1"/>
              <a:t>MongoDB</a:t>
            </a:r>
            <a:r>
              <a:rPr lang="en-US" sz="2800" dirty="0"/>
              <a:t> software in your C drive. To view it, go to </a:t>
            </a:r>
          </a:p>
          <a:p>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29</a:t>
            </a:fld>
            <a:endParaRPr lang="en-US" dirty="0"/>
          </a:p>
        </p:txBody>
      </p:sp>
      <p:sp>
        <p:nvSpPr>
          <p:cNvPr id="7" name="Title 1"/>
          <p:cNvSpPr txBox="1"/>
          <p:nvPr/>
        </p:nvSpPr>
        <p:spPr>
          <a:xfrm>
            <a:off x="1447800" y="-41910"/>
            <a:ext cx="10744200" cy="77152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Environment Setup of </a:t>
            </a:r>
            <a:r>
              <a:rPr lang="en-US" sz="3200" dirty="0" err="1"/>
              <a:t>Mongodb</a:t>
            </a:r>
            <a:endParaRPr lang="en-US" sz="3200" dirty="0"/>
          </a:p>
          <a:p>
            <a:pPr algn="ctr">
              <a:spcBef>
                <a:spcPct val="0"/>
              </a:spcBef>
              <a:defRPr/>
            </a:pPr>
            <a:r>
              <a:rPr lang="en-US" sz="3200" dirty="0"/>
              <a:t>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1124810"/>
            <a:ext cx="11277600" cy="4401205"/>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C:Program </a:t>
            </a:r>
            <a:r>
              <a:rPr lang="en-US" sz="2800" b="1" dirty="0" err="1"/>
              <a:t>FilesMongoDBServer</a:t>
            </a:r>
            <a:r>
              <a:rPr lang="en-US" sz="2800" b="1" dirty="0"/>
              <a:t>{version}bin. </a:t>
            </a:r>
            <a:endParaRPr lang="en-US" sz="2800" dirty="0"/>
          </a:p>
          <a:p>
            <a:r>
              <a:rPr lang="en-US" sz="2800" dirty="0"/>
              <a:t>However, you would notice the presence of any executable alongside mongo – </a:t>
            </a:r>
            <a:r>
              <a:rPr lang="en-US" sz="2800" b="1" dirty="0" err="1"/>
              <a:t>mongod</a:t>
            </a:r>
            <a:r>
              <a:rPr lang="en-US" sz="2800" dirty="0"/>
              <a:t>. </a:t>
            </a:r>
            <a:r>
              <a:rPr lang="en-US" sz="2800" dirty="0" err="1"/>
              <a:t>Mongod</a:t>
            </a:r>
            <a:r>
              <a:rPr lang="en-US" sz="2800" dirty="0"/>
              <a:t> is a daemon process that runs in the background. It handles database processes like accessing, retrieval, and updates.</a:t>
            </a:r>
          </a:p>
          <a:p>
            <a:r>
              <a:rPr lang="en-US" sz="2800" dirty="0"/>
              <a:t>If you try using </a:t>
            </a:r>
            <a:r>
              <a:rPr lang="en-US" sz="2800" dirty="0" err="1"/>
              <a:t>MongoDB</a:t>
            </a:r>
            <a:r>
              <a:rPr lang="en-US" sz="2800" dirty="0"/>
              <a:t> right away, you might have to specify a directory structure every time you need to use it. To avoid this you need to specify an environment variable for </a:t>
            </a:r>
            <a:r>
              <a:rPr lang="en-US" sz="2800" dirty="0" err="1"/>
              <a:t>MongoDB</a:t>
            </a:r>
            <a:r>
              <a:rPr lang="en-US" sz="2800" dirty="0"/>
              <a:t>, which leads us to step 3.</a:t>
            </a:r>
          </a:p>
          <a:p>
            <a:r>
              <a:rPr lang="en-US" sz="2800" dirty="0"/>
              <a:t> </a:t>
            </a:r>
          </a:p>
          <a:p>
            <a:br>
              <a:rPr lang="en-US" sz="2800" dirty="0"/>
            </a:b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Evaluation Scheme</a:t>
            </a:r>
          </a:p>
        </p:txBody>
      </p:sp>
      <p:pic>
        <p:nvPicPr>
          <p:cNvPr id="3" name="Picture 2"/>
          <p:cNvPicPr>
            <a:picLocks noChangeAspect="1"/>
          </p:cNvPicPr>
          <p:nvPr/>
        </p:nvPicPr>
        <p:blipFill>
          <a:blip r:embed="rId2"/>
          <a:stretch>
            <a:fillRect/>
          </a:stretch>
        </p:blipFill>
        <p:spPr>
          <a:xfrm>
            <a:off x="1271905" y="735330"/>
            <a:ext cx="10134600" cy="533273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Environment Setup of </a:t>
            </a:r>
            <a:r>
              <a:rPr lang="en-US" sz="3200" dirty="0" err="1"/>
              <a:t>Mongodb</a:t>
            </a:r>
            <a:endParaRPr lang="en-US" sz="3200" dirty="0"/>
          </a:p>
          <a:p>
            <a:pPr algn="ctr">
              <a:spcBef>
                <a:spcPct val="0"/>
              </a:spcBef>
              <a:defRPr/>
            </a:pPr>
            <a:r>
              <a:rPr lang="en-US" sz="3200" dirty="0"/>
              <a:t>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95274" y="714356"/>
            <a:ext cx="11277600" cy="5693866"/>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Step 3: Specify An Environment Variable</a:t>
            </a:r>
          </a:p>
          <a:p>
            <a:r>
              <a:rPr lang="en-US" sz="2800" dirty="0"/>
              <a:t>Go to your system settings or type “</a:t>
            </a:r>
            <a:r>
              <a:rPr lang="en-US" sz="2800" b="1" dirty="0"/>
              <a:t>Advanced system settings</a:t>
            </a:r>
            <a:r>
              <a:rPr lang="en-US" sz="2800" dirty="0"/>
              <a:t>” in the search bar.</a:t>
            </a:r>
          </a:p>
          <a:p>
            <a:r>
              <a:rPr lang="en-US" sz="2800" dirty="0"/>
              <a:t>Click ‘</a:t>
            </a:r>
            <a:r>
              <a:rPr lang="en-US" sz="2800" b="1" dirty="0"/>
              <a:t>Environment Variables</a:t>
            </a:r>
            <a:r>
              <a:rPr lang="en-US" sz="2800" dirty="0"/>
              <a:t>’ under </a:t>
            </a:r>
            <a:r>
              <a:rPr lang="en-US" sz="2800" b="1" dirty="0"/>
              <a:t>‘Advanced’</a:t>
            </a:r>
            <a:r>
              <a:rPr lang="en-US" sz="2800" dirty="0"/>
              <a:t>.</a:t>
            </a:r>
          </a:p>
          <a:p>
            <a:r>
              <a:rPr lang="en-US" sz="2800" dirty="0"/>
              <a:t>Click </a:t>
            </a:r>
            <a:r>
              <a:rPr lang="en-US" sz="2800" b="1" dirty="0"/>
              <a:t>‘New’ </a:t>
            </a:r>
            <a:r>
              <a:rPr lang="en-US" sz="2800" dirty="0"/>
              <a:t>to create an environment variable.</a:t>
            </a:r>
          </a:p>
          <a:p>
            <a:r>
              <a:rPr lang="en-US" sz="2800" dirty="0"/>
              <a:t>Select the </a:t>
            </a:r>
            <a:r>
              <a:rPr lang="en-US" sz="2800" b="1" dirty="0"/>
              <a:t>‘Path’ </a:t>
            </a:r>
            <a:r>
              <a:rPr lang="en-US" sz="2800" dirty="0"/>
              <a:t>variable and click on </a:t>
            </a:r>
            <a:r>
              <a:rPr lang="en-US" sz="2800" b="1" dirty="0"/>
              <a:t>‘Edit’</a:t>
            </a:r>
            <a:r>
              <a:rPr lang="en-US" sz="2800" dirty="0"/>
              <a:t>.</a:t>
            </a:r>
          </a:p>
          <a:p>
            <a:r>
              <a:rPr lang="en-US" sz="2800" dirty="0"/>
              <a:t>Change the environment variable to  </a:t>
            </a:r>
          </a:p>
          <a:p>
            <a:r>
              <a:rPr lang="en-US" sz="2800" b="1" dirty="0"/>
              <a:t>C:Program </a:t>
            </a:r>
            <a:r>
              <a:rPr lang="en-US" sz="2800" b="1" dirty="0" err="1"/>
              <a:t>FilesMongoDBServer</a:t>
            </a:r>
            <a:r>
              <a:rPr lang="en-US" sz="2800" b="1" dirty="0"/>
              <a:t>{version}bin</a:t>
            </a:r>
            <a:r>
              <a:rPr lang="en-US" sz="2800" dirty="0"/>
              <a:t>. Where version is the </a:t>
            </a:r>
            <a:r>
              <a:rPr lang="en-US" sz="2800" dirty="0" err="1"/>
              <a:t>MongoDB</a:t>
            </a:r>
            <a:r>
              <a:rPr lang="en-US" sz="2800" dirty="0"/>
              <a:t> version you downloaded.</a:t>
            </a:r>
          </a:p>
          <a:p>
            <a:r>
              <a:rPr lang="en-US" sz="2800" dirty="0"/>
              <a:t>Click </a:t>
            </a:r>
            <a:r>
              <a:rPr lang="en-US" sz="2800" b="1" dirty="0"/>
              <a:t>Save</a:t>
            </a:r>
            <a:r>
              <a:rPr lang="en-US" sz="2800" dirty="0"/>
              <a:t>.</a:t>
            </a:r>
          </a:p>
          <a:p>
            <a:r>
              <a:rPr lang="en-US" sz="2800" dirty="0"/>
              <a:t>If you run the</a:t>
            </a:r>
            <a:r>
              <a:rPr lang="en-US" sz="2800" b="1" dirty="0"/>
              <a:t> </a:t>
            </a:r>
            <a:r>
              <a:rPr lang="en-US" sz="2800" b="1" dirty="0" err="1"/>
              <a:t>mongod</a:t>
            </a:r>
            <a:r>
              <a:rPr lang="en-US" sz="2800" b="1" dirty="0"/>
              <a:t> command</a:t>
            </a:r>
            <a:r>
              <a:rPr lang="en-US" sz="2800" dirty="0"/>
              <a:t> now, you would get a log error when the </a:t>
            </a:r>
            <a:r>
              <a:rPr lang="en-US" sz="2800" b="1" dirty="0" err="1"/>
              <a:t>mongod</a:t>
            </a:r>
            <a:r>
              <a:rPr lang="en-US" sz="2800" b="1" dirty="0"/>
              <a:t> </a:t>
            </a:r>
            <a:r>
              <a:rPr lang="en-US" sz="2800" dirty="0"/>
              <a:t>service doesn’t find a data directory.</a:t>
            </a:r>
          </a:p>
          <a:p>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Environment Setup of </a:t>
            </a:r>
            <a:r>
              <a:rPr lang="en-US" sz="3200" dirty="0" err="1"/>
              <a:t>Mongodb</a:t>
            </a:r>
            <a:endParaRPr lang="en-US" sz="3200" dirty="0"/>
          </a:p>
          <a:p>
            <a:pPr algn="ctr">
              <a:spcBef>
                <a:spcPct val="0"/>
              </a:spcBef>
              <a:defRPr/>
            </a:pPr>
            <a:r>
              <a:rPr lang="en-US" sz="3200" dirty="0"/>
              <a:t>  Cont………</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986380"/>
            <a:ext cx="11277600" cy="4401205"/>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Step 4: Configure a Data Directory For All </a:t>
            </a:r>
            <a:r>
              <a:rPr lang="en-US" sz="2800" b="1" dirty="0" err="1"/>
              <a:t>MongoDB</a:t>
            </a:r>
            <a:r>
              <a:rPr lang="en-US" sz="2800" b="1" dirty="0"/>
              <a:t> Files</a:t>
            </a:r>
          </a:p>
          <a:p>
            <a:pPr>
              <a:buFont typeface="Arial" pitchFamily="34" charset="0"/>
              <a:buChar char="•"/>
            </a:pPr>
            <a:r>
              <a:rPr lang="en-US" sz="2800" dirty="0"/>
              <a:t>To configure a data directory for </a:t>
            </a:r>
            <a:r>
              <a:rPr lang="en-US" sz="2800" dirty="0" err="1"/>
              <a:t>MongoDB</a:t>
            </a:r>
            <a:r>
              <a:rPr lang="en-US" sz="2800" dirty="0"/>
              <a:t>, create a directory called ‘</a:t>
            </a:r>
            <a:r>
              <a:rPr lang="en-US" sz="2800" dirty="0" err="1"/>
              <a:t>MongoDBFiles</a:t>
            </a:r>
            <a:r>
              <a:rPr lang="en-US" sz="2800" dirty="0"/>
              <a:t>’ with subdirectories ‘</a:t>
            </a:r>
            <a:r>
              <a:rPr lang="en-US" sz="2800" b="1" dirty="0"/>
              <a:t>/data/db</a:t>
            </a:r>
            <a:r>
              <a:rPr lang="en-US" sz="2800" dirty="0"/>
              <a:t>’. You can do this manually or by typing the command below in the terminal.</a:t>
            </a:r>
          </a:p>
          <a:p>
            <a:r>
              <a:rPr lang="en-US" sz="2800" dirty="0"/>
              <a:t>  &gt; </a:t>
            </a:r>
            <a:r>
              <a:rPr lang="en-US" sz="2800" dirty="0" err="1"/>
              <a:t>mkdir</a:t>
            </a:r>
            <a:r>
              <a:rPr lang="en-US" sz="2800" dirty="0"/>
              <a:t> -p </a:t>
            </a:r>
            <a:r>
              <a:rPr lang="en-US" sz="2800" dirty="0" err="1"/>
              <a:t>MongoDBFiles</a:t>
            </a:r>
            <a:r>
              <a:rPr lang="en-US" sz="2800" dirty="0"/>
              <a:t>/data/db</a:t>
            </a:r>
          </a:p>
          <a:p>
            <a:pPr>
              <a:buFont typeface="Arial" pitchFamily="34" charset="0"/>
              <a:buChar char="•"/>
            </a:pPr>
            <a:r>
              <a:rPr lang="en-US" sz="2800" dirty="0"/>
              <a:t>Make sure you are in the </a:t>
            </a:r>
            <a:r>
              <a:rPr lang="en-US" sz="2800" b="1" dirty="0"/>
              <a:t>C:/ </a:t>
            </a:r>
            <a:r>
              <a:rPr lang="en-US" sz="2800" dirty="0"/>
              <a:t>directory before doing this.</a:t>
            </a:r>
          </a:p>
          <a:p>
            <a:pPr>
              <a:buFont typeface="Arial" pitchFamily="34" charset="0"/>
              <a:buChar char="•"/>
            </a:pPr>
            <a:r>
              <a:rPr lang="en-US" sz="2800" dirty="0"/>
              <a:t>After doing that, type </a:t>
            </a:r>
            <a:r>
              <a:rPr lang="en-US" sz="2800" dirty="0" err="1"/>
              <a:t>mongodb</a:t>
            </a:r>
            <a:r>
              <a:rPr lang="en-US" sz="2800" dirty="0"/>
              <a:t> </a:t>
            </a:r>
            <a:r>
              <a:rPr lang="en-US" sz="2800" b="1" dirty="0"/>
              <a:t>–</a:t>
            </a:r>
            <a:r>
              <a:rPr lang="en-US" sz="2800" b="1" dirty="0" err="1"/>
              <a:t>dbpath</a:t>
            </a:r>
            <a:r>
              <a:rPr lang="en-US" sz="2800" dirty="0"/>
              <a:t> “</a:t>
            </a:r>
            <a:r>
              <a:rPr lang="en-US" sz="2800" b="1" dirty="0"/>
              <a:t>C:/MongoDBFiles/data/db</a:t>
            </a:r>
            <a:r>
              <a:rPr lang="en-US" sz="2800" dirty="0"/>
              <a:t>”.</a:t>
            </a:r>
          </a:p>
          <a:p>
            <a:pPr>
              <a:buFont typeface="Arial" pitchFamily="34" charset="0"/>
              <a:buChar char="•"/>
            </a:pPr>
            <a:r>
              <a:rPr lang="en-US" sz="2800" dirty="0"/>
              <a:t>This command will set the directory to store all </a:t>
            </a:r>
            <a:r>
              <a:rPr lang="en-US" sz="2800" dirty="0" err="1"/>
              <a:t>MongoDB</a:t>
            </a:r>
            <a:r>
              <a:rPr lang="en-US" sz="2800" dirty="0"/>
              <a:t> operations on your computer.</a:t>
            </a:r>
          </a:p>
          <a:p>
            <a:endParaRPr 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32</a:t>
            </a:fld>
            <a:endParaRPr lang="en-US" dirty="0"/>
          </a:p>
        </p:txBody>
      </p:sp>
      <p:sp>
        <p:nvSpPr>
          <p:cNvPr id="7" name="Title 1"/>
          <p:cNvSpPr txBox="1"/>
          <p:nvPr/>
        </p:nvSpPr>
        <p:spPr>
          <a:xfrm>
            <a:off x="1447800" y="0"/>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Environment Setup of </a:t>
            </a:r>
            <a:r>
              <a:rPr lang="en-US" sz="3200" dirty="0" err="1"/>
              <a:t>Mongodb</a:t>
            </a:r>
            <a:endParaRPr lang="en-US" sz="3200" dirty="0"/>
          </a:p>
          <a:p>
            <a:pPr algn="ctr">
              <a:spcBef>
                <a:spcPct val="0"/>
              </a:spcBef>
              <a:defRPr/>
            </a:pPr>
            <a:r>
              <a:rPr lang="en-US" sz="3200" dirty="0"/>
              <a:t>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986380"/>
            <a:ext cx="11277600" cy="4832092"/>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Step 5: Run mongo</a:t>
            </a:r>
          </a:p>
          <a:p>
            <a:pPr>
              <a:buFont typeface="Arial" pitchFamily="34" charset="0"/>
              <a:buChar char="•"/>
            </a:pPr>
            <a:r>
              <a:rPr lang="en-US" sz="2800" dirty="0"/>
              <a:t>Now that you’ve configured </a:t>
            </a:r>
            <a:r>
              <a:rPr lang="en-US" sz="2800" dirty="0" err="1"/>
              <a:t>MongoDB</a:t>
            </a:r>
            <a:r>
              <a:rPr lang="en-US" sz="2800" dirty="0"/>
              <a:t>, run </a:t>
            </a:r>
            <a:r>
              <a:rPr lang="en-US" sz="2800" b="1" dirty="0"/>
              <a:t>‘</a:t>
            </a:r>
            <a:r>
              <a:rPr lang="en-US" sz="2800" b="1" dirty="0" err="1"/>
              <a:t>mongod</a:t>
            </a:r>
            <a:r>
              <a:rPr lang="en-US" sz="2800" b="1" dirty="0"/>
              <a:t>’ </a:t>
            </a:r>
            <a:r>
              <a:rPr lang="en-US" sz="2800" dirty="0"/>
              <a:t>in the terminal to confirm if it works. The server should be on port 27017(</a:t>
            </a:r>
            <a:r>
              <a:rPr lang="en-US" sz="2800" dirty="0" err="1"/>
              <a:t>MongoDB’s</a:t>
            </a:r>
            <a:r>
              <a:rPr lang="en-US" sz="2800" dirty="0"/>
              <a:t> default port) which you can connect to. However, to connect and use </a:t>
            </a:r>
            <a:r>
              <a:rPr lang="en-US" sz="2800" dirty="0" err="1"/>
              <a:t>MongoDB</a:t>
            </a:r>
            <a:r>
              <a:rPr lang="en-US" sz="2800" dirty="0"/>
              <a:t>, you have to run the </a:t>
            </a:r>
            <a:r>
              <a:rPr lang="en-US" sz="2800" b="1" dirty="0" err="1"/>
              <a:t>mongod</a:t>
            </a:r>
            <a:r>
              <a:rPr lang="en-US" sz="2800" b="1" dirty="0"/>
              <a:t> </a:t>
            </a:r>
            <a:r>
              <a:rPr lang="en-US" sz="2800" dirty="0"/>
              <a:t>server first.</a:t>
            </a:r>
          </a:p>
          <a:p>
            <a:r>
              <a:rPr lang="en-US" sz="2800" b="1" dirty="0"/>
              <a:t>Step 6: Test Your Installation</a:t>
            </a:r>
          </a:p>
          <a:p>
            <a:pPr>
              <a:buFont typeface="Arial" pitchFamily="34" charset="0"/>
              <a:buChar char="•"/>
            </a:pPr>
            <a:r>
              <a:rPr lang="en-US" sz="2800" dirty="0"/>
              <a:t>To confirm your installation, run </a:t>
            </a:r>
            <a:r>
              <a:rPr lang="en-US" sz="2800" b="1" dirty="0"/>
              <a:t>‘mongo’ </a:t>
            </a:r>
            <a:r>
              <a:rPr lang="en-US" sz="2800" dirty="0"/>
              <a:t>in the terminal. You should see a command shell similar to the command prompt that allows you to enter commands. Type ‘</a:t>
            </a:r>
            <a:r>
              <a:rPr lang="en-US" sz="2800" b="1" dirty="0"/>
              <a:t>show </a:t>
            </a:r>
            <a:r>
              <a:rPr lang="en-US" sz="2800" b="1" dirty="0" err="1"/>
              <a:t>dbs</a:t>
            </a:r>
            <a:r>
              <a:rPr lang="en-US" sz="2800" dirty="0"/>
              <a:t>’ to see the list of the existing databases.</a:t>
            </a:r>
          </a:p>
          <a:p>
            <a:br>
              <a:rPr lang="en-US" sz="2800" dirty="0"/>
            </a:br>
            <a:endParaRPr 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Data modeling in </a:t>
            </a:r>
            <a:r>
              <a:rPr lang="en-US" sz="3200" dirty="0" err="1"/>
              <a:t>Mongodb</a:t>
            </a:r>
            <a:endParaRPr lang="en-US" sz="3200" dirty="0"/>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986380"/>
            <a:ext cx="11277600" cy="5262979"/>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Def:</a:t>
            </a:r>
            <a:r>
              <a:rPr lang="en-US" sz="2800" dirty="0"/>
              <a:t>-Data modeling is the process of creating a clean data model of how you will store data in a database. Data models also describe how the data is related. The goal of data modeling is to identify all the data components of a system, how they are connected, and what are the best ways to represent these relationships.</a:t>
            </a:r>
          </a:p>
          <a:p>
            <a:r>
              <a:rPr lang="en-US" sz="2800" dirty="0"/>
              <a:t>Data modeling is done at the application level. Data models consist of the following components:</a:t>
            </a:r>
          </a:p>
          <a:p>
            <a:pPr>
              <a:buFont typeface="Arial" pitchFamily="34" charset="0"/>
              <a:buChar char="•"/>
            </a:pPr>
            <a:r>
              <a:rPr lang="en-US" sz="2800" b="1" dirty="0"/>
              <a:t>Entity</a:t>
            </a:r>
            <a:r>
              <a:rPr lang="en-US" sz="2800" dirty="0"/>
              <a:t>—an independent object that is also a logical component in the system. Entities can be categorized into tangible and intangible. Tangible entities, such as books, exist in the real world, while intangible entities, such as book loans, don’t have a physical form. In document databases, each document is an entity. In tabular databases, each row is an entity.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Data modeling in </a:t>
            </a:r>
            <a:r>
              <a:rPr lang="en-US" sz="3200" dirty="0" err="1"/>
              <a:t>Mongodb</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986380"/>
            <a:ext cx="11277600" cy="3970318"/>
          </a:xfrm>
          <a:prstGeom prst="rect">
            <a:avLst/>
          </a:prstGeom>
          <a:solidFill>
            <a:schemeClr val="accent3">
              <a:lumMod val="40000"/>
              <a:lumOff val="60000"/>
            </a:schemeClr>
          </a:solidFill>
          <a:ln w="28575">
            <a:solidFill>
              <a:schemeClr val="tx1"/>
            </a:solidFill>
          </a:ln>
        </p:spPr>
        <p:txBody>
          <a:bodyPr wrap="square">
            <a:spAutoFit/>
          </a:bodyPr>
          <a:lstStyle/>
          <a:p>
            <a:pPr>
              <a:buFont typeface="Arial" pitchFamily="34" charset="0"/>
              <a:buChar char="•"/>
            </a:pPr>
            <a:r>
              <a:rPr lang="en-US" sz="2800" b="1" dirty="0"/>
              <a:t>Entity types</a:t>
            </a:r>
            <a:r>
              <a:rPr lang="en-US" sz="2800" dirty="0"/>
              <a:t>—the categories used to group entities. For example, the book entity with the title “Alice in Wonderland” belongs to the entity type “book.”</a:t>
            </a:r>
          </a:p>
          <a:p>
            <a:pPr>
              <a:buFont typeface="Arial" pitchFamily="34" charset="0"/>
              <a:buChar char="•"/>
            </a:pPr>
            <a:r>
              <a:rPr lang="en-US" sz="2800" b="1" dirty="0"/>
              <a:t>Attributes</a:t>
            </a:r>
            <a:r>
              <a:rPr lang="en-US" sz="2800" dirty="0"/>
              <a:t>—the characteristics of an entity. For example, the entity “book” has the attributes </a:t>
            </a:r>
            <a:r>
              <a:rPr lang="en-US" sz="2800" dirty="0">
                <a:hlinkClick r:id="rId2"/>
              </a:rPr>
              <a:t>ISBN</a:t>
            </a:r>
            <a:r>
              <a:rPr lang="en-US" sz="2800" dirty="0"/>
              <a:t> (String) and title (String).</a:t>
            </a:r>
          </a:p>
          <a:p>
            <a:pPr>
              <a:buFont typeface="Arial" pitchFamily="34" charset="0"/>
              <a:buChar char="•"/>
            </a:pPr>
            <a:r>
              <a:rPr lang="en-US" sz="2800" b="1" dirty="0"/>
              <a:t>Relationships</a:t>
            </a:r>
            <a:r>
              <a:rPr lang="en-US" sz="2800" dirty="0"/>
              <a:t>—define the connections between the entities. For example, one user can borrow many books at a time. The relationship between the entities "users" and "books" is one to many.</a:t>
            </a:r>
          </a:p>
          <a:p>
            <a:pPr>
              <a:buFont typeface="Arial" pitchFamily="34" charset="0"/>
              <a:buChar char="•"/>
            </a:pPr>
            <a:endParaRPr lang="en-US" sz="2800" dirty="0"/>
          </a:p>
          <a:p>
            <a:pPr algn="just"/>
            <a:endParaRPr 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Advantages of Data modeling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5016758"/>
          </a:xfrm>
          <a:prstGeom prst="rect">
            <a:avLst/>
          </a:prstGeom>
          <a:solidFill>
            <a:schemeClr val="accent3">
              <a:lumMod val="40000"/>
              <a:lumOff val="60000"/>
            </a:schemeClr>
          </a:solidFill>
          <a:ln w="28575">
            <a:solidFill>
              <a:schemeClr val="tx1"/>
            </a:solidFill>
          </a:ln>
        </p:spPr>
        <p:txBody>
          <a:bodyPr wrap="square">
            <a:spAutoFit/>
          </a:bodyPr>
          <a:lstStyle/>
          <a:p>
            <a:r>
              <a:rPr lang="en-US" sz="3200" dirty="0"/>
              <a:t>There are several advantages of data modeling:</a:t>
            </a:r>
          </a:p>
          <a:p>
            <a:pPr>
              <a:buFont typeface="Arial" pitchFamily="34" charset="0"/>
              <a:buChar char="•"/>
            </a:pPr>
            <a:r>
              <a:rPr lang="en-US" sz="3200" dirty="0"/>
              <a:t>Ensures better database planning, design, and implementation, leading to improved application performance.</a:t>
            </a:r>
          </a:p>
          <a:p>
            <a:pPr>
              <a:buFont typeface="Arial" pitchFamily="34" charset="0"/>
              <a:buChar char="•"/>
            </a:pPr>
            <a:r>
              <a:rPr lang="en-US" sz="3200" dirty="0"/>
              <a:t>Promotes faster application development through easier object mapping.</a:t>
            </a:r>
          </a:p>
          <a:p>
            <a:pPr>
              <a:buFont typeface="Arial" pitchFamily="34" charset="0"/>
              <a:buChar char="•"/>
            </a:pPr>
            <a:r>
              <a:rPr lang="en-US" sz="3200" dirty="0"/>
              <a:t>Better discovery, standardization, and documentation of multiple data sources.</a:t>
            </a:r>
          </a:p>
          <a:p>
            <a:pPr>
              <a:buFont typeface="Arial" pitchFamily="34" charset="0"/>
              <a:buChar char="•"/>
            </a:pPr>
            <a:r>
              <a:rPr lang="en-US" sz="3200" dirty="0"/>
              <a:t>Allows organizations to think of long-term solutions and model data considering not only current projects, but also future requirements of the application.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Types of data models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57232"/>
            <a:ext cx="11221085" cy="5262979"/>
          </a:xfrm>
          <a:prstGeom prst="rect">
            <a:avLst/>
          </a:prstGeom>
          <a:solidFill>
            <a:schemeClr val="accent3">
              <a:lumMod val="40000"/>
              <a:lumOff val="60000"/>
            </a:schemeClr>
          </a:solidFill>
          <a:ln w="28575">
            <a:solidFill>
              <a:schemeClr val="tx1"/>
            </a:solidFill>
          </a:ln>
        </p:spPr>
        <p:txBody>
          <a:bodyPr wrap="square">
            <a:spAutoFit/>
          </a:bodyPr>
          <a:lstStyle/>
          <a:p>
            <a:r>
              <a:rPr lang="en-US" sz="2800" dirty="0"/>
              <a:t>Three following types.</a:t>
            </a:r>
          </a:p>
          <a:p>
            <a:r>
              <a:rPr lang="en-US" sz="2800" b="1" dirty="0"/>
              <a:t>Conceptual Data Model: </a:t>
            </a:r>
            <a:r>
              <a:rPr lang="en-US" sz="2800" dirty="0"/>
              <a:t>The conceptual data model explains what the system should contain with regard to data and how it is related. This model is usually built with the help of the stakeholders. It represents the application’s business logic and is often used as the basis for one or more of the following models.</a:t>
            </a:r>
          </a:p>
          <a:p>
            <a:endParaRPr lang="en-US" sz="2800" dirty="0"/>
          </a:p>
          <a:p>
            <a:r>
              <a:rPr lang="en-US" sz="2800" b="1" dirty="0"/>
              <a:t>Logical Data Model: </a:t>
            </a:r>
            <a:r>
              <a:rPr lang="en-US" sz="2800" dirty="0"/>
              <a:t>The logical data model will describe how the data will be structured. In this model, the relationship between the entities is established at a high level. You will also list the attributes for the entities represented in the model.</a:t>
            </a:r>
          </a:p>
          <a:p>
            <a:pPr indent="0" algn="just">
              <a:buFont typeface="Wingdings" panose="05000000000000000000" pitchFamily="2" charset="2"/>
              <a:buNone/>
            </a:pPr>
            <a:endParaRPr lang="en-US"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37</a:t>
            </a:fld>
            <a:endParaRPr lang="en-US" dirty="0"/>
          </a:p>
        </p:txBody>
      </p:sp>
      <p:sp>
        <p:nvSpPr>
          <p:cNvPr id="7" name="Title 1"/>
          <p:cNvSpPr txBox="1"/>
          <p:nvPr/>
        </p:nvSpPr>
        <p:spPr>
          <a:xfrm>
            <a:off x="142403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Types of data models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1053055"/>
            <a:ext cx="11415754" cy="4832092"/>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Physical Data Model</a:t>
            </a:r>
            <a:r>
              <a:rPr lang="en-US" sz="2800" dirty="0"/>
              <a:t>: The physical data model represents how the data will be stored in a specific database management system (DBMS). With this model, you would establish your primary and secondary keys in a relational database or decide whether to </a:t>
            </a:r>
            <a:r>
              <a:rPr lang="en-US" sz="2800" dirty="0">
                <a:hlinkClick r:id="rId2"/>
              </a:rPr>
              <a:t>embed</a:t>
            </a:r>
            <a:r>
              <a:rPr lang="en-US" sz="2800" dirty="0"/>
              <a:t> or link your data in a document database such as </a:t>
            </a:r>
            <a:r>
              <a:rPr lang="en-US" sz="2800" dirty="0" err="1"/>
              <a:t>MongoDB</a:t>
            </a:r>
            <a:r>
              <a:rPr lang="en-US" sz="2800" dirty="0"/>
              <a:t>. You will also establish the data types for each of your fields. This will provide you with your database schema.</a:t>
            </a:r>
          </a:p>
          <a:p>
            <a:pPr indent="0" algn="just">
              <a:buFont typeface="Wingdings" panose="05000000000000000000" pitchFamily="2" charset="2"/>
              <a:buNone/>
            </a:pPr>
            <a:endParaRPr lang="en-US" sz="2800" dirty="0"/>
          </a:p>
          <a:p>
            <a:pPr indent="0" algn="just">
              <a:buFont typeface="Wingdings" panose="05000000000000000000" pitchFamily="2" charset="2"/>
              <a:buNone/>
            </a:pPr>
            <a:endParaRPr lang="en-US" sz="2800" dirty="0"/>
          </a:p>
          <a:p>
            <a:pPr indent="0" algn="just">
              <a:buFont typeface="Wingdings" panose="05000000000000000000" pitchFamily="2" charset="2"/>
              <a:buNone/>
            </a:pPr>
            <a:endParaRPr lang="en-US" sz="2800" dirty="0"/>
          </a:p>
          <a:p>
            <a:pPr indent="0" algn="just">
              <a:buFont typeface="Wingdings" panose="05000000000000000000" pitchFamily="2" charset="2"/>
              <a:buNone/>
            </a:pPr>
            <a:endParaRPr lang="en-US" sz="2800" dirty="0"/>
          </a:p>
          <a:p>
            <a:pPr indent="0" algn="just">
              <a:buFont typeface="Wingdings" panose="05000000000000000000" pitchFamily="2" charset="2"/>
              <a:buNone/>
            </a:pPr>
            <a:endParaRPr 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38</a:t>
            </a:fld>
            <a:endParaRPr lang="en-US" dirty="0"/>
          </a:p>
        </p:txBody>
      </p:sp>
      <p:sp>
        <p:nvSpPr>
          <p:cNvPr id="7" name="Title 1"/>
          <p:cNvSpPr txBox="1"/>
          <p:nvPr/>
        </p:nvSpPr>
        <p:spPr>
          <a:xfrm>
            <a:off x="142403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Data modeling process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1094330"/>
            <a:ext cx="11415754" cy="4401205"/>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1.Gather requirements</a:t>
            </a:r>
          </a:p>
          <a:p>
            <a:endParaRPr lang="en-US" sz="2800" b="1" dirty="0"/>
          </a:p>
          <a:p>
            <a:r>
              <a:rPr lang="en-US" sz="2800" dirty="0"/>
              <a:t>The first step to a data modeling process is to gather all the requirements for your application. This step will provide you with the underlying data structure that you will need to review. Analyze not only the data objects, but also the size of the data and the operations that will be performed on that data. This step will be done with the help of domain experts. At the end of this first step, you should have the necessary information to draft your conceptual data model.</a:t>
            </a:r>
          </a:p>
          <a:p>
            <a:pPr indent="0" algn="just">
              <a:buFont typeface="Wingdings" panose="05000000000000000000" pitchFamily="2" charset="2"/>
              <a:buNone/>
            </a:pPr>
            <a:endParaRPr lang="en-US" sz="28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Data modeling process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3539430"/>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2.Understand relationships between entities</a:t>
            </a:r>
          </a:p>
          <a:p>
            <a:endParaRPr lang="en-US" sz="2800" b="1" dirty="0"/>
          </a:p>
          <a:p>
            <a:r>
              <a:rPr lang="en-US" sz="2800" dirty="0"/>
              <a:t>The next step is to understand the relationship between the various entities that make up your whole data model. Try to think about how the objects would be related (one to one, one to many, or many to many) and the attributes you would use to describe these objects. This step will provide you with your logical data model.</a:t>
            </a:r>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66669" y="1117178"/>
            <a:ext cx="61722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marL="0" indent="0" algn="just">
              <a:buNone/>
            </a:pPr>
            <a:r>
              <a:rPr lang="en-IN" sz="2800" b="1" dirty="0"/>
              <a:t>UNIT-I:  Introduction to Nodejs</a:t>
            </a:r>
          </a:p>
        </p:txBody>
      </p:sp>
      <p:sp>
        <p:nvSpPr>
          <p:cNvPr id="2" name="TextBox 1"/>
          <p:cNvSpPr txBox="1"/>
          <p:nvPr/>
        </p:nvSpPr>
        <p:spPr>
          <a:xfrm>
            <a:off x="1371600" y="2494239"/>
            <a:ext cx="92964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Installing Nodejs, Node in-built packages (buffer, fs, http, os, path, util, url)Node.js modules, File System Module, Json data, Http Server and Client, Error handling with appropriate HTTP, Callback function, asynchronous programing REST API’s(GET, POST PUT, DELETE UPDATE), Graph, Promises, Promise Chaining, Introduction to template engine (EJS).</a:t>
            </a:r>
          </a:p>
        </p:txBody>
      </p:sp>
      <p:sp>
        <p:nvSpPr>
          <p:cNvPr id="12"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Data modeling process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832092"/>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3.Identify the data structure</a:t>
            </a:r>
          </a:p>
          <a:p>
            <a:r>
              <a:rPr lang="en-US" sz="2800" dirty="0"/>
              <a:t>Finally, you can start thinking about the actual data that you will store in the database. At this point, you will try to identify unique keys and field types. The way you model your data will depend highly on the type of DBMS you will be using. If you are using a relational database, you might start thinking about normalizing your data while you would think about embedding related information in a document database.</a:t>
            </a:r>
          </a:p>
          <a:p>
            <a:endParaRPr lang="en-US" sz="2800" dirty="0"/>
          </a:p>
          <a:p>
            <a:r>
              <a:rPr lang="en-US" sz="2800" dirty="0"/>
              <a:t>At the end of this step, you can produce a physical data model representing your initial database.</a:t>
            </a:r>
          </a:p>
          <a:p>
            <a:pPr marL="457200" indent="-457200" algn="just"/>
            <a:endParaRPr 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Data modeling process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832092"/>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4.Apply design patterns</a:t>
            </a:r>
          </a:p>
          <a:p>
            <a:endParaRPr lang="en-US" sz="2800" b="1" dirty="0"/>
          </a:p>
          <a:p>
            <a:r>
              <a:rPr lang="en-US" sz="2800" dirty="0"/>
              <a:t>Patterns make data modeling more efficient and effective. With design patterns, it’s easier to accommodate changes in application requirements and structure. Some common patterns are:</a:t>
            </a:r>
          </a:p>
          <a:p>
            <a:pPr>
              <a:buFont typeface="Arial" pitchFamily="34" charset="0"/>
              <a:buChar char="•"/>
            </a:pPr>
            <a:r>
              <a:rPr lang="en-US" sz="2800" dirty="0"/>
              <a:t>The schema versioning pattern.</a:t>
            </a:r>
          </a:p>
          <a:p>
            <a:pPr>
              <a:buFont typeface="Arial" pitchFamily="34" charset="0"/>
              <a:buChar char="•"/>
            </a:pPr>
            <a:r>
              <a:rPr lang="en-US" sz="2800" dirty="0"/>
              <a:t>The bucket pattern.</a:t>
            </a:r>
          </a:p>
          <a:p>
            <a:pPr>
              <a:buFont typeface="Arial" pitchFamily="34" charset="0"/>
              <a:buChar char="•"/>
            </a:pPr>
            <a:r>
              <a:rPr lang="en-US" sz="2800" dirty="0"/>
              <a:t>The computed pattern.</a:t>
            </a:r>
          </a:p>
          <a:p>
            <a:pPr>
              <a:buFont typeface="Arial" pitchFamily="34" charset="0"/>
              <a:buChar char="•"/>
            </a:pPr>
            <a:r>
              <a:rPr lang="en-US" sz="2800" dirty="0"/>
              <a:t>The tree pattern.</a:t>
            </a:r>
          </a:p>
          <a:p>
            <a:endParaRPr lang="en-US" sz="2800" dirty="0"/>
          </a:p>
          <a:p>
            <a:pPr marL="457200" indent="-457200" algn="just"/>
            <a:endParaRPr lang="en-US"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err="1"/>
              <a:t>SQl</a:t>
            </a:r>
            <a:r>
              <a:rPr lang="en-US" sz="3200" dirty="0"/>
              <a:t> </a:t>
            </a:r>
            <a:r>
              <a:rPr lang="en-US" sz="3200" dirty="0" err="1"/>
              <a:t>vs</a:t>
            </a:r>
            <a:r>
              <a:rPr lang="en-US" sz="3200" dirty="0"/>
              <a:t> </a:t>
            </a:r>
            <a:r>
              <a:rPr lang="en-US" sz="3200" dirty="0" err="1"/>
              <a:t>NoSQL</a:t>
            </a:r>
            <a:r>
              <a:rPr lang="en-US" sz="3200" dirty="0"/>
              <a:t> in the changing IT landscape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66712" y="928670"/>
            <a:ext cx="11206162" cy="5693866"/>
          </a:xfrm>
          <a:prstGeom prst="rect">
            <a:avLst/>
          </a:prstGeom>
          <a:solidFill>
            <a:schemeClr val="accent3">
              <a:lumMod val="40000"/>
              <a:lumOff val="60000"/>
            </a:schemeClr>
          </a:solidFill>
          <a:ln w="28575">
            <a:solidFill>
              <a:schemeClr val="tx1"/>
            </a:solidFill>
          </a:ln>
        </p:spPr>
        <p:txBody>
          <a:bodyPr wrap="square">
            <a:spAutoFit/>
          </a:bodyPr>
          <a:lstStyle/>
          <a:p>
            <a:r>
              <a:rPr lang="en-US" sz="2800" dirty="0"/>
              <a:t>Since the dawn of computing, we’ve been accumulating huge amounts of data. Its dissemination or transmission is emerging as one of the most critical aspects in almost all applications. The performance and reliability of computer hardware has undergone exponential increase. But how does this impact the way we work with data?</a:t>
            </a:r>
          </a:p>
          <a:p>
            <a:r>
              <a:rPr lang="en-US" sz="2800" dirty="0"/>
              <a:t>While network speeds are growing rapidly, enabling faster data transfers, memory (RAM) and storage (HDD, SSD) are becoming cheaper along with rapid speed jumps. We need to highlight and compare the improvements in personal computing and in the corporate space for people to relate, right? </a:t>
            </a:r>
          </a:p>
          <a:p>
            <a:r>
              <a:rPr lang="en-US" sz="2800" dirty="0"/>
              <a:t>For instance, home </a:t>
            </a:r>
            <a:r>
              <a:rPr lang="en-US" sz="2800" dirty="0" err="1"/>
              <a:t>broadbands</a:t>
            </a:r>
            <a:r>
              <a:rPr lang="en-US" sz="2800" dirty="0"/>
              <a:t> are now capable of 1Gbps speed and home-bound </a:t>
            </a:r>
            <a:r>
              <a:rPr lang="en-US" sz="2800" dirty="0" err="1"/>
              <a:t>ethernet</a:t>
            </a:r>
            <a:r>
              <a:rPr lang="en-US" sz="2800" dirty="0"/>
              <a:t> switches can operate at 2.5Gbps - most of us use laptops that have 1Gbps </a:t>
            </a:r>
            <a:r>
              <a:rPr lang="en-US" sz="2800" dirty="0" err="1"/>
              <a:t>ethernet</a:t>
            </a:r>
            <a:r>
              <a:rPr lang="en-US" sz="2800" dirty="0"/>
              <a:t> ports on them, but the same on the corporate side (AWS for example) is as high as 25Gbps!</a:t>
            </a:r>
          </a:p>
        </p:txBody>
      </p:sp>
      <p:sp>
        <p:nvSpPr>
          <p:cNvPr id="8" name="Text Box 7"/>
          <p:cNvSpPr txBox="1"/>
          <p:nvPr/>
        </p:nvSpPr>
        <p:spPr>
          <a:xfrm>
            <a:off x="2166910" y="7286652"/>
            <a:ext cx="8426922" cy="369332"/>
          </a:xfrm>
          <a:prstGeom prst="rect">
            <a:avLst/>
          </a:prstGeom>
          <a:noFill/>
        </p:spPr>
        <p:txBody>
          <a:bodyPr wrap="none" rtlCol="0" anchor="t">
            <a:spAutoFit/>
          </a:bodyPr>
          <a:lstStyle/>
          <a:p>
            <a:r>
              <a:rPr lang="en-US" dirty="0" err="1">
                <a:sym typeface="+mn-ea"/>
              </a:rPr>
              <a:t>Priti</a:t>
            </a:r>
            <a:r>
              <a:rPr lang="en-US" dirty="0">
                <a:sym typeface="+mn-ea"/>
              </a:rPr>
              <a:t> </a:t>
            </a:r>
            <a:r>
              <a:rPr lang="en-US" dirty="0" err="1">
                <a:sym typeface="+mn-ea"/>
              </a:rPr>
              <a:t>Kumari</a:t>
            </a:r>
            <a:r>
              <a:rPr lang="en-US" dirty="0">
                <a:sym typeface="+mn-ea"/>
              </a:rPr>
              <a:t>                        WEB DEVELOPMENT USING MEAN STACK                         Unit V</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err="1"/>
              <a:t>SQl</a:t>
            </a:r>
            <a:r>
              <a:rPr lang="en-US" sz="3200" dirty="0"/>
              <a:t> </a:t>
            </a:r>
            <a:r>
              <a:rPr lang="en-US" sz="3200" dirty="0" err="1"/>
              <a:t>vs</a:t>
            </a:r>
            <a:r>
              <a:rPr lang="en-US" sz="3200" dirty="0"/>
              <a:t> </a:t>
            </a:r>
            <a:r>
              <a:rPr lang="en-US" sz="3200" dirty="0" err="1"/>
              <a:t>NoSQL</a:t>
            </a:r>
            <a:r>
              <a:rPr lang="en-US" sz="3200" dirty="0"/>
              <a:t> in the changing IT landscape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832092"/>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r>
              <a:rPr lang="en-US" sz="2800" dirty="0"/>
              <a:t>Also take storage, for example, the latest </a:t>
            </a:r>
            <a:r>
              <a:rPr lang="en-US" sz="2800" dirty="0" err="1"/>
              <a:t>MacBook</a:t>
            </a:r>
            <a:r>
              <a:rPr lang="en-US" sz="2800" dirty="0"/>
              <a:t> Pro’s have SSDs operating at 7GBps, the same that the PS5 recommends. Most current laptops have SSDs operating at 3-4GBps. Gone are the days when HDDs were mainstream operating at ~150MBps</a:t>
            </a:r>
          </a:p>
          <a:p>
            <a:r>
              <a:rPr lang="en-US" sz="2800" b="1" dirty="0"/>
              <a:t>Going the (No)SQL way</a:t>
            </a:r>
            <a:endParaRPr lang="en-US" sz="2800" dirty="0"/>
          </a:p>
          <a:p>
            <a:r>
              <a:rPr lang="en-US" sz="2800" dirty="0"/>
              <a:t>The database universe is undergoing a transformation with the legacy RDBMS being </a:t>
            </a:r>
            <a:r>
              <a:rPr lang="en-US" sz="2800" dirty="0" err="1"/>
              <a:t>reimagined</a:t>
            </a:r>
            <a:r>
              <a:rPr lang="en-US" sz="2800" dirty="0"/>
              <a:t> for a distributed world. So, what kind of database will you primarily use to store your data? In the relational (SQL) Vs. non-relational (</a:t>
            </a:r>
            <a:r>
              <a:rPr lang="en-US" sz="2800" dirty="0" err="1"/>
              <a:t>NoSQL</a:t>
            </a:r>
            <a:r>
              <a:rPr lang="en-US" sz="2800" dirty="0"/>
              <a:t>) debate, the determining factors are your data structure, ability to query data, and your scalability needs. </a:t>
            </a:r>
          </a:p>
          <a:p>
            <a:pPr marL="457200" indent="-457200"/>
            <a:endParaRPr lang="en-US"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err="1"/>
              <a:t>SQl</a:t>
            </a:r>
            <a:r>
              <a:rPr lang="en-US" sz="3200" dirty="0"/>
              <a:t> </a:t>
            </a:r>
            <a:r>
              <a:rPr lang="en-US" sz="3200" dirty="0" err="1"/>
              <a:t>vs</a:t>
            </a:r>
            <a:r>
              <a:rPr lang="en-US" sz="3200" dirty="0"/>
              <a:t> </a:t>
            </a:r>
            <a:r>
              <a:rPr lang="en-US" sz="3200" dirty="0" err="1"/>
              <a:t>NoSQL</a:t>
            </a:r>
            <a:r>
              <a:rPr lang="en-US" sz="3200" dirty="0"/>
              <a:t> in the changing IT landscape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5262979"/>
          </a:xfrm>
          <a:prstGeom prst="rect">
            <a:avLst/>
          </a:prstGeom>
          <a:solidFill>
            <a:schemeClr val="accent3">
              <a:lumMod val="40000"/>
              <a:lumOff val="60000"/>
            </a:schemeClr>
          </a:solidFill>
          <a:ln w="28575">
            <a:solidFill>
              <a:schemeClr val="tx1"/>
            </a:solidFill>
          </a:ln>
        </p:spPr>
        <p:txBody>
          <a:bodyPr wrap="square">
            <a:spAutoFit/>
          </a:bodyPr>
          <a:lstStyle/>
          <a:p>
            <a:r>
              <a:rPr lang="en-US" sz="2800" dirty="0"/>
              <a:t>Even a few years back, app developers needed to know SQL since, regardless of the data model/format used within the application, they would eventually need to store to an RDBMS and then access the data using queries. And, you had to spend time on how you structured the query, as it impacted the performance of the query and the database.</a:t>
            </a:r>
          </a:p>
          <a:p>
            <a:r>
              <a:rPr lang="en-US" sz="2800" dirty="0"/>
              <a:t>Although relational databases have always been the go-to for storing data and they continue to be a viable option, </a:t>
            </a:r>
            <a:r>
              <a:rPr lang="en-US" sz="2800" dirty="0" err="1"/>
              <a:t>NoSQL</a:t>
            </a:r>
            <a:r>
              <a:rPr lang="en-US" sz="2800" dirty="0"/>
              <a:t> has evolved as the preferred choice in many use cases in terms of scalability and performance. Formerly robust ACID transactional capabilities were the domain of RDBMS, however </a:t>
            </a:r>
            <a:r>
              <a:rPr lang="en-US" sz="2800" dirty="0" err="1"/>
              <a:t>MongoDB</a:t>
            </a:r>
            <a:r>
              <a:rPr lang="en-US" sz="2800" dirty="0"/>
              <a:t>, one of the examples of </a:t>
            </a:r>
            <a:r>
              <a:rPr lang="en-US" sz="2800" dirty="0" err="1"/>
              <a:t>NoSQL</a:t>
            </a:r>
            <a:r>
              <a:rPr lang="en-US" sz="2800" dirty="0"/>
              <a:t> upping the game, now provides the capability, making </a:t>
            </a:r>
            <a:r>
              <a:rPr lang="en-US" sz="2800" dirty="0" err="1"/>
              <a:t>NoSQL</a:t>
            </a:r>
            <a:r>
              <a:rPr lang="en-US" sz="2800" dirty="0"/>
              <a:t> even more enticing to switch to. </a:t>
            </a:r>
          </a:p>
          <a:p>
            <a:pPr indent="0">
              <a:buFont typeface="Arial" panose="02080604020202020204" pitchFamily="34" charset="0"/>
              <a:buNone/>
            </a:pPr>
            <a:endParaRPr 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Create Collection in </a:t>
            </a:r>
            <a:r>
              <a:rPr lang="en-US" sz="3200" dirty="0" err="1"/>
              <a:t>Mongodb</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986380"/>
            <a:ext cx="11277600" cy="5262979"/>
          </a:xfrm>
          <a:prstGeom prst="rect">
            <a:avLst/>
          </a:prstGeom>
          <a:solidFill>
            <a:schemeClr val="accent3">
              <a:lumMod val="40000"/>
              <a:lumOff val="60000"/>
            </a:schemeClr>
          </a:solidFill>
          <a:ln w="28575">
            <a:solidFill>
              <a:schemeClr val="tx1"/>
            </a:solidFill>
          </a:ln>
        </p:spPr>
        <p:txBody>
          <a:bodyPr wrap="square">
            <a:spAutoFit/>
          </a:bodyPr>
          <a:lstStyle/>
          <a:p>
            <a:pPr>
              <a:buFont typeface="Arial" pitchFamily="34" charset="0"/>
              <a:buChar char="•"/>
            </a:pPr>
            <a:r>
              <a:rPr lang="en-US" sz="2800" dirty="0" err="1"/>
              <a:t>db.createCollection</a:t>
            </a:r>
            <a:r>
              <a:rPr lang="en-US" sz="2800" dirty="0"/>
              <a:t>(name, options)</a:t>
            </a:r>
          </a:p>
          <a:p>
            <a:endParaRPr lang="en-US" sz="2800" dirty="0"/>
          </a:p>
          <a:p>
            <a:r>
              <a:rPr lang="en-US" sz="2800" dirty="0"/>
              <a:t>Creates a new collection or </a:t>
            </a:r>
            <a:r>
              <a:rPr lang="en-US" sz="2800" dirty="0">
                <a:hlinkClick r:id="rId2"/>
              </a:rPr>
              <a:t>view</a:t>
            </a:r>
            <a:r>
              <a:rPr lang="en-US" sz="2800" dirty="0"/>
              <a:t>. For views, see also </a:t>
            </a:r>
            <a:r>
              <a:rPr lang="en-US" sz="2800" dirty="0" err="1">
                <a:hlinkClick r:id="rId3"/>
              </a:rPr>
              <a:t>db.createView</a:t>
            </a:r>
            <a:r>
              <a:rPr lang="en-US" sz="2800" dirty="0">
                <a:hlinkClick r:id="rId3"/>
              </a:rPr>
              <a:t>().</a:t>
            </a:r>
            <a:endParaRPr lang="en-US" sz="2800" dirty="0"/>
          </a:p>
          <a:p>
            <a:r>
              <a:rPr lang="en-US" sz="2800" dirty="0"/>
              <a:t>Because </a:t>
            </a:r>
            <a:r>
              <a:rPr lang="en-US" sz="2800" dirty="0" err="1"/>
              <a:t>MongoDB</a:t>
            </a:r>
            <a:r>
              <a:rPr lang="en-US" sz="2800" dirty="0"/>
              <a:t> creates a collection implicitly when the collection is first referenced in a command, this method is used primarily for creating new collections that use specific options. For example, you use </a:t>
            </a:r>
            <a:r>
              <a:rPr lang="en-US" sz="2800" dirty="0" err="1">
                <a:hlinkClick r:id="rId4"/>
              </a:rPr>
              <a:t>db.createCollection</a:t>
            </a:r>
            <a:r>
              <a:rPr lang="en-US" sz="2800" dirty="0">
                <a:hlinkClick r:id="rId4"/>
              </a:rPr>
              <a:t>()</a:t>
            </a:r>
            <a:r>
              <a:rPr lang="en-US" sz="2800" dirty="0"/>
              <a:t> to create a:</a:t>
            </a:r>
          </a:p>
          <a:p>
            <a:pPr>
              <a:buFont typeface="Arial" pitchFamily="34" charset="0"/>
              <a:buChar char="•"/>
            </a:pPr>
            <a:r>
              <a:rPr lang="en-US" sz="2800" u="sng" dirty="0">
                <a:hlinkClick r:id="rId5"/>
              </a:rPr>
              <a:t>Capped collection.</a:t>
            </a:r>
            <a:endParaRPr lang="en-US" sz="2800" u="sng" dirty="0"/>
          </a:p>
          <a:p>
            <a:pPr>
              <a:buFont typeface="Arial" pitchFamily="34" charset="0"/>
              <a:buChar char="•"/>
            </a:pPr>
            <a:r>
              <a:rPr lang="en-US" sz="2800" u="sng" dirty="0">
                <a:hlinkClick r:id="rId5"/>
              </a:rPr>
              <a:t>Clustered collection</a:t>
            </a:r>
            <a:r>
              <a:rPr lang="en-US" sz="2800" dirty="0">
                <a:hlinkClick r:id="rId5"/>
              </a:rPr>
              <a:t>.</a:t>
            </a:r>
            <a:endParaRPr lang="en-US" sz="2800" dirty="0"/>
          </a:p>
          <a:p>
            <a:pPr>
              <a:buFont typeface="Arial" pitchFamily="34" charset="0"/>
              <a:buChar char="•"/>
            </a:pPr>
            <a:r>
              <a:rPr lang="en-US" sz="2800" dirty="0"/>
              <a:t>New collection that uses </a:t>
            </a:r>
            <a:r>
              <a:rPr lang="en-US" sz="2800" dirty="0">
                <a:hlinkClick r:id="rId6"/>
              </a:rPr>
              <a:t>document validation.</a:t>
            </a:r>
            <a:endParaRPr lang="en-US" sz="2800" dirty="0"/>
          </a:p>
          <a:p>
            <a:r>
              <a:rPr lang="en-US" sz="2800" dirty="0" err="1">
                <a:hlinkClick r:id="rId4"/>
              </a:rPr>
              <a:t>db.createCollection</a:t>
            </a:r>
            <a:r>
              <a:rPr lang="en-US" sz="2800" dirty="0">
                <a:hlinkClick r:id="rId4"/>
              </a:rPr>
              <a:t>()</a:t>
            </a:r>
            <a:r>
              <a:rPr lang="en-US" sz="2800" dirty="0"/>
              <a:t> is a wrapper around the database command </a:t>
            </a:r>
            <a:r>
              <a:rPr lang="en-US" sz="2800" dirty="0">
                <a:hlinkClick r:id="rId7"/>
              </a:rPr>
              <a:t>create.</a:t>
            </a:r>
            <a:endParaRPr lang="en-US" sz="2800" dirty="0"/>
          </a:p>
          <a:p>
            <a:pPr indent="0">
              <a:buFont typeface="Arial" panose="02080604020202020204" pitchFamily="34" charset="0"/>
              <a:buNone/>
            </a:pPr>
            <a:endParaRPr lang="en-US"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Create Collection in </a:t>
            </a:r>
            <a:r>
              <a:rPr lang="en-US" sz="3200" dirty="0" err="1"/>
              <a:t>Mongodb</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986380"/>
            <a:ext cx="11277600" cy="4832092"/>
          </a:xfrm>
          <a:prstGeom prst="rect">
            <a:avLst/>
          </a:prstGeom>
          <a:solidFill>
            <a:schemeClr val="accent3">
              <a:lumMod val="40000"/>
              <a:lumOff val="60000"/>
            </a:schemeClr>
          </a:solidFill>
          <a:ln w="28575">
            <a:solidFill>
              <a:schemeClr val="tx1"/>
            </a:solidFill>
          </a:ln>
        </p:spPr>
        <p:txBody>
          <a:bodyPr wrap="square">
            <a:spAutoFit/>
          </a:bodyPr>
          <a:lstStyle/>
          <a:p>
            <a:r>
              <a:rPr lang="en-US" sz="2800" dirty="0"/>
              <a:t>Basic syntax of </a:t>
            </a:r>
            <a:r>
              <a:rPr lang="en-US" sz="2800" b="1" dirty="0" err="1"/>
              <a:t>createCollection</a:t>
            </a:r>
            <a:r>
              <a:rPr lang="en-US" sz="2800" b="1" dirty="0"/>
              <a:t>()</a:t>
            </a:r>
            <a:r>
              <a:rPr lang="en-US" sz="2800" dirty="0"/>
              <a:t> method without options is as follows −</a:t>
            </a:r>
          </a:p>
          <a:p>
            <a:endParaRPr lang="en-US" sz="2800" dirty="0"/>
          </a:p>
          <a:p>
            <a:r>
              <a:rPr lang="en-US" sz="2800" dirty="0"/>
              <a:t>&gt;use test</a:t>
            </a:r>
          </a:p>
          <a:p>
            <a:r>
              <a:rPr lang="en-US" sz="2800" dirty="0"/>
              <a:t> switched to db test</a:t>
            </a:r>
          </a:p>
          <a:p>
            <a:r>
              <a:rPr lang="en-US" sz="2800" dirty="0"/>
              <a:t> &gt;</a:t>
            </a:r>
            <a:r>
              <a:rPr lang="en-US" sz="2800" dirty="0" err="1"/>
              <a:t>db.createCollection</a:t>
            </a:r>
            <a:r>
              <a:rPr lang="en-US" sz="2800" dirty="0"/>
              <a:t>("</a:t>
            </a:r>
            <a:r>
              <a:rPr lang="en-US" sz="2800" dirty="0" err="1"/>
              <a:t>mycollection</a:t>
            </a:r>
            <a:r>
              <a:rPr lang="en-US" sz="2800" dirty="0"/>
              <a:t>") </a:t>
            </a:r>
          </a:p>
          <a:p>
            <a:r>
              <a:rPr lang="en-US" sz="2800" dirty="0"/>
              <a:t>{ "ok" : 1 }</a:t>
            </a:r>
          </a:p>
          <a:p>
            <a:r>
              <a:rPr lang="en-US" sz="2800" dirty="0"/>
              <a:t> &gt;</a:t>
            </a:r>
          </a:p>
          <a:p>
            <a:r>
              <a:rPr lang="en-US" sz="2800" dirty="0"/>
              <a:t>check the created collection by using the command </a:t>
            </a:r>
            <a:r>
              <a:rPr lang="en-US" sz="2800" b="1" dirty="0"/>
              <a:t>show collections</a:t>
            </a:r>
            <a:r>
              <a:rPr lang="en-US" sz="2800" dirty="0"/>
              <a:t>.</a:t>
            </a:r>
          </a:p>
          <a:p>
            <a:r>
              <a:rPr lang="en-US" sz="2800" dirty="0"/>
              <a:t>&gt;show collections</a:t>
            </a:r>
          </a:p>
          <a:p>
            <a:r>
              <a:rPr lang="en-US" sz="2800" dirty="0"/>
              <a:t> </a:t>
            </a:r>
            <a:r>
              <a:rPr lang="en-US" sz="2800" dirty="0" err="1"/>
              <a:t>mycollection</a:t>
            </a:r>
            <a:endParaRPr lang="en-US" sz="2800" dirty="0"/>
          </a:p>
          <a:p>
            <a:r>
              <a:rPr lang="en-US" sz="2800" dirty="0"/>
              <a:t> </a:t>
            </a:r>
            <a:r>
              <a:rPr lang="en-US" sz="2800" dirty="0" err="1"/>
              <a:t>system.indexes</a:t>
            </a:r>
            <a:endParaRPr lang="en-US" sz="28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err="1"/>
              <a:t>MongoDB</a:t>
            </a:r>
            <a:r>
              <a:rPr lang="en-US" sz="3200" dirty="0"/>
              <a:t> CRUD Operations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95274" y="714356"/>
            <a:ext cx="11277600" cy="5693866"/>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r>
              <a:rPr lang="en-US" sz="2800" dirty="0" err="1"/>
              <a:t>MongoDB</a:t>
            </a:r>
            <a:r>
              <a:rPr lang="en-US" sz="2800" dirty="0"/>
              <a:t> documents are modified by connecting to a server, querying the proper documents, and then changing the setting properties before sending the data back to the database to be updated. CRUD is data-oriented, and it’s standardized according to HTTP action verbs.</a:t>
            </a:r>
          </a:p>
          <a:p>
            <a:r>
              <a:rPr lang="en-US" sz="2800" dirty="0"/>
              <a:t>When it comes to the individual CRUD operations:</a:t>
            </a:r>
          </a:p>
          <a:p>
            <a:endParaRPr lang="en-US" sz="2800" dirty="0"/>
          </a:p>
          <a:p>
            <a:pPr>
              <a:buFont typeface="Arial" pitchFamily="34" charset="0"/>
              <a:buChar char="•"/>
            </a:pPr>
            <a:r>
              <a:rPr lang="en-US" sz="2800" dirty="0"/>
              <a:t>The </a:t>
            </a:r>
            <a:r>
              <a:rPr lang="en-US" sz="2800" b="1" dirty="0"/>
              <a:t>Create operation</a:t>
            </a:r>
            <a:r>
              <a:rPr lang="en-US" sz="2800" dirty="0"/>
              <a:t> is used to insert new documents in the </a:t>
            </a:r>
            <a:r>
              <a:rPr lang="en-US" sz="2800" dirty="0" err="1"/>
              <a:t>MongoDB</a:t>
            </a:r>
            <a:r>
              <a:rPr lang="en-US" sz="2800" dirty="0"/>
              <a:t> database.</a:t>
            </a:r>
          </a:p>
          <a:p>
            <a:pPr>
              <a:buFont typeface="Arial" pitchFamily="34" charset="0"/>
              <a:buChar char="•"/>
            </a:pPr>
            <a:r>
              <a:rPr lang="en-US" sz="2800" dirty="0"/>
              <a:t>The </a:t>
            </a:r>
            <a:r>
              <a:rPr lang="en-US" sz="2800" b="1" dirty="0"/>
              <a:t>Read operation</a:t>
            </a:r>
            <a:r>
              <a:rPr lang="en-US" sz="2800" dirty="0"/>
              <a:t> is used to query a document in the database.</a:t>
            </a:r>
          </a:p>
          <a:p>
            <a:pPr>
              <a:buFont typeface="Arial" pitchFamily="34" charset="0"/>
              <a:buChar char="•"/>
            </a:pPr>
            <a:r>
              <a:rPr lang="en-US" sz="2800" dirty="0"/>
              <a:t>The </a:t>
            </a:r>
            <a:r>
              <a:rPr lang="en-US" sz="2800" b="1" dirty="0"/>
              <a:t>Update operation </a:t>
            </a:r>
            <a:r>
              <a:rPr lang="en-US" sz="2800" dirty="0"/>
              <a:t>is used to modify existing documents in the database.</a:t>
            </a:r>
          </a:p>
          <a:p>
            <a:pPr>
              <a:buFont typeface="Arial" pitchFamily="34" charset="0"/>
              <a:buChar char="•"/>
            </a:pPr>
            <a:r>
              <a:rPr lang="en-US" sz="2800" dirty="0"/>
              <a:t>The </a:t>
            </a:r>
            <a:r>
              <a:rPr lang="en-US" sz="2800" b="1" dirty="0"/>
              <a:t>Delete operation</a:t>
            </a:r>
            <a:r>
              <a:rPr lang="en-US" sz="2800" dirty="0"/>
              <a:t> is used to remove documents in the database.</a:t>
            </a:r>
          </a:p>
          <a:p>
            <a:pPr marL="457200" indent="-457200"/>
            <a:endParaRPr lang="en-US"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err="1"/>
              <a:t>MongoDB</a:t>
            </a:r>
            <a:r>
              <a:rPr lang="en-US" sz="3200" dirty="0"/>
              <a:t> CRUD Operations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986380"/>
            <a:ext cx="11277600" cy="5262979"/>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1.Create Operations</a:t>
            </a:r>
          </a:p>
          <a:p>
            <a:endParaRPr lang="en-US" sz="2800" dirty="0"/>
          </a:p>
          <a:p>
            <a:r>
              <a:rPr lang="en-US" sz="2800" dirty="0"/>
              <a:t>For </a:t>
            </a:r>
            <a:r>
              <a:rPr lang="en-US" sz="2800" dirty="0" err="1"/>
              <a:t>MongoDB</a:t>
            </a:r>
            <a:r>
              <a:rPr lang="en-US" sz="2800" dirty="0"/>
              <a:t> CRUD, if the specified collection doesn’t exist, the </a:t>
            </a:r>
            <a:r>
              <a:rPr lang="en-US" sz="2800" dirty="0">
                <a:hlinkClick r:id="rId2"/>
              </a:rPr>
              <a:t>create</a:t>
            </a:r>
            <a:r>
              <a:rPr lang="en-US" sz="2800" dirty="0"/>
              <a:t> operation will create the collection when it’s executed. Create operations in </a:t>
            </a:r>
            <a:r>
              <a:rPr lang="en-US" sz="2800" dirty="0" err="1"/>
              <a:t>MongoDB</a:t>
            </a:r>
            <a:r>
              <a:rPr lang="en-US" sz="2800" dirty="0"/>
              <a:t> target a single collection, not multiple collections. Insert operations in </a:t>
            </a:r>
            <a:r>
              <a:rPr lang="en-US" sz="2800" dirty="0" err="1"/>
              <a:t>MongoDB</a:t>
            </a:r>
            <a:r>
              <a:rPr lang="en-US" sz="2800" dirty="0"/>
              <a:t> are </a:t>
            </a:r>
            <a:r>
              <a:rPr lang="en-US" sz="2800" dirty="0">
                <a:hlinkClick r:id="rId3"/>
              </a:rPr>
              <a:t>atomic</a:t>
            </a:r>
            <a:r>
              <a:rPr lang="en-US" sz="2800" dirty="0"/>
              <a:t> on a single </a:t>
            </a:r>
            <a:r>
              <a:rPr lang="en-US" sz="2800" dirty="0">
                <a:hlinkClick r:id="rId4"/>
              </a:rPr>
              <a:t>document</a:t>
            </a:r>
            <a:r>
              <a:rPr lang="en-US" sz="2800" dirty="0"/>
              <a:t> level.</a:t>
            </a:r>
          </a:p>
          <a:p>
            <a:r>
              <a:rPr lang="en-US" sz="2800" dirty="0" err="1"/>
              <a:t>MongoDB</a:t>
            </a:r>
            <a:r>
              <a:rPr lang="en-US" sz="2800" dirty="0"/>
              <a:t> provides two different create operations that you can use to insert documents into a collection:</a:t>
            </a:r>
          </a:p>
          <a:p>
            <a:endParaRPr lang="en-US" sz="2800" dirty="0"/>
          </a:p>
          <a:p>
            <a:pPr>
              <a:buFont typeface="Arial" pitchFamily="34" charset="0"/>
              <a:buChar char="•"/>
            </a:pPr>
            <a:r>
              <a:rPr lang="en-US" sz="2800" dirty="0" err="1">
                <a:hlinkClick r:id="rId5"/>
              </a:rPr>
              <a:t>db.collection.insertOne</a:t>
            </a:r>
            <a:r>
              <a:rPr lang="en-US" sz="2800" dirty="0">
                <a:hlinkClick r:id="rId5"/>
              </a:rPr>
              <a:t>()</a:t>
            </a:r>
            <a:endParaRPr lang="en-US" sz="2800" dirty="0"/>
          </a:p>
          <a:p>
            <a:pPr>
              <a:buFont typeface="Arial" pitchFamily="34" charset="0"/>
              <a:buChar char="•"/>
            </a:pPr>
            <a:r>
              <a:rPr lang="en-US" sz="2800" dirty="0" err="1">
                <a:hlinkClick r:id="rId6"/>
              </a:rPr>
              <a:t>db.collection.insertMany</a:t>
            </a:r>
            <a:r>
              <a:rPr lang="en-US" sz="2800" dirty="0">
                <a:hlinkClick r:id="rId6"/>
              </a:rPr>
              <a:t>()</a:t>
            </a:r>
            <a:endParaRPr lang="en-US" sz="2800" dirty="0"/>
          </a:p>
          <a:p>
            <a:pPr marL="457200" indent="-457200">
              <a:buFont typeface="Arial" panose="02080604020202020204" pitchFamily="34" charset="0"/>
              <a:buNone/>
            </a:pPr>
            <a:endParaRPr lang="en-US"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err="1"/>
              <a:t>MongoDB</a:t>
            </a:r>
            <a:r>
              <a:rPr lang="en-US" sz="3200" dirty="0"/>
              <a:t> CRUD Operations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37155"/>
            <a:ext cx="11277600" cy="5262979"/>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2.Read Operations</a:t>
            </a:r>
          </a:p>
          <a:p>
            <a:endParaRPr lang="en-US" sz="2800" b="1" dirty="0"/>
          </a:p>
          <a:p>
            <a:r>
              <a:rPr lang="en-US" sz="2800" dirty="0"/>
              <a:t>The </a:t>
            </a:r>
            <a:r>
              <a:rPr lang="en-US" sz="2800" dirty="0">
                <a:hlinkClick r:id="rId2"/>
              </a:rPr>
              <a:t>read</a:t>
            </a:r>
            <a:r>
              <a:rPr lang="en-US" sz="2800" dirty="0"/>
              <a:t> operations allow you to supply special query filters and criteria that let you specify which documents you want. The </a:t>
            </a:r>
            <a:r>
              <a:rPr lang="en-US" sz="2800" dirty="0" err="1"/>
              <a:t>MongoDB</a:t>
            </a:r>
            <a:r>
              <a:rPr lang="en-US" sz="2800" dirty="0"/>
              <a:t> documentation contains more information on the available query </a:t>
            </a:r>
            <a:r>
              <a:rPr lang="en-US" sz="2800" dirty="0">
                <a:hlinkClick r:id="rId3"/>
              </a:rPr>
              <a:t>filters</a:t>
            </a:r>
            <a:r>
              <a:rPr lang="en-US" sz="2800" dirty="0"/>
              <a:t>. Query modifiers may also be used to change how many results are returned.</a:t>
            </a:r>
          </a:p>
          <a:p>
            <a:r>
              <a:rPr lang="en-US" sz="2800" dirty="0" err="1"/>
              <a:t>MongoDB</a:t>
            </a:r>
            <a:r>
              <a:rPr lang="en-US" sz="2800" dirty="0"/>
              <a:t> has two methods of reading documents from a collection:</a:t>
            </a:r>
          </a:p>
          <a:p>
            <a:endParaRPr lang="en-US" sz="2800" dirty="0"/>
          </a:p>
          <a:p>
            <a:r>
              <a:rPr lang="en-US" sz="2800" dirty="0" err="1">
                <a:hlinkClick r:id="rId4"/>
              </a:rPr>
              <a:t>db.collection.find</a:t>
            </a:r>
            <a:r>
              <a:rPr lang="en-US" sz="2800" dirty="0">
                <a:hlinkClick r:id="rId4"/>
              </a:rPr>
              <a:t>()</a:t>
            </a:r>
            <a:endParaRPr lang="en-US" sz="2800" dirty="0"/>
          </a:p>
          <a:p>
            <a:r>
              <a:rPr lang="en-US" sz="2800" dirty="0" err="1">
                <a:hlinkClick r:id="rId4"/>
              </a:rPr>
              <a:t>db.collection.findOne</a:t>
            </a:r>
            <a:r>
              <a:rPr lang="en-US" sz="2800" dirty="0">
                <a:hlinkClick r:id="rId4"/>
              </a:rPr>
              <a:t>()</a:t>
            </a:r>
            <a:endParaRPr lang="en-US" sz="2800" dirty="0"/>
          </a:p>
          <a:p>
            <a:br>
              <a:rPr lang="en-US" sz="2800" dirty="0"/>
            </a:b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47800" y="1162288"/>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 </a:t>
            </a:r>
            <a:r>
              <a:rPr lang="en-US" sz="2800" b="1" dirty="0"/>
              <a:t>Express Framework </a:t>
            </a:r>
            <a:r>
              <a:rPr lang="en-IN" sz="2800" b="1" dirty="0"/>
              <a:t>  </a:t>
            </a:r>
          </a:p>
        </p:txBody>
      </p:sp>
      <p:sp>
        <p:nvSpPr>
          <p:cNvPr id="2" name="TextBox 1"/>
          <p:cNvSpPr txBox="1"/>
          <p:nvPr/>
        </p:nvSpPr>
        <p:spPr>
          <a:xfrm>
            <a:off x="1447800" y="2667000"/>
            <a:ext cx="975360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Configuring Express, Postman configuration, Environment Variables, Routing, Defining pug templates, HTTP method of Express, URL binding, middleware function, Serving static files, Express sessions, REST full API’s, FORM data in Express, document modeling with Mongoose.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err="1"/>
              <a:t>MongoDB</a:t>
            </a:r>
            <a:r>
              <a:rPr lang="en-US" sz="3200" dirty="0"/>
              <a:t> CRUD Operations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66712" y="714356"/>
            <a:ext cx="11277600" cy="5693866"/>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3.Update Operations</a:t>
            </a:r>
          </a:p>
          <a:p>
            <a:endParaRPr lang="en-US" sz="2800" b="1" dirty="0"/>
          </a:p>
          <a:p>
            <a:r>
              <a:rPr lang="en-US" sz="2800" dirty="0"/>
              <a:t>Like create operations, </a:t>
            </a:r>
            <a:r>
              <a:rPr lang="en-US" sz="2800" dirty="0">
                <a:hlinkClick r:id="rId2"/>
              </a:rPr>
              <a:t>update</a:t>
            </a:r>
            <a:r>
              <a:rPr lang="en-US" sz="2800" dirty="0"/>
              <a:t> operations operate on a single collection, and they are atomic at a single document level. An update operation takes filters and criteria to select the documents you want to update.</a:t>
            </a:r>
          </a:p>
          <a:p>
            <a:r>
              <a:rPr lang="en-US" sz="2800" dirty="0"/>
              <a:t>You should be careful when updating documents, as updates are permanent and can’t be rolled back. This applies to delete operations as well.</a:t>
            </a:r>
          </a:p>
          <a:p>
            <a:r>
              <a:rPr lang="en-US" sz="2800" dirty="0"/>
              <a:t>For </a:t>
            </a:r>
            <a:r>
              <a:rPr lang="en-US" sz="2800" dirty="0" err="1"/>
              <a:t>MongoDB</a:t>
            </a:r>
            <a:r>
              <a:rPr lang="en-US" sz="2800" dirty="0"/>
              <a:t> CRUD, there are three different methods of updating documents:</a:t>
            </a:r>
          </a:p>
          <a:p>
            <a:r>
              <a:rPr lang="en-US" sz="2800" dirty="0" err="1">
                <a:hlinkClick r:id="rId3"/>
              </a:rPr>
              <a:t>db.collection.updateOne</a:t>
            </a:r>
            <a:r>
              <a:rPr lang="en-US" sz="2800" dirty="0">
                <a:hlinkClick r:id="rId3"/>
              </a:rPr>
              <a:t>()</a:t>
            </a:r>
            <a:endParaRPr lang="en-US" sz="2800" dirty="0"/>
          </a:p>
          <a:p>
            <a:r>
              <a:rPr lang="en-US" sz="2800" dirty="0" err="1">
                <a:hlinkClick r:id="rId4"/>
              </a:rPr>
              <a:t>db.collection.updateMany</a:t>
            </a:r>
            <a:r>
              <a:rPr lang="en-US" sz="2800" dirty="0">
                <a:hlinkClick r:id="rId4"/>
              </a:rPr>
              <a:t>()</a:t>
            </a:r>
            <a:endParaRPr lang="en-US" sz="2800" dirty="0"/>
          </a:p>
          <a:p>
            <a:r>
              <a:rPr lang="en-US" sz="2800" dirty="0" err="1">
                <a:hlinkClick r:id="rId5"/>
              </a:rPr>
              <a:t>db.collection.replaceOne</a:t>
            </a:r>
            <a:r>
              <a:rPr lang="en-US" sz="2800" dirty="0">
                <a:hlinkClick r:id="rId5"/>
              </a:rPr>
              <a:t>()</a:t>
            </a:r>
            <a:endParaRPr lang="en-US" sz="2800" dirty="0"/>
          </a:p>
          <a:p>
            <a:pPr indent="0">
              <a:buFont typeface="Arial" panose="02080604020202020204" pitchFamily="34" charset="0"/>
              <a:buNone/>
            </a:pPr>
            <a:endParaRPr lang="en-US"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err="1"/>
              <a:t>MongoDB</a:t>
            </a:r>
            <a:r>
              <a:rPr lang="en-US" sz="3200" dirty="0"/>
              <a:t> CRUD Operations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37155"/>
            <a:ext cx="11277600" cy="4832092"/>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4.Delete Operations</a:t>
            </a:r>
          </a:p>
          <a:p>
            <a:endParaRPr lang="en-US" sz="2800" dirty="0"/>
          </a:p>
          <a:p>
            <a:r>
              <a:rPr lang="en-US" sz="2800" dirty="0">
                <a:hlinkClick r:id="rId2"/>
              </a:rPr>
              <a:t>Delete</a:t>
            </a:r>
            <a:r>
              <a:rPr lang="en-US" sz="2800" dirty="0"/>
              <a:t> operations operate on a single collection, like update and create operations. Delete operations are also atomic for a single document. You can provide delete operations with filters and criteria in order to specify which documents you would like to delete from a collection. The filter options rely on the same syntax that read operations utilize.</a:t>
            </a:r>
          </a:p>
          <a:p>
            <a:r>
              <a:rPr lang="en-US" sz="2800" dirty="0" err="1"/>
              <a:t>MongoDB</a:t>
            </a:r>
            <a:r>
              <a:rPr lang="en-US" sz="2800" dirty="0"/>
              <a:t> has two different methods of deleting records from a collection:</a:t>
            </a:r>
          </a:p>
          <a:p>
            <a:endParaRPr lang="en-US" sz="2800" dirty="0"/>
          </a:p>
          <a:p>
            <a:r>
              <a:rPr lang="en-US" sz="2800" dirty="0" err="1">
                <a:hlinkClick r:id="rId3"/>
              </a:rPr>
              <a:t>db.collection.deleteOne</a:t>
            </a:r>
            <a:r>
              <a:rPr lang="en-US" sz="2800" dirty="0">
                <a:hlinkClick r:id="rId3"/>
              </a:rPr>
              <a:t>()</a:t>
            </a:r>
            <a:endParaRPr lang="en-US" sz="2800" dirty="0"/>
          </a:p>
          <a:p>
            <a:r>
              <a:rPr lang="en-US" sz="2800" dirty="0" err="1">
                <a:hlinkClick r:id="rId4"/>
              </a:rPr>
              <a:t>db.collection.deleteMany</a:t>
            </a:r>
            <a:r>
              <a:rPr lang="en-US" sz="2800" dirty="0">
                <a:hlinkClick r:id="rId4"/>
              </a:rPr>
              <a:t>()</a:t>
            </a:r>
            <a:endParaRPr lang="en-US"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err="1"/>
              <a:t>Mongo’s</a:t>
            </a:r>
            <a:r>
              <a:rPr lang="en-US" sz="3200" dirty="0"/>
              <a:t> Features set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66712" y="714356"/>
            <a:ext cx="11277600" cy="5693866"/>
          </a:xfrm>
          <a:prstGeom prst="rect">
            <a:avLst/>
          </a:prstGeom>
          <a:solidFill>
            <a:schemeClr val="accent3">
              <a:lumMod val="40000"/>
              <a:lumOff val="60000"/>
            </a:schemeClr>
          </a:solidFill>
          <a:ln w="28575">
            <a:solidFill>
              <a:schemeClr val="tx1"/>
            </a:solidFill>
          </a:ln>
        </p:spPr>
        <p:txBody>
          <a:bodyPr wrap="square">
            <a:spAutoFit/>
          </a:bodyPr>
          <a:lstStyle/>
          <a:p>
            <a:pPr fontAlgn="base">
              <a:buFont typeface="Arial" pitchFamily="34" charset="0"/>
              <a:buChar char="•"/>
            </a:pPr>
            <a:r>
              <a:rPr lang="en-US" sz="2800" b="1" dirty="0"/>
              <a:t>Schema-less Database: </a:t>
            </a:r>
            <a:r>
              <a:rPr lang="en-US" sz="2800" dirty="0"/>
              <a:t>It is the great feature provided by the </a:t>
            </a:r>
            <a:r>
              <a:rPr lang="en-US" sz="2800" dirty="0" err="1"/>
              <a:t>MongoDB</a:t>
            </a:r>
            <a:r>
              <a:rPr lang="en-US" sz="2800" dirty="0"/>
              <a:t>. A Schema-less database means one collection can hold different types of documents in it. Or in other words, in the </a:t>
            </a:r>
            <a:r>
              <a:rPr lang="en-US" sz="2800" dirty="0" err="1"/>
              <a:t>MongoDB</a:t>
            </a:r>
            <a:r>
              <a:rPr lang="en-US" sz="2800" dirty="0"/>
              <a:t> database, a single collection can hold multiple documents and these documents may consist of the different numbers of fields, content, and size. It is not necessary that the one document is similar to another document like in the relational databases. Due to this cool feature, </a:t>
            </a:r>
            <a:r>
              <a:rPr lang="en-US" sz="2800" dirty="0" err="1"/>
              <a:t>MongoDB</a:t>
            </a:r>
            <a:r>
              <a:rPr lang="en-US" sz="2800" dirty="0"/>
              <a:t> provides great flexibility to databases.</a:t>
            </a:r>
          </a:p>
          <a:p>
            <a:pPr fontAlgn="base">
              <a:buFont typeface="Arial" pitchFamily="34" charset="0"/>
              <a:buChar char="•"/>
            </a:pPr>
            <a:r>
              <a:rPr lang="en-US" sz="2800" b="1" dirty="0"/>
              <a:t>Document Oriented: </a:t>
            </a:r>
            <a:r>
              <a:rPr lang="en-US" sz="2800" dirty="0"/>
              <a:t>In </a:t>
            </a:r>
            <a:r>
              <a:rPr lang="en-US" sz="2800" dirty="0" err="1"/>
              <a:t>MongoDB</a:t>
            </a:r>
            <a:r>
              <a:rPr lang="en-US" sz="2800" dirty="0"/>
              <a:t>, all the data stored in the documents instead of tables like in RDBMS. In these documents, the data is stored in fields(key-value pair) instead of rows and columns which make the data much more flexible in comparison to RDBMS. And each document contains its unique object id.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err="1"/>
              <a:t>Mongo’s</a:t>
            </a:r>
            <a:r>
              <a:rPr lang="en-US" sz="3200" dirty="0"/>
              <a:t> Features set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4401205"/>
          </a:xfrm>
          <a:prstGeom prst="rect">
            <a:avLst/>
          </a:prstGeom>
          <a:solidFill>
            <a:schemeClr val="accent3">
              <a:lumMod val="40000"/>
              <a:lumOff val="60000"/>
            </a:schemeClr>
          </a:solidFill>
          <a:ln w="28575">
            <a:solidFill>
              <a:schemeClr val="tx1"/>
            </a:solidFill>
          </a:ln>
        </p:spPr>
        <p:txBody>
          <a:bodyPr wrap="square">
            <a:spAutoFit/>
          </a:bodyPr>
          <a:lstStyle/>
          <a:p>
            <a:pPr fontAlgn="base">
              <a:buFont typeface="Arial" pitchFamily="34" charset="0"/>
              <a:buChar char="•"/>
            </a:pPr>
            <a:r>
              <a:rPr lang="en-US" sz="2800" b="1" dirty="0"/>
              <a:t>Indexing: </a:t>
            </a:r>
            <a:r>
              <a:rPr lang="en-US" sz="2800" dirty="0"/>
              <a:t>In </a:t>
            </a:r>
            <a:r>
              <a:rPr lang="en-US" sz="2800" dirty="0" err="1"/>
              <a:t>MongoDB</a:t>
            </a:r>
            <a:r>
              <a:rPr lang="en-US" sz="2800" dirty="0"/>
              <a:t> database, every field in the documents is indexed with primary and secondary indices this makes easier and takes less time to get or search data from the pool of the data. If the data is not indexed, then database search each document with the specified query which takes lots of time and not so efficient.</a:t>
            </a:r>
          </a:p>
          <a:p>
            <a:pPr fontAlgn="base">
              <a:buFont typeface="Arial" pitchFamily="34" charset="0"/>
              <a:buChar char="•"/>
            </a:pPr>
            <a:r>
              <a:rPr lang="en-US" sz="2800" b="1" dirty="0"/>
              <a:t>Scalability: </a:t>
            </a:r>
            <a:r>
              <a:rPr lang="en-US" sz="2800" dirty="0" err="1"/>
              <a:t>MongoDB</a:t>
            </a:r>
            <a:r>
              <a:rPr lang="en-US" sz="2800" dirty="0"/>
              <a:t> provides horizontal scalability with the help of </a:t>
            </a:r>
            <a:r>
              <a:rPr lang="en-US" sz="2800" dirty="0" err="1"/>
              <a:t>sharding</a:t>
            </a:r>
            <a:r>
              <a:rPr lang="en-US" sz="2800" dirty="0"/>
              <a:t>. </a:t>
            </a:r>
            <a:r>
              <a:rPr lang="en-US" sz="2800" dirty="0" err="1"/>
              <a:t>Sharding</a:t>
            </a:r>
            <a:r>
              <a:rPr lang="en-US" sz="2800" dirty="0"/>
              <a:t> means to distribute data on multiple servers, here a large amount of data is partitioned into data chunks using the shard key, and these data chunks are evenly distributed across shards that reside across many physical servers. It will also add new machines to a running database.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err="1"/>
              <a:t>Mongo’s</a:t>
            </a:r>
            <a:r>
              <a:rPr lang="en-US" sz="3200" dirty="0"/>
              <a:t> Features set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4832092"/>
          </a:xfrm>
          <a:prstGeom prst="rect">
            <a:avLst/>
          </a:prstGeom>
          <a:solidFill>
            <a:schemeClr val="accent3">
              <a:lumMod val="40000"/>
              <a:lumOff val="60000"/>
            </a:schemeClr>
          </a:solidFill>
          <a:ln w="28575">
            <a:solidFill>
              <a:schemeClr val="tx1"/>
            </a:solidFill>
          </a:ln>
        </p:spPr>
        <p:txBody>
          <a:bodyPr wrap="square">
            <a:spAutoFit/>
          </a:bodyPr>
          <a:lstStyle/>
          <a:p>
            <a:pPr fontAlgn="base">
              <a:buFont typeface="Arial" pitchFamily="34" charset="0"/>
              <a:buChar char="•"/>
            </a:pPr>
            <a:r>
              <a:rPr lang="en-US" sz="2800" b="1" dirty="0"/>
              <a:t>Replication: </a:t>
            </a:r>
            <a:r>
              <a:rPr lang="en-US" sz="2800" dirty="0" err="1"/>
              <a:t>MongoDB</a:t>
            </a:r>
            <a:r>
              <a:rPr lang="en-US" sz="2800" dirty="0"/>
              <a:t> provides high availability and redundancy with the help of replication, it creates multiple copies of the data and sends these copies to a different server so that if one server fails, then the data is retrieved from another server.</a:t>
            </a:r>
          </a:p>
          <a:p>
            <a:pPr fontAlgn="base">
              <a:buFont typeface="Arial" pitchFamily="34" charset="0"/>
              <a:buChar char="•"/>
            </a:pPr>
            <a:r>
              <a:rPr lang="en-US" sz="2800" b="1" dirty="0"/>
              <a:t>Aggregation: </a:t>
            </a:r>
            <a:r>
              <a:rPr lang="en-US" sz="2800" dirty="0"/>
              <a:t>It allows to perform operations on the grouped data and get a single result or computed result. It is similar to the SQL GROUPBY clause. It provides three different aggregations </a:t>
            </a:r>
            <a:r>
              <a:rPr lang="en-US" sz="2800" dirty="0" err="1"/>
              <a:t>i.e</a:t>
            </a:r>
            <a:r>
              <a:rPr lang="en-US" sz="2800" dirty="0"/>
              <a:t>, aggregation pipeline, map-reduce function, and single-purpose aggregation methods</a:t>
            </a:r>
          </a:p>
          <a:p>
            <a:pPr fontAlgn="base">
              <a:buFont typeface="Arial" pitchFamily="34" charset="0"/>
              <a:buChar char="•"/>
            </a:pPr>
            <a:r>
              <a:rPr lang="en-US" sz="2800" b="1" dirty="0"/>
              <a:t>High Performance: </a:t>
            </a:r>
            <a:r>
              <a:rPr lang="en-US" sz="2800" dirty="0"/>
              <a:t>The performance of </a:t>
            </a:r>
            <a:r>
              <a:rPr lang="en-US" sz="2800" dirty="0" err="1"/>
              <a:t>MongoDB</a:t>
            </a:r>
            <a:r>
              <a:rPr lang="en-US" sz="2800" dirty="0"/>
              <a:t> is very high and data persistence as compared to another database due to its features like scalability, indexing, replication, etc.</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Introduction of Mongoose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440120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r>
              <a:rPr lang="en-US" sz="2800" dirty="0"/>
              <a:t>Mongoose is an Object Data Modeling (ODM) library for </a:t>
            </a:r>
            <a:r>
              <a:rPr lang="en-US" sz="2800" dirty="0" err="1"/>
              <a:t>MongoDB</a:t>
            </a:r>
            <a:r>
              <a:rPr lang="en-US" sz="2800" dirty="0"/>
              <a:t> and Node.js. It manages relationships between data, provides schema validation, and is used to translate between objects in code and the representation of those objects in </a:t>
            </a:r>
            <a:r>
              <a:rPr lang="en-US" sz="2800" dirty="0" err="1"/>
              <a:t>MongoDB</a:t>
            </a:r>
            <a:r>
              <a:rPr lang="en-US" sz="2800" dirty="0"/>
              <a:t>.</a:t>
            </a:r>
          </a:p>
          <a:p>
            <a:pPr marL="457200" indent="-457200"/>
            <a:endParaRPr lang="en-US" sz="2800" dirty="0"/>
          </a:p>
          <a:p>
            <a:pPr marL="457200" indent="-457200"/>
            <a:r>
              <a:rPr lang="en-US" sz="2800" dirty="0" err="1"/>
              <a:t>MongoDB</a:t>
            </a:r>
            <a:r>
              <a:rPr lang="en-US" sz="2800" dirty="0"/>
              <a:t> is a schema-less </a:t>
            </a:r>
            <a:r>
              <a:rPr lang="en-US" sz="2800" dirty="0" err="1"/>
              <a:t>NoSQL</a:t>
            </a:r>
            <a:r>
              <a:rPr lang="en-US" sz="2800" dirty="0"/>
              <a:t> document database. It means you can store JSON documents in it, and the structure of these documents can vary as it is not enforced like SQL databases. This is one of the advantages of using </a:t>
            </a:r>
            <a:r>
              <a:rPr lang="en-US" sz="2800" dirty="0" err="1"/>
              <a:t>NoSQL</a:t>
            </a:r>
            <a:r>
              <a:rPr lang="en-US" sz="2800" dirty="0"/>
              <a:t> as it speeds up application development and reduces the complexity of deployments.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Mongoose schema</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3970318"/>
          </a:xfrm>
          <a:prstGeom prst="rect">
            <a:avLst/>
          </a:prstGeom>
          <a:solidFill>
            <a:schemeClr val="accent3">
              <a:lumMod val="40000"/>
              <a:lumOff val="60000"/>
            </a:schemeClr>
          </a:solidFill>
          <a:ln w="28575">
            <a:solidFill>
              <a:schemeClr val="tx1"/>
            </a:solidFill>
          </a:ln>
        </p:spPr>
        <p:txBody>
          <a:bodyPr wrap="square">
            <a:spAutoFit/>
          </a:bodyPr>
          <a:lstStyle/>
          <a:p>
            <a:r>
              <a:rPr lang="en-US" sz="2800" dirty="0"/>
              <a:t>A schema is a JSON object that defines the structure and contents of your data. You can use Atlas App Services' BSON schemas, which extend the </a:t>
            </a:r>
            <a:r>
              <a:rPr lang="en-US" sz="2800" dirty="0">
                <a:hlinkClick r:id="rId2"/>
              </a:rPr>
              <a:t>JSON Schema</a:t>
            </a:r>
            <a:r>
              <a:rPr lang="en-US" sz="2800" dirty="0"/>
              <a:t> standard, to define your application's data model and validate documents whenever they're created, changed, or deleted.</a:t>
            </a:r>
          </a:p>
          <a:p>
            <a:r>
              <a:rPr lang="en-US" sz="2800" dirty="0"/>
              <a:t>Schemas represent </a:t>
            </a:r>
            <a:r>
              <a:rPr lang="en-US" sz="2800" i="1" dirty="0"/>
              <a:t>types</a:t>
            </a:r>
            <a:r>
              <a:rPr lang="en-US" sz="2800" dirty="0"/>
              <a:t> of data rather than specific values. App Services supports many built-in </a:t>
            </a:r>
            <a:r>
              <a:rPr lang="en-US" sz="2800" dirty="0">
                <a:hlinkClick r:id="rId3"/>
              </a:rPr>
              <a:t>schema types</a:t>
            </a:r>
            <a:r>
              <a:rPr lang="en-US" sz="2800" dirty="0"/>
              <a:t>. These include primitives, like strings and numbers, as well as structural types, like objects and arrays, which you can combine to create schemas that represent custom </a:t>
            </a:r>
            <a:r>
              <a:rPr lang="en-US" sz="2800" i="1" dirty="0"/>
              <a:t>object types</a:t>
            </a:r>
            <a:r>
              <a:rPr lang="en-US" sz="2800" dirty="0"/>
              <a:t>.</a:t>
            </a:r>
          </a:p>
          <a:p>
            <a:pPr fontAlgn="base"/>
            <a:endParaRPr lang="en-US"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Mongoose schema</a:t>
            </a:r>
          </a:p>
          <a:p>
            <a:pPr algn="ctr">
              <a:spcBef>
                <a:spcPct val="0"/>
              </a:spcBef>
              <a:defRPr/>
            </a:pPr>
            <a:r>
              <a:rPr lang="en-US" sz="3200" dirty="0"/>
              <a:t>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3970318"/>
          </a:xfrm>
          <a:prstGeom prst="rect">
            <a:avLst/>
          </a:prstGeom>
          <a:solidFill>
            <a:schemeClr val="accent3">
              <a:lumMod val="40000"/>
              <a:lumOff val="60000"/>
            </a:schemeClr>
          </a:solidFill>
          <a:ln w="28575">
            <a:solidFill>
              <a:schemeClr val="tx1"/>
            </a:solidFill>
          </a:ln>
        </p:spPr>
        <p:txBody>
          <a:bodyPr wrap="square">
            <a:spAutoFit/>
          </a:bodyPr>
          <a:lstStyle/>
          <a:p>
            <a:pPr fontAlgn="base"/>
            <a:r>
              <a:rPr lang="en-US" sz="2800" dirty="0"/>
              <a:t>The following Schema Types are permitted:</a:t>
            </a:r>
          </a:p>
          <a:p>
            <a:pPr fontAlgn="base">
              <a:buFont typeface="Arial" pitchFamily="34" charset="0"/>
              <a:buChar char="•"/>
            </a:pPr>
            <a:r>
              <a:rPr lang="en-US" sz="2800" dirty="0"/>
              <a:t>Array</a:t>
            </a:r>
          </a:p>
          <a:p>
            <a:pPr fontAlgn="base">
              <a:buFont typeface="Arial" pitchFamily="34" charset="0"/>
              <a:buChar char="•"/>
            </a:pPr>
            <a:r>
              <a:rPr lang="en-US" sz="2800" dirty="0"/>
              <a:t>Boolean</a:t>
            </a:r>
          </a:p>
          <a:p>
            <a:pPr fontAlgn="base">
              <a:buFont typeface="Arial" pitchFamily="34" charset="0"/>
              <a:buChar char="•"/>
            </a:pPr>
            <a:r>
              <a:rPr lang="en-US" sz="2800" dirty="0"/>
              <a:t>Buffer</a:t>
            </a:r>
          </a:p>
          <a:p>
            <a:pPr fontAlgn="base">
              <a:buFont typeface="Arial" pitchFamily="34" charset="0"/>
              <a:buChar char="•"/>
            </a:pPr>
            <a:r>
              <a:rPr lang="en-US" sz="2800" dirty="0"/>
              <a:t>Date</a:t>
            </a:r>
          </a:p>
          <a:p>
            <a:pPr fontAlgn="base">
              <a:buFont typeface="Arial" pitchFamily="34" charset="0"/>
              <a:buChar char="•"/>
            </a:pPr>
            <a:r>
              <a:rPr lang="en-US" sz="2800" dirty="0"/>
              <a:t>Mixed (A generic / flexible data type)</a:t>
            </a:r>
          </a:p>
          <a:p>
            <a:pPr fontAlgn="base">
              <a:buFont typeface="Arial" pitchFamily="34" charset="0"/>
              <a:buChar char="•"/>
            </a:pPr>
            <a:r>
              <a:rPr lang="en-US" sz="2800" dirty="0"/>
              <a:t>Number</a:t>
            </a:r>
          </a:p>
          <a:p>
            <a:pPr fontAlgn="base">
              <a:buFont typeface="Arial" pitchFamily="34" charset="0"/>
              <a:buChar char="•"/>
            </a:pPr>
            <a:r>
              <a:rPr lang="en-US" sz="2800" dirty="0" err="1"/>
              <a:t>ObjectId</a:t>
            </a:r>
            <a:endParaRPr lang="en-US" sz="2800" dirty="0"/>
          </a:p>
          <a:p>
            <a:pPr fontAlgn="base">
              <a:buFont typeface="Arial" pitchFamily="34" charset="0"/>
              <a:buChar char="•"/>
            </a:pPr>
            <a:r>
              <a:rPr lang="en-US" sz="2800" dirty="0"/>
              <a:t>String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58</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Link ( YouTube &amp; NPTEL Video Links)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https://www.youtube.com/watch?v=zKkUN-mJtPQ&amp;list=PL6n9fhu94yhWKHkcL7RJmmXyxkuFB3KSlhttps://youtu.be/v9ejT8FO-7I?list=PLrhzvIcii6GNjpARdnO4ueTUAVR9eMBpc</a:t>
            </a:r>
          </a:p>
          <a:p>
            <a:pPr>
              <a:lnSpc>
                <a:spcPct val="200000"/>
              </a:lnSpc>
            </a:pPr>
            <a:r>
              <a:rPr lang="en-IN" sz="2800" dirty="0">
                <a:solidFill>
                  <a:schemeClr val="tx2"/>
                </a:solidFill>
              </a:rPr>
              <a:t>https://www.youtube.com/watch?v=0LhBvp8qpro</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MCQ (End of Unit)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347787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1 Primary unit of data modeling in </a:t>
            </a:r>
            <a:r>
              <a:rPr lang="en-US" sz="2000" b="1" dirty="0" err="1">
                <a:latin typeface="+mj-lt"/>
              </a:rPr>
              <a:t>MongoDb</a:t>
            </a:r>
            <a:r>
              <a:rPr lang="en-US" sz="2000" b="1" dirty="0">
                <a:latin typeface="+mj-lt"/>
              </a:rPr>
              <a:t> </a:t>
            </a:r>
          </a:p>
          <a:p>
            <a:pPr marL="457200" indent="-457200" algn="just">
              <a:buFont typeface="+mj-lt"/>
              <a:buAutoNum type="alphaUcPeriod"/>
            </a:pPr>
            <a:r>
              <a:rPr lang="en-US" sz="2000" dirty="0">
                <a:latin typeface="+mj-lt"/>
              </a:rPr>
              <a:t>Tables </a:t>
            </a:r>
          </a:p>
          <a:p>
            <a:pPr marL="457200" indent="-457200" algn="just">
              <a:buFont typeface="+mj-lt"/>
              <a:buAutoNum type="alphaUcPeriod"/>
            </a:pPr>
            <a:r>
              <a:rPr lang="en-US" sz="2000" dirty="0">
                <a:latin typeface="+mj-lt"/>
              </a:rPr>
              <a:t>Row </a:t>
            </a:r>
          </a:p>
          <a:p>
            <a:pPr marL="457200" indent="-457200" algn="just">
              <a:buFont typeface="+mj-lt"/>
              <a:buAutoNum type="alphaUcPeriod"/>
            </a:pPr>
            <a:r>
              <a:rPr lang="en-US" sz="2000" dirty="0">
                <a:latin typeface="+mj-lt"/>
              </a:rPr>
              <a:t>Documents </a:t>
            </a:r>
          </a:p>
          <a:p>
            <a:pPr marL="457200" indent="-457200" algn="just">
              <a:buFont typeface="+mj-lt"/>
              <a:buAutoNum type="alphaUcPeriod"/>
            </a:pPr>
            <a:r>
              <a:rPr lang="en-US" sz="2000" dirty="0">
                <a:latin typeface="+mj-lt"/>
              </a:rPr>
              <a:t>All of the above </a:t>
            </a:r>
          </a:p>
          <a:p>
            <a:pPr indent="0" algn="just">
              <a:buFont typeface="+mj-lt"/>
              <a:buNone/>
            </a:pPr>
            <a:endParaRPr lang="en-US" sz="2000" dirty="0">
              <a:latin typeface="+mj-lt"/>
            </a:endParaRPr>
          </a:p>
          <a:p>
            <a:pPr marL="457200" indent="-457200" algn="just"/>
            <a:r>
              <a:rPr lang="en-US" sz="2000" b="1" dirty="0">
                <a:latin typeface="+mj-lt"/>
              </a:rPr>
              <a:t>2. Syntax for creating a new collection with a specific name in </a:t>
            </a:r>
            <a:r>
              <a:rPr lang="en-US" sz="2000" b="1" dirty="0" err="1">
                <a:latin typeface="+mj-lt"/>
              </a:rPr>
              <a:t>MongoDB</a:t>
            </a:r>
            <a:endParaRPr lang="en-US" sz="2000" dirty="0">
              <a:latin typeface="+mj-lt"/>
            </a:endParaRPr>
          </a:p>
          <a:p>
            <a:pPr marL="457200" indent="-457200" algn="just">
              <a:buFont typeface="+mj-lt"/>
              <a:buAutoNum type="alphaUcPeriod"/>
            </a:pPr>
            <a:r>
              <a:rPr lang="en-US" sz="2000" dirty="0" err="1">
                <a:latin typeface="+mj-lt"/>
              </a:rPr>
              <a:t>db.newCollection</a:t>
            </a:r>
            <a:r>
              <a:rPr lang="en-US" sz="2000" dirty="0">
                <a:latin typeface="+mj-lt"/>
              </a:rPr>
              <a:t>("</a:t>
            </a:r>
            <a:r>
              <a:rPr lang="en-US" sz="2000" dirty="0" err="1">
                <a:latin typeface="+mj-lt"/>
              </a:rPr>
              <a:t>collectionName</a:t>
            </a:r>
            <a:r>
              <a:rPr lang="en-US" sz="2000" dirty="0">
                <a:latin typeface="+mj-lt"/>
              </a:rPr>
              <a:t>")</a:t>
            </a:r>
          </a:p>
          <a:p>
            <a:pPr marL="457200" indent="-457200" algn="just">
              <a:buFont typeface="+mj-lt"/>
              <a:buAutoNum type="alphaUcPeriod"/>
            </a:pPr>
            <a:r>
              <a:rPr lang="en-US" sz="2000" dirty="0" err="1">
                <a:latin typeface="+mj-lt"/>
              </a:rPr>
              <a:t>db.addCollection</a:t>
            </a:r>
            <a:r>
              <a:rPr lang="en-US" sz="2000" dirty="0">
                <a:latin typeface="+mj-lt"/>
              </a:rPr>
              <a:t>("</a:t>
            </a:r>
            <a:r>
              <a:rPr lang="en-US" sz="2000" dirty="0" err="1">
                <a:latin typeface="+mj-lt"/>
              </a:rPr>
              <a:t>collectionName</a:t>
            </a:r>
            <a:r>
              <a:rPr lang="en-US" sz="2000" dirty="0">
                <a:latin typeface="+mj-lt"/>
              </a:rPr>
              <a:t>“)</a:t>
            </a:r>
          </a:p>
          <a:p>
            <a:pPr marL="457200" indent="-457200" algn="just">
              <a:buFont typeface="+mj-lt"/>
              <a:buAutoNum type="alphaUcPeriod"/>
            </a:pPr>
            <a:r>
              <a:rPr lang="en-US" sz="2000" dirty="0">
                <a:latin typeface="+mj-lt"/>
              </a:rPr>
              <a:t>Both A and B</a:t>
            </a:r>
          </a:p>
          <a:p>
            <a:pPr marL="457200" indent="-457200" algn="just">
              <a:buFont typeface="+mj-lt"/>
              <a:buAutoNum type="alphaUcPeriod"/>
            </a:pPr>
            <a:r>
              <a:rPr lang="en-US" sz="2000" dirty="0">
                <a:latin typeface="+mj-lt"/>
              </a:rPr>
              <a:t>None of these</a:t>
            </a:r>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78280" y="1162431"/>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UNIT-III: </a:t>
            </a:r>
            <a:r>
              <a:rPr lang="en-US" sz="2800" b="1" dirty="0"/>
              <a:t>Basics of Angular js </a:t>
            </a:r>
            <a:endParaRPr lang="en-IN" sz="2800" b="1" dirty="0"/>
          </a:p>
        </p:txBody>
      </p:sp>
      <p:sp>
        <p:nvSpPr>
          <p:cNvPr id="2" name="TextBox 1"/>
          <p:cNvSpPr txBox="1"/>
          <p:nvPr/>
        </p:nvSpPr>
        <p:spPr>
          <a:xfrm>
            <a:off x="1478280" y="2438400"/>
            <a:ext cx="94488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Typescript, Setup and installation, Power of Types , Functions Function as types Optional and default parameters, Arrow functions, Function overloading, Access modifiers, Getters and setters, Read-only &amp; static, Abstract classes, Interfaces, Extending and Implementing Interface, Import and Export modules.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MCQ (End of Unit)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3170099"/>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 3  Key feature of </a:t>
            </a:r>
            <a:r>
              <a:rPr lang="en-US" sz="2000" b="1" dirty="0" err="1">
                <a:latin typeface="+mj-lt"/>
              </a:rPr>
              <a:t>MongoDB</a:t>
            </a:r>
            <a:endParaRPr lang="en-US" sz="2000" b="1" dirty="0">
              <a:latin typeface="+mj-lt"/>
            </a:endParaRPr>
          </a:p>
          <a:p>
            <a:pPr marL="457200" indent="-457200" algn="just">
              <a:buFont typeface="+mj-lt"/>
              <a:buAutoNum type="alphaUcPeriod"/>
            </a:pPr>
            <a:r>
              <a:rPr lang="en-US" sz="2000" dirty="0">
                <a:latin typeface="+mj-lt"/>
              </a:rPr>
              <a:t>Transactions</a:t>
            </a:r>
          </a:p>
          <a:p>
            <a:pPr marL="457200" indent="-457200" algn="just">
              <a:buFont typeface="+mj-lt"/>
              <a:buAutoNum type="alphaUcPeriod"/>
            </a:pPr>
            <a:r>
              <a:rPr lang="en-US" sz="2000" dirty="0">
                <a:latin typeface="+mj-lt"/>
              </a:rPr>
              <a:t>Stored procedures</a:t>
            </a:r>
          </a:p>
          <a:p>
            <a:pPr marL="457200" indent="-457200" algn="just">
              <a:buFont typeface="+mj-lt"/>
              <a:buAutoNum type="alphaUcPeriod"/>
            </a:pPr>
            <a:r>
              <a:rPr lang="en-US" sz="2000" dirty="0">
                <a:latin typeface="+mj-lt"/>
              </a:rPr>
              <a:t>Joins</a:t>
            </a:r>
          </a:p>
          <a:p>
            <a:pPr marL="457200" indent="-457200" algn="just">
              <a:buFont typeface="+mj-lt"/>
              <a:buAutoNum type="alphaUcPeriod"/>
            </a:pPr>
            <a:r>
              <a:rPr lang="en-US" sz="2000" dirty="0">
                <a:latin typeface="+mj-lt"/>
              </a:rPr>
              <a:t>All of the above</a:t>
            </a:r>
          </a:p>
          <a:p>
            <a:pPr marL="457200" indent="-457200" algn="just"/>
            <a:r>
              <a:rPr lang="en-US" sz="2000" b="1" dirty="0">
                <a:latin typeface="+mj-lt"/>
              </a:rPr>
              <a:t>4 Options you can specify when creating a new collection in </a:t>
            </a:r>
            <a:r>
              <a:rPr lang="en-US" sz="2000" b="1" dirty="0" err="1">
                <a:latin typeface="+mj-lt"/>
              </a:rPr>
              <a:t>MongoDB</a:t>
            </a:r>
            <a:endParaRPr lang="en-US" sz="2000" dirty="0">
              <a:latin typeface="+mj-lt"/>
            </a:endParaRPr>
          </a:p>
          <a:p>
            <a:pPr marL="457200" indent="-457200" algn="just">
              <a:buFont typeface="+mj-lt"/>
              <a:buAutoNum type="alphaUcPeriod"/>
            </a:pPr>
            <a:r>
              <a:rPr lang="en-US" sz="2000" dirty="0">
                <a:latin typeface="+mj-lt"/>
              </a:rPr>
              <a:t>The maximum size of the collection</a:t>
            </a:r>
          </a:p>
          <a:p>
            <a:pPr marL="457200" indent="-457200" algn="just">
              <a:buFont typeface="+mj-lt"/>
              <a:buAutoNum type="alphaUcPeriod"/>
            </a:pPr>
            <a:r>
              <a:rPr lang="en-US" sz="2000" dirty="0">
                <a:latin typeface="+mj-lt"/>
              </a:rPr>
              <a:t>The storage engine used for the collection</a:t>
            </a:r>
          </a:p>
          <a:p>
            <a:pPr marL="457200" indent="-457200" algn="just">
              <a:buFont typeface="+mj-lt"/>
              <a:buAutoNum type="alphaUcPeriod"/>
            </a:pPr>
            <a:r>
              <a:rPr lang="en-US" sz="2000" dirty="0">
                <a:latin typeface="+mj-lt"/>
              </a:rPr>
              <a:t>The index configuration for the collection</a:t>
            </a:r>
          </a:p>
          <a:p>
            <a:pPr marL="457200" indent="-457200" algn="just">
              <a:buFont typeface="+mj-lt"/>
              <a:buAutoNum type="alphaUcPeriod"/>
            </a:pPr>
            <a:r>
              <a:rPr lang="en-US" sz="2000" dirty="0">
                <a:latin typeface="+mj-lt"/>
              </a:rPr>
              <a:t>All of the above </a:t>
            </a:r>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7BD4A-05C5-3A72-0E97-EB945630F29D}"/>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06AF423B-FF8B-EDC6-32F0-2C39DD609FAE}"/>
              </a:ext>
            </a:extLst>
          </p:cNvPr>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6" name="Slide Number Placeholder 5">
            <a:extLst>
              <a:ext uri="{FF2B5EF4-FFF2-40B4-BE49-F238E27FC236}">
                <a16:creationId xmlns:a16="http://schemas.microsoft.com/office/drawing/2014/main" id="{9F2036E5-8B4E-24F7-E21A-C131ACD5C810}"/>
              </a:ext>
            </a:extLst>
          </p:cNvPr>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61</a:t>
            </a:fld>
            <a:endParaRPr lang="en-US" dirty="0"/>
          </a:p>
        </p:txBody>
      </p:sp>
      <p:sp>
        <p:nvSpPr>
          <p:cNvPr id="7" name="Title 1">
            <a:extLst>
              <a:ext uri="{FF2B5EF4-FFF2-40B4-BE49-F238E27FC236}">
                <a16:creationId xmlns:a16="http://schemas.microsoft.com/office/drawing/2014/main" id="{2D9C0092-EFB3-2AE9-5A20-7691E3795658}"/>
              </a:ext>
            </a:extLst>
          </p:cNvPr>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Previous Year Question paper</a:t>
            </a:r>
          </a:p>
        </p:txBody>
      </p:sp>
      <p:sp>
        <p:nvSpPr>
          <p:cNvPr id="2" name="Rectangle 1">
            <a:extLst>
              <a:ext uri="{FF2B5EF4-FFF2-40B4-BE49-F238E27FC236}">
                <a16:creationId xmlns:a16="http://schemas.microsoft.com/office/drawing/2014/main" id="{08F215DB-454F-D805-8744-FF01FE8A2F83}"/>
              </a:ext>
            </a:extLst>
          </p:cNvPr>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Footer Placeholder 4">
            <a:extLst>
              <a:ext uri="{FF2B5EF4-FFF2-40B4-BE49-F238E27FC236}">
                <a16:creationId xmlns:a16="http://schemas.microsoft.com/office/drawing/2014/main" id="{F344C2F0-A381-F021-4142-D31767C005C4}"/>
              </a:ext>
            </a:extLst>
          </p:cNvPr>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pic>
        <p:nvPicPr>
          <p:cNvPr id="9" name="Picture 8">
            <a:extLst>
              <a:ext uri="{FF2B5EF4-FFF2-40B4-BE49-F238E27FC236}">
                <a16:creationId xmlns:a16="http://schemas.microsoft.com/office/drawing/2014/main" id="{1BE309B4-60DD-4C25-F7AA-A50870A5B196}"/>
              </a:ext>
            </a:extLst>
          </p:cNvPr>
          <p:cNvPicPr>
            <a:picLocks noChangeAspect="1"/>
          </p:cNvPicPr>
          <p:nvPr/>
        </p:nvPicPr>
        <p:blipFill>
          <a:blip r:embed="rId2"/>
          <a:stretch>
            <a:fillRect/>
          </a:stretch>
        </p:blipFill>
        <p:spPr>
          <a:xfrm>
            <a:off x="1143000" y="815981"/>
            <a:ext cx="4431928" cy="5410200"/>
          </a:xfrm>
          <a:prstGeom prst="rect">
            <a:avLst/>
          </a:prstGeom>
        </p:spPr>
      </p:pic>
      <p:pic>
        <p:nvPicPr>
          <p:cNvPr id="11" name="Picture 10">
            <a:extLst>
              <a:ext uri="{FF2B5EF4-FFF2-40B4-BE49-F238E27FC236}">
                <a16:creationId xmlns:a16="http://schemas.microsoft.com/office/drawing/2014/main" id="{C5F757D1-02C6-37EF-DF67-8E05B4693D8A}"/>
              </a:ext>
            </a:extLst>
          </p:cNvPr>
          <p:cNvPicPr>
            <a:picLocks noChangeAspect="1"/>
          </p:cNvPicPr>
          <p:nvPr/>
        </p:nvPicPr>
        <p:blipFill>
          <a:blip r:embed="rId3"/>
          <a:stretch>
            <a:fillRect/>
          </a:stretch>
        </p:blipFill>
        <p:spPr>
          <a:xfrm>
            <a:off x="5791200" y="815981"/>
            <a:ext cx="5053263" cy="5540376"/>
          </a:xfrm>
          <a:prstGeom prst="rect">
            <a:avLst/>
          </a:prstGeom>
        </p:spPr>
      </p:pic>
    </p:spTree>
    <p:extLst>
      <p:ext uri="{BB962C8B-B14F-4D97-AF65-F5344CB8AC3E}">
        <p14:creationId xmlns:p14="http://schemas.microsoft.com/office/powerpoint/2010/main" val="16765600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D2177-E8CA-7E60-04C6-E3C31B5F3756}"/>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F61FF3E-FBD4-2074-20EA-121A6E0371B2}"/>
              </a:ext>
            </a:extLst>
          </p:cNvPr>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6" name="Slide Number Placeholder 5">
            <a:extLst>
              <a:ext uri="{FF2B5EF4-FFF2-40B4-BE49-F238E27FC236}">
                <a16:creationId xmlns:a16="http://schemas.microsoft.com/office/drawing/2014/main" id="{FA0CF1F1-B595-6CB7-8D2C-8870020E2727}"/>
              </a:ext>
            </a:extLst>
          </p:cNvPr>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62</a:t>
            </a:fld>
            <a:endParaRPr lang="en-US" dirty="0"/>
          </a:p>
        </p:txBody>
      </p:sp>
      <p:sp>
        <p:nvSpPr>
          <p:cNvPr id="7" name="Title 1">
            <a:extLst>
              <a:ext uri="{FF2B5EF4-FFF2-40B4-BE49-F238E27FC236}">
                <a16:creationId xmlns:a16="http://schemas.microsoft.com/office/drawing/2014/main" id="{79DDFE0F-134E-B81A-F959-7B2739759855}"/>
              </a:ext>
            </a:extLst>
          </p:cNvPr>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Previous Year Question paper(</a:t>
            </a:r>
            <a:r>
              <a:rPr lang="en-US" sz="3300" dirty="0" err="1"/>
              <a:t>Contd</a:t>
            </a:r>
            <a:r>
              <a:rPr lang="en-US" sz="3300"/>
              <a:t>…)</a:t>
            </a:r>
            <a:endParaRPr lang="en-US" sz="3300" dirty="0"/>
          </a:p>
        </p:txBody>
      </p:sp>
      <p:sp>
        <p:nvSpPr>
          <p:cNvPr id="2" name="Rectangle 1">
            <a:extLst>
              <a:ext uri="{FF2B5EF4-FFF2-40B4-BE49-F238E27FC236}">
                <a16:creationId xmlns:a16="http://schemas.microsoft.com/office/drawing/2014/main" id="{137A9C7A-5A9E-D7CC-EEB0-95D1CE565AAD}"/>
              </a:ext>
            </a:extLst>
          </p:cNvPr>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Footer Placeholder 4">
            <a:extLst>
              <a:ext uri="{FF2B5EF4-FFF2-40B4-BE49-F238E27FC236}">
                <a16:creationId xmlns:a16="http://schemas.microsoft.com/office/drawing/2014/main" id="{AE5E5823-2016-4D4B-1BBA-958500630749}"/>
              </a:ext>
            </a:extLst>
          </p:cNvPr>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pic>
        <p:nvPicPr>
          <p:cNvPr id="5" name="Picture 4">
            <a:extLst>
              <a:ext uri="{FF2B5EF4-FFF2-40B4-BE49-F238E27FC236}">
                <a16:creationId xmlns:a16="http://schemas.microsoft.com/office/drawing/2014/main" id="{48FAB92A-324C-77AE-A1D2-73FC57B13489}"/>
              </a:ext>
            </a:extLst>
          </p:cNvPr>
          <p:cNvPicPr>
            <a:picLocks noChangeAspect="1"/>
          </p:cNvPicPr>
          <p:nvPr/>
        </p:nvPicPr>
        <p:blipFill>
          <a:blip r:embed="rId2"/>
          <a:stretch>
            <a:fillRect/>
          </a:stretch>
        </p:blipFill>
        <p:spPr>
          <a:xfrm>
            <a:off x="739361" y="833100"/>
            <a:ext cx="5090808" cy="5339100"/>
          </a:xfrm>
          <a:prstGeom prst="rect">
            <a:avLst/>
          </a:prstGeom>
        </p:spPr>
      </p:pic>
      <p:pic>
        <p:nvPicPr>
          <p:cNvPr id="12" name="Picture 11">
            <a:extLst>
              <a:ext uri="{FF2B5EF4-FFF2-40B4-BE49-F238E27FC236}">
                <a16:creationId xmlns:a16="http://schemas.microsoft.com/office/drawing/2014/main" id="{2D8BFF67-6908-269F-75AB-20A667417A57}"/>
              </a:ext>
            </a:extLst>
          </p:cNvPr>
          <p:cNvPicPr>
            <a:picLocks noChangeAspect="1"/>
          </p:cNvPicPr>
          <p:nvPr/>
        </p:nvPicPr>
        <p:blipFill>
          <a:blip r:embed="rId3"/>
          <a:stretch>
            <a:fillRect/>
          </a:stretch>
        </p:blipFill>
        <p:spPr>
          <a:xfrm>
            <a:off x="5851824" y="685801"/>
            <a:ext cx="5708920" cy="5486400"/>
          </a:xfrm>
          <a:prstGeom prst="rect">
            <a:avLst/>
          </a:prstGeom>
        </p:spPr>
      </p:pic>
    </p:spTree>
    <p:extLst>
      <p:ext uri="{BB962C8B-B14F-4D97-AF65-F5344CB8AC3E}">
        <p14:creationId xmlns:p14="http://schemas.microsoft.com/office/powerpoint/2010/main" val="19342053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Glossary Questions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4278094"/>
          </a:xfrm>
          <a:prstGeom prst="rect">
            <a:avLst/>
          </a:prstGeom>
          <a:solidFill>
            <a:schemeClr val="accent3">
              <a:lumMod val="40000"/>
              <a:lumOff val="60000"/>
            </a:schemeClr>
          </a:solidFill>
          <a:ln w="28575">
            <a:solidFill>
              <a:schemeClr val="tx1"/>
            </a:solidFill>
          </a:ln>
        </p:spPr>
        <p:txBody>
          <a:bodyPr wrap="square">
            <a:spAutoFit/>
          </a:bodyPr>
          <a:lstStyle/>
          <a:p>
            <a:pPr algn="ctr"/>
            <a:r>
              <a:rPr lang="en-US" sz="2400" b="1" u="sng" dirty="0">
                <a:latin typeface="+mj-lt"/>
              </a:rPr>
              <a:t>Top 10 design pattern interview questions </a:t>
            </a:r>
          </a:p>
          <a:p>
            <a:pPr algn="ctr"/>
            <a:endParaRPr lang="en-US" sz="2400" b="1" u="sng" dirty="0">
              <a:latin typeface="+mj-lt"/>
            </a:endParaRPr>
          </a:p>
          <a:p>
            <a:pPr marL="514350" indent="-514350">
              <a:buFont typeface="+mj-lt"/>
              <a:buAutoNum type="arabicPeriod"/>
            </a:pPr>
            <a:r>
              <a:rPr lang="en-US" sz="2800" dirty="0"/>
              <a:t>Discuss data modeling in </a:t>
            </a:r>
            <a:r>
              <a:rPr lang="en-US" sz="2800" dirty="0" err="1"/>
              <a:t>MongoDB</a:t>
            </a:r>
            <a:r>
              <a:rPr lang="en-US" sz="2800" dirty="0"/>
              <a:t>, and how does it differ from traditional relational database modeling.</a:t>
            </a:r>
          </a:p>
          <a:p>
            <a:pPr marL="514350" indent="-514350">
              <a:buFont typeface="+mj-lt"/>
              <a:buAutoNum type="arabicPeriod"/>
            </a:pPr>
            <a:r>
              <a:rPr lang="en-US" sz="2800" dirty="0"/>
              <a:t>Explain the key considerations for data modeling in </a:t>
            </a:r>
            <a:r>
              <a:rPr lang="en-US" sz="2800" dirty="0" err="1"/>
              <a:t>MongoDB</a:t>
            </a:r>
            <a:r>
              <a:rPr lang="en-US" sz="2800" dirty="0"/>
              <a:t>. </a:t>
            </a:r>
          </a:p>
          <a:p>
            <a:pPr marL="514350" indent="-514350">
              <a:buFont typeface="+mj-lt"/>
              <a:buAutoNum type="arabicPeriod"/>
            </a:pPr>
            <a:r>
              <a:rPr lang="en-US" sz="2800" dirty="0"/>
              <a:t>Describe some best practices for choosing between SQL and </a:t>
            </a:r>
            <a:r>
              <a:rPr lang="en-US" sz="2800" dirty="0" err="1"/>
              <a:t>NoSQL</a:t>
            </a:r>
            <a:r>
              <a:rPr lang="en-US" sz="2800" dirty="0"/>
              <a:t> databases.  </a:t>
            </a:r>
          </a:p>
          <a:p>
            <a:pPr marL="514350" indent="-514350">
              <a:buFont typeface="+mj-lt"/>
              <a:buAutoNum type="arabicPeriod"/>
            </a:pPr>
            <a:r>
              <a:rPr lang="en-US" sz="2800" dirty="0"/>
              <a:t>Differences between SQL and </a:t>
            </a:r>
            <a:r>
              <a:rPr lang="en-US" sz="2800" dirty="0" err="1"/>
              <a:t>NoSQL</a:t>
            </a:r>
            <a:r>
              <a:rPr lang="en-US" sz="2800" dirty="0"/>
              <a:t> databases. </a:t>
            </a:r>
          </a:p>
          <a:p>
            <a:pPr marL="514350" indent="-514350">
              <a:buFont typeface="+mj-lt"/>
              <a:buAutoNum type="arabicPeriod"/>
            </a:pPr>
            <a:r>
              <a:rPr lang="en-US" sz="2800" dirty="0"/>
              <a:t>Explain </a:t>
            </a:r>
            <a:r>
              <a:rPr lang="en-US" sz="2800" dirty="0" err="1"/>
              <a:t>NoSQL</a:t>
            </a:r>
            <a:r>
              <a:rPr lang="en-US" sz="2800" dirty="0"/>
              <a:t> land </a:t>
            </a:r>
            <a:r>
              <a:rPr lang="en-US" sz="2800" dirty="0" err="1"/>
              <a:t>scape</a:t>
            </a:r>
            <a:r>
              <a:rPr lang="en-US" sz="2800" dirty="0"/>
              <a:t> and state some common types of </a:t>
            </a:r>
            <a:r>
              <a:rPr lang="en-US" sz="2800" dirty="0" err="1"/>
              <a:t>NoSQL</a:t>
            </a:r>
            <a:r>
              <a:rPr lang="en-US" sz="2800" dirty="0"/>
              <a:t> databases.</a:t>
            </a:r>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Expected Questions for University Exam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3785652"/>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buFont typeface="+mj-lt"/>
              <a:buAutoNum type="arabicPeriod"/>
            </a:pPr>
            <a:r>
              <a:rPr lang="en-US" sz="2400" dirty="0"/>
              <a:t> Explain method  to create a new collection in </a:t>
            </a:r>
            <a:r>
              <a:rPr lang="en-US" sz="2400" dirty="0" err="1"/>
              <a:t>MongoDB</a:t>
            </a:r>
            <a:r>
              <a:rPr lang="en-US" sz="2400" dirty="0"/>
              <a:t>.</a:t>
            </a:r>
          </a:p>
          <a:p>
            <a:pPr marL="342900" indent="-342900">
              <a:buFont typeface="+mj-lt"/>
              <a:buAutoNum type="arabicPeriod"/>
            </a:pPr>
            <a:r>
              <a:rPr lang="en-US" sz="2400" dirty="0"/>
              <a:t> Illustrate the  default size of a new collection in </a:t>
            </a:r>
            <a:r>
              <a:rPr lang="en-US" sz="2400" dirty="0" err="1"/>
              <a:t>MongoDB</a:t>
            </a:r>
            <a:r>
              <a:rPr lang="en-US" sz="2400" dirty="0"/>
              <a:t>. </a:t>
            </a:r>
          </a:p>
          <a:p>
            <a:pPr marL="342900" indent="-342900">
              <a:buFont typeface="+mj-lt"/>
              <a:buAutoNum type="arabicPeriod"/>
            </a:pPr>
            <a:r>
              <a:rPr lang="en-US" sz="2400" dirty="0"/>
              <a:t>Explain custom size for a new collection in </a:t>
            </a:r>
            <a:r>
              <a:rPr lang="en-US" sz="2400" dirty="0" err="1"/>
              <a:t>MongoDB</a:t>
            </a:r>
            <a:r>
              <a:rPr lang="en-US" sz="2400" dirty="0"/>
              <a:t>. </a:t>
            </a:r>
          </a:p>
          <a:p>
            <a:pPr marL="342900" indent="-342900">
              <a:buFont typeface="+mj-lt"/>
              <a:buAutoNum type="arabicPeriod"/>
            </a:pPr>
            <a:r>
              <a:rPr lang="en-US" sz="2400" dirty="0"/>
              <a:t>Explain  purpose of the capped collection in </a:t>
            </a:r>
            <a:r>
              <a:rPr lang="en-US" sz="2400" dirty="0" err="1"/>
              <a:t>MongoDB</a:t>
            </a:r>
            <a:r>
              <a:rPr lang="en-US" sz="2400" dirty="0"/>
              <a:t>.</a:t>
            </a:r>
          </a:p>
          <a:p>
            <a:pPr marL="342900" indent="-342900">
              <a:buFont typeface="+mj-lt"/>
              <a:buAutoNum type="arabicPeriod"/>
            </a:pPr>
            <a:r>
              <a:rPr lang="en-US" sz="2400" dirty="0"/>
              <a:t>Explain how to  perform an aggregation operation in </a:t>
            </a:r>
            <a:r>
              <a:rPr lang="en-US" sz="2400" dirty="0" err="1"/>
              <a:t>MongoDB</a:t>
            </a:r>
            <a:r>
              <a:rPr lang="en-US" sz="2400" dirty="0"/>
              <a:t> using the aggregate() method? </a:t>
            </a:r>
          </a:p>
          <a:p>
            <a:pPr marL="342900" indent="-342900">
              <a:buFont typeface="+mj-lt"/>
              <a:buAutoNum type="arabicPeriod"/>
            </a:pPr>
            <a:r>
              <a:rPr lang="en-US" sz="2400" dirty="0"/>
              <a:t>Explain pipeline in </a:t>
            </a:r>
            <a:r>
              <a:rPr lang="en-US" sz="2400" dirty="0" err="1"/>
              <a:t>MongoDB</a:t>
            </a:r>
            <a:r>
              <a:rPr lang="en-US" sz="2400" dirty="0"/>
              <a:t> aggregation, and how does it work.</a:t>
            </a:r>
          </a:p>
          <a:p>
            <a:pPr marL="342900" indent="-342900">
              <a:buFont typeface="+mj-lt"/>
              <a:buAutoNum type="arabicPeriod"/>
            </a:pPr>
            <a:r>
              <a:rPr lang="en-US" sz="2400" dirty="0"/>
              <a:t> Describe  how to   use   $group operator in </a:t>
            </a:r>
            <a:r>
              <a:rPr lang="en-US" sz="2400" dirty="0" err="1"/>
              <a:t>MongoDB</a:t>
            </a:r>
            <a:r>
              <a:rPr lang="en-US" sz="2400" dirty="0"/>
              <a:t> aggregation to group documents by a certain field.</a:t>
            </a:r>
          </a:p>
          <a:p>
            <a:pPr marL="342900" indent="-342900">
              <a:buFont typeface="+mj-lt"/>
              <a:buAutoNum type="arabicPeriod"/>
            </a:pPr>
            <a:r>
              <a:rPr lang="en-US" sz="2400" dirty="0"/>
              <a:t> Explain  $sum operator in </a:t>
            </a:r>
            <a:r>
              <a:rPr lang="en-US" sz="2400" dirty="0" err="1"/>
              <a:t>MongoDB</a:t>
            </a:r>
            <a:r>
              <a:rPr lang="en-US" sz="2400" dirty="0"/>
              <a:t> aggregation, and how is it used to calculate totals.</a:t>
            </a:r>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Summary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64522" y="1024647"/>
            <a:ext cx="11927477" cy="2246769"/>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latin typeface="+mj-lt"/>
              </a:rPr>
              <a:t>Till Now we understand, </a:t>
            </a:r>
            <a:r>
              <a:rPr lang="en-US" sz="2800" dirty="0" err="1">
                <a:latin typeface="+mj-lt"/>
              </a:rPr>
              <a:t>MongoDB</a:t>
            </a:r>
            <a:r>
              <a:rPr lang="en-US" sz="2800" dirty="0">
                <a:latin typeface="+mj-lt"/>
              </a:rPr>
              <a:t>, How can we install  </a:t>
            </a:r>
            <a:r>
              <a:rPr lang="en-US" sz="2800" dirty="0" err="1">
                <a:latin typeface="+mj-lt"/>
              </a:rPr>
              <a:t>Mongodb</a:t>
            </a:r>
            <a:r>
              <a:rPr lang="en-US" sz="2800" dirty="0">
                <a:latin typeface="+mj-lt"/>
              </a:rPr>
              <a:t> application. How Data </a:t>
            </a:r>
            <a:r>
              <a:rPr lang="en-US" sz="2800" dirty="0" err="1">
                <a:latin typeface="+mj-lt"/>
              </a:rPr>
              <a:t>modelling</a:t>
            </a:r>
            <a:r>
              <a:rPr lang="en-US" sz="2800" dirty="0">
                <a:latin typeface="+mj-lt"/>
              </a:rPr>
              <a:t> works, Create Collection in </a:t>
            </a:r>
            <a:r>
              <a:rPr lang="en-US" sz="2800" dirty="0" err="1">
                <a:latin typeface="+mj-lt"/>
              </a:rPr>
              <a:t>MongoDB</a:t>
            </a:r>
            <a:r>
              <a:rPr lang="en-US" sz="2800" dirty="0">
                <a:latin typeface="+mj-lt"/>
              </a:rPr>
              <a:t> . How can we use CURD operation in </a:t>
            </a:r>
            <a:r>
              <a:rPr lang="en-US" sz="2800" dirty="0" err="1">
                <a:latin typeface="+mj-lt"/>
              </a:rPr>
              <a:t>MongoDB</a:t>
            </a:r>
            <a:r>
              <a:rPr lang="en-US" sz="2800" dirty="0">
                <a:latin typeface="+mj-lt"/>
              </a:rPr>
              <a:t>. </a:t>
            </a:r>
            <a:r>
              <a:rPr lang="en-US" sz="2800" dirty="0" err="1">
                <a:latin typeface="+mj-lt"/>
              </a:rPr>
              <a:t>Mongo’s</a:t>
            </a:r>
            <a:r>
              <a:rPr lang="en-US" sz="2800" dirty="0">
                <a:latin typeface="+mj-lt"/>
              </a:rPr>
              <a:t> Features set .Introduction of Mongoose </a:t>
            </a:r>
          </a:p>
          <a:p>
            <a:r>
              <a:rPr lang="en-US" sz="2800" dirty="0">
                <a:latin typeface="+mj-lt"/>
              </a:rPr>
              <a:t>Understanding mongoose Schema and data types</a:t>
            </a:r>
          </a:p>
          <a:p>
            <a:endParaRPr lang="en-US" sz="2800" dirty="0">
              <a:latin typeface="+mj-lt"/>
            </a:endParaRPr>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References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609600" y="692343"/>
            <a:ext cx="11449050" cy="5909310"/>
          </a:xfrm>
          <a:prstGeom prst="rect">
            <a:avLst/>
          </a:prstGeom>
          <a:noFill/>
        </p:spPr>
        <p:txBody>
          <a:bodyPr wrap="square" rtlCol="0">
            <a:spAutoFit/>
          </a:bodyPr>
          <a:lstStyle/>
          <a:p>
            <a:pPr marL="971550" lvl="1" indent="-514350" algn="just">
              <a:lnSpc>
                <a:spcPct val="150000"/>
              </a:lnSpc>
              <a:buFont typeface="+mj-lt"/>
              <a:buAutoNum type="arabicPeriod"/>
            </a:pPr>
            <a:r>
              <a:rPr lang="en-US" sz="2800" dirty="0"/>
              <a:t>Simon Holmes, Clive Herber, “Getting MEAN with Mongo, Express, Angular, and Node”, 2nd Edition 2016, Addison Wesley Publication.</a:t>
            </a:r>
          </a:p>
          <a:p>
            <a:pPr marL="971550" lvl="1" indent="-514350" algn="just">
              <a:lnSpc>
                <a:spcPct val="150000"/>
              </a:lnSpc>
              <a:buFont typeface="+mj-lt"/>
              <a:buAutoNum type="arabicPeriod"/>
            </a:pPr>
            <a:r>
              <a:rPr lang="en-US" sz="2800" dirty="0"/>
              <a:t>Dhruti Shah, “Comprehensive guide to learn Node.js”, 1st Edition, 2018 BPB Publications. </a:t>
            </a:r>
          </a:p>
          <a:p>
            <a:pPr marL="971550" lvl="1" indent="-514350" algn="just">
              <a:lnSpc>
                <a:spcPct val="150000"/>
              </a:lnSpc>
              <a:buFont typeface="+mj-lt"/>
              <a:buAutoNum type="arabicPeriod"/>
            </a:pPr>
            <a:r>
              <a:rPr lang="en-US" sz="2800" dirty="0"/>
              <a:t>Christoffer,Noring,Pablo,Deeleman,“Learning Angular”,3rd Edition,2017  Packt publications. .</a:t>
            </a:r>
          </a:p>
          <a:p>
            <a:pPr marL="971550" lvl="1" indent="-514350" algn="just">
              <a:lnSpc>
                <a:spcPct val="150000"/>
              </a:lnSpc>
              <a:buFont typeface="+mj-lt"/>
              <a:buAutoNum type="arabicPeriod"/>
            </a:pPr>
            <a:r>
              <a:rPr lang="en-US" sz="2800" dirty="0"/>
              <a:t>Peter Membrey, David Hows, Eelco Plugge, “MongoDB Basics”, 2nd edition, 2018, International Publication. </a:t>
            </a:r>
          </a:p>
          <a:p>
            <a:pPr marL="971550" lvl="1" indent="-514350" algn="just">
              <a:lnSpc>
                <a:spcPct val="150000"/>
              </a:lnSpc>
              <a:buFont typeface="+mj-lt"/>
              <a:buAutoNum type="arabicPeriod"/>
            </a:pPr>
            <a:r>
              <a:rPr lang="en-US" sz="2800" dirty="0"/>
              <a:t>Christoffer Noring, Pablo Deeleman, “Learning Angular”,3rd Edition, </a:t>
            </a:r>
          </a:p>
        </p:txBody>
      </p:sp>
      <p:sp>
        <p:nvSpPr>
          <p:cNvPr id="3" name="Footer Placeholder 2"/>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67</a:t>
            </a:fld>
            <a:endParaRPr lang="en-US"/>
          </a:p>
        </p:txBody>
      </p:sp>
      <p:sp>
        <p:nvSpPr>
          <p:cNvPr id="7" name="Title 1"/>
          <p:cNvSpPr txBox="1"/>
          <p:nvPr/>
        </p:nvSpPr>
        <p:spPr>
          <a:xfrm>
            <a:off x="1600200" y="1"/>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p:txBody>
      </p:sp>
      <p:sp>
        <p:nvSpPr>
          <p:cNvPr id="10" name="Rectangle 9"/>
          <p:cNvSpPr/>
          <p:nvPr/>
        </p:nvSpPr>
        <p:spPr>
          <a:xfrm>
            <a:off x="3098800" y="2438400"/>
            <a:ext cx="5638800" cy="1200329"/>
          </a:xfrm>
          <a:prstGeom prst="rect">
            <a:avLst/>
          </a:prstGeom>
          <a:no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67394" y="1245982"/>
            <a:ext cx="8286206"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UNIT-IV: </a:t>
            </a:r>
            <a:r>
              <a:rPr lang="en-US" sz="2800" b="1" dirty="0"/>
              <a:t>Building Single Page App with Angular js</a:t>
            </a:r>
            <a:endParaRPr lang="en-IN" sz="2800" b="1" dirty="0"/>
          </a:p>
        </p:txBody>
      </p:sp>
      <p:sp>
        <p:nvSpPr>
          <p:cNvPr id="2" name="TextBox 1"/>
          <p:cNvSpPr txBox="1"/>
          <p:nvPr/>
        </p:nvSpPr>
        <p:spPr>
          <a:xfrm>
            <a:off x="1467394" y="2667000"/>
            <a:ext cx="9934303"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MVC Architecture, One-way and Two-way data binding, AngularJS Expressions, AngularJS Controllers, AngularJS Modules, adding controller to a module, Component, Dependency Injection, Filters, Tables, AngularJS Forms and Forms validation, Select using ng-option, AngularJS AJAX.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47800" y="1213828"/>
            <a:ext cx="70104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UNIT-V: </a:t>
            </a:r>
            <a:r>
              <a:rPr lang="en-US" sz="2800" b="1" dirty="0"/>
              <a:t>Connecting Angular js with MongoDB</a:t>
            </a:r>
            <a:endParaRPr lang="en-IN" sz="2800" b="1" dirty="0"/>
          </a:p>
        </p:txBody>
      </p:sp>
      <p:sp>
        <p:nvSpPr>
          <p:cNvPr id="2" name="TextBox 1"/>
          <p:cNvSpPr txBox="1"/>
          <p:nvPr/>
        </p:nvSpPr>
        <p:spPr>
          <a:xfrm>
            <a:off x="1447800" y="2397697"/>
            <a:ext cx="952500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Environment Setup of Mongo dB , data modeling ,The current SQL/NoSQL landscape, Create collection in Mongo dB, CRUD Operations in MongoDB. Mongo's feature set, Introduction to Mongoose, understanding mongoose schemas and datatypes, Connecting Angular with mongo dB using API.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90E71A-57A4-4A2F-92F2-068C80C102EA}" type="datetime1">
              <a:rPr lang="en-US" smtClean="0"/>
              <a:pPr/>
              <a:t>1/25/2025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V</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Branch Wise Application</a:t>
            </a:r>
            <a:endParaRPr lang="en-IN" sz="3200" dirty="0"/>
          </a:p>
        </p:txBody>
      </p:sp>
      <p:graphicFrame>
        <p:nvGraphicFramePr>
          <p:cNvPr id="9" name="Table 8"/>
          <p:cNvGraphicFramePr>
            <a:graphicFrameLocks noGrp="1"/>
          </p:cNvGraphicFramePr>
          <p:nvPr/>
        </p:nvGraphicFramePr>
        <p:xfrm>
          <a:off x="1143000" y="1317623"/>
          <a:ext cx="10134600" cy="4703637"/>
        </p:xfrm>
        <a:graphic>
          <a:graphicData uri="http://schemas.openxmlformats.org/drawingml/2006/table">
            <a:tbl>
              <a:tblPr firstRow="1" bandRow="1">
                <a:tableStyleId>{5C22544A-7EE6-4342-B048-85BDC9FD1C3A}</a:tableStyleId>
              </a:tblPr>
              <a:tblGrid>
                <a:gridCol w="10134600">
                  <a:extLst>
                    <a:ext uri="{9D8B030D-6E8A-4147-A177-3AD203B41FA5}">
                      <a16:colId xmlns:a16="http://schemas.microsoft.com/office/drawing/2014/main" val="20000"/>
                    </a:ext>
                  </a:extLst>
                </a:gridCol>
              </a:tblGrid>
              <a:tr h="370840">
                <a:tc>
                  <a:txBody>
                    <a:bodyPr/>
                    <a:lstStyle/>
                    <a:p>
                      <a:r>
                        <a:rPr lang="en-US" sz="2400" b="0" dirty="0">
                          <a:solidFill>
                            <a:schemeClr val="accent4">
                              <a:lumMod val="50000"/>
                            </a:schemeClr>
                          </a:solidFill>
                        </a:rPr>
                        <a:t>1. Real time web analytics</a:t>
                      </a:r>
                    </a:p>
                  </a:txBody>
                  <a:tcPr/>
                </a:tc>
                <a:extLst>
                  <a:ext uri="{0D108BD9-81ED-4DB2-BD59-A6C34878D82A}">
                    <a16:rowId xmlns:a16="http://schemas.microsoft.com/office/drawing/2014/main" val="10000"/>
                  </a:ext>
                </a:extLst>
              </a:tr>
              <a:tr h="370840">
                <a:tc>
                  <a:txBody>
                    <a:bodyPr/>
                    <a:lstStyle/>
                    <a:p>
                      <a:pPr marL="0" indent="0">
                        <a:lnSpc>
                          <a:spcPct val="120000"/>
                        </a:lnSpc>
                        <a:buNone/>
                      </a:pPr>
                      <a:r>
                        <a:rPr lang="en-US" sz="2400" b="0" dirty="0">
                          <a:solidFill>
                            <a:schemeClr val="accent4">
                              <a:lumMod val="50000"/>
                            </a:schemeClr>
                          </a:solidFill>
                        </a:rPr>
                        <a:t>2. Digital Advertising</a:t>
                      </a:r>
                    </a:p>
                  </a:txBody>
                  <a:tcPr/>
                </a:tc>
                <a:extLst>
                  <a:ext uri="{0D108BD9-81ED-4DB2-BD59-A6C34878D82A}">
                    <a16:rowId xmlns:a16="http://schemas.microsoft.com/office/drawing/2014/main" val="10001"/>
                  </a:ext>
                </a:extLst>
              </a:tr>
              <a:tr h="370840">
                <a:tc>
                  <a:txBody>
                    <a:bodyPr/>
                    <a:lstStyle/>
                    <a:p>
                      <a:r>
                        <a:rPr lang="en-US" sz="2400" b="0" dirty="0">
                          <a:solidFill>
                            <a:schemeClr val="accent4">
                              <a:lumMod val="50000"/>
                            </a:schemeClr>
                          </a:solidFill>
                        </a:rPr>
                        <a:t>3. E-Commerce</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b="0" dirty="0">
                          <a:solidFill>
                            <a:schemeClr val="accent4">
                              <a:lumMod val="50000"/>
                            </a:schemeClr>
                          </a:solidFill>
                        </a:rPr>
                        <a:t>4. Publishing</a:t>
                      </a:r>
                    </a:p>
                  </a:txBody>
                  <a:tcPr/>
                </a:tc>
                <a:extLst>
                  <a:ext uri="{0D108BD9-81ED-4DB2-BD59-A6C34878D82A}">
                    <a16:rowId xmlns:a16="http://schemas.microsoft.com/office/drawing/2014/main" val="10003"/>
                  </a:ext>
                </a:extLst>
              </a:tr>
              <a:tr h="370840">
                <a:tc>
                  <a:txBody>
                    <a:bodyPr/>
                    <a:lstStyle/>
                    <a:p>
                      <a:pPr marL="0" indent="0">
                        <a:lnSpc>
                          <a:spcPct val="120000"/>
                        </a:lnSpc>
                        <a:buNone/>
                      </a:pPr>
                      <a:r>
                        <a:rPr lang="en-US" sz="2400" b="0" dirty="0">
                          <a:solidFill>
                            <a:schemeClr val="accent4">
                              <a:lumMod val="50000"/>
                            </a:schemeClr>
                          </a:solidFill>
                        </a:rPr>
                        <a:t>5. Massively Multiplayer Online Games</a:t>
                      </a:r>
                    </a:p>
                  </a:txBody>
                  <a:tcPr/>
                </a:tc>
                <a:extLst>
                  <a:ext uri="{0D108BD9-81ED-4DB2-BD59-A6C34878D82A}">
                    <a16:rowId xmlns:a16="http://schemas.microsoft.com/office/drawing/2014/main" val="10004"/>
                  </a:ext>
                </a:extLst>
              </a:tr>
              <a:tr h="370840">
                <a:tc>
                  <a:txBody>
                    <a:bodyPr/>
                    <a:lstStyle/>
                    <a:p>
                      <a:r>
                        <a:rPr lang="en-US" sz="2400" b="0" dirty="0">
                          <a:solidFill>
                            <a:schemeClr val="accent4">
                              <a:lumMod val="50000"/>
                            </a:schemeClr>
                          </a:solidFill>
                        </a:rPr>
                        <a:t>6. Backend Services and Messaging</a:t>
                      </a:r>
                    </a:p>
                  </a:txBody>
                  <a:tcPr/>
                </a:tc>
                <a:extLst>
                  <a:ext uri="{0D108BD9-81ED-4DB2-BD59-A6C34878D82A}">
                    <a16:rowId xmlns:a16="http://schemas.microsoft.com/office/drawing/2014/main" val="10005"/>
                  </a:ext>
                </a:extLst>
              </a:tr>
              <a:tr h="370840">
                <a:tc>
                  <a:txBody>
                    <a:bodyPr/>
                    <a:lstStyle/>
                    <a:p>
                      <a:r>
                        <a:rPr lang="en-US" sz="2400" b="0" dirty="0">
                          <a:solidFill>
                            <a:schemeClr val="accent4">
                              <a:lumMod val="50000"/>
                            </a:schemeClr>
                          </a:solidFill>
                        </a:rPr>
                        <a:t>7. Project Management &amp; Collaboration</a:t>
                      </a:r>
                    </a:p>
                  </a:txBody>
                  <a:tcP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b="0" dirty="0">
                          <a:solidFill>
                            <a:schemeClr val="accent4">
                              <a:lumMod val="50000"/>
                            </a:schemeClr>
                          </a:solidFill>
                        </a:rPr>
                        <a:t>8. Real time Monitoring Services</a:t>
                      </a:r>
                    </a:p>
                  </a:txBody>
                  <a:tcPr/>
                </a:tc>
                <a:extLst>
                  <a:ext uri="{0D108BD9-81ED-4DB2-BD59-A6C34878D82A}">
                    <a16:rowId xmlns:a16="http://schemas.microsoft.com/office/drawing/2014/main" val="10007"/>
                  </a:ext>
                </a:extLst>
              </a:tr>
              <a:tr h="370840">
                <a:tc>
                  <a:txBody>
                    <a:bodyPr/>
                    <a:lstStyle/>
                    <a:p>
                      <a:r>
                        <a:rPr lang="en-US" sz="2400" b="0" dirty="0">
                          <a:solidFill>
                            <a:schemeClr val="accent4">
                              <a:lumMod val="50000"/>
                            </a:schemeClr>
                          </a:solidFill>
                        </a:rPr>
                        <a:t>9.Live Charting and Graphing</a:t>
                      </a:r>
                    </a:p>
                  </a:txBody>
                  <a:tcPr/>
                </a:tc>
                <a:extLst>
                  <a:ext uri="{0D108BD9-81ED-4DB2-BD59-A6C34878D82A}">
                    <a16:rowId xmlns:a16="http://schemas.microsoft.com/office/drawing/2014/main" val="10008"/>
                  </a:ext>
                </a:extLst>
              </a:tr>
              <a:tr h="370840">
                <a:tc>
                  <a:txBody>
                    <a:bodyPr/>
                    <a:lstStyle/>
                    <a:p>
                      <a:pPr marL="0" indent="0">
                        <a:lnSpc>
                          <a:spcPct val="120000"/>
                        </a:lnSpc>
                        <a:buNone/>
                      </a:pPr>
                      <a:r>
                        <a:rPr lang="en-US" sz="2400" b="0" dirty="0">
                          <a:solidFill>
                            <a:schemeClr val="accent4">
                              <a:lumMod val="50000"/>
                            </a:schemeClr>
                          </a:solidFill>
                        </a:rPr>
                        <a:t>10. Group and Private Chat</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E8676A"/>
      </a:accent1>
      <a:accent2>
        <a:srgbClr val="EEAFB7"/>
      </a:accent2>
      <a:accent3>
        <a:srgbClr val="EEB3BB"/>
      </a:accent3>
      <a:accent4>
        <a:srgbClr val="E9888D"/>
      </a:accent4>
      <a:accent5>
        <a:srgbClr val="EBA1A5"/>
      </a:accent5>
      <a:accent6>
        <a:srgbClr val="E8797C"/>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4756</TotalTime>
  <Words>5778</Words>
  <Application>Microsoft Office PowerPoint</Application>
  <PresentationFormat>Widescreen</PresentationFormat>
  <Paragraphs>732</Paragraphs>
  <Slides>67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Times New Roman</vt:lpstr>
      <vt:lpstr>Trebuchet MS</vt:lpstr>
      <vt:lpstr>Wingdings</vt:lpstr>
      <vt:lpstr>Office Theme</vt:lpstr>
      <vt:lpstr>  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Ritesh Kr. Singh</dc:creator>
  <cp:lastModifiedBy>Ritesh Kumar Singh</cp:lastModifiedBy>
  <cp:revision>38</cp:revision>
  <dcterms:created xsi:type="dcterms:W3CDTF">2023-08-21T04:18:07Z</dcterms:created>
  <dcterms:modified xsi:type="dcterms:W3CDTF">2025-01-25T05:24:23Z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2023-07-14T00:00:00Z</vt:filetime>
  </property>
  <property fmtid="{D5CDD505-2E9C-101B-9397-08002B2CF9AE}" pid="3" name="Creator">
    <vt:lpwstr>WPS Presentation</vt:lpwstr>
  </property>
  <property fmtid="{D5CDD505-2E9C-101B-9397-08002B2CF9AE}" pid="4" name="LastSaved">
    <vt:filetime>2023-08-21T00:00:00Z</vt:filetime>
  </property>
</Properties>
</file>