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6" r:id="rId4"/>
    <p:sldId id="261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F34B-D08D-4C13-80B6-93A02E7F98A3}" type="datetimeFigureOut">
              <a:rPr lang="zh-CN" altLang="en-US" smtClean="0"/>
              <a:t>2015/5/14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5F1C-8363-4C66-B053-11E88AFE7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7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09FE3-1F72-40FC-8959-F89CE536EDC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7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DB8F-B2EB-4AFA-892A-80A85432CF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2015/5/14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2FEC-DA57-4805-AF00-00E20A7D2E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7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 r="34000"/>
          <a:stretch/>
        </p:blipFill>
        <p:spPr>
          <a:xfrm>
            <a:off x="8102991" y="0"/>
            <a:ext cx="4084888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7" r="31674"/>
          <a:stretch/>
        </p:blipFill>
        <p:spPr>
          <a:xfrm>
            <a:off x="3957430" y="-1"/>
            <a:ext cx="414556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02990" y="5221280"/>
            <a:ext cx="3559126" cy="13542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成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员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 段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耀琮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，姜长旺，龚沁冰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伍锋，张皓冬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指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导老师： 俸志刚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r="47065"/>
          <a:stretch/>
        </p:blipFill>
        <p:spPr>
          <a:xfrm>
            <a:off x="-420" y="-1"/>
            <a:ext cx="4067033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167" y="1317846"/>
            <a:ext cx="11240086" cy="2308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基于地理位置的晚会信息</a:t>
            </a:r>
            <a:endParaRPr lang="en-US" altLang="zh-CN" sz="7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zh-CN" altLang="en-US" sz="7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发布与互动平台</a:t>
            </a:r>
            <a:endParaRPr lang="zh-CN" altLang="en-US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6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11797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r="47065"/>
          <a:stretch/>
        </p:blipFill>
        <p:spPr>
          <a:xfrm>
            <a:off x="-420" y="0"/>
            <a:ext cx="2620379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 w="3492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</a:t>
            </a:r>
            <a:r>
              <a:rPr lang="zh-CN" alt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lang="zh-CN" altLang="en-US" sz="3600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0025" y="1686127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场景复现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0025" y="2643745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背景描述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550025" y="3601363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项目需求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1750" y="2364747"/>
            <a:ext cx="3608680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accent1"/>
                </a:solidFill>
              </a:rPr>
              <a:t>错过了喜爱的晚会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/>
                </a:solidFill>
              </a:rPr>
              <a:t>晚</a:t>
            </a:r>
            <a:r>
              <a:rPr lang="zh-CN" altLang="en-US" sz="2000" dirty="0" smtClean="0">
                <a:solidFill>
                  <a:schemeClr val="accent1"/>
                </a:solidFill>
              </a:rPr>
              <a:t>会信息没有合适平台发布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1750" y="3295446"/>
            <a:ext cx="3352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accent1"/>
                </a:solidFill>
              </a:rPr>
              <a:t>晚会观众与观众的交流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/>
                </a:solidFill>
              </a:rPr>
              <a:t>晚</a:t>
            </a:r>
            <a:r>
              <a:rPr lang="zh-CN" altLang="en-US" sz="2000" dirty="0" smtClean="0">
                <a:solidFill>
                  <a:schemeClr val="accent1"/>
                </a:solidFill>
              </a:rPr>
              <a:t>会与观众的互动的互动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/>
                </a:solidFill>
              </a:rPr>
              <a:t>主办</a:t>
            </a:r>
            <a:r>
              <a:rPr lang="zh-CN" altLang="en-US" sz="2000" dirty="0" smtClean="0">
                <a:solidFill>
                  <a:schemeClr val="accent1"/>
                </a:solidFill>
              </a:rPr>
              <a:t>方与观众的信息沟通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1750" y="4265508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/>
                </a:solidFill>
              </a:rPr>
              <a:t>中小</a:t>
            </a:r>
            <a:r>
              <a:rPr lang="zh-CN" altLang="en-US" sz="2000" dirty="0" smtClean="0">
                <a:solidFill>
                  <a:schemeClr val="accent1"/>
                </a:solidFill>
              </a:rPr>
              <a:t>型晚会</a:t>
            </a:r>
            <a:r>
              <a:rPr lang="en-US" altLang="zh-CN" sz="2000" dirty="0" smtClean="0">
                <a:solidFill>
                  <a:schemeClr val="accent1"/>
                </a:solidFill>
              </a:rPr>
              <a:t>APP</a:t>
            </a:r>
            <a:r>
              <a:rPr lang="zh-CN" altLang="en-US" sz="2000" dirty="0" smtClean="0">
                <a:solidFill>
                  <a:schemeClr val="accent1"/>
                </a:solidFill>
              </a:rPr>
              <a:t>市场空缺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/>
                </a:solidFill>
              </a:rPr>
              <a:t>Node</a:t>
            </a:r>
            <a:r>
              <a:rPr lang="zh-CN" altLang="en-US" sz="2000" dirty="0" smtClean="0">
                <a:solidFill>
                  <a:schemeClr val="accent1"/>
                </a:solidFill>
              </a:rPr>
              <a:t>平台框架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clouda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1.875E-6 0.146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1.875E-6 0.14236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866 L -1.875E-6 -0.0037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865 L -1.875E-6 -0.00047 " pathEditMode="relative" rAng="0" ptsTypes="AA">
                                      <p:cBhvr>
                                        <p:cTn id="2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1.875E-6 0.20741 " pathEditMode="relative" rAng="0" ptsTypes="AA">
                                      <p:cBhvr>
                                        <p:cTn id="3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9908 L -1.875E-6 -2.22222E-6 " pathEditMode="relative" rAng="0" ptsTypes="AA">
                                      <p:cBhvr>
                                        <p:cTn id="4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7" grpId="2"/>
      <p:bldP spid="7" grpId="3"/>
      <p:bldP spid="3" grpId="0"/>
      <p:bldP spid="3" grpId="1"/>
      <p:bldP spid="9" grpId="0"/>
      <p:bldP spid="9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r="47065"/>
          <a:stretch/>
        </p:blipFill>
        <p:spPr>
          <a:xfrm>
            <a:off x="-420" y="0"/>
            <a:ext cx="2620379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43702" y="2596264"/>
            <a:ext cx="6253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>
                    <a:alpha val="20000"/>
                  </a:srgbClr>
                </a:solidFill>
              </a:rPr>
              <a:t>挖掘中小型晚会</a:t>
            </a:r>
            <a:r>
              <a:rPr lang="en-US" altLang="zh-CN" sz="2800" dirty="0" smtClean="0">
                <a:solidFill>
                  <a:srgbClr val="0070C0">
                    <a:alpha val="20000"/>
                  </a:srgbClr>
                </a:solidFill>
              </a:rPr>
              <a:t>APP</a:t>
            </a:r>
            <a:r>
              <a:rPr lang="zh-CN" altLang="en-US" sz="2800" dirty="0" smtClean="0">
                <a:solidFill>
                  <a:srgbClr val="0070C0">
                    <a:alpha val="20000"/>
                  </a:srgbClr>
                </a:solidFill>
              </a:rPr>
              <a:t>市场空缺的机遇</a:t>
            </a:r>
            <a:endParaRPr lang="zh-CN" altLang="en-US" sz="2800" dirty="0">
              <a:solidFill>
                <a:srgbClr val="0070C0">
                  <a:alpha val="20000"/>
                </a:srgb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3702" y="4029622"/>
            <a:ext cx="632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>
                    <a:alpha val="20000"/>
                  </a:srgbClr>
                </a:solidFill>
              </a:rPr>
              <a:t>弥补</a:t>
            </a:r>
            <a:r>
              <a:rPr lang="en-US" altLang="zh-CN" sz="2800" dirty="0" err="1" smtClean="0">
                <a:solidFill>
                  <a:srgbClr val="0070C0">
                    <a:alpha val="20000"/>
                  </a:srgbClr>
                </a:solidFill>
              </a:rPr>
              <a:t>Clouda</a:t>
            </a:r>
            <a:r>
              <a:rPr lang="zh-CN" altLang="en-US" sz="2800" dirty="0" smtClean="0">
                <a:solidFill>
                  <a:srgbClr val="0070C0">
                    <a:alpha val="20000"/>
                  </a:srgbClr>
                </a:solidFill>
              </a:rPr>
              <a:t>框架实例教程为零的不足</a:t>
            </a:r>
            <a:endParaRPr lang="zh-CN" altLang="en-US" sz="2800" dirty="0">
              <a:solidFill>
                <a:srgbClr val="0070C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3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9" r="31674"/>
          <a:stretch/>
        </p:blipFill>
        <p:spPr>
          <a:xfrm>
            <a:off x="-1" y="-14514"/>
            <a:ext cx="2628557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11690" y="1796211"/>
            <a:ext cx="333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1">
                    <a:alpha val="20000"/>
                  </a:schemeClr>
                </a:solidFill>
              </a:rPr>
              <a:t>Node &amp; </a:t>
            </a:r>
            <a:r>
              <a:rPr lang="en-US" altLang="zh-CN" sz="4000" dirty="0" err="1" smtClean="0">
                <a:solidFill>
                  <a:schemeClr val="accent1">
                    <a:alpha val="20000"/>
                  </a:schemeClr>
                </a:solidFill>
              </a:rPr>
              <a:t>Clouda</a:t>
            </a:r>
            <a:endParaRPr lang="zh-CN" altLang="en-US" sz="4000" dirty="0">
              <a:solidFill>
                <a:schemeClr val="accent1">
                  <a:alpha val="2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1303" y="2789672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1">
                    <a:alpha val="20000"/>
                  </a:schemeClr>
                </a:solidFill>
              </a:rPr>
              <a:t>MySQL</a:t>
            </a:r>
            <a:endParaRPr lang="zh-CN" altLang="en-US" sz="4000" dirty="0">
              <a:solidFill>
                <a:schemeClr val="accent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4004" y="3622933"/>
            <a:ext cx="206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1">
                    <a:alpha val="20000"/>
                  </a:schemeClr>
                </a:solidFill>
              </a:rPr>
              <a:t>Qt</a:t>
            </a:r>
            <a:r>
              <a:rPr lang="en-US" altLang="zh-CN" sz="4000" dirty="0" smtClean="0">
                <a:solidFill>
                  <a:schemeClr val="accent1">
                    <a:alpha val="20000"/>
                  </a:schemeClr>
                </a:solidFill>
              </a:rPr>
              <a:t> &amp; C++</a:t>
            </a:r>
            <a:endParaRPr lang="zh-CN" altLang="en-US" sz="4000" dirty="0">
              <a:solidFill>
                <a:schemeClr val="accent1">
                  <a:alpha val="2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8223" y="4640243"/>
            <a:ext cx="3472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1">
                    <a:alpha val="20000"/>
                  </a:schemeClr>
                </a:solidFill>
              </a:rPr>
              <a:t>Html &amp; CSS &amp; </a:t>
            </a:r>
            <a:r>
              <a:rPr lang="en-US" altLang="zh-CN" sz="4000" dirty="0" err="1" smtClean="0">
                <a:solidFill>
                  <a:schemeClr val="accent1">
                    <a:alpha val="20000"/>
                  </a:schemeClr>
                </a:solidFill>
              </a:rPr>
              <a:t>Js</a:t>
            </a:r>
            <a:endParaRPr lang="zh-CN" altLang="en-US" sz="4000" dirty="0">
              <a:solidFill>
                <a:schemeClr val="accent1">
                  <a:alpha val="2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1781" y="2663295"/>
            <a:ext cx="58528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accent1"/>
                </a:solidFill>
              </a:rPr>
              <a:t>Node  or  PHP  </a:t>
            </a:r>
            <a:r>
              <a:rPr lang="en-US" altLang="zh-CN" sz="8800" i="1" dirty="0" smtClean="0">
                <a:solidFill>
                  <a:schemeClr val="accent1"/>
                </a:solidFill>
              </a:rPr>
              <a:t>?</a:t>
            </a:r>
            <a:endParaRPr lang="zh-CN" altLang="en-US" sz="8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07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4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1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8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2.70833E-6 0.00023 C 0.00404 -0.00069 0.00821 -0.00115 0.01224 -0.00185 C 0.01446 -0.00231 0.01667 -0.00347 0.01901 -0.00393 C 0.02487 -0.00486 0.03086 -0.00532 0.03685 -0.00578 C 0.04753 0.00047 0.03594 -0.00578 0.06146 -0.00185 C 0.06341 -0.00162 0.06732 0.00093 0.0694 0.00209 C 0.07045 0.00348 0.07149 0.00486 0.07266 0.00602 C 0.07539 0.00857 0.08021 0.00926 0.08282 0.00996 C 0.08581 0.01273 0.08867 0.01574 0.09167 0.01806 C 0.09492 0.02037 0.10261 0.02338 0.10625 0.02801 C 0.10755 0.02963 0.10834 0.03241 0.10964 0.03403 C 0.11394 0.03843 0.11914 0.04051 0.12305 0.04584 C 0.12657 0.0507 0.13685 0.06366 0.13985 0.07176 L 0.14883 0.0956 C 0.14961 0.09769 0.15065 0.09931 0.15104 0.10162 C 0.15261 0.10996 0.15157 0.10579 0.15443 0.11366 C 0.15612 0.1294 0.15443 0.11806 0.15782 0.13148 C 0.1586 0.13473 0.15925 0.1382 0.16003 0.14144 C 0.16042 0.14352 0.16055 0.1456 0.16107 0.14746 C 0.16172 0.14954 0.16263 0.15139 0.16341 0.15348 C 0.16407 0.15903 0.16472 0.16574 0.16563 0.1713 C 0.16602 0.17361 0.16875 0.18704 0.16901 0.19121 C 0.16927 0.19723 0.16901 0.20324 0.16901 0.20926 L 0.16901 0.20949 " pathEditMode="relative" rAng="0" ptsTypes="AAAAAAAAAAAAAAAAAAAAAAAAA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101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4.375E-6 0.00023 C 0.00117 -0.00463 0.00403 -0.01644 0.00664 -0.02199 C 0.00768 -0.02408 0.00898 -0.02593 0.01002 -0.02801 C 0.01237 -0.03241 0.01458 -0.03704 0.01666 -0.0419 C 0.01836 -0.0456 0.01927 -0.05046 0.02122 -0.05371 C 0.03099 -0.0713 0.02447 -0.05486 0.03242 -0.06574 C 0.0345 -0.06852 0.03567 -0.07338 0.03802 -0.0757 C 0.04036 -0.07801 0.04322 -0.07847 0.04583 -0.07963 C 0.04882 -0.08102 0.05182 -0.08264 0.05481 -0.08357 C 0.05664 -0.08426 0.05859 -0.08472 0.06041 -0.08565 C 0.06302 -0.08681 0.06562 -0.08843 0.06822 -0.08959 C 0.07187 -0.09121 0.07578 -0.09213 0.07942 -0.09352 C 0.08059 -0.09398 0.08164 -0.09514 0.08281 -0.0956 C 0.08606 -0.09653 0.08945 -0.09699 0.09283 -0.09746 C 0.12083 -0.09259 0.0832 -0.09884 0.13658 -0.09352 C 0.13919 -0.09329 0.14179 -0.09213 0.1444 -0.09167 L 0.15338 -0.08959 C 0.15442 -0.08889 0.15572 -0.08889 0.15664 -0.08773 C 0.16015 -0.08357 0.15989 -0.08102 0.16224 -0.0757 C 0.16289 -0.07431 0.1638 -0.07315 0.16458 -0.07176 " pathEditMode="relative" rAng="0" ptsTypes="AAAAAAAAAAAAAAAAAAAAA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486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4.375E-6 0.00023 C -0.00156 0.00602 -0.00312 0.0125 -0.00429 0.01921 C -0.0052 0.02384 -0.00572 0.03148 -0.00703 0.03611 C -0.00781 0.03889 -0.00859 0.04144 -0.00989 0.04352 C -0.01835 0.05671 -0.01536 0.05046 -0.02226 0.05556 C -0.02421 0.05694 -0.02591 0.05903 -0.02773 0.06042 C -0.03072 0.06273 -0.03789 0.06667 -0.04153 0.06782 C -0.04479 0.06875 -0.04817 0.06944 -0.0513 0.07037 L -0.11354 0.06782 C -0.15351 0.06528 -0.12148 0.06528 -0.1302 0.06528 " pathEditMode="relative" rAng="0" ptsTypes="AAAAAAAAAAA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35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0.00023 C -0.01094 0.00139 -0.01758 0.0037 -0.028 2.22222E-6 C -0.02982 -0.0007 -0.03425 -0.00602 -0.03594 -0.0081 C -0.03737 -0.00996 -0.03867 -0.0125 -0.04037 -0.01389 C -0.04284 -0.01597 -0.04558 -0.01667 -0.04818 -0.01783 C -0.0586 -0.03634 -0.04896 -0.02037 -0.06498 -0.0419 C -0.06875 -0.04699 -0.07266 -0.05209 -0.07617 -0.05764 C -0.07722 -0.05926 -0.07735 -0.06227 -0.07839 -0.06366 C -0.08269 -0.06968 -0.0875 -0.07384 -0.0918 -0.07963 C -0.09349 -0.08195 -0.09492 -0.08472 -0.09636 -0.0875 C -0.09974 -0.09398 -0.10287 -0.10116 -0.10638 -0.10741 C -0.10729 -0.10903 -0.1086 -0.10996 -0.10977 -0.11134 C -0.11276 -0.11528 -0.11563 -0.11945 -0.11875 -0.12338 C -0.11979 -0.12477 -0.1211 -0.1257 -0.12201 -0.12732 C -0.12513 -0.13241 -0.12748 -0.13912 -0.13099 -0.14329 C -0.13412 -0.14699 -0.13867 -0.15116 -0.14102 -0.15718 C -0.14844 -0.17547 -0.13789 -0.15556 -0.14662 -0.17107 C -0.14896 -0.18773 -0.1461 -0.1713 -0.15 -0.18496 C -0.15469 -0.20139 -0.14701 -0.17986 -0.15339 -0.19699 C -0.15847 -0.22408 -0.15287 -0.1963 -0.15782 -0.2169 C -0.15951 -0.22338 -0.15769 -0.22269 -0.16003 -0.22269 " pathEditMode="relative" rAng="0" ptsTypes="AAAAAAAAAAAAAAAAAAAAAA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1106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  <p:bldP spid="5" grpId="0" build="allAtOnce"/>
      <p:bldP spid="5" grpId="1" build="allAtOnce"/>
      <p:bldP spid="6" grpId="0" build="allAtOnce"/>
      <p:bldP spid="6" grpId="1" build="allAtOnce"/>
      <p:bldP spid="7" grpId="0" build="allAtOnce"/>
      <p:bldP spid="7" grpId="1" build="allAtOnce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9" r="31674"/>
          <a:stretch/>
        </p:blipFill>
        <p:spPr>
          <a:xfrm>
            <a:off x="-1" y="-14514"/>
            <a:ext cx="2628557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团队分工</a:t>
            </a:r>
            <a:endParaRPr lang="zh-CN" altLang="en-US" sz="3600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13921"/>
              </p:ext>
            </p:extLst>
          </p:nvPr>
        </p:nvGraphicFramePr>
        <p:xfrm>
          <a:off x="3287593" y="2507516"/>
          <a:ext cx="8149231" cy="34429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9386"/>
                <a:gridCol w="2004874"/>
                <a:gridCol w="4014971"/>
              </a:tblGrid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项目负责人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段耀琮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    负责项目设计与开发安排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前台开发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姜长旺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    负责项目前台开发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后台开发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伍锋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负责项目后台开发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数据库开发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段耀琮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负责项目数据库开发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美工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张皓冬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负责界面美化、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</a:rPr>
                        <a:t>LOGO</a:t>
                      </a:r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设计等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7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测试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龚沁冰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 smtClean="0">
                          <a:solidFill>
                            <a:srgbClr val="0070C0"/>
                          </a:solidFill>
                        </a:rPr>
                        <a:t>    负责项目后期测试与维护</a:t>
                      </a:r>
                      <a:endParaRPr lang="zh-CN" alt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193575" y="1526734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70C0"/>
                </a:solidFill>
              </a:rPr>
              <a:t>人员分配安排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62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8" r="34000"/>
          <a:stretch/>
        </p:blipFill>
        <p:spPr>
          <a:xfrm>
            <a:off x="-14068" y="0"/>
            <a:ext cx="2632137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</a:t>
            </a:r>
            <a:r>
              <a:rPr lang="zh-CN" alt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金使用</a:t>
            </a:r>
            <a:endParaRPr lang="zh-CN" altLang="en-US" sz="3600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5587" y="1686127"/>
            <a:ext cx="51684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70C0"/>
                </a:solidFill>
              </a:rPr>
              <a:t>经</a:t>
            </a:r>
            <a:r>
              <a:rPr lang="zh-CN" altLang="en-US" sz="3600" dirty="0">
                <a:solidFill>
                  <a:srgbClr val="0070C0"/>
                </a:solidFill>
              </a:rPr>
              <a:t>费来源及使用计划</a:t>
            </a:r>
            <a:r>
              <a:rPr lang="zh-CN" altLang="en-US" sz="3600" dirty="0" smtClean="0">
                <a:solidFill>
                  <a:srgbClr val="0070C0"/>
                </a:solidFill>
              </a:rPr>
              <a:t>：</a:t>
            </a:r>
            <a:endParaRPr lang="zh-CN" altLang="en-US" sz="3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设备购买：</a:t>
            </a:r>
            <a:r>
              <a:rPr lang="en-US" altLang="zh-CN" sz="2400" dirty="0" smtClean="0">
                <a:solidFill>
                  <a:srgbClr val="0070C0"/>
                </a:solidFill>
              </a:rPr>
              <a:t>3000</a:t>
            </a:r>
            <a:r>
              <a:rPr lang="zh-CN" altLang="en-US" sz="2400" dirty="0" smtClean="0">
                <a:solidFill>
                  <a:srgbClr val="0070C0"/>
                </a:solidFill>
              </a:rPr>
              <a:t>￥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书</a:t>
            </a:r>
            <a:r>
              <a:rPr lang="zh-CN" altLang="en-US" sz="2400" dirty="0">
                <a:solidFill>
                  <a:srgbClr val="0070C0"/>
                </a:solidFill>
              </a:rPr>
              <a:t>籍购买：</a:t>
            </a:r>
            <a:r>
              <a:rPr lang="en-US" altLang="zh-CN" sz="2400" dirty="0">
                <a:solidFill>
                  <a:srgbClr val="0070C0"/>
                </a:solidFill>
              </a:rPr>
              <a:t>800</a:t>
            </a:r>
            <a:r>
              <a:rPr lang="zh-CN" altLang="en-US" sz="2400" dirty="0">
                <a:solidFill>
                  <a:srgbClr val="0070C0"/>
                </a:solidFill>
              </a:rPr>
              <a:t>￥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会</a:t>
            </a:r>
            <a:r>
              <a:rPr lang="zh-CN" altLang="en-US" sz="2400" dirty="0">
                <a:solidFill>
                  <a:srgbClr val="0070C0"/>
                </a:solidFill>
              </a:rPr>
              <a:t>议开销：</a:t>
            </a:r>
            <a:r>
              <a:rPr lang="en-US" altLang="zh-CN" sz="2400" dirty="0">
                <a:solidFill>
                  <a:srgbClr val="0070C0"/>
                </a:solidFill>
              </a:rPr>
              <a:t>200</a:t>
            </a:r>
            <a:r>
              <a:rPr lang="zh-CN" altLang="en-US" sz="2400" dirty="0">
                <a:solidFill>
                  <a:srgbClr val="0070C0"/>
                </a:solidFill>
              </a:rPr>
              <a:t>￥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资</a:t>
            </a:r>
            <a:r>
              <a:rPr lang="zh-CN" altLang="en-US" sz="2400" dirty="0">
                <a:solidFill>
                  <a:srgbClr val="0070C0"/>
                </a:solidFill>
              </a:rPr>
              <a:t>料打印：</a:t>
            </a:r>
            <a:r>
              <a:rPr lang="en-US" altLang="zh-CN" sz="2400" dirty="0">
                <a:solidFill>
                  <a:srgbClr val="0070C0"/>
                </a:solidFill>
              </a:rPr>
              <a:t>500</a:t>
            </a:r>
            <a:r>
              <a:rPr lang="zh-CN" altLang="en-US" sz="2400" dirty="0">
                <a:solidFill>
                  <a:srgbClr val="0070C0"/>
                </a:solidFill>
              </a:rPr>
              <a:t>￥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其</a:t>
            </a:r>
            <a:r>
              <a:rPr lang="zh-CN" altLang="en-US" sz="2400" dirty="0">
                <a:solidFill>
                  <a:srgbClr val="0070C0"/>
                </a:solidFill>
              </a:rPr>
              <a:t>他：</a:t>
            </a:r>
            <a:r>
              <a:rPr lang="en-US" altLang="zh-CN" sz="2400" dirty="0">
                <a:solidFill>
                  <a:srgbClr val="0070C0"/>
                </a:solidFill>
              </a:rPr>
              <a:t>500</a:t>
            </a:r>
            <a:r>
              <a:rPr lang="zh-CN" altLang="en-US" sz="2400" dirty="0">
                <a:solidFill>
                  <a:srgbClr val="0070C0"/>
                </a:solidFill>
              </a:rPr>
              <a:t>￥</a:t>
            </a:r>
          </a:p>
          <a:p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70C0"/>
                </a:solidFill>
              </a:rPr>
              <a:t>总计：</a:t>
            </a:r>
            <a:r>
              <a:rPr lang="en-US" altLang="zh-CN" sz="2800" dirty="0">
                <a:solidFill>
                  <a:srgbClr val="0070C0"/>
                </a:solidFill>
              </a:rPr>
              <a:t>5000</a:t>
            </a:r>
            <a:r>
              <a:rPr lang="zh-CN" altLang="en-US" sz="2800" dirty="0">
                <a:solidFill>
                  <a:srgbClr val="0070C0"/>
                </a:solidFill>
              </a:rPr>
              <a:t>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9878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8" r="34000"/>
          <a:stretch/>
        </p:blipFill>
        <p:spPr>
          <a:xfrm>
            <a:off x="-14068" y="0"/>
            <a:ext cx="2632137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207141">
            <a:off x="9416522" y="235694"/>
            <a:ext cx="3033485" cy="9579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</a:t>
            </a:r>
            <a:r>
              <a:rPr lang="zh-CN" alt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</a:t>
            </a:r>
            <a:r>
              <a:rPr lang="zh-CN" altLang="en-US" sz="3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50025" y="1686127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</a:t>
            </a:r>
            <a:r>
              <a:rPr lang="zh-CN" altLang="en-US" sz="3600" b="1" spc="600" dirty="0">
                <a:solidFill>
                  <a:schemeClr val="accent1"/>
                </a:solidFill>
              </a:rPr>
              <a:t>准</a:t>
            </a:r>
            <a:r>
              <a:rPr lang="zh-CN" altLang="en-US" sz="3600" b="1" spc="600" dirty="0" smtClean="0">
                <a:solidFill>
                  <a:schemeClr val="accent1"/>
                </a:solidFill>
              </a:rPr>
              <a:t>备阶段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0025" y="2643745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开发阶段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3550025" y="3601363"/>
            <a:ext cx="45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600" b="1" spc="600" dirty="0" smtClean="0">
                <a:solidFill>
                  <a:schemeClr val="accent1"/>
                </a:solidFill>
              </a:rPr>
              <a:t> 测试阶段</a:t>
            </a:r>
            <a:endParaRPr lang="zh-CN" altLang="en-US" sz="3600" b="1" spc="600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1750" y="2364747"/>
            <a:ext cx="7516976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/>
                </a:solidFill>
              </a:rPr>
              <a:t>        对项目初步构思与设想，着手写相关需求分析，原型图设计，并进行项目申请；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1751" y="3295446"/>
            <a:ext cx="751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/>
                </a:solidFill>
              </a:rPr>
              <a:t>        根据分</a:t>
            </a:r>
            <a:r>
              <a:rPr lang="zh-CN" altLang="en-US" sz="2000" dirty="0">
                <a:solidFill>
                  <a:schemeClr val="accent1"/>
                </a:solidFill>
              </a:rPr>
              <a:t>工情况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，组员自</a:t>
            </a:r>
            <a:r>
              <a:rPr lang="zh-CN" altLang="en-US" sz="2000" dirty="0">
                <a:solidFill>
                  <a:schemeClr val="accent1"/>
                </a:solidFill>
              </a:rPr>
              <a:t>行学习并实践相</a:t>
            </a:r>
            <a:r>
              <a:rPr lang="zh-CN" altLang="en-US" sz="2000" dirty="0" smtClean="0">
                <a:solidFill>
                  <a:schemeClr val="accent1"/>
                </a:solidFill>
              </a:rPr>
              <a:t>关知识与技术，着</a:t>
            </a:r>
            <a:r>
              <a:rPr lang="zh-CN" altLang="en-US" sz="2000" dirty="0">
                <a:solidFill>
                  <a:schemeClr val="accent1"/>
                </a:solidFill>
              </a:rPr>
              <a:t>手实现应用的基本功能。在开发过程中，若存在理解偏差或设计漏洞，组员应及</a:t>
            </a:r>
            <a:r>
              <a:rPr lang="zh-CN" altLang="en-US" sz="2000" dirty="0" smtClean="0">
                <a:solidFill>
                  <a:schemeClr val="accent1"/>
                </a:solidFill>
              </a:rPr>
              <a:t>时讨</a:t>
            </a:r>
            <a:r>
              <a:rPr lang="zh-CN" altLang="en-US" sz="2000" dirty="0">
                <a:solidFill>
                  <a:schemeClr val="accent1"/>
                </a:solidFill>
              </a:rPr>
              <a:t>论，弥补漏洞或者不足，完善应用的开发。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71750" y="4265508"/>
            <a:ext cx="751697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/>
                </a:solidFill>
              </a:rPr>
              <a:t>        项</a:t>
            </a:r>
            <a:r>
              <a:rPr lang="zh-CN" altLang="en-US" sz="2000" dirty="0">
                <a:solidFill>
                  <a:schemeClr val="accent1"/>
                </a:solidFill>
              </a:rPr>
              <a:t>目基本功能实现后，测试人员搭建测试环境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，在</a:t>
            </a:r>
            <a:r>
              <a:rPr lang="zh-CN" altLang="en-US" sz="2000" dirty="0">
                <a:solidFill>
                  <a:schemeClr val="accent1"/>
                </a:solidFill>
              </a:rPr>
              <a:t>不同设备上运行该产品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，以及时发现</a:t>
            </a:r>
            <a:r>
              <a:rPr lang="zh-CN" altLang="en-US" sz="2000" dirty="0">
                <a:solidFill>
                  <a:schemeClr val="accent1"/>
                </a:solidFill>
              </a:rPr>
              <a:t>漏</a:t>
            </a:r>
            <a:r>
              <a:rPr lang="zh-CN" altLang="en-US" sz="2000" dirty="0" smtClean="0">
                <a:solidFill>
                  <a:schemeClr val="accent1"/>
                </a:solidFill>
              </a:rPr>
              <a:t>洞与不足，</a:t>
            </a:r>
            <a:r>
              <a:rPr lang="zh-CN" altLang="en-US" sz="2000" dirty="0">
                <a:solidFill>
                  <a:schemeClr val="accent1"/>
                </a:solidFill>
              </a:rPr>
              <a:t>并及时与开发人</a:t>
            </a:r>
            <a:r>
              <a:rPr lang="zh-CN" altLang="en-US" sz="2000" dirty="0" smtClean="0">
                <a:solidFill>
                  <a:schemeClr val="accent1"/>
                </a:solidFill>
              </a:rPr>
              <a:t>员交流并找出解决方案，</a:t>
            </a:r>
            <a:r>
              <a:rPr lang="zh-CN" altLang="en-US" sz="2000" dirty="0">
                <a:solidFill>
                  <a:schemeClr val="accent1"/>
                </a:solidFill>
              </a:rPr>
              <a:t>使应用更加完善。</a:t>
            </a:r>
          </a:p>
        </p:txBody>
      </p:sp>
    </p:spTree>
    <p:extLst>
      <p:ext uri="{BB962C8B-B14F-4D97-AF65-F5344CB8AC3E}">
        <p14:creationId xmlns:p14="http://schemas.microsoft.com/office/powerpoint/2010/main" val="3562597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1.875E-6 0.146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1.875E-6 0.14236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866 L -1.875E-6 -0.0037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865 L -1.875E-6 -0.00047 " pathEditMode="relative" rAng="0" ptsTypes="AA">
                                      <p:cBhvr>
                                        <p:cTn id="2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1.875E-6 0.20741 " pathEditMode="relative" rAng="0" ptsTypes="AA">
                                      <p:cBhvr>
                                        <p:cTn id="3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9908 L -1.875E-6 -2.22222E-6 " pathEditMode="relative" rAng="0" ptsTypes="AA">
                                      <p:cBhvr>
                                        <p:cTn id="4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9" grpId="2"/>
      <p:bldP spid="9" grpId="3"/>
      <p:bldP spid="10" grpId="0"/>
      <p:bldP spid="10" grpId="1"/>
      <p:bldP spid="11" grpId="0"/>
      <p:bldP spid="11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8"/>
          <a:stretch/>
        </p:blipFill>
        <p:spPr>
          <a:xfrm>
            <a:off x="0" y="-435429"/>
            <a:ext cx="12192000" cy="36503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7635" y="2614748"/>
            <a:ext cx="49167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i="1" kern="2000" spc="2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</a:t>
            </a:r>
            <a:r>
              <a:rPr lang="zh-CN" altLang="en-US" sz="7200" b="1" i="1" kern="2000" spc="2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谢观看</a:t>
            </a:r>
            <a:endParaRPr lang="zh-CN" altLang="en-US" sz="7200" b="1" i="1" kern="2000" cap="none" spc="2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82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335</Words>
  <Application>Microsoft Office PowerPoint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姜长旺</cp:lastModifiedBy>
  <cp:revision>39</cp:revision>
  <dcterms:created xsi:type="dcterms:W3CDTF">2015-05-11T03:13:19Z</dcterms:created>
  <dcterms:modified xsi:type="dcterms:W3CDTF">2015-05-14T08:56:09Z</dcterms:modified>
</cp:coreProperties>
</file>