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ppt/notesSlides/notesSlide394.xml" ContentType="application/vnd.openxmlformats-officedocument.presentationml.notesSlide+xml"/>
  <Override PartName="/ppt/notesSlides/notesSlide395.xml" ContentType="application/vnd.openxmlformats-officedocument.presentationml.notesSlide+xml"/>
  <Override PartName="/ppt/notesSlides/notesSlide396.xml" ContentType="application/vnd.openxmlformats-officedocument.presentationml.notesSlide+xml"/>
  <Override PartName="/ppt/notesSlides/notesSlide397.xml" ContentType="application/vnd.openxmlformats-officedocument.presentationml.notesSlide+xml"/>
  <Override PartName="/ppt/notesSlides/notesSlide398.xml" ContentType="application/vnd.openxmlformats-officedocument.presentationml.notesSlide+xml"/>
  <Override PartName="/ppt/notesSlides/notesSlide399.xml" ContentType="application/vnd.openxmlformats-officedocument.presentationml.notesSlide+xml"/>
  <Override PartName="/ppt/notesSlides/notesSlide400.xml" ContentType="application/vnd.openxmlformats-officedocument.presentationml.notesSlide+xml"/>
  <Override PartName="/ppt/notesSlides/notesSlide401.xml" ContentType="application/vnd.openxmlformats-officedocument.presentationml.notesSlide+xml"/>
  <Override PartName="/ppt/notesSlides/notesSlide402.xml" ContentType="application/vnd.openxmlformats-officedocument.presentationml.notesSlide+xml"/>
  <Override PartName="/ppt/notesSlides/notesSlide403.xml" ContentType="application/vnd.openxmlformats-officedocument.presentationml.notesSlide+xml"/>
  <Override PartName="/ppt/notesSlides/notesSlide404.xml" ContentType="application/vnd.openxmlformats-officedocument.presentationml.notesSlide+xml"/>
  <Override PartName="/ppt/notesSlides/notesSlide405.xml" ContentType="application/vnd.openxmlformats-officedocument.presentationml.notesSlide+xml"/>
  <Override PartName="/ppt/notesSlides/notesSlide406.xml" ContentType="application/vnd.openxmlformats-officedocument.presentationml.notesSlide+xml"/>
  <Override PartName="/ppt/notesSlides/notesSlide407.xml" ContentType="application/vnd.openxmlformats-officedocument.presentationml.notesSlide+xml"/>
  <Override PartName="/ppt/notesSlides/notesSlide408.xml" ContentType="application/vnd.openxmlformats-officedocument.presentationml.notesSlide+xml"/>
  <Override PartName="/ppt/notesSlides/notesSlide409.xml" ContentType="application/vnd.openxmlformats-officedocument.presentationml.notesSlide+xml"/>
  <Override PartName="/ppt/notesSlides/notesSlide410.xml" ContentType="application/vnd.openxmlformats-officedocument.presentationml.notesSlide+xml"/>
  <Override PartName="/ppt/notesSlides/notesSlide411.xml" ContentType="application/vnd.openxmlformats-officedocument.presentationml.notesSlide+xml"/>
  <Override PartName="/ppt/notesSlides/notesSlide412.xml" ContentType="application/vnd.openxmlformats-officedocument.presentationml.notesSlide+xml"/>
  <Override PartName="/ppt/notesSlides/notesSlide413.xml" ContentType="application/vnd.openxmlformats-officedocument.presentationml.notesSlide+xml"/>
  <Override PartName="/ppt/notesSlides/notesSlide414.xml" ContentType="application/vnd.openxmlformats-officedocument.presentationml.notesSlide+xml"/>
  <Override PartName="/ppt/notesSlides/notesSlide415.xml" ContentType="application/vnd.openxmlformats-officedocument.presentationml.notesSlide+xml"/>
  <Override PartName="/ppt/notesSlides/notesSlide416.xml" ContentType="application/vnd.openxmlformats-officedocument.presentationml.notesSlide+xml"/>
  <Override PartName="/ppt/notesSlides/notesSlide417.xml" ContentType="application/vnd.openxmlformats-officedocument.presentationml.notesSlide+xml"/>
  <Override PartName="/ppt/notesSlides/notesSlide418.xml" ContentType="application/vnd.openxmlformats-officedocument.presentationml.notesSlide+xml"/>
  <Override PartName="/ppt/notesSlides/notesSlide419.xml" ContentType="application/vnd.openxmlformats-officedocument.presentationml.notesSlide+xml"/>
  <Override PartName="/ppt/notesSlides/notesSlide420.xml" ContentType="application/vnd.openxmlformats-officedocument.presentationml.notesSlide+xml"/>
  <Override PartName="/ppt/notesSlides/notesSlide421.xml" ContentType="application/vnd.openxmlformats-officedocument.presentationml.notesSlide+xml"/>
  <Override PartName="/ppt/notesSlides/notesSlide422.xml" ContentType="application/vnd.openxmlformats-officedocument.presentationml.notesSlide+xml"/>
  <Override PartName="/ppt/notesSlides/notesSlide423.xml" ContentType="application/vnd.openxmlformats-officedocument.presentationml.notesSlide+xml"/>
  <Override PartName="/ppt/notesSlides/notesSlide424.xml" ContentType="application/vnd.openxmlformats-officedocument.presentationml.notesSlide+xml"/>
  <Override PartName="/ppt/notesSlides/notesSlide425.xml" ContentType="application/vnd.openxmlformats-officedocument.presentationml.notesSlide+xml"/>
  <Override PartName="/ppt/notesSlides/notesSlide426.xml" ContentType="application/vnd.openxmlformats-officedocument.presentationml.notesSlide+xml"/>
  <Override PartName="/ppt/notesSlides/notesSlide427.xml" ContentType="application/vnd.openxmlformats-officedocument.presentationml.notesSlide+xml"/>
  <Override PartName="/ppt/notesSlides/notesSlide428.xml" ContentType="application/vnd.openxmlformats-officedocument.presentationml.notesSlide+xml"/>
  <Override PartName="/ppt/notesSlides/notesSlide429.xml" ContentType="application/vnd.openxmlformats-officedocument.presentationml.notesSlide+xml"/>
  <Override PartName="/ppt/notesSlides/notesSlide430.xml" ContentType="application/vnd.openxmlformats-officedocument.presentationml.notesSlide+xml"/>
  <Override PartName="/ppt/notesSlides/notesSlide431.xml" ContentType="application/vnd.openxmlformats-officedocument.presentationml.notesSlide+xml"/>
  <Override PartName="/ppt/notesSlides/notesSlide432.xml" ContentType="application/vnd.openxmlformats-officedocument.presentationml.notesSlide+xml"/>
  <Override PartName="/ppt/notesSlides/notesSlide433.xml" ContentType="application/vnd.openxmlformats-officedocument.presentationml.notesSlide+xml"/>
  <Override PartName="/ppt/notesSlides/notesSlide434.xml" ContentType="application/vnd.openxmlformats-officedocument.presentationml.notesSlide+xml"/>
  <Override PartName="/ppt/notesSlides/notesSlide435.xml" ContentType="application/vnd.openxmlformats-officedocument.presentationml.notesSlide+xml"/>
  <Override PartName="/ppt/notesSlides/notesSlide436.xml" ContentType="application/vnd.openxmlformats-officedocument.presentationml.notesSlide+xml"/>
  <Override PartName="/ppt/notesSlides/notesSlide437.xml" ContentType="application/vnd.openxmlformats-officedocument.presentationml.notesSlide+xml"/>
  <Override PartName="/ppt/notesSlides/notesSlide438.xml" ContentType="application/vnd.openxmlformats-officedocument.presentationml.notesSlide+xml"/>
  <Override PartName="/ppt/notesSlides/notesSlide439.xml" ContentType="application/vnd.openxmlformats-officedocument.presentationml.notesSlide+xml"/>
  <Override PartName="/ppt/notesSlides/notesSlide440.xml" ContentType="application/vnd.openxmlformats-officedocument.presentationml.notesSlide+xml"/>
  <Override PartName="/ppt/notesSlides/notesSlide441.xml" ContentType="application/vnd.openxmlformats-officedocument.presentationml.notesSlide+xml"/>
  <Override PartName="/ppt/notesSlides/notesSlide442.xml" ContentType="application/vnd.openxmlformats-officedocument.presentationml.notesSlide+xml"/>
  <Override PartName="/ppt/notesSlides/notesSlide443.xml" ContentType="application/vnd.openxmlformats-officedocument.presentationml.notesSlide+xml"/>
  <Override PartName="/ppt/notesSlides/notesSlide444.xml" ContentType="application/vnd.openxmlformats-officedocument.presentationml.notesSlide+xml"/>
  <Override PartName="/ppt/notesSlides/notesSlide445.xml" ContentType="application/vnd.openxmlformats-officedocument.presentationml.notesSlide+xml"/>
  <Override PartName="/ppt/notesSlides/notesSlide446.xml" ContentType="application/vnd.openxmlformats-officedocument.presentationml.notesSlide+xml"/>
  <Override PartName="/ppt/notesSlides/notesSlide447.xml" ContentType="application/vnd.openxmlformats-officedocument.presentationml.notesSlide+xml"/>
  <Override PartName="/ppt/notesSlides/notesSlide448.xml" ContentType="application/vnd.openxmlformats-officedocument.presentationml.notesSlide+xml"/>
  <Override PartName="/ppt/notesSlides/notesSlide449.xml" ContentType="application/vnd.openxmlformats-officedocument.presentationml.notesSlide+xml"/>
  <Override PartName="/ppt/notesSlides/notesSlide450.xml" ContentType="application/vnd.openxmlformats-officedocument.presentationml.notesSlide+xml"/>
  <Override PartName="/ppt/notesSlides/notesSlide451.xml" ContentType="application/vnd.openxmlformats-officedocument.presentationml.notesSlide+xml"/>
  <Override PartName="/ppt/notesSlides/notesSlide452.xml" ContentType="application/vnd.openxmlformats-officedocument.presentationml.notesSlide+xml"/>
  <Override PartName="/ppt/notesSlides/notesSlide453.xml" ContentType="application/vnd.openxmlformats-officedocument.presentationml.notesSlide+xml"/>
  <Override PartName="/ppt/notesSlides/notesSlide454.xml" ContentType="application/vnd.openxmlformats-officedocument.presentationml.notesSlide+xml"/>
  <Override PartName="/ppt/notesSlides/notesSlide455.xml" ContentType="application/vnd.openxmlformats-officedocument.presentationml.notesSlide+xml"/>
  <Override PartName="/ppt/notesSlides/notesSlide456.xml" ContentType="application/vnd.openxmlformats-officedocument.presentationml.notesSlide+xml"/>
  <Override PartName="/ppt/notesSlides/notesSlide457.xml" ContentType="application/vnd.openxmlformats-officedocument.presentationml.notesSlide+xml"/>
  <Override PartName="/ppt/notesSlides/notesSlide458.xml" ContentType="application/vnd.openxmlformats-officedocument.presentationml.notesSlide+xml"/>
  <Override PartName="/ppt/notesSlides/notesSlide4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 id="656" r:id="rId402"/>
    <p:sldId id="657" r:id="rId403"/>
    <p:sldId id="658" r:id="rId404"/>
    <p:sldId id="659" r:id="rId405"/>
    <p:sldId id="660" r:id="rId406"/>
    <p:sldId id="661" r:id="rId407"/>
    <p:sldId id="662" r:id="rId408"/>
    <p:sldId id="663" r:id="rId409"/>
    <p:sldId id="664" r:id="rId410"/>
    <p:sldId id="665" r:id="rId411"/>
    <p:sldId id="666" r:id="rId412"/>
    <p:sldId id="667" r:id="rId413"/>
    <p:sldId id="668" r:id="rId414"/>
    <p:sldId id="669" r:id="rId415"/>
    <p:sldId id="670" r:id="rId416"/>
    <p:sldId id="671" r:id="rId417"/>
    <p:sldId id="672" r:id="rId418"/>
    <p:sldId id="673" r:id="rId419"/>
    <p:sldId id="674" r:id="rId420"/>
    <p:sldId id="675" r:id="rId421"/>
    <p:sldId id="676" r:id="rId422"/>
    <p:sldId id="677" r:id="rId423"/>
    <p:sldId id="678" r:id="rId424"/>
    <p:sldId id="679" r:id="rId425"/>
    <p:sldId id="680" r:id="rId426"/>
    <p:sldId id="681" r:id="rId427"/>
    <p:sldId id="682" r:id="rId428"/>
    <p:sldId id="683" r:id="rId429"/>
    <p:sldId id="684" r:id="rId430"/>
    <p:sldId id="685" r:id="rId431"/>
    <p:sldId id="686" r:id="rId432"/>
    <p:sldId id="687" r:id="rId433"/>
    <p:sldId id="688" r:id="rId434"/>
    <p:sldId id="689" r:id="rId435"/>
    <p:sldId id="690" r:id="rId436"/>
    <p:sldId id="691" r:id="rId437"/>
    <p:sldId id="692" r:id="rId438"/>
    <p:sldId id="693" r:id="rId439"/>
    <p:sldId id="694" r:id="rId440"/>
    <p:sldId id="695" r:id="rId441"/>
    <p:sldId id="696" r:id="rId442"/>
    <p:sldId id="697" r:id="rId443"/>
    <p:sldId id="698" r:id="rId444"/>
    <p:sldId id="699" r:id="rId445"/>
    <p:sldId id="700" r:id="rId446"/>
    <p:sldId id="701" r:id="rId447"/>
    <p:sldId id="702" r:id="rId448"/>
    <p:sldId id="703" r:id="rId449"/>
    <p:sldId id="704" r:id="rId450"/>
    <p:sldId id="705" r:id="rId451"/>
    <p:sldId id="706" r:id="rId452"/>
    <p:sldId id="707" r:id="rId453"/>
    <p:sldId id="708" r:id="rId454"/>
    <p:sldId id="709" r:id="rId455"/>
    <p:sldId id="710" r:id="rId456"/>
    <p:sldId id="711" r:id="rId457"/>
    <p:sldId id="712" r:id="rId458"/>
    <p:sldId id="713" r:id="rId459"/>
    <p:sldId id="714" r:id="rId460"/>
  </p:sldIdLst>
  <p:sldSz cx="9144000" cy="5143500" type="screen16x9"/>
  <p:notesSz cx="6858000" cy="9144000"/>
  <p:embeddedFontLst>
    <p:embeddedFont>
      <p:font typeface="Old Standard TT" panose="020B0604020202020204" charset="0"/>
      <p:regular r:id="rId462"/>
      <p:bold r:id="rId463"/>
      <p:italic r:id="rId464"/>
    </p:embeddedFont>
    <p:embeddedFont>
      <p:font typeface="Trebuchet MS" panose="020B0603020202020204" pitchFamily="34" charset="0"/>
      <p:regular r:id="rId465"/>
      <p:bold r:id="rId466"/>
      <p:italic r:id="rId467"/>
      <p:boldItalic r:id="rId468"/>
    </p:embeddedFont>
    <p:embeddedFont>
      <p:font typeface="Cambria" panose="02040503050406030204" pitchFamily="18" charset="0"/>
      <p:regular r:id="rId469"/>
      <p:bold r:id="rId470"/>
      <p:italic r:id="rId471"/>
      <p:boldItalic r:id="rId4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576">
          <p15:clr>
            <a:srgbClr val="9AA0A6"/>
          </p15:clr>
        </p15:guide>
        <p15:guide id="4" orient="horz" pos="672">
          <p15:clr>
            <a:srgbClr val="9AA0A6"/>
          </p15:clr>
        </p15:guide>
        <p15:guide id="5" orient="horz" pos="7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72" y="774"/>
      </p:cViewPr>
      <p:guideLst>
        <p:guide orient="horz" pos="1620"/>
        <p:guide pos="2880"/>
        <p:guide orient="horz" pos="576"/>
        <p:guide orient="horz" pos="672"/>
        <p:guide orient="horz" pos="7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theme" Target="theme/theme1.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font" Target="fonts/font5.fntdata"/><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font" Target="fonts/font6.fntdata"/><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font" Target="fonts/font7.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font" Target="fonts/font8.fntdata"/><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font" Target="fonts/font9.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font" Target="fonts/font10.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font" Target="fonts/font11.fntdata"/><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font" Target="fonts/font1.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font" Target="fonts/font2.fntdata"/><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font" Target="fonts/font3.fntdata"/><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font" Target="fonts/font4.fntdata"/><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tableStyles" Target="tableStyle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405.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406.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407.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408.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409.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0.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411.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412.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413.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414.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415.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416.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417.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418.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419.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0.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421.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422.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423.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424.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425.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426.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427.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428.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429.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0.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431.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432.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433.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434.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435.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436.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437.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438.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439.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0.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441.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442.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443.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_rels/notesSlide444.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445.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_rels/notesSlide446.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_rels/notesSlide447.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448.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449.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0.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451.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452.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453.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454.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455.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456.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457.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458.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459.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9b2f1e9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119b2f1e9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9b2f1e92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19b2f1e92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19b2f1e921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19b2f1e921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19b2f1e921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19b2f1e921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19b2f1e921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19b2f1e921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19b2f1e921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19b2f1e921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9b2f1e921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9b2f1e921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9b2f1e92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9b2f1e92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19b2f1e921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19b2f1e921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119b2f1e921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19b2f1e921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9b2f1e921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9b2f1e921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9b2f1e921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9b2f1e921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9b2f1e92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9b2f1e92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19b2f1e921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19b2f1e921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19b2f1e921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19b2f1e921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9b2f1e921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9b2f1e921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19b2f1e921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19b2f1e921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119b2f1e921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119b2f1e921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19b2f1e921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19b2f1e921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19b2f1e921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19b2f1e921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19b2f1e921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19b2f1e921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9b2f1e921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9b2f1e921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9b2f1e921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9b2f1e921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9b2f1e92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9b2f1e92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19b2f1e921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19b2f1e921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19b2f1e921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19b2f1e921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b2f1e921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b2f1e921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19b2f1e92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19b2f1e92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19b2f1e921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19b2f1e921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19b2f1e921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19b2f1e921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19b2f1e921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19b2f1e921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19b2f1e921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19b2f1e921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9b2f1e921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9b2f1e921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19b2f1e921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19b2f1e921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9b2f1e92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9b2f1e92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9b2f1e921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9b2f1e921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19b2f1e921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119b2f1e921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19b2f1e921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19b2f1e921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19b2f1e921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19b2f1e921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19b2f1e92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19b2f1e92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19b2f1e921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119b2f1e921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19b2f1e921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19b2f1e921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19b2f1e921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19b2f1e921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119b2f1e921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119b2f1e921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19b2f1e921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19b2f1e921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9b2f1e92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9b2f1e92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119b2f1e921_0_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119b2f1e921_0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119b2f1e921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119b2f1e921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19b2f1e921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119b2f1e921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19b2f1e921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19b2f1e921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19b2f1e921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19b2f1e921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19b2f1e921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19b2f1e921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19b2f1e921_0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19b2f1e921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19b2f1e92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19b2f1e92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19b2f1e921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19b2f1e921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19b2f1e921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19b2f1e921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9b2f1e92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9b2f1e92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19b2f1e921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19b2f1e921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19b2f1e921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19b2f1e921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119b2f1e921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19b2f1e921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19b2f1e921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19b2f1e921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119b2f1e921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119b2f1e921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119b2f1e921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119b2f1e921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119b2f1e921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119b2f1e921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19b2f1e921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9b2f1e921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19b2f1e921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19b2f1e921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19b2f1e921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19b2f1e921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9b2f1e92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9b2f1e92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119b2f1e921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119b2f1e921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698500" lvl="0" indent="-317500" algn="l" rtl="0">
              <a:lnSpc>
                <a:spcPct val="170000"/>
              </a:lnSpc>
              <a:spcBef>
                <a:spcPts val="0"/>
              </a:spcBef>
              <a:spcAft>
                <a:spcPts val="0"/>
              </a:spcAft>
              <a:buClr>
                <a:schemeClr val="dk1"/>
              </a:buClr>
              <a:buSzPts val="1400"/>
              <a:buFont typeface="Cambria"/>
              <a:buChar char="●"/>
            </a:pPr>
            <a:r>
              <a:rPr lang="en" sz="1400">
                <a:solidFill>
                  <a:schemeClr val="dk1"/>
                </a:solidFill>
                <a:latin typeface="Cambria"/>
                <a:ea typeface="Cambria"/>
                <a:cs typeface="Cambria"/>
                <a:sym typeface="Cambria"/>
              </a:rPr>
              <a:t>For Java language, you need to: Complete the function in the submit solution tab:  int getNthNodeFromEnd(Node head, int n){...}</a:t>
            </a:r>
            <a:endParaRPr sz="1400">
              <a:solidFill>
                <a:schemeClr val="dk1"/>
              </a:solidFill>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solidFill>
                  <a:schemeClr val="dk1"/>
                </a:solidFill>
                <a:latin typeface="Cambria"/>
                <a:ea typeface="Cambria"/>
                <a:cs typeface="Cambria"/>
                <a:sym typeface="Cambria"/>
              </a:rPr>
              <a:t>For C++ language, you need to: Complete the function in the submit solution tab: int getNthNodeFromEnd(struct Node* head, int n){...} </a:t>
            </a:r>
            <a:endParaRPr sz="1400">
              <a:solidFill>
                <a:schemeClr val="dk1"/>
              </a:solidFill>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solidFill>
                  <a:schemeClr val="dk1"/>
                </a:solidFill>
                <a:latin typeface="Cambria"/>
                <a:ea typeface="Cambria"/>
                <a:cs typeface="Cambria"/>
                <a:sym typeface="Cambria"/>
              </a:rPr>
              <a:t>For Python language, you need to: Complete the function in the submit solution tab: def getNthNodeFromEnd(head, n):</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119b2f1e921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119b2f1e921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119b2f1e921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119b2f1e921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19b2f1e921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19b2f1e921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119b2f1e921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19b2f1e921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19b2f1e921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19b2f1e921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400" b="1">
                <a:solidFill>
                  <a:schemeClr val="dk1"/>
                </a:solidFill>
                <a:latin typeface="Cambria"/>
                <a:ea typeface="Cambria"/>
                <a:cs typeface="Cambria"/>
                <a:sym typeface="Cambria"/>
              </a:rPr>
              <a:t>Note:</a:t>
            </a:r>
            <a:endParaRPr sz="1400" b="1">
              <a:solidFill>
                <a:schemeClr val="dk1"/>
              </a:solidFill>
              <a:latin typeface="Cambria"/>
              <a:ea typeface="Cambria"/>
              <a:cs typeface="Cambria"/>
              <a:sym typeface="Cambria"/>
            </a:endParaRPr>
          </a:p>
          <a:p>
            <a:pPr marL="698500" lvl="0" indent="-317500" algn="l" rtl="0">
              <a:lnSpc>
                <a:spcPct val="170000"/>
              </a:lnSpc>
              <a:spcBef>
                <a:spcPts val="1500"/>
              </a:spcBef>
              <a:spcAft>
                <a:spcPts val="0"/>
              </a:spcAft>
              <a:buClr>
                <a:schemeClr val="dk1"/>
              </a:buClr>
              <a:buSzPts val="1400"/>
              <a:buFont typeface="Cambria"/>
              <a:buChar char="●"/>
            </a:pPr>
            <a:r>
              <a:rPr lang="en" sz="1400">
                <a:solidFill>
                  <a:schemeClr val="dk1"/>
                </a:solidFill>
                <a:latin typeface="Cambria"/>
                <a:ea typeface="Cambria"/>
                <a:cs typeface="Cambria"/>
                <a:sym typeface="Cambria"/>
              </a:rPr>
              <a:t>For Java language, you need to: Complete the function in the submit solution tab: Node merge(Node head1, Node head2){...}</a:t>
            </a:r>
            <a:endParaRPr sz="1400">
              <a:solidFill>
                <a:schemeClr val="dk1"/>
              </a:solidFill>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solidFill>
                  <a:schemeClr val="dk1"/>
                </a:solidFill>
                <a:latin typeface="Cambria"/>
                <a:ea typeface="Cambria"/>
                <a:cs typeface="Cambria"/>
                <a:sym typeface="Cambria"/>
              </a:rPr>
              <a:t>For C++ language, you need to: Complete the function in the submit solution tab: Node* merge(Node* head1, Node* head2){...} </a:t>
            </a:r>
            <a:endParaRPr sz="1400">
              <a:solidFill>
                <a:schemeClr val="dk1"/>
              </a:solidFill>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solidFill>
                  <a:schemeClr val="dk1"/>
                </a:solidFill>
                <a:latin typeface="Cambria"/>
                <a:ea typeface="Cambria"/>
                <a:cs typeface="Cambria"/>
                <a:sym typeface="Cambria"/>
              </a:rPr>
              <a:t>For Python language, you need to: Complete the function in the submit solution tab: def merge(headA, headB):</a:t>
            </a:r>
            <a:endParaRPr sz="1400">
              <a:solidFill>
                <a:schemeClr val="dk1"/>
              </a:solidFill>
              <a:latin typeface="Cambria"/>
              <a:ea typeface="Cambria"/>
              <a:cs typeface="Cambria"/>
              <a:sym typeface="Cambria"/>
            </a:endParaRPr>
          </a:p>
          <a:p>
            <a:pPr marL="0" lvl="0" indent="0" algn="l" rtl="0">
              <a:spcBef>
                <a:spcPts val="300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19b2f1e921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19b2f1e921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119b2f1e921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119b2f1e921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119b2f1e921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119b2f1e921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19b2f1e921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19b2f1e921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9b2f1e92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9b2f1e92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19b2f1e921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19b2f1e921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19b2f1e921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19b2f1e921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19b2f1e921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19b2f1e921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119b2f1e921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119b2f1e921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119b2f1e921_0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119b2f1e921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19b2f1e921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19b2f1e921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19b2f1e921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19b2f1e921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19b2f1e921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19b2f1e921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9b2f1e921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19b2f1e921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119b2f1e921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119b2f1e921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9b2f1e921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9b2f1e92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119b2f1e921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119b2f1e921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119b2f1e921_0_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119b2f1e921_0_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9b2f1e921_0_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9b2f1e921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119b2f1e921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119b2f1e921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19b2f1e921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19b2f1e921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119b2f1e921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119b2f1e921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119b2f1e921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119b2f1e921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119b2f1e921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119b2f1e921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19b2f1e921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19b2f1e921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19b2f1e921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19b2f1e921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9b2f1e921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9b2f1e92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9b2f1e92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9b2f1e92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119b2f1e921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119b2f1e921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119b2f1e921_0_1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119b2f1e921_0_1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119b2f1e921_0_1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119b2f1e921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119b2f1e921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119b2f1e921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119b2f1e921_0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119b2f1e921_0_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119b2f1e921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119b2f1e921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19b2f1e921_0_1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19b2f1e921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19b2f1e921_0_1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19b2f1e921_0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119b2f1e921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119b2f1e921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9b2f1e9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9b2f1e9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9b2f1e921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9b2f1e92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19b2f1e92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19b2f1e92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119b2f1e921_0_1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119b2f1e921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19b2f1e921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19b2f1e921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19b2f1e921_0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19b2f1e921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119b2f1e921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119b2f1e921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119b2f1e921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119b2f1e921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119b2f1e921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119b2f1e921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19b2f1e921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19b2f1e921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119b2f1e921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119b2f1e921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19b2f1e921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19b2f1e921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9b2f1e92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9b2f1e92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119b2f1e921_0_1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119b2f1e921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119b2f1e921_0_1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119b2f1e921_0_1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119b2f1e921_0_1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119b2f1e921_0_1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119b2f1e921_0_1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119b2f1e921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9b2f1e921_0_1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9b2f1e921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119b2f1e921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119b2f1e921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119b2f1e921_0_1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119b2f1e921_0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119b2f1e921_0_1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119b2f1e921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119b2f1e921_0_1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119b2f1e921_0_1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19b2f1e921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19b2f1e921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9b2f1e92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9b2f1e92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119b2f1e921_0_1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119b2f1e921_0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19b2f1e921_0_1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119b2f1e921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119b2f1e921_0_1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119b2f1e921_0_1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119b2f1e921_0_1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119b2f1e921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119b2f1e921_0_1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119b2f1e921_0_1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119b2f1e921_0_1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119b2f1e921_0_1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19b2f1e921_0_1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19b2f1e921_0_1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119b2f1e921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119b2f1e921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19b2f1e921_0_1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19b2f1e921_0_1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119b2f1e921_0_1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119b2f1e921_0_1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b2f1e92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b2f1e92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119b2f1e921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119b2f1e921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119b2f1e92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119b2f1e92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19b2f1e921_0_1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19b2f1e921_0_1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19b2f1e921_0_1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19b2f1e921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119b2f1e921_0_1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119b2f1e921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19b2f1e921_0_1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19b2f1e921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119b2f1e921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119b2f1e921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119b2f1e92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119b2f1e92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119b2f1e921_0_1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119b2f1e921_0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g119b2f1e921_0_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3" name="Google Shape;1603;g119b2f1e921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9b2f1e92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9b2f1e92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19b2f1e921_0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19b2f1e921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119b2f1e921_0_1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119b2f1e921_0_1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119b2f1e921_0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119b2f1e921_0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119b2f1e921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119b2f1e921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119b2f1e921_0_1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119b2f1e921_0_1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g119b2f1e921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0" name="Google Shape;1640;g119b2f1e921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119b2f1e921_0_1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119b2f1e921_0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119b2f1e921_0_1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2" name="Google Shape;1652;g119b2f1e921_0_1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119b2f1e921_0_1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119b2f1e921_0_1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119b2f1e921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119b2f1e921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9b2f1e92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9b2f1e92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19b2f1e921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19b2f1e921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19b2f1e921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19b2f1e921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119b2f1e921_0_1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119b2f1e921_0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19b2f1e921_0_1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19b2f1e921_0_1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g119b2f1e921_0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g119b2f1e921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19b2f1e921_0_1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19b2f1e921_0_1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g119b2f1e921_0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119b2f1e921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119b2f1e921_0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119b2f1e921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119b2f1e921_0_1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119b2f1e921_0_1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g119b2f1e921_0_1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119b2f1e921_0_1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9b2f1e92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9b2f1e92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19b2f1e921_0_1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19b2f1e921_0_1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g119b2f1e921_0_1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9" name="Google Shape;1739;g119b2f1e921_0_1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119b2f1e921_0_1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119b2f1e921_0_1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g119b2f1e921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2" name="Google Shape;1752;g119b2f1e921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19b2f1e921_0_1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9" name="Google Shape;1759;g119b2f1e921_0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3"/>
        <p:cNvGrpSpPr/>
        <p:nvPr/>
      </p:nvGrpSpPr>
      <p:grpSpPr>
        <a:xfrm>
          <a:off x="0" y="0"/>
          <a:ext cx="0" cy="0"/>
          <a:chOff x="0" y="0"/>
          <a:chExt cx="0" cy="0"/>
        </a:xfrm>
      </p:grpSpPr>
      <p:sp>
        <p:nvSpPr>
          <p:cNvPr id="1764" name="Google Shape;1764;g119b2f1e921_0_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5" name="Google Shape;1765;g119b2f1e921_0_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19b2f1e921_0_1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19b2f1e921_0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119b2f1e921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119b2f1e921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119b2f1e921_0_1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119b2f1e921_0_1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9b2f1e921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9b2f1e921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9b2f1e92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9b2f1e92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119b2f1e92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119b2f1e92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2"/>
        <p:cNvGrpSpPr/>
        <p:nvPr/>
      </p:nvGrpSpPr>
      <p:grpSpPr>
        <a:xfrm>
          <a:off x="0" y="0"/>
          <a:ext cx="0" cy="0"/>
          <a:chOff x="0" y="0"/>
          <a:chExt cx="0" cy="0"/>
        </a:xfrm>
      </p:grpSpPr>
      <p:sp>
        <p:nvSpPr>
          <p:cNvPr id="1803" name="Google Shape;1803;g119b2f1e921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4" name="Google Shape;1804;g119b2f1e921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9b2f1e921_0_1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9b2f1e921_0_1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119b2f1e921_0_1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119b2f1e921_0_1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119b2f1e921_0_1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119b2f1e921_0_1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g119b2f1e921_0_1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8" name="Google Shape;1828;g119b2f1e921_0_1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119b2f1e921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119b2f1e921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119b2f1e921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119b2f1e921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119b2f1e921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119b2f1e921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119b2f1e921_0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119b2f1e921_0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9b2f1e92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19b2f1e92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19b2f1e921_0_1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19b2f1e921_0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119b2f1e921_0_1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119b2f1e921_0_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1"/>
        <p:cNvGrpSpPr/>
        <p:nvPr/>
      </p:nvGrpSpPr>
      <p:grpSpPr>
        <a:xfrm>
          <a:off x="0" y="0"/>
          <a:ext cx="0" cy="0"/>
          <a:chOff x="0" y="0"/>
          <a:chExt cx="0" cy="0"/>
        </a:xfrm>
      </p:grpSpPr>
      <p:sp>
        <p:nvSpPr>
          <p:cNvPr id="1872" name="Google Shape;1872;g119b2f1e921_0_1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3" name="Google Shape;1873;g119b2f1e921_0_1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119b2f1e921_0_1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119b2f1e921_0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119b2f1e921_0_1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119b2f1e921_0_1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1"/>
        <p:cNvGrpSpPr/>
        <p:nvPr/>
      </p:nvGrpSpPr>
      <p:grpSpPr>
        <a:xfrm>
          <a:off x="0" y="0"/>
          <a:ext cx="0" cy="0"/>
          <a:chOff x="0" y="0"/>
          <a:chExt cx="0" cy="0"/>
        </a:xfrm>
      </p:grpSpPr>
      <p:sp>
        <p:nvSpPr>
          <p:cNvPr id="1892" name="Google Shape;1892;g119b2f1e921_0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3" name="Google Shape;1893;g119b2f1e921_0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119b2f1e921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119b2f1e921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g119b2f1e921_0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6" name="Google Shape;1906;g119b2f1e921_0_1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119b2f1e921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119b2f1e921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19b2f1e921_0_1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19b2f1e921_0_1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9b2f1e92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9b2f1e92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19b2f1e921_0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19b2f1e921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119b2f1e921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119b2f1e921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119b2f1e921_0_1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119b2f1e921_0_1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119b2f1e921_0_1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119b2f1e921_0_1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119b2f1e921_0_1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119b2f1e921_0_1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19b2f1e921_0_1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19b2f1e921_0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119b2f1e921_0_1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119b2f1e921_0_1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Google Shape;1969;g119b2f1e921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0" name="Google Shape;1970;g119b2f1e921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119b2f1e921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119b2f1e921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Google Shape;1982;g119b2f1e921_0_1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3" name="Google Shape;1983;g119b2f1e921_0_1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9b2f1e92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9b2f1e92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9b2f1e92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9b2f1e92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119b2f1e921_0_1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119b2f1e921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119b2f1e921_0_1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119b2f1e921_0_1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119b2f1e921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119b2f1e921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6"/>
        <p:cNvGrpSpPr/>
        <p:nvPr/>
      </p:nvGrpSpPr>
      <p:grpSpPr>
        <a:xfrm>
          <a:off x="0" y="0"/>
          <a:ext cx="0" cy="0"/>
          <a:chOff x="0" y="0"/>
          <a:chExt cx="0" cy="0"/>
        </a:xfrm>
      </p:grpSpPr>
      <p:sp>
        <p:nvSpPr>
          <p:cNvPr id="2007" name="Google Shape;2007;g119b2f1e921_0_1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8" name="Google Shape;2008;g119b2f1e921_0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119b2f1e921_0_1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119b2f1e921_0_1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119b2f1e921_0_1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119b2f1e921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6"/>
        <p:cNvGrpSpPr/>
        <p:nvPr/>
      </p:nvGrpSpPr>
      <p:grpSpPr>
        <a:xfrm>
          <a:off x="0" y="0"/>
          <a:ext cx="0" cy="0"/>
          <a:chOff x="0" y="0"/>
          <a:chExt cx="0" cy="0"/>
        </a:xfrm>
      </p:grpSpPr>
      <p:sp>
        <p:nvSpPr>
          <p:cNvPr id="2027" name="Google Shape;2027;g119b2f1e921_0_1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8" name="Google Shape;2028;g119b2f1e921_0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119b2f1e921_0_1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119b2f1e921_0_1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119b2f1e921_0_1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119b2f1e921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119b2f1e921_0_1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119b2f1e921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9b2f1e921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9b2f1e92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119b2f1e921_0_1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119b2f1e921_0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119b2f1e921_0_1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119b2f1e921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119b2f1e921_0_1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119b2f1e921_0_1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119b2f1e921_0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119b2f1e921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119b2f1e921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119b2f1e921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3"/>
        <p:cNvGrpSpPr/>
        <p:nvPr/>
      </p:nvGrpSpPr>
      <p:grpSpPr>
        <a:xfrm>
          <a:off x="0" y="0"/>
          <a:ext cx="0" cy="0"/>
          <a:chOff x="0" y="0"/>
          <a:chExt cx="0" cy="0"/>
        </a:xfrm>
      </p:grpSpPr>
      <p:sp>
        <p:nvSpPr>
          <p:cNvPr id="2084" name="Google Shape;2084;g119b2f1e921_0_1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5" name="Google Shape;2085;g119b2f1e921_0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119b2f1e921_0_1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119b2f1e921_0_1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119b2f1e921_0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119b2f1e921_0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19b2f1e921_0_1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19b2f1e921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119b2f1e921_0_1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119b2f1e921_0_1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9b2f1e921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9b2f1e92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119b2f1e921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119b2f1e921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g119b2f1e921_0_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g119b2f1e921_0_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7"/>
        <p:cNvGrpSpPr/>
        <p:nvPr/>
      </p:nvGrpSpPr>
      <p:grpSpPr>
        <a:xfrm>
          <a:off x="0" y="0"/>
          <a:ext cx="0" cy="0"/>
          <a:chOff x="0" y="0"/>
          <a:chExt cx="0" cy="0"/>
        </a:xfrm>
      </p:grpSpPr>
      <p:sp>
        <p:nvSpPr>
          <p:cNvPr id="2128" name="Google Shape;2128;g119b2f1e921_0_1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9" name="Google Shape;2129;g119b2f1e921_0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119b2f1e921_0_1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119b2f1e921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119b2f1e921_0_1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119b2f1e921_0_1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5"/>
        <p:cNvGrpSpPr/>
        <p:nvPr/>
      </p:nvGrpSpPr>
      <p:grpSpPr>
        <a:xfrm>
          <a:off x="0" y="0"/>
          <a:ext cx="0" cy="0"/>
          <a:chOff x="0" y="0"/>
          <a:chExt cx="0" cy="0"/>
        </a:xfrm>
      </p:grpSpPr>
      <p:sp>
        <p:nvSpPr>
          <p:cNvPr id="2146" name="Google Shape;2146;g119b2f1e921_0_1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7" name="Google Shape;2147;g119b2f1e921_0_1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119b2f1e921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119b2f1e921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119b2f1e921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119b2f1e921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119b2f1e921_0_1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119b2f1e921_0_1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1"/>
        <p:cNvGrpSpPr/>
        <p:nvPr/>
      </p:nvGrpSpPr>
      <p:grpSpPr>
        <a:xfrm>
          <a:off x="0" y="0"/>
          <a:ext cx="0" cy="0"/>
          <a:chOff x="0" y="0"/>
          <a:chExt cx="0" cy="0"/>
        </a:xfrm>
      </p:grpSpPr>
      <p:sp>
        <p:nvSpPr>
          <p:cNvPr id="2172" name="Google Shape;2172;g119b2f1e921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3" name="Google Shape;2173;g119b2f1e921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9b2f1e921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9b2f1e92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119b2f1e921_0_1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119b2f1e921_0_1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Google Shape;2184;g119b2f1e921_0_1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5" name="Google Shape;2185;g119b2f1e921_0_1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119b2f1e921_0_1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119b2f1e921_0_1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119b2f1e921_0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119b2f1e921_0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9b2f1e921_0_1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9b2f1e921_0_1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119b2f1e921_0_1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119b2f1e921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3"/>
        <p:cNvGrpSpPr/>
        <p:nvPr/>
      </p:nvGrpSpPr>
      <p:grpSpPr>
        <a:xfrm>
          <a:off x="0" y="0"/>
          <a:ext cx="0" cy="0"/>
          <a:chOff x="0" y="0"/>
          <a:chExt cx="0" cy="0"/>
        </a:xfrm>
      </p:grpSpPr>
      <p:sp>
        <p:nvSpPr>
          <p:cNvPr id="2214" name="Google Shape;2214;g119b2f1e921_0_1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5" name="Google Shape;2215;g119b2f1e921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g119b2f1e921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119b2f1e921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19b2f1e921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19b2f1e921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119b2f1e921_0_1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119b2f1e921_0_1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9b2f1e92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9b2f1e92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119b2f1e921_0_1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119b2f1e921_0_1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119b2f1e921_0_1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119b2f1e921_0_1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119b2f1e921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119b2f1e921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119b2f1e921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3" name="Google Shape;2263;g119b2f1e921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119b2f1e921_0_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119b2f1e921_0_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119b2f1e921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19b2f1e921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g119b2f1e921_0_1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1" name="Google Shape;2281;g119b2f1e921_0_1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19b2f1e921_0_1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19b2f1e921_0_1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2"/>
        <p:cNvGrpSpPr/>
        <p:nvPr/>
      </p:nvGrpSpPr>
      <p:grpSpPr>
        <a:xfrm>
          <a:off x="0" y="0"/>
          <a:ext cx="0" cy="0"/>
          <a:chOff x="0" y="0"/>
          <a:chExt cx="0" cy="0"/>
        </a:xfrm>
      </p:grpSpPr>
      <p:sp>
        <p:nvSpPr>
          <p:cNvPr id="2293" name="Google Shape;2293;g119b2f1e921_0_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4" name="Google Shape;2294;g119b2f1e921_0_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19b2f1e921_0_1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19b2f1e921_0_1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9b2f1e92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9b2f1e92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119b2f1e921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119b2f1e921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119b2f1e921_0_1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119b2f1e921_0_1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119b2f1e921_0_1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119b2f1e921_0_1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119b2f1e921_0_1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119b2f1e921_0_1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119b2f1e921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119b2f1e921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8"/>
        <p:cNvGrpSpPr/>
        <p:nvPr/>
      </p:nvGrpSpPr>
      <p:grpSpPr>
        <a:xfrm>
          <a:off x="0" y="0"/>
          <a:ext cx="0" cy="0"/>
          <a:chOff x="0" y="0"/>
          <a:chExt cx="0" cy="0"/>
        </a:xfrm>
      </p:grpSpPr>
      <p:sp>
        <p:nvSpPr>
          <p:cNvPr id="2339" name="Google Shape;2339;g119b2f1e921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0" name="Google Shape;2340;g119b2f1e921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4"/>
        <p:cNvGrpSpPr/>
        <p:nvPr/>
      </p:nvGrpSpPr>
      <p:grpSpPr>
        <a:xfrm>
          <a:off x="0" y="0"/>
          <a:ext cx="0" cy="0"/>
          <a:chOff x="0" y="0"/>
          <a:chExt cx="0" cy="0"/>
        </a:xfrm>
      </p:grpSpPr>
      <p:sp>
        <p:nvSpPr>
          <p:cNvPr id="2345" name="Google Shape;2345;g119b2f1e921_0_1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6" name="Google Shape;2346;g119b2f1e921_0_1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0"/>
        <p:cNvGrpSpPr/>
        <p:nvPr/>
      </p:nvGrpSpPr>
      <p:grpSpPr>
        <a:xfrm>
          <a:off x="0" y="0"/>
          <a:ext cx="0" cy="0"/>
          <a:chOff x="0" y="0"/>
          <a:chExt cx="0" cy="0"/>
        </a:xfrm>
      </p:grpSpPr>
      <p:sp>
        <p:nvSpPr>
          <p:cNvPr id="2351" name="Google Shape;2351;g119b2f1e921_0_1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2" name="Google Shape;2352;g119b2f1e921_0_1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119b2f1e921_0_1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119b2f1e921_0_1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g119b2f1e921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5" name="Google Shape;2365;g119b2f1e921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9b2f1e92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19b2f1e92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0"/>
        <p:cNvGrpSpPr/>
        <p:nvPr/>
      </p:nvGrpSpPr>
      <p:grpSpPr>
        <a:xfrm>
          <a:off x="0" y="0"/>
          <a:ext cx="0" cy="0"/>
          <a:chOff x="0" y="0"/>
          <a:chExt cx="0" cy="0"/>
        </a:xfrm>
      </p:grpSpPr>
      <p:sp>
        <p:nvSpPr>
          <p:cNvPr id="2371" name="Google Shape;2371;g119b2f1e921_0_1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2" name="Google Shape;2372;g119b2f1e921_0_1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6"/>
        <p:cNvGrpSpPr/>
        <p:nvPr/>
      </p:nvGrpSpPr>
      <p:grpSpPr>
        <a:xfrm>
          <a:off x="0" y="0"/>
          <a:ext cx="0" cy="0"/>
          <a:chOff x="0" y="0"/>
          <a:chExt cx="0" cy="0"/>
        </a:xfrm>
      </p:grpSpPr>
      <p:sp>
        <p:nvSpPr>
          <p:cNvPr id="2377" name="Google Shape;2377;g119b2f1e921_0_1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8" name="Google Shape;2378;g119b2f1e921_0_1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2"/>
        <p:cNvGrpSpPr/>
        <p:nvPr/>
      </p:nvGrpSpPr>
      <p:grpSpPr>
        <a:xfrm>
          <a:off x="0" y="0"/>
          <a:ext cx="0" cy="0"/>
          <a:chOff x="0" y="0"/>
          <a:chExt cx="0" cy="0"/>
        </a:xfrm>
      </p:grpSpPr>
      <p:sp>
        <p:nvSpPr>
          <p:cNvPr id="2383" name="Google Shape;2383;g119b2f1e921_0_1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4" name="Google Shape;2384;g119b2f1e921_0_1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119b2f1e921_0_1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119b2f1e921_0_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119b2f1e921_0_1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19b2f1e921_0_1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0"/>
        <p:cNvGrpSpPr/>
        <p:nvPr/>
      </p:nvGrpSpPr>
      <p:grpSpPr>
        <a:xfrm>
          <a:off x="0" y="0"/>
          <a:ext cx="0" cy="0"/>
          <a:chOff x="0" y="0"/>
          <a:chExt cx="0" cy="0"/>
        </a:xfrm>
      </p:grpSpPr>
      <p:sp>
        <p:nvSpPr>
          <p:cNvPr id="2401" name="Google Shape;2401;g119b2f1e921_0_1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 name="Google Shape;2402;g119b2f1e921_0_1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7"/>
        <p:cNvGrpSpPr/>
        <p:nvPr/>
      </p:nvGrpSpPr>
      <p:grpSpPr>
        <a:xfrm>
          <a:off x="0" y="0"/>
          <a:ext cx="0" cy="0"/>
          <a:chOff x="0" y="0"/>
          <a:chExt cx="0" cy="0"/>
        </a:xfrm>
      </p:grpSpPr>
      <p:sp>
        <p:nvSpPr>
          <p:cNvPr id="2408" name="Google Shape;2408;g119b2f1e921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9" name="Google Shape;2409;g119b2f1e921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119b2f1e921_0_1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119b2f1e921_0_1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0"/>
        <p:cNvGrpSpPr/>
        <p:nvPr/>
      </p:nvGrpSpPr>
      <p:grpSpPr>
        <a:xfrm>
          <a:off x="0" y="0"/>
          <a:ext cx="0" cy="0"/>
          <a:chOff x="0" y="0"/>
          <a:chExt cx="0" cy="0"/>
        </a:xfrm>
      </p:grpSpPr>
      <p:sp>
        <p:nvSpPr>
          <p:cNvPr id="2421" name="Google Shape;2421;g119b2f1e921_0_1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2" name="Google Shape;2422;g119b2f1e921_0_1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6"/>
        <p:cNvGrpSpPr/>
        <p:nvPr/>
      </p:nvGrpSpPr>
      <p:grpSpPr>
        <a:xfrm>
          <a:off x="0" y="0"/>
          <a:ext cx="0" cy="0"/>
          <a:chOff x="0" y="0"/>
          <a:chExt cx="0" cy="0"/>
        </a:xfrm>
      </p:grpSpPr>
      <p:sp>
        <p:nvSpPr>
          <p:cNvPr id="2427" name="Google Shape;2427;g119b2f1e921_0_1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8" name="Google Shape;2428;g119b2f1e921_0_1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9b2f1e921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9b2f1e921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2"/>
        <p:cNvGrpSpPr/>
        <p:nvPr/>
      </p:nvGrpSpPr>
      <p:grpSpPr>
        <a:xfrm>
          <a:off x="0" y="0"/>
          <a:ext cx="0" cy="0"/>
          <a:chOff x="0" y="0"/>
          <a:chExt cx="0" cy="0"/>
        </a:xfrm>
      </p:grpSpPr>
      <p:sp>
        <p:nvSpPr>
          <p:cNvPr id="2433" name="Google Shape;2433;g119b2f1e921_0_2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4" name="Google Shape;2434;g119b2f1e921_0_2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119b2f1e921_0_2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119b2f1e921_0_2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5"/>
        <p:cNvGrpSpPr/>
        <p:nvPr/>
      </p:nvGrpSpPr>
      <p:grpSpPr>
        <a:xfrm>
          <a:off x="0" y="0"/>
          <a:ext cx="0" cy="0"/>
          <a:chOff x="0" y="0"/>
          <a:chExt cx="0" cy="0"/>
        </a:xfrm>
      </p:grpSpPr>
      <p:sp>
        <p:nvSpPr>
          <p:cNvPr id="2446" name="Google Shape;2446;g119b2f1e921_0_2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119b2f1e921_0_2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119b2f1e921_0_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119b2f1e921_0_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119b2f1e921_0_2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119b2f1e921_0_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g119b2f1e921_0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6" name="Google Shape;2466;g119b2f1e921_0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0"/>
        <p:cNvGrpSpPr/>
        <p:nvPr/>
      </p:nvGrpSpPr>
      <p:grpSpPr>
        <a:xfrm>
          <a:off x="0" y="0"/>
          <a:ext cx="0" cy="0"/>
          <a:chOff x="0" y="0"/>
          <a:chExt cx="0" cy="0"/>
        </a:xfrm>
      </p:grpSpPr>
      <p:sp>
        <p:nvSpPr>
          <p:cNvPr id="2471" name="Google Shape;2471;g119b2f1e921_0_2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2" name="Google Shape;2472;g119b2f1e921_0_2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119b2f1e921_0_2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119b2f1e921_0_2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1"/>
        <p:cNvGrpSpPr/>
        <p:nvPr/>
      </p:nvGrpSpPr>
      <p:grpSpPr>
        <a:xfrm>
          <a:off x="0" y="0"/>
          <a:ext cx="0" cy="0"/>
          <a:chOff x="0" y="0"/>
          <a:chExt cx="0" cy="0"/>
        </a:xfrm>
      </p:grpSpPr>
      <p:sp>
        <p:nvSpPr>
          <p:cNvPr id="2482" name="Google Shape;2482;g119b2f1e921_0_2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3" name="Google Shape;2483;g119b2f1e921_0_2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119b2f1e921_0_2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119b2f1e921_0_2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9b2f1e92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9b2f1e92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119b2f1e921_0_2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119b2f1e921_0_2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1"/>
        <p:cNvGrpSpPr/>
        <p:nvPr/>
      </p:nvGrpSpPr>
      <p:grpSpPr>
        <a:xfrm>
          <a:off x="0" y="0"/>
          <a:ext cx="0" cy="0"/>
          <a:chOff x="0" y="0"/>
          <a:chExt cx="0" cy="0"/>
        </a:xfrm>
      </p:grpSpPr>
      <p:sp>
        <p:nvSpPr>
          <p:cNvPr id="2502" name="Google Shape;2502;g119b2f1e921_0_2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3" name="Google Shape;2503;g119b2f1e921_0_2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7"/>
        <p:cNvGrpSpPr/>
        <p:nvPr/>
      </p:nvGrpSpPr>
      <p:grpSpPr>
        <a:xfrm>
          <a:off x="0" y="0"/>
          <a:ext cx="0" cy="0"/>
          <a:chOff x="0" y="0"/>
          <a:chExt cx="0" cy="0"/>
        </a:xfrm>
      </p:grpSpPr>
      <p:sp>
        <p:nvSpPr>
          <p:cNvPr id="2508" name="Google Shape;2508;g119b2f1e921_0_2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9" name="Google Shape;2509;g119b2f1e921_0_2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119b2f1e921_0_2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119b2f1e921_0_2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119b2f1e921_0_2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119b2f1e921_0_2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5"/>
        <p:cNvGrpSpPr/>
        <p:nvPr/>
      </p:nvGrpSpPr>
      <p:grpSpPr>
        <a:xfrm>
          <a:off x="0" y="0"/>
          <a:ext cx="0" cy="0"/>
          <a:chOff x="0" y="0"/>
          <a:chExt cx="0" cy="0"/>
        </a:xfrm>
      </p:grpSpPr>
      <p:sp>
        <p:nvSpPr>
          <p:cNvPr id="2526" name="Google Shape;2526;g119b2f1e921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7" name="Google Shape;2527;g119b2f1e921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2"/>
        <p:cNvGrpSpPr/>
        <p:nvPr/>
      </p:nvGrpSpPr>
      <p:grpSpPr>
        <a:xfrm>
          <a:off x="0" y="0"/>
          <a:ext cx="0" cy="0"/>
          <a:chOff x="0" y="0"/>
          <a:chExt cx="0" cy="0"/>
        </a:xfrm>
      </p:grpSpPr>
      <p:sp>
        <p:nvSpPr>
          <p:cNvPr id="2533" name="Google Shape;2533;g119b2f1e921_0_2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4" name="Google Shape;2534;g119b2f1e921_0_2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g119b2f1e921_0_2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1" name="Google Shape;2541;g119b2f1e921_0_2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119b2f1e921_0_2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119b2f1e921_0_2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1"/>
        <p:cNvGrpSpPr/>
        <p:nvPr/>
      </p:nvGrpSpPr>
      <p:grpSpPr>
        <a:xfrm>
          <a:off x="0" y="0"/>
          <a:ext cx="0" cy="0"/>
          <a:chOff x="0" y="0"/>
          <a:chExt cx="0" cy="0"/>
        </a:xfrm>
      </p:grpSpPr>
      <p:sp>
        <p:nvSpPr>
          <p:cNvPr id="2552" name="Google Shape;2552;g119b2f1e921_0_2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3" name="Google Shape;2553;g119b2f1e921_0_2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9b2f1e921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9b2f1e921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7"/>
        <p:cNvGrpSpPr/>
        <p:nvPr/>
      </p:nvGrpSpPr>
      <p:grpSpPr>
        <a:xfrm>
          <a:off x="0" y="0"/>
          <a:ext cx="0" cy="0"/>
          <a:chOff x="0" y="0"/>
          <a:chExt cx="0" cy="0"/>
        </a:xfrm>
      </p:grpSpPr>
      <p:sp>
        <p:nvSpPr>
          <p:cNvPr id="2558" name="Google Shape;2558;g119b2f1e921_0_2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9" name="Google Shape;2559;g119b2f1e921_0_2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5"/>
        <p:cNvGrpSpPr/>
        <p:nvPr/>
      </p:nvGrpSpPr>
      <p:grpSpPr>
        <a:xfrm>
          <a:off x="0" y="0"/>
          <a:ext cx="0" cy="0"/>
          <a:chOff x="0" y="0"/>
          <a:chExt cx="0" cy="0"/>
        </a:xfrm>
      </p:grpSpPr>
      <p:sp>
        <p:nvSpPr>
          <p:cNvPr id="2566" name="Google Shape;2566;g119b2f1e921_0_2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7" name="Google Shape;2567;g119b2f1e921_0_2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g119b2f1e921_0_2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4" name="Google Shape;2574;g119b2f1e921_0_2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8"/>
        <p:cNvGrpSpPr/>
        <p:nvPr/>
      </p:nvGrpSpPr>
      <p:grpSpPr>
        <a:xfrm>
          <a:off x="0" y="0"/>
          <a:ext cx="0" cy="0"/>
          <a:chOff x="0" y="0"/>
          <a:chExt cx="0" cy="0"/>
        </a:xfrm>
      </p:grpSpPr>
      <p:sp>
        <p:nvSpPr>
          <p:cNvPr id="2579" name="Google Shape;2579;g119b2f1e921_0_2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0" name="Google Shape;2580;g119b2f1e921_0_2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119b2f1e921_0_2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119b2f1e921_0_2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2"/>
        <p:cNvGrpSpPr/>
        <p:nvPr/>
      </p:nvGrpSpPr>
      <p:grpSpPr>
        <a:xfrm>
          <a:off x="0" y="0"/>
          <a:ext cx="0" cy="0"/>
          <a:chOff x="0" y="0"/>
          <a:chExt cx="0" cy="0"/>
        </a:xfrm>
      </p:grpSpPr>
      <p:sp>
        <p:nvSpPr>
          <p:cNvPr id="2593" name="Google Shape;2593;g119b2f1e921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4" name="Google Shape;2594;g119b2f1e921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124850fb4b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124850fb4b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4"/>
        <p:cNvGrpSpPr/>
        <p:nvPr/>
      </p:nvGrpSpPr>
      <p:grpSpPr>
        <a:xfrm>
          <a:off x="0" y="0"/>
          <a:ext cx="0" cy="0"/>
          <a:chOff x="0" y="0"/>
          <a:chExt cx="0" cy="0"/>
        </a:xfrm>
      </p:grpSpPr>
      <p:sp>
        <p:nvSpPr>
          <p:cNvPr id="2605" name="Google Shape;2605;g124850fb4b5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6" name="Google Shape;2606;g124850fb4b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124850fb4b5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124850fb4b5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24850fb4b5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24850fb4b5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9b2f1e92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9b2f1e92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19b2f1e92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19b2f1e92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24850fb4b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24850fb4b5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0"/>
        <p:cNvGrpSpPr/>
        <p:nvPr/>
      </p:nvGrpSpPr>
      <p:grpSpPr>
        <a:xfrm>
          <a:off x="0" y="0"/>
          <a:ext cx="0" cy="0"/>
          <a:chOff x="0" y="0"/>
          <a:chExt cx="0" cy="0"/>
        </a:xfrm>
      </p:grpSpPr>
      <p:sp>
        <p:nvSpPr>
          <p:cNvPr id="2631" name="Google Shape;2631;g124850fb4b5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2" name="Google Shape;2632;g124850fb4b5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124850fb4b5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124850fb4b5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124850fb4b5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124850fb4b5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8"/>
        <p:cNvGrpSpPr/>
        <p:nvPr/>
      </p:nvGrpSpPr>
      <p:grpSpPr>
        <a:xfrm>
          <a:off x="0" y="0"/>
          <a:ext cx="0" cy="0"/>
          <a:chOff x="0" y="0"/>
          <a:chExt cx="0" cy="0"/>
        </a:xfrm>
      </p:grpSpPr>
      <p:sp>
        <p:nvSpPr>
          <p:cNvPr id="2649" name="Google Shape;2649;g124850fb4b5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0" name="Google Shape;2650;g124850fb4b5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g124850fb4b5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124850fb4b5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1"/>
        <p:cNvGrpSpPr/>
        <p:nvPr/>
      </p:nvGrpSpPr>
      <p:grpSpPr>
        <a:xfrm>
          <a:off x="0" y="0"/>
          <a:ext cx="0" cy="0"/>
          <a:chOff x="0" y="0"/>
          <a:chExt cx="0" cy="0"/>
        </a:xfrm>
      </p:grpSpPr>
      <p:sp>
        <p:nvSpPr>
          <p:cNvPr id="2662" name="Google Shape;2662;g124850fb4b5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3" name="Google Shape;2663;g124850fb4b5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124850fb4b5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124850fb4b5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4"/>
        <p:cNvGrpSpPr/>
        <p:nvPr/>
      </p:nvGrpSpPr>
      <p:grpSpPr>
        <a:xfrm>
          <a:off x="0" y="0"/>
          <a:ext cx="0" cy="0"/>
          <a:chOff x="0" y="0"/>
          <a:chExt cx="0" cy="0"/>
        </a:xfrm>
      </p:grpSpPr>
      <p:sp>
        <p:nvSpPr>
          <p:cNvPr id="2675" name="Google Shape;2675;g124850fb4b5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6" name="Google Shape;2676;g124850fb4b5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124850fb4b5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124850fb4b5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9b2f1e921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9b2f1e921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6"/>
        <p:cNvGrpSpPr/>
        <p:nvPr/>
      </p:nvGrpSpPr>
      <p:grpSpPr>
        <a:xfrm>
          <a:off x="0" y="0"/>
          <a:ext cx="0" cy="0"/>
          <a:chOff x="0" y="0"/>
          <a:chExt cx="0" cy="0"/>
        </a:xfrm>
      </p:grpSpPr>
      <p:sp>
        <p:nvSpPr>
          <p:cNvPr id="2687" name="Google Shape;2687;g124850fb4b5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8" name="Google Shape;2688;g124850fb4b5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3"/>
        <p:cNvGrpSpPr/>
        <p:nvPr/>
      </p:nvGrpSpPr>
      <p:grpSpPr>
        <a:xfrm>
          <a:off x="0" y="0"/>
          <a:ext cx="0" cy="0"/>
          <a:chOff x="0" y="0"/>
          <a:chExt cx="0" cy="0"/>
        </a:xfrm>
      </p:grpSpPr>
      <p:sp>
        <p:nvSpPr>
          <p:cNvPr id="2694" name="Google Shape;2694;g124850fb4b5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124850fb4b5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124850fb4b5_3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124850fb4b5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6"/>
        <p:cNvGrpSpPr/>
        <p:nvPr/>
      </p:nvGrpSpPr>
      <p:grpSpPr>
        <a:xfrm>
          <a:off x="0" y="0"/>
          <a:ext cx="0" cy="0"/>
          <a:chOff x="0" y="0"/>
          <a:chExt cx="0" cy="0"/>
        </a:xfrm>
      </p:grpSpPr>
      <p:sp>
        <p:nvSpPr>
          <p:cNvPr id="2707" name="Google Shape;2707;g124850fb4b5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8" name="Google Shape;2708;g124850fb4b5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2"/>
        <p:cNvGrpSpPr/>
        <p:nvPr/>
      </p:nvGrpSpPr>
      <p:grpSpPr>
        <a:xfrm>
          <a:off x="0" y="0"/>
          <a:ext cx="0" cy="0"/>
          <a:chOff x="0" y="0"/>
          <a:chExt cx="0" cy="0"/>
        </a:xfrm>
      </p:grpSpPr>
      <p:sp>
        <p:nvSpPr>
          <p:cNvPr id="2713" name="Google Shape;2713;g124850fb4b5_3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4" name="Google Shape;2714;g124850fb4b5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124850fb4b5_3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124850fb4b5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4"/>
        <p:cNvGrpSpPr/>
        <p:nvPr/>
      </p:nvGrpSpPr>
      <p:grpSpPr>
        <a:xfrm>
          <a:off x="0" y="0"/>
          <a:ext cx="0" cy="0"/>
          <a:chOff x="0" y="0"/>
          <a:chExt cx="0" cy="0"/>
        </a:xfrm>
      </p:grpSpPr>
      <p:sp>
        <p:nvSpPr>
          <p:cNvPr id="2725" name="Google Shape;2725;g124850fb4b5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6" name="Google Shape;2726;g124850fb4b5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1"/>
        <p:cNvGrpSpPr/>
        <p:nvPr/>
      </p:nvGrpSpPr>
      <p:grpSpPr>
        <a:xfrm>
          <a:off x="0" y="0"/>
          <a:ext cx="0" cy="0"/>
          <a:chOff x="0" y="0"/>
          <a:chExt cx="0" cy="0"/>
        </a:xfrm>
      </p:grpSpPr>
      <p:sp>
        <p:nvSpPr>
          <p:cNvPr id="2732" name="Google Shape;2732;g124850fb4b5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3" name="Google Shape;2733;g124850fb4b5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7"/>
        <p:cNvGrpSpPr/>
        <p:nvPr/>
      </p:nvGrpSpPr>
      <p:grpSpPr>
        <a:xfrm>
          <a:off x="0" y="0"/>
          <a:ext cx="0" cy="0"/>
          <a:chOff x="0" y="0"/>
          <a:chExt cx="0" cy="0"/>
        </a:xfrm>
      </p:grpSpPr>
      <p:sp>
        <p:nvSpPr>
          <p:cNvPr id="2738" name="Google Shape;2738;g124850fb4b5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9" name="Google Shape;2739;g124850fb4b5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g124850fb4b5_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6" name="Google Shape;2746;g124850fb4b5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9b2f1e92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9b2f1e92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0"/>
        <p:cNvGrpSpPr/>
        <p:nvPr/>
      </p:nvGrpSpPr>
      <p:grpSpPr>
        <a:xfrm>
          <a:off x="0" y="0"/>
          <a:ext cx="0" cy="0"/>
          <a:chOff x="0" y="0"/>
          <a:chExt cx="0" cy="0"/>
        </a:xfrm>
      </p:grpSpPr>
      <p:sp>
        <p:nvSpPr>
          <p:cNvPr id="2751" name="Google Shape;2751;g124850fb4b5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24850fb4b5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124850fb4b5_3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124850fb4b5_3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124850fb4b5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4" name="Google Shape;2764;g124850fb4b5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9"/>
        <p:cNvGrpSpPr/>
        <p:nvPr/>
      </p:nvGrpSpPr>
      <p:grpSpPr>
        <a:xfrm>
          <a:off x="0" y="0"/>
          <a:ext cx="0" cy="0"/>
          <a:chOff x="0" y="0"/>
          <a:chExt cx="0" cy="0"/>
        </a:xfrm>
      </p:grpSpPr>
      <p:sp>
        <p:nvSpPr>
          <p:cNvPr id="2770" name="Google Shape;2770;g124850fb4b5_3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1" name="Google Shape;2771;g124850fb4b5_3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5"/>
        <p:cNvGrpSpPr/>
        <p:nvPr/>
      </p:nvGrpSpPr>
      <p:grpSpPr>
        <a:xfrm>
          <a:off x="0" y="0"/>
          <a:ext cx="0" cy="0"/>
          <a:chOff x="0" y="0"/>
          <a:chExt cx="0" cy="0"/>
        </a:xfrm>
      </p:grpSpPr>
      <p:sp>
        <p:nvSpPr>
          <p:cNvPr id="2776" name="Google Shape;2776;g124850fb4b5_3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7" name="Google Shape;2777;g124850fb4b5_3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2"/>
        <p:cNvGrpSpPr/>
        <p:nvPr/>
      </p:nvGrpSpPr>
      <p:grpSpPr>
        <a:xfrm>
          <a:off x="0" y="0"/>
          <a:ext cx="0" cy="0"/>
          <a:chOff x="0" y="0"/>
          <a:chExt cx="0" cy="0"/>
        </a:xfrm>
      </p:grpSpPr>
      <p:sp>
        <p:nvSpPr>
          <p:cNvPr id="2783" name="Google Shape;2783;g124850fb4b5_3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4" name="Google Shape;2784;g124850fb4b5_3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8"/>
        <p:cNvGrpSpPr/>
        <p:nvPr/>
      </p:nvGrpSpPr>
      <p:grpSpPr>
        <a:xfrm>
          <a:off x="0" y="0"/>
          <a:ext cx="0" cy="0"/>
          <a:chOff x="0" y="0"/>
          <a:chExt cx="0" cy="0"/>
        </a:xfrm>
      </p:grpSpPr>
      <p:sp>
        <p:nvSpPr>
          <p:cNvPr id="2789" name="Google Shape;2789;g124850fb4b5_3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0" name="Google Shape;2790;g124850fb4b5_3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4"/>
        <p:cNvGrpSpPr/>
        <p:nvPr/>
      </p:nvGrpSpPr>
      <p:grpSpPr>
        <a:xfrm>
          <a:off x="0" y="0"/>
          <a:ext cx="0" cy="0"/>
          <a:chOff x="0" y="0"/>
          <a:chExt cx="0" cy="0"/>
        </a:xfrm>
      </p:grpSpPr>
      <p:sp>
        <p:nvSpPr>
          <p:cNvPr id="2795" name="Google Shape;2795;g124850fb4b5_3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6" name="Google Shape;2796;g124850fb4b5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0"/>
        <p:cNvGrpSpPr/>
        <p:nvPr/>
      </p:nvGrpSpPr>
      <p:grpSpPr>
        <a:xfrm>
          <a:off x="0" y="0"/>
          <a:ext cx="0" cy="0"/>
          <a:chOff x="0" y="0"/>
          <a:chExt cx="0" cy="0"/>
        </a:xfrm>
      </p:grpSpPr>
      <p:sp>
        <p:nvSpPr>
          <p:cNvPr id="2801" name="Google Shape;2801;g124850fb4b5_3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2" name="Google Shape;2802;g124850fb4b5_3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7"/>
        <p:cNvGrpSpPr/>
        <p:nvPr/>
      </p:nvGrpSpPr>
      <p:grpSpPr>
        <a:xfrm>
          <a:off x="0" y="0"/>
          <a:ext cx="0" cy="0"/>
          <a:chOff x="0" y="0"/>
          <a:chExt cx="0" cy="0"/>
        </a:xfrm>
      </p:grpSpPr>
      <p:sp>
        <p:nvSpPr>
          <p:cNvPr id="2808" name="Google Shape;2808;g124850fb4b5_3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9" name="Google Shape;2809;g124850fb4b5_3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19b2f1e921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19b2f1e921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5"/>
        <p:cNvGrpSpPr/>
        <p:nvPr/>
      </p:nvGrpSpPr>
      <p:grpSpPr>
        <a:xfrm>
          <a:off x="0" y="0"/>
          <a:ext cx="0" cy="0"/>
          <a:chOff x="0" y="0"/>
          <a:chExt cx="0" cy="0"/>
        </a:xfrm>
      </p:grpSpPr>
      <p:sp>
        <p:nvSpPr>
          <p:cNvPr id="2816" name="Google Shape;2816;g124850fb4b5_3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7" name="Google Shape;2817;g124850fb4b5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2"/>
        <p:cNvGrpSpPr/>
        <p:nvPr/>
      </p:nvGrpSpPr>
      <p:grpSpPr>
        <a:xfrm>
          <a:off x="0" y="0"/>
          <a:ext cx="0" cy="0"/>
          <a:chOff x="0" y="0"/>
          <a:chExt cx="0" cy="0"/>
        </a:xfrm>
      </p:grpSpPr>
      <p:sp>
        <p:nvSpPr>
          <p:cNvPr id="2823" name="Google Shape;2823;g124850fb4b5_3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4" name="Google Shape;2824;g124850fb4b5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p:cNvGrpSpPr/>
        <p:nvPr/>
      </p:nvGrpSpPr>
      <p:grpSpPr>
        <a:xfrm>
          <a:off x="0" y="0"/>
          <a:ext cx="0" cy="0"/>
          <a:chOff x="0" y="0"/>
          <a:chExt cx="0" cy="0"/>
        </a:xfrm>
      </p:grpSpPr>
      <p:sp>
        <p:nvSpPr>
          <p:cNvPr id="2829" name="Google Shape;2829;g124850fb4b5_3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124850fb4b5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4"/>
        <p:cNvGrpSpPr/>
        <p:nvPr/>
      </p:nvGrpSpPr>
      <p:grpSpPr>
        <a:xfrm>
          <a:off x="0" y="0"/>
          <a:ext cx="0" cy="0"/>
          <a:chOff x="0" y="0"/>
          <a:chExt cx="0" cy="0"/>
        </a:xfrm>
      </p:grpSpPr>
      <p:sp>
        <p:nvSpPr>
          <p:cNvPr id="2835" name="Google Shape;2835;g124850fb4b5_3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6" name="Google Shape;2836;g124850fb4b5_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0"/>
        <p:cNvGrpSpPr/>
        <p:nvPr/>
      </p:nvGrpSpPr>
      <p:grpSpPr>
        <a:xfrm>
          <a:off x="0" y="0"/>
          <a:ext cx="0" cy="0"/>
          <a:chOff x="0" y="0"/>
          <a:chExt cx="0" cy="0"/>
        </a:xfrm>
      </p:grpSpPr>
      <p:sp>
        <p:nvSpPr>
          <p:cNvPr id="2841" name="Google Shape;2841;g124850fb4b5_3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2" name="Google Shape;2842;g124850fb4b5_3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7"/>
        <p:cNvGrpSpPr/>
        <p:nvPr/>
      </p:nvGrpSpPr>
      <p:grpSpPr>
        <a:xfrm>
          <a:off x="0" y="0"/>
          <a:ext cx="0" cy="0"/>
          <a:chOff x="0" y="0"/>
          <a:chExt cx="0" cy="0"/>
        </a:xfrm>
      </p:grpSpPr>
      <p:sp>
        <p:nvSpPr>
          <p:cNvPr id="2848" name="Google Shape;2848;g124850fb4b5_3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9" name="Google Shape;2849;g124850fb4b5_3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3"/>
        <p:cNvGrpSpPr/>
        <p:nvPr/>
      </p:nvGrpSpPr>
      <p:grpSpPr>
        <a:xfrm>
          <a:off x="0" y="0"/>
          <a:ext cx="0" cy="0"/>
          <a:chOff x="0" y="0"/>
          <a:chExt cx="0" cy="0"/>
        </a:xfrm>
      </p:grpSpPr>
      <p:sp>
        <p:nvSpPr>
          <p:cNvPr id="2854" name="Google Shape;2854;g124850fb4b5_3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5" name="Google Shape;2855;g124850fb4b5_3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0"/>
        <p:cNvGrpSpPr/>
        <p:nvPr/>
      </p:nvGrpSpPr>
      <p:grpSpPr>
        <a:xfrm>
          <a:off x="0" y="0"/>
          <a:ext cx="0" cy="0"/>
          <a:chOff x="0" y="0"/>
          <a:chExt cx="0" cy="0"/>
        </a:xfrm>
      </p:grpSpPr>
      <p:sp>
        <p:nvSpPr>
          <p:cNvPr id="2861" name="Google Shape;2861;g124850fb4b5_3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2" name="Google Shape;2862;g124850fb4b5_3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124850fb4b5_3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124850fb4b5_3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124850fb4b5_3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124850fb4b5_3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9b2f1e921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9b2f1e921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124850fb4b5_3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124850fb4b5_3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5"/>
        <p:cNvGrpSpPr/>
        <p:nvPr/>
      </p:nvGrpSpPr>
      <p:grpSpPr>
        <a:xfrm>
          <a:off x="0" y="0"/>
          <a:ext cx="0" cy="0"/>
          <a:chOff x="0" y="0"/>
          <a:chExt cx="0" cy="0"/>
        </a:xfrm>
      </p:grpSpPr>
      <p:sp>
        <p:nvSpPr>
          <p:cNvPr id="2886" name="Google Shape;2886;g124850fb4b5_3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7" name="Google Shape;2887;g124850fb4b5_3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1"/>
        <p:cNvGrpSpPr/>
        <p:nvPr/>
      </p:nvGrpSpPr>
      <p:grpSpPr>
        <a:xfrm>
          <a:off x="0" y="0"/>
          <a:ext cx="0" cy="0"/>
          <a:chOff x="0" y="0"/>
          <a:chExt cx="0" cy="0"/>
        </a:xfrm>
      </p:grpSpPr>
      <p:sp>
        <p:nvSpPr>
          <p:cNvPr id="2892" name="Google Shape;2892;g124850fb4b5_3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3" name="Google Shape;2893;g124850fb4b5_3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8"/>
        <p:cNvGrpSpPr/>
        <p:nvPr/>
      </p:nvGrpSpPr>
      <p:grpSpPr>
        <a:xfrm>
          <a:off x="0" y="0"/>
          <a:ext cx="0" cy="0"/>
          <a:chOff x="0" y="0"/>
          <a:chExt cx="0" cy="0"/>
        </a:xfrm>
      </p:grpSpPr>
      <p:sp>
        <p:nvSpPr>
          <p:cNvPr id="2899" name="Google Shape;2899;g124850fb4b5_3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0" name="Google Shape;2900;g124850fb4b5_3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5"/>
        <p:cNvGrpSpPr/>
        <p:nvPr/>
      </p:nvGrpSpPr>
      <p:grpSpPr>
        <a:xfrm>
          <a:off x="0" y="0"/>
          <a:ext cx="0" cy="0"/>
          <a:chOff x="0" y="0"/>
          <a:chExt cx="0" cy="0"/>
        </a:xfrm>
      </p:grpSpPr>
      <p:sp>
        <p:nvSpPr>
          <p:cNvPr id="2906" name="Google Shape;2906;g124850fb4b5_3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7" name="Google Shape;2907;g124850fb4b5_3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1"/>
        <p:cNvGrpSpPr/>
        <p:nvPr/>
      </p:nvGrpSpPr>
      <p:grpSpPr>
        <a:xfrm>
          <a:off x="0" y="0"/>
          <a:ext cx="0" cy="0"/>
          <a:chOff x="0" y="0"/>
          <a:chExt cx="0" cy="0"/>
        </a:xfrm>
      </p:grpSpPr>
      <p:sp>
        <p:nvSpPr>
          <p:cNvPr id="2912" name="Google Shape;2912;g124850fb4b5_3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3" name="Google Shape;2913;g124850fb4b5_3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7"/>
        <p:cNvGrpSpPr/>
        <p:nvPr/>
      </p:nvGrpSpPr>
      <p:grpSpPr>
        <a:xfrm>
          <a:off x="0" y="0"/>
          <a:ext cx="0" cy="0"/>
          <a:chOff x="0" y="0"/>
          <a:chExt cx="0" cy="0"/>
        </a:xfrm>
      </p:grpSpPr>
      <p:sp>
        <p:nvSpPr>
          <p:cNvPr id="2918" name="Google Shape;2918;g124850fb4b5_3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9" name="Google Shape;2919;g124850fb4b5_3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4"/>
        <p:cNvGrpSpPr/>
        <p:nvPr/>
      </p:nvGrpSpPr>
      <p:grpSpPr>
        <a:xfrm>
          <a:off x="0" y="0"/>
          <a:ext cx="0" cy="0"/>
          <a:chOff x="0" y="0"/>
          <a:chExt cx="0" cy="0"/>
        </a:xfrm>
      </p:grpSpPr>
      <p:sp>
        <p:nvSpPr>
          <p:cNvPr id="2925" name="Google Shape;2925;g124850fb4b5_3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6" name="Google Shape;2926;g124850fb4b5_3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0"/>
        <p:cNvGrpSpPr/>
        <p:nvPr/>
      </p:nvGrpSpPr>
      <p:grpSpPr>
        <a:xfrm>
          <a:off x="0" y="0"/>
          <a:ext cx="0" cy="0"/>
          <a:chOff x="0" y="0"/>
          <a:chExt cx="0" cy="0"/>
        </a:xfrm>
      </p:grpSpPr>
      <p:sp>
        <p:nvSpPr>
          <p:cNvPr id="2931" name="Google Shape;2931;g124850fb4b5_3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2" name="Google Shape;2932;g124850fb4b5_3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124850fb4b5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124850fb4b5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9b2f1e921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9b2f1e921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124850fb4b5_3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124850fb4b5_3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9"/>
        <p:cNvGrpSpPr/>
        <p:nvPr/>
      </p:nvGrpSpPr>
      <p:grpSpPr>
        <a:xfrm>
          <a:off x="0" y="0"/>
          <a:ext cx="0" cy="0"/>
          <a:chOff x="0" y="0"/>
          <a:chExt cx="0" cy="0"/>
        </a:xfrm>
      </p:grpSpPr>
      <p:sp>
        <p:nvSpPr>
          <p:cNvPr id="2950" name="Google Shape;2950;g124850fb4b5_3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1" name="Google Shape;2951;g124850fb4b5_3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6"/>
        <p:cNvGrpSpPr/>
        <p:nvPr/>
      </p:nvGrpSpPr>
      <p:grpSpPr>
        <a:xfrm>
          <a:off x="0" y="0"/>
          <a:ext cx="0" cy="0"/>
          <a:chOff x="0" y="0"/>
          <a:chExt cx="0" cy="0"/>
        </a:xfrm>
      </p:grpSpPr>
      <p:sp>
        <p:nvSpPr>
          <p:cNvPr id="2957" name="Google Shape;2957;g124850fb4b5_3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8" name="Google Shape;2958;g124850fb4b5_3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3"/>
        <p:cNvGrpSpPr/>
        <p:nvPr/>
      </p:nvGrpSpPr>
      <p:grpSpPr>
        <a:xfrm>
          <a:off x="0" y="0"/>
          <a:ext cx="0" cy="0"/>
          <a:chOff x="0" y="0"/>
          <a:chExt cx="0" cy="0"/>
        </a:xfrm>
      </p:grpSpPr>
      <p:sp>
        <p:nvSpPr>
          <p:cNvPr id="2964" name="Google Shape;2964;g124850fb4b5_3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5" name="Google Shape;2965;g124850fb4b5_3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124850fb4b5_3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124850fb4b5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5"/>
        <p:cNvGrpSpPr/>
        <p:nvPr/>
      </p:nvGrpSpPr>
      <p:grpSpPr>
        <a:xfrm>
          <a:off x="0" y="0"/>
          <a:ext cx="0" cy="0"/>
          <a:chOff x="0" y="0"/>
          <a:chExt cx="0" cy="0"/>
        </a:xfrm>
      </p:grpSpPr>
      <p:sp>
        <p:nvSpPr>
          <p:cNvPr id="2976" name="Google Shape;2976;g124850fb4b5_3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7" name="Google Shape;2977;g124850fb4b5_3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24850fb4b5_3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24850fb4b5_3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7"/>
        <p:cNvGrpSpPr/>
        <p:nvPr/>
      </p:nvGrpSpPr>
      <p:grpSpPr>
        <a:xfrm>
          <a:off x="0" y="0"/>
          <a:ext cx="0" cy="0"/>
          <a:chOff x="0" y="0"/>
          <a:chExt cx="0" cy="0"/>
        </a:xfrm>
      </p:grpSpPr>
      <p:sp>
        <p:nvSpPr>
          <p:cNvPr id="2988" name="Google Shape;2988;g124850fb4b5_3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9" name="Google Shape;2989;g124850fb4b5_3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3"/>
        <p:cNvGrpSpPr/>
        <p:nvPr/>
      </p:nvGrpSpPr>
      <p:grpSpPr>
        <a:xfrm>
          <a:off x="0" y="0"/>
          <a:ext cx="0" cy="0"/>
          <a:chOff x="0" y="0"/>
          <a:chExt cx="0" cy="0"/>
        </a:xfrm>
      </p:grpSpPr>
      <p:sp>
        <p:nvSpPr>
          <p:cNvPr id="2994" name="Google Shape;2994;g124850fb4b5_3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5" name="Google Shape;2995;g124850fb4b5_3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9"/>
        <p:cNvGrpSpPr/>
        <p:nvPr/>
      </p:nvGrpSpPr>
      <p:grpSpPr>
        <a:xfrm>
          <a:off x="0" y="0"/>
          <a:ext cx="0" cy="0"/>
          <a:chOff x="0" y="0"/>
          <a:chExt cx="0" cy="0"/>
        </a:xfrm>
      </p:grpSpPr>
      <p:sp>
        <p:nvSpPr>
          <p:cNvPr id="3000" name="Google Shape;3000;g124850fb4b5_3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1" name="Google Shape;3001;g124850fb4b5_3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9b2f1e921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9b2f1e921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9b2f1e92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b2f1e92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9b2f1e921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9b2f1e921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9b2f1e921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9b2f1e921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9b2f1e92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9b2f1e92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9b2f1e921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9b2f1e921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9b2f1e921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19b2f1e921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19b2f1e92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19b2f1e92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19b2f1e921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19b2f1e921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19b2f1e921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9b2f1e921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9b2f1e921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19b2f1e92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9b2f1e921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9b2f1e921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9b2f1e92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19b2f1e92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9b2f1e921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19b2f1e921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19b2f1e92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19b2f1e92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9b2f1e92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9b2f1e92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19b2f1e921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19b2f1e921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19b2f1e921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19b2f1e921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9b2f1e921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9b2f1e921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9b2f1e92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9b2f1e92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9b2f1e921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19b2f1e921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9b2f1e92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19b2f1e92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19b2f1e921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19b2f1e921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9b2f1e921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9b2f1e921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19b2f1e921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19b2f1e921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19b2f1e92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19b2f1e92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9b2f1e92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9b2f1e92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19b2f1e921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19b2f1e921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19b2f1e921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19b2f1e921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19b2f1e921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19b2f1e921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19b2f1e921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19b2f1e921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19b2f1e921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19b2f1e921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19b2f1e921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19b2f1e92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19b2f1e921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119b2f1e92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19b2f1e921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19b2f1e921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19b2f1e921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19b2f1e921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19b2f1e921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19b2f1e92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9b2f1e9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9b2f1e92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19b2f1e921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19b2f1e921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9b2f1e921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9b2f1e921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9b2f1e921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19b2f1e921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19b2f1e921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19b2f1e921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19b2f1e92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19b2f1e92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19b2f1e921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19b2f1e921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19b2f1e921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19b2f1e92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19b2f1e921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19b2f1e921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19b2f1e92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19b2f1e92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19b2f1e921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19b2f1e921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9b2f1e9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9b2f1e92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9b2f1e921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9b2f1e921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19b2f1e921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19b2f1e921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19b2f1e921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19b2f1e921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19b2f1e92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19b2f1e92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19b2f1e921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19b2f1e921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19b2f1e921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19b2f1e921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19b2f1e921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19b2f1e92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19b2f1e921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19b2f1e921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19b2f1e921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9b2f1e921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19b2f1e921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19b2f1e921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chemeClr val="accent1"/>
              </a:buClr>
              <a:buSzPts val="1400"/>
              <a:buNone/>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57" name="Google Shape;57;p1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rm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58" name="Google Shape;58;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rgbClr val="CFE2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3" Type="http://schemas.openxmlformats.org/officeDocument/2006/relationships/hyperlink" Target="https://en.wikipedia.org/wiki/Mex_(mathematics)" TargetMode="External"/><Relationship Id="rId2" Type="http://schemas.openxmlformats.org/officeDocument/2006/relationships/notesSlide" Target="../notesSlides/notesSlide288.xml"/><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3.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3.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3.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3.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3.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3.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3.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3.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3.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3.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3.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3.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3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0.xml"/><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3.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3.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3.xml"/></Relationships>
</file>

<file path=ppt/slides/_rels/slide3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4.xml"/><Relationship Id="rId1" Type="http://schemas.openxmlformats.org/officeDocument/2006/relationships/slideLayout" Target="../slideLayouts/slideLayout3.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3.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3.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3.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3.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3.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3.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404.xml"/><Relationship Id="rId1" Type="http://schemas.openxmlformats.org/officeDocument/2006/relationships/slideLayout" Target="../slideLayouts/slideLayout3.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405.xml"/><Relationship Id="rId1" Type="http://schemas.openxmlformats.org/officeDocument/2006/relationships/slideLayout" Target="../slideLayouts/slideLayout3.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406.xml"/><Relationship Id="rId1" Type="http://schemas.openxmlformats.org/officeDocument/2006/relationships/slideLayout" Target="../slideLayouts/slideLayout3.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407.xml"/><Relationship Id="rId1" Type="http://schemas.openxmlformats.org/officeDocument/2006/relationships/slideLayout" Target="../slideLayouts/slideLayout3.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408.xml"/><Relationship Id="rId1" Type="http://schemas.openxmlformats.org/officeDocument/2006/relationships/slideLayout" Target="../slideLayouts/slideLayout3.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40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410.xml"/><Relationship Id="rId1" Type="http://schemas.openxmlformats.org/officeDocument/2006/relationships/slideLayout" Target="../slideLayouts/slideLayout3.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411.xml"/><Relationship Id="rId1" Type="http://schemas.openxmlformats.org/officeDocument/2006/relationships/slideLayout" Target="../slideLayouts/slideLayout3.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412.xml"/><Relationship Id="rId1" Type="http://schemas.openxmlformats.org/officeDocument/2006/relationships/slideLayout" Target="../slideLayouts/slideLayout3.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413.xml"/><Relationship Id="rId1" Type="http://schemas.openxmlformats.org/officeDocument/2006/relationships/slideLayout" Target="../slideLayouts/slideLayout3.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414.xml"/><Relationship Id="rId1" Type="http://schemas.openxmlformats.org/officeDocument/2006/relationships/slideLayout" Target="../slideLayouts/slideLayout3.xml"/></Relationships>
</file>

<file path=ppt/slides/_rels/slide415.xml.rels><?xml version="1.0" encoding="UTF-8" standalone="yes"?>
<Relationships xmlns="http://schemas.openxmlformats.org/package/2006/relationships"><Relationship Id="rId3" Type="http://schemas.openxmlformats.org/officeDocument/2006/relationships/hyperlink" Target="https://www.codechef.com/download/translated/START7/russian/MAXSWT.pdf" TargetMode="External"/><Relationship Id="rId2" Type="http://schemas.openxmlformats.org/officeDocument/2006/relationships/notesSlide" Target="../notesSlides/notesSlide415.xml"/><Relationship Id="rId1" Type="http://schemas.openxmlformats.org/officeDocument/2006/relationships/slideLayout" Target="../slideLayouts/slideLayout3.xml"/><Relationship Id="rId4" Type="http://schemas.openxmlformats.org/officeDocument/2006/relationships/hyperlink" Target="https://www.codechef.com/download/translated/START7/mandarin/MAXSWT.pdf" TargetMode="Externa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416.xml"/><Relationship Id="rId1" Type="http://schemas.openxmlformats.org/officeDocument/2006/relationships/slideLayout" Target="../slideLayouts/slideLayout3.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417.xml"/><Relationship Id="rId1" Type="http://schemas.openxmlformats.org/officeDocument/2006/relationships/slideLayout" Target="../slideLayouts/slideLayout3.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18.xml"/><Relationship Id="rId1" Type="http://schemas.openxmlformats.org/officeDocument/2006/relationships/slideLayout" Target="../slideLayouts/slideLayout3.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4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420.xml"/><Relationship Id="rId1" Type="http://schemas.openxmlformats.org/officeDocument/2006/relationships/slideLayout" Target="../slideLayouts/slideLayout3.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421.xml"/><Relationship Id="rId1" Type="http://schemas.openxmlformats.org/officeDocument/2006/relationships/slideLayout" Target="../slideLayouts/slideLayout3.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422.xml"/><Relationship Id="rId1" Type="http://schemas.openxmlformats.org/officeDocument/2006/relationships/slideLayout" Target="../slideLayouts/slideLayout3.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423.xml"/><Relationship Id="rId1" Type="http://schemas.openxmlformats.org/officeDocument/2006/relationships/slideLayout" Target="../slideLayouts/slideLayout3.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424.xml"/><Relationship Id="rId1" Type="http://schemas.openxmlformats.org/officeDocument/2006/relationships/slideLayout" Target="../slideLayouts/slideLayout3.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425.xml"/><Relationship Id="rId1" Type="http://schemas.openxmlformats.org/officeDocument/2006/relationships/slideLayout" Target="../slideLayouts/slideLayout3.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426.xml"/><Relationship Id="rId1" Type="http://schemas.openxmlformats.org/officeDocument/2006/relationships/slideLayout" Target="../slideLayouts/slideLayout3.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427.xml"/><Relationship Id="rId1" Type="http://schemas.openxmlformats.org/officeDocument/2006/relationships/slideLayout" Target="../slideLayouts/slideLayout3.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428.xml"/><Relationship Id="rId1" Type="http://schemas.openxmlformats.org/officeDocument/2006/relationships/slideLayout" Target="../slideLayouts/slideLayout3.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4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0.xml"/><Relationship Id="rId1" Type="http://schemas.openxmlformats.org/officeDocument/2006/relationships/slideLayout" Target="../slideLayouts/slideLayout3.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431.xml"/><Relationship Id="rId1" Type="http://schemas.openxmlformats.org/officeDocument/2006/relationships/slideLayout" Target="../slideLayouts/slideLayout3.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432.xml"/><Relationship Id="rId1" Type="http://schemas.openxmlformats.org/officeDocument/2006/relationships/slideLayout" Target="../slideLayouts/slideLayout3.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433.xml"/><Relationship Id="rId1" Type="http://schemas.openxmlformats.org/officeDocument/2006/relationships/slideLayout" Target="../slideLayouts/slideLayout3.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434.xml"/><Relationship Id="rId1" Type="http://schemas.openxmlformats.org/officeDocument/2006/relationships/slideLayout" Target="../slideLayouts/slideLayout3.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435.xml"/><Relationship Id="rId1" Type="http://schemas.openxmlformats.org/officeDocument/2006/relationships/slideLayout" Target="../slideLayouts/slideLayout3.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436.xml"/><Relationship Id="rId1" Type="http://schemas.openxmlformats.org/officeDocument/2006/relationships/slideLayout" Target="../slideLayouts/slideLayout3.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437.xml"/><Relationship Id="rId1" Type="http://schemas.openxmlformats.org/officeDocument/2006/relationships/slideLayout" Target="../slideLayouts/slideLayout3.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438.xml"/><Relationship Id="rId1" Type="http://schemas.openxmlformats.org/officeDocument/2006/relationships/slideLayout" Target="../slideLayouts/slideLayout3.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4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440.xml"/><Relationship Id="rId1" Type="http://schemas.openxmlformats.org/officeDocument/2006/relationships/slideLayout" Target="../slideLayouts/slideLayout3.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441.xml"/><Relationship Id="rId1" Type="http://schemas.openxmlformats.org/officeDocument/2006/relationships/slideLayout" Target="../slideLayouts/slideLayout3.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442.xml"/><Relationship Id="rId1" Type="http://schemas.openxmlformats.org/officeDocument/2006/relationships/slideLayout" Target="../slideLayouts/slideLayout3.xml"/></Relationships>
</file>

<file path=ppt/slides/_rels/slide4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3.xml"/><Relationship Id="rId1" Type="http://schemas.openxmlformats.org/officeDocument/2006/relationships/slideLayout" Target="../slideLayouts/slideLayout3.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444.xml"/><Relationship Id="rId1" Type="http://schemas.openxmlformats.org/officeDocument/2006/relationships/slideLayout" Target="../slideLayouts/slideLayout3.xml"/></Relationships>
</file>

<file path=ppt/slides/_rels/slide445.xml.rels><?xml version="1.0" encoding="UTF-8" standalone="yes"?>
<Relationships xmlns="http://schemas.openxmlformats.org/package/2006/relationships"><Relationship Id="rId2" Type="http://schemas.openxmlformats.org/officeDocument/2006/relationships/notesSlide" Target="../notesSlides/notesSlide445.xml"/><Relationship Id="rId1" Type="http://schemas.openxmlformats.org/officeDocument/2006/relationships/slideLayout" Target="../slideLayouts/slideLayout3.xml"/></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446.xml"/><Relationship Id="rId1" Type="http://schemas.openxmlformats.org/officeDocument/2006/relationships/slideLayout" Target="../slideLayouts/slideLayout3.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447.xml"/><Relationship Id="rId1" Type="http://schemas.openxmlformats.org/officeDocument/2006/relationships/slideLayout" Target="../slideLayouts/slideLayout3.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448.xml"/><Relationship Id="rId1" Type="http://schemas.openxmlformats.org/officeDocument/2006/relationships/slideLayout" Target="../slideLayouts/slideLayout3.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44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450.xml"/><Relationship Id="rId1" Type="http://schemas.openxmlformats.org/officeDocument/2006/relationships/slideLayout" Target="../slideLayouts/slideLayout3.xml"/></Relationships>
</file>

<file path=ppt/slides/_rels/slide451.xml.rels><?xml version="1.0" encoding="UTF-8" standalone="yes"?>
<Relationships xmlns="http://schemas.openxmlformats.org/package/2006/relationships"><Relationship Id="rId2" Type="http://schemas.openxmlformats.org/officeDocument/2006/relationships/notesSlide" Target="../notesSlides/notesSlide451.xml"/><Relationship Id="rId1" Type="http://schemas.openxmlformats.org/officeDocument/2006/relationships/slideLayout" Target="../slideLayouts/slideLayout3.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452.xml"/><Relationship Id="rId1" Type="http://schemas.openxmlformats.org/officeDocument/2006/relationships/slideLayout" Target="../slideLayouts/slideLayout3.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453.xml"/><Relationship Id="rId1" Type="http://schemas.openxmlformats.org/officeDocument/2006/relationships/slideLayout" Target="../slideLayouts/slideLayout3.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454.xml"/><Relationship Id="rId1" Type="http://schemas.openxmlformats.org/officeDocument/2006/relationships/slideLayout" Target="../slideLayouts/slideLayout3.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455.xml"/><Relationship Id="rId1" Type="http://schemas.openxmlformats.org/officeDocument/2006/relationships/slideLayout" Target="../slideLayouts/slideLayout3.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456.xml"/><Relationship Id="rId1" Type="http://schemas.openxmlformats.org/officeDocument/2006/relationships/slideLayout" Target="../slideLayouts/slideLayout3.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457.xml"/><Relationship Id="rId1" Type="http://schemas.openxmlformats.org/officeDocument/2006/relationships/slideLayout" Target="../slideLayouts/slideLayout3.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458.xml"/><Relationship Id="rId1" Type="http://schemas.openxmlformats.org/officeDocument/2006/relationships/slideLayout" Target="../slideLayouts/slideLayout3.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45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193500" y="1708950"/>
            <a:ext cx="8757000" cy="1522800"/>
          </a:xfrm>
          <a:prstGeom prst="rect">
            <a:avLst/>
          </a:prstGeom>
          <a:noFill/>
          <a:ln>
            <a:noFill/>
          </a:ln>
        </p:spPr>
        <p:txBody>
          <a:bodyPr spcFirstLastPara="1" wrap="square" lIns="68575" tIns="34275" rIns="68575" bIns="34275" anchor="b" anchorCtr="0">
            <a:noAutofit/>
          </a:bodyPr>
          <a:lstStyle/>
          <a:p>
            <a:pPr marL="0" lvl="0" indent="0" algn="r" rtl="0">
              <a:spcBef>
                <a:spcPts val="0"/>
              </a:spcBef>
              <a:spcAft>
                <a:spcPts val="0"/>
              </a:spcAft>
              <a:buClr>
                <a:schemeClr val="accent1"/>
              </a:buClr>
              <a:buSzPts val="4100"/>
              <a:buFont typeface="Trebuchet MS"/>
              <a:buNone/>
            </a:pPr>
            <a:r>
              <a:rPr lang="en">
                <a:solidFill>
                  <a:srgbClr val="333333"/>
                </a:solidFill>
              </a:rPr>
              <a:t>Practice and Assignment Problem</a:t>
            </a:r>
            <a:endParaRPr>
              <a:solidFill>
                <a:srgbClr val="333333"/>
              </a:solidFill>
            </a:endParaRPr>
          </a:p>
        </p:txBody>
      </p:sp>
      <p:sp>
        <p:nvSpPr>
          <p:cNvPr id="66" name="Google Shape;66;p14"/>
          <p:cNvSpPr txBox="1">
            <a:spLocks noGrp="1"/>
          </p:cNvSpPr>
          <p:nvPr>
            <p:ph type="subTitle" idx="1"/>
          </p:nvPr>
        </p:nvSpPr>
        <p:spPr>
          <a:xfrm>
            <a:off x="1025400" y="3528350"/>
            <a:ext cx="8118600" cy="1522800"/>
          </a:xfrm>
          <a:prstGeom prst="rect">
            <a:avLst/>
          </a:prstGeom>
          <a:noFill/>
          <a:ln>
            <a:noFill/>
          </a:ln>
        </p:spPr>
        <p:txBody>
          <a:bodyPr spcFirstLastPara="1" wrap="square" lIns="68575" tIns="34275" rIns="68575" bIns="34275" anchor="t" anchorCtr="0">
            <a:normAutofit fontScale="40000" lnSpcReduction="20000"/>
          </a:bodyPr>
          <a:lstStyle/>
          <a:p>
            <a:pPr marL="0" lvl="0" indent="0" algn="r" rtl="0">
              <a:spcBef>
                <a:spcPts val="0"/>
              </a:spcBef>
              <a:spcAft>
                <a:spcPts val="0"/>
              </a:spcAft>
              <a:buSzPts val="358"/>
              <a:buNone/>
            </a:pPr>
            <a:r>
              <a:rPr lang="en" sz="5600">
                <a:solidFill>
                  <a:schemeClr val="dk1"/>
                </a:solidFill>
                <a:latin typeface="Cambria"/>
                <a:ea typeface="Cambria"/>
                <a:cs typeface="Cambria"/>
                <a:sym typeface="Cambria"/>
              </a:rPr>
              <a:t>Kinjal Rabadiya</a:t>
            </a:r>
            <a:endParaRPr sz="5600">
              <a:solidFill>
                <a:schemeClr val="dk1"/>
              </a:solidFill>
              <a:latin typeface="Cambria"/>
              <a:ea typeface="Cambria"/>
              <a:cs typeface="Cambria"/>
              <a:sym typeface="Cambria"/>
            </a:endParaRPr>
          </a:p>
          <a:p>
            <a:pPr marL="0" lvl="0" indent="0" algn="r" rtl="0">
              <a:lnSpc>
                <a:spcPct val="115000"/>
              </a:lnSpc>
              <a:spcBef>
                <a:spcPts val="500"/>
              </a:spcBef>
              <a:spcAft>
                <a:spcPts val="0"/>
              </a:spcAft>
              <a:buClr>
                <a:schemeClr val="dk1"/>
              </a:buClr>
              <a:buSzPts val="358"/>
              <a:buFont typeface="Arial"/>
              <a:buNone/>
            </a:pPr>
            <a:r>
              <a:rPr lang="en" sz="5600">
                <a:solidFill>
                  <a:schemeClr val="dk1"/>
                </a:solidFill>
                <a:latin typeface="Cambria"/>
                <a:ea typeface="Cambria"/>
                <a:cs typeface="Cambria"/>
                <a:sym typeface="Cambria"/>
              </a:rPr>
              <a:t>Assistant Professor</a:t>
            </a:r>
            <a:endParaRPr sz="5600">
              <a:solidFill>
                <a:schemeClr val="dk1"/>
              </a:solidFill>
              <a:latin typeface="Cambria"/>
              <a:ea typeface="Cambria"/>
              <a:cs typeface="Cambria"/>
              <a:sym typeface="Cambria"/>
            </a:endParaRPr>
          </a:p>
          <a:p>
            <a:pPr marL="0" lvl="0" indent="0" algn="r" rtl="0">
              <a:lnSpc>
                <a:spcPct val="115000"/>
              </a:lnSpc>
              <a:spcBef>
                <a:spcPts val="500"/>
              </a:spcBef>
              <a:spcAft>
                <a:spcPts val="0"/>
              </a:spcAft>
              <a:buClr>
                <a:schemeClr val="dk1"/>
              </a:buClr>
              <a:buSzPts val="358"/>
              <a:buFont typeface="Arial"/>
              <a:buNone/>
            </a:pPr>
            <a:r>
              <a:rPr lang="en" sz="5600">
                <a:solidFill>
                  <a:schemeClr val="dk1"/>
                </a:solidFill>
                <a:latin typeface="Cambria"/>
                <a:ea typeface="Cambria"/>
                <a:cs typeface="Cambria"/>
                <a:sym typeface="Cambria"/>
              </a:rPr>
              <a:t>CSPIT,CHARUSAT</a:t>
            </a:r>
            <a:endParaRPr sz="5600">
              <a:solidFill>
                <a:schemeClr val="dk1"/>
              </a:solidFill>
              <a:latin typeface="Cambria"/>
              <a:ea typeface="Cambria"/>
              <a:cs typeface="Cambria"/>
              <a:sym typeface="Cambria"/>
            </a:endParaRPr>
          </a:p>
          <a:p>
            <a:pPr marL="0" lvl="0" indent="0" algn="r" rtl="0">
              <a:lnSpc>
                <a:spcPct val="115000"/>
              </a:lnSpc>
              <a:spcBef>
                <a:spcPts val="500"/>
              </a:spcBef>
              <a:spcAft>
                <a:spcPts val="0"/>
              </a:spcAft>
              <a:buClr>
                <a:schemeClr val="dk1"/>
              </a:buClr>
              <a:buSzPts val="358"/>
              <a:buFont typeface="Arial"/>
              <a:buNone/>
            </a:pPr>
            <a:r>
              <a:rPr lang="en" sz="5600">
                <a:solidFill>
                  <a:schemeClr val="dk1"/>
                </a:solidFill>
                <a:latin typeface="Cambria"/>
                <a:ea typeface="Cambria"/>
                <a:cs typeface="Cambria"/>
                <a:sym typeface="Cambria"/>
              </a:rPr>
              <a:t>kinjalrabadiya.ce@charusat.ac.in</a:t>
            </a:r>
            <a:endParaRPr sz="5600">
              <a:solidFill>
                <a:schemeClr val="dk1"/>
              </a:solidFill>
              <a:latin typeface="Cambria"/>
              <a:ea typeface="Cambria"/>
              <a:cs typeface="Cambria"/>
              <a:sym typeface="Cambria"/>
            </a:endParaRPr>
          </a:p>
          <a:p>
            <a:pPr marL="0" lvl="0" indent="0" algn="r" rtl="0">
              <a:spcBef>
                <a:spcPts val="0"/>
              </a:spcBef>
              <a:spcAft>
                <a:spcPts val="0"/>
              </a:spcAft>
              <a:buSzPct val="91666"/>
              <a:buNone/>
            </a:pPr>
            <a:endParaRPr sz="1200">
              <a:solidFill>
                <a:schemeClr val="dk1"/>
              </a:solidFill>
            </a:endParaRPr>
          </a:p>
        </p:txBody>
      </p:sp>
      <p:pic>
        <p:nvPicPr>
          <p:cNvPr id="67" name="Google Shape;67;p14" descr="icSoftComp2021"/>
          <p:cNvPicPr preferRelativeResize="0"/>
          <p:nvPr/>
        </p:nvPicPr>
        <p:blipFill rotWithShape="1">
          <a:blip r:embed="rId3">
            <a:alphaModFix/>
          </a:blip>
          <a:srcRect/>
          <a:stretch/>
        </p:blipFill>
        <p:spPr>
          <a:xfrm>
            <a:off x="1" y="0"/>
            <a:ext cx="1835727" cy="638732"/>
          </a:xfrm>
          <a:prstGeom prst="rect">
            <a:avLst/>
          </a:prstGeom>
          <a:noFill/>
          <a:ln>
            <a:noFill/>
          </a:ln>
        </p:spPr>
      </p:pic>
      <p:pic>
        <p:nvPicPr>
          <p:cNvPr id="68" name="Google Shape;68;p14" descr="Charotar University of Science and Technology Chandubhai S. Patel Institute  of Technology"/>
          <p:cNvPicPr preferRelativeResize="0"/>
          <p:nvPr/>
        </p:nvPicPr>
        <p:blipFill rotWithShape="1">
          <a:blip r:embed="rId4">
            <a:alphaModFix/>
          </a:blip>
          <a:srcRect/>
          <a:stretch/>
        </p:blipFill>
        <p:spPr>
          <a:xfrm>
            <a:off x="8078960" y="0"/>
            <a:ext cx="1065040" cy="907256"/>
          </a:xfrm>
          <a:prstGeom prst="rect">
            <a:avLst/>
          </a:prstGeom>
          <a:noFill/>
          <a:ln>
            <a:noFill/>
          </a:ln>
        </p:spPr>
      </p:pic>
      <p:sp>
        <p:nvSpPr>
          <p:cNvPr id="69" name="Google Shape;69;p14"/>
          <p:cNvSpPr txBox="1"/>
          <p:nvPr/>
        </p:nvSpPr>
        <p:spPr>
          <a:xfrm>
            <a:off x="1965250" y="40425"/>
            <a:ext cx="5303700" cy="7665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rgbClr val="FFFF00"/>
              </a:buClr>
              <a:buSzPts val="3200"/>
              <a:buFont typeface="Times New Roman"/>
              <a:buNone/>
            </a:pPr>
            <a:r>
              <a:rPr lang="en" sz="2100" b="1">
                <a:solidFill>
                  <a:schemeClr val="dk1"/>
                </a:solidFill>
                <a:latin typeface="Cambria"/>
                <a:ea typeface="Cambria"/>
                <a:cs typeface="Cambria"/>
                <a:sym typeface="Cambria"/>
              </a:rPr>
              <a:t>U &amp; P U. PATEL DEPARTMENT OF COMPUTER ENGINEERING</a:t>
            </a:r>
            <a:endParaRPr sz="30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 Find Remainder</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5" name="Google Shape;125;p23"/>
          <p:cNvSpPr txBox="1">
            <a:spLocks noGrp="1"/>
          </p:cNvSpPr>
          <p:nvPr>
            <p:ph type="body" idx="1"/>
          </p:nvPr>
        </p:nvSpPr>
        <p:spPr>
          <a:xfrm>
            <a:off x="4771675" y="1171600"/>
            <a:ext cx="4060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find the remainder when </a:t>
            </a:r>
            <a:r>
              <a:rPr lang="en" sz="1400" b="1">
                <a:latin typeface="Cambria"/>
                <a:ea typeface="Cambria"/>
                <a:cs typeface="Cambria"/>
                <a:sym typeface="Cambria"/>
              </a:rPr>
              <a:t>A</a:t>
            </a:r>
            <a:r>
              <a:rPr lang="en" sz="1400">
                <a:latin typeface="Cambria"/>
                <a:ea typeface="Cambria"/>
                <a:cs typeface="Cambria"/>
                <a:sym typeface="Cambria"/>
              </a:rPr>
              <a:t> is divided by </a:t>
            </a:r>
            <a:r>
              <a:rPr lang="en" sz="1400" b="1">
                <a:latin typeface="Cambria"/>
                <a:ea typeface="Cambria"/>
                <a:cs typeface="Cambria"/>
                <a:sym typeface="Cambria"/>
              </a:rPr>
              <a:t>B</a:t>
            </a:r>
            <a:r>
              <a:rPr lang="en" sz="1400">
                <a:latin typeface="Cambria"/>
                <a:ea typeface="Cambria"/>
                <a:cs typeface="Cambria"/>
                <a:sym typeface="Cambria"/>
              </a:rPr>
              <a:t>, and display it in a new line.</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126" name="Google Shape;126;p23"/>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contains an integer </a:t>
            </a:r>
            <a:r>
              <a:rPr lang="en" sz="1400" b="1">
                <a:latin typeface="Cambria"/>
                <a:ea typeface="Cambria"/>
                <a:cs typeface="Cambria"/>
                <a:sym typeface="Cambria"/>
              </a:rPr>
              <a:t>T</a:t>
            </a:r>
            <a:r>
              <a:rPr lang="en" sz="1400">
                <a:latin typeface="Cambria"/>
                <a:ea typeface="Cambria"/>
                <a:cs typeface="Cambria"/>
                <a:sym typeface="Cambria"/>
              </a:rPr>
              <a:t>, the total number of test cases. Then </a:t>
            </a:r>
            <a:r>
              <a:rPr lang="en" sz="1400" b="1">
                <a:latin typeface="Cambria"/>
                <a:ea typeface="Cambria"/>
                <a:cs typeface="Cambria"/>
                <a:sym typeface="Cambria"/>
              </a:rPr>
              <a:t>T</a:t>
            </a:r>
            <a:r>
              <a:rPr lang="en" sz="1400">
                <a:latin typeface="Cambria"/>
                <a:ea typeface="Cambria"/>
                <a:cs typeface="Cambria"/>
                <a:sym typeface="Cambria"/>
              </a:rPr>
              <a:t> lines follow, each line contains two Integers </a:t>
            </a:r>
            <a:r>
              <a:rPr lang="en" sz="1400" b="1">
                <a:latin typeface="Cambria"/>
                <a:ea typeface="Cambria"/>
                <a:cs typeface="Cambria"/>
                <a:sym typeface="Cambria"/>
              </a:rPr>
              <a:t>A</a:t>
            </a:r>
            <a:r>
              <a:rPr lang="en" sz="1400">
                <a:latin typeface="Cambria"/>
                <a:ea typeface="Cambria"/>
                <a:cs typeface="Cambria"/>
                <a:sym typeface="Cambria"/>
              </a:rPr>
              <a:t> and </a:t>
            </a:r>
            <a:r>
              <a:rPr lang="en" sz="1400" b="1">
                <a:latin typeface="Cambria"/>
                <a:ea typeface="Cambria"/>
                <a:cs typeface="Cambria"/>
                <a:sym typeface="Cambria"/>
              </a:rPr>
              <a:t>B</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1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14. Queries in an 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711" name="Google Shape;711;p113"/>
          <p:cNvSpPr txBox="1">
            <a:spLocks noGrp="1"/>
          </p:cNvSpPr>
          <p:nvPr>
            <p:ph type="body" idx="1"/>
          </p:nvPr>
        </p:nvSpPr>
        <p:spPr>
          <a:xfrm>
            <a:off x="311700" y="9430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lnSpc>
                <a:spcPct val="100000"/>
              </a:lnSpc>
              <a:spcBef>
                <a:spcPts val="1500"/>
              </a:spcBef>
              <a:spcAft>
                <a:spcPts val="0"/>
              </a:spcAft>
              <a:buClr>
                <a:schemeClr val="dk1"/>
              </a:buClr>
              <a:buSzPts val="1100"/>
              <a:buFont typeface="Arial"/>
              <a:buNone/>
            </a:pPr>
            <a:r>
              <a:rPr lang="en" sz="1400">
                <a:latin typeface="Courier"/>
                <a:ea typeface="Courier"/>
                <a:cs typeface="Courier"/>
                <a:sym typeface="Courier"/>
              </a:rPr>
              <a:t>n,q = map(int,input().split())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a=list(map(int,input().split()))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def BS(arr, l, r,key):</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while(l&lt;=r):</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mid = (l+r)//2</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if(arr[mid]==key):</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r = mid-1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elif(arr[mid]&gt;key):</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r = mid-1</a:t>
            </a:r>
            <a:endParaRPr sz="1400">
              <a:latin typeface="Courier"/>
              <a:ea typeface="Courier"/>
              <a:cs typeface="Courier"/>
              <a:sym typeface="Courier"/>
            </a:endParaRPr>
          </a:p>
          <a:p>
            <a:pPr marL="457200" lvl="0" indent="45720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else:</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712" name="Google Shape;712;p113"/>
          <p:cNvSpPr txBox="1">
            <a:spLocks noGrp="1"/>
          </p:cNvSpPr>
          <p:nvPr>
            <p:ph type="body" idx="1"/>
          </p:nvPr>
        </p:nvSpPr>
        <p:spPr>
          <a:xfrm>
            <a:off x="4655100" y="1019200"/>
            <a:ext cx="42603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urier"/>
                <a:ea typeface="Courier"/>
                <a:cs typeface="Courier"/>
                <a:sym typeface="Courier"/>
              </a:rPr>
              <a:t>			l = mid+1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return l</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for i in range(q):</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l,r,x = map(int,input().split())</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lp,rp = l,r</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if (x&lt;a[0]):</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print(r-l+1)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elif(x&gt;a[n-1]):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print(0)</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print(r - BS(a,l-1,r-1,x))</a:t>
            </a:r>
            <a:endParaRPr sz="1400">
              <a:latin typeface="Courier"/>
              <a:ea typeface="Courier"/>
              <a:cs typeface="Courier"/>
              <a:sym typeface="Courier"/>
            </a:endParaRPr>
          </a:p>
          <a:p>
            <a:pPr marL="0" lvl="0" indent="0" algn="l" rtl="0">
              <a:lnSpc>
                <a:spcPct val="100000"/>
              </a:lnSpc>
              <a:spcBef>
                <a:spcPts val="1200"/>
              </a:spcBef>
              <a:spcAft>
                <a:spcPts val="0"/>
              </a:spcAft>
              <a:buNone/>
            </a:pPr>
            <a:endParaRPr sz="1400">
              <a:latin typeface="Courier"/>
              <a:ea typeface="Courier"/>
              <a:cs typeface="Courier"/>
              <a:sym typeface="Courier"/>
            </a:endParaRPr>
          </a:p>
          <a:p>
            <a:pPr marL="0" lvl="0" indent="0" algn="just" rtl="0">
              <a:lnSpc>
                <a:spcPct val="100000"/>
              </a:lnSpc>
              <a:spcBef>
                <a:spcPts val="1200"/>
              </a:spcBef>
              <a:spcAft>
                <a:spcPts val="1200"/>
              </a:spcAft>
              <a:buNone/>
            </a:pPr>
            <a:endParaRPr sz="1400">
              <a:latin typeface="Courier"/>
              <a:ea typeface="Courier"/>
              <a:cs typeface="Courier"/>
              <a:sym typeface="Courie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SzPts val="990"/>
              <a:buNone/>
            </a:pPr>
            <a:r>
              <a:rPr lang="en" sz="2000" b="1">
                <a:latin typeface="Cambria"/>
                <a:ea typeface="Cambria"/>
                <a:cs typeface="Cambria"/>
                <a:sym typeface="Cambria"/>
              </a:rPr>
              <a:t>15. Is this Knapsack</a:t>
            </a:r>
            <a:endParaRPr sz="2000">
              <a:latin typeface="Cambria"/>
              <a:ea typeface="Cambria"/>
              <a:cs typeface="Cambria"/>
              <a:sym typeface="Cambria"/>
            </a:endParaRPr>
          </a:p>
        </p:txBody>
      </p:sp>
      <p:sp>
        <p:nvSpPr>
          <p:cNvPr id="718" name="Google Shape;718;p1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In a far away Galaxy of Tilky Way, there was a planet Tarth where the sport of Competitive Coding was very popular. According to legends, there lived a setter known for loving knapsack type problems.</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Given N objects in a row, with weights W1,W2,…,WN, you need to find the maximum number of </a:t>
            </a:r>
            <a:r>
              <a:rPr lang="en" sz="1400" b="1">
                <a:latin typeface="Cambria"/>
                <a:ea typeface="Cambria"/>
                <a:cs typeface="Cambria"/>
                <a:sym typeface="Cambria"/>
              </a:rPr>
              <a:t>consecutive</a:t>
            </a:r>
            <a:r>
              <a:rPr lang="en" sz="1400">
                <a:latin typeface="Cambria"/>
                <a:ea typeface="Cambria"/>
                <a:cs typeface="Cambria"/>
                <a:sym typeface="Cambria"/>
              </a:rPr>
              <a:t> objects you can fill in a bag of maximum capacity C such that the total weight of objects taken is </a:t>
            </a:r>
            <a:r>
              <a:rPr lang="en" sz="1400" b="1">
                <a:latin typeface="Cambria"/>
                <a:ea typeface="Cambria"/>
                <a:cs typeface="Cambria"/>
                <a:sym typeface="Cambria"/>
              </a:rPr>
              <a:t>at least</a:t>
            </a:r>
            <a:r>
              <a:rPr lang="en" sz="1400">
                <a:latin typeface="Cambria"/>
                <a:ea typeface="Cambria"/>
                <a:cs typeface="Cambria"/>
                <a:sym typeface="Cambria"/>
              </a:rPr>
              <a:t> K.</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In other words, pick objects such that-</a:t>
            </a:r>
            <a:endParaRPr sz="1400">
              <a:latin typeface="Cambria"/>
              <a:ea typeface="Cambria"/>
              <a:cs typeface="Cambria"/>
              <a:sym typeface="Cambria"/>
            </a:endParaRPr>
          </a:p>
          <a:p>
            <a:pPr marL="698500" lvl="0" indent="-317500" algn="just" rtl="0">
              <a:spcBef>
                <a:spcPts val="1500"/>
              </a:spcBef>
              <a:spcAft>
                <a:spcPts val="0"/>
              </a:spcAft>
              <a:buClr>
                <a:schemeClr val="dk1"/>
              </a:buClr>
              <a:buSzPts val="1400"/>
              <a:buFont typeface="Cambria"/>
              <a:buChar char="●"/>
            </a:pPr>
            <a:r>
              <a:rPr lang="en" sz="1400">
                <a:latin typeface="Cambria"/>
                <a:ea typeface="Cambria"/>
                <a:cs typeface="Cambria"/>
                <a:sym typeface="Cambria"/>
              </a:rPr>
              <a:t>The total weight of collected objects is at least K.</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total weight does not exceed C.</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The objects picked must be consecutive (i.e. a subarray of the objects need to be picked)</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The number of objects is maximized. You need to print this maximum value.</a:t>
            </a:r>
            <a:endParaRPr sz="1400">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r>
              <a:rPr lang="en" sz="1400">
                <a:latin typeface="Cambria"/>
                <a:ea typeface="Cambria"/>
                <a:cs typeface="Cambria"/>
                <a:sym typeface="Cambria"/>
              </a:rPr>
              <a:t>Note-If no such object could be picked, then the answer is obviously 0.</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lnSpc>
                <a:spcPct val="160000"/>
              </a:lnSpc>
              <a:spcBef>
                <a:spcPts val="2400"/>
              </a:spcBef>
              <a:spcAft>
                <a:spcPts val="600"/>
              </a:spcAft>
              <a:buSzPts val="990"/>
              <a:buNone/>
            </a:pPr>
            <a:r>
              <a:rPr lang="en" sz="2000" b="1">
                <a:latin typeface="Cambria"/>
                <a:ea typeface="Cambria"/>
                <a:cs typeface="Cambria"/>
                <a:sym typeface="Cambria"/>
              </a:rPr>
              <a:t>15. Is this Knapsack</a:t>
            </a:r>
            <a:endParaRPr sz="2000">
              <a:latin typeface="Cambria"/>
              <a:ea typeface="Cambria"/>
              <a:cs typeface="Cambria"/>
              <a:sym typeface="Cambria"/>
            </a:endParaRPr>
          </a:p>
        </p:txBody>
      </p:sp>
      <p:sp>
        <p:nvSpPr>
          <p:cNvPr id="724" name="Google Shape;724;p115"/>
          <p:cNvSpPr txBox="1">
            <a:spLocks noGrp="1"/>
          </p:cNvSpPr>
          <p:nvPr>
            <p:ph type="body" idx="1"/>
          </p:nvPr>
        </p:nvSpPr>
        <p:spPr>
          <a:xfrm>
            <a:off x="311700" y="1171600"/>
            <a:ext cx="4043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input contains T, number of test cases in a file.</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next line contains three integers, N, C and K, as described in the problem statement.</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next line contains N space separated integers, denoting Wi, i.e. weight of the object.</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
        <p:nvSpPr>
          <p:cNvPr id="725" name="Google Shape;725;p115"/>
          <p:cNvSpPr txBox="1">
            <a:spLocks noGrp="1"/>
          </p:cNvSpPr>
          <p:nvPr>
            <p:ph type="body" idx="1"/>
          </p:nvPr>
        </p:nvSpPr>
        <p:spPr>
          <a:xfrm>
            <a:off x="4883700" y="1171600"/>
            <a:ext cx="4043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test case, output the maximum number of objects you can pick.</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1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lnSpc>
                <a:spcPct val="160000"/>
              </a:lnSpc>
              <a:spcBef>
                <a:spcPts val="2400"/>
              </a:spcBef>
              <a:spcAft>
                <a:spcPts val="600"/>
              </a:spcAft>
              <a:buSzPts val="990"/>
              <a:buNone/>
            </a:pPr>
            <a:r>
              <a:rPr lang="en" sz="2000" b="1">
                <a:latin typeface="Cambria"/>
                <a:ea typeface="Cambria"/>
                <a:cs typeface="Cambria"/>
                <a:sym typeface="Cambria"/>
              </a:rPr>
              <a:t>15. Is this Knapsack</a:t>
            </a:r>
            <a:endParaRPr sz="2000">
              <a:latin typeface="Cambria"/>
              <a:ea typeface="Cambria"/>
              <a:cs typeface="Cambria"/>
              <a:sym typeface="Cambria"/>
            </a:endParaRPr>
          </a:p>
        </p:txBody>
      </p:sp>
      <p:sp>
        <p:nvSpPr>
          <p:cNvPr id="731" name="Google Shape;731;p116"/>
          <p:cNvSpPr txBox="1">
            <a:spLocks noGrp="1"/>
          </p:cNvSpPr>
          <p:nvPr>
            <p:ph type="body" idx="1"/>
          </p:nvPr>
        </p:nvSpPr>
        <p:spPr>
          <a:xfrm>
            <a:off x="311700" y="1171600"/>
            <a:ext cx="38268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5 5 5</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5 4 3 2 1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5 5 4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1 4 1 1 1</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60000"/>
              </a:lnSpc>
              <a:spcBef>
                <a:spcPts val="15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732" name="Google Shape;732;p116"/>
          <p:cNvSpPr txBox="1">
            <a:spLocks noGrp="1"/>
          </p:cNvSpPr>
          <p:nvPr>
            <p:ph type="body" idx="1"/>
          </p:nvPr>
        </p:nvSpPr>
        <p:spPr>
          <a:xfrm>
            <a:off x="5340900" y="1171600"/>
            <a:ext cx="38268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lnSpc>
                <a:spcPct val="160000"/>
              </a:lnSpc>
              <a:spcBef>
                <a:spcPts val="2400"/>
              </a:spcBef>
              <a:spcAft>
                <a:spcPts val="600"/>
              </a:spcAft>
              <a:buSzPts val="990"/>
              <a:buNone/>
            </a:pPr>
            <a:r>
              <a:rPr lang="en" sz="2000" b="1">
                <a:latin typeface="Cambria"/>
                <a:ea typeface="Cambria"/>
                <a:cs typeface="Cambria"/>
                <a:sym typeface="Cambria"/>
              </a:rPr>
              <a:t>15. Is this Knapsack</a:t>
            </a:r>
            <a:endParaRPr sz="2000">
              <a:latin typeface="Cambria"/>
              <a:ea typeface="Cambria"/>
              <a:cs typeface="Cambria"/>
              <a:sym typeface="Cambria"/>
            </a:endParaRPr>
          </a:p>
        </p:txBody>
      </p:sp>
      <p:sp>
        <p:nvSpPr>
          <p:cNvPr id="738" name="Google Shape;738;p1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1≤T≤10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b="1">
                <a:latin typeface="Cambria"/>
                <a:ea typeface="Cambria"/>
                <a:cs typeface="Cambria"/>
                <a:sym typeface="Cambria"/>
              </a:rPr>
              <a:t>Sum of </a:t>
            </a:r>
            <a:r>
              <a:rPr lang="en" sz="1400">
                <a:latin typeface="Cambria"/>
                <a:ea typeface="Cambria"/>
                <a:cs typeface="Cambria"/>
                <a:sym typeface="Cambria"/>
              </a:rPr>
              <a:t>N</a:t>
            </a:r>
            <a:r>
              <a:rPr lang="en" sz="1400" b="1">
                <a:latin typeface="Cambria"/>
                <a:ea typeface="Cambria"/>
                <a:cs typeface="Cambria"/>
                <a:sym typeface="Cambria"/>
              </a:rPr>
              <a:t> over all </a:t>
            </a:r>
            <a:r>
              <a:rPr lang="en" sz="1400">
                <a:latin typeface="Cambria"/>
                <a:ea typeface="Cambria"/>
                <a:cs typeface="Cambria"/>
                <a:sym typeface="Cambria"/>
              </a:rPr>
              <a:t>T</a:t>
            </a:r>
            <a:r>
              <a:rPr lang="en" sz="1400" b="1">
                <a:latin typeface="Cambria"/>
                <a:ea typeface="Cambria"/>
                <a:cs typeface="Cambria"/>
                <a:sym typeface="Cambria"/>
              </a:rPr>
              <a:t> in a test file does not exceed </a:t>
            </a:r>
            <a:r>
              <a:rPr lang="en" sz="1400">
                <a:latin typeface="Cambria"/>
                <a:ea typeface="Cambria"/>
                <a:cs typeface="Cambria"/>
                <a:sym typeface="Cambria"/>
              </a:rPr>
              <a:t>106</a:t>
            </a:r>
            <a:r>
              <a:rPr lang="en" sz="1400" b="1">
                <a:latin typeface="Cambria"/>
                <a:ea typeface="Cambria"/>
                <a:cs typeface="Cambria"/>
                <a:sym typeface="Cambria"/>
              </a:rPr>
              <a:t>.</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1≤Wi≤10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1≤K≤C≤10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25% points- N≤100.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75% points - Original Constraints</a:t>
            </a:r>
            <a:endParaRPr sz="1400">
              <a:latin typeface="Cambria"/>
              <a:ea typeface="Cambria"/>
              <a:cs typeface="Cambria"/>
              <a:sym typeface="Cambria"/>
            </a:endParaRPr>
          </a:p>
          <a:p>
            <a:pPr marL="0" lvl="0" indent="0" algn="just" rtl="0">
              <a:lnSpc>
                <a:spcPct val="160000"/>
              </a:lnSpc>
              <a:spcBef>
                <a:spcPts val="30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lnSpc>
                <a:spcPct val="160000"/>
              </a:lnSpc>
              <a:spcBef>
                <a:spcPts val="2400"/>
              </a:spcBef>
              <a:spcAft>
                <a:spcPts val="600"/>
              </a:spcAft>
              <a:buSzPts val="990"/>
              <a:buNone/>
            </a:pPr>
            <a:r>
              <a:rPr lang="en" sz="2000" b="1">
                <a:latin typeface="Cambria"/>
                <a:ea typeface="Cambria"/>
                <a:cs typeface="Cambria"/>
                <a:sym typeface="Cambria"/>
              </a:rPr>
              <a:t>15. Is this Knapsack</a:t>
            </a:r>
            <a:endParaRPr sz="2000">
              <a:latin typeface="Cambria"/>
              <a:ea typeface="Cambria"/>
              <a:cs typeface="Cambria"/>
              <a:sym typeface="Cambria"/>
            </a:endParaRPr>
          </a:p>
        </p:txBody>
      </p:sp>
      <p:sp>
        <p:nvSpPr>
          <p:cNvPr id="744" name="Google Shape;744;p1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400"/>
              </a:spcBef>
              <a:spcAft>
                <a:spcPts val="0"/>
              </a:spcAft>
              <a:buClr>
                <a:schemeClr val="dk1"/>
              </a:buClr>
              <a:buSzPts val="1100"/>
              <a:buFont typeface="Arial"/>
              <a:buNone/>
            </a:pPr>
            <a:r>
              <a:rPr lang="en" sz="1400">
                <a:latin typeface="Cambria"/>
                <a:ea typeface="Cambria"/>
                <a:cs typeface="Cambria"/>
                <a:sym typeface="Cambria"/>
              </a:rPr>
              <a:t>In first case, we can only pick objects with weights {3,2} such that the sum of weight is at least 5 and it doesn't exceed total capacity of bag (i.e. 5).</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In second test case, there are multiple optimal choices. We can choose the first two elements, {1,4}, as it satisfies the criteria of weight being at least 4 and sum of weights not exceeding 5. Or we could also choose the second and third element. Note, since objects were to be picked </a:t>
            </a:r>
            <a:r>
              <a:rPr lang="en" sz="1400" b="1">
                <a:latin typeface="Cambria"/>
                <a:ea typeface="Cambria"/>
                <a:cs typeface="Cambria"/>
                <a:sym typeface="Cambria"/>
              </a:rPr>
              <a:t>consecutively</a:t>
            </a:r>
            <a:r>
              <a:rPr lang="en" sz="1400">
                <a:latin typeface="Cambria"/>
                <a:ea typeface="Cambria"/>
                <a:cs typeface="Cambria"/>
                <a:sym typeface="Cambria"/>
              </a:rPr>
              <a:t>, {1,1,1,1} is not an accepted solution.</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lnSpc>
                <a:spcPct val="160000"/>
              </a:lnSpc>
              <a:spcBef>
                <a:spcPts val="2400"/>
              </a:spcBef>
              <a:spcAft>
                <a:spcPts val="600"/>
              </a:spcAft>
              <a:buSzPts val="990"/>
              <a:buNone/>
            </a:pPr>
            <a:r>
              <a:rPr lang="en" sz="2000" b="1">
                <a:latin typeface="Cambria"/>
                <a:ea typeface="Cambria"/>
                <a:cs typeface="Cambria"/>
                <a:sym typeface="Cambria"/>
              </a:rPr>
              <a:t>15. Is this Knapsack</a:t>
            </a:r>
            <a:endParaRPr sz="2000">
              <a:latin typeface="Cambria"/>
              <a:ea typeface="Cambria"/>
              <a:cs typeface="Cambria"/>
              <a:sym typeface="Cambria"/>
            </a:endParaRPr>
          </a:p>
        </p:txBody>
      </p:sp>
      <p:sp>
        <p:nvSpPr>
          <p:cNvPr id="750" name="Google Shape;750;p119"/>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for i in range(t):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maxi=0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N,C,K = 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W = 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range(0,N):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ans,count = 0,0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j in range(i,N):</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751" name="Google Shape;751;p119"/>
          <p:cNvSpPr txBox="1">
            <a:spLocks noGrp="1"/>
          </p:cNvSpPr>
          <p:nvPr>
            <p:ph type="body" idx="1"/>
          </p:nvPr>
        </p:nvSpPr>
        <p:spPr>
          <a:xfrm>
            <a:off x="4807500" y="1171600"/>
            <a:ext cx="42603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400">
                <a:latin typeface="Courier"/>
                <a:ea typeface="Courier"/>
                <a:cs typeface="Courier"/>
                <a:sym typeface="Courier"/>
              </a:rPr>
              <a:t>            ans=ans + W[j]</a:t>
            </a:r>
            <a:endParaRPr sz="1400">
              <a:latin typeface="Courier"/>
              <a:ea typeface="Courier"/>
              <a:cs typeface="Courier"/>
              <a:sym typeface="Courier"/>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            count =count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if(ans&gt;= K and ans&lt;=C):</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maxi=max(maxi,count)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elif(ans &gt; C):</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break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print(maxi)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just" rtl="0">
              <a:lnSpc>
                <a:spcPct val="115000"/>
              </a:lnSpc>
              <a:spcBef>
                <a:spcPts val="1200"/>
              </a:spcBef>
              <a:spcAft>
                <a:spcPts val="0"/>
              </a:spcAft>
              <a:buClr>
                <a:schemeClr val="dk1"/>
              </a:buClr>
              <a:buSzPts val="1100"/>
              <a:buFont typeface="Arial"/>
              <a:buNone/>
            </a:pPr>
            <a:endParaRPr sz="1400" b="1" u="sng">
              <a:latin typeface="Courier"/>
              <a:ea typeface="Courier"/>
              <a:cs typeface="Courier"/>
              <a:sym typeface="Courier"/>
            </a:endParaRPr>
          </a:p>
          <a:p>
            <a:pPr marL="0" lvl="0" indent="0" algn="just" rtl="0">
              <a:spcBef>
                <a:spcPts val="1500"/>
              </a:spcBef>
              <a:spcAft>
                <a:spcPts val="1200"/>
              </a:spcAft>
              <a:buNone/>
            </a:pPr>
            <a:endParaRPr sz="1400">
              <a:latin typeface="Courier"/>
              <a:ea typeface="Courier"/>
              <a:cs typeface="Courier"/>
              <a:sym typeface="Courie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755"/>
        <p:cNvGrpSpPr/>
        <p:nvPr/>
      </p:nvGrpSpPr>
      <p:grpSpPr>
        <a:xfrm>
          <a:off x="0" y="0"/>
          <a:ext cx="0" cy="0"/>
          <a:chOff x="0" y="0"/>
          <a:chExt cx="0" cy="0"/>
        </a:xfrm>
      </p:grpSpPr>
      <p:sp>
        <p:nvSpPr>
          <p:cNvPr id="756" name="Google Shape;756;p120"/>
          <p:cNvSpPr txBox="1">
            <a:spLocks noGrp="1"/>
          </p:cNvSpPr>
          <p:nvPr>
            <p:ph type="title"/>
          </p:nvPr>
        </p:nvSpPr>
        <p:spPr>
          <a:xfrm>
            <a:off x="2140500" y="1816625"/>
            <a:ext cx="42603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2 Practice Problems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u="sng">
                <a:latin typeface="Cambria"/>
                <a:ea typeface="Cambria"/>
                <a:cs typeface="Cambria"/>
                <a:sym typeface="Cambria"/>
              </a:rPr>
              <a:t>16. Average Flex</a:t>
            </a:r>
            <a:endParaRPr sz="2500" b="1" u="sng">
              <a:latin typeface="Cambria"/>
              <a:ea typeface="Cambria"/>
              <a:cs typeface="Cambria"/>
              <a:sym typeface="Cambria"/>
            </a:endParaRPr>
          </a:p>
          <a:p>
            <a:pPr marL="0" lvl="0" indent="0" algn="l" rtl="0">
              <a:spcBef>
                <a:spcPts val="600"/>
              </a:spcBef>
              <a:spcAft>
                <a:spcPts val="0"/>
              </a:spcAft>
              <a:buNone/>
            </a:pPr>
            <a:endParaRPr/>
          </a:p>
        </p:txBody>
      </p:sp>
      <p:sp>
        <p:nvSpPr>
          <p:cNvPr id="762" name="Google Shape;762;p1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There are N students in a class, where the i-th student has a score of Ai. The i-th student will </a:t>
            </a:r>
            <a:r>
              <a:rPr lang="en" sz="1400" i="1">
                <a:latin typeface="Cambria"/>
                <a:ea typeface="Cambria"/>
                <a:cs typeface="Cambria"/>
                <a:sym typeface="Cambria"/>
              </a:rPr>
              <a:t>boast</a:t>
            </a:r>
            <a:r>
              <a:rPr lang="en" sz="1400">
                <a:latin typeface="Cambria"/>
                <a:ea typeface="Cambria"/>
                <a:cs typeface="Cambria"/>
                <a:sym typeface="Cambria"/>
              </a:rPr>
              <a:t> if and only if the number of students scoring less than or equal Ai is greater than the number of students scoring greater than Ai.</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Find the number of students who will boast.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u="sng">
                <a:latin typeface="Cambria"/>
                <a:ea typeface="Cambria"/>
                <a:cs typeface="Cambria"/>
                <a:sym typeface="Cambria"/>
              </a:rPr>
              <a:t>16. Average Flex</a:t>
            </a:r>
            <a:endParaRPr sz="2500" b="1" u="sng">
              <a:latin typeface="Cambria"/>
              <a:ea typeface="Cambria"/>
              <a:cs typeface="Cambria"/>
              <a:sym typeface="Cambria"/>
            </a:endParaRPr>
          </a:p>
          <a:p>
            <a:pPr marL="0" lvl="0" indent="0" algn="l" rtl="0">
              <a:spcBef>
                <a:spcPts val="600"/>
              </a:spcBef>
              <a:spcAft>
                <a:spcPts val="0"/>
              </a:spcAft>
              <a:buNone/>
            </a:pPr>
            <a:endParaRPr/>
          </a:p>
        </p:txBody>
      </p:sp>
      <p:sp>
        <p:nvSpPr>
          <p:cNvPr id="768" name="Google Shape;768;p122"/>
          <p:cNvSpPr txBox="1">
            <a:spLocks noGrp="1"/>
          </p:cNvSpPr>
          <p:nvPr>
            <p:ph type="body" idx="1"/>
          </p:nvPr>
        </p:nvSpPr>
        <p:spPr>
          <a:xfrm>
            <a:off x="311700" y="1171600"/>
            <a:ext cx="39804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 </a:t>
            </a:r>
            <a:endParaRPr sz="2000" b="1" u="sng">
              <a:latin typeface="Cambria"/>
              <a:ea typeface="Cambria"/>
              <a:cs typeface="Cambria"/>
              <a:sym typeface="Cambria"/>
            </a:endParaRPr>
          </a:p>
          <a:p>
            <a:pPr marL="698500" lvl="0" indent="-317500" algn="l"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contains T - the number of test cases. Then the test cases follow.</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a single integer N - the number of students.</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of each test case contains N integers A1,A2,…,AN - the scores of the students.</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769" name="Google Shape;769;p122"/>
          <p:cNvSpPr txBox="1">
            <a:spLocks noGrp="1"/>
          </p:cNvSpPr>
          <p:nvPr>
            <p:ph type="body" idx="1"/>
          </p:nvPr>
        </p:nvSpPr>
        <p:spPr>
          <a:xfrm>
            <a:off x="4807500" y="1171600"/>
            <a:ext cx="39804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1500"/>
              </a:spcAft>
              <a:buClr>
                <a:schemeClr val="dk1"/>
              </a:buClr>
              <a:buSzPts val="1100"/>
              <a:buFont typeface="Arial"/>
              <a:buNone/>
            </a:pPr>
            <a:r>
              <a:rPr lang="en" sz="1400">
                <a:latin typeface="Cambria"/>
                <a:ea typeface="Cambria"/>
                <a:cs typeface="Cambria"/>
                <a:sym typeface="Cambria"/>
              </a:rPr>
              <a:t>For each test case, output in a single line the number of students who will boast.</a:t>
            </a:r>
            <a:endParaRPr sz="14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 Find Remainder</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32" name="Google Shape;132;p24"/>
          <p:cNvSpPr txBox="1">
            <a:spLocks noGrp="1"/>
          </p:cNvSpPr>
          <p:nvPr>
            <p:ph type="body" idx="1"/>
          </p:nvPr>
        </p:nvSpPr>
        <p:spPr>
          <a:xfrm>
            <a:off x="4771675" y="1171600"/>
            <a:ext cx="40605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100</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133" name="Google Shape;133;p24"/>
          <p:cNvSpPr txBox="1">
            <a:spLocks noGrp="1"/>
          </p:cNvSpPr>
          <p:nvPr>
            <p:ph type="body" idx="1"/>
          </p:nvPr>
        </p:nvSpPr>
        <p:spPr>
          <a:xfrm>
            <a:off x="464100" y="1171600"/>
            <a:ext cx="4233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100 200</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40 15</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u="sng">
                <a:latin typeface="Cambria"/>
                <a:ea typeface="Cambria"/>
                <a:cs typeface="Cambria"/>
                <a:sym typeface="Cambria"/>
              </a:rPr>
              <a:t>16. Average Flex</a:t>
            </a:r>
            <a:endParaRPr sz="2500" b="1" u="sng">
              <a:latin typeface="Cambria"/>
              <a:ea typeface="Cambria"/>
              <a:cs typeface="Cambria"/>
              <a:sym typeface="Cambria"/>
            </a:endParaRPr>
          </a:p>
          <a:p>
            <a:pPr marL="0" lvl="0" indent="0" algn="l" rtl="0">
              <a:spcBef>
                <a:spcPts val="600"/>
              </a:spcBef>
              <a:spcAft>
                <a:spcPts val="0"/>
              </a:spcAft>
              <a:buNone/>
            </a:pPr>
            <a:endParaRPr/>
          </a:p>
        </p:txBody>
      </p:sp>
      <p:sp>
        <p:nvSpPr>
          <p:cNvPr id="775" name="Google Shape;775;p123"/>
          <p:cNvSpPr txBox="1">
            <a:spLocks noGrp="1"/>
          </p:cNvSpPr>
          <p:nvPr>
            <p:ph type="body" idx="1"/>
          </p:nvPr>
        </p:nvSpPr>
        <p:spPr>
          <a:xfrm>
            <a:off x="311700" y="1171600"/>
            <a:ext cx="40989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 </a:t>
            </a:r>
            <a:r>
              <a:rPr lang="en" sz="1400" b="1" u="sng">
                <a:latin typeface="Cambria"/>
                <a:ea typeface="Cambria"/>
                <a:cs typeface="Cambria"/>
                <a:sym typeface="Cambria"/>
              </a:rPr>
              <a:t> </a:t>
            </a:r>
            <a:endParaRPr sz="14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100 100 100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2 1 3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30 1 30 30</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776" name="Google Shape;776;p123"/>
          <p:cNvSpPr txBox="1">
            <a:spLocks noGrp="1"/>
          </p:cNvSpPr>
          <p:nvPr>
            <p:ph type="body" idx="1"/>
          </p:nvPr>
        </p:nvSpPr>
        <p:spPr>
          <a:xfrm>
            <a:off x="5264700" y="1171600"/>
            <a:ext cx="40989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u="sng">
                <a:latin typeface="Cambria"/>
                <a:ea typeface="Cambria"/>
                <a:cs typeface="Cambria"/>
                <a:sym typeface="Cambria"/>
              </a:rPr>
              <a:t>16. Average Flex</a:t>
            </a:r>
            <a:endParaRPr sz="2500" b="1" u="sng">
              <a:latin typeface="Cambria"/>
              <a:ea typeface="Cambria"/>
              <a:cs typeface="Cambria"/>
              <a:sym typeface="Cambria"/>
            </a:endParaRPr>
          </a:p>
          <a:p>
            <a:pPr marL="0" lvl="0" indent="0" algn="l" rtl="0">
              <a:spcBef>
                <a:spcPts val="600"/>
              </a:spcBef>
              <a:spcAft>
                <a:spcPts val="0"/>
              </a:spcAft>
              <a:buNone/>
            </a:pPr>
            <a:endParaRPr/>
          </a:p>
        </p:txBody>
      </p:sp>
      <p:sp>
        <p:nvSpPr>
          <p:cNvPr id="782" name="Google Shape;782;p1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spcBef>
                <a:spcPts val="400"/>
              </a:spcBef>
              <a:spcAft>
                <a:spcPts val="0"/>
              </a:spcAft>
              <a:buClr>
                <a:schemeClr val="dk1"/>
              </a:buClr>
              <a:buSzPts val="1400"/>
              <a:buFont typeface="Cambria"/>
              <a:buChar char="●"/>
            </a:pPr>
            <a:r>
              <a:rPr lang="en" sz="1400">
                <a:latin typeface="Cambria"/>
                <a:ea typeface="Cambria"/>
                <a:cs typeface="Cambria"/>
                <a:sym typeface="Cambria"/>
              </a:rPr>
              <a:t>1≤T≤1000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1≤N≤100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0≤Ai≤100</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u="sng">
                <a:latin typeface="Cambria"/>
                <a:ea typeface="Cambria"/>
                <a:cs typeface="Cambria"/>
                <a:sym typeface="Cambria"/>
              </a:rPr>
              <a:t>16. Average Flex</a:t>
            </a:r>
            <a:endParaRPr sz="2500" b="1" u="sng">
              <a:latin typeface="Cambria"/>
              <a:ea typeface="Cambria"/>
              <a:cs typeface="Cambria"/>
              <a:sym typeface="Cambria"/>
            </a:endParaRPr>
          </a:p>
          <a:p>
            <a:pPr marL="0" lvl="0" indent="0" algn="l" rtl="0">
              <a:spcBef>
                <a:spcPts val="600"/>
              </a:spcBef>
              <a:spcAft>
                <a:spcPts val="0"/>
              </a:spcAft>
              <a:buNone/>
            </a:pPr>
            <a:endParaRPr/>
          </a:p>
        </p:txBody>
      </p:sp>
      <p:sp>
        <p:nvSpPr>
          <p:cNvPr id="788" name="Google Shape;788;p1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698500" lvl="0" indent="-317500" algn="l" rtl="0">
              <a:spcBef>
                <a:spcPts val="400"/>
              </a:spcBef>
              <a:spcAft>
                <a:spcPts val="0"/>
              </a:spcAft>
              <a:buClr>
                <a:schemeClr val="dk1"/>
              </a:buClr>
              <a:buSzPts val="1400"/>
              <a:buFont typeface="Cambria"/>
              <a:buChar char="●"/>
            </a:pPr>
            <a:r>
              <a:rPr lang="en" sz="1400" b="1">
                <a:latin typeface="Cambria"/>
                <a:ea typeface="Cambria"/>
                <a:cs typeface="Cambria"/>
                <a:sym typeface="Cambria"/>
              </a:rPr>
              <a:t>Test case </a:t>
            </a:r>
            <a:r>
              <a:rPr lang="en" sz="1400">
                <a:latin typeface="Cambria"/>
                <a:ea typeface="Cambria"/>
                <a:cs typeface="Cambria"/>
                <a:sym typeface="Cambria"/>
              </a:rPr>
              <a:t>1</a:t>
            </a:r>
            <a:r>
              <a:rPr lang="en" sz="1400" b="1">
                <a:latin typeface="Cambria"/>
                <a:ea typeface="Cambria"/>
                <a:cs typeface="Cambria"/>
                <a:sym typeface="Cambria"/>
              </a:rPr>
              <a:t>:</a:t>
            </a:r>
            <a:r>
              <a:rPr lang="en" sz="1400">
                <a:latin typeface="Cambria"/>
                <a:ea typeface="Cambria"/>
                <a:cs typeface="Cambria"/>
                <a:sym typeface="Cambria"/>
              </a:rPr>
              <a:t> All three students got the highest score. So all three of them will boast.</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b="1">
                <a:latin typeface="Cambria"/>
                <a:ea typeface="Cambria"/>
                <a:cs typeface="Cambria"/>
                <a:sym typeface="Cambria"/>
              </a:rPr>
              <a:t>Test case </a:t>
            </a:r>
            <a:r>
              <a:rPr lang="en" sz="1400">
                <a:latin typeface="Cambria"/>
                <a:ea typeface="Cambria"/>
                <a:cs typeface="Cambria"/>
                <a:sym typeface="Cambria"/>
              </a:rPr>
              <a:t>2</a:t>
            </a:r>
            <a:r>
              <a:rPr lang="en" sz="1400" b="1">
                <a:latin typeface="Cambria"/>
                <a:ea typeface="Cambria"/>
                <a:cs typeface="Cambria"/>
                <a:sym typeface="Cambria"/>
              </a:rPr>
              <a:t>:</a:t>
            </a:r>
            <a:r>
              <a:rPr lang="en" sz="1400">
                <a:latin typeface="Cambria"/>
                <a:ea typeface="Cambria"/>
                <a:cs typeface="Cambria"/>
                <a:sym typeface="Cambria"/>
              </a:rPr>
              <a:t> Only the student with score 1 will not be able to boast.</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b="1">
                <a:latin typeface="Cambria"/>
                <a:ea typeface="Cambria"/>
                <a:cs typeface="Cambria"/>
                <a:sym typeface="Cambria"/>
              </a:rPr>
              <a:t>Test case </a:t>
            </a:r>
            <a:r>
              <a:rPr lang="en" sz="1400">
                <a:latin typeface="Cambria"/>
                <a:ea typeface="Cambria"/>
                <a:cs typeface="Cambria"/>
                <a:sym typeface="Cambria"/>
              </a:rPr>
              <a:t>3</a:t>
            </a:r>
            <a:r>
              <a:rPr lang="en" sz="1400" b="1">
                <a:latin typeface="Cambria"/>
                <a:ea typeface="Cambria"/>
                <a:cs typeface="Cambria"/>
                <a:sym typeface="Cambria"/>
              </a:rPr>
              <a:t>:</a:t>
            </a:r>
            <a:r>
              <a:rPr lang="en" sz="1400">
                <a:latin typeface="Cambria"/>
                <a:ea typeface="Cambria"/>
                <a:cs typeface="Cambria"/>
                <a:sym typeface="Cambria"/>
              </a:rPr>
              <a:t> Only the student with score 1 will not be able to boast.</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u="sng">
                <a:latin typeface="Cambria"/>
                <a:ea typeface="Cambria"/>
                <a:cs typeface="Cambria"/>
                <a:sym typeface="Cambria"/>
              </a:rPr>
              <a:t>16. Average Flex</a:t>
            </a:r>
            <a:endParaRPr sz="2500" b="1" u="sng">
              <a:latin typeface="Cambria"/>
              <a:ea typeface="Cambria"/>
              <a:cs typeface="Cambria"/>
              <a:sym typeface="Cambria"/>
            </a:endParaRPr>
          </a:p>
          <a:p>
            <a:pPr marL="0" lvl="0" indent="0" algn="l" rtl="0">
              <a:spcBef>
                <a:spcPts val="600"/>
              </a:spcBef>
              <a:spcAft>
                <a:spcPts val="0"/>
              </a:spcAft>
              <a:buNone/>
            </a:pPr>
            <a:endParaRPr/>
          </a:p>
        </p:txBody>
      </p:sp>
      <p:sp>
        <p:nvSpPr>
          <p:cNvPr id="794" name="Google Shape;794;p126"/>
          <p:cNvSpPr txBox="1">
            <a:spLocks noGrp="1"/>
          </p:cNvSpPr>
          <p:nvPr>
            <p:ph type="body" idx="1"/>
          </p:nvPr>
        </p:nvSpPr>
        <p:spPr>
          <a:xfrm>
            <a:off x="311700" y="1171600"/>
            <a:ext cx="4134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for T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lst=list(map(int,input().split()))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cnt=0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min,max=0,0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j in range(n):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if(lst[j]&gt;lst[i]):</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795" name="Google Shape;795;p126"/>
          <p:cNvSpPr txBox="1">
            <a:spLocks noGrp="1"/>
          </p:cNvSpPr>
          <p:nvPr>
            <p:ph type="body" idx="1"/>
          </p:nvPr>
        </p:nvSpPr>
        <p:spPr>
          <a:xfrm>
            <a:off x="4426500" y="1171600"/>
            <a:ext cx="4134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max+=1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if(lst[j]&lt;=lst[i]):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min+=1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if(min&gt;max):</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cnt+=1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print(cnt)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b="1" u="sng">
              <a:latin typeface="Courier"/>
              <a:ea typeface="Courier"/>
              <a:cs typeface="Courier"/>
              <a:sym typeface="Courier"/>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17. ICPC Balloons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01" name="Google Shape;801;p1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Chef is participating in an ICPC regional contest, in which there is a total of N problems (numbered 1 through N) with varying difficulties. For each valid i, the i-th easiest problem is problem Ai.</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After a team solves a problem, a balloon with a colour representing that problem is tied next to their desk. Chef is fond of colours in </a:t>
            </a:r>
            <a:r>
              <a:rPr lang="en" sz="1400" b="1">
                <a:latin typeface="Cambria"/>
                <a:ea typeface="Cambria"/>
                <a:cs typeface="Cambria"/>
                <a:sym typeface="Cambria"/>
              </a:rPr>
              <a:t>VIBGYOR</a:t>
            </a:r>
            <a:r>
              <a:rPr lang="en" sz="1400">
                <a:latin typeface="Cambria"/>
                <a:ea typeface="Cambria"/>
                <a:cs typeface="Cambria"/>
                <a:sym typeface="Cambria"/>
              </a:rPr>
              <a:t>, which are representative of the problems with numbers 1 through 7. The remaining problems have their own representative colours too. Find the minimum number of problems which Chef's team needs to solve in order to get all the balloons for problems 1 through 7 (and possibly some other balloons too) tied next to their desk, if you know that Chef's team knows the difficulties of all problems and solves the problems in increasing order of difficulty.</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17. ICPC Balloons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07" name="Google Shape;807;p128"/>
          <p:cNvSpPr txBox="1">
            <a:spLocks noGrp="1"/>
          </p:cNvSpPr>
          <p:nvPr>
            <p:ph type="body" idx="1"/>
          </p:nvPr>
        </p:nvSpPr>
        <p:spPr>
          <a:xfrm>
            <a:off x="311700" y="1171600"/>
            <a:ext cx="41340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the input contains a single integer T denoting the number of test cases. The description of  T test cases follows.</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a single integer N.</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contains N space-separated integers A1,A2,…,AN.</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
        <p:nvSpPr>
          <p:cNvPr id="808" name="Google Shape;808;p128"/>
          <p:cNvSpPr txBox="1">
            <a:spLocks noGrp="1"/>
          </p:cNvSpPr>
          <p:nvPr>
            <p:ph type="body" idx="1"/>
          </p:nvPr>
        </p:nvSpPr>
        <p:spPr>
          <a:xfrm>
            <a:off x="4731300" y="1171600"/>
            <a:ext cx="41340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print a single line containing one integer ― the minimum number of problems Chef's team needs to solve.</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17. ICPC Balloons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14" name="Google Shape;814;p129"/>
          <p:cNvSpPr txBox="1">
            <a:spLocks noGrp="1"/>
          </p:cNvSpPr>
          <p:nvPr>
            <p:ph type="body" idx="1"/>
          </p:nvPr>
        </p:nvSpPr>
        <p:spPr>
          <a:xfrm>
            <a:off x="311700" y="1171600"/>
            <a:ext cx="3952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7</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1 2 3 4 5 7 6</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8</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8 7 6 5 4 3 2 1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9</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7 4 3 5 6 1 8 2 9</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815" name="Google Shape;815;p129"/>
          <p:cNvSpPr txBox="1">
            <a:spLocks noGrp="1"/>
          </p:cNvSpPr>
          <p:nvPr>
            <p:ph type="body" idx="1"/>
          </p:nvPr>
        </p:nvSpPr>
        <p:spPr>
          <a:xfrm>
            <a:off x="5036100" y="1171600"/>
            <a:ext cx="3952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7</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8</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8</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17. ICPC Balloons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21" name="Google Shape;821;p1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1≤T≤10,500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7≤N≤15</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1≤Ai≤N for each valid i</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A1,A2,…,AN are pairwise distinct</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17. ICPC Balloons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27" name="Google Shape;827;p1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400"/>
              </a:spcBef>
              <a:spcAft>
                <a:spcPts val="0"/>
              </a:spcAft>
              <a:buClr>
                <a:schemeClr val="dk1"/>
              </a:buClr>
              <a:buSzPts val="1100"/>
              <a:buFont typeface="Arial"/>
              <a:buNone/>
            </a:pPr>
            <a:r>
              <a:rPr lang="en" sz="1400" b="1">
                <a:latin typeface="Cambria"/>
                <a:ea typeface="Cambria"/>
                <a:cs typeface="Cambria"/>
                <a:sym typeface="Cambria"/>
              </a:rPr>
              <a:t>Example case 1:</a:t>
            </a:r>
            <a:r>
              <a:rPr lang="en" sz="1400">
                <a:latin typeface="Cambria"/>
                <a:ea typeface="Cambria"/>
                <a:cs typeface="Cambria"/>
                <a:sym typeface="Cambria"/>
              </a:rPr>
              <a:t> Since there are a total of 7 problems, Chef's team will have to solve all of them.</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Example case 2:</a:t>
            </a:r>
            <a:r>
              <a:rPr lang="en" sz="1400">
                <a:latin typeface="Cambria"/>
                <a:ea typeface="Cambria"/>
                <a:cs typeface="Cambria"/>
                <a:sym typeface="Cambria"/>
              </a:rPr>
              <a:t> Problems 1 through 7 appear among the first 8 problems.</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Example case 3:</a:t>
            </a:r>
            <a:r>
              <a:rPr lang="en" sz="1400">
                <a:latin typeface="Cambria"/>
                <a:ea typeface="Cambria"/>
                <a:cs typeface="Cambria"/>
                <a:sym typeface="Cambria"/>
              </a:rPr>
              <a:t> Problems 1 through 7 again appear among the first 8 problems.</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1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17. ICPC Balloons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33" name="Google Shape;833;p1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for T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lst = list(map(int, 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lst.reverse()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range(len(lst)):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1 &lt;= lst[i] &lt;= 7:</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print(len(lst) - 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break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 Find Remainder</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39" name="Google Shape;139;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T</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A,B</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10000</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18. Red Alert</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839" name="Google Shape;839;p1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Finally a monsoon has come. According to the Meteorological Department, there will be rain in the upcoming N days in the city. Initially, the water level of the city is zero millimetres. The amount of rain on the i-th day can be described by an integer Ai as follows:</a:t>
            </a:r>
            <a:endParaRPr sz="1400">
              <a:latin typeface="Cambria"/>
              <a:ea typeface="Cambria"/>
              <a:cs typeface="Cambria"/>
              <a:sym typeface="Cambria"/>
            </a:endParaRPr>
          </a:p>
          <a:p>
            <a:pPr marL="698500" lvl="0" indent="-317500" algn="l" rtl="0">
              <a:spcBef>
                <a:spcPts val="1500"/>
              </a:spcBef>
              <a:spcAft>
                <a:spcPts val="0"/>
              </a:spcAft>
              <a:buClr>
                <a:schemeClr val="dk1"/>
              </a:buClr>
              <a:buSzPts val="1400"/>
              <a:buFont typeface="Cambria"/>
              <a:buChar char="●"/>
            </a:pPr>
            <a:r>
              <a:rPr lang="en" sz="1400">
                <a:latin typeface="Cambria"/>
                <a:ea typeface="Cambria"/>
                <a:cs typeface="Cambria"/>
                <a:sym typeface="Cambria"/>
              </a:rPr>
              <a:t>If Ai&gt;0, the water level of the city increases by Ai millimetres on the i-th day.</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If Ai=0, there is no rain on the i-th day. The water level of the city decreases by D millimetres on such a day. However, if the water level is less than D millimetres before the i-th day, then it becomes zero instead.</a:t>
            </a:r>
            <a:endParaRPr sz="1400">
              <a:latin typeface="Cambria"/>
              <a:ea typeface="Cambria"/>
              <a:cs typeface="Cambria"/>
              <a:sym typeface="Cambria"/>
            </a:endParaRPr>
          </a:p>
          <a:p>
            <a:pPr marL="0" lvl="0" indent="0" algn="l" rtl="0">
              <a:spcBef>
                <a:spcPts val="3000"/>
              </a:spcBef>
              <a:spcAft>
                <a:spcPts val="0"/>
              </a:spcAft>
              <a:buClr>
                <a:schemeClr val="dk1"/>
              </a:buClr>
              <a:buSzPts val="1100"/>
              <a:buFont typeface="Arial"/>
              <a:buNone/>
            </a:pPr>
            <a:r>
              <a:rPr lang="en" sz="1400">
                <a:latin typeface="Cambria"/>
                <a:ea typeface="Cambria"/>
                <a:cs typeface="Cambria"/>
                <a:sym typeface="Cambria"/>
              </a:rPr>
              <a:t>There will be a red alert in the city if the water level becomes strictly greater than H millimetres on at least one of the N days. Determine if there will be a red alert.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18. Red Alert</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845" name="Google Shape;845;p134"/>
          <p:cNvSpPr txBox="1">
            <a:spLocks noGrp="1"/>
          </p:cNvSpPr>
          <p:nvPr>
            <p:ph type="body" idx="1"/>
          </p:nvPr>
        </p:nvSpPr>
        <p:spPr>
          <a:xfrm>
            <a:off x="311700" y="1171600"/>
            <a:ext cx="4134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the input contains a single integer T denoting the number of test cases. The description of T test cases follows.</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three space-separated integers N, D and H.</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contains N space-separated integers A1,A2,…,AN.</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846" name="Google Shape;846;p134"/>
          <p:cNvSpPr txBox="1">
            <a:spLocks noGrp="1"/>
          </p:cNvSpPr>
          <p:nvPr>
            <p:ph type="body" idx="1"/>
          </p:nvPr>
        </p:nvSpPr>
        <p:spPr>
          <a:xfrm>
            <a:off x="4807500" y="1171600"/>
            <a:ext cx="4134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print a single line containing the string "YES" if there will be a red alert or "NO" otherwise.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18. Red Alert</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852" name="Google Shape;852;p135"/>
          <p:cNvSpPr txBox="1">
            <a:spLocks noGrp="1"/>
          </p:cNvSpPr>
          <p:nvPr>
            <p:ph type="body" idx="1"/>
          </p:nvPr>
        </p:nvSpPr>
        <p:spPr>
          <a:xfrm>
            <a:off x="311700" y="1171600"/>
            <a:ext cx="4106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 </a:t>
            </a:r>
            <a:endParaRPr sz="2000" b="1" u="sng">
              <a:latin typeface="Cambria"/>
              <a:ea typeface="Cambria"/>
              <a:cs typeface="Cambria"/>
              <a:sym typeface="Cambria"/>
            </a:endParaRPr>
          </a:p>
          <a:p>
            <a:pPr marL="0" lvl="0" indent="0" algn="l" rtl="0">
              <a:lnSpc>
                <a:spcPct val="100000"/>
              </a:lnSpc>
              <a:spcBef>
                <a:spcPts val="4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4 2 6</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1 3 0 2</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2 1 100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1 100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4 2 3</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1 2 0 2</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3 7 10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5 3 9 </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853" name="Google Shape;853;p135"/>
          <p:cNvSpPr txBox="1">
            <a:spLocks noGrp="1"/>
          </p:cNvSpPr>
          <p:nvPr>
            <p:ph type="body" idx="1"/>
          </p:nvPr>
        </p:nvSpPr>
        <p:spPr>
          <a:xfrm>
            <a:off x="4883700" y="1171600"/>
            <a:ext cx="4106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NO</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NO</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18. Red Alert</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859" name="Google Shape;859;p13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15000"/>
              </a:lnSpc>
              <a:spcBef>
                <a:spcPts val="400"/>
              </a:spcBef>
              <a:spcAft>
                <a:spcPts val="0"/>
              </a:spcAft>
              <a:buClr>
                <a:schemeClr val="dk1"/>
              </a:buClr>
              <a:buSzPts val="1400"/>
              <a:buFont typeface="Cambria"/>
              <a:buChar char="●"/>
            </a:pPr>
            <a:r>
              <a:rPr lang="en" sz="1400">
                <a:latin typeface="Cambria"/>
                <a:ea typeface="Cambria"/>
                <a:cs typeface="Cambria"/>
                <a:sym typeface="Cambria"/>
              </a:rPr>
              <a:t>1≤T≤103</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1≤N,D≤102</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0≤Ai≤102 for each valid i</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1≤H≤104</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18. Red Alert</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865" name="Google Shape;865;p137"/>
          <p:cNvSpPr txBox="1">
            <a:spLocks noGrp="1"/>
          </p:cNvSpPr>
          <p:nvPr>
            <p:ph type="body" idx="1"/>
          </p:nvPr>
        </p:nvSpPr>
        <p:spPr>
          <a:xfrm>
            <a:off x="311700" y="10192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b="1">
                <a:latin typeface="Cambria"/>
                <a:ea typeface="Cambria"/>
                <a:cs typeface="Cambria"/>
                <a:sym typeface="Cambria"/>
              </a:rPr>
              <a:t>Example case 1:</a:t>
            </a:r>
            <a:endParaRPr sz="1400" b="1">
              <a:latin typeface="Cambria"/>
              <a:ea typeface="Cambria"/>
              <a:cs typeface="Cambria"/>
              <a:sym typeface="Cambria"/>
            </a:endParaRPr>
          </a:p>
          <a:p>
            <a:pPr marL="698500" lvl="0" indent="-317500" algn="l" rtl="0">
              <a:spcBef>
                <a:spcPts val="1500"/>
              </a:spcBef>
              <a:spcAft>
                <a:spcPts val="0"/>
              </a:spcAft>
              <a:buClr>
                <a:schemeClr val="dk1"/>
              </a:buClr>
              <a:buSzPts val="1400"/>
              <a:buFont typeface="Cambria"/>
              <a:buChar char="●"/>
            </a:pPr>
            <a:r>
              <a:rPr lang="en" sz="1400">
                <a:latin typeface="Cambria"/>
                <a:ea typeface="Cambria"/>
                <a:cs typeface="Cambria"/>
                <a:sym typeface="Cambria"/>
              </a:rPr>
              <a:t>On the first day, the water level of the city increases to 1 millimetre.</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On the second day, the water level increases by 3 millimeters and becomes 1+3=4 millimetres.</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On the third day, there is no rain in the city, so the water level decreases by D=2 millimetres and becomes 4−2=2 millimetres.</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On the fourth day, the water level increases by 2 millimetres and becomes 2+2=4 millimetres.</a:t>
            </a:r>
            <a:endParaRPr sz="1400">
              <a:latin typeface="Cambria"/>
              <a:ea typeface="Cambria"/>
              <a:cs typeface="Cambria"/>
              <a:sym typeface="Cambria"/>
            </a:endParaRPr>
          </a:p>
          <a:p>
            <a:pPr marL="0" lvl="0" indent="0" algn="l" rtl="0">
              <a:spcBef>
                <a:spcPts val="3000"/>
              </a:spcBef>
              <a:spcAft>
                <a:spcPts val="0"/>
              </a:spcAft>
              <a:buClr>
                <a:schemeClr val="dk1"/>
              </a:buClr>
              <a:buSzPts val="1100"/>
              <a:buFont typeface="Arial"/>
              <a:buNone/>
            </a:pPr>
            <a:r>
              <a:rPr lang="en" sz="1400">
                <a:latin typeface="Cambria"/>
                <a:ea typeface="Cambria"/>
                <a:cs typeface="Cambria"/>
                <a:sym typeface="Cambria"/>
              </a:rPr>
              <a:t>There will be no red alert in the city because the water level does not exceed H=6 millimetres on any of the four days.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b="1">
                <a:latin typeface="Cambria"/>
                <a:ea typeface="Cambria"/>
                <a:cs typeface="Cambria"/>
                <a:sym typeface="Cambria"/>
              </a:rPr>
              <a:t>Example case 2:</a:t>
            </a:r>
            <a:r>
              <a:rPr lang="en" sz="1400">
                <a:latin typeface="Cambria"/>
                <a:ea typeface="Cambria"/>
                <a:cs typeface="Cambria"/>
                <a:sym typeface="Cambria"/>
              </a:rPr>
              <a:t> The water level of the city on the 2-nd day is equal to 101 millimtres, which is greater than H=100 millimetres, so there will be a red alert in the city.</a:t>
            </a:r>
            <a:endParaRPr sz="1400">
              <a:latin typeface="Cambria"/>
              <a:ea typeface="Cambria"/>
              <a:cs typeface="Cambria"/>
              <a:sym typeface="Cambria"/>
            </a:endParaRPr>
          </a:p>
          <a:p>
            <a:pPr marL="0" lvl="0" indent="0" algn="l" rtl="0">
              <a:spcBef>
                <a:spcPts val="1500"/>
              </a:spcBef>
              <a:spcAft>
                <a:spcPts val="1200"/>
              </a:spcAft>
              <a:buNone/>
            </a:pPr>
            <a:r>
              <a:rPr lang="en" sz="1400">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18. Red Alert</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871" name="Google Shape;871;p138"/>
          <p:cNvSpPr txBox="1">
            <a:spLocks noGrp="1"/>
          </p:cNvSpPr>
          <p:nvPr>
            <p:ph type="body" idx="1"/>
          </p:nvPr>
        </p:nvSpPr>
        <p:spPr>
          <a:xfrm>
            <a:off x="311700" y="10192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b="1">
                <a:latin typeface="Cambria"/>
                <a:ea typeface="Cambria"/>
                <a:cs typeface="Cambria"/>
                <a:sym typeface="Cambria"/>
              </a:rPr>
              <a:t>Example case 3:</a:t>
            </a:r>
            <a:r>
              <a:rPr lang="en" sz="1400">
                <a:latin typeface="Cambria"/>
                <a:ea typeface="Cambria"/>
                <a:cs typeface="Cambria"/>
                <a:sym typeface="Cambria"/>
              </a:rPr>
              <a:t> The water levels of the city on the four days are [1,3,1,3]. The water level is equal to H=3 millimetres on the second and fourth day, but it does not exceed the threshold.</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b="1">
                <a:latin typeface="Cambria"/>
                <a:ea typeface="Cambria"/>
                <a:cs typeface="Cambria"/>
                <a:sym typeface="Cambria"/>
              </a:rPr>
              <a:t>Example case 4:</a:t>
            </a:r>
            <a:r>
              <a:rPr lang="en" sz="1400">
                <a:latin typeface="Cambria"/>
                <a:ea typeface="Cambria"/>
                <a:cs typeface="Cambria"/>
                <a:sym typeface="Cambria"/>
              </a:rPr>
              <a:t> There will be a red alert in the city on the 3-rd day.</a:t>
            </a:r>
            <a:endParaRPr sz="1400">
              <a:latin typeface="Cambria"/>
              <a:ea typeface="Cambria"/>
              <a:cs typeface="Cambria"/>
              <a:sym typeface="Cambria"/>
            </a:endParaRPr>
          </a:p>
          <a:p>
            <a:pPr marL="0" lvl="0" indent="0" algn="l" rtl="0">
              <a:spcBef>
                <a:spcPts val="1500"/>
              </a:spcBef>
              <a:spcAft>
                <a:spcPts val="1200"/>
              </a:spcAft>
              <a:buNone/>
            </a:pPr>
            <a:r>
              <a:rPr lang="en" sz="1400">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18. Red Alert</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877" name="Google Shape;877;p139"/>
          <p:cNvSpPr txBox="1">
            <a:spLocks noGrp="1"/>
          </p:cNvSpPr>
          <p:nvPr>
            <p:ph type="body" idx="1"/>
          </p:nvPr>
        </p:nvSpPr>
        <p:spPr>
          <a:xfrm>
            <a:off x="311700" y="1171600"/>
            <a:ext cx="4566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lnSpc>
                <a:spcPct val="100000"/>
              </a:lnSpc>
              <a:spcBef>
                <a:spcPts val="15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for i in range(t):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inp = list(map(int,input().split()))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a = list(map(int,input().split()))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 =0</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red =0</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for j in a:</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if j==0:</a:t>
            </a:r>
            <a:endParaRPr sz="1400">
              <a:latin typeface="Courier"/>
              <a:ea typeface="Courier"/>
              <a:cs typeface="Courier"/>
              <a:sym typeface="Courier"/>
            </a:endParaRPr>
          </a:p>
          <a:p>
            <a:pPr marL="914400" lvl="0" indent="457200" algn="l" rtl="0">
              <a:lnSpc>
                <a:spcPct val="100000"/>
              </a:lnSpc>
              <a:spcBef>
                <a:spcPts val="1200"/>
              </a:spcBef>
              <a:spcAft>
                <a:spcPts val="0"/>
              </a:spcAft>
              <a:buNone/>
            </a:pPr>
            <a:r>
              <a:rPr lang="en" sz="1400">
                <a:latin typeface="Courier"/>
                <a:ea typeface="Courier"/>
                <a:cs typeface="Courier"/>
                <a:sym typeface="Courier"/>
              </a:rPr>
              <a:t>if m &lt; inp[1]: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878" name="Google Shape;878;p139"/>
          <p:cNvSpPr txBox="1">
            <a:spLocks noGrp="1"/>
          </p:cNvSpPr>
          <p:nvPr>
            <p:ph type="body" idx="1"/>
          </p:nvPr>
        </p:nvSpPr>
        <p:spPr>
          <a:xfrm>
            <a:off x="4883700" y="1019200"/>
            <a:ext cx="45666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urier"/>
                <a:ea typeface="Courier"/>
                <a:cs typeface="Courier"/>
                <a:sym typeface="Courier"/>
              </a:rPr>
              <a:t>                m=0</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m = m-inp[1]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elif j&gt;0:</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m = m+j</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if m&gt;inp[2]:</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red = 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if red == 1:</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print("YES")</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lnSpc>
                <a:spcPct val="100000"/>
              </a:lnSpc>
              <a:spcBef>
                <a:spcPts val="1200"/>
              </a:spcBef>
              <a:spcAft>
                <a:spcPts val="0"/>
              </a:spcAft>
              <a:buNone/>
            </a:pPr>
            <a:r>
              <a:rPr lang="en" sz="1400">
                <a:latin typeface="Courier"/>
                <a:ea typeface="Courier"/>
                <a:cs typeface="Courier"/>
                <a:sym typeface="Courier"/>
              </a:rPr>
              <a:t>        print("NO")</a:t>
            </a:r>
            <a:endParaRPr sz="1400">
              <a:latin typeface="Courier"/>
              <a:ea typeface="Courier"/>
              <a:cs typeface="Courier"/>
              <a:sym typeface="Courier"/>
            </a:endParaRPr>
          </a:p>
          <a:p>
            <a:pPr marL="0" lvl="0" indent="0" algn="l" rtl="0">
              <a:spcBef>
                <a:spcPts val="1200"/>
              </a:spcBef>
              <a:spcAft>
                <a:spcPts val="0"/>
              </a:spcAft>
              <a:buNone/>
            </a:pPr>
            <a:endParaRPr sz="1400">
              <a:latin typeface="Courier"/>
              <a:ea typeface="Courier"/>
              <a:cs typeface="Courier"/>
              <a:sym typeface="Courier"/>
            </a:endParaRPr>
          </a:p>
          <a:p>
            <a:pPr marL="0" lvl="0" indent="0" algn="l" rtl="0">
              <a:spcBef>
                <a:spcPts val="1200"/>
              </a:spcBef>
              <a:spcAft>
                <a:spcPts val="1200"/>
              </a:spcAft>
              <a:buNone/>
            </a:pPr>
            <a:endParaRPr sz="1400">
              <a:latin typeface="Courier"/>
              <a:ea typeface="Courier"/>
              <a:cs typeface="Courier"/>
              <a:sym typeface="Courie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19. A Subtask Problem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84" name="Google Shape;884;p1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Chef recently solved his first problem on CodeChef. The problem he solved has N test cases. He gets a score for his submission according to the following rules: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1) If Chef’s code passes all the N test cases, he gets 100 points.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2) If Chef’s code does not pass all the test cases, but passes all the </a:t>
            </a:r>
            <a:r>
              <a:rPr lang="en" sz="1400" b="1">
                <a:latin typeface="Cambria"/>
                <a:ea typeface="Cambria"/>
                <a:cs typeface="Cambria"/>
                <a:sym typeface="Cambria"/>
              </a:rPr>
              <a:t>first</a:t>
            </a:r>
            <a:r>
              <a:rPr lang="en" sz="1400">
                <a:latin typeface="Cambria"/>
                <a:ea typeface="Cambria"/>
                <a:cs typeface="Cambria"/>
                <a:sym typeface="Cambria"/>
              </a:rPr>
              <a:t> M(M&lt;N) test cases, he gets K(K&lt;100) points.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3) If the conditions 1 and 2 are not satisfied, Chef does not get any points (i.e his score remains at 0 points). You are given a binary array A1,A2,…,AN of length N, where Ai=1 denotes Chef's code passed the ith test case, Ai=0 denotes otherwise. You are also given the two integers M,K. Can you find how many points does Chef get?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19. A Subtask Problem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90" name="Google Shape;890;p141"/>
          <p:cNvSpPr txBox="1">
            <a:spLocks noGrp="1"/>
          </p:cNvSpPr>
          <p:nvPr>
            <p:ph type="body" idx="1"/>
          </p:nvPr>
        </p:nvSpPr>
        <p:spPr>
          <a:xfrm>
            <a:off x="311700" y="1171600"/>
            <a:ext cx="41199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r>
              <a:rPr lang="en" sz="1400" b="1">
                <a:latin typeface="Cambria"/>
                <a:ea typeface="Cambria"/>
                <a:cs typeface="Cambria"/>
                <a:sym typeface="Cambria"/>
              </a:rPr>
              <a:t> </a:t>
            </a:r>
            <a:endParaRPr sz="1400" b="1">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First line will contain T, number of testcases. Then the testcases follow.</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three space-separated integers N,M,K.</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contains N space-separated integer A1,A2,…,AN.</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891" name="Google Shape;891;p141"/>
          <p:cNvSpPr txBox="1">
            <a:spLocks noGrp="1"/>
          </p:cNvSpPr>
          <p:nvPr>
            <p:ph type="body" idx="1"/>
          </p:nvPr>
        </p:nvSpPr>
        <p:spPr>
          <a:xfrm>
            <a:off x="4807500" y="1171600"/>
            <a:ext cx="41199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testcase, output in a single line the score of Chef.</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19. A Subtask Problem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897" name="Google Shape;897;p142"/>
          <p:cNvSpPr txBox="1">
            <a:spLocks noGrp="1"/>
          </p:cNvSpPr>
          <p:nvPr>
            <p:ph type="body" idx="1"/>
          </p:nvPr>
        </p:nvSpPr>
        <p:spPr>
          <a:xfrm>
            <a:off x="311700" y="1219200"/>
            <a:ext cx="3764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Input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lnSpc>
                <a:spcPct val="100000"/>
              </a:lnSpc>
              <a:spcBef>
                <a:spcPts val="4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4 2 50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1 0 1 1</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3 2 50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1 1 0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4 2 50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1 1 1 1</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5 3 30</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1 1 0 1 1</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898" name="Google Shape;898;p142"/>
          <p:cNvSpPr txBox="1">
            <a:spLocks noGrp="1"/>
          </p:cNvSpPr>
          <p:nvPr>
            <p:ph type="body" idx="1"/>
          </p:nvPr>
        </p:nvSpPr>
        <p:spPr>
          <a:xfrm>
            <a:off x="5340900" y="1219200"/>
            <a:ext cx="3764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 Find Remainder</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45" name="Google Shape;145;p26"/>
          <p:cNvSpPr txBox="1">
            <a:spLocks noGrp="1"/>
          </p:cNvSpPr>
          <p:nvPr>
            <p:ph type="body" idx="1"/>
          </p:nvPr>
        </p:nvSpPr>
        <p:spPr>
          <a:xfrm>
            <a:off x="311700" y="1171600"/>
            <a:ext cx="41748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lnSpc>
                <a:spcPct val="105000"/>
              </a:lnSpc>
              <a:spcBef>
                <a:spcPts val="1500"/>
              </a:spcBef>
              <a:spcAft>
                <a:spcPts val="0"/>
              </a:spcAft>
              <a:buClr>
                <a:schemeClr val="dk1"/>
              </a:buClr>
              <a:buSzPts val="275"/>
              <a:buFont typeface="Arial"/>
              <a:buNone/>
            </a:pPr>
            <a:r>
              <a:rPr lang="en" sz="1400">
                <a:latin typeface="Courier"/>
                <a:ea typeface="Courier"/>
                <a:cs typeface="Courier"/>
                <a:sym typeface="Courier"/>
              </a:rPr>
              <a:t>T=int(input())</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mylist=[]</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i=0</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while i&lt;T:</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    a,b=(input().split(" "))</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    a=int(a)</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    b=int(b)</a:t>
            </a:r>
            <a:endParaRPr sz="1400">
              <a:latin typeface="Courier"/>
              <a:ea typeface="Courier"/>
              <a:cs typeface="Courier"/>
              <a:sym typeface="Courier"/>
            </a:endParaRPr>
          </a:p>
          <a:p>
            <a:pPr marL="0" lvl="0" indent="0" algn="l" rtl="0">
              <a:lnSpc>
                <a:spcPct val="105000"/>
              </a:lnSpc>
              <a:spcBef>
                <a:spcPts val="1200"/>
              </a:spcBef>
              <a:spcAft>
                <a:spcPts val="1200"/>
              </a:spcAft>
              <a:buClr>
                <a:schemeClr val="dk1"/>
              </a:buClr>
              <a:buSzPts val="275"/>
              <a:buFont typeface="Arial"/>
              <a:buNone/>
            </a:pPr>
            <a:r>
              <a:rPr lang="en" sz="1400">
                <a:latin typeface="Courier"/>
                <a:ea typeface="Courier"/>
                <a:cs typeface="Courier"/>
                <a:sym typeface="Courier"/>
              </a:rPr>
              <a:t>    mylist.append(a%b)</a:t>
            </a:r>
            <a:endParaRPr sz="2000" b="1" u="sng">
              <a:latin typeface="Cambria"/>
              <a:ea typeface="Cambria"/>
              <a:cs typeface="Cambria"/>
              <a:sym typeface="Cambria"/>
            </a:endParaRPr>
          </a:p>
        </p:txBody>
      </p:sp>
      <p:sp>
        <p:nvSpPr>
          <p:cNvPr id="146" name="Google Shape;146;p26"/>
          <p:cNvSpPr txBox="1">
            <a:spLocks noGrp="1"/>
          </p:cNvSpPr>
          <p:nvPr>
            <p:ph type="body" idx="1"/>
          </p:nvPr>
        </p:nvSpPr>
        <p:spPr>
          <a:xfrm>
            <a:off x="5036100" y="1171600"/>
            <a:ext cx="4174800" cy="3397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275"/>
              <a:buFont typeface="Arial"/>
              <a:buNone/>
            </a:pPr>
            <a:r>
              <a:rPr lang="en" sz="1400">
                <a:latin typeface="Courier"/>
                <a:ea typeface="Courier"/>
                <a:cs typeface="Courier"/>
                <a:sym typeface="Courier"/>
              </a:rPr>
              <a:t>    i+=1</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i=0</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while i&lt;T :</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    print(mylist[i])</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r>
              <a:rPr lang="en" sz="1400">
                <a:latin typeface="Courier"/>
                <a:ea typeface="Courier"/>
                <a:cs typeface="Courier"/>
                <a:sym typeface="Courier"/>
              </a:rPr>
              <a:t>    i+=1</a:t>
            </a:r>
            <a:endParaRPr sz="1400">
              <a:latin typeface="Courier"/>
              <a:ea typeface="Courier"/>
              <a:cs typeface="Courier"/>
              <a:sym typeface="Courier"/>
            </a:endParaRPr>
          </a:p>
          <a:p>
            <a:pPr marL="0" lvl="0" indent="0" algn="l" rtl="0">
              <a:lnSpc>
                <a:spcPct val="105000"/>
              </a:lnSpc>
              <a:spcBef>
                <a:spcPts val="1200"/>
              </a:spcBef>
              <a:spcAft>
                <a:spcPts val="0"/>
              </a:spcAft>
              <a:buClr>
                <a:schemeClr val="dk1"/>
              </a:buClr>
              <a:buSzPts val="275"/>
              <a:buFont typeface="Arial"/>
              <a:buNone/>
            </a:pPr>
            <a:endParaRPr sz="1400">
              <a:latin typeface="Courier"/>
              <a:ea typeface="Courier"/>
              <a:cs typeface="Courier"/>
              <a:sym typeface="Courier"/>
            </a:endParaRPr>
          </a:p>
          <a:p>
            <a:pPr marL="0" lvl="0" indent="0" algn="just" rtl="0">
              <a:lnSpc>
                <a:spcPct val="170000"/>
              </a:lnSpc>
              <a:spcBef>
                <a:spcPts val="1200"/>
              </a:spcBef>
              <a:spcAft>
                <a:spcPts val="15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19. A Subtask Problem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04" name="Google Shape;904;p1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spcBef>
                <a:spcPts val="1500"/>
              </a:spcBef>
              <a:spcAft>
                <a:spcPts val="0"/>
              </a:spcAft>
              <a:buClr>
                <a:schemeClr val="dk1"/>
              </a:buClr>
              <a:buSzPts val="1400"/>
              <a:buFont typeface="Cambria"/>
              <a:buChar char="●"/>
            </a:pPr>
            <a:r>
              <a:rPr lang="en" sz="1400">
                <a:latin typeface="Cambria"/>
                <a:ea typeface="Cambria"/>
                <a:cs typeface="Cambria"/>
                <a:sym typeface="Cambria"/>
              </a:rPr>
              <a:t>1≤T≤100</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2≤N≤100</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1≤M&lt;N</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1≤K&lt;100</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0≤Ai≤1</a:t>
            </a:r>
            <a:endParaRPr sz="1400">
              <a:latin typeface="Cambria"/>
              <a:ea typeface="Cambria"/>
              <a:cs typeface="Cambria"/>
              <a:sym typeface="Cambria"/>
            </a:endParaRPr>
          </a:p>
          <a:p>
            <a:pPr marL="0" lvl="0" indent="0" algn="l" rtl="0">
              <a:lnSpc>
                <a:spcPct val="160000"/>
              </a:lnSpc>
              <a:spcBef>
                <a:spcPts val="30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19. A Subtask Problem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10" name="Google Shape;910;p1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b="1">
                <a:latin typeface="Cambria"/>
                <a:ea typeface="Cambria"/>
                <a:cs typeface="Cambria"/>
                <a:sym typeface="Cambria"/>
              </a:rPr>
              <a:t>Test case </a:t>
            </a:r>
            <a:r>
              <a:rPr lang="en" sz="1400">
                <a:latin typeface="Cambria"/>
                <a:ea typeface="Cambria"/>
                <a:cs typeface="Cambria"/>
                <a:sym typeface="Cambria"/>
              </a:rPr>
              <a:t>1: Chef's code neither passes all 4 test cases nor passes the first 2 test cases. Hence he does not get any points.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b="1">
                <a:latin typeface="Cambria"/>
                <a:ea typeface="Cambria"/>
                <a:cs typeface="Cambria"/>
                <a:sym typeface="Cambria"/>
              </a:rPr>
              <a:t>Test case </a:t>
            </a:r>
            <a:r>
              <a:rPr lang="en" sz="1400">
                <a:latin typeface="Cambria"/>
                <a:ea typeface="Cambria"/>
                <a:cs typeface="Cambria"/>
                <a:sym typeface="Cambria"/>
              </a:rPr>
              <a:t>2: Chef's code does not pass all 3 test cases, but passes the first 2 test cases. Hence he gets 50 points.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b="1">
                <a:latin typeface="Cambria"/>
                <a:ea typeface="Cambria"/>
                <a:cs typeface="Cambria"/>
                <a:sym typeface="Cambria"/>
              </a:rPr>
              <a:t>Test case </a:t>
            </a:r>
            <a:r>
              <a:rPr lang="en" sz="1400">
                <a:latin typeface="Cambria"/>
                <a:ea typeface="Cambria"/>
                <a:cs typeface="Cambria"/>
                <a:sym typeface="Cambria"/>
              </a:rPr>
              <a:t>3: Chef's code passes all the 4 test cases. Hence he gets 100 points.</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19. A Subtask Problem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16" name="Google Shape;916;p145"/>
          <p:cNvSpPr txBox="1">
            <a:spLocks noGrp="1"/>
          </p:cNvSpPr>
          <p:nvPr>
            <p:ph type="body" idx="1"/>
          </p:nvPr>
        </p:nvSpPr>
        <p:spPr>
          <a:xfrm>
            <a:off x="311700" y="112275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lnSpc>
                <a:spcPct val="100000"/>
              </a:lnSpc>
              <a:spcBef>
                <a:spcPts val="1500"/>
              </a:spcBef>
              <a:spcAft>
                <a:spcPts val="0"/>
              </a:spcAft>
              <a:buClr>
                <a:schemeClr val="dk1"/>
              </a:buClr>
              <a:buSzPts val="1100"/>
              <a:buFont typeface="Arial"/>
              <a:buNone/>
            </a:pPr>
            <a:r>
              <a:rPr lang="en" sz="1400">
                <a:latin typeface="Courier"/>
                <a:ea typeface="Courier"/>
                <a:cs typeface="Courier"/>
                <a:sym typeface="Courier"/>
              </a:rPr>
              <a:t>for T in range(int(input())):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n,m,k=map(int,input().split())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lst=list(map(int,input().split()))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if sum(lst) == n:</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print('100')</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elif sum(lst[0:m]) == m:</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print(k)</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print('0')</a:t>
            </a:r>
            <a:endParaRPr sz="1400" b="1" u="sng">
              <a:latin typeface="Courier"/>
              <a:ea typeface="Courier"/>
              <a:cs typeface="Courier"/>
              <a:sym typeface="Courier"/>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1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20. Chef in Vaccination Queue</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922" name="Google Shape;922;p1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There are N people in the vaccination queue, Chef is standing on the Pth position from the front of the queue. It takes X minutes to vaccinate a child and Y minutes to vaccinate an elderly person. Assume Chef is an elderly person.</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You are given a binary array A1,A2,…,AN of length N, where Ai=1 denotes there is an elderly person standing on the ith position of the queue, Ai=0 denotes there is a child standing on the ith position of the queue. You are also given the three integers P,X,Y. Find the number of minutes after which Chef's vaccination will be completed.</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1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20. Chef in Vaccination Queue</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928" name="Google Shape;928;p147"/>
          <p:cNvSpPr txBox="1">
            <a:spLocks noGrp="1"/>
          </p:cNvSpPr>
          <p:nvPr>
            <p:ph type="body" idx="1"/>
          </p:nvPr>
        </p:nvSpPr>
        <p:spPr>
          <a:xfrm>
            <a:off x="311700" y="1171600"/>
            <a:ext cx="4174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400" b="1" u="sng">
                <a:latin typeface="Cambria"/>
                <a:ea typeface="Cambria"/>
                <a:cs typeface="Cambria"/>
                <a:sym typeface="Cambria"/>
              </a:rPr>
              <a:t>Input</a:t>
            </a:r>
            <a:endParaRPr sz="24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First line will contain T, number of testcases. Then the testcases follow.</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four space-separated integers N,P,X,Y.</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of each test case contains N space-separated integer A1,A2,…,AN.</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929" name="Google Shape;929;p147"/>
          <p:cNvSpPr txBox="1">
            <a:spLocks noGrp="1"/>
          </p:cNvSpPr>
          <p:nvPr>
            <p:ph type="body" idx="1"/>
          </p:nvPr>
        </p:nvSpPr>
        <p:spPr>
          <a:xfrm>
            <a:off x="4502700" y="1171600"/>
            <a:ext cx="4174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testcase, output in a single line the number of minutes after which Chef's vaccination will be  completed.</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20. Chef in Vaccination Queue</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935" name="Google Shape;935;p148"/>
          <p:cNvSpPr txBox="1">
            <a:spLocks noGrp="1"/>
          </p:cNvSpPr>
          <p:nvPr>
            <p:ph type="body" idx="1"/>
          </p:nvPr>
        </p:nvSpPr>
        <p:spPr>
          <a:xfrm>
            <a:off x="311700" y="1171600"/>
            <a:ext cx="4125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 Input </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4 2 3 2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0 1 0 1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3 1 2 3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1 0 1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3 3 2 2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1 1 1</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936" name="Google Shape;936;p148"/>
          <p:cNvSpPr txBox="1">
            <a:spLocks noGrp="1"/>
          </p:cNvSpPr>
          <p:nvPr>
            <p:ph type="body" idx="1"/>
          </p:nvPr>
        </p:nvSpPr>
        <p:spPr>
          <a:xfrm>
            <a:off x="4807500" y="1171600"/>
            <a:ext cx="4125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 </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6</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20. Chef in Vaccination Queue</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942" name="Google Shape;942;p14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15000"/>
              </a:lnSpc>
              <a:spcBef>
                <a:spcPts val="400"/>
              </a:spcBef>
              <a:spcAft>
                <a:spcPts val="0"/>
              </a:spcAft>
              <a:buClr>
                <a:schemeClr val="dk1"/>
              </a:buClr>
              <a:buSzPts val="1400"/>
              <a:buFont typeface="Cambria"/>
              <a:buChar char="●"/>
            </a:pPr>
            <a:r>
              <a:rPr lang="en" sz="1400">
                <a:latin typeface="Cambria"/>
                <a:ea typeface="Cambria"/>
                <a:cs typeface="Cambria"/>
                <a:sym typeface="Cambria"/>
              </a:rPr>
              <a:t>1≤T≤100</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1≤N≤100</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1≤P≤N</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1≤X,Y≤10</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0≤Ai≤1</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AP=1</a:t>
            </a:r>
            <a:endParaRPr sz="1400">
              <a:latin typeface="Cambria"/>
              <a:ea typeface="Cambria"/>
              <a:cs typeface="Cambria"/>
              <a:sym typeface="Cambria"/>
            </a:endParaRPr>
          </a:p>
          <a:p>
            <a:pPr marL="0" lvl="0" indent="0" algn="l" rtl="0">
              <a:lnSpc>
                <a:spcPct val="160000"/>
              </a:lnSpc>
              <a:spcBef>
                <a:spcPts val="3000"/>
              </a:spcBef>
              <a:spcAft>
                <a:spcPts val="400"/>
              </a:spcAft>
              <a:buClr>
                <a:schemeClr val="dk1"/>
              </a:buClr>
              <a:buSzPts val="1100"/>
              <a:buFont typeface="Arial"/>
              <a:buNone/>
            </a:pPr>
            <a:r>
              <a:rPr lang="en" sz="2000" b="1" u="sng">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20. Chef in Vaccination Queue</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948" name="Google Shape;948;p1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b="1">
                <a:latin typeface="Cambria"/>
                <a:ea typeface="Cambria"/>
                <a:cs typeface="Cambria"/>
                <a:sym typeface="Cambria"/>
              </a:rPr>
              <a:t>Test case</a:t>
            </a:r>
            <a:r>
              <a:rPr lang="en" sz="1400">
                <a:latin typeface="Cambria"/>
                <a:ea typeface="Cambria"/>
                <a:cs typeface="Cambria"/>
                <a:sym typeface="Cambria"/>
              </a:rPr>
              <a:t> 1: The person standing at the front of the queue is a child and the next person is Chef. So it takes a total of 3+2=5 minutes to complete Chef's vaccination.</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b="1">
                <a:latin typeface="Cambria"/>
                <a:ea typeface="Cambria"/>
                <a:cs typeface="Cambria"/>
                <a:sym typeface="Cambria"/>
              </a:rPr>
              <a:t>Test case </a:t>
            </a:r>
            <a:r>
              <a:rPr lang="en" sz="1400">
                <a:latin typeface="Cambria"/>
                <a:ea typeface="Cambria"/>
                <a:cs typeface="Cambria"/>
                <a:sym typeface="Cambria"/>
              </a:rPr>
              <a:t>2: Chef is standing at the front of the queue. So his vaccination is completed after 3 minutes.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b="1">
                <a:latin typeface="Cambria"/>
                <a:ea typeface="Cambria"/>
                <a:cs typeface="Cambria"/>
                <a:sym typeface="Cambria"/>
              </a:rPr>
              <a:t>Test case</a:t>
            </a:r>
            <a:r>
              <a:rPr lang="en" sz="1400">
                <a:latin typeface="Cambria"/>
                <a:ea typeface="Cambria"/>
                <a:cs typeface="Cambria"/>
                <a:sym typeface="Cambria"/>
              </a:rPr>
              <a:t> 3: Chef is standing at the rear of the queue. So it takes a total of 2+2+2=6 minutes to complete Chef's vaccination.</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1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20. Chef in Vaccination Queue</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954" name="Google Shape;954;p151"/>
          <p:cNvSpPr txBox="1">
            <a:spLocks noGrp="1"/>
          </p:cNvSpPr>
          <p:nvPr>
            <p:ph type="body" idx="1"/>
          </p:nvPr>
        </p:nvSpPr>
        <p:spPr>
          <a:xfrm>
            <a:off x="311700" y="1171600"/>
            <a:ext cx="4373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lst=[]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for i in range(T):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N,P,X,Y = 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 = 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 (P):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A[i]==0: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lst.append(X)</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955" name="Google Shape;955;p151"/>
          <p:cNvSpPr txBox="1">
            <a:spLocks noGrp="1"/>
          </p:cNvSpPr>
          <p:nvPr>
            <p:ph type="body" idx="1"/>
          </p:nvPr>
        </p:nvSpPr>
        <p:spPr>
          <a:xfrm>
            <a:off x="4578900" y="1171600"/>
            <a:ext cx="43731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lst.append(Y)</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print(sum(lst))</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lst.clear()</a:t>
            </a:r>
            <a:endParaRPr sz="1400">
              <a:latin typeface="Courier"/>
              <a:ea typeface="Courier"/>
              <a:cs typeface="Courier"/>
              <a:sym typeface="Courier"/>
            </a:endParaRPr>
          </a:p>
          <a:p>
            <a:pPr marL="0" lvl="0" indent="0" algn="l" rtl="0">
              <a:spcBef>
                <a:spcPts val="1200"/>
              </a:spcBef>
              <a:spcAft>
                <a:spcPts val="0"/>
              </a:spcAft>
              <a:buNone/>
            </a:pPr>
            <a:endParaRPr sz="1400">
              <a:latin typeface="Courier"/>
              <a:ea typeface="Courier"/>
              <a:cs typeface="Courier"/>
              <a:sym typeface="Courier"/>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21. Vaccine Drive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61" name="Google Shape;961;p1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Suppose the population is divided into the age groups [1,10],[11,20],[21,30],…,[91,∞). The age groups are numbered from 1 to 10 and there are Xi people in age group i. The COVID vaccine drive has started and people will be vaccinated in the decreasing order of their age groups. Suppose P people are vaccinated per day and if less than P people are left in an age group, then the remaining doses for that day are given to the people of immediate lower age group and the process for that day continues until the vaccines for that day are finished or the entire population has been vaccinated. The selection of a person from a given age group is done randomly.</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Given X, P, and Chef’s age group G, tell the minimum and the maximum number of days will it take for Chef to get vaccinated.</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 Find Remainder</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52" name="Google Shape;152;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1500"/>
              </a:spcAft>
              <a:buClr>
                <a:schemeClr val="dk1"/>
              </a:buClr>
              <a:buSzPts val="1100"/>
              <a:buFont typeface="Arial"/>
              <a:buNone/>
            </a:pPr>
            <a:r>
              <a:rPr lang="en" sz="2000" b="1" u="sng">
                <a:latin typeface="Cambria"/>
                <a:ea typeface="Cambria"/>
                <a:cs typeface="Cambria"/>
                <a:sym typeface="Cambria"/>
              </a:rPr>
              <a:t>Exercise </a:t>
            </a:r>
            <a:endParaRPr sz="1400">
              <a:latin typeface="Cambria"/>
              <a:ea typeface="Cambria"/>
              <a:cs typeface="Cambria"/>
              <a:sym typeface="Cambria"/>
            </a:endParaRPr>
          </a:p>
        </p:txBody>
      </p:sp>
      <p:sp>
        <p:nvSpPr>
          <p:cNvPr id="153" name="Google Shape;153;p27"/>
          <p:cNvSpPr txBox="1">
            <a:spLocks noGrp="1"/>
          </p:cNvSpPr>
          <p:nvPr>
            <p:ph type="body" idx="1"/>
          </p:nvPr>
        </p:nvSpPr>
        <p:spPr>
          <a:xfrm>
            <a:off x="4771675" y="1171600"/>
            <a:ext cx="40605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154" name="Google Shape;154;p27"/>
          <p:cNvSpPr txBox="1">
            <a:spLocks noGrp="1"/>
          </p:cNvSpPr>
          <p:nvPr>
            <p:ph type="body" idx="1"/>
          </p:nvPr>
        </p:nvSpPr>
        <p:spPr>
          <a:xfrm>
            <a:off x="464100" y="1552600"/>
            <a:ext cx="4233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45 15</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21. Vaccine Drive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67" name="Google Shape;967;p153"/>
          <p:cNvSpPr txBox="1">
            <a:spLocks noGrp="1"/>
          </p:cNvSpPr>
          <p:nvPr>
            <p:ph type="body" idx="1"/>
          </p:nvPr>
        </p:nvSpPr>
        <p:spPr>
          <a:xfrm>
            <a:off x="311700" y="1171600"/>
            <a:ext cx="4125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contains an integer T, the number of test cases. Then the test cases follow.</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Each test case contains a single line of input, twelve integers G, P, X1,X2,…,X10.</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968" name="Google Shape;968;p153"/>
          <p:cNvSpPr txBox="1">
            <a:spLocks noGrp="1"/>
          </p:cNvSpPr>
          <p:nvPr>
            <p:ph type="body" idx="1"/>
          </p:nvPr>
        </p:nvSpPr>
        <p:spPr>
          <a:xfrm>
            <a:off x="4807500" y="1171600"/>
            <a:ext cx="4125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1500"/>
              </a:spcAft>
              <a:buClr>
                <a:schemeClr val="dk1"/>
              </a:buClr>
              <a:buSzPts val="1100"/>
              <a:buFont typeface="Arial"/>
              <a:buNone/>
            </a:pPr>
            <a:r>
              <a:rPr lang="en" sz="1400">
                <a:latin typeface="Cambria"/>
                <a:ea typeface="Cambria"/>
                <a:cs typeface="Cambria"/>
                <a:sym typeface="Cambria"/>
              </a:rPr>
              <a:t>For each test case, output in a single line two space-separated integers, the minimum and maximum time required for Chef to get vaccinated.</a:t>
            </a:r>
            <a:endParaRPr sz="1400">
              <a:latin typeface="Cambria"/>
              <a:ea typeface="Cambria"/>
              <a:cs typeface="Cambria"/>
              <a:sym typeface="Cambria"/>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21. Vaccine Drive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74" name="Google Shape;974;p154"/>
          <p:cNvSpPr txBox="1">
            <a:spLocks noGrp="1"/>
          </p:cNvSpPr>
          <p:nvPr>
            <p:ph type="body" idx="1"/>
          </p:nvPr>
        </p:nvSpPr>
        <p:spPr>
          <a:xfrm>
            <a:off x="311700" y="1171600"/>
            <a:ext cx="3989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5 2 2 2 2 2 2 2 2 2 2 2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5 2 2 2 2 2 2 3 2 2 2 2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9 4 2 2 2 2 3 2 2 2 2 2</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975" name="Google Shape;975;p154"/>
          <p:cNvSpPr txBox="1">
            <a:spLocks noGrp="1"/>
          </p:cNvSpPr>
          <p:nvPr>
            <p:ph type="body" idx="1"/>
          </p:nvPr>
        </p:nvSpPr>
        <p:spPr>
          <a:xfrm>
            <a:off x="4578900" y="1171600"/>
            <a:ext cx="3989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6 6</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6 7</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1 1</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15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21. Vaccine Drive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81" name="Google Shape;981;p15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15000"/>
              </a:lnSpc>
              <a:spcBef>
                <a:spcPts val="400"/>
              </a:spcBef>
              <a:spcAft>
                <a:spcPts val="0"/>
              </a:spcAft>
              <a:buClr>
                <a:schemeClr val="dk1"/>
              </a:buClr>
              <a:buSzPts val="1400"/>
              <a:buFont typeface="Cambria"/>
              <a:buChar char="●"/>
            </a:pPr>
            <a:r>
              <a:rPr lang="en" sz="1400">
                <a:latin typeface="Cambria"/>
                <a:ea typeface="Cambria"/>
                <a:cs typeface="Cambria"/>
                <a:sym typeface="Cambria"/>
              </a:rPr>
              <a:t>1≤T≤104</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1≤G≤10</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1≤P,Xi≤105</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21. Vaccine Drive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87" name="Google Shape;987;p15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400"/>
              </a:spcBef>
              <a:spcAft>
                <a:spcPts val="0"/>
              </a:spcAft>
              <a:buClr>
                <a:schemeClr val="dk1"/>
              </a:buClr>
              <a:buSzPts val="1100"/>
              <a:buFont typeface="Arial"/>
              <a:buNone/>
            </a:pPr>
            <a:r>
              <a:rPr lang="en" sz="1400" b="1">
                <a:latin typeface="Cambria"/>
                <a:ea typeface="Cambria"/>
                <a:cs typeface="Cambria"/>
                <a:sym typeface="Cambria"/>
              </a:rPr>
              <a:t>Test Case </a:t>
            </a:r>
            <a:r>
              <a:rPr lang="en" sz="1400">
                <a:latin typeface="Cambria"/>
                <a:ea typeface="Cambria"/>
                <a:cs typeface="Cambria"/>
                <a:sym typeface="Cambria"/>
              </a:rPr>
              <a:t>1</a:t>
            </a:r>
            <a:r>
              <a:rPr lang="en" sz="1400" b="1">
                <a:latin typeface="Cambria"/>
                <a:ea typeface="Cambria"/>
                <a:cs typeface="Cambria"/>
                <a:sym typeface="Cambria"/>
              </a:rPr>
              <a:t>:</a:t>
            </a:r>
            <a:r>
              <a:rPr lang="en" sz="1400">
                <a:latin typeface="Cambria"/>
                <a:ea typeface="Cambria"/>
                <a:cs typeface="Cambria"/>
                <a:sym typeface="Cambria"/>
              </a:rPr>
              <a:t> It takes one day for every age group to get vaccinated.</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Test Case </a:t>
            </a:r>
            <a:r>
              <a:rPr lang="en" sz="1400">
                <a:latin typeface="Cambria"/>
                <a:ea typeface="Cambria"/>
                <a:cs typeface="Cambria"/>
                <a:sym typeface="Cambria"/>
              </a:rPr>
              <a:t>2</a:t>
            </a:r>
            <a:r>
              <a:rPr lang="en" sz="1400" b="1">
                <a:latin typeface="Cambria"/>
                <a:ea typeface="Cambria"/>
                <a:cs typeface="Cambria"/>
                <a:sym typeface="Cambria"/>
              </a:rPr>
              <a:t>:</a:t>
            </a:r>
            <a:r>
              <a:rPr lang="en" sz="1400">
                <a:latin typeface="Cambria"/>
                <a:ea typeface="Cambria"/>
                <a:cs typeface="Cambria"/>
                <a:sym typeface="Cambria"/>
              </a:rPr>
              <a:t> Age groups 10−7 get vaccinated in a total of 4 days. On the 5-th day, 2 out of  3 people of age group 6 get vaccinated. On the 6-th day, the last person of the 6-th age group and one random person of the  5-th age group gets vaccinated. So if the person is Chef, the minimum time required for him to get vaccinated will be 6 days, and if not, Chef will get vaccinated on the 7-th day.</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Test Case </a:t>
            </a:r>
            <a:r>
              <a:rPr lang="en" sz="1400">
                <a:latin typeface="Cambria"/>
                <a:ea typeface="Cambria"/>
                <a:cs typeface="Cambria"/>
                <a:sym typeface="Cambria"/>
              </a:rPr>
              <a:t>3</a:t>
            </a:r>
            <a:r>
              <a:rPr lang="en" sz="1400" b="1">
                <a:latin typeface="Cambria"/>
                <a:ea typeface="Cambria"/>
                <a:cs typeface="Cambria"/>
                <a:sym typeface="Cambria"/>
              </a:rPr>
              <a:t>:</a:t>
            </a:r>
            <a:r>
              <a:rPr lang="en" sz="1400">
                <a:latin typeface="Cambria"/>
                <a:ea typeface="Cambria"/>
                <a:cs typeface="Cambria"/>
                <a:sym typeface="Cambria"/>
              </a:rPr>
              <a:t> The last 2 age groups get vaccinated on the same day.</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1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21. Vaccine Drive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993" name="Google Shape;993;p157"/>
          <p:cNvSpPr txBox="1">
            <a:spLocks noGrp="1"/>
          </p:cNvSpPr>
          <p:nvPr>
            <p:ph type="body" idx="1"/>
          </p:nvPr>
        </p:nvSpPr>
        <p:spPr>
          <a:xfrm>
            <a:off x="311700" y="1171600"/>
            <a:ext cx="4311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lnSpc>
                <a:spcPct val="100000"/>
              </a:lnSpc>
              <a:spcBef>
                <a:spcPts val="4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while 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x = list(map(int, input().split()))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g = x[0]</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 = x[1]</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x.pop(0)</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x.pop(0)</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 = 0</a:t>
            </a:r>
            <a:endParaRPr sz="1400">
              <a:latin typeface="Courier"/>
              <a:ea typeface="Courier"/>
              <a:cs typeface="Courier"/>
              <a:sym typeface="Courier"/>
            </a:endParaRPr>
          </a:p>
          <a:p>
            <a:pPr marL="0" lvl="0" indent="0" algn="l" rtl="0">
              <a:lnSpc>
                <a:spcPct val="100000"/>
              </a:lnSpc>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994" name="Google Shape;994;p157"/>
          <p:cNvSpPr txBox="1">
            <a:spLocks noGrp="1"/>
          </p:cNvSpPr>
          <p:nvPr>
            <p:ph type="body" idx="1"/>
          </p:nvPr>
        </p:nvSpPr>
        <p:spPr>
          <a:xfrm>
            <a:off x="4731300" y="1019200"/>
            <a:ext cx="43113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latin typeface="Courier"/>
                <a:ea typeface="Courier"/>
                <a:cs typeface="Courier"/>
                <a:sym typeface="Courier"/>
              </a:rPr>
              <a:t>    for i in range(len(x)-1, g-1, -1):</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 += x[i]</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day = M // p</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min_day = day + 1</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 += x[g-1]</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if M % p == 0:</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max_day = M // p</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max_day = M // p + 1</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print(min_day, max_day)</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t -= 1</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endParaRPr sz="2000" b="1" u="sng">
              <a:latin typeface="Courier"/>
              <a:ea typeface="Courier"/>
              <a:cs typeface="Courier"/>
              <a:sym typeface="Courier"/>
            </a:endParaRPr>
          </a:p>
          <a:p>
            <a:pPr marL="0" lvl="0" indent="0" algn="l" rtl="0">
              <a:lnSpc>
                <a:spcPct val="100000"/>
              </a:lnSpc>
              <a:spcBef>
                <a:spcPts val="400"/>
              </a:spcBef>
              <a:spcAft>
                <a:spcPts val="1200"/>
              </a:spcAft>
              <a:buNone/>
            </a:pPr>
            <a:endParaRPr sz="1400">
              <a:latin typeface="Courier"/>
              <a:ea typeface="Courier"/>
              <a:cs typeface="Courier"/>
              <a:sym typeface="Courie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22. College Life 2</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00" name="Google Shape;1000;p15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1100"/>
              <a:buFont typeface="Arial"/>
              <a:buNone/>
            </a:pPr>
            <a:r>
              <a:rPr lang="en" sz="1400">
                <a:latin typeface="Cambria"/>
                <a:ea typeface="Cambria"/>
                <a:cs typeface="Cambria"/>
                <a:sym typeface="Cambria"/>
              </a:rPr>
              <a:t>Chef has just started watching Game of Thrones, and he wants to first calculate the exact time (in minutes) that it'll take him to complete the series. The series has S seasons, and the ith season has Ei episodes, each of which are Li,1,Li,2,…,Li,Ei minutes long. Note that these Li,j include the duration of the beginning intro song in each episode. The streaming service that he uses, allows Chef to skip the intro song. The intro song changes slightly each season, and so he wants to watch the intro song in the first episode of each season, but he'll skip it in all other episodes of that season (yes, we know, a sacrilege!). You know that the intro song lasts for Qi minutes in the ith season. Find the total time in minutes, that he has to watch.</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22. College Life 2</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06" name="Google Shape;1006;p159"/>
          <p:cNvSpPr txBox="1">
            <a:spLocks noGrp="1"/>
          </p:cNvSpPr>
          <p:nvPr>
            <p:ph type="body" idx="1"/>
          </p:nvPr>
        </p:nvSpPr>
        <p:spPr>
          <a:xfrm>
            <a:off x="311700" y="1171600"/>
            <a:ext cx="4745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First line will contain a single integer, T, denoting the number of testcases. Then the testcases follow. The first line of each testcase will contain a single integer S, denoting the total number of seasons. The second line contains S space separated integers, Q1,Q2,…,QS, where Qi denotes the duration of the intro song in the ith season.</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ith of the next S lines contains Ei+1 space separated integers, where the first integer is Ei, denoting the number of episodes in the ith season. That is followed by the duration of each of the Ei episodes, Li,1,Li,2,…,Li,Ei.</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1007" name="Google Shape;1007;p159"/>
          <p:cNvSpPr txBox="1">
            <a:spLocks noGrp="1"/>
          </p:cNvSpPr>
          <p:nvPr>
            <p:ph type="body" idx="1"/>
          </p:nvPr>
        </p:nvSpPr>
        <p:spPr>
          <a:xfrm>
            <a:off x="5688825" y="1171600"/>
            <a:ext cx="3222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testcase, output the answer in a single line.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6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22. College Life 2</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13" name="Google Shape;1013;p160"/>
          <p:cNvSpPr txBox="1">
            <a:spLocks noGrp="1"/>
          </p:cNvSpPr>
          <p:nvPr>
            <p:ph type="body" idx="1"/>
          </p:nvPr>
        </p:nvSpPr>
        <p:spPr>
          <a:xfrm>
            <a:off x="311700" y="1171600"/>
            <a:ext cx="37287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2000" b="1" u="sng">
                <a:latin typeface="Cambria"/>
                <a:ea typeface="Cambria"/>
                <a:cs typeface="Cambria"/>
                <a:sym typeface="Cambria"/>
              </a:rPr>
              <a:t>Input </a:t>
            </a:r>
            <a:endParaRPr sz="2000" b="1" u="sng">
              <a:latin typeface="Cambria"/>
              <a:ea typeface="Cambria"/>
              <a:cs typeface="Cambria"/>
              <a:sym typeface="Cambria"/>
            </a:endParaRPr>
          </a:p>
          <a:p>
            <a:pPr marL="0" lvl="0" indent="0" algn="l" rtl="0">
              <a:spcBef>
                <a:spcPts val="1500"/>
              </a:spcBef>
              <a:spcAft>
                <a:spcPts val="0"/>
              </a:spcAft>
              <a:buNone/>
            </a:pPr>
            <a:r>
              <a:rPr lang="en" sz="1400" b="1" u="sng">
                <a:latin typeface="Cambria"/>
                <a:ea typeface="Cambria"/>
                <a:cs typeface="Cambria"/>
                <a:sym typeface="Cambria"/>
              </a:rPr>
              <a:t>Example 1</a:t>
            </a:r>
            <a:endParaRPr sz="1400" b="1"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2 3 4</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1014" name="Google Shape;1014;p160"/>
          <p:cNvSpPr txBox="1">
            <a:spLocks noGrp="1"/>
          </p:cNvSpPr>
          <p:nvPr>
            <p:ph type="body" idx="1"/>
          </p:nvPr>
        </p:nvSpPr>
        <p:spPr>
          <a:xfrm>
            <a:off x="5417100" y="1171600"/>
            <a:ext cx="2058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None/>
            </a:pPr>
            <a:r>
              <a:rPr lang="en" sz="1400" b="1" u="sng">
                <a:latin typeface="Cambria"/>
                <a:ea typeface="Cambria"/>
                <a:cs typeface="Cambria"/>
                <a:sym typeface="Cambria"/>
              </a:rPr>
              <a:t>Example 1</a:t>
            </a:r>
            <a:endParaRPr sz="1400" b="1"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7</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b="1" u="sng">
                <a:latin typeface="Cambria"/>
                <a:ea typeface="Cambria"/>
                <a:cs typeface="Cambria"/>
                <a:sym typeface="Cambria"/>
              </a:rPr>
              <a:t>Example 2</a:t>
            </a:r>
            <a:endParaRPr sz="1400" b="1"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15</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55</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1015" name="Google Shape;1015;p160"/>
          <p:cNvSpPr txBox="1">
            <a:spLocks noGrp="1"/>
          </p:cNvSpPr>
          <p:nvPr>
            <p:ph type="body" idx="1"/>
          </p:nvPr>
        </p:nvSpPr>
        <p:spPr>
          <a:xfrm>
            <a:off x="1759500" y="1247800"/>
            <a:ext cx="2058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u="sng">
                <a:latin typeface="Cambria"/>
                <a:ea typeface="Cambria"/>
                <a:cs typeface="Cambria"/>
                <a:sym typeface="Cambria"/>
              </a:rPr>
              <a:t>Example 2</a:t>
            </a:r>
            <a:endParaRPr sz="1400" b="1" u="sng">
              <a:latin typeface="Cambria"/>
              <a:ea typeface="Cambria"/>
              <a:cs typeface="Cambria"/>
              <a:sym typeface="Cambria"/>
            </a:endParaRPr>
          </a:p>
          <a:p>
            <a:pPr marL="0" lvl="0" indent="0" algn="l" rtl="0">
              <a:lnSpc>
                <a:spcPct val="100000"/>
              </a:lnSpc>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5 11 11 11 11 11</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10 10 10 10 10</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1 11</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1 11</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1 11</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1 11</a:t>
            </a:r>
            <a:endParaRPr sz="1400">
              <a:latin typeface="Cambria"/>
              <a:ea typeface="Cambria"/>
              <a:cs typeface="Cambria"/>
              <a:sym typeface="Cambria"/>
            </a:endParaRPr>
          </a:p>
          <a:p>
            <a:pPr marL="0" lvl="0" indent="0" algn="l" rtl="0">
              <a:lnSpc>
                <a:spcPct val="100000"/>
              </a:lnSpc>
              <a:spcBef>
                <a:spcPts val="0"/>
              </a:spcBef>
              <a:spcAft>
                <a:spcPts val="0"/>
              </a:spcAft>
              <a:buNone/>
            </a:pPr>
            <a:r>
              <a:rPr lang="en" sz="1400">
                <a:latin typeface="Cambria"/>
                <a:ea typeface="Cambria"/>
                <a:cs typeface="Cambria"/>
                <a:sym typeface="Cambria"/>
              </a:rPr>
              <a:t>1 11</a:t>
            </a:r>
            <a:endParaRPr sz="1400">
              <a:latin typeface="Cambria"/>
              <a:ea typeface="Cambria"/>
              <a:cs typeface="Cambria"/>
              <a:sym typeface="Cambria"/>
            </a:endParaRPr>
          </a:p>
          <a:p>
            <a:pPr marL="0" lvl="0" indent="0" algn="l" rtl="0">
              <a:spcBef>
                <a:spcPts val="0"/>
              </a:spcBef>
              <a:spcAft>
                <a:spcPts val="1200"/>
              </a:spcAft>
              <a:buNone/>
            </a:pPr>
            <a:endParaRPr sz="1400">
              <a:latin typeface="Cambria"/>
              <a:ea typeface="Cambria"/>
              <a:cs typeface="Cambria"/>
              <a:sym typeface="Cambri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16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22. College Life 2</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21" name="Google Shape;1021;p16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50000"/>
              </a:lnSpc>
              <a:spcBef>
                <a:spcPts val="400"/>
              </a:spcBef>
              <a:spcAft>
                <a:spcPts val="0"/>
              </a:spcAft>
              <a:buClr>
                <a:schemeClr val="dk1"/>
              </a:buClr>
              <a:buSzPts val="1400"/>
              <a:buFont typeface="Cambria"/>
              <a:buChar char="●"/>
            </a:pPr>
            <a:r>
              <a:rPr lang="en" sz="1400">
                <a:latin typeface="Cambria"/>
                <a:ea typeface="Cambria"/>
                <a:cs typeface="Cambria"/>
                <a:sym typeface="Cambria"/>
              </a:rPr>
              <a:t>1≤T≤5</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1≤S≤105</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2≤Li,j≤105</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1≤Ei</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Sum of all Ei in a single testcase is at most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1≤Qi&lt;Li,j, for all valid j.</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6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22. College Life 2</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27" name="Google Shape;1027;p16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b="1">
                <a:latin typeface="Cambria"/>
                <a:ea typeface="Cambria"/>
                <a:cs typeface="Cambria"/>
                <a:sym typeface="Cambria"/>
              </a:rPr>
              <a:t>1</a:t>
            </a:r>
            <a:r>
              <a:rPr lang="en" sz="1400">
                <a:latin typeface="Cambria"/>
                <a:ea typeface="Cambria"/>
                <a:cs typeface="Cambria"/>
                <a:sym typeface="Cambria"/>
              </a:rPr>
              <a:t> in the beginning denotes there is only 1 test case.</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b="1">
                <a:latin typeface="Cambria"/>
                <a:ea typeface="Cambria"/>
                <a:cs typeface="Cambria"/>
                <a:sym typeface="Cambria"/>
              </a:rPr>
              <a:t>Testcase 1:</a:t>
            </a:r>
            <a:endParaRPr sz="1400" b="1">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There are 2 seasons. The intro song in each of the first season episodes lasts for 1 minute, and the intro song in the second season episodes lasts for 2 minutes each. For the first season, since there is only 1 episode, Chef will be watching it completely - 2 minutes. For the second season, Chef will be watching the first episode completely (3 minutes) and will skip the intro song of the second episode (4−2=2 minutes).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So, the total time spent is 2+(3+(4−2))=7 minutes.</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425" b="1">
                <a:latin typeface="Cambria"/>
                <a:ea typeface="Cambria"/>
                <a:cs typeface="Cambria"/>
                <a:sym typeface="Cambria"/>
              </a:rPr>
              <a:t>3. Second Max of Three Numbers</a:t>
            </a:r>
            <a:endParaRPr sz="24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60" name="Google Shape;160;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Problem Statement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Write a program that accepts sets of three numbers, and prints the second-maximum number among the three.</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6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22. College Life 2</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33" name="Google Shape;1033;p16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b="1">
                <a:latin typeface="Cambria"/>
                <a:ea typeface="Cambria"/>
                <a:cs typeface="Cambria"/>
                <a:sym typeface="Cambria"/>
              </a:rPr>
              <a:t>Testcase 1:</a:t>
            </a:r>
            <a:endParaRPr sz="1400" b="1">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There is only 1 season having intro song for 10 minutes. Chef will have to watch the entire first episode including the intro song and will be skipping the same in further seasons.</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So, the total time spent is (11+(11−10)∗4)=15 minutes.</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b="1">
                <a:latin typeface="Cambria"/>
                <a:ea typeface="Cambria"/>
                <a:cs typeface="Cambria"/>
                <a:sym typeface="Cambria"/>
              </a:rPr>
              <a:t>Testcase 2:</a:t>
            </a:r>
            <a:endParaRPr sz="1400" b="1">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There are total 5 seasons. The intro song in every season lasts for 10 minutes. For each of the five seasons, since there is only 1 episode, Chef will be watching all of them completely -11 minutes each.</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So, the total time spent is 11∗5=55 minutes.</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6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22. College Life 2</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39" name="Google Shape;1039;p164"/>
          <p:cNvSpPr txBox="1">
            <a:spLocks noGrp="1"/>
          </p:cNvSpPr>
          <p:nvPr>
            <p:ph type="body" idx="1"/>
          </p:nvPr>
        </p:nvSpPr>
        <p:spPr>
          <a:xfrm>
            <a:off x="311700" y="1171600"/>
            <a:ext cx="40758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for T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tot_time=0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ns=int(input())  intro_list=list(map(int,input().split()))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range(ns):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epi=list(map(int,input().split()))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total=epi[0]</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1040" name="Google Shape;1040;p164"/>
          <p:cNvSpPr txBox="1">
            <a:spLocks noGrp="1"/>
          </p:cNvSpPr>
          <p:nvPr>
            <p:ph type="body" idx="1"/>
          </p:nvPr>
        </p:nvSpPr>
        <p:spPr>
          <a:xfrm>
            <a:off x="4578900" y="1171600"/>
            <a:ext cx="4456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a:ea typeface="Courier"/>
                <a:cs typeface="Courier"/>
                <a:sym typeface="Courier"/>
              </a:rPr>
              <a:t>        epi=epi[1:]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if(min(epi)&gt;intro_list[i]):</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tot_time+=sum(epi)-(total-1)*intro_list[i]</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print(tot_time) </a:t>
            </a:r>
            <a:endParaRPr sz="1400">
              <a:latin typeface="Courier"/>
              <a:ea typeface="Courier"/>
              <a:cs typeface="Courier"/>
              <a:sym typeface="Courier"/>
            </a:endParaRPr>
          </a:p>
          <a:p>
            <a:pPr marL="0" lvl="0" indent="0" algn="l" rtl="0">
              <a:spcBef>
                <a:spcPts val="1200"/>
              </a:spcBef>
              <a:spcAft>
                <a:spcPts val="0"/>
              </a:spcAft>
              <a:buNone/>
            </a:pPr>
            <a:endParaRPr sz="1400">
              <a:latin typeface="Courier"/>
              <a:ea typeface="Courier"/>
              <a:cs typeface="Courier"/>
              <a:sym typeface="Courier"/>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16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23. Nobel Prize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46" name="Google Shape;1046;p16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growth of Computer Science has forced the scientific community to award Nobel Prize in CS starting from this year. Chef knows that the Nobel community is going to award the prize to that person whose research is different from others (ie. no other researcher should work on the same topic). If there are multiple such people, who work on unique topics, then they will all share the prize. It might also happen that no one wins this time.</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Chef also knows the N researchers which the community who will be considered for the prize, and the topics in which each of them work.</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In total the CS field can be divided into M broad topics. Given the topics in which each of the N researchers are working on, in the form of an array A, and given that Chef can master any topic instantly, find whether he can win the prize. That is, can the Chef choose to work on some topic which will guarantee that he will win the prize? Chef doesn't mind sharing the prize with others.</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6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23. Nobel Prize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52" name="Google Shape;1052;p166"/>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Cambria"/>
              <a:buChar char="●"/>
            </a:pPr>
            <a:r>
              <a:rPr lang="en" sz="1400">
                <a:latin typeface="Cambria"/>
                <a:ea typeface="Cambria"/>
                <a:cs typeface="Cambria"/>
                <a:sym typeface="Cambria"/>
              </a:rPr>
              <a:t>First line will contain T, number of testcases. Then the testcases follow.</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Each testcase contains of two lines of input. First line contains two space separated integers N, M, number of researchers excluding Chef and total number of fields respectively.</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Second line contains N space separated integers A1,A2,…AN, research topic of the researchers.</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1053" name="Google Shape;1053;p166"/>
          <p:cNvSpPr txBox="1">
            <a:spLocks noGrp="1"/>
          </p:cNvSpPr>
          <p:nvPr>
            <p:ph type="body" idx="1"/>
          </p:nvPr>
        </p:nvSpPr>
        <p:spPr>
          <a:xfrm>
            <a:off x="47313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testcase, output in a single line answer, "Yes" if Chef can win the prize and "No" if not. You may print each character of each string in uppercase or lowercase (for example, the strings "yEs", "yes", "Yes" and "YES" will all be treated as identical).</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6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23. Nobel Prize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59" name="Google Shape;1059;p167"/>
          <p:cNvSpPr txBox="1">
            <a:spLocks noGrp="1"/>
          </p:cNvSpPr>
          <p:nvPr>
            <p:ph type="body" idx="1"/>
          </p:nvPr>
        </p:nvSpPr>
        <p:spPr>
          <a:xfrm>
            <a:off x="311700" y="1171600"/>
            <a:ext cx="4113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4 4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1 2 3 4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5 4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4 2 1 1 1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4 4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4 4 4 4</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1060" name="Google Shape;1060;p167"/>
          <p:cNvSpPr txBox="1">
            <a:spLocks noGrp="1"/>
          </p:cNvSpPr>
          <p:nvPr>
            <p:ph type="body" idx="1"/>
          </p:nvPr>
        </p:nvSpPr>
        <p:spPr>
          <a:xfrm>
            <a:off x="5036100" y="1171600"/>
            <a:ext cx="4113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No</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6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23. Nobel Prize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66" name="Google Shape;1066;p16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1≤N,M≤105</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1≤Ai≤M</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Sum of N over all tests is at most 106</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Sum of M over all tests is at most 106</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6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23. Nobel Prize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72" name="Google Shape;1072;p16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400"/>
              </a:spcBef>
              <a:spcAft>
                <a:spcPts val="0"/>
              </a:spcAft>
              <a:buClr>
                <a:schemeClr val="dk1"/>
              </a:buClr>
              <a:buSzPts val="1100"/>
              <a:buFont typeface="Arial"/>
              <a:buNone/>
            </a:pPr>
            <a:r>
              <a:rPr lang="en" sz="1400" b="1">
                <a:latin typeface="Cambria"/>
                <a:ea typeface="Cambria"/>
                <a:cs typeface="Cambria"/>
                <a:sym typeface="Cambria"/>
              </a:rPr>
              <a:t>TestCase 1:</a:t>
            </a:r>
            <a:r>
              <a:rPr lang="en" sz="1400">
                <a:latin typeface="Cambria"/>
                <a:ea typeface="Cambria"/>
                <a:cs typeface="Cambria"/>
                <a:sym typeface="Cambria"/>
              </a:rPr>
              <a:t> Since all the 4 available topics have been taken up, Chef can't choose a distinct topic and hence can't win the prize. No one will win the prize this year.</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TestCase 2:</a:t>
            </a:r>
            <a:r>
              <a:rPr lang="en" sz="1400">
                <a:latin typeface="Cambria"/>
                <a:ea typeface="Cambria"/>
                <a:cs typeface="Cambria"/>
                <a:sym typeface="Cambria"/>
              </a:rPr>
              <a:t> Since only 3 distinct topics out of the 4 available have been taken up, Chef can choose the remaining one, i.e, topic 3 to win the prize jointly with the first and the second researcher.</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TestCase 3:</a:t>
            </a:r>
            <a:r>
              <a:rPr lang="en" sz="1400">
                <a:latin typeface="Cambria"/>
                <a:ea typeface="Cambria"/>
                <a:cs typeface="Cambria"/>
                <a:sym typeface="Cambria"/>
              </a:rPr>
              <a:t> Since only 1 distinct topic out of the 4 available has been taken up, Chef can choose any of the remaining ones to win the prize.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7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23. Nobel Prize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78" name="Google Shape;1078;p17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for T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N,M = 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topic = 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len(set(topic))&lt;M: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print('Yes')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print('No')</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082"/>
        <p:cNvGrpSpPr/>
        <p:nvPr/>
      </p:nvGrpSpPr>
      <p:grpSpPr>
        <a:xfrm>
          <a:off x="0" y="0"/>
          <a:ext cx="0" cy="0"/>
          <a:chOff x="0" y="0"/>
          <a:chExt cx="0" cy="0"/>
        </a:xfrm>
      </p:grpSpPr>
      <p:sp>
        <p:nvSpPr>
          <p:cNvPr id="1083" name="Google Shape;1083;p171"/>
          <p:cNvSpPr txBox="1">
            <a:spLocks noGrp="1"/>
          </p:cNvSpPr>
          <p:nvPr>
            <p:ph type="title"/>
          </p:nvPr>
        </p:nvSpPr>
        <p:spPr>
          <a:xfrm>
            <a:off x="2140500" y="2045225"/>
            <a:ext cx="46881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2: Assignment problem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17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24. Linked List 1</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89" name="Google Shape;1089;p17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l" rtl="0">
              <a:spcBef>
                <a:spcPts val="1500"/>
              </a:spcBef>
              <a:spcAft>
                <a:spcPts val="1500"/>
              </a:spcAft>
              <a:buClr>
                <a:schemeClr val="dk1"/>
              </a:buClr>
              <a:buSzPts val="1100"/>
              <a:buFont typeface="Arial"/>
              <a:buNone/>
            </a:pPr>
            <a:r>
              <a:rPr lang="en" sz="1400">
                <a:latin typeface="Cambria"/>
                <a:ea typeface="Cambria"/>
                <a:cs typeface="Cambria"/>
                <a:sym typeface="Cambria"/>
              </a:rPr>
              <a:t>Complete the function in the code snippet, returning the value of Nth node from the end of a singly linked list A, of length L. The function takes two arguments, head of the linked list and an integer N, and you are expected to return the answer in the form of an integer.</a:t>
            </a:r>
            <a:endParaRPr sz="1400">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425" b="1">
                <a:latin typeface="Cambria"/>
                <a:ea typeface="Cambria"/>
                <a:cs typeface="Cambria"/>
                <a:sym typeface="Cambria"/>
              </a:rPr>
              <a:t>3. Second Max of Three Numbers</a:t>
            </a:r>
            <a:endParaRPr sz="24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66" name="Google Shape;166;p29"/>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First line contains the number of triples, </a:t>
            </a:r>
            <a:r>
              <a:rPr lang="en" sz="1400" b="1">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The next </a:t>
            </a:r>
            <a:r>
              <a:rPr lang="en" sz="1400" b="1">
                <a:latin typeface="Cambria"/>
                <a:ea typeface="Cambria"/>
                <a:cs typeface="Cambria"/>
                <a:sym typeface="Cambria"/>
              </a:rPr>
              <a:t>N</a:t>
            </a:r>
            <a:r>
              <a:rPr lang="en" sz="1400">
                <a:latin typeface="Cambria"/>
                <a:ea typeface="Cambria"/>
                <a:cs typeface="Cambria"/>
                <a:sym typeface="Cambria"/>
              </a:rPr>
              <a:t> lines which follow each have three space separated integers.</a:t>
            </a:r>
            <a:endParaRPr sz="1400">
              <a:latin typeface="Cambria"/>
              <a:ea typeface="Cambria"/>
              <a:cs typeface="Cambria"/>
              <a:sym typeface="Cambria"/>
            </a:endParaRPr>
          </a:p>
          <a:p>
            <a:pPr marL="0" lvl="0" indent="0" algn="l" rtl="0">
              <a:lnSpc>
                <a:spcPct val="160000"/>
              </a:lnSpc>
              <a:spcBef>
                <a:spcPts val="3000"/>
              </a:spcBef>
              <a:spcAft>
                <a:spcPts val="400"/>
              </a:spcAft>
              <a:buClr>
                <a:schemeClr val="dk1"/>
              </a:buClr>
              <a:buSzPts val="1100"/>
              <a:buFont typeface="Arial"/>
              <a:buNone/>
            </a:pPr>
            <a:endParaRPr sz="1400">
              <a:latin typeface="Cambria"/>
              <a:ea typeface="Cambria"/>
              <a:cs typeface="Cambria"/>
              <a:sym typeface="Cambria"/>
            </a:endParaRPr>
          </a:p>
        </p:txBody>
      </p:sp>
      <p:sp>
        <p:nvSpPr>
          <p:cNvPr id="167" name="Google Shape;167;p29"/>
          <p:cNvSpPr txBox="1">
            <a:spLocks noGrp="1"/>
          </p:cNvSpPr>
          <p:nvPr>
            <p:ph type="body" idx="1"/>
          </p:nvPr>
        </p:nvSpPr>
        <p:spPr>
          <a:xfrm>
            <a:off x="49599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of the </a:t>
            </a:r>
            <a:r>
              <a:rPr lang="en" sz="1400" b="1">
                <a:latin typeface="Cambria"/>
                <a:ea typeface="Cambria"/>
                <a:cs typeface="Cambria"/>
                <a:sym typeface="Cambria"/>
              </a:rPr>
              <a:t>N</a:t>
            </a:r>
            <a:r>
              <a:rPr lang="en" sz="1400">
                <a:latin typeface="Cambria"/>
                <a:ea typeface="Cambria"/>
                <a:cs typeface="Cambria"/>
                <a:sym typeface="Cambria"/>
              </a:rPr>
              <a:t> triples, output one new line which contains the second-maximum integer among the three.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17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24. Linked List 1</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095" name="Google Shape;1095;p173"/>
          <p:cNvSpPr txBox="1">
            <a:spLocks noGrp="1"/>
          </p:cNvSpPr>
          <p:nvPr>
            <p:ph type="body" idx="1"/>
          </p:nvPr>
        </p:nvSpPr>
        <p:spPr>
          <a:xfrm>
            <a:off x="311700" y="1171600"/>
            <a:ext cx="4311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Cambria"/>
              <a:buChar char="●"/>
            </a:pPr>
            <a:r>
              <a:rPr lang="en" sz="1400">
                <a:latin typeface="Cambria"/>
                <a:ea typeface="Cambria"/>
                <a:cs typeface="Cambria"/>
                <a:sym typeface="Cambria"/>
              </a:rPr>
              <a:t>First line will contain T, number of testcases. Then the testcases follow.</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Each testcase contains of two lines of input.</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First line contains two space separated integers L,N, length of the linked list and the index of the node starting from end whose value is to be determined.</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Second line contains A1,A2,…AL, value of the linked list nodes starting from the head.</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
        <p:nvSpPr>
          <p:cNvPr id="1096" name="Google Shape;1096;p173"/>
          <p:cNvSpPr txBox="1">
            <a:spLocks noGrp="1"/>
          </p:cNvSpPr>
          <p:nvPr>
            <p:ph type="body" idx="1"/>
          </p:nvPr>
        </p:nvSpPr>
        <p:spPr>
          <a:xfrm>
            <a:off x="5340900" y="1171600"/>
            <a:ext cx="34314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function you complete should return the required answer.</a:t>
            </a:r>
            <a:endParaRPr sz="1400">
              <a:latin typeface="Cambria"/>
              <a:ea typeface="Cambria"/>
              <a:cs typeface="Cambria"/>
              <a:sym typeface="Cambria"/>
            </a:endParaRPr>
          </a:p>
          <a:p>
            <a:pPr marL="0" lvl="0" indent="0" algn="l" rtl="0">
              <a:lnSpc>
                <a:spcPct val="170000"/>
              </a:lnSpc>
              <a:spcBef>
                <a:spcPts val="1500"/>
              </a:spcBef>
              <a:spcAft>
                <a:spcPts val="3000"/>
              </a:spcAft>
              <a:buNone/>
            </a:pPr>
            <a:endParaRPr sz="1400">
              <a:latin typeface="Cambria"/>
              <a:ea typeface="Cambria"/>
              <a:cs typeface="Cambria"/>
              <a:sym typeface="Cambria"/>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7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24. Linked List 1</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02" name="Google Shape;1102;p174"/>
          <p:cNvSpPr txBox="1">
            <a:spLocks noGrp="1"/>
          </p:cNvSpPr>
          <p:nvPr>
            <p:ph type="body" idx="1"/>
          </p:nvPr>
        </p:nvSpPr>
        <p:spPr>
          <a:xfrm>
            <a:off x="311700" y="1171600"/>
            <a:ext cx="41997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3 2 1</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1103" name="Google Shape;1103;p174"/>
          <p:cNvSpPr txBox="1">
            <a:spLocks noGrp="1"/>
          </p:cNvSpPr>
          <p:nvPr>
            <p:ph type="body" idx="1"/>
          </p:nvPr>
        </p:nvSpPr>
        <p:spPr>
          <a:xfrm>
            <a:off x="4731300" y="1171600"/>
            <a:ext cx="41997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17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24. Linked List 1</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09" name="Google Shape;1109;p17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spcBef>
                <a:spcPts val="1500"/>
              </a:spcBef>
              <a:spcAft>
                <a:spcPts val="0"/>
              </a:spcAft>
              <a:buClr>
                <a:schemeClr val="dk1"/>
              </a:buClr>
              <a:buSzPts val="1400"/>
              <a:buFont typeface="Cambria"/>
              <a:buChar char="●"/>
            </a:pPr>
            <a:r>
              <a:rPr lang="en" sz="1400">
                <a:latin typeface="Cambria"/>
                <a:ea typeface="Cambria"/>
                <a:cs typeface="Cambria"/>
                <a:sym typeface="Cambria"/>
              </a:rPr>
              <a:t>1≤T≤10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1≤N≤L≤10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1≤Ai≤10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17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24. Linked List 1</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15" name="Google Shape;1115;p176"/>
          <p:cNvSpPr txBox="1">
            <a:spLocks noGrp="1"/>
          </p:cNvSpPr>
          <p:nvPr>
            <p:ph type="body" idx="1"/>
          </p:nvPr>
        </p:nvSpPr>
        <p:spPr>
          <a:xfrm>
            <a:off x="311700" y="1171600"/>
            <a:ext cx="41625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class Node: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def _init_(self, data):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self.data = data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self.next = None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def getNthNodeFromEnd(head, 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dummy = head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count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while(dummy.next != None):</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b="1" u="sng">
              <a:latin typeface="Courier"/>
              <a:ea typeface="Courier"/>
              <a:cs typeface="Courier"/>
              <a:sym typeface="Courier"/>
            </a:endParaRPr>
          </a:p>
        </p:txBody>
      </p:sp>
      <p:sp>
        <p:nvSpPr>
          <p:cNvPr id="1116" name="Google Shape;1116;p176"/>
          <p:cNvSpPr txBox="1">
            <a:spLocks noGrp="1"/>
          </p:cNvSpPr>
          <p:nvPr>
            <p:ph type="body" idx="1"/>
          </p:nvPr>
        </p:nvSpPr>
        <p:spPr>
          <a:xfrm>
            <a:off x="4731300" y="1171600"/>
            <a:ext cx="41625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dummy = dummy.next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count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pos = count - 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dummy = head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while(pos):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dummy = dummy.next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pos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dummy.data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500"/>
              </a:spcAft>
              <a:buClr>
                <a:schemeClr val="dk1"/>
              </a:buClr>
              <a:buSzPts val="1100"/>
              <a:buFont typeface="Arial"/>
              <a:buNone/>
            </a:pPr>
            <a:endParaRPr sz="1400" b="1" u="sng">
              <a:latin typeface="Courier"/>
              <a:ea typeface="Courier"/>
              <a:cs typeface="Courier"/>
              <a:sym typeface="Courie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7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25. Linked List 2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22" name="Google Shape;1122;p17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You are given 2 sorted linked lists. Merge the 2 lists such that the final result is also sorted and return the head of the merged linked list. The function takes two arguments, heads of the 2 linked lists, and you are expected to return the head of merged sorted linked list.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7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25. Linked List 2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28" name="Google Shape;1128;p178"/>
          <p:cNvSpPr txBox="1">
            <a:spLocks noGrp="1"/>
          </p:cNvSpPr>
          <p:nvPr>
            <p:ph type="body" idx="1"/>
          </p:nvPr>
        </p:nvSpPr>
        <p:spPr>
          <a:xfrm>
            <a:off x="311700" y="1171600"/>
            <a:ext cx="40635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Cambria"/>
              <a:buChar char="●"/>
            </a:pPr>
            <a:r>
              <a:rPr lang="en" sz="1400">
                <a:latin typeface="Cambria"/>
                <a:ea typeface="Cambria"/>
                <a:cs typeface="Cambria"/>
                <a:sym typeface="Cambria"/>
              </a:rPr>
              <a:t>First line will contain T, number of testcases. Then the testcases follow.</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Each testcase contains of three lines of input. First line contains two space separated integers N,M, lengths of the 2 linked lists.</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Second line contains L11,L12,…L1N, value of the linked list nodes starting from the head for the first linked list.</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Third line contains L21,L22,…L2M, value of the linked list nodes starting from the head for the second linked list.</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1129" name="Google Shape;1129;p178"/>
          <p:cNvSpPr txBox="1">
            <a:spLocks noGrp="1"/>
          </p:cNvSpPr>
          <p:nvPr>
            <p:ph type="body" idx="1"/>
          </p:nvPr>
        </p:nvSpPr>
        <p:spPr>
          <a:xfrm>
            <a:off x="4731300" y="1171600"/>
            <a:ext cx="40635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function you complete should return the required answer.</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7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25. Linked List 2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35" name="Google Shape;1135;p179"/>
          <p:cNvSpPr txBox="1">
            <a:spLocks noGrp="1"/>
          </p:cNvSpPr>
          <p:nvPr>
            <p:ph type="body" idx="1"/>
          </p:nvPr>
        </p:nvSpPr>
        <p:spPr>
          <a:xfrm>
            <a:off x="311700" y="1171600"/>
            <a:ext cx="4038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l" rtl="0">
              <a:spcBef>
                <a:spcPts val="15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1136" name="Google Shape;1136;p179"/>
          <p:cNvSpPr txBox="1">
            <a:spLocks noGrp="1"/>
          </p:cNvSpPr>
          <p:nvPr>
            <p:ph type="body" idx="1"/>
          </p:nvPr>
        </p:nvSpPr>
        <p:spPr>
          <a:xfrm>
            <a:off x="4578900" y="1171600"/>
            <a:ext cx="4038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1 1 2 2 3 3</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1 2 2 3</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18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25. Linked List 2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42" name="Google Shape;1142;p18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15000"/>
              </a:lnSpc>
              <a:spcBef>
                <a:spcPts val="400"/>
              </a:spcBef>
              <a:spcAft>
                <a:spcPts val="0"/>
              </a:spcAft>
              <a:buClr>
                <a:schemeClr val="dk1"/>
              </a:buClr>
              <a:buSzPts val="1400"/>
              <a:buFont typeface="Cambria"/>
              <a:buChar char="●"/>
            </a:pPr>
            <a:r>
              <a:rPr lang="en" sz="1400">
                <a:latin typeface="Cambria"/>
                <a:ea typeface="Cambria"/>
                <a:cs typeface="Cambria"/>
                <a:sym typeface="Cambria"/>
              </a:rPr>
              <a:t>1≤T≤10</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1≤N,M≤5∗10</a:t>
            </a:r>
            <a:r>
              <a:rPr lang="en" sz="1400" baseline="30000">
                <a:latin typeface="Cambria"/>
                <a:ea typeface="Cambria"/>
                <a:cs typeface="Cambria"/>
                <a:sym typeface="Cambria"/>
              </a:rPr>
              <a:t>4</a:t>
            </a:r>
            <a:endParaRPr sz="1400" baseline="300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1≤L1i,L2i≤10</a:t>
            </a:r>
            <a:r>
              <a:rPr lang="en" sz="1400" baseline="30000">
                <a:latin typeface="Cambria"/>
                <a:ea typeface="Cambria"/>
                <a:cs typeface="Cambria"/>
                <a:sym typeface="Cambria"/>
              </a:rPr>
              <a:t>9</a:t>
            </a:r>
            <a:endParaRPr sz="1400">
              <a:latin typeface="Cambria"/>
              <a:ea typeface="Cambria"/>
              <a:cs typeface="Cambria"/>
              <a:sym typeface="Cambri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18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25. Linked List 2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48" name="Google Shape;1148;p181"/>
          <p:cNvSpPr txBox="1">
            <a:spLocks noGrp="1"/>
          </p:cNvSpPr>
          <p:nvPr>
            <p:ph type="body" idx="1"/>
          </p:nvPr>
        </p:nvSpPr>
        <p:spPr>
          <a:xfrm>
            <a:off x="311700" y="1171600"/>
            <a:ext cx="4311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class Node: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def __init__(self, data):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self.data = data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self.next = None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def merge(headA, headB):</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dummyNode = Node(0)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 = dummyNode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temp.next = headA</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1149" name="Google Shape;1149;p181"/>
          <p:cNvSpPr txBox="1">
            <a:spLocks noGrp="1"/>
          </p:cNvSpPr>
          <p:nvPr>
            <p:ph type="body" idx="1"/>
          </p:nvPr>
        </p:nvSpPr>
        <p:spPr>
          <a:xfrm>
            <a:off x="4807500" y="1171600"/>
            <a:ext cx="4311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while headA != None and headB != None:</a:t>
            </a:r>
            <a:endParaRPr sz="1400">
              <a:latin typeface="Courier"/>
              <a:ea typeface="Courier"/>
              <a:cs typeface="Courier"/>
              <a:sym typeface="Courier"/>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        if headA.data &lt;= headB.data: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temp.next = headA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headA = headA.next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temp.next = headB</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headB = headB.next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 = temp.next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headA != None or headB != None:</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8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25. Linked List 2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55" name="Google Shape;1155;p182"/>
          <p:cNvSpPr txBox="1">
            <a:spLocks noGrp="1"/>
          </p:cNvSpPr>
          <p:nvPr>
            <p:ph type="body" idx="1"/>
          </p:nvPr>
        </p:nvSpPr>
        <p:spPr>
          <a:xfrm>
            <a:off x="311700" y="1171600"/>
            <a:ext cx="4311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if headA != None:</a:t>
            </a:r>
            <a:endParaRPr sz="1400">
              <a:latin typeface="Courier"/>
              <a:ea typeface="Courier"/>
              <a:cs typeface="Courier"/>
              <a:sym typeface="Courier"/>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            temp.next = headA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elif headB != None: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temp.next = headB</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dummyNode.next</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endParaRPr sz="1400">
              <a:latin typeface="Courier"/>
              <a:ea typeface="Courier"/>
              <a:cs typeface="Courier"/>
              <a:sym typeface="Courier"/>
            </a:endParaRPr>
          </a:p>
        </p:txBody>
      </p:sp>
      <p:sp>
        <p:nvSpPr>
          <p:cNvPr id="1156" name="Google Shape;1156;p182"/>
          <p:cNvSpPr txBox="1">
            <a:spLocks noGrp="1"/>
          </p:cNvSpPr>
          <p:nvPr>
            <p:ph type="body" idx="1"/>
          </p:nvPr>
        </p:nvSpPr>
        <p:spPr>
          <a:xfrm>
            <a:off x="4807500" y="1171600"/>
            <a:ext cx="4311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5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b="1" u="sng">
              <a:latin typeface="Courier"/>
              <a:ea typeface="Courier"/>
              <a:cs typeface="Courier"/>
              <a:sym typeface="Courier"/>
            </a:endParaRPr>
          </a:p>
          <a:p>
            <a:pPr marL="0" lvl="0" indent="0" algn="l" rtl="0">
              <a:spcBef>
                <a:spcPts val="1500"/>
              </a:spcBef>
              <a:spcAft>
                <a:spcPts val="1200"/>
              </a:spcAft>
              <a:buNone/>
            </a:pPr>
            <a:endParaRPr sz="1400">
              <a:latin typeface="Courier"/>
              <a:ea typeface="Courier"/>
              <a:cs typeface="Courier"/>
              <a:sym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425" b="1">
                <a:latin typeface="Cambria"/>
                <a:ea typeface="Cambria"/>
                <a:cs typeface="Cambria"/>
                <a:sym typeface="Cambria"/>
              </a:rPr>
              <a:t>3. Second Max of Three Numbers</a:t>
            </a:r>
            <a:endParaRPr sz="24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3" name="Google Shape;173;p30"/>
          <p:cNvSpPr txBox="1">
            <a:spLocks noGrp="1"/>
          </p:cNvSpPr>
          <p:nvPr>
            <p:ph type="body" idx="1"/>
          </p:nvPr>
        </p:nvSpPr>
        <p:spPr>
          <a:xfrm>
            <a:off x="311700" y="1171600"/>
            <a:ext cx="41874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10 15 5</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100 999 500</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174" name="Google Shape;174;p30"/>
          <p:cNvSpPr txBox="1">
            <a:spLocks noGrp="1"/>
          </p:cNvSpPr>
          <p:nvPr>
            <p:ph type="body" idx="1"/>
          </p:nvPr>
        </p:nvSpPr>
        <p:spPr>
          <a:xfrm>
            <a:off x="5645700" y="1171600"/>
            <a:ext cx="41874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500</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8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26. Longest Subarray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62" name="Google Shape;1162;p18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You are given an array </a:t>
            </a:r>
            <a:r>
              <a:rPr lang="en" sz="1400" b="1">
                <a:latin typeface="Cambria"/>
                <a:ea typeface="Cambria"/>
                <a:cs typeface="Cambria"/>
                <a:sym typeface="Cambria"/>
              </a:rPr>
              <a:t>A</a:t>
            </a:r>
            <a:r>
              <a:rPr lang="en" sz="1400">
                <a:latin typeface="Cambria"/>
                <a:ea typeface="Cambria"/>
                <a:cs typeface="Cambria"/>
                <a:sym typeface="Cambria"/>
              </a:rPr>
              <a:t> of </a:t>
            </a:r>
            <a:r>
              <a:rPr lang="en" sz="1400" b="1">
                <a:latin typeface="Cambria"/>
                <a:ea typeface="Cambria"/>
                <a:cs typeface="Cambria"/>
                <a:sym typeface="Cambria"/>
              </a:rPr>
              <a:t>N</a:t>
            </a:r>
            <a:r>
              <a:rPr lang="en" sz="1400">
                <a:latin typeface="Cambria"/>
                <a:ea typeface="Cambria"/>
                <a:cs typeface="Cambria"/>
                <a:sym typeface="Cambria"/>
              </a:rPr>
              <a:t> integers: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You need to find a longest contiguous subarray in the array such that each integer in this subarray is an even integer, and output its length. A contiguous subarray is of the form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i+1</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j</a:t>
            </a:r>
            <a:r>
              <a:rPr lang="en" sz="1400">
                <a:latin typeface="Cambria"/>
                <a:ea typeface="Cambria"/>
                <a:cs typeface="Cambria"/>
                <a:sym typeface="Cambria"/>
              </a:rPr>
              <a:t>, for some i and j.</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8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26. Longest Subarray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68" name="Google Shape;1168;p184"/>
          <p:cNvSpPr txBox="1">
            <a:spLocks noGrp="1"/>
          </p:cNvSpPr>
          <p:nvPr>
            <p:ph type="body" idx="1"/>
          </p:nvPr>
        </p:nvSpPr>
        <p:spPr>
          <a:xfrm>
            <a:off x="311700" y="1171600"/>
            <a:ext cx="4162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lnSpc>
                <a:spcPct val="150000"/>
              </a:lnSpc>
              <a:spcBef>
                <a:spcPts val="400"/>
              </a:spcBef>
              <a:spcAft>
                <a:spcPts val="0"/>
              </a:spcAft>
              <a:buClr>
                <a:schemeClr val="dk1"/>
              </a:buClr>
              <a:buSzPts val="1400"/>
              <a:buFont typeface="Arial"/>
              <a:buChar char="●"/>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 description of each test case follows.</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Arial"/>
              <a:buChar char="●"/>
            </a:pPr>
            <a:r>
              <a:rPr lang="en" sz="1400">
                <a:latin typeface="Cambria"/>
                <a:ea typeface="Cambria"/>
                <a:cs typeface="Cambria"/>
                <a:sym typeface="Cambria"/>
              </a:rPr>
              <a:t>The first line of each test case contains a single integer </a:t>
            </a:r>
            <a:r>
              <a:rPr lang="en" sz="1400" b="1">
                <a:latin typeface="Cambria"/>
                <a:ea typeface="Cambria"/>
                <a:cs typeface="Cambria"/>
                <a:sym typeface="Cambria"/>
              </a:rPr>
              <a:t>N</a:t>
            </a:r>
            <a:r>
              <a:rPr lang="en" sz="1400">
                <a:latin typeface="Cambria"/>
                <a:ea typeface="Cambria"/>
                <a:cs typeface="Cambria"/>
                <a:sym typeface="Cambria"/>
              </a:rPr>
              <a:t> denoting the number of elements in the given array.</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Arial"/>
              <a:buChar char="●"/>
            </a:pPr>
            <a:r>
              <a:rPr lang="en" sz="1400">
                <a:latin typeface="Cambria"/>
                <a:ea typeface="Cambria"/>
                <a:cs typeface="Cambria"/>
                <a:sym typeface="Cambria"/>
              </a:rPr>
              <a:t>The second line contains </a:t>
            </a:r>
            <a:r>
              <a:rPr lang="en" sz="1400" b="1">
                <a:latin typeface="Cambria"/>
                <a:ea typeface="Cambria"/>
                <a:cs typeface="Cambria"/>
                <a:sym typeface="Cambria"/>
              </a:rPr>
              <a:t>N</a:t>
            </a:r>
            <a:r>
              <a:rPr lang="en" sz="1400">
                <a:latin typeface="Cambria"/>
                <a:ea typeface="Cambria"/>
                <a:cs typeface="Cambria"/>
                <a:sym typeface="Cambria"/>
              </a:rPr>
              <a:t> space-separated integers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denoting the array </a:t>
            </a:r>
            <a:r>
              <a:rPr lang="en" sz="1400" b="1">
                <a:latin typeface="Cambria"/>
                <a:ea typeface="Cambria"/>
                <a:cs typeface="Cambria"/>
                <a:sym typeface="Cambria"/>
              </a:rPr>
              <a:t>A</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
        <p:nvSpPr>
          <p:cNvPr id="1169" name="Google Shape;1169;p184"/>
          <p:cNvSpPr txBox="1">
            <a:spLocks noGrp="1"/>
          </p:cNvSpPr>
          <p:nvPr>
            <p:ph type="body" idx="1"/>
          </p:nvPr>
        </p:nvSpPr>
        <p:spPr>
          <a:xfrm>
            <a:off x="4883700" y="1171600"/>
            <a:ext cx="4162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containing the answer.</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18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26. Longest Subarray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75" name="Google Shape;1175;p185"/>
          <p:cNvSpPr txBox="1">
            <a:spLocks noGrp="1"/>
          </p:cNvSpPr>
          <p:nvPr>
            <p:ph type="body" idx="1"/>
          </p:nvPr>
        </p:nvSpPr>
        <p:spPr>
          <a:xfrm>
            <a:off x="311700" y="1171600"/>
            <a:ext cx="4125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1 2 2 4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2 4 6</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2 3 2 2 5</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176" name="Google Shape;1176;p185"/>
          <p:cNvSpPr txBox="1">
            <a:spLocks noGrp="1"/>
          </p:cNvSpPr>
          <p:nvPr>
            <p:ph type="body" idx="1"/>
          </p:nvPr>
        </p:nvSpPr>
        <p:spPr>
          <a:xfrm>
            <a:off x="5036100" y="1171600"/>
            <a:ext cx="4125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18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26. Longest Subarray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82" name="Google Shape;1182;p186"/>
          <p:cNvSpPr txBox="1">
            <a:spLocks noGrp="1"/>
          </p:cNvSpPr>
          <p:nvPr>
            <p:ph type="body" idx="1"/>
          </p:nvPr>
        </p:nvSpPr>
        <p:spPr>
          <a:xfrm>
            <a:off x="311700" y="1171600"/>
            <a:ext cx="80790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 T ≤ 10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N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0 ≤ A</a:t>
            </a:r>
            <a:r>
              <a:rPr lang="en" sz="1400" baseline="-25000">
                <a:latin typeface="Cambria"/>
                <a:ea typeface="Cambria"/>
                <a:cs typeface="Cambria"/>
                <a:sym typeface="Cambria"/>
              </a:rPr>
              <a:t>1</a:t>
            </a:r>
            <a:r>
              <a:rPr lang="en" sz="1400">
                <a:latin typeface="Cambria"/>
                <a:ea typeface="Cambria"/>
                <a:cs typeface="Cambria"/>
                <a:sym typeface="Cambria"/>
              </a:rPr>
              <a:t>, A</a:t>
            </a:r>
            <a:r>
              <a:rPr lang="en" sz="1400" baseline="-25000">
                <a:latin typeface="Cambria"/>
                <a:ea typeface="Cambria"/>
                <a:cs typeface="Cambria"/>
                <a:sym typeface="Cambria"/>
              </a:rPr>
              <a:t>2</a:t>
            </a:r>
            <a:r>
              <a:rPr lang="en" sz="1400">
                <a:latin typeface="Cambria"/>
                <a:ea typeface="Cambria"/>
                <a:cs typeface="Cambria"/>
                <a:sym typeface="Cambria"/>
              </a:rPr>
              <a:t>, ... , A</a:t>
            </a:r>
            <a:r>
              <a:rPr lang="en" sz="1400" baseline="-25000">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Information to score partial points</a:t>
            </a:r>
            <a:endParaRPr sz="1400" b="1">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For 16% of the score, it is guaranteed that </a:t>
            </a:r>
            <a:r>
              <a:rPr lang="en" sz="1400" b="1">
                <a:latin typeface="Cambria"/>
                <a:ea typeface="Cambria"/>
                <a:cs typeface="Cambria"/>
                <a:sym typeface="Cambria"/>
              </a:rPr>
              <a:t>N</a:t>
            </a:r>
            <a:r>
              <a:rPr lang="en" sz="1400">
                <a:latin typeface="Cambria"/>
                <a:ea typeface="Cambria"/>
                <a:cs typeface="Cambria"/>
                <a:sym typeface="Cambria"/>
              </a:rPr>
              <a:t> ≤ 100.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For further 16% of the score, it is guaranteed that </a:t>
            </a:r>
            <a:r>
              <a:rPr lang="en" sz="1400" b="1">
                <a:latin typeface="Cambria"/>
                <a:ea typeface="Cambria"/>
                <a:cs typeface="Cambria"/>
                <a:sym typeface="Cambria"/>
              </a:rPr>
              <a:t>N</a:t>
            </a:r>
            <a:r>
              <a:rPr lang="en" sz="1400">
                <a:latin typeface="Cambria"/>
                <a:ea typeface="Cambria"/>
                <a:cs typeface="Cambria"/>
                <a:sym typeface="Cambria"/>
              </a:rPr>
              <a:t> ≤ 1000.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For the rest of the 68% of the score, no extra guarantees. That is,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r>
              <a:rPr lang="en" sz="1400">
                <a:latin typeface="Cambria"/>
                <a:ea typeface="Cambria"/>
                <a:cs typeface="Cambria"/>
                <a:sym typeface="Cambria"/>
              </a:rPr>
              <a:t>.</a:t>
            </a:r>
            <a:endParaRPr sz="1400" b="1">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18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26. Longest Subarray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88" name="Google Shape;1188;p18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b="1">
                <a:latin typeface="Cambria"/>
                <a:ea typeface="Cambria"/>
                <a:cs typeface="Cambria"/>
                <a:sym typeface="Cambria"/>
              </a:rPr>
              <a:t>Testcase 1:</a:t>
            </a:r>
            <a:r>
              <a:rPr lang="en" sz="1400">
                <a:latin typeface="Cambria"/>
                <a:ea typeface="Cambria"/>
                <a:cs typeface="Cambria"/>
                <a:sym typeface="Cambria"/>
              </a:rPr>
              <a:t> The longest contiguous subarray that has all its elements even will be the subarray consisting of the 3 elements [2, 2, 4]. Hence, the answer will be 3.</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b="1">
                <a:latin typeface="Cambria"/>
                <a:ea typeface="Cambria"/>
                <a:cs typeface="Cambria"/>
                <a:sym typeface="Cambria"/>
              </a:rPr>
              <a:t>Testcase 2:</a:t>
            </a:r>
            <a:r>
              <a:rPr lang="en" sz="1400">
                <a:latin typeface="Cambria"/>
                <a:ea typeface="Cambria"/>
                <a:cs typeface="Cambria"/>
                <a:sym typeface="Cambria"/>
              </a:rPr>
              <a:t> The longest contiguous subarray that has all its elements even will be the subarray consisting of the 3 elements [2, 4, 6]. Hence, the answer will be 3.</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b="1">
                <a:latin typeface="Cambria"/>
                <a:ea typeface="Cambria"/>
                <a:cs typeface="Cambria"/>
                <a:sym typeface="Cambria"/>
              </a:rPr>
              <a:t>Testcase 3:</a:t>
            </a:r>
            <a:r>
              <a:rPr lang="en" sz="1400">
                <a:latin typeface="Cambria"/>
                <a:ea typeface="Cambria"/>
                <a:cs typeface="Cambria"/>
                <a:sym typeface="Cambria"/>
              </a:rPr>
              <a:t> The longest contiguous subarray that has all its elements even will be the subarray consisting of the 2 elements [2, 2]. Hence, the answer will be 2.</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18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26. Longest Subarray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94" name="Google Shape;1194;p188"/>
          <p:cNvSpPr txBox="1">
            <a:spLocks noGrp="1"/>
          </p:cNvSpPr>
          <p:nvPr>
            <p:ph type="body" idx="1"/>
          </p:nvPr>
        </p:nvSpPr>
        <p:spPr>
          <a:xfrm>
            <a:off x="311700" y="1171600"/>
            <a:ext cx="46212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test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for x in range(test):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sub =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sub_len=0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size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arr = list(map(int, 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arr: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(i%2 == 0):</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b="1" u="sng">
              <a:latin typeface="Courier"/>
              <a:ea typeface="Courier"/>
              <a:cs typeface="Courier"/>
              <a:sym typeface="Courier"/>
            </a:endParaRPr>
          </a:p>
        </p:txBody>
      </p:sp>
      <p:sp>
        <p:nvSpPr>
          <p:cNvPr id="1195" name="Google Shape;1195;p188"/>
          <p:cNvSpPr txBox="1">
            <a:spLocks noGrp="1"/>
          </p:cNvSpPr>
          <p:nvPr>
            <p:ph type="body" idx="1"/>
          </p:nvPr>
        </p:nvSpPr>
        <p:spPr>
          <a:xfrm>
            <a:off x="4578900" y="1171600"/>
            <a:ext cx="4621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sub_len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sub.append(sub_len)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sub_len=0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arr[-1]%2 == 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sub.append(sub_len)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try:</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print(max(sub))</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except Exception as 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print(sub_len)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just" rtl="0">
              <a:lnSpc>
                <a:spcPct val="170000"/>
              </a:lnSpc>
              <a:spcBef>
                <a:spcPts val="1200"/>
              </a:spcBef>
              <a:spcAft>
                <a:spcPts val="1500"/>
              </a:spcAft>
              <a:buClr>
                <a:schemeClr val="dk1"/>
              </a:buClr>
              <a:buSzPts val="1100"/>
              <a:buFont typeface="Arial"/>
              <a:buNone/>
            </a:pPr>
            <a:endParaRPr sz="1400" b="1" u="sng">
              <a:latin typeface="Courier"/>
              <a:ea typeface="Courier"/>
              <a:cs typeface="Courier"/>
              <a:sym typeface="Courier"/>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8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27. Strict Sequence</a:t>
            </a:r>
            <a:endParaRPr sz="2750" b="1">
              <a:latin typeface="Cambria"/>
              <a:ea typeface="Cambria"/>
              <a:cs typeface="Cambria"/>
              <a:sym typeface="Cambria"/>
            </a:endParaRPr>
          </a:p>
          <a:p>
            <a:pPr marL="0" lvl="0" indent="0" algn="l" rtl="0">
              <a:spcBef>
                <a:spcPts val="600"/>
              </a:spcBef>
              <a:spcAft>
                <a:spcPts val="0"/>
              </a:spcAft>
              <a:buNone/>
            </a:pPr>
            <a:endParaRPr b="1"/>
          </a:p>
          <a:p>
            <a:pPr marL="0" lvl="0" indent="0" algn="l" rtl="0">
              <a:spcBef>
                <a:spcPts val="0"/>
              </a:spcBef>
              <a:spcAft>
                <a:spcPts val="0"/>
              </a:spcAft>
              <a:buNone/>
            </a:pPr>
            <a:endParaRPr b="1"/>
          </a:p>
        </p:txBody>
      </p:sp>
      <p:sp>
        <p:nvSpPr>
          <p:cNvPr id="1201" name="Google Shape;1201;p18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Given an array </a:t>
            </a:r>
            <a:r>
              <a:rPr lang="en" sz="1400" b="1">
                <a:latin typeface="Cambria"/>
                <a:ea typeface="Cambria"/>
                <a:cs typeface="Cambria"/>
                <a:sym typeface="Cambria"/>
              </a:rPr>
              <a:t>A</a:t>
            </a:r>
            <a:r>
              <a:rPr lang="en" sz="1400">
                <a:latin typeface="Cambria"/>
                <a:ea typeface="Cambria"/>
                <a:cs typeface="Cambria"/>
                <a:sym typeface="Cambria"/>
              </a:rPr>
              <a:t> consisting of </a:t>
            </a:r>
            <a:r>
              <a:rPr lang="en" sz="1400" b="1">
                <a:latin typeface="Cambria"/>
                <a:ea typeface="Cambria"/>
                <a:cs typeface="Cambria"/>
                <a:sym typeface="Cambria"/>
              </a:rPr>
              <a:t>N </a:t>
            </a:r>
            <a:r>
              <a:rPr lang="en" sz="1400">
                <a:latin typeface="Cambria"/>
                <a:ea typeface="Cambria"/>
                <a:cs typeface="Cambria"/>
                <a:sym typeface="Cambria"/>
              </a:rPr>
              <a:t>distinct positive integers. You have to check whether this array is strictly increasing or strictly decreasing. Output </a:t>
            </a:r>
            <a:r>
              <a:rPr lang="en" sz="1400" b="1">
                <a:latin typeface="Cambria"/>
                <a:ea typeface="Cambria"/>
                <a:cs typeface="Cambria"/>
                <a:sym typeface="Cambria"/>
              </a:rPr>
              <a:t>Yes</a:t>
            </a:r>
            <a:r>
              <a:rPr lang="en" sz="1400">
                <a:latin typeface="Cambria"/>
                <a:ea typeface="Cambria"/>
                <a:cs typeface="Cambria"/>
                <a:sym typeface="Cambria"/>
              </a:rPr>
              <a:t> if the array is either strictly increasing or strictly decreasing, otherwise output </a:t>
            </a:r>
            <a:r>
              <a:rPr lang="en" sz="1400" b="1">
                <a:latin typeface="Cambria"/>
                <a:ea typeface="Cambria"/>
                <a:cs typeface="Cambria"/>
                <a:sym typeface="Cambria"/>
              </a:rPr>
              <a:t>No</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19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27. Strict Sequence</a:t>
            </a:r>
            <a:endParaRPr sz="2750" b="1">
              <a:latin typeface="Cambria"/>
              <a:ea typeface="Cambria"/>
              <a:cs typeface="Cambria"/>
              <a:sym typeface="Cambria"/>
            </a:endParaRPr>
          </a:p>
          <a:p>
            <a:pPr marL="0" lvl="0" indent="0" algn="l" rtl="0">
              <a:spcBef>
                <a:spcPts val="600"/>
              </a:spcBef>
              <a:spcAft>
                <a:spcPts val="0"/>
              </a:spcAft>
              <a:buNone/>
            </a:pPr>
            <a:endParaRPr b="1"/>
          </a:p>
          <a:p>
            <a:pPr marL="0" lvl="0" indent="0" algn="l" rtl="0">
              <a:spcBef>
                <a:spcPts val="0"/>
              </a:spcBef>
              <a:spcAft>
                <a:spcPts val="0"/>
              </a:spcAft>
              <a:buNone/>
            </a:pPr>
            <a:endParaRPr b="1"/>
          </a:p>
        </p:txBody>
      </p:sp>
      <p:sp>
        <p:nvSpPr>
          <p:cNvPr id="1207" name="Google Shape;1207;p190"/>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First line contain an integer </a:t>
            </a:r>
            <a:r>
              <a:rPr lang="en" sz="1400" b="1">
                <a:latin typeface="Cambria"/>
                <a:ea typeface="Cambria"/>
                <a:cs typeface="Cambria"/>
                <a:sym typeface="Cambria"/>
              </a:rPr>
              <a:t>N </a:t>
            </a:r>
            <a:r>
              <a:rPr lang="en" sz="1400">
                <a:latin typeface="Cambria"/>
                <a:ea typeface="Cambria"/>
                <a:cs typeface="Cambria"/>
                <a:sym typeface="Cambria"/>
              </a:rPr>
              <a:t>denoting the size of array</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Next line contains </a:t>
            </a:r>
            <a:r>
              <a:rPr lang="en" sz="1400" b="1">
                <a:latin typeface="Cambria"/>
                <a:ea typeface="Cambria"/>
                <a:cs typeface="Cambria"/>
                <a:sym typeface="Cambria"/>
              </a:rPr>
              <a:t>N</a:t>
            </a:r>
            <a:r>
              <a:rPr lang="en" sz="1400">
                <a:latin typeface="Cambria"/>
                <a:ea typeface="Cambria"/>
                <a:cs typeface="Cambria"/>
                <a:sym typeface="Cambria"/>
              </a:rPr>
              <a:t> space separated integers denoting the array.</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1208" name="Google Shape;1208;p190"/>
          <p:cNvSpPr txBox="1">
            <a:spLocks noGrp="1"/>
          </p:cNvSpPr>
          <p:nvPr>
            <p:ph type="body" idx="1"/>
          </p:nvPr>
        </p:nvSpPr>
        <p:spPr>
          <a:xfrm>
            <a:off x="44265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1500"/>
              </a:spcAft>
              <a:buClr>
                <a:schemeClr val="dk1"/>
              </a:buClr>
              <a:buSzPts val="1100"/>
              <a:buFont typeface="Arial"/>
              <a:buNone/>
            </a:pPr>
            <a:r>
              <a:rPr lang="en" sz="1400">
                <a:latin typeface="Cambria"/>
                <a:ea typeface="Cambria"/>
                <a:cs typeface="Cambria"/>
                <a:sym typeface="Cambria"/>
              </a:rPr>
              <a:t>Print either </a:t>
            </a:r>
            <a:r>
              <a:rPr lang="en" sz="1400" b="1">
                <a:latin typeface="Cambria"/>
                <a:ea typeface="Cambria"/>
                <a:cs typeface="Cambria"/>
                <a:sym typeface="Cambria"/>
              </a:rPr>
              <a:t>Yes or No.</a:t>
            </a:r>
            <a:endParaRPr sz="1400">
              <a:latin typeface="Cambria"/>
              <a:ea typeface="Cambria"/>
              <a:cs typeface="Cambria"/>
              <a:sym typeface="Cambri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9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27. Strict Sequence</a:t>
            </a:r>
            <a:endParaRPr sz="2750" b="1">
              <a:latin typeface="Cambria"/>
              <a:ea typeface="Cambria"/>
              <a:cs typeface="Cambria"/>
              <a:sym typeface="Cambria"/>
            </a:endParaRPr>
          </a:p>
          <a:p>
            <a:pPr marL="0" lvl="0" indent="0" algn="l" rtl="0">
              <a:spcBef>
                <a:spcPts val="600"/>
              </a:spcBef>
              <a:spcAft>
                <a:spcPts val="0"/>
              </a:spcAft>
              <a:buNone/>
            </a:pPr>
            <a:endParaRPr b="1"/>
          </a:p>
          <a:p>
            <a:pPr marL="0" lvl="0" indent="0" algn="l" rtl="0">
              <a:spcBef>
                <a:spcPts val="0"/>
              </a:spcBef>
              <a:spcAft>
                <a:spcPts val="0"/>
              </a:spcAft>
              <a:buNone/>
            </a:pPr>
            <a:endParaRPr b="1"/>
          </a:p>
        </p:txBody>
      </p:sp>
      <p:sp>
        <p:nvSpPr>
          <p:cNvPr id="1214" name="Google Shape;1214;p191"/>
          <p:cNvSpPr txBox="1">
            <a:spLocks noGrp="1"/>
          </p:cNvSpPr>
          <p:nvPr>
            <p:ph type="body" idx="1"/>
          </p:nvPr>
        </p:nvSpPr>
        <p:spPr>
          <a:xfrm>
            <a:off x="311700" y="1171600"/>
            <a:ext cx="4075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1 2 3 4</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0"/>
              </a:spcAft>
              <a:buNone/>
            </a:pPr>
            <a:r>
              <a:rPr lang="en" sz="2000" b="1" u="sng">
                <a:latin typeface="Cambria"/>
                <a:ea typeface="Cambria"/>
                <a:cs typeface="Cambria"/>
                <a:sym typeface="Cambria"/>
              </a:rPr>
              <a:t>Input:</a:t>
            </a:r>
            <a:r>
              <a:rPr lang="en" sz="2000" u="sng">
                <a:latin typeface="Cambria"/>
                <a:ea typeface="Cambria"/>
                <a:cs typeface="Cambria"/>
                <a:sym typeface="Cambria"/>
              </a:rPr>
              <a:t> </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1 5 3 4</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0"/>
              </a:spcBef>
              <a:spcAft>
                <a:spcPts val="1200"/>
              </a:spcAft>
              <a:buNone/>
            </a:pPr>
            <a:endParaRPr sz="1400">
              <a:latin typeface="Cambria"/>
              <a:ea typeface="Cambria"/>
              <a:cs typeface="Cambria"/>
              <a:sym typeface="Cambria"/>
            </a:endParaRPr>
          </a:p>
        </p:txBody>
      </p:sp>
      <p:sp>
        <p:nvSpPr>
          <p:cNvPr id="1215" name="Google Shape;1215;p191"/>
          <p:cNvSpPr txBox="1">
            <a:spLocks noGrp="1"/>
          </p:cNvSpPr>
          <p:nvPr>
            <p:ph type="body" idx="1"/>
          </p:nvPr>
        </p:nvSpPr>
        <p:spPr>
          <a:xfrm>
            <a:off x="5188500" y="1171600"/>
            <a:ext cx="4075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0"/>
              </a:spcBef>
              <a:spcAft>
                <a:spcPts val="0"/>
              </a:spcAft>
              <a:buNone/>
            </a:pPr>
            <a:r>
              <a:rPr lang="en" sz="2000" b="1" u="sng">
                <a:latin typeface="Cambria"/>
                <a:ea typeface="Cambria"/>
                <a:cs typeface="Cambria"/>
                <a:sym typeface="Cambria"/>
              </a:rPr>
              <a:t>Output: </a:t>
            </a:r>
            <a:endParaRPr sz="2000" b="1"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No</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19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27. Strict Sequence</a:t>
            </a:r>
            <a:endParaRPr sz="2750" b="1">
              <a:latin typeface="Cambria"/>
              <a:ea typeface="Cambria"/>
              <a:cs typeface="Cambria"/>
              <a:sym typeface="Cambria"/>
            </a:endParaRPr>
          </a:p>
          <a:p>
            <a:pPr marL="0" lvl="0" indent="0" algn="l" rtl="0">
              <a:spcBef>
                <a:spcPts val="600"/>
              </a:spcBef>
              <a:spcAft>
                <a:spcPts val="0"/>
              </a:spcAft>
              <a:buNone/>
            </a:pPr>
            <a:endParaRPr b="1"/>
          </a:p>
          <a:p>
            <a:pPr marL="0" lvl="0" indent="0" algn="l" rtl="0">
              <a:spcBef>
                <a:spcPts val="0"/>
              </a:spcBef>
              <a:spcAft>
                <a:spcPts val="0"/>
              </a:spcAft>
              <a:buNone/>
            </a:pPr>
            <a:endParaRPr b="1"/>
          </a:p>
        </p:txBody>
      </p:sp>
      <p:sp>
        <p:nvSpPr>
          <p:cNvPr id="1221" name="Google Shape;1221;p19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Since the elements are neither in increasing or decreasing order, the answer will be No.</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425" b="1">
                <a:latin typeface="Cambria"/>
                <a:ea typeface="Cambria"/>
                <a:cs typeface="Cambria"/>
                <a:sym typeface="Cambria"/>
              </a:rPr>
              <a:t>3. Second Max of Three Numbers</a:t>
            </a:r>
            <a:endParaRPr sz="24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80" name="Google Shape;180;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6</a:t>
            </a:r>
            <a:endParaRPr sz="1400" b="1">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every integer ≤ </a:t>
            </a:r>
            <a:r>
              <a:rPr lang="en" sz="1400" b="1">
                <a:latin typeface="Cambria"/>
                <a:ea typeface="Cambria"/>
                <a:cs typeface="Cambria"/>
                <a:sym typeface="Cambria"/>
              </a:rPr>
              <a:t>10000</a:t>
            </a:r>
            <a:endParaRPr sz="1400" b="1">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The three integers in a single triplet are all distinct. That is, no two of them are equal.</a:t>
            </a:r>
            <a:endParaRPr sz="1400">
              <a:latin typeface="Cambria"/>
              <a:ea typeface="Cambria"/>
              <a:cs typeface="Cambria"/>
              <a:sym typeface="Cambria"/>
            </a:endParaRPr>
          </a:p>
          <a:p>
            <a:pPr marL="0" lvl="0" indent="0" algn="l" rtl="0">
              <a:lnSpc>
                <a:spcPct val="160000"/>
              </a:lnSpc>
              <a:spcBef>
                <a:spcPts val="30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19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27. Strict Sequence</a:t>
            </a:r>
            <a:endParaRPr sz="2750" b="1">
              <a:latin typeface="Cambria"/>
              <a:ea typeface="Cambria"/>
              <a:cs typeface="Cambria"/>
              <a:sym typeface="Cambria"/>
            </a:endParaRPr>
          </a:p>
          <a:p>
            <a:pPr marL="0" lvl="0" indent="0" algn="l" rtl="0">
              <a:spcBef>
                <a:spcPts val="600"/>
              </a:spcBef>
              <a:spcAft>
                <a:spcPts val="0"/>
              </a:spcAft>
              <a:buNone/>
            </a:pPr>
            <a:endParaRPr b="1"/>
          </a:p>
          <a:p>
            <a:pPr marL="0" lvl="0" indent="0" algn="l" rtl="0">
              <a:spcBef>
                <a:spcPts val="0"/>
              </a:spcBef>
              <a:spcAft>
                <a:spcPts val="0"/>
              </a:spcAft>
              <a:buNone/>
            </a:pPr>
            <a:endParaRPr b="1"/>
          </a:p>
        </p:txBody>
      </p:sp>
      <p:sp>
        <p:nvSpPr>
          <p:cNvPr id="1227" name="Google Shape;1227;p19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0" lvl="0" indent="0" algn="l"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Information to Score Partial Points</a:t>
            </a:r>
            <a:endParaRPr sz="1400" b="1">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For 30% of score it is guaranteed that </a:t>
            </a:r>
            <a:r>
              <a:rPr lang="en" sz="1400" b="1">
                <a:latin typeface="Cambria"/>
                <a:ea typeface="Cambria"/>
                <a:cs typeface="Cambria"/>
                <a:sym typeface="Cambria"/>
              </a:rPr>
              <a:t>N </a:t>
            </a:r>
            <a:r>
              <a:rPr lang="en" sz="1400">
                <a:latin typeface="Cambria"/>
                <a:ea typeface="Cambria"/>
                <a:cs typeface="Cambria"/>
                <a:sym typeface="Cambria"/>
              </a:rPr>
              <a:t>≤ 500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For rest 70% score , original constraints are applicable.</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19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27. Strict Sequence</a:t>
            </a:r>
            <a:endParaRPr sz="2750" b="1">
              <a:latin typeface="Cambria"/>
              <a:ea typeface="Cambria"/>
              <a:cs typeface="Cambria"/>
              <a:sym typeface="Cambria"/>
            </a:endParaRPr>
          </a:p>
          <a:p>
            <a:pPr marL="0" lvl="0" indent="0" algn="l" rtl="0">
              <a:spcBef>
                <a:spcPts val="600"/>
              </a:spcBef>
              <a:spcAft>
                <a:spcPts val="0"/>
              </a:spcAft>
              <a:buNone/>
            </a:pPr>
            <a:endParaRPr b="1"/>
          </a:p>
          <a:p>
            <a:pPr marL="0" lvl="0" indent="0" algn="l" rtl="0">
              <a:spcBef>
                <a:spcPts val="0"/>
              </a:spcBef>
              <a:spcAft>
                <a:spcPts val="0"/>
              </a:spcAft>
              <a:buNone/>
            </a:pPr>
            <a:endParaRPr b="1"/>
          </a:p>
        </p:txBody>
      </p:sp>
      <p:sp>
        <p:nvSpPr>
          <p:cNvPr id="1233" name="Google Shape;1233;p194"/>
          <p:cNvSpPr txBox="1">
            <a:spLocks noGrp="1"/>
          </p:cNvSpPr>
          <p:nvPr>
            <p:ph type="body" idx="1"/>
          </p:nvPr>
        </p:nvSpPr>
        <p:spPr>
          <a:xfrm>
            <a:off x="311700" y="1171600"/>
            <a:ext cx="41748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n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a = 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cnt = 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cnt2 = 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for i in range(n-1):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a[i+1]&gt;a[i]: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cnt = cnt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elif a[i+1]&lt;a[i]:</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1234" name="Google Shape;1234;p194"/>
          <p:cNvSpPr txBox="1">
            <a:spLocks noGrp="1"/>
          </p:cNvSpPr>
          <p:nvPr>
            <p:ph type="body" idx="1"/>
          </p:nvPr>
        </p:nvSpPr>
        <p:spPr>
          <a:xfrm>
            <a:off x="4426500" y="1171600"/>
            <a:ext cx="4174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cnt2 = cnt2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if (cnt==(n-1)) or (cnt2==(n-1)):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print("Yes")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print("No")</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lnSpc>
                <a:spcPct val="170000"/>
              </a:lnSpc>
              <a:spcBef>
                <a:spcPts val="1200"/>
              </a:spcBef>
              <a:spcAft>
                <a:spcPts val="0"/>
              </a:spcAft>
              <a:buClr>
                <a:schemeClr val="dk1"/>
              </a:buClr>
              <a:buSzPts val="1100"/>
              <a:buFont typeface="Arial"/>
              <a:buNone/>
            </a:pPr>
            <a:endParaRPr sz="2000" b="1" u="sng">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9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28. Maximum Difference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40" name="Google Shape;1240;p19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Given a matrix of size </a:t>
            </a:r>
            <a:r>
              <a:rPr lang="en" sz="1400" b="1">
                <a:latin typeface="Cambria"/>
                <a:ea typeface="Cambria"/>
                <a:cs typeface="Cambria"/>
                <a:sym typeface="Cambria"/>
              </a:rPr>
              <a:t>N * M</a:t>
            </a:r>
            <a:r>
              <a:rPr lang="en" sz="1400">
                <a:latin typeface="Cambria"/>
                <a:ea typeface="Cambria"/>
                <a:cs typeface="Cambria"/>
                <a:sym typeface="Cambria"/>
              </a:rPr>
              <a:t> where </a:t>
            </a:r>
            <a:r>
              <a:rPr lang="en" sz="1400" b="1">
                <a:latin typeface="Cambria"/>
                <a:ea typeface="Cambria"/>
                <a:cs typeface="Cambria"/>
                <a:sym typeface="Cambria"/>
              </a:rPr>
              <a:t>N</a:t>
            </a:r>
            <a:r>
              <a:rPr lang="en" sz="1400">
                <a:latin typeface="Cambria"/>
                <a:ea typeface="Cambria"/>
                <a:cs typeface="Cambria"/>
                <a:sym typeface="Cambria"/>
              </a:rPr>
              <a:t> represent number of rows and </a:t>
            </a:r>
            <a:r>
              <a:rPr lang="en" sz="1400" b="1">
                <a:latin typeface="Cambria"/>
                <a:ea typeface="Cambria"/>
                <a:cs typeface="Cambria"/>
                <a:sym typeface="Cambria"/>
              </a:rPr>
              <a:t>M</a:t>
            </a:r>
            <a:r>
              <a:rPr lang="en" sz="1400">
                <a:latin typeface="Cambria"/>
                <a:ea typeface="Cambria"/>
                <a:cs typeface="Cambria"/>
                <a:sym typeface="Cambria"/>
              </a:rPr>
              <a:t> represents number of columns. For a row we define a value called DiffValue which is difference between its largest term and the smallest term i.e (maximum term - minimum term). You have to answer the largest DiffValue among all the rows for the given matrix.</a:t>
            </a: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19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28. Maximum Difference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46" name="Google Shape;1246;p196"/>
          <p:cNvSpPr txBox="1">
            <a:spLocks noGrp="1"/>
          </p:cNvSpPr>
          <p:nvPr>
            <p:ph type="body" idx="1"/>
          </p:nvPr>
        </p:nvSpPr>
        <p:spPr>
          <a:xfrm>
            <a:off x="311700" y="1171600"/>
            <a:ext cx="39765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 description of </a:t>
            </a:r>
            <a:r>
              <a:rPr lang="en" sz="1400" b="1">
                <a:latin typeface="Cambria"/>
                <a:ea typeface="Cambria"/>
                <a:cs typeface="Cambria"/>
                <a:sym typeface="Cambria"/>
              </a:rPr>
              <a:t>T</a:t>
            </a:r>
            <a:r>
              <a:rPr lang="en" sz="1400">
                <a:latin typeface="Cambria"/>
                <a:ea typeface="Cambria"/>
                <a:cs typeface="Cambria"/>
                <a:sym typeface="Cambria"/>
              </a:rPr>
              <a:t> test cases follows.</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First line of each test case contains two space separated integers </a:t>
            </a:r>
            <a:r>
              <a:rPr lang="en" sz="1400" b="1">
                <a:latin typeface="Cambria"/>
                <a:ea typeface="Cambria"/>
                <a:cs typeface="Cambria"/>
                <a:sym typeface="Cambria"/>
              </a:rPr>
              <a:t>N</a:t>
            </a:r>
            <a:r>
              <a:rPr lang="en" sz="1400">
                <a:latin typeface="Cambria"/>
                <a:ea typeface="Cambria"/>
                <a:cs typeface="Cambria"/>
                <a:sym typeface="Cambria"/>
              </a:rPr>
              <a:t> and </a:t>
            </a:r>
            <a:r>
              <a:rPr lang="en" sz="1400" b="1">
                <a:latin typeface="Cambria"/>
                <a:ea typeface="Cambria"/>
                <a:cs typeface="Cambria"/>
                <a:sym typeface="Cambria"/>
              </a:rPr>
              <a:t>M</a:t>
            </a:r>
            <a:endParaRPr sz="1400" b="1">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Next </a:t>
            </a:r>
            <a:r>
              <a:rPr lang="en" sz="1400" b="1">
                <a:latin typeface="Cambria"/>
                <a:ea typeface="Cambria"/>
                <a:cs typeface="Cambria"/>
                <a:sym typeface="Cambria"/>
              </a:rPr>
              <a:t>N</a:t>
            </a:r>
            <a:r>
              <a:rPr lang="en" sz="1400">
                <a:latin typeface="Cambria"/>
                <a:ea typeface="Cambria"/>
                <a:cs typeface="Cambria"/>
                <a:sym typeface="Cambria"/>
              </a:rPr>
              <a:t> lines contain </a:t>
            </a:r>
            <a:r>
              <a:rPr lang="en" sz="1400" b="1">
                <a:latin typeface="Cambria"/>
                <a:ea typeface="Cambria"/>
                <a:cs typeface="Cambria"/>
                <a:sym typeface="Cambria"/>
              </a:rPr>
              <a:t>M </a:t>
            </a:r>
            <a:r>
              <a:rPr lang="en" sz="1400">
                <a:latin typeface="Cambria"/>
                <a:ea typeface="Cambria"/>
                <a:cs typeface="Cambria"/>
                <a:sym typeface="Cambria"/>
              </a:rPr>
              <a:t>space separated integers each denoting a row of the given matrix.</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1247" name="Google Shape;1247;p196"/>
          <p:cNvSpPr txBox="1">
            <a:spLocks noGrp="1"/>
          </p:cNvSpPr>
          <p:nvPr>
            <p:ph type="body" idx="1"/>
          </p:nvPr>
        </p:nvSpPr>
        <p:spPr>
          <a:xfrm>
            <a:off x="4578900" y="1171600"/>
            <a:ext cx="39765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containing the maximum difference value of the given matrix.</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19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28. Maximum Difference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53" name="Google Shape;1253;p197"/>
          <p:cNvSpPr txBox="1">
            <a:spLocks noGrp="1"/>
          </p:cNvSpPr>
          <p:nvPr>
            <p:ph type="body" idx="1"/>
          </p:nvPr>
        </p:nvSpPr>
        <p:spPr>
          <a:xfrm>
            <a:off x="311700" y="1171600"/>
            <a:ext cx="40881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2 3</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5 1 3</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2 10 6</a:t>
            </a:r>
            <a:endParaRPr sz="1400">
              <a:latin typeface="Cambria"/>
              <a:ea typeface="Cambria"/>
              <a:cs typeface="Cambria"/>
              <a:sym typeface="Cambria"/>
            </a:endParaRPr>
          </a:p>
          <a:p>
            <a:pPr marL="0" lvl="0" indent="0" algn="l" rtl="0">
              <a:spcBef>
                <a:spcPts val="1500"/>
              </a:spcBef>
              <a:spcAft>
                <a:spcPts val="0"/>
              </a:spcAft>
              <a:buNone/>
            </a:pP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1254" name="Google Shape;1254;p197"/>
          <p:cNvSpPr txBox="1">
            <a:spLocks noGrp="1"/>
          </p:cNvSpPr>
          <p:nvPr>
            <p:ph type="body" idx="1"/>
          </p:nvPr>
        </p:nvSpPr>
        <p:spPr>
          <a:xfrm>
            <a:off x="5264700" y="1171600"/>
            <a:ext cx="40881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l" rtl="0">
              <a:spcBef>
                <a:spcPts val="1200"/>
              </a:spcBef>
              <a:spcAft>
                <a:spcPts val="1500"/>
              </a:spcAft>
              <a:buClr>
                <a:schemeClr val="dk1"/>
              </a:buClr>
              <a:buSzPts val="1100"/>
              <a:buFont typeface="Arial"/>
              <a:buNone/>
            </a:pPr>
            <a:r>
              <a:rPr lang="en" sz="1400">
                <a:latin typeface="Cambria"/>
                <a:ea typeface="Cambria"/>
                <a:cs typeface="Cambria"/>
                <a:sym typeface="Cambria"/>
              </a:rPr>
              <a:t>8 </a:t>
            </a:r>
            <a:endParaRPr sz="1400">
              <a:latin typeface="Cambria"/>
              <a:ea typeface="Cambria"/>
              <a:cs typeface="Cambria"/>
              <a:sym typeface="Cambri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19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28. Maximum Difference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60" name="Google Shape;1260;p19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 T ≤ 25</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N,M ≤ 500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Value ≤ 10000  </a:t>
            </a:r>
            <a:endParaRPr sz="1400" b="1">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9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28. Maximum Difference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66" name="Google Shape;1266;p19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Difference value for row 1 is 4. Difference value for row 2 is 8. Hence, Maximum difference value over both the rows is 8.</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20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28. Maximum Difference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72" name="Google Shape;1272;p200"/>
          <p:cNvSpPr txBox="1">
            <a:spLocks noGrp="1"/>
          </p:cNvSpPr>
          <p:nvPr>
            <p:ph type="body" idx="1"/>
          </p:nvPr>
        </p:nvSpPr>
        <p:spPr>
          <a:xfrm>
            <a:off x="311700" y="1171600"/>
            <a:ext cx="40881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x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for i in range(x):</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nm = 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li =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range(nm[0]):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 = list(map(int,input().split()))</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2000" b="1" u="sng">
              <a:latin typeface="Cambria"/>
              <a:ea typeface="Cambria"/>
              <a:cs typeface="Cambria"/>
              <a:sym typeface="Cambria"/>
            </a:endParaRPr>
          </a:p>
        </p:txBody>
      </p:sp>
      <p:sp>
        <p:nvSpPr>
          <p:cNvPr id="1273" name="Google Shape;1273;p200"/>
          <p:cNvSpPr txBox="1">
            <a:spLocks noGrp="1"/>
          </p:cNvSpPr>
          <p:nvPr>
            <p:ph type="body" idx="1"/>
          </p:nvPr>
        </p:nvSpPr>
        <p:spPr>
          <a:xfrm>
            <a:off x="4883700" y="1171600"/>
            <a:ext cx="40881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li.append(temp)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diff = max(li[0])-min(li[0])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range(nm[0]):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res = max(li[i])-min(li[i])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res&gt;diff:</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diff = res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print(diff)</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lnSpc>
                <a:spcPct val="170000"/>
              </a:lnSpc>
              <a:spcBef>
                <a:spcPts val="1200"/>
              </a:spcBef>
              <a:spcAft>
                <a:spcPts val="15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20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79" name="Google Shape;1279;p20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There are n classes scheduled in a school. The start and end times of each class will be among  t1,t2,…tm (note that ti's are in strictly increasing order). You are given the start and end times in the form of pairs of integers (l,r) which denotes a class that starts at time tl and ends after tr.</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Note :</a:t>
            </a:r>
            <a:r>
              <a:rPr lang="en" sz="1400">
                <a:latin typeface="Cambria"/>
                <a:ea typeface="Cambria"/>
                <a:cs typeface="Cambria"/>
                <a:sym typeface="Cambria"/>
              </a:rPr>
              <a:t> This means that at times t=tl,tl+1…tr, the class is happening and at time t=tr+1 the class is not happening. What is the minimum number of classrooms required so that all the classes can be scheduled?</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Note that the values of  t1,t2,…tm are not given because any correct choice of t1,t2,…tm will give the same answer.</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20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85" name="Google Shape;1285;p202"/>
          <p:cNvSpPr txBox="1">
            <a:spLocks noGrp="1"/>
          </p:cNvSpPr>
          <p:nvPr>
            <p:ph type="body" idx="1"/>
          </p:nvPr>
        </p:nvSpPr>
        <p:spPr>
          <a:xfrm>
            <a:off x="311700" y="1171600"/>
            <a:ext cx="41997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contains a single integer T, the number of testcases. This is followed by the description of the testcases</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testcase contains a single integer n, the number of classes scheduled.</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of each testcase contains an integer m, the number of distinct times given.</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next n lines each contain a pair of space separated integers l,r denoting that the class that starts at time tl and ends at tr.</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1286" name="Google Shape;1286;p202"/>
          <p:cNvSpPr txBox="1">
            <a:spLocks noGrp="1"/>
          </p:cNvSpPr>
          <p:nvPr>
            <p:ph type="body" idx="1"/>
          </p:nvPr>
        </p:nvSpPr>
        <p:spPr>
          <a:xfrm>
            <a:off x="4578900" y="1171600"/>
            <a:ext cx="41997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print in a single line, the number of classrooms needed, i.e. the maximum number of classes that happen at the same time.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425" b="1">
                <a:latin typeface="Cambria"/>
                <a:ea typeface="Cambria"/>
                <a:cs typeface="Cambria"/>
                <a:sym typeface="Cambria"/>
              </a:rPr>
              <a:t>3. Second Max of Three Numbers</a:t>
            </a:r>
            <a:endParaRPr sz="24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86" name="Google Shape;186;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ourier"/>
                <a:ea typeface="Courier"/>
                <a:cs typeface="Courier"/>
                <a:sym typeface="Courier"/>
              </a:rPr>
              <a:t>value = int(input())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for i in range(value):</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(a, b, c) = map(int, input().split(' '))</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if a &gt; b &gt; c or c &gt; b &gt; a:</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print(b)</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elif b &gt; a &gt; c or c &gt; a &gt; b:</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print(a)</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elif a &gt; c &gt; b or b &gt; c &gt; a:</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print(c)</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lnSpc>
                <a:spcPct val="160000"/>
              </a:lnSpc>
              <a:spcBef>
                <a:spcPts val="1200"/>
              </a:spcBef>
              <a:spcAft>
                <a:spcPts val="4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20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292" name="Google Shape;1292;p203"/>
          <p:cNvSpPr txBox="1">
            <a:spLocks noGrp="1"/>
          </p:cNvSpPr>
          <p:nvPr>
            <p:ph type="body" idx="1"/>
          </p:nvPr>
        </p:nvSpPr>
        <p:spPr>
          <a:xfrm>
            <a:off x="311700" y="1171600"/>
            <a:ext cx="15102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 </a:t>
            </a:r>
            <a:endParaRPr sz="1400" b="1">
              <a:latin typeface="Cambria"/>
              <a:ea typeface="Cambria"/>
              <a:cs typeface="Cambria"/>
              <a:sym typeface="Cambria"/>
            </a:endParaRPr>
          </a:p>
          <a:p>
            <a:pPr marL="0" lvl="0" indent="0" algn="l" rtl="0">
              <a:spcBef>
                <a:spcPts val="400"/>
              </a:spcBef>
              <a:spcAft>
                <a:spcPts val="0"/>
              </a:spcAft>
              <a:buNone/>
            </a:pPr>
            <a:r>
              <a:rPr lang="en" sz="1400" b="1">
                <a:latin typeface="Cambria"/>
                <a:ea typeface="Cambria"/>
                <a:cs typeface="Cambria"/>
                <a:sym typeface="Cambria"/>
              </a:rPr>
              <a:t>Example  1</a:t>
            </a:r>
            <a:endParaRPr sz="1400" b="1">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1 3</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1293" name="Google Shape;1293;p203"/>
          <p:cNvSpPr txBox="1">
            <a:spLocks noGrp="1"/>
          </p:cNvSpPr>
          <p:nvPr>
            <p:ph type="body" idx="1"/>
          </p:nvPr>
        </p:nvSpPr>
        <p:spPr>
          <a:xfrm>
            <a:off x="6179100" y="1171600"/>
            <a:ext cx="19569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spcBef>
                <a:spcPts val="400"/>
              </a:spcBef>
              <a:spcAft>
                <a:spcPts val="0"/>
              </a:spcAft>
              <a:buNone/>
            </a:pPr>
            <a:r>
              <a:rPr lang="en" sz="1400" b="1">
                <a:latin typeface="Cambria"/>
                <a:ea typeface="Cambria"/>
                <a:cs typeface="Cambria"/>
                <a:sym typeface="Cambria"/>
              </a:rPr>
              <a:t>Example 1</a:t>
            </a:r>
            <a:endParaRPr sz="1400" b="1">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b="1">
                <a:latin typeface="Cambria"/>
                <a:ea typeface="Cambria"/>
                <a:cs typeface="Cambria"/>
                <a:sym typeface="Cambria"/>
              </a:rPr>
              <a:t>Example 2</a:t>
            </a:r>
            <a:endParaRPr sz="1400" b="1">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1294" name="Google Shape;1294;p203"/>
          <p:cNvSpPr txBox="1">
            <a:spLocks noGrp="1"/>
          </p:cNvSpPr>
          <p:nvPr>
            <p:ph type="body" idx="1"/>
          </p:nvPr>
        </p:nvSpPr>
        <p:spPr>
          <a:xfrm>
            <a:off x="1835700" y="1628800"/>
            <a:ext cx="1138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Example  2</a:t>
            </a:r>
            <a:endParaRPr sz="1400" b="1">
              <a:latin typeface="Cambria"/>
              <a:ea typeface="Cambria"/>
              <a:cs typeface="Cambria"/>
              <a:sym typeface="Cambria"/>
            </a:endParaRPr>
          </a:p>
          <a:p>
            <a:pPr marL="0" lvl="0" indent="0" algn="l" rtl="0">
              <a:lnSpc>
                <a:spcPct val="100000"/>
              </a:lnSpc>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2 3</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3 4</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4 5 </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l" rtl="0">
              <a:lnSpc>
                <a:spcPct val="100000"/>
              </a:lnSpc>
              <a:spcBef>
                <a:spcPts val="1200"/>
              </a:spcBef>
              <a:spcAft>
                <a:spcPts val="1200"/>
              </a:spcAft>
              <a:buNone/>
            </a:pPr>
            <a:endParaRPr sz="1400">
              <a:latin typeface="Cambria"/>
              <a:ea typeface="Cambria"/>
              <a:cs typeface="Cambria"/>
              <a:sym typeface="Cambria"/>
            </a:endParaRPr>
          </a:p>
        </p:txBody>
      </p:sp>
      <p:sp>
        <p:nvSpPr>
          <p:cNvPr id="1295" name="Google Shape;1295;p203"/>
          <p:cNvSpPr txBox="1">
            <a:spLocks noGrp="1"/>
          </p:cNvSpPr>
          <p:nvPr>
            <p:ph type="body" idx="1"/>
          </p:nvPr>
        </p:nvSpPr>
        <p:spPr>
          <a:xfrm>
            <a:off x="3131100" y="1857400"/>
            <a:ext cx="11388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2 4</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3 4</a:t>
            </a:r>
            <a:endParaRPr sz="1400">
              <a:latin typeface="Cambria"/>
              <a:ea typeface="Cambria"/>
              <a:cs typeface="Cambria"/>
              <a:sym typeface="Cambria"/>
            </a:endParaRPr>
          </a:p>
          <a:p>
            <a:pPr marL="0" lvl="0" indent="0" algn="l" rtl="0">
              <a:lnSpc>
                <a:spcPct val="100000"/>
              </a:lnSpc>
              <a:spcBef>
                <a:spcPts val="1200"/>
              </a:spcBef>
              <a:spcAft>
                <a:spcPts val="0"/>
              </a:spcAft>
              <a:buNone/>
            </a:pPr>
            <a:r>
              <a:rPr lang="en" sz="1400">
                <a:latin typeface="Cambria"/>
                <a:ea typeface="Cambria"/>
                <a:cs typeface="Cambria"/>
                <a:sym typeface="Cambria"/>
              </a:rPr>
              <a:t>2 5</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20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301" name="Google Shape;1301;p20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1500"/>
              </a:spcBef>
              <a:spcAft>
                <a:spcPts val="0"/>
              </a:spcAft>
              <a:buClr>
                <a:schemeClr val="dk1"/>
              </a:buClr>
              <a:buSzPts val="1400"/>
              <a:buFont typeface="Cambria"/>
              <a:buChar char="●"/>
            </a:pPr>
            <a:r>
              <a:rPr lang="en" sz="1400">
                <a:latin typeface="Cambria"/>
                <a:ea typeface="Cambria"/>
                <a:cs typeface="Cambria"/>
                <a:sym typeface="Cambria"/>
              </a:rPr>
              <a:t>1≤T≤105</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1≤n≤105</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Sum of n over all test cases does not exceed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m≤2n</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1≤l≤r≤m</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20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307" name="Google Shape;1307;p20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 </a:t>
            </a:r>
            <a:endParaRPr sz="2000" b="1" u="sng">
              <a:latin typeface="Cambria"/>
              <a:ea typeface="Cambria"/>
              <a:cs typeface="Cambria"/>
              <a:sym typeface="Cambria"/>
            </a:endParaRPr>
          </a:p>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Example 1</a:t>
            </a:r>
            <a:endParaRPr sz="1400" b="1">
              <a:latin typeface="Cambria"/>
              <a:ea typeface="Cambria"/>
              <a:cs typeface="Cambria"/>
              <a:sym typeface="Cambria"/>
            </a:endParaRPr>
          </a:p>
          <a:p>
            <a:pPr marL="0" lvl="0" indent="0" algn="just" rtl="0">
              <a:spcBef>
                <a:spcPts val="400"/>
              </a:spcBef>
              <a:spcAft>
                <a:spcPts val="1500"/>
              </a:spcAft>
              <a:buClr>
                <a:schemeClr val="dk1"/>
              </a:buClr>
              <a:buSzPts val="1100"/>
              <a:buFont typeface="Arial"/>
              <a:buNone/>
            </a:pPr>
            <a:r>
              <a:rPr lang="en" sz="1400">
                <a:latin typeface="Cambria"/>
                <a:ea typeface="Cambria"/>
                <a:cs typeface="Cambria"/>
                <a:sym typeface="Cambria"/>
              </a:rPr>
              <a:t>Suppose the classes are numbered 1,2,3 in the given order. At t=t=t1, the classes that are happening are {1,3}. At t=t2, the classes that are happening are {1,2,3}. At t=t3, the classes that are happening are {2,3}. Hence there are a maximum of 3 classes happening at the same time, so we will need at least 3 classrooms to accommodate all of them.</a:t>
            </a:r>
            <a:endParaRPr sz="1400">
              <a:latin typeface="Cambria"/>
              <a:ea typeface="Cambria"/>
              <a:cs typeface="Cambria"/>
              <a:sym typeface="Cambria"/>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20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313" name="Google Shape;1313;p20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 </a:t>
            </a:r>
            <a:endParaRPr sz="2000" b="1" u="sng">
              <a:latin typeface="Cambria"/>
              <a:ea typeface="Cambria"/>
              <a:cs typeface="Cambria"/>
              <a:sym typeface="Cambria"/>
            </a:endParaRPr>
          </a:p>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Example 2</a:t>
            </a:r>
            <a:endParaRPr sz="1400" b="1">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There are two testcases given in this file, Let's number the classes in the first testcase case as 1,2,3,4 numbered in the order they are given in the input. At t=t1, the classes that are happening are {1}. At t=t2, the classes that are happening are {1,2}, At t=t3, the classes that are happening are {2,3}, At t=t4, the classes that are happening are {2,4}, At t=t5, the classes that are happening are {5}. We can see that at any instant there are a maximum of  2 classes, and hence the answer is 2 for this testcase.</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ambria"/>
                <a:ea typeface="Cambria"/>
                <a:cs typeface="Cambria"/>
                <a:sym typeface="Cambria"/>
              </a:rPr>
              <a:t>Let's number the classes in the second testcase case as 1,2,3,4 numbered in the order they are given in the input. At t=t1, the classes that are happening are {1}. At t=t2, the classes that are happening are {1,2,4}. At t=t3, the classes that are happening are {2,3,4}. At t=t4, the classes that are happening are {2,3,4}. At t=t5, the classes that are happening are {4}. We can see that at any instant no more than 3 classes happen at the same time, and hence the answer is 3 for this testcase.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20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319" name="Google Shape;1319;p207"/>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while T&gt;0: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 =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 =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range(0,n):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x,y = map(int,input().split())</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1320" name="Google Shape;1320;p207"/>
          <p:cNvSpPr txBox="1">
            <a:spLocks noGrp="1"/>
          </p:cNvSpPr>
          <p:nvPr>
            <p:ph type="body" idx="1"/>
          </p:nvPr>
        </p:nvSpPr>
        <p:spPr>
          <a:xfrm>
            <a:off x="4655100" y="1171600"/>
            <a:ext cx="4260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a:ea typeface="Courier"/>
                <a:cs typeface="Courier"/>
                <a:sym typeface="Courier"/>
              </a:rPr>
              <a:t>        l.append(x)</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r.append(y)</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 = 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b = 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time = l[0]</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 = 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q = 0</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l.sort()</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r.sort()</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while p&lt;n and q&lt;n:</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if l[p] &lt;= r[q]:</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 = a+1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if a&gt;b:</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b = a</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time = l[p]</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 = p+1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 = a-1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q = q+1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print(b)</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T=T-1</a:t>
            </a:r>
            <a:endParaRPr sz="1400">
              <a:latin typeface="Courier"/>
              <a:ea typeface="Courier"/>
              <a:cs typeface="Courier"/>
              <a:sym typeface="Courier"/>
            </a:endParaRPr>
          </a:p>
          <a:p>
            <a:pPr marL="0" lvl="0" indent="0" algn="l" rtl="0">
              <a:spcBef>
                <a:spcPts val="1200"/>
              </a:spcBef>
              <a:spcAft>
                <a:spcPts val="0"/>
              </a:spcAft>
              <a:buNone/>
            </a:pPr>
            <a:endParaRPr sz="1400">
              <a:latin typeface="Courier"/>
              <a:ea typeface="Courier"/>
              <a:cs typeface="Courier"/>
              <a:sym typeface="Courier"/>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20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29. Maximum Overlap</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326" name="Google Shape;1326;p208"/>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None/>
            </a:pPr>
            <a:r>
              <a:rPr lang="en" sz="1400">
                <a:latin typeface="Courier"/>
                <a:ea typeface="Courier"/>
                <a:cs typeface="Courier"/>
                <a:sym typeface="Courier"/>
              </a:rPr>
              <a:t> if l[p] &lt;= r[q]:</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 = a+1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if a&gt;b:</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b = a</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time = l[p]</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 = p+1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 = a-1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None/>
            </a:pPr>
            <a:endParaRPr sz="1400">
              <a:latin typeface="Cambria"/>
              <a:ea typeface="Cambria"/>
              <a:cs typeface="Cambria"/>
              <a:sym typeface="Cambria"/>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1327" name="Google Shape;1327;p208"/>
          <p:cNvSpPr txBox="1">
            <a:spLocks noGrp="1"/>
          </p:cNvSpPr>
          <p:nvPr>
            <p:ph type="body" idx="1"/>
          </p:nvPr>
        </p:nvSpPr>
        <p:spPr>
          <a:xfrm>
            <a:off x="4655100" y="1171600"/>
            <a:ext cx="4260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a:ea typeface="Courier"/>
                <a:cs typeface="Courier"/>
                <a:sym typeface="Courier"/>
              </a:rPr>
              <a:t>        q = q+1</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print(b)</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T=T-1</a:t>
            </a:r>
            <a:endParaRPr sz="1400">
              <a:latin typeface="Courier"/>
              <a:ea typeface="Courier"/>
              <a:cs typeface="Courier"/>
              <a:sym typeface="Courier"/>
            </a:endParaRPr>
          </a:p>
          <a:p>
            <a:pPr marL="0" lvl="0" indent="0" algn="l" rtl="0">
              <a:spcBef>
                <a:spcPts val="1200"/>
              </a:spcBef>
              <a:spcAft>
                <a:spcPts val="1200"/>
              </a:spcAft>
              <a:buNone/>
            </a:pPr>
            <a:endParaRPr sz="1400">
              <a:latin typeface="Courier"/>
              <a:ea typeface="Courier"/>
              <a:cs typeface="Courier"/>
              <a:sym typeface="Courier"/>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20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33" name="Google Shape;1333;p20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Chef has a sequence A1,A2,…,AN. Now for each index i (1≤i≤N) find the smallest index j such that Aj occurs exactly once in the subarray A[1,i]. If there is no such index j corresponding to a valid index i then print  −1.</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21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39" name="Google Shape;1339;p210"/>
          <p:cNvSpPr txBox="1">
            <a:spLocks noGrp="1"/>
          </p:cNvSpPr>
          <p:nvPr>
            <p:ph type="body" idx="1"/>
          </p:nvPr>
        </p:nvSpPr>
        <p:spPr>
          <a:xfrm>
            <a:off x="4660125" y="1171600"/>
            <a:ext cx="4172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400"/>
              </a:spcBef>
              <a:spcAft>
                <a:spcPts val="1500"/>
              </a:spcAft>
              <a:buClr>
                <a:schemeClr val="dk1"/>
              </a:buClr>
              <a:buSzPts val="1100"/>
              <a:buFont typeface="Arial"/>
              <a:buNone/>
            </a:pPr>
            <a:r>
              <a:rPr lang="en" sz="1400">
                <a:latin typeface="Cambria"/>
                <a:ea typeface="Cambria"/>
                <a:cs typeface="Cambria"/>
                <a:sym typeface="Cambria"/>
              </a:rPr>
              <a:t>For each test case, print a single line containing N space-separated integers — the smallest index j for each i,  or, −1 if there is no such j corresponding to a valid index i.</a:t>
            </a:r>
            <a:endParaRPr sz="1400">
              <a:latin typeface="Cambria"/>
              <a:ea typeface="Cambria"/>
              <a:cs typeface="Cambria"/>
              <a:sym typeface="Cambria"/>
            </a:endParaRPr>
          </a:p>
        </p:txBody>
      </p:sp>
      <p:sp>
        <p:nvSpPr>
          <p:cNvPr id="1340" name="Google Shape;1340;p210"/>
          <p:cNvSpPr txBox="1">
            <a:spLocks noGrp="1"/>
          </p:cNvSpPr>
          <p:nvPr>
            <p:ph type="body" idx="1"/>
          </p:nvPr>
        </p:nvSpPr>
        <p:spPr>
          <a:xfrm>
            <a:off x="311700" y="1171600"/>
            <a:ext cx="3753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the input contains a single integer T denoting the number of test cases. The description of T test cases follows.</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a single integer N.</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contains N space-separated integers A1,A2,…,AN.</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21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46" name="Google Shape;1346;p211"/>
          <p:cNvSpPr txBox="1">
            <a:spLocks noGrp="1"/>
          </p:cNvSpPr>
          <p:nvPr>
            <p:ph type="body" idx="1"/>
          </p:nvPr>
        </p:nvSpPr>
        <p:spPr>
          <a:xfrm>
            <a:off x="311700" y="1171600"/>
            <a:ext cx="4088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1 1 8 3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1 1 2 2</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347" name="Google Shape;1347;p211"/>
          <p:cNvSpPr txBox="1">
            <a:spLocks noGrp="1"/>
          </p:cNvSpPr>
          <p:nvPr>
            <p:ph type="body" idx="1"/>
          </p:nvPr>
        </p:nvSpPr>
        <p:spPr>
          <a:xfrm>
            <a:off x="5112300" y="1171600"/>
            <a:ext cx="4088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1 -1 3 3</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1 -1 3 -1</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21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53" name="Google Shape;1353;p21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1≤T≤10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0≤Ai≤10</a:t>
            </a:r>
            <a:r>
              <a:rPr lang="en" sz="1400" baseline="30000">
                <a:latin typeface="Cambria"/>
                <a:ea typeface="Cambria"/>
                <a:cs typeface="Cambria"/>
                <a:sym typeface="Cambria"/>
              </a:rPr>
              <a:t>5</a:t>
            </a:r>
            <a:r>
              <a:rPr lang="en" sz="1400">
                <a:latin typeface="Cambria"/>
                <a:ea typeface="Cambria"/>
                <a:cs typeface="Cambria"/>
                <a:sym typeface="Cambria"/>
              </a:rPr>
              <a:t> for each valid i</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369100" y="2121425"/>
            <a:ext cx="4041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Week 1: Practice problem </a:t>
            </a:r>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425" b="1">
                <a:latin typeface="Cambria"/>
                <a:ea typeface="Cambria"/>
                <a:cs typeface="Cambria"/>
                <a:sym typeface="Cambria"/>
              </a:rPr>
              <a:t>3. Second Max of Three Numbers</a:t>
            </a:r>
            <a:endParaRPr sz="24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2" name="Google Shape;192;p33"/>
          <p:cNvSpPr txBox="1">
            <a:spLocks noGrp="1"/>
          </p:cNvSpPr>
          <p:nvPr>
            <p:ph type="body" idx="1"/>
          </p:nvPr>
        </p:nvSpPr>
        <p:spPr>
          <a:xfrm>
            <a:off x="311700" y="1171600"/>
            <a:ext cx="3889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Exercise  </a:t>
            </a:r>
            <a:endParaRPr sz="2000" b="1" u="sng">
              <a:latin typeface="Cambria"/>
              <a:ea typeface="Cambria"/>
              <a:cs typeface="Cambria"/>
              <a:sym typeface="Cambria"/>
            </a:endParaRPr>
          </a:p>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l" rtl="0">
              <a:lnSpc>
                <a:spcPct val="160000"/>
              </a:lnSpc>
              <a:spcBef>
                <a:spcPts val="1100"/>
              </a:spcBef>
              <a:spcAft>
                <a:spcPts val="0"/>
              </a:spcAft>
              <a:buClr>
                <a:schemeClr val="dk1"/>
              </a:buClr>
              <a:buSzPts val="1100"/>
              <a:buFont typeface="Arial"/>
              <a:buNone/>
            </a:pPr>
            <a:r>
              <a:rPr lang="en" sz="1400">
                <a:latin typeface="Courier"/>
                <a:ea typeface="Courier"/>
                <a:cs typeface="Courier"/>
                <a:sym typeface="Courier"/>
              </a:rPr>
              <a:t>1</a:t>
            </a:r>
            <a:endParaRPr sz="1400">
              <a:latin typeface="Courier"/>
              <a:ea typeface="Courier"/>
              <a:cs typeface="Courier"/>
              <a:sym typeface="Courier"/>
            </a:endParaRPr>
          </a:p>
          <a:p>
            <a:pPr marL="0" lvl="0" indent="0" algn="l" rtl="0">
              <a:lnSpc>
                <a:spcPct val="160000"/>
              </a:lnSpc>
              <a:spcBef>
                <a:spcPts val="1100"/>
              </a:spcBef>
              <a:spcAft>
                <a:spcPts val="400"/>
              </a:spcAft>
              <a:buClr>
                <a:schemeClr val="dk1"/>
              </a:buClr>
              <a:buSzPts val="1100"/>
              <a:buFont typeface="Arial"/>
              <a:buNone/>
            </a:pPr>
            <a:r>
              <a:rPr lang="en" sz="1400">
                <a:latin typeface="Courier"/>
                <a:ea typeface="Courier"/>
                <a:cs typeface="Courier"/>
                <a:sym typeface="Courier"/>
              </a:rPr>
              <a:t>98 34 45</a:t>
            </a:r>
            <a:endParaRPr sz="1400">
              <a:latin typeface="Courier"/>
              <a:ea typeface="Courier"/>
              <a:cs typeface="Courier"/>
              <a:sym typeface="Courier"/>
            </a:endParaRPr>
          </a:p>
        </p:txBody>
      </p:sp>
      <p:sp>
        <p:nvSpPr>
          <p:cNvPr id="193" name="Google Shape;193;p33"/>
          <p:cNvSpPr txBox="1">
            <a:spLocks noGrp="1"/>
          </p:cNvSpPr>
          <p:nvPr>
            <p:ph type="body" idx="1"/>
          </p:nvPr>
        </p:nvSpPr>
        <p:spPr>
          <a:xfrm>
            <a:off x="4883700" y="1171600"/>
            <a:ext cx="3889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60000"/>
              </a:lnSpc>
              <a:spcBef>
                <a:spcPts val="1100"/>
              </a:spcBef>
              <a:spcAft>
                <a:spcPts val="400"/>
              </a:spcAft>
              <a:buClr>
                <a:schemeClr val="dk1"/>
              </a:buClr>
              <a:buSzPts val="1100"/>
              <a:buFont typeface="Arial"/>
              <a:buNone/>
            </a:pPr>
            <a:r>
              <a:rPr lang="en" sz="1400">
                <a:latin typeface="Courier"/>
                <a:ea typeface="Courier"/>
                <a:cs typeface="Courier"/>
                <a:sym typeface="Courier"/>
              </a:rPr>
              <a:t>45</a:t>
            </a:r>
            <a:endParaRPr sz="1400">
              <a:latin typeface="Courier"/>
              <a:ea typeface="Courier"/>
              <a:cs typeface="Courier"/>
              <a:sym typeface="Courier"/>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21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59" name="Google Shape;1359;p213"/>
          <p:cNvSpPr txBox="1">
            <a:spLocks noGrp="1"/>
          </p:cNvSpPr>
          <p:nvPr>
            <p:ph type="body" idx="1"/>
          </p:nvPr>
        </p:nvSpPr>
        <p:spPr>
          <a:xfrm>
            <a:off x="311700" y="1171600"/>
            <a:ext cx="4063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ourier"/>
                <a:ea typeface="Courier"/>
                <a:cs typeface="Courier"/>
                <a:sym typeface="Courier"/>
              </a:rPr>
              <a:t>#include &lt;iostream&gt;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#include &lt;bits/stdc++.h&gt;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using namespace std;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int main()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ios::sync_with_stdio(0);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cin.tie(0);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cout.tie(0);</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1360" name="Google Shape;1360;p213"/>
          <p:cNvSpPr txBox="1">
            <a:spLocks noGrp="1"/>
          </p:cNvSpPr>
          <p:nvPr>
            <p:ph type="body" idx="1"/>
          </p:nvPr>
        </p:nvSpPr>
        <p:spPr>
          <a:xfrm>
            <a:off x="5036100" y="1171600"/>
            <a:ext cx="40635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a:ea typeface="Courier"/>
                <a:cs typeface="Courier"/>
                <a:sym typeface="Courier"/>
              </a:rPr>
              <a:t>	int T;cin&gt;&gt;T;</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while(T--){</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int n;cin&gt;&gt;n;</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int a[n];</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int b[100001] = {0};</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int c[100001] = {0};</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for(int i=0;i&lt;n;i++){</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cin&gt;&gt;a[i];</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if(b[a[i]]==0){</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b[a[i]]=i+1;</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2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66" name="Google Shape;1366;p214"/>
          <p:cNvSpPr txBox="1">
            <a:spLocks noGrp="1"/>
          </p:cNvSpPr>
          <p:nvPr>
            <p:ph type="body" idx="1"/>
          </p:nvPr>
        </p:nvSpPr>
        <p:spPr>
          <a:xfrm>
            <a:off x="311700" y="1171600"/>
            <a:ext cx="4410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set&lt;int&gt; q;</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for(int i=0;i&lt;n;i++){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if(c[a[i]]==0){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q.insert(b[a[i]]);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c[a[i]]++;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cout&lt;&lt;*q.begin()&lt;&lt;" ";</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1367" name="Google Shape;1367;p214"/>
          <p:cNvSpPr txBox="1">
            <a:spLocks noGrp="1"/>
          </p:cNvSpPr>
          <p:nvPr>
            <p:ph type="body" idx="1"/>
          </p:nvPr>
        </p:nvSpPr>
        <p:spPr>
          <a:xfrm>
            <a:off x="4883225" y="1171600"/>
            <a:ext cx="4338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if(q.find(b[a[i]]) != q.end()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q.erase(q.find(b[a[i]]));</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if(q.empty()){</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cout&lt;&lt;-1&lt;&lt;"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cout&lt;&lt;*q.begin()&lt;&lt;" ";</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2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73" name="Google Shape;1373;p215"/>
          <p:cNvSpPr txBox="1">
            <a:spLocks noGrp="1"/>
          </p:cNvSpPr>
          <p:nvPr>
            <p:ph type="body" idx="1"/>
          </p:nvPr>
        </p:nvSpPr>
        <p:spPr>
          <a:xfrm>
            <a:off x="311700" y="1171600"/>
            <a:ext cx="4410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ourier"/>
                <a:ea typeface="Courier"/>
                <a:cs typeface="Courier"/>
                <a:sym typeface="Courier"/>
              </a:rPr>
              <a:t>	      }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cout&lt;&lt;endl;</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return 0;</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a:t>
            </a:r>
            <a:endParaRPr sz="1400">
              <a:latin typeface="Courier"/>
              <a:ea typeface="Courier"/>
              <a:cs typeface="Courier"/>
              <a:sym typeface="Courier"/>
            </a:endParaRPr>
          </a:p>
          <a:p>
            <a:pPr marL="0" lvl="0" indent="0" algn="l" rtl="0">
              <a:spcBef>
                <a:spcPts val="1200"/>
              </a:spcBef>
              <a:spcAft>
                <a:spcPts val="0"/>
              </a:spcAft>
              <a:buNone/>
            </a:pPr>
            <a:endParaRPr sz="1400">
              <a:latin typeface="Courier"/>
              <a:ea typeface="Courier"/>
              <a:cs typeface="Courier"/>
              <a:sym typeface="Courier"/>
            </a:endParaRPr>
          </a:p>
          <a:p>
            <a:pPr marL="0" lvl="0" indent="0" algn="just" rtl="0">
              <a:spcBef>
                <a:spcPts val="1200"/>
              </a:spcBef>
              <a:spcAft>
                <a:spcPts val="0"/>
              </a:spcAft>
              <a:buNone/>
            </a:pPr>
            <a:endParaRPr sz="1400">
              <a:latin typeface="Courier"/>
              <a:ea typeface="Courier"/>
              <a:cs typeface="Courier"/>
              <a:sym typeface="Courier"/>
            </a:endParaRPr>
          </a:p>
          <a:p>
            <a:pPr marL="0" lvl="0" indent="0" algn="l" rtl="0">
              <a:spcBef>
                <a:spcPts val="1200"/>
              </a:spcBef>
              <a:spcAft>
                <a:spcPts val="0"/>
              </a:spcAft>
              <a:buNone/>
            </a:pPr>
            <a:endParaRPr sz="1400">
              <a:latin typeface="Courier"/>
              <a:ea typeface="Courier"/>
              <a:cs typeface="Courier"/>
              <a:sym typeface="Courier"/>
            </a:endParaRPr>
          </a:p>
          <a:p>
            <a:pPr marL="0" lvl="0" indent="0" algn="l" rtl="0">
              <a:spcBef>
                <a:spcPts val="1200"/>
              </a:spcBef>
              <a:spcAft>
                <a:spcPts val="1200"/>
              </a:spcAft>
              <a:buNone/>
            </a:pPr>
            <a:endParaRPr sz="1400">
              <a:latin typeface="Courier"/>
              <a:ea typeface="Courier"/>
              <a:cs typeface="Courier"/>
              <a:sym typeface="Courier"/>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2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8888"/>
              <a:buFont typeface="Arial"/>
              <a:buNone/>
            </a:pPr>
            <a:r>
              <a:rPr lang="en" sz="2250" b="1">
                <a:latin typeface="Cambria"/>
                <a:ea typeface="Cambria"/>
                <a:cs typeface="Cambria"/>
                <a:sym typeface="Cambria"/>
              </a:rPr>
              <a:t>30. Non Repeating Array</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379" name="Google Shape;1379;p2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400"/>
              </a:spcAft>
              <a:buClr>
                <a:schemeClr val="dk1"/>
              </a:buClr>
              <a:buSzPts val="1100"/>
              <a:buFont typeface="Arial"/>
              <a:buNone/>
            </a:pPr>
            <a:r>
              <a:rPr lang="en" sz="2000" b="1" u="sng">
                <a:latin typeface="Cambria"/>
                <a:ea typeface="Cambria"/>
                <a:cs typeface="Cambria"/>
                <a:sym typeface="Cambria"/>
              </a:rPr>
              <a:t>Exercise</a:t>
            </a:r>
            <a:endParaRPr sz="1400">
              <a:latin typeface="Cambria"/>
              <a:ea typeface="Cambria"/>
              <a:cs typeface="Cambria"/>
              <a:sym typeface="Cambria"/>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383"/>
        <p:cNvGrpSpPr/>
        <p:nvPr/>
      </p:nvGrpSpPr>
      <p:grpSpPr>
        <a:xfrm>
          <a:off x="0" y="0"/>
          <a:ext cx="0" cy="0"/>
          <a:chOff x="0" y="0"/>
          <a:chExt cx="0" cy="0"/>
        </a:xfrm>
      </p:grpSpPr>
      <p:sp>
        <p:nvSpPr>
          <p:cNvPr id="1384" name="Google Shape;1384;p217"/>
          <p:cNvSpPr txBox="1">
            <a:spLocks noGrp="1"/>
          </p:cNvSpPr>
          <p:nvPr>
            <p:ph type="title"/>
          </p:nvPr>
        </p:nvSpPr>
        <p:spPr>
          <a:xfrm>
            <a:off x="2140500" y="2045225"/>
            <a:ext cx="46881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3: Practice problem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2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31. Sudhanva and Books</a:t>
            </a:r>
            <a:endParaRPr b="1">
              <a:latin typeface="Cambria"/>
              <a:ea typeface="Cambria"/>
              <a:cs typeface="Cambria"/>
              <a:sym typeface="Cambria"/>
            </a:endParaRPr>
          </a:p>
          <a:p>
            <a:pPr marL="0" lvl="0" indent="0" algn="l" rtl="0">
              <a:spcBef>
                <a:spcPts val="600"/>
              </a:spcBef>
              <a:spcAft>
                <a:spcPts val="0"/>
              </a:spcAft>
              <a:buNone/>
            </a:pPr>
            <a:endParaRPr/>
          </a:p>
        </p:txBody>
      </p:sp>
      <p:sp>
        <p:nvSpPr>
          <p:cNvPr id="1390" name="Google Shape;1390;p2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15000"/>
              </a:lnSpc>
              <a:spcBef>
                <a:spcPts val="1100"/>
              </a:spcBef>
              <a:spcAft>
                <a:spcPts val="0"/>
              </a:spcAft>
              <a:buClr>
                <a:schemeClr val="dk1"/>
              </a:buClr>
              <a:buSzPts val="1100"/>
              <a:buFont typeface="Arial"/>
              <a:buNone/>
            </a:pPr>
            <a:r>
              <a:rPr lang="en" sz="1400">
                <a:latin typeface="Cambria"/>
                <a:ea typeface="Cambria"/>
                <a:cs typeface="Cambria"/>
                <a:sym typeface="Cambria"/>
              </a:rPr>
              <a:t>As we all know, Sudhanva is fond of reading books and taking photographs. His dad (after gifting him an iPad last birthday) gifted him a custom-made bookshelf this birthday. This shelf is made in such a way that books can be inserted and removed only from the top. Books are placed one over the other in that shelf. Now to remember each book, Sudhanva develops an algorithm. He first writes a number in his iPad, then takes a photo of that number in his DSLR and then pastes that photograph on the cover of each book. Initially the bookshelf is empty. You have given queries of either of the two types.</a:t>
            </a:r>
            <a:endParaRPr sz="1400">
              <a:latin typeface="Cambria"/>
              <a:ea typeface="Cambria"/>
              <a:cs typeface="Cambria"/>
              <a:sym typeface="Cambria"/>
            </a:endParaRPr>
          </a:p>
          <a:p>
            <a:pPr marL="0" lvl="0" indent="0" algn="just" rtl="0">
              <a:lnSpc>
                <a:spcPct val="115000"/>
              </a:lnSpc>
              <a:spcBef>
                <a:spcPts val="1100"/>
              </a:spcBef>
              <a:spcAft>
                <a:spcPts val="0"/>
              </a:spcAft>
              <a:buClr>
                <a:schemeClr val="dk1"/>
              </a:buClr>
              <a:buSzPts val="1100"/>
              <a:buFont typeface="Arial"/>
              <a:buNone/>
            </a:pPr>
            <a:r>
              <a:rPr lang="en" sz="1400">
                <a:latin typeface="Cambria"/>
                <a:ea typeface="Cambria"/>
                <a:cs typeface="Cambria"/>
                <a:sym typeface="Cambria"/>
              </a:rPr>
              <a:t>• Type 1. In this type of query Sudhanva places a book with photo of number N on the top. You don't have to print anything in this query </a:t>
            </a:r>
            <a:endParaRPr sz="1400">
              <a:latin typeface="Cambria"/>
              <a:ea typeface="Cambria"/>
              <a:cs typeface="Cambria"/>
              <a:sym typeface="Cambria"/>
            </a:endParaRPr>
          </a:p>
          <a:p>
            <a:pPr marL="0" lvl="0" indent="0" algn="just" rtl="0">
              <a:lnSpc>
                <a:spcPct val="115000"/>
              </a:lnSpc>
              <a:spcBef>
                <a:spcPts val="1100"/>
              </a:spcBef>
              <a:spcAft>
                <a:spcPts val="400"/>
              </a:spcAft>
              <a:buClr>
                <a:schemeClr val="dk1"/>
              </a:buClr>
              <a:buSzPts val="1100"/>
              <a:buFont typeface="Arial"/>
              <a:buNone/>
            </a:pPr>
            <a:r>
              <a:rPr lang="en" sz="1400">
                <a:latin typeface="Cambria"/>
                <a:ea typeface="Cambria"/>
                <a:cs typeface="Cambria"/>
                <a:sym typeface="Cambria"/>
              </a:rPr>
              <a:t>• Type 2. In this Query Sudhanva takes out the topmost book, you have to print the number on the book he just took out. If the shelf is empty and Sudhanva is trying to take out a book, print "kuchbhi?" Without quotes</a:t>
            </a:r>
            <a:endParaRPr sz="1400">
              <a:latin typeface="Cambria"/>
              <a:ea typeface="Cambria"/>
              <a:cs typeface="Cambria"/>
              <a:sym typeface="Cambria"/>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2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31. Sudhanva and Books</a:t>
            </a:r>
            <a:endParaRPr b="1">
              <a:latin typeface="Cambria"/>
              <a:ea typeface="Cambria"/>
              <a:cs typeface="Cambria"/>
              <a:sym typeface="Cambria"/>
            </a:endParaRPr>
          </a:p>
          <a:p>
            <a:pPr marL="0" lvl="0" indent="0" algn="l" rtl="0">
              <a:spcBef>
                <a:spcPts val="600"/>
              </a:spcBef>
              <a:spcAft>
                <a:spcPts val="0"/>
              </a:spcAft>
              <a:buNone/>
            </a:pPr>
            <a:endParaRPr/>
          </a:p>
        </p:txBody>
      </p:sp>
      <p:sp>
        <p:nvSpPr>
          <p:cNvPr id="1396" name="Google Shape;1396;p219"/>
          <p:cNvSpPr txBox="1">
            <a:spLocks noGrp="1"/>
          </p:cNvSpPr>
          <p:nvPr>
            <p:ph type="body" idx="1"/>
          </p:nvPr>
        </p:nvSpPr>
        <p:spPr>
          <a:xfrm>
            <a:off x="311700" y="1171600"/>
            <a:ext cx="41109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1400">
              <a:latin typeface="Cambria"/>
              <a:ea typeface="Cambria"/>
              <a:cs typeface="Cambria"/>
              <a:sym typeface="Cambria"/>
            </a:endParaRPr>
          </a:p>
          <a:p>
            <a:pPr marL="457200" lvl="0" indent="-317500" algn="just" rtl="0">
              <a:lnSpc>
                <a:spcPct val="115000"/>
              </a:lnSpc>
              <a:spcBef>
                <a:spcPts val="1100"/>
              </a:spcBef>
              <a:spcAft>
                <a:spcPts val="0"/>
              </a:spcAft>
              <a:buSzPts val="1400"/>
              <a:buFont typeface="Cambria"/>
              <a:buChar char="●"/>
            </a:pPr>
            <a:r>
              <a:rPr lang="en" sz="1400">
                <a:latin typeface="Cambria"/>
                <a:ea typeface="Cambria"/>
                <a:cs typeface="Cambria"/>
                <a:sym typeface="Cambria"/>
              </a:rPr>
              <a:t>First line will contain , number of queries </a:t>
            </a:r>
            <a:endParaRPr sz="1400">
              <a:latin typeface="Cambria"/>
              <a:ea typeface="Cambria"/>
              <a:cs typeface="Cambria"/>
              <a:sym typeface="Cambria"/>
            </a:endParaRPr>
          </a:p>
          <a:p>
            <a:pPr marL="457200" lvl="0" indent="-317500" algn="just" rtl="0">
              <a:lnSpc>
                <a:spcPct val="115000"/>
              </a:lnSpc>
              <a:spcBef>
                <a:spcPts val="0"/>
              </a:spcBef>
              <a:spcAft>
                <a:spcPts val="0"/>
              </a:spcAft>
              <a:buSzPts val="1400"/>
              <a:buFont typeface="Cambria"/>
              <a:buChar char="●"/>
            </a:pPr>
            <a:r>
              <a:rPr lang="en" sz="1400">
                <a:latin typeface="Cambria"/>
                <a:ea typeface="Cambria"/>
                <a:cs typeface="Cambria"/>
                <a:sym typeface="Cambria"/>
              </a:rPr>
              <a:t>Following lines will contain queries of one of the types mentioned </a:t>
            </a:r>
            <a:endParaRPr sz="1400">
              <a:latin typeface="Cambria"/>
              <a:ea typeface="Cambria"/>
              <a:cs typeface="Cambria"/>
              <a:sym typeface="Cambria"/>
            </a:endParaRPr>
          </a:p>
          <a:p>
            <a:pPr marL="457200" lvl="0" indent="-317500" algn="just" rtl="0">
              <a:lnSpc>
                <a:spcPct val="115000"/>
              </a:lnSpc>
              <a:spcBef>
                <a:spcPts val="0"/>
              </a:spcBef>
              <a:spcAft>
                <a:spcPts val="0"/>
              </a:spcAft>
              <a:buSzPts val="1400"/>
              <a:buFont typeface="Cambria"/>
              <a:buChar char="●"/>
            </a:pPr>
            <a:r>
              <a:rPr lang="en" sz="1400">
                <a:latin typeface="Cambria"/>
                <a:ea typeface="Cambria"/>
                <a:cs typeface="Cambria"/>
                <a:sym typeface="Cambria"/>
              </a:rPr>
              <a:t>Type 1: This query specifies that Sudhanva places a book with number on it, at the top of the shelf. </a:t>
            </a:r>
            <a:endParaRPr sz="1400">
              <a:latin typeface="Cambria"/>
              <a:ea typeface="Cambria"/>
              <a:cs typeface="Cambria"/>
              <a:sym typeface="Cambria"/>
            </a:endParaRPr>
          </a:p>
          <a:p>
            <a:pPr marL="457200" lvl="0" indent="-317500" algn="just" rtl="0">
              <a:lnSpc>
                <a:spcPct val="115000"/>
              </a:lnSpc>
              <a:spcBef>
                <a:spcPts val="0"/>
              </a:spcBef>
              <a:spcAft>
                <a:spcPts val="0"/>
              </a:spcAft>
              <a:buSzPts val="1400"/>
              <a:buFont typeface="Cambria"/>
              <a:buChar char="●"/>
            </a:pPr>
            <a:r>
              <a:rPr lang="en" sz="1400">
                <a:latin typeface="Cambria"/>
                <a:ea typeface="Cambria"/>
                <a:cs typeface="Cambria"/>
                <a:sym typeface="Cambria"/>
              </a:rPr>
              <a:t>Type 2: This query specifies that Sudhanva takes out the topmost books from the shelf. </a:t>
            </a:r>
            <a:endParaRPr sz="1400">
              <a:latin typeface="Cambria"/>
              <a:ea typeface="Cambria"/>
              <a:cs typeface="Cambria"/>
              <a:sym typeface="Cambria"/>
            </a:endParaRPr>
          </a:p>
          <a:p>
            <a:pPr marL="0" lvl="0" indent="0" algn="just" rtl="0">
              <a:lnSpc>
                <a:spcPct val="160000"/>
              </a:lnSpc>
              <a:spcBef>
                <a:spcPts val="1100"/>
              </a:spcBef>
              <a:spcAft>
                <a:spcPts val="400"/>
              </a:spcAft>
              <a:buClr>
                <a:schemeClr val="dk1"/>
              </a:buClr>
              <a:buSzPts val="1100"/>
              <a:buFont typeface="Arial"/>
              <a:buNone/>
            </a:pPr>
            <a:endParaRPr sz="1400">
              <a:latin typeface="Cambria"/>
              <a:ea typeface="Cambria"/>
              <a:cs typeface="Cambria"/>
              <a:sym typeface="Cambria"/>
            </a:endParaRPr>
          </a:p>
        </p:txBody>
      </p:sp>
      <p:sp>
        <p:nvSpPr>
          <p:cNvPr id="1397" name="Google Shape;1397;p219"/>
          <p:cNvSpPr txBox="1">
            <a:spLocks noGrp="1"/>
          </p:cNvSpPr>
          <p:nvPr>
            <p:ph type="body" idx="1"/>
          </p:nvPr>
        </p:nvSpPr>
        <p:spPr>
          <a:xfrm>
            <a:off x="4959900" y="1171600"/>
            <a:ext cx="41109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 </a:t>
            </a:r>
            <a:endParaRPr sz="2000" b="1" u="sng">
              <a:latin typeface="Cambria"/>
              <a:ea typeface="Cambria"/>
              <a:cs typeface="Cambria"/>
              <a:sym typeface="Cambria"/>
            </a:endParaRPr>
          </a:p>
          <a:p>
            <a:pPr marL="0" lvl="0" indent="0" algn="just" rtl="0">
              <a:lnSpc>
                <a:spcPct val="115000"/>
              </a:lnSpc>
              <a:spcBef>
                <a:spcPts val="1100"/>
              </a:spcBef>
              <a:spcAft>
                <a:spcPts val="0"/>
              </a:spcAft>
              <a:buClr>
                <a:schemeClr val="dk1"/>
              </a:buClr>
              <a:buSzPts val="1100"/>
              <a:buFont typeface="Arial"/>
              <a:buNone/>
            </a:pPr>
            <a:r>
              <a:rPr lang="en" sz="1400">
                <a:latin typeface="Cambria"/>
                <a:ea typeface="Cambria"/>
                <a:cs typeface="Cambria"/>
                <a:sym typeface="Cambria"/>
              </a:rPr>
              <a:t>For each query of Type 2, print the number on the book he just took out, if the shelf was empty and it was not possible to take out a book, then print "kuchbhi?" (without quotes) Each output should be printed on a new line. </a:t>
            </a:r>
            <a:endParaRPr sz="1400">
              <a:latin typeface="Cambria"/>
              <a:ea typeface="Cambria"/>
              <a:cs typeface="Cambria"/>
              <a:sym typeface="Cambria"/>
            </a:endParaRPr>
          </a:p>
          <a:p>
            <a:pPr marL="0" lvl="0" indent="0" algn="just" rtl="0">
              <a:lnSpc>
                <a:spcPct val="160000"/>
              </a:lnSpc>
              <a:spcBef>
                <a:spcPts val="11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2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31. Sudhanva and Books</a:t>
            </a:r>
            <a:endParaRPr b="1">
              <a:latin typeface="Cambria"/>
              <a:ea typeface="Cambria"/>
              <a:cs typeface="Cambria"/>
              <a:sym typeface="Cambria"/>
            </a:endParaRPr>
          </a:p>
          <a:p>
            <a:pPr marL="0" lvl="0" indent="0" algn="l" rtl="0">
              <a:spcBef>
                <a:spcPts val="600"/>
              </a:spcBef>
              <a:spcAft>
                <a:spcPts val="0"/>
              </a:spcAft>
              <a:buNone/>
            </a:pPr>
            <a:endParaRPr/>
          </a:p>
        </p:txBody>
      </p:sp>
      <p:sp>
        <p:nvSpPr>
          <p:cNvPr id="1403" name="Google Shape;1403;p220"/>
          <p:cNvSpPr txBox="1">
            <a:spLocks noGrp="1"/>
          </p:cNvSpPr>
          <p:nvPr>
            <p:ph type="body" idx="1"/>
          </p:nvPr>
        </p:nvSpPr>
        <p:spPr>
          <a:xfrm>
            <a:off x="311700" y="1171600"/>
            <a:ext cx="4049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1400">
              <a:latin typeface="Cambria"/>
              <a:ea typeface="Cambria"/>
              <a:cs typeface="Cambria"/>
              <a:sym typeface="Cambria"/>
            </a:endParaRPr>
          </a:p>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 1 2 </a:t>
            </a:r>
            <a:endParaRPr sz="1400">
              <a:latin typeface="Cambria"/>
              <a:ea typeface="Cambria"/>
              <a:cs typeface="Cambria"/>
              <a:sym typeface="Cambria"/>
            </a:endParaRPr>
          </a:p>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1 45 </a:t>
            </a:r>
            <a:endParaRPr sz="1400">
              <a:latin typeface="Cambria"/>
              <a:ea typeface="Cambria"/>
              <a:cs typeface="Cambria"/>
              <a:sym typeface="Cambria"/>
            </a:endParaRPr>
          </a:p>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-1 </a:t>
            </a:r>
            <a:endParaRPr sz="1400">
              <a:latin typeface="Cambria"/>
              <a:ea typeface="Cambria"/>
              <a:cs typeface="Cambria"/>
              <a:sym typeface="Cambria"/>
            </a:endParaRPr>
          </a:p>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-1 </a:t>
            </a:r>
            <a:endParaRPr sz="1400">
              <a:latin typeface="Cambria"/>
              <a:ea typeface="Cambria"/>
              <a:cs typeface="Cambria"/>
              <a:sym typeface="Cambria"/>
            </a:endParaRPr>
          </a:p>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-1 </a:t>
            </a:r>
            <a:endParaRPr sz="1400">
              <a:latin typeface="Cambria"/>
              <a:ea typeface="Cambria"/>
              <a:cs typeface="Cambria"/>
              <a:sym typeface="Cambria"/>
            </a:endParaRPr>
          </a:p>
          <a:p>
            <a:pPr marL="0" lvl="0" indent="0" algn="just" rtl="0">
              <a:lnSpc>
                <a:spcPct val="160000"/>
              </a:lnSpc>
              <a:spcBef>
                <a:spcPts val="1100"/>
              </a:spcBef>
              <a:spcAft>
                <a:spcPts val="400"/>
              </a:spcAft>
              <a:buClr>
                <a:schemeClr val="dk1"/>
              </a:buClr>
              <a:buSzPts val="1100"/>
              <a:buFont typeface="Arial"/>
              <a:buNone/>
            </a:pPr>
            <a:endParaRPr sz="1400">
              <a:latin typeface="Cambria"/>
              <a:ea typeface="Cambria"/>
              <a:cs typeface="Cambria"/>
              <a:sym typeface="Cambria"/>
            </a:endParaRPr>
          </a:p>
        </p:txBody>
      </p:sp>
      <p:sp>
        <p:nvSpPr>
          <p:cNvPr id="1404" name="Google Shape;1404;p220"/>
          <p:cNvSpPr txBox="1">
            <a:spLocks noGrp="1"/>
          </p:cNvSpPr>
          <p:nvPr>
            <p:ph type="body" idx="1"/>
          </p:nvPr>
        </p:nvSpPr>
        <p:spPr>
          <a:xfrm>
            <a:off x="5036100" y="1171600"/>
            <a:ext cx="4049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45 </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2 </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kuchbhi?</a:t>
            </a:r>
            <a:endParaRPr sz="1400">
              <a:latin typeface="Cambria"/>
              <a:ea typeface="Cambria"/>
              <a:cs typeface="Cambria"/>
              <a:sym typeface="Cambria"/>
            </a:endParaRPr>
          </a:p>
          <a:p>
            <a:pPr marL="0" lvl="0" indent="0" algn="just" rtl="0">
              <a:lnSpc>
                <a:spcPct val="160000"/>
              </a:lnSpc>
              <a:spcBef>
                <a:spcPts val="11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2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31. Sudhanva and Books</a:t>
            </a:r>
            <a:endParaRPr b="1">
              <a:latin typeface="Cambria"/>
              <a:ea typeface="Cambria"/>
              <a:cs typeface="Cambria"/>
              <a:sym typeface="Cambria"/>
            </a:endParaRPr>
          </a:p>
          <a:p>
            <a:pPr marL="0" lvl="0" indent="0" algn="l" rtl="0">
              <a:spcBef>
                <a:spcPts val="600"/>
              </a:spcBef>
              <a:spcAft>
                <a:spcPts val="0"/>
              </a:spcAft>
              <a:buNone/>
            </a:pPr>
            <a:endParaRPr/>
          </a:p>
        </p:txBody>
      </p:sp>
      <p:sp>
        <p:nvSpPr>
          <p:cNvPr id="1410" name="Google Shape;1410;p2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lnSpc>
                <a:spcPct val="160000"/>
              </a:lnSpc>
              <a:spcBef>
                <a:spcPts val="1100"/>
              </a:spcBef>
              <a:spcAft>
                <a:spcPts val="0"/>
              </a:spcAft>
              <a:buSzPts val="1400"/>
              <a:buFont typeface="Cambria"/>
              <a:buChar char="●"/>
            </a:pPr>
            <a:r>
              <a:rPr lang="en" sz="1400">
                <a:latin typeface="Cambria"/>
                <a:ea typeface="Cambria"/>
                <a:cs typeface="Cambria"/>
                <a:sym typeface="Cambria"/>
              </a:rPr>
              <a:t>1 ≤ Q ≤ 10</a:t>
            </a:r>
            <a:r>
              <a:rPr lang="en" sz="1400" baseline="30000">
                <a:latin typeface="Cambria"/>
                <a:ea typeface="Cambria"/>
                <a:cs typeface="Cambria"/>
                <a:sym typeface="Cambria"/>
              </a:rPr>
              <a:t>6 </a:t>
            </a:r>
            <a:endParaRPr sz="1400" baseline="30000">
              <a:latin typeface="Cambria"/>
              <a:ea typeface="Cambria"/>
              <a:cs typeface="Cambria"/>
              <a:sym typeface="Cambria"/>
            </a:endParaRPr>
          </a:p>
          <a:p>
            <a:pPr marL="457200" lvl="0" indent="-317500" algn="just" rtl="0">
              <a:lnSpc>
                <a:spcPct val="160000"/>
              </a:lnSpc>
              <a:spcBef>
                <a:spcPts val="0"/>
              </a:spcBef>
              <a:spcAft>
                <a:spcPts val="0"/>
              </a:spcAft>
              <a:buSzPts val="1400"/>
              <a:buFont typeface="Cambria"/>
              <a:buChar char="●"/>
            </a:pPr>
            <a:r>
              <a:rPr lang="en" sz="1400">
                <a:latin typeface="Cambria"/>
                <a:ea typeface="Cambria"/>
                <a:cs typeface="Cambria"/>
                <a:sym typeface="Cambria"/>
              </a:rPr>
              <a:t>1 ≤ N ≤ 10</a:t>
            </a:r>
            <a:r>
              <a:rPr lang="en" sz="1400" baseline="30000">
                <a:latin typeface="Cambria"/>
                <a:ea typeface="Cambria"/>
                <a:cs typeface="Cambria"/>
                <a:sym typeface="Cambria"/>
              </a:rPr>
              <a:t>9 </a:t>
            </a:r>
            <a:endParaRPr sz="1400">
              <a:latin typeface="Cambria"/>
              <a:ea typeface="Cambria"/>
              <a:cs typeface="Cambria"/>
              <a:sym typeface="Cambri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2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31. Sudhanva and Books</a:t>
            </a:r>
            <a:endParaRPr b="1">
              <a:latin typeface="Cambria"/>
              <a:ea typeface="Cambria"/>
              <a:cs typeface="Cambria"/>
              <a:sym typeface="Cambria"/>
            </a:endParaRPr>
          </a:p>
          <a:p>
            <a:pPr marL="0" lvl="0" indent="0" algn="l" rtl="0">
              <a:spcBef>
                <a:spcPts val="600"/>
              </a:spcBef>
              <a:spcAft>
                <a:spcPts val="0"/>
              </a:spcAft>
              <a:buNone/>
            </a:pPr>
            <a:endParaRPr/>
          </a:p>
        </p:txBody>
      </p:sp>
      <p:sp>
        <p:nvSpPr>
          <p:cNvPr id="1416" name="Google Shape;1416;p2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60000"/>
              </a:lnSpc>
              <a:spcBef>
                <a:spcPts val="1100"/>
              </a:spcBef>
              <a:spcAft>
                <a:spcPts val="4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99" name="Google Shape;199;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50000"/>
              </a:lnSpc>
              <a:spcBef>
                <a:spcPts val="1500"/>
              </a:spcBef>
              <a:spcAft>
                <a:spcPts val="0"/>
              </a:spcAft>
              <a:buClr>
                <a:schemeClr val="dk1"/>
              </a:buClr>
              <a:buSzPts val="1100"/>
              <a:buFont typeface="Arial"/>
              <a:buNone/>
            </a:pPr>
            <a:r>
              <a:rPr lang="en" sz="1500">
                <a:latin typeface="Cambria"/>
                <a:ea typeface="Cambria"/>
                <a:cs typeface="Cambria"/>
                <a:sym typeface="Cambria"/>
              </a:rPr>
              <a:t>Kattapa, as you all know was one of the greatest warriors of his time. The kingdom of Maahishmati had never lost a battle under him (as army-chief), and the reason for that was their really powerful army, also called as </a:t>
            </a:r>
            <a:r>
              <a:rPr lang="en" sz="1500" b="1">
                <a:latin typeface="Cambria"/>
                <a:ea typeface="Cambria"/>
                <a:cs typeface="Cambria"/>
                <a:sym typeface="Cambria"/>
              </a:rPr>
              <a:t>Mahasena</a:t>
            </a:r>
            <a:r>
              <a:rPr lang="en" sz="1500">
                <a:latin typeface="Cambria"/>
                <a:ea typeface="Cambria"/>
                <a:cs typeface="Cambria"/>
                <a:sym typeface="Cambria"/>
              </a:rPr>
              <a:t>. Kattapa was known to be a very superstitious person. He believed that a soldier is "lucky" if the soldier is holding an </a:t>
            </a:r>
            <a:r>
              <a:rPr lang="en" sz="1500" b="1">
                <a:latin typeface="Cambria"/>
                <a:ea typeface="Cambria"/>
                <a:cs typeface="Cambria"/>
                <a:sym typeface="Cambria"/>
              </a:rPr>
              <a:t>even number</a:t>
            </a:r>
            <a:r>
              <a:rPr lang="en" sz="1500">
                <a:latin typeface="Cambria"/>
                <a:ea typeface="Cambria"/>
                <a:cs typeface="Cambria"/>
                <a:sym typeface="Cambria"/>
              </a:rPr>
              <a:t> of weapons, and "unlucky" otherwise. He considered the army as "READY FOR BATTLE" if the count of "lucky" soldiers is strictly greater than the count of "unlucky" soldiers, and "NOT READY" otherwise.</a:t>
            </a:r>
            <a:endParaRPr sz="15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1100"/>
              <a:buFont typeface="Arial"/>
              <a:buNone/>
            </a:pPr>
            <a:r>
              <a:rPr lang="en" sz="1500">
                <a:latin typeface="Cambria"/>
                <a:ea typeface="Cambria"/>
                <a:cs typeface="Cambria"/>
                <a:sym typeface="Cambria"/>
              </a:rPr>
              <a:t>Given the number of weapons each soldier is holding, your task is to determine whether the army formed by all these soldiers is "READY FOR BATTLE" or "NOT READY".</a:t>
            </a:r>
            <a:endParaRPr sz="1500">
              <a:latin typeface="Cambria"/>
              <a:ea typeface="Cambria"/>
              <a:cs typeface="Cambria"/>
              <a:sym typeface="Cambria"/>
            </a:endParaRPr>
          </a:p>
          <a:p>
            <a:pPr marL="0" lvl="0" indent="0" algn="just" rtl="0">
              <a:spcBef>
                <a:spcPts val="1500"/>
              </a:spcBef>
              <a:spcAft>
                <a:spcPts val="1200"/>
              </a:spcAft>
              <a:buNone/>
            </a:pPr>
            <a:endParaRPr sz="1500">
              <a:latin typeface="Cambria"/>
              <a:ea typeface="Cambria"/>
              <a:cs typeface="Cambria"/>
              <a:sym typeface="Cambria"/>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2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32. Chefs in Queue</a:t>
            </a:r>
            <a:endParaRPr b="1">
              <a:latin typeface="Cambria"/>
              <a:ea typeface="Cambria"/>
              <a:cs typeface="Cambria"/>
              <a:sym typeface="Cambria"/>
            </a:endParaRPr>
          </a:p>
        </p:txBody>
      </p:sp>
      <p:sp>
        <p:nvSpPr>
          <p:cNvPr id="1422" name="Google Shape;1422;p2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All the chefs (except the Head Chef) are standing in queue to submit their bills. The chefs have different seniority. In all there are N chefs of K different seniority levels. These are given to you in an array, where A1 , A2 , ..., AN denote the seniority of chefs in the queue. AN denotes front of the queue and A1 denotes end of the queue.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Head Chef gets an interesting thought past his head. He begins to think what if every chef starting from the end of the queue begins to delegate his job of submitting bills to a chef least ahead of him in the queue but junior to him. The Head Chef's fearfulness of this scenario is f = i2 - i1 + 1, where i1 is the index of chef in queue and i2 is the index of the junior chef. Head Chef's total fearfulness of chaos is the product of all the fearfulness in Head Chef's mind. Note if a chef has no junior ahead of him/her in the queue then Head Chef's fearfulness for this Chef is 1. </a:t>
            </a: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You are required to find the Head Chef's total fearfulness given an arrangement of Chef's in a queue. Since this number can be quite large output it modulo 1000000007. </a:t>
            </a:r>
            <a:endParaRPr sz="1400">
              <a:latin typeface="Cambria"/>
              <a:ea typeface="Cambria"/>
              <a:cs typeface="Cambria"/>
              <a:sym typeface="Cambria"/>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32. Chefs in Queue</a:t>
            </a:r>
            <a:endParaRPr b="1">
              <a:latin typeface="Cambria"/>
              <a:ea typeface="Cambria"/>
              <a:cs typeface="Cambria"/>
              <a:sym typeface="Cambria"/>
            </a:endParaRPr>
          </a:p>
        </p:txBody>
      </p:sp>
      <p:sp>
        <p:nvSpPr>
          <p:cNvPr id="1428" name="Google Shape;1428;p224"/>
          <p:cNvSpPr txBox="1">
            <a:spLocks noGrp="1"/>
          </p:cNvSpPr>
          <p:nvPr>
            <p:ph type="body" idx="1"/>
          </p:nvPr>
        </p:nvSpPr>
        <p:spPr>
          <a:xfrm>
            <a:off x="311700" y="1171600"/>
            <a:ext cx="4193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 </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 first line contains two integers N and K denoting the number of chefs and the number of seniority levels. The second line contains N space-separated integers A1 , A2 , ..., AN denoting the seniority of chefs in the queue. AN denotes front of the queue and A1 denotes end of the queue.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429" name="Google Shape;1429;p224"/>
          <p:cNvSpPr txBox="1">
            <a:spLocks noGrp="1"/>
          </p:cNvSpPr>
          <p:nvPr>
            <p:ph type="body" idx="1"/>
          </p:nvPr>
        </p:nvSpPr>
        <p:spPr>
          <a:xfrm>
            <a:off x="4883700" y="1171600"/>
            <a:ext cx="4193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 </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Output a single integer denoting the total fearfulness of the Head Chef.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2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32. Chefs in Queue</a:t>
            </a:r>
            <a:endParaRPr b="1">
              <a:latin typeface="Cambria"/>
              <a:ea typeface="Cambria"/>
              <a:cs typeface="Cambria"/>
              <a:sym typeface="Cambria"/>
            </a:endParaRPr>
          </a:p>
        </p:txBody>
      </p:sp>
      <p:sp>
        <p:nvSpPr>
          <p:cNvPr id="1435" name="Google Shape;1435;p225"/>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4 2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1 2 1 2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436" name="Google Shape;1436;p225"/>
          <p:cNvSpPr txBox="1">
            <a:spLocks noGrp="1"/>
          </p:cNvSpPr>
          <p:nvPr>
            <p:ph type="body" idx="1"/>
          </p:nvPr>
        </p:nvSpPr>
        <p:spPr>
          <a:xfrm>
            <a:off x="48837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2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32. Chefs in Queue</a:t>
            </a:r>
            <a:endParaRPr b="1">
              <a:latin typeface="Cambria"/>
              <a:ea typeface="Cambria"/>
              <a:cs typeface="Cambria"/>
              <a:sym typeface="Cambria"/>
            </a:endParaRPr>
          </a:p>
        </p:txBody>
      </p:sp>
      <p:sp>
        <p:nvSpPr>
          <p:cNvPr id="1442" name="Google Shape;1442;p2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 </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 N ≤ 1000000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 a_i ≤ 1000000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 K ≤ 100000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2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32. Chefs in Queue</a:t>
            </a:r>
            <a:endParaRPr b="1">
              <a:latin typeface="Cambria"/>
              <a:ea typeface="Cambria"/>
              <a:cs typeface="Cambria"/>
              <a:sym typeface="Cambria"/>
            </a:endParaRPr>
          </a:p>
        </p:txBody>
      </p:sp>
      <p:sp>
        <p:nvSpPr>
          <p:cNvPr id="1448" name="Google Shape;1448;p2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Example case 1. Only the second chef has a junior in front of him and the fearfulness he causes to the head chef is 3 - 2 + 1 = 2. Every other chef causes a fearfulness of 1 for the Head Chef.</a:t>
            </a:r>
            <a:endParaRPr sz="1400">
              <a:latin typeface="Cambria"/>
              <a:ea typeface="Cambria"/>
              <a:cs typeface="Cambria"/>
              <a:sym typeface="Cambria"/>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2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32. Chefs in Queue</a:t>
            </a:r>
            <a:endParaRPr b="1">
              <a:latin typeface="Cambria"/>
              <a:ea typeface="Cambria"/>
              <a:cs typeface="Cambria"/>
              <a:sym typeface="Cambria"/>
            </a:endParaRPr>
          </a:p>
        </p:txBody>
      </p:sp>
      <p:sp>
        <p:nvSpPr>
          <p:cNvPr id="1454" name="Google Shape;1454;p2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Solution</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59" name="Google Shape;1459;p2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33. Nikhil and Commands</a:t>
            </a:r>
            <a:endParaRPr b="1">
              <a:latin typeface="Cambria"/>
              <a:ea typeface="Cambria"/>
              <a:cs typeface="Cambria"/>
              <a:sym typeface="Cambria"/>
            </a:endParaRPr>
          </a:p>
        </p:txBody>
      </p:sp>
      <p:sp>
        <p:nvSpPr>
          <p:cNvPr id="1460" name="Google Shape;1460;p2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Nikhil learnt two new commands pwd and cd on the first day of Operating Systems lab. </a:t>
            </a:r>
            <a:endParaRPr sz="1400">
              <a:latin typeface="Cambria"/>
              <a:ea typeface="Cambria"/>
              <a:cs typeface="Cambria"/>
              <a:sym typeface="Cambria"/>
            </a:endParaRPr>
          </a:p>
          <a:p>
            <a:pPr marL="0" lvl="0" indent="457200" algn="just" rtl="0">
              <a:spcBef>
                <a:spcPts val="1200"/>
              </a:spcBef>
              <a:spcAft>
                <a:spcPts val="0"/>
              </a:spcAft>
              <a:buNone/>
            </a:pPr>
            <a:r>
              <a:rPr lang="en" sz="1400">
                <a:latin typeface="Cambria"/>
                <a:ea typeface="Cambria"/>
                <a:cs typeface="Cambria"/>
                <a:sym typeface="Cambria"/>
              </a:rPr>
              <a:t>pwd - command displays the current working directory and, </a:t>
            </a:r>
            <a:endParaRPr sz="1400">
              <a:latin typeface="Cambria"/>
              <a:ea typeface="Cambria"/>
              <a:cs typeface="Cambria"/>
              <a:sym typeface="Cambria"/>
            </a:endParaRPr>
          </a:p>
          <a:p>
            <a:pPr marL="457200" lvl="0" indent="0" algn="just" rtl="0">
              <a:spcBef>
                <a:spcPts val="1200"/>
              </a:spcBef>
              <a:spcAft>
                <a:spcPts val="0"/>
              </a:spcAft>
              <a:buNone/>
            </a:pPr>
            <a:r>
              <a:rPr lang="en" sz="1400">
                <a:latin typeface="Cambria"/>
                <a:ea typeface="Cambria"/>
                <a:cs typeface="Cambria"/>
                <a:sym typeface="Cambria"/>
              </a:rPr>
              <a:t>cd - changes the location of working directory.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If the cd parameter contains ".."(without quotes), that means to step one directory back. The absolute path of directory is separated by slashes "/"(without quotes). The default root directory is "/". Your task is to print the current working directory.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2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33. Nikhil and Commands</a:t>
            </a:r>
            <a:endParaRPr b="1">
              <a:latin typeface="Cambria"/>
              <a:ea typeface="Cambria"/>
              <a:cs typeface="Cambria"/>
              <a:sym typeface="Cambria"/>
            </a:endParaRPr>
          </a:p>
        </p:txBody>
      </p:sp>
      <p:sp>
        <p:nvSpPr>
          <p:cNvPr id="1466" name="Google Shape;1466;p230"/>
          <p:cNvSpPr txBox="1">
            <a:spLocks noGrp="1"/>
          </p:cNvSpPr>
          <p:nvPr>
            <p:ph type="body" idx="1"/>
          </p:nvPr>
        </p:nvSpPr>
        <p:spPr>
          <a:xfrm>
            <a:off x="311700" y="1171600"/>
            <a:ext cx="4028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The first line of input contains T, denoting the number of test cases.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The second line of input contains N, denoting the number of commands.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Then N lines follow, each containing either a cd command or pwd command.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467" name="Google Shape;1467;p230"/>
          <p:cNvSpPr txBox="1">
            <a:spLocks noGrp="1"/>
          </p:cNvSpPr>
          <p:nvPr>
            <p:ph type="body" idx="1"/>
          </p:nvPr>
        </p:nvSpPr>
        <p:spPr>
          <a:xfrm>
            <a:off x="4883700" y="1171600"/>
            <a:ext cx="4028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For each pwd command, output the absolute path of current directory.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2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33. Nikhil and Commands</a:t>
            </a:r>
            <a:endParaRPr b="1">
              <a:latin typeface="Cambria"/>
              <a:ea typeface="Cambria"/>
              <a:cs typeface="Cambria"/>
              <a:sym typeface="Cambria"/>
            </a:endParaRPr>
          </a:p>
        </p:txBody>
      </p:sp>
      <p:sp>
        <p:nvSpPr>
          <p:cNvPr id="1473" name="Google Shape;1473;p231"/>
          <p:cNvSpPr txBox="1">
            <a:spLocks noGrp="1"/>
          </p:cNvSpPr>
          <p:nvPr>
            <p:ph type="body" idx="1"/>
          </p:nvPr>
        </p:nvSpPr>
        <p:spPr>
          <a:xfrm>
            <a:off x="311700" y="1171600"/>
            <a:ext cx="42138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1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9</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pwd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cd /home/csed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pwd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cd /lab/root/../dir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pwd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cd /home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pwd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cd lab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pwd </a:t>
            </a:r>
            <a:endParaRPr sz="1400">
              <a:latin typeface="Cambria"/>
              <a:ea typeface="Cambria"/>
              <a:cs typeface="Cambria"/>
              <a:sym typeface="Cambria"/>
            </a:endParaRPr>
          </a:p>
          <a:p>
            <a:pPr marL="0" lvl="0" indent="0" algn="just" rtl="0">
              <a:spcBef>
                <a:spcPts val="0"/>
              </a:spcBef>
              <a:spcAft>
                <a:spcPts val="1200"/>
              </a:spcAft>
              <a:buNone/>
            </a:pPr>
            <a:endParaRPr sz="1400">
              <a:latin typeface="Cambria"/>
              <a:ea typeface="Cambria"/>
              <a:cs typeface="Cambria"/>
              <a:sym typeface="Cambria"/>
            </a:endParaRPr>
          </a:p>
        </p:txBody>
      </p:sp>
      <p:sp>
        <p:nvSpPr>
          <p:cNvPr id="1474" name="Google Shape;1474;p231"/>
          <p:cNvSpPr txBox="1">
            <a:spLocks noGrp="1"/>
          </p:cNvSpPr>
          <p:nvPr>
            <p:ph type="body" idx="1"/>
          </p:nvPr>
        </p:nvSpPr>
        <p:spPr>
          <a:xfrm>
            <a:off x="4883700" y="1171600"/>
            <a:ext cx="42138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/home/csed/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/lab/dir/</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 /home/ </a:t>
            </a: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/home/lab/</a:t>
            </a:r>
            <a:endParaRPr sz="1400">
              <a:latin typeface="Cambria"/>
              <a:ea typeface="Cambria"/>
              <a:cs typeface="Cambria"/>
              <a:sym typeface="Cambria"/>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33. Nikhil and Commands</a:t>
            </a:r>
            <a:endParaRPr b="1">
              <a:latin typeface="Cambria"/>
              <a:ea typeface="Cambria"/>
              <a:cs typeface="Cambria"/>
              <a:sym typeface="Cambria"/>
            </a:endParaRPr>
          </a:p>
        </p:txBody>
      </p:sp>
      <p:sp>
        <p:nvSpPr>
          <p:cNvPr id="1480" name="Google Shape;1480;p2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Should contain all the constraints on the input data that you may have. Format it like: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1 ≤ T ≤ 100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N ≤ 100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Maximum length of cd parameter ≤ 200</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05" name="Google Shape;205;p35"/>
          <p:cNvSpPr txBox="1">
            <a:spLocks noGrp="1"/>
          </p:cNvSpPr>
          <p:nvPr>
            <p:ph type="body" idx="1"/>
          </p:nvPr>
        </p:nvSpPr>
        <p:spPr>
          <a:xfrm>
            <a:off x="311700" y="1171600"/>
            <a:ext cx="4125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500">
                <a:latin typeface="Cambria"/>
                <a:ea typeface="Cambria"/>
                <a:cs typeface="Cambria"/>
                <a:sym typeface="Cambria"/>
              </a:rPr>
              <a:t>The first line of input consists of a single integer </a:t>
            </a:r>
            <a:r>
              <a:rPr lang="en" sz="1500" b="1">
                <a:latin typeface="Cambria"/>
                <a:ea typeface="Cambria"/>
                <a:cs typeface="Cambria"/>
                <a:sym typeface="Cambria"/>
              </a:rPr>
              <a:t>N</a:t>
            </a:r>
            <a:r>
              <a:rPr lang="en" sz="1500">
                <a:latin typeface="Cambria"/>
                <a:ea typeface="Cambria"/>
                <a:cs typeface="Cambria"/>
                <a:sym typeface="Cambria"/>
              </a:rPr>
              <a:t> denoting the number of soldiers. The second line of input consists of </a:t>
            </a:r>
            <a:r>
              <a:rPr lang="en" sz="1500" b="1">
                <a:latin typeface="Cambria"/>
                <a:ea typeface="Cambria"/>
                <a:cs typeface="Cambria"/>
                <a:sym typeface="Cambria"/>
              </a:rPr>
              <a:t>N</a:t>
            </a:r>
            <a:r>
              <a:rPr lang="en" sz="1500">
                <a:latin typeface="Cambria"/>
                <a:ea typeface="Cambria"/>
                <a:cs typeface="Cambria"/>
                <a:sym typeface="Cambria"/>
              </a:rPr>
              <a:t> space separated integers </a:t>
            </a:r>
            <a:r>
              <a:rPr lang="en" sz="1500" b="1">
                <a:latin typeface="Cambria"/>
                <a:ea typeface="Cambria"/>
                <a:cs typeface="Cambria"/>
                <a:sym typeface="Cambria"/>
              </a:rPr>
              <a:t>A</a:t>
            </a:r>
            <a:r>
              <a:rPr lang="en" sz="1500" b="1" baseline="-25000">
                <a:latin typeface="Cambria"/>
                <a:ea typeface="Cambria"/>
                <a:cs typeface="Cambria"/>
                <a:sym typeface="Cambria"/>
              </a:rPr>
              <a:t>1</a:t>
            </a:r>
            <a:r>
              <a:rPr lang="en" sz="1500">
                <a:latin typeface="Cambria"/>
                <a:ea typeface="Cambria"/>
                <a:cs typeface="Cambria"/>
                <a:sym typeface="Cambria"/>
              </a:rPr>
              <a:t>, </a:t>
            </a:r>
            <a:r>
              <a:rPr lang="en" sz="1500" b="1">
                <a:latin typeface="Cambria"/>
                <a:ea typeface="Cambria"/>
                <a:cs typeface="Cambria"/>
                <a:sym typeface="Cambria"/>
              </a:rPr>
              <a:t>A</a:t>
            </a:r>
            <a:r>
              <a:rPr lang="en" sz="1500" b="1" baseline="-25000">
                <a:latin typeface="Cambria"/>
                <a:ea typeface="Cambria"/>
                <a:cs typeface="Cambria"/>
                <a:sym typeface="Cambria"/>
              </a:rPr>
              <a:t>2</a:t>
            </a:r>
            <a:r>
              <a:rPr lang="en" sz="1500">
                <a:latin typeface="Cambria"/>
                <a:ea typeface="Cambria"/>
                <a:cs typeface="Cambria"/>
                <a:sym typeface="Cambria"/>
              </a:rPr>
              <a:t>, ..., </a:t>
            </a:r>
            <a:r>
              <a:rPr lang="en" sz="1500" b="1">
                <a:latin typeface="Cambria"/>
                <a:ea typeface="Cambria"/>
                <a:cs typeface="Cambria"/>
                <a:sym typeface="Cambria"/>
              </a:rPr>
              <a:t>A</a:t>
            </a:r>
            <a:r>
              <a:rPr lang="en" sz="1500" b="1" baseline="-25000">
                <a:latin typeface="Cambria"/>
                <a:ea typeface="Cambria"/>
                <a:cs typeface="Cambria"/>
                <a:sym typeface="Cambria"/>
              </a:rPr>
              <a:t>N</a:t>
            </a:r>
            <a:r>
              <a:rPr lang="en" sz="1500">
                <a:latin typeface="Cambria"/>
                <a:ea typeface="Cambria"/>
                <a:cs typeface="Cambria"/>
                <a:sym typeface="Cambria"/>
              </a:rPr>
              <a:t>, where </a:t>
            </a:r>
            <a:r>
              <a:rPr lang="en" sz="1500" b="1">
                <a:latin typeface="Cambria"/>
                <a:ea typeface="Cambria"/>
                <a:cs typeface="Cambria"/>
                <a:sym typeface="Cambria"/>
              </a:rPr>
              <a:t>A</a:t>
            </a:r>
            <a:r>
              <a:rPr lang="en" sz="1500" b="1" baseline="-25000">
                <a:latin typeface="Cambria"/>
                <a:ea typeface="Cambria"/>
                <a:cs typeface="Cambria"/>
                <a:sym typeface="Cambria"/>
              </a:rPr>
              <a:t>i</a:t>
            </a:r>
            <a:r>
              <a:rPr lang="en" sz="1500">
                <a:latin typeface="Cambria"/>
                <a:ea typeface="Cambria"/>
                <a:cs typeface="Cambria"/>
                <a:sym typeface="Cambria"/>
              </a:rPr>
              <a:t> denotes the number of weapons that the </a:t>
            </a:r>
            <a:r>
              <a:rPr lang="en" sz="1500" b="1">
                <a:latin typeface="Cambria"/>
                <a:ea typeface="Cambria"/>
                <a:cs typeface="Cambria"/>
                <a:sym typeface="Cambria"/>
              </a:rPr>
              <a:t>i</a:t>
            </a:r>
            <a:r>
              <a:rPr lang="en" sz="1500" baseline="30000">
                <a:latin typeface="Cambria"/>
                <a:ea typeface="Cambria"/>
                <a:cs typeface="Cambria"/>
                <a:sym typeface="Cambria"/>
              </a:rPr>
              <a:t>th</a:t>
            </a:r>
            <a:r>
              <a:rPr lang="en" sz="1500">
                <a:latin typeface="Cambria"/>
                <a:ea typeface="Cambria"/>
                <a:cs typeface="Cambria"/>
                <a:sym typeface="Cambria"/>
              </a:rPr>
              <a:t> soldier is holding.</a:t>
            </a:r>
            <a:endParaRPr sz="1500">
              <a:latin typeface="Cambria"/>
              <a:ea typeface="Cambria"/>
              <a:cs typeface="Cambria"/>
              <a:sym typeface="Cambria"/>
            </a:endParaRPr>
          </a:p>
          <a:p>
            <a:pPr marL="0" lvl="0" indent="0" algn="just" rtl="0">
              <a:spcBef>
                <a:spcPts val="1500"/>
              </a:spcBef>
              <a:spcAft>
                <a:spcPts val="1200"/>
              </a:spcAft>
              <a:buNone/>
            </a:pPr>
            <a:endParaRPr sz="1500">
              <a:latin typeface="Cambria"/>
              <a:ea typeface="Cambria"/>
              <a:cs typeface="Cambria"/>
              <a:sym typeface="Cambria"/>
            </a:endParaRPr>
          </a:p>
        </p:txBody>
      </p:sp>
      <p:sp>
        <p:nvSpPr>
          <p:cNvPr id="206" name="Google Shape;206;p35"/>
          <p:cNvSpPr txBox="1">
            <a:spLocks noGrp="1"/>
          </p:cNvSpPr>
          <p:nvPr>
            <p:ph type="body" idx="1"/>
          </p:nvPr>
        </p:nvSpPr>
        <p:spPr>
          <a:xfrm>
            <a:off x="4731300" y="1171600"/>
            <a:ext cx="4125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1500"/>
              </a:spcAft>
              <a:buClr>
                <a:schemeClr val="dk1"/>
              </a:buClr>
              <a:buSzPts val="1100"/>
              <a:buFont typeface="Arial"/>
              <a:buNone/>
            </a:pPr>
            <a:r>
              <a:rPr lang="en" sz="1500">
                <a:latin typeface="Cambria"/>
                <a:ea typeface="Cambria"/>
                <a:cs typeface="Cambria"/>
                <a:sym typeface="Cambria"/>
              </a:rPr>
              <a:t>Generate one line output saying "READY FOR BATTLE", if the army satisfies the conditions that Kattapa requires or "NOT READY" otherwise (quotes for clarity).</a:t>
            </a:r>
            <a:endParaRPr sz="1500">
              <a:latin typeface="Cambria"/>
              <a:ea typeface="Cambria"/>
              <a:cs typeface="Cambria"/>
              <a:sym typeface="Cambria"/>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2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33. Nikhil and Commands</a:t>
            </a:r>
            <a:endParaRPr b="1">
              <a:latin typeface="Cambria"/>
              <a:ea typeface="Cambria"/>
              <a:cs typeface="Cambria"/>
              <a:sym typeface="Cambria"/>
            </a:endParaRPr>
          </a:p>
        </p:txBody>
      </p:sp>
      <p:sp>
        <p:nvSpPr>
          <p:cNvPr id="1486" name="Google Shape;1486;p2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Solution</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2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34. Iron, Magnet and Wall</a:t>
            </a:r>
            <a:endParaRPr b="1">
              <a:latin typeface="Cambria"/>
              <a:ea typeface="Cambria"/>
              <a:cs typeface="Cambria"/>
              <a:sym typeface="Cambria"/>
            </a:endParaRPr>
          </a:p>
        </p:txBody>
      </p:sp>
      <p:sp>
        <p:nvSpPr>
          <p:cNvPr id="1492" name="Google Shape;1492;p2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Chef loves to play with iron (Fe) and magnets (Ma). He took a row of N cells (numbered 1 through N) and placed some objects in some of these cells. You are given a string with length describing them; for each valid , the -th character of is one of the following: </a:t>
            </a:r>
            <a:endParaRPr sz="1400">
              <a:latin typeface="Cambria"/>
              <a:ea typeface="Cambria"/>
              <a:cs typeface="Cambria"/>
              <a:sym typeface="Cambria"/>
            </a:endParaRPr>
          </a:p>
          <a:p>
            <a:pPr marL="457200" lvl="0" indent="-317500" algn="just" rtl="0">
              <a:lnSpc>
                <a:spcPct val="100000"/>
              </a:lnSpc>
              <a:spcBef>
                <a:spcPts val="0"/>
              </a:spcBef>
              <a:spcAft>
                <a:spcPts val="0"/>
              </a:spcAft>
              <a:buSzPts val="1400"/>
              <a:buFont typeface="Cambria"/>
              <a:buChar char="●"/>
            </a:pPr>
            <a:r>
              <a:rPr lang="en" sz="1400">
                <a:latin typeface="Cambria"/>
                <a:ea typeface="Cambria"/>
                <a:cs typeface="Cambria"/>
                <a:sym typeface="Cambria"/>
              </a:rPr>
              <a:t>'I' if the -th cell contains a piece of iron </a:t>
            </a:r>
            <a:endParaRPr sz="1400">
              <a:latin typeface="Cambria"/>
              <a:ea typeface="Cambria"/>
              <a:cs typeface="Cambria"/>
              <a:sym typeface="Cambria"/>
            </a:endParaRPr>
          </a:p>
          <a:p>
            <a:pPr marL="457200" lvl="0" indent="-317500" algn="just" rtl="0">
              <a:lnSpc>
                <a:spcPct val="100000"/>
              </a:lnSpc>
              <a:spcBef>
                <a:spcPts val="0"/>
              </a:spcBef>
              <a:spcAft>
                <a:spcPts val="0"/>
              </a:spcAft>
              <a:buSzPts val="1400"/>
              <a:buFont typeface="Cambria"/>
              <a:buChar char="●"/>
            </a:pPr>
            <a:r>
              <a:rPr lang="en" sz="1400">
                <a:latin typeface="Cambria"/>
                <a:ea typeface="Cambria"/>
                <a:cs typeface="Cambria"/>
                <a:sym typeface="Cambria"/>
              </a:rPr>
              <a:t>'M' if the -th cell contains a magnet </a:t>
            </a:r>
            <a:endParaRPr sz="1400">
              <a:latin typeface="Cambria"/>
              <a:ea typeface="Cambria"/>
              <a:cs typeface="Cambria"/>
              <a:sym typeface="Cambria"/>
            </a:endParaRPr>
          </a:p>
          <a:p>
            <a:pPr marL="457200" lvl="0" indent="-317500" algn="just" rtl="0">
              <a:lnSpc>
                <a:spcPct val="100000"/>
              </a:lnSpc>
              <a:spcBef>
                <a:spcPts val="0"/>
              </a:spcBef>
              <a:spcAft>
                <a:spcPts val="0"/>
              </a:spcAft>
              <a:buSzPts val="1400"/>
              <a:buFont typeface="Cambria"/>
              <a:buChar char="●"/>
            </a:pPr>
            <a:r>
              <a:rPr lang="en" sz="1400">
                <a:latin typeface="Cambria"/>
                <a:ea typeface="Cambria"/>
                <a:cs typeface="Cambria"/>
                <a:sym typeface="Cambria"/>
              </a:rPr>
              <a:t>'_' if the -th cell is empty </a:t>
            </a:r>
            <a:endParaRPr sz="1400">
              <a:latin typeface="Cambria"/>
              <a:ea typeface="Cambria"/>
              <a:cs typeface="Cambria"/>
              <a:sym typeface="Cambria"/>
            </a:endParaRPr>
          </a:p>
          <a:p>
            <a:pPr marL="457200" lvl="0" indent="-317500" algn="just" rtl="0">
              <a:lnSpc>
                <a:spcPct val="100000"/>
              </a:lnSpc>
              <a:spcBef>
                <a:spcPts val="0"/>
              </a:spcBef>
              <a:spcAft>
                <a:spcPts val="0"/>
              </a:spcAft>
              <a:buSzPts val="1400"/>
              <a:buFont typeface="Cambria"/>
              <a:buChar char="●"/>
            </a:pPr>
            <a:r>
              <a:rPr lang="en" sz="1400">
                <a:latin typeface="Cambria"/>
                <a:ea typeface="Cambria"/>
                <a:cs typeface="Cambria"/>
                <a:sym typeface="Cambria"/>
              </a:rPr>
              <a:t>':' if the -th cell contains a conducting sheet </a:t>
            </a:r>
            <a:endParaRPr sz="1400">
              <a:latin typeface="Cambria"/>
              <a:ea typeface="Cambria"/>
              <a:cs typeface="Cambria"/>
              <a:sym typeface="Cambria"/>
            </a:endParaRPr>
          </a:p>
          <a:p>
            <a:pPr marL="457200" lvl="0" indent="-317500" algn="just" rtl="0">
              <a:lnSpc>
                <a:spcPct val="100000"/>
              </a:lnSpc>
              <a:spcBef>
                <a:spcPts val="0"/>
              </a:spcBef>
              <a:spcAft>
                <a:spcPts val="0"/>
              </a:spcAft>
              <a:buSzPts val="1400"/>
              <a:buFont typeface="Cambria"/>
              <a:buChar char="●"/>
            </a:pPr>
            <a:r>
              <a:rPr lang="en" sz="1400">
                <a:latin typeface="Cambria"/>
                <a:ea typeface="Cambria"/>
                <a:cs typeface="Cambria"/>
                <a:sym typeface="Cambria"/>
              </a:rPr>
              <a:t>'X' if the -th cell is blocked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If there is a magnet in a cell and iron in a cell , the attraction power between these cells is P </a:t>
            </a:r>
            <a:r>
              <a:rPr lang="en" sz="1400" baseline="-25000">
                <a:latin typeface="Cambria"/>
                <a:ea typeface="Cambria"/>
                <a:cs typeface="Cambria"/>
                <a:sym typeface="Cambria"/>
              </a:rPr>
              <a:t>i,j</a:t>
            </a:r>
            <a:r>
              <a:rPr lang="en" sz="1400">
                <a:latin typeface="Cambria"/>
                <a:ea typeface="Cambria"/>
                <a:cs typeface="Cambria"/>
                <a:sym typeface="Cambria"/>
              </a:rPr>
              <a:t>= K+1 -|j-i| -S </a:t>
            </a:r>
            <a:r>
              <a:rPr lang="en" sz="1400" baseline="-25000">
                <a:latin typeface="Cambria"/>
                <a:ea typeface="Cambria"/>
                <a:cs typeface="Cambria"/>
                <a:sym typeface="Cambria"/>
              </a:rPr>
              <a:t>i,j</a:t>
            </a:r>
            <a:r>
              <a:rPr lang="en" sz="1400">
                <a:latin typeface="Cambria"/>
                <a:ea typeface="Cambria"/>
                <a:cs typeface="Cambria"/>
                <a:sym typeface="Cambria"/>
              </a:rPr>
              <a:t> , where S </a:t>
            </a:r>
            <a:r>
              <a:rPr lang="en" sz="1400" baseline="-25000">
                <a:latin typeface="Cambria"/>
                <a:ea typeface="Cambria"/>
                <a:cs typeface="Cambria"/>
                <a:sym typeface="Cambria"/>
              </a:rPr>
              <a:t>i,j </a:t>
            </a:r>
            <a:r>
              <a:rPr lang="en" sz="1400">
                <a:latin typeface="Cambria"/>
                <a:ea typeface="Cambria"/>
                <a:cs typeface="Cambria"/>
                <a:sym typeface="Cambria"/>
              </a:rPr>
              <a:t>is the number of cells containing sheets between cells i and j. This magnet can only attract this iron if and there are no blocked cells between the cells and . Chef wants to choose some magnet-s (possibly none) and to each of these magnets, assign a piece of iron which this magnet should attract. Each piece of iron may only be attracted by at most one magnet and only if the attraction power between them is positive and there are no blocked cells between them. Find the maximum number of magnets Chef can choose. </a:t>
            </a:r>
            <a:endParaRPr sz="1400">
              <a:latin typeface="Cambria"/>
              <a:ea typeface="Cambria"/>
              <a:cs typeface="Cambria"/>
              <a:sym typeface="Cambria"/>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2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34. Iron, Magnet and Wall</a:t>
            </a:r>
            <a:endParaRPr b="1">
              <a:latin typeface="Cambria"/>
              <a:ea typeface="Cambria"/>
              <a:cs typeface="Cambria"/>
              <a:sym typeface="Cambria"/>
            </a:endParaRPr>
          </a:p>
        </p:txBody>
      </p:sp>
      <p:sp>
        <p:nvSpPr>
          <p:cNvPr id="1498" name="Google Shape;1498;p235"/>
          <p:cNvSpPr txBox="1">
            <a:spLocks noGrp="1"/>
          </p:cNvSpPr>
          <p:nvPr>
            <p:ph type="body" idx="1"/>
          </p:nvPr>
        </p:nvSpPr>
        <p:spPr>
          <a:xfrm>
            <a:off x="311700" y="1171600"/>
            <a:ext cx="4049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 first line of the input contains a single integer T denoting the number of test cases. The description of T test cases follows.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 first line of each test case contains two space-separated integers N and K.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 second line contains a single string S with length N .</a:t>
            </a: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 </a:t>
            </a:r>
            <a:endParaRPr sz="1400">
              <a:latin typeface="Cambria"/>
              <a:ea typeface="Cambria"/>
              <a:cs typeface="Cambria"/>
              <a:sym typeface="Cambria"/>
            </a:endParaRPr>
          </a:p>
        </p:txBody>
      </p:sp>
      <p:sp>
        <p:nvSpPr>
          <p:cNvPr id="1499" name="Google Shape;1499;p235"/>
          <p:cNvSpPr txBox="1">
            <a:spLocks noGrp="1"/>
          </p:cNvSpPr>
          <p:nvPr>
            <p:ph type="body" idx="1"/>
          </p:nvPr>
        </p:nvSpPr>
        <p:spPr>
          <a:xfrm>
            <a:off x="4883700" y="1171600"/>
            <a:ext cx="4049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For each test case, print a single line containing one integer ― the maximum number of magnets that can attract iron.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2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34. Iron, Magnet and Wall</a:t>
            </a:r>
            <a:endParaRPr b="1">
              <a:latin typeface="Cambria"/>
              <a:ea typeface="Cambria"/>
              <a:cs typeface="Cambria"/>
              <a:sym typeface="Cambria"/>
            </a:endParaRPr>
          </a:p>
        </p:txBody>
      </p:sp>
      <p:sp>
        <p:nvSpPr>
          <p:cNvPr id="1505" name="Google Shape;1505;p236"/>
          <p:cNvSpPr txBox="1">
            <a:spLocks noGrp="1"/>
          </p:cNvSpPr>
          <p:nvPr>
            <p:ph type="body" idx="1"/>
          </p:nvPr>
        </p:nvSpPr>
        <p:spPr>
          <a:xfrm>
            <a:off x="311700" y="1171600"/>
            <a:ext cx="3956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2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4 5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I::M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9 10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MIM_XII:M</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506" name="Google Shape;1506;p236"/>
          <p:cNvSpPr txBox="1">
            <a:spLocks noGrp="1"/>
          </p:cNvSpPr>
          <p:nvPr>
            <p:ph type="body" idx="1"/>
          </p:nvPr>
        </p:nvSpPr>
        <p:spPr>
          <a:xfrm>
            <a:off x="5036100" y="1171600"/>
            <a:ext cx="3956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2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34. Iron, Magnet and Wall</a:t>
            </a:r>
            <a:endParaRPr b="1">
              <a:latin typeface="Cambria"/>
              <a:ea typeface="Cambria"/>
              <a:cs typeface="Cambria"/>
              <a:sym typeface="Cambria"/>
            </a:endParaRPr>
          </a:p>
        </p:txBody>
      </p:sp>
      <p:sp>
        <p:nvSpPr>
          <p:cNvPr id="1512" name="Google Shape;1512;p2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1 ≤ T ≤ 2, 000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N ≤ 10</a:t>
            </a:r>
            <a:r>
              <a:rPr lang="en" sz="1400" baseline="30000">
                <a:latin typeface="Cambria"/>
                <a:ea typeface="Cambria"/>
                <a:cs typeface="Cambria"/>
                <a:sym typeface="Cambria"/>
              </a:rPr>
              <a:t>5 </a:t>
            </a:r>
            <a:endParaRPr sz="1400" baseline="300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0 ≤ K ≤ 10</a:t>
            </a:r>
            <a:r>
              <a:rPr lang="en" sz="1400" baseline="30000">
                <a:latin typeface="Cambria"/>
                <a:ea typeface="Cambria"/>
                <a:cs typeface="Cambria"/>
                <a:sym typeface="Cambria"/>
              </a:rPr>
              <a:t>5 </a:t>
            </a:r>
            <a:endParaRPr sz="1400" baseline="300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S contains only characters ‘i’, ‘M’, ‘_’, ‘.’, and ‘X’</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The sum of N over all test cases does not exceed  5 ⋅ 10</a:t>
            </a:r>
            <a:r>
              <a:rPr lang="en" sz="1400" baseline="30000">
                <a:latin typeface="Cambria"/>
                <a:ea typeface="Cambria"/>
                <a:cs typeface="Cambria"/>
                <a:sym typeface="Cambria"/>
              </a:rPr>
              <a:t>6</a:t>
            </a:r>
            <a:endParaRPr sz="1400" baseline="300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2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34. Iron, Magnet and Wall</a:t>
            </a:r>
            <a:endParaRPr b="1">
              <a:latin typeface="Cambria"/>
              <a:ea typeface="Cambria"/>
              <a:cs typeface="Cambria"/>
              <a:sym typeface="Cambria"/>
            </a:endParaRPr>
          </a:p>
        </p:txBody>
      </p:sp>
      <p:sp>
        <p:nvSpPr>
          <p:cNvPr id="1518" name="Google Shape;1518;p2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1200"/>
              </a:spcBef>
              <a:spcAft>
                <a:spcPts val="0"/>
              </a:spcAft>
              <a:buNone/>
            </a:pPr>
            <a:r>
              <a:rPr lang="en" sz="1400" b="1">
                <a:latin typeface="Cambria"/>
                <a:ea typeface="Cambria"/>
                <a:cs typeface="Cambria"/>
                <a:sym typeface="Cambria"/>
              </a:rPr>
              <a:t>Example case 1:</a:t>
            </a:r>
            <a:r>
              <a:rPr lang="en" sz="1400">
                <a:latin typeface="Cambria"/>
                <a:ea typeface="Cambria"/>
                <a:cs typeface="Cambria"/>
                <a:sym typeface="Cambria"/>
              </a:rPr>
              <a:t> The attraction power between the only magnet and the only piece of iron is 5+1-3-2=1 . Note that it decreases with distance and the number of sheets. </a:t>
            </a:r>
            <a:endParaRPr sz="1400">
              <a:latin typeface="Cambria"/>
              <a:ea typeface="Cambria"/>
              <a:cs typeface="Cambria"/>
              <a:sym typeface="Cambria"/>
            </a:endParaRPr>
          </a:p>
          <a:p>
            <a:pPr marL="0" lvl="0" indent="0" algn="just" rtl="0">
              <a:spcBef>
                <a:spcPts val="1200"/>
              </a:spcBef>
              <a:spcAft>
                <a:spcPts val="0"/>
              </a:spcAft>
              <a:buNone/>
            </a:pPr>
            <a:r>
              <a:rPr lang="en" sz="1400" b="1">
                <a:latin typeface="Cambria"/>
                <a:ea typeface="Cambria"/>
                <a:cs typeface="Cambria"/>
                <a:sym typeface="Cambria"/>
              </a:rPr>
              <a:t>Example case 2:</a:t>
            </a:r>
            <a:r>
              <a:rPr lang="en" sz="1400">
                <a:latin typeface="Cambria"/>
                <a:ea typeface="Cambria"/>
                <a:cs typeface="Cambria"/>
                <a:sym typeface="Cambria"/>
              </a:rPr>
              <a:t> The magnets in cells 1 and 3 can attract the piece of iron in cell 2, since the attraction power is 10 in both cases. They cannot attract iron in cells 6 or 7 because there is a wall between them. </a:t>
            </a: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The magnet in cell 9 can attract the pieces of iron in cells 7 and 6; the attraction power is 8 and 7 respectively</a:t>
            </a:r>
            <a:endParaRPr sz="1400">
              <a:latin typeface="Cambria"/>
              <a:ea typeface="Cambria"/>
              <a:cs typeface="Cambria"/>
              <a:sym typeface="Cambria"/>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2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24" name="Google Shape;1524;p2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Dr. Phil has put you in charge of his new hospital while he is chilling at the ranch. N people have booked appointment with the Doctor today numbered from 1 to N such that person X booked appointment before person Y if X&lt;Y . Now, the people do not necessarily arrive at the hospital on time, so you decide of an unusual way of handling the situation.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At the start you fulfill the appointment of the people who booked first (so if person 1 is available then that person can meet the doctor) otherwise you look for next available person.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If you fulfill the appointment of any person and their exist some people (1 or more) who have booked earlier but haven’t arrived at the hospital yet, then those people are said to have missed their appointment. </a:t>
            </a:r>
            <a:endParaRPr sz="1400">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2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30" name="Google Shape;1530;p2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If at some point of time there exists a set of people that have missed their appointment earlier and the person who booked appointment most recently among them (later than others in that set) say person X is now available then X is given the priority to meet the doctor over any other person. </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But even if any person in that set Y other than X is available and is not available then you start appointments of the people who have not yet missed their appointments in their order of booking. </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You are given the order in which people arrive at the hospital and have to print the order of their appointments. </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Note: Use fast input/output methods. Python users should submit their solutions in PYPY 3.</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2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36" name="Google Shape;1536;p241"/>
          <p:cNvSpPr txBox="1">
            <a:spLocks noGrp="1"/>
          </p:cNvSpPr>
          <p:nvPr>
            <p:ph type="body" idx="1"/>
          </p:nvPr>
        </p:nvSpPr>
        <p:spPr>
          <a:xfrm>
            <a:off x="311700" y="1171600"/>
            <a:ext cx="41109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First line contains T , the number of test cases.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First line of each test case contains a single integer N, the number of people who have booked appointment.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Next line contains N space separated integers denoting the order of their arrival. </a:t>
            </a:r>
            <a:endParaRPr sz="1400">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
        <p:nvSpPr>
          <p:cNvPr id="1537" name="Google Shape;1537;p241"/>
          <p:cNvSpPr txBox="1">
            <a:spLocks noGrp="1"/>
          </p:cNvSpPr>
          <p:nvPr>
            <p:ph type="body" idx="1"/>
          </p:nvPr>
        </p:nvSpPr>
        <p:spPr>
          <a:xfrm>
            <a:off x="4883700" y="1171600"/>
            <a:ext cx="41109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For each test case print in a new line N space separated integers denoting the order of their appointment</a:t>
            </a:r>
            <a:endParaRPr sz="1400">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2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43" name="Google Shape;1543;p242"/>
          <p:cNvSpPr txBox="1">
            <a:spLocks noGrp="1"/>
          </p:cNvSpPr>
          <p:nvPr>
            <p:ph type="body" idx="1"/>
          </p:nvPr>
        </p:nvSpPr>
        <p:spPr>
          <a:xfrm>
            <a:off x="311700" y="1171600"/>
            <a:ext cx="3905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3 1 2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9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1 3 2 6 4 7 5 8 9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4 2 3 5 1</a:t>
            </a:r>
            <a:endParaRPr sz="1400">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
        <p:nvSpPr>
          <p:cNvPr id="1544" name="Google Shape;1544;p242"/>
          <p:cNvSpPr txBox="1">
            <a:spLocks noGrp="1"/>
          </p:cNvSpPr>
          <p:nvPr>
            <p:ph type="body" idx="1"/>
          </p:nvPr>
        </p:nvSpPr>
        <p:spPr>
          <a:xfrm>
            <a:off x="5237825" y="1247800"/>
            <a:ext cx="3213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3 2 1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1 3 2 6 7 5 4 8 9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4 3 2 5 1</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12" name="Google Shape;212;p36"/>
          <p:cNvSpPr txBox="1">
            <a:spLocks noGrp="1"/>
          </p:cNvSpPr>
          <p:nvPr>
            <p:ph type="body" idx="1"/>
          </p:nvPr>
        </p:nvSpPr>
        <p:spPr>
          <a:xfrm>
            <a:off x="311700" y="1171600"/>
            <a:ext cx="1398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lnSpc>
                <a:spcPct val="100000"/>
              </a:lnSpc>
              <a:spcBef>
                <a:spcPts val="1500"/>
              </a:spcBef>
              <a:spcAft>
                <a:spcPts val="0"/>
              </a:spcAft>
              <a:buNone/>
            </a:pPr>
            <a:r>
              <a:rPr lang="en" sz="1500" b="1">
                <a:latin typeface="Cambria"/>
                <a:ea typeface="Cambria"/>
                <a:cs typeface="Cambria"/>
                <a:sym typeface="Cambria"/>
              </a:rPr>
              <a:t>Example 1</a:t>
            </a:r>
            <a:endParaRPr sz="1500" b="1">
              <a:latin typeface="Cambria"/>
              <a:ea typeface="Cambria"/>
              <a:cs typeface="Cambria"/>
              <a:sym typeface="Cambria"/>
            </a:endParaRPr>
          </a:p>
          <a:p>
            <a:pPr marL="0" lvl="0" indent="0" algn="just" rtl="0">
              <a:lnSpc>
                <a:spcPct val="100000"/>
              </a:lnSpc>
              <a:spcBef>
                <a:spcPts val="1200"/>
              </a:spcBef>
              <a:spcAft>
                <a:spcPts val="0"/>
              </a:spcAft>
              <a:buNone/>
            </a:pPr>
            <a:r>
              <a:rPr lang="en" sz="1500">
                <a:latin typeface="Cambria"/>
                <a:ea typeface="Cambria"/>
                <a:cs typeface="Cambria"/>
                <a:sym typeface="Cambria"/>
              </a:rPr>
              <a:t>1</a:t>
            </a:r>
            <a:endParaRPr sz="1500">
              <a:latin typeface="Cambria"/>
              <a:ea typeface="Cambria"/>
              <a:cs typeface="Cambria"/>
              <a:sym typeface="Cambria"/>
            </a:endParaRPr>
          </a:p>
          <a:p>
            <a:pPr marL="0" lvl="0" indent="0" algn="just" rtl="0">
              <a:lnSpc>
                <a:spcPct val="100000"/>
              </a:lnSpc>
              <a:spcBef>
                <a:spcPts val="1200"/>
              </a:spcBef>
              <a:spcAft>
                <a:spcPts val="0"/>
              </a:spcAft>
              <a:buNone/>
            </a:pPr>
            <a:r>
              <a:rPr lang="en" sz="1500">
                <a:latin typeface="Cambria"/>
                <a:ea typeface="Cambria"/>
                <a:cs typeface="Cambria"/>
                <a:sym typeface="Cambria"/>
              </a:rPr>
              <a:t>1</a:t>
            </a:r>
            <a:endParaRPr sz="1500">
              <a:latin typeface="Cambria"/>
              <a:ea typeface="Cambria"/>
              <a:cs typeface="Cambria"/>
              <a:sym typeface="Cambria"/>
            </a:endParaRPr>
          </a:p>
          <a:p>
            <a:pPr marL="0" lvl="0" indent="0" algn="just" rtl="0">
              <a:lnSpc>
                <a:spcPct val="100000"/>
              </a:lnSpc>
              <a:spcBef>
                <a:spcPts val="1200"/>
              </a:spcBef>
              <a:spcAft>
                <a:spcPts val="0"/>
              </a:spcAft>
              <a:buClr>
                <a:schemeClr val="dk1"/>
              </a:buClr>
              <a:buSzPts val="1100"/>
              <a:buFont typeface="Arial"/>
              <a:buNone/>
            </a:pPr>
            <a:r>
              <a:rPr lang="en" sz="1500" b="1">
                <a:latin typeface="Cambria"/>
                <a:ea typeface="Cambria"/>
                <a:cs typeface="Cambria"/>
                <a:sym typeface="Cambria"/>
              </a:rPr>
              <a:t>Example 2</a:t>
            </a:r>
            <a:endParaRPr sz="1500" b="1">
              <a:latin typeface="Cambria"/>
              <a:ea typeface="Cambria"/>
              <a:cs typeface="Cambria"/>
              <a:sym typeface="Cambria"/>
            </a:endParaRPr>
          </a:p>
          <a:p>
            <a:pPr marL="0" lvl="0" indent="0" algn="just" rtl="0">
              <a:lnSpc>
                <a:spcPct val="100000"/>
              </a:lnSpc>
              <a:spcBef>
                <a:spcPts val="400"/>
              </a:spcBef>
              <a:spcAft>
                <a:spcPts val="0"/>
              </a:spcAft>
              <a:buNone/>
            </a:pPr>
            <a:r>
              <a:rPr lang="en" sz="1500">
                <a:latin typeface="Cambria"/>
                <a:ea typeface="Cambria"/>
                <a:cs typeface="Cambria"/>
                <a:sym typeface="Cambria"/>
              </a:rPr>
              <a:t>1</a:t>
            </a:r>
            <a:endParaRPr sz="1500">
              <a:latin typeface="Cambria"/>
              <a:ea typeface="Cambria"/>
              <a:cs typeface="Cambria"/>
              <a:sym typeface="Cambria"/>
            </a:endParaRPr>
          </a:p>
          <a:p>
            <a:pPr marL="0" lvl="0" indent="0" algn="just" rtl="0">
              <a:lnSpc>
                <a:spcPct val="100000"/>
              </a:lnSpc>
              <a:spcBef>
                <a:spcPts val="1200"/>
              </a:spcBef>
              <a:spcAft>
                <a:spcPts val="0"/>
              </a:spcAft>
              <a:buNone/>
            </a:pPr>
            <a:r>
              <a:rPr lang="en" sz="1500">
                <a:latin typeface="Cambria"/>
                <a:ea typeface="Cambria"/>
                <a:cs typeface="Cambria"/>
                <a:sym typeface="Cambria"/>
              </a:rPr>
              <a:t>2</a:t>
            </a:r>
            <a:endParaRPr sz="1500">
              <a:latin typeface="Cambria"/>
              <a:ea typeface="Cambria"/>
              <a:cs typeface="Cambria"/>
              <a:sym typeface="Cambria"/>
            </a:endParaRPr>
          </a:p>
          <a:p>
            <a:pPr marL="0" lvl="0" indent="0" algn="just" rtl="0">
              <a:lnSpc>
                <a:spcPct val="100000"/>
              </a:lnSpc>
              <a:spcBef>
                <a:spcPts val="1200"/>
              </a:spcBef>
              <a:spcAft>
                <a:spcPts val="0"/>
              </a:spcAft>
              <a:buClr>
                <a:schemeClr val="dk1"/>
              </a:buClr>
              <a:buSzPts val="1100"/>
              <a:buFont typeface="Arial"/>
              <a:buNone/>
            </a:pPr>
            <a:r>
              <a:rPr lang="en" sz="1500" b="1">
                <a:latin typeface="Cambria"/>
                <a:ea typeface="Cambria"/>
                <a:cs typeface="Cambria"/>
                <a:sym typeface="Cambria"/>
              </a:rPr>
              <a:t>Example 3</a:t>
            </a:r>
            <a:endParaRPr sz="1500">
              <a:latin typeface="Cambria"/>
              <a:ea typeface="Cambria"/>
              <a:cs typeface="Cambria"/>
              <a:sym typeface="Cambria"/>
            </a:endParaRPr>
          </a:p>
          <a:p>
            <a:pPr marL="0" lvl="0" indent="0" algn="just" rtl="0">
              <a:lnSpc>
                <a:spcPct val="100000"/>
              </a:lnSpc>
              <a:spcBef>
                <a:spcPts val="400"/>
              </a:spcBef>
              <a:spcAft>
                <a:spcPts val="0"/>
              </a:spcAft>
              <a:buNone/>
            </a:pPr>
            <a:r>
              <a:rPr lang="en" sz="1500">
                <a:latin typeface="Cambria"/>
                <a:ea typeface="Cambria"/>
                <a:cs typeface="Cambria"/>
                <a:sym typeface="Cambria"/>
              </a:rPr>
              <a:t>4</a:t>
            </a:r>
            <a:endParaRPr sz="1500">
              <a:latin typeface="Cambria"/>
              <a:ea typeface="Cambria"/>
              <a:cs typeface="Cambria"/>
              <a:sym typeface="Cambria"/>
            </a:endParaRPr>
          </a:p>
          <a:p>
            <a:pPr marL="0" lvl="0" indent="0" algn="just" rtl="0">
              <a:lnSpc>
                <a:spcPct val="100000"/>
              </a:lnSpc>
              <a:spcBef>
                <a:spcPts val="1200"/>
              </a:spcBef>
              <a:spcAft>
                <a:spcPts val="0"/>
              </a:spcAft>
              <a:buNone/>
            </a:pPr>
            <a:r>
              <a:rPr lang="en" sz="1500">
                <a:latin typeface="Cambria"/>
                <a:ea typeface="Cambria"/>
                <a:cs typeface="Cambria"/>
                <a:sym typeface="Cambria"/>
              </a:rPr>
              <a:t>11 12 13 14</a:t>
            </a:r>
            <a:endParaRPr sz="1500">
              <a:latin typeface="Cambria"/>
              <a:ea typeface="Cambria"/>
              <a:cs typeface="Cambria"/>
              <a:sym typeface="Cambria"/>
            </a:endParaRPr>
          </a:p>
          <a:p>
            <a:pPr marL="0" lvl="0" indent="0" algn="just" rtl="0">
              <a:spcBef>
                <a:spcPts val="1200"/>
              </a:spcBef>
              <a:spcAft>
                <a:spcPts val="0"/>
              </a:spcAft>
              <a:buNone/>
            </a:pPr>
            <a:endParaRPr sz="1500">
              <a:latin typeface="Cambria"/>
              <a:ea typeface="Cambria"/>
              <a:cs typeface="Cambria"/>
              <a:sym typeface="Cambria"/>
            </a:endParaRPr>
          </a:p>
          <a:p>
            <a:pPr marL="0" lvl="0" indent="0" algn="just" rtl="0">
              <a:spcBef>
                <a:spcPts val="1200"/>
              </a:spcBef>
              <a:spcAft>
                <a:spcPts val="1200"/>
              </a:spcAft>
              <a:buNone/>
            </a:pPr>
            <a:endParaRPr sz="1500">
              <a:latin typeface="Cambria"/>
              <a:ea typeface="Cambria"/>
              <a:cs typeface="Cambria"/>
              <a:sym typeface="Cambria"/>
            </a:endParaRPr>
          </a:p>
        </p:txBody>
      </p:sp>
      <p:sp>
        <p:nvSpPr>
          <p:cNvPr id="213" name="Google Shape;213;p36"/>
          <p:cNvSpPr txBox="1">
            <a:spLocks noGrp="1"/>
          </p:cNvSpPr>
          <p:nvPr>
            <p:ph type="body" idx="1"/>
          </p:nvPr>
        </p:nvSpPr>
        <p:spPr>
          <a:xfrm>
            <a:off x="4426500" y="1171600"/>
            <a:ext cx="20928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1200"/>
              </a:spcBef>
              <a:spcAft>
                <a:spcPts val="0"/>
              </a:spcAft>
              <a:buNone/>
            </a:pPr>
            <a:r>
              <a:rPr lang="en" sz="1500" b="1">
                <a:latin typeface="Cambria"/>
                <a:ea typeface="Cambria"/>
                <a:cs typeface="Cambria"/>
                <a:sym typeface="Cambria"/>
              </a:rPr>
              <a:t>Example 1 </a:t>
            </a:r>
            <a:endParaRPr sz="1500" b="1">
              <a:latin typeface="Cambria"/>
              <a:ea typeface="Cambria"/>
              <a:cs typeface="Cambria"/>
              <a:sym typeface="Cambria"/>
            </a:endParaRPr>
          </a:p>
          <a:p>
            <a:pPr marL="0" lvl="0" indent="0" algn="just" rtl="0">
              <a:spcBef>
                <a:spcPts val="1200"/>
              </a:spcBef>
              <a:spcAft>
                <a:spcPts val="0"/>
              </a:spcAft>
              <a:buNone/>
            </a:pPr>
            <a:r>
              <a:rPr lang="en" sz="1500">
                <a:latin typeface="Cambria"/>
                <a:ea typeface="Cambria"/>
                <a:cs typeface="Cambria"/>
                <a:sym typeface="Cambria"/>
              </a:rPr>
              <a:t>NOT READY</a:t>
            </a:r>
            <a:endParaRPr sz="15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500">
              <a:latin typeface="Cambria"/>
              <a:ea typeface="Cambria"/>
              <a:cs typeface="Cambria"/>
              <a:sym typeface="Cambria"/>
            </a:endParaRPr>
          </a:p>
          <a:p>
            <a:pPr marL="0" lvl="0" indent="0" algn="just" rtl="0">
              <a:lnSpc>
                <a:spcPct val="160000"/>
              </a:lnSpc>
              <a:spcBef>
                <a:spcPts val="1500"/>
              </a:spcBef>
              <a:spcAft>
                <a:spcPts val="0"/>
              </a:spcAft>
              <a:buClr>
                <a:schemeClr val="dk1"/>
              </a:buClr>
              <a:buSzPts val="1100"/>
              <a:buFont typeface="Arial"/>
              <a:buNone/>
            </a:pPr>
            <a:r>
              <a:rPr lang="en" sz="1500" b="1">
                <a:latin typeface="Cambria"/>
                <a:ea typeface="Cambria"/>
                <a:cs typeface="Cambria"/>
                <a:sym typeface="Cambria"/>
              </a:rPr>
              <a:t>Example 2</a:t>
            </a:r>
            <a:endParaRPr sz="1500" b="1">
              <a:latin typeface="Cambria"/>
              <a:ea typeface="Cambria"/>
              <a:cs typeface="Cambria"/>
              <a:sym typeface="Cambria"/>
            </a:endParaRPr>
          </a:p>
          <a:p>
            <a:pPr marL="0" lvl="0" indent="0" algn="just" rtl="0">
              <a:spcBef>
                <a:spcPts val="400"/>
              </a:spcBef>
              <a:spcAft>
                <a:spcPts val="0"/>
              </a:spcAft>
              <a:buNone/>
            </a:pPr>
            <a:r>
              <a:rPr lang="en" sz="1500">
                <a:latin typeface="Cambria"/>
                <a:ea typeface="Cambria"/>
                <a:cs typeface="Cambria"/>
                <a:sym typeface="Cambria"/>
              </a:rPr>
              <a:t>READY FOR BATTLE</a:t>
            </a:r>
            <a:endParaRPr sz="15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500">
              <a:latin typeface="Cambria"/>
              <a:ea typeface="Cambria"/>
              <a:cs typeface="Cambria"/>
              <a:sym typeface="Cambria"/>
            </a:endParaRPr>
          </a:p>
          <a:p>
            <a:pPr marL="0" lvl="0" indent="0" algn="just" rtl="0">
              <a:lnSpc>
                <a:spcPct val="160000"/>
              </a:lnSpc>
              <a:spcBef>
                <a:spcPts val="1500"/>
              </a:spcBef>
              <a:spcAft>
                <a:spcPts val="0"/>
              </a:spcAft>
              <a:buClr>
                <a:schemeClr val="dk1"/>
              </a:buClr>
              <a:buSzPts val="1100"/>
              <a:buFont typeface="Arial"/>
              <a:buNone/>
            </a:pPr>
            <a:r>
              <a:rPr lang="en" sz="1500" b="1">
                <a:latin typeface="Cambria"/>
                <a:ea typeface="Cambria"/>
                <a:cs typeface="Cambria"/>
                <a:sym typeface="Cambria"/>
              </a:rPr>
              <a:t>Example 3</a:t>
            </a:r>
            <a:endParaRPr sz="1500" b="1">
              <a:latin typeface="Cambria"/>
              <a:ea typeface="Cambria"/>
              <a:cs typeface="Cambria"/>
              <a:sym typeface="Cambria"/>
            </a:endParaRPr>
          </a:p>
          <a:p>
            <a:pPr marL="0" lvl="0" indent="0" algn="just" rtl="0">
              <a:spcBef>
                <a:spcPts val="400"/>
              </a:spcBef>
              <a:spcAft>
                <a:spcPts val="0"/>
              </a:spcAft>
              <a:buNone/>
            </a:pPr>
            <a:r>
              <a:rPr lang="en" sz="1500">
                <a:latin typeface="Cambria"/>
                <a:ea typeface="Cambria"/>
                <a:cs typeface="Cambria"/>
                <a:sym typeface="Cambria"/>
              </a:rPr>
              <a:t>NOT READY</a:t>
            </a:r>
            <a:endParaRPr sz="15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500">
              <a:latin typeface="Cambria"/>
              <a:ea typeface="Cambria"/>
              <a:cs typeface="Cambria"/>
              <a:sym typeface="Cambria"/>
            </a:endParaRPr>
          </a:p>
          <a:p>
            <a:pPr marL="0" lvl="0" indent="0" algn="just" rtl="0">
              <a:spcBef>
                <a:spcPts val="1500"/>
              </a:spcBef>
              <a:spcAft>
                <a:spcPts val="1200"/>
              </a:spcAft>
              <a:buNone/>
            </a:pPr>
            <a:endParaRPr sz="1500">
              <a:latin typeface="Cambria"/>
              <a:ea typeface="Cambria"/>
              <a:cs typeface="Cambria"/>
              <a:sym typeface="Cambria"/>
            </a:endParaRPr>
          </a:p>
        </p:txBody>
      </p:sp>
      <p:sp>
        <p:nvSpPr>
          <p:cNvPr id="214" name="Google Shape;214;p36"/>
          <p:cNvSpPr txBox="1">
            <a:spLocks noGrp="1"/>
          </p:cNvSpPr>
          <p:nvPr>
            <p:ph type="body" idx="1"/>
          </p:nvPr>
        </p:nvSpPr>
        <p:spPr>
          <a:xfrm>
            <a:off x="2140500" y="1171600"/>
            <a:ext cx="1398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500" b="1">
                <a:latin typeface="Cambria"/>
                <a:ea typeface="Cambria"/>
                <a:cs typeface="Cambria"/>
                <a:sym typeface="Cambria"/>
              </a:rPr>
              <a:t>Example 4</a:t>
            </a:r>
            <a:endParaRPr sz="1500" b="1">
              <a:latin typeface="Cambria"/>
              <a:ea typeface="Cambria"/>
              <a:cs typeface="Cambria"/>
              <a:sym typeface="Cambria"/>
            </a:endParaRPr>
          </a:p>
          <a:p>
            <a:pPr marL="0" lvl="0" indent="0" algn="just" rtl="0">
              <a:spcBef>
                <a:spcPts val="400"/>
              </a:spcBef>
              <a:spcAft>
                <a:spcPts val="0"/>
              </a:spcAft>
              <a:buNone/>
            </a:pPr>
            <a:r>
              <a:rPr lang="en" sz="1500">
                <a:latin typeface="Cambria"/>
                <a:ea typeface="Cambria"/>
                <a:cs typeface="Cambria"/>
                <a:sym typeface="Cambria"/>
              </a:rPr>
              <a:t>3</a:t>
            </a:r>
            <a:endParaRPr sz="1500">
              <a:latin typeface="Cambria"/>
              <a:ea typeface="Cambria"/>
              <a:cs typeface="Cambria"/>
              <a:sym typeface="Cambria"/>
            </a:endParaRPr>
          </a:p>
          <a:p>
            <a:pPr marL="0" lvl="0" indent="0" algn="just" rtl="0">
              <a:spcBef>
                <a:spcPts val="1200"/>
              </a:spcBef>
              <a:spcAft>
                <a:spcPts val="0"/>
              </a:spcAft>
              <a:buNone/>
            </a:pPr>
            <a:r>
              <a:rPr lang="en" sz="1500">
                <a:latin typeface="Cambria"/>
                <a:ea typeface="Cambria"/>
                <a:cs typeface="Cambria"/>
                <a:sym typeface="Cambria"/>
              </a:rPr>
              <a:t>2 3 4</a:t>
            </a:r>
            <a:endParaRPr sz="1500">
              <a:latin typeface="Cambria"/>
              <a:ea typeface="Cambria"/>
              <a:cs typeface="Cambria"/>
              <a:sym typeface="Cambria"/>
            </a:endParaRPr>
          </a:p>
          <a:p>
            <a:pPr marL="0" lvl="0" indent="0" algn="just" rtl="0">
              <a:lnSpc>
                <a:spcPct val="160000"/>
              </a:lnSpc>
              <a:spcBef>
                <a:spcPts val="1200"/>
              </a:spcBef>
              <a:spcAft>
                <a:spcPts val="0"/>
              </a:spcAft>
              <a:buClr>
                <a:schemeClr val="dk1"/>
              </a:buClr>
              <a:buSzPts val="1100"/>
              <a:buFont typeface="Arial"/>
              <a:buNone/>
            </a:pPr>
            <a:r>
              <a:rPr lang="en" sz="1500" b="1">
                <a:latin typeface="Cambria"/>
                <a:ea typeface="Cambria"/>
                <a:cs typeface="Cambria"/>
                <a:sym typeface="Cambria"/>
              </a:rPr>
              <a:t>Example 5</a:t>
            </a:r>
            <a:endParaRPr sz="1500">
              <a:latin typeface="Cambria"/>
              <a:ea typeface="Cambria"/>
              <a:cs typeface="Cambria"/>
              <a:sym typeface="Cambria"/>
            </a:endParaRPr>
          </a:p>
          <a:p>
            <a:pPr marL="0" lvl="0" indent="0" algn="just" rtl="0">
              <a:spcBef>
                <a:spcPts val="400"/>
              </a:spcBef>
              <a:spcAft>
                <a:spcPts val="0"/>
              </a:spcAft>
              <a:buNone/>
            </a:pPr>
            <a:r>
              <a:rPr lang="en" sz="1500">
                <a:latin typeface="Cambria"/>
                <a:ea typeface="Cambria"/>
                <a:cs typeface="Cambria"/>
                <a:sym typeface="Cambria"/>
              </a:rPr>
              <a:t>5</a:t>
            </a:r>
            <a:endParaRPr sz="1500">
              <a:latin typeface="Cambria"/>
              <a:ea typeface="Cambria"/>
              <a:cs typeface="Cambria"/>
              <a:sym typeface="Cambria"/>
            </a:endParaRPr>
          </a:p>
          <a:p>
            <a:pPr marL="0" lvl="0" indent="0" algn="just" rtl="0">
              <a:spcBef>
                <a:spcPts val="1200"/>
              </a:spcBef>
              <a:spcAft>
                <a:spcPts val="0"/>
              </a:spcAft>
              <a:buNone/>
            </a:pPr>
            <a:r>
              <a:rPr lang="en" sz="1500">
                <a:latin typeface="Cambria"/>
                <a:ea typeface="Cambria"/>
                <a:cs typeface="Cambria"/>
                <a:sym typeface="Cambria"/>
              </a:rPr>
              <a:t>1 2 3 4 5</a:t>
            </a:r>
            <a:endParaRPr sz="1500">
              <a:latin typeface="Cambria"/>
              <a:ea typeface="Cambria"/>
              <a:cs typeface="Cambria"/>
              <a:sym typeface="Cambria"/>
            </a:endParaRPr>
          </a:p>
          <a:p>
            <a:pPr marL="0" lvl="0" indent="0" algn="just" rtl="0">
              <a:spcBef>
                <a:spcPts val="1200"/>
              </a:spcBef>
              <a:spcAft>
                <a:spcPts val="0"/>
              </a:spcAft>
              <a:buNone/>
            </a:pPr>
            <a:endParaRPr sz="1500">
              <a:latin typeface="Cambria"/>
              <a:ea typeface="Cambria"/>
              <a:cs typeface="Cambria"/>
              <a:sym typeface="Cambria"/>
            </a:endParaRPr>
          </a:p>
          <a:p>
            <a:pPr marL="0" lvl="0" indent="0" algn="just" rtl="0">
              <a:spcBef>
                <a:spcPts val="1200"/>
              </a:spcBef>
              <a:spcAft>
                <a:spcPts val="1200"/>
              </a:spcAft>
              <a:buNone/>
            </a:pPr>
            <a:endParaRPr sz="1500">
              <a:latin typeface="Cambria"/>
              <a:ea typeface="Cambria"/>
              <a:cs typeface="Cambria"/>
              <a:sym typeface="Cambria"/>
            </a:endParaRPr>
          </a:p>
        </p:txBody>
      </p:sp>
      <p:sp>
        <p:nvSpPr>
          <p:cNvPr id="215" name="Google Shape;215;p36"/>
          <p:cNvSpPr txBox="1">
            <a:spLocks noGrp="1"/>
          </p:cNvSpPr>
          <p:nvPr>
            <p:ph type="body" idx="1"/>
          </p:nvPr>
        </p:nvSpPr>
        <p:spPr>
          <a:xfrm>
            <a:off x="6483900" y="1171600"/>
            <a:ext cx="20928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500" b="1">
                <a:latin typeface="Cambria"/>
                <a:ea typeface="Cambria"/>
                <a:cs typeface="Cambria"/>
                <a:sym typeface="Cambria"/>
              </a:rPr>
              <a:t>Example 4</a:t>
            </a:r>
            <a:endParaRPr sz="1500">
              <a:latin typeface="Cambria"/>
              <a:ea typeface="Cambria"/>
              <a:cs typeface="Cambria"/>
              <a:sym typeface="Cambria"/>
            </a:endParaRPr>
          </a:p>
          <a:p>
            <a:pPr marL="0" lvl="0" indent="0" algn="just" rtl="0">
              <a:spcBef>
                <a:spcPts val="400"/>
              </a:spcBef>
              <a:spcAft>
                <a:spcPts val="0"/>
              </a:spcAft>
              <a:buNone/>
            </a:pPr>
            <a:r>
              <a:rPr lang="en" sz="1500">
                <a:latin typeface="Cambria"/>
                <a:ea typeface="Cambria"/>
                <a:cs typeface="Cambria"/>
                <a:sym typeface="Cambria"/>
              </a:rPr>
              <a:t>READY FOR BATTLE</a:t>
            </a:r>
            <a:endParaRPr sz="15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500">
              <a:latin typeface="Cambria"/>
              <a:ea typeface="Cambria"/>
              <a:cs typeface="Cambria"/>
              <a:sym typeface="Cambria"/>
            </a:endParaRPr>
          </a:p>
          <a:p>
            <a:pPr marL="0" lvl="0" indent="0" algn="just" rtl="0">
              <a:lnSpc>
                <a:spcPct val="160000"/>
              </a:lnSpc>
              <a:spcBef>
                <a:spcPts val="1500"/>
              </a:spcBef>
              <a:spcAft>
                <a:spcPts val="0"/>
              </a:spcAft>
              <a:buClr>
                <a:schemeClr val="dk1"/>
              </a:buClr>
              <a:buSzPts val="1100"/>
              <a:buFont typeface="Arial"/>
              <a:buNone/>
            </a:pPr>
            <a:r>
              <a:rPr lang="en" sz="1500" b="1">
                <a:latin typeface="Cambria"/>
                <a:ea typeface="Cambria"/>
                <a:cs typeface="Cambria"/>
                <a:sym typeface="Cambria"/>
              </a:rPr>
              <a:t>Example 5</a:t>
            </a:r>
            <a:endParaRPr sz="1500" b="1">
              <a:latin typeface="Cambria"/>
              <a:ea typeface="Cambria"/>
              <a:cs typeface="Cambria"/>
              <a:sym typeface="Cambria"/>
            </a:endParaRPr>
          </a:p>
          <a:p>
            <a:pPr marL="0" lvl="0" indent="0" algn="just" rtl="0">
              <a:spcBef>
                <a:spcPts val="400"/>
              </a:spcBef>
              <a:spcAft>
                <a:spcPts val="0"/>
              </a:spcAft>
              <a:buNone/>
            </a:pPr>
            <a:r>
              <a:rPr lang="en" sz="1500">
                <a:latin typeface="Cambria"/>
                <a:ea typeface="Cambria"/>
                <a:cs typeface="Cambria"/>
                <a:sym typeface="Cambria"/>
              </a:rPr>
              <a:t>NOT READY</a:t>
            </a:r>
            <a:endParaRPr sz="15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500">
              <a:latin typeface="Cambria"/>
              <a:ea typeface="Cambria"/>
              <a:cs typeface="Cambria"/>
              <a:sym typeface="Cambria"/>
            </a:endParaRPr>
          </a:p>
          <a:p>
            <a:pPr marL="0" lvl="0" indent="0" algn="just" rtl="0">
              <a:spcBef>
                <a:spcPts val="1500"/>
              </a:spcBef>
              <a:spcAft>
                <a:spcPts val="1200"/>
              </a:spcAft>
              <a:buNone/>
            </a:pPr>
            <a:endParaRPr sz="1500">
              <a:latin typeface="Cambria"/>
              <a:ea typeface="Cambria"/>
              <a:cs typeface="Cambria"/>
              <a:sym typeface="Cambria"/>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2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50" name="Google Shape;1550;p2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1 ≤ T ≤ 10</a:t>
            </a:r>
            <a:r>
              <a:rPr lang="en" sz="1400" baseline="30000">
                <a:latin typeface="Cambria"/>
                <a:ea typeface="Cambria"/>
                <a:cs typeface="Cambria"/>
                <a:sym typeface="Cambria"/>
              </a:rPr>
              <a:t>3</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N ≤ 10</a:t>
            </a:r>
            <a:r>
              <a:rPr lang="en" sz="1400" baseline="30000">
                <a:latin typeface="Cambria"/>
                <a:ea typeface="Cambria"/>
                <a:cs typeface="Cambria"/>
                <a:sym typeface="Cambria"/>
              </a:rPr>
              <a:t>4</a:t>
            </a:r>
            <a:endParaRPr sz="1400" baseline="30000">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2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56" name="Google Shape;1556;p2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00000"/>
              </a:lnSpc>
              <a:spcBef>
                <a:spcPts val="1200"/>
              </a:spcBef>
              <a:spcAft>
                <a:spcPts val="0"/>
              </a:spcAft>
              <a:buNone/>
            </a:pPr>
            <a:r>
              <a:rPr lang="en" sz="2000" i="1">
                <a:latin typeface="Cambria"/>
                <a:ea typeface="Cambria"/>
                <a:cs typeface="Cambria"/>
                <a:sym typeface="Cambria"/>
              </a:rPr>
              <a:t>Sample case 1</a:t>
            </a:r>
            <a:endParaRPr sz="2000" i="1">
              <a:latin typeface="Cambria"/>
              <a:ea typeface="Cambria"/>
              <a:cs typeface="Cambria"/>
              <a:sym typeface="Cambria"/>
            </a:endParaRPr>
          </a:p>
          <a:p>
            <a:pPr marL="0" lvl="0" indent="0" algn="just" rtl="0">
              <a:spcBef>
                <a:spcPts val="0"/>
              </a:spcBef>
              <a:spcAft>
                <a:spcPts val="0"/>
              </a:spcAft>
              <a:buNone/>
            </a:pPr>
            <a:r>
              <a:rPr lang="en" sz="1400">
                <a:latin typeface="Cambria"/>
                <a:ea typeface="Cambria"/>
                <a:cs typeface="Cambria"/>
                <a:sym typeface="Cambria"/>
              </a:rPr>
              <a:t>3 arrives earlier than others therefore 3 meets the doctor and 1 &amp; 2 miss their appointments. Then 1 arrives but will have to wait for 2 to finish his appointment since they both missed their appointment and 2 was the most recent one among the two to book it.</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2000" i="1">
                <a:latin typeface="Cambria"/>
                <a:ea typeface="Cambria"/>
                <a:cs typeface="Cambria"/>
                <a:sym typeface="Cambria"/>
              </a:rPr>
              <a:t>Sample case 2</a:t>
            </a:r>
            <a:endParaRPr sz="2000" i="1">
              <a:latin typeface="Cambria"/>
              <a:ea typeface="Cambria"/>
              <a:cs typeface="Cambria"/>
              <a:sym typeface="Cambria"/>
            </a:endParaRPr>
          </a:p>
          <a:p>
            <a:pPr marL="0" lvl="0" indent="0" algn="just" rtl="0">
              <a:spcBef>
                <a:spcPts val="0"/>
              </a:spcBef>
              <a:spcAft>
                <a:spcPts val="1200"/>
              </a:spcAft>
              <a:buNone/>
            </a:pPr>
            <a:r>
              <a:rPr lang="en" sz="1400">
                <a:latin typeface="Cambria"/>
                <a:ea typeface="Cambria"/>
                <a:cs typeface="Cambria"/>
                <a:sym typeface="Cambria"/>
              </a:rPr>
              <a:t>1 arrives before anyone else and meets the doctor, since no one booked an appointment before 1, no one missed their appointment. Then 3 arrives causing 2 to miss the appointment. Then 2 arrives and since he is the most recent person to miss an appointment, he meets the doctor. Then 6 arrives causing 4 &amp; 5 to miss their appointments. Then 7 arrives and since 5 has not yet arrived, gets to meet the doctor. Then 5 arrives and since among the people who missed their appointment he is the most recent once, he gets to meet the doctor. Then 4 arrives and since he is the most recent one to miss his appointment, gets to meet the doctor. Then 8 and 9 arrive in order and meet the doctor in order. </a:t>
            </a:r>
            <a:endParaRPr sz="1400">
              <a:latin typeface="Cambria"/>
              <a:ea typeface="Cambria"/>
              <a:cs typeface="Cambria"/>
              <a:sym typeface="Cambria"/>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2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62" name="Google Shape;1562;p2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1200"/>
              </a:spcBef>
              <a:spcAft>
                <a:spcPts val="0"/>
              </a:spcAft>
              <a:buNone/>
            </a:pPr>
            <a:r>
              <a:rPr lang="en" sz="2000" i="1">
                <a:latin typeface="Cambria"/>
                <a:ea typeface="Cambria"/>
                <a:cs typeface="Cambria"/>
                <a:sym typeface="Cambria"/>
              </a:rPr>
              <a:t>Sample Case 3</a:t>
            </a:r>
            <a:endParaRPr sz="2000" i="1">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r>
              <a:rPr lang="en" sz="1400">
                <a:latin typeface="Cambria"/>
                <a:ea typeface="Cambria"/>
                <a:cs typeface="Cambria"/>
                <a:sym typeface="Cambria"/>
              </a:rPr>
              <a:t>4 arrives earliest causing 1, 2, and 3 to miss their appointments. 2 arrives but cannot meet the doctor as 3 has not yet arrived. 3 arrives and meets the doctor then 2 meets the doctor. 5 arrives and meets the doctor. 1 arrives and meets the doctor. </a:t>
            </a:r>
            <a:endParaRPr sz="1400">
              <a:latin typeface="Cambria"/>
              <a:ea typeface="Cambria"/>
              <a:cs typeface="Cambria"/>
              <a:sym typeface="Cambri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2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35. Dr Phil goes to the ranch</a:t>
            </a:r>
            <a:endParaRPr b="1">
              <a:latin typeface="Cambria"/>
              <a:ea typeface="Cambria"/>
              <a:cs typeface="Cambria"/>
              <a:sym typeface="Cambria"/>
            </a:endParaRPr>
          </a:p>
        </p:txBody>
      </p:sp>
      <p:sp>
        <p:nvSpPr>
          <p:cNvPr id="1568" name="Google Shape;1568;p2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200"/>
              </a:spcBef>
              <a:spcAft>
                <a:spcPts val="12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2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36. Cinema Ticketing Queue</a:t>
            </a:r>
            <a:endParaRPr b="1">
              <a:latin typeface="Cambria"/>
              <a:ea typeface="Cambria"/>
              <a:cs typeface="Cambria"/>
              <a:sym typeface="Cambria"/>
            </a:endParaRPr>
          </a:p>
        </p:txBody>
      </p:sp>
      <p:sp>
        <p:nvSpPr>
          <p:cNvPr id="1574" name="Google Shape;1574;p2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There are N people, numbered from 1 to N. They go to a cinema hall. Each of them buys a ticket, which has a number written on it. The number on the ticket of the ith person is Ai.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There are infinite seats in the cinema hall. The seats are numbered sequentially starting from 1. All the N people stand in a queue to get their respective seats. Person 1 stands at the front of the queue, Person 2 stands in the second position of the queue, so on up to Person N who stands at the rear of the queue. They were given seats in this manner: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Let the number on the ticket of the person currently standing in front of the queue be X. If the Xth seat is empty, the person gets out of the queue and takes the Xth seat. Otherwise the person goes to the rear of the queue, and the number on his ticket is incremented by one - that is, it becomes X+1. Print the seat number occupied by each of the N people.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2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36. Cinema Ticketing Queue</a:t>
            </a:r>
            <a:endParaRPr b="1">
              <a:latin typeface="Cambria"/>
              <a:ea typeface="Cambria"/>
              <a:cs typeface="Cambria"/>
              <a:sym typeface="Cambria"/>
            </a:endParaRPr>
          </a:p>
        </p:txBody>
      </p:sp>
      <p:sp>
        <p:nvSpPr>
          <p:cNvPr id="1580" name="Google Shape;1580;p248"/>
          <p:cNvSpPr txBox="1">
            <a:spLocks noGrp="1"/>
          </p:cNvSpPr>
          <p:nvPr>
            <p:ph type="body" idx="1"/>
          </p:nvPr>
        </p:nvSpPr>
        <p:spPr>
          <a:xfrm>
            <a:off x="311700" y="1171600"/>
            <a:ext cx="40902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 first line of input contains a single integer T denoting the number of test cases. The description of T test cases follows. The first line of each test case contains a single integer N. The second line of each testcase line contains N space-separated integers A1, A2, A3,... …. …. AN.</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581" name="Google Shape;1581;p248"/>
          <p:cNvSpPr txBox="1">
            <a:spLocks noGrp="1"/>
          </p:cNvSpPr>
          <p:nvPr>
            <p:ph type="body" idx="1"/>
          </p:nvPr>
        </p:nvSpPr>
        <p:spPr>
          <a:xfrm>
            <a:off x="4807500" y="1171600"/>
            <a:ext cx="40902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For each test case, print a single line containing N space-separated integers, where ith the integer denotes the seat number finally occupied by the Person i.</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2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36. Cinema Ticketing Queue</a:t>
            </a:r>
            <a:endParaRPr b="1">
              <a:latin typeface="Cambria"/>
              <a:ea typeface="Cambria"/>
              <a:cs typeface="Cambria"/>
              <a:sym typeface="Cambria"/>
            </a:endParaRPr>
          </a:p>
        </p:txBody>
      </p:sp>
      <p:sp>
        <p:nvSpPr>
          <p:cNvPr id="1587" name="Google Shape;1587;p249"/>
          <p:cNvSpPr txBox="1">
            <a:spLocks noGrp="1"/>
          </p:cNvSpPr>
          <p:nvPr>
            <p:ph type="body" idx="1"/>
          </p:nvPr>
        </p:nvSpPr>
        <p:spPr>
          <a:xfrm>
            <a:off x="4731300" y="1171600"/>
            <a:ext cx="4100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 1 2 3 5 4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4 1 3 2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2 5 1 6 3</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588" name="Google Shape;1588;p249"/>
          <p:cNvSpPr txBox="1">
            <a:spLocks noGrp="1"/>
          </p:cNvSpPr>
          <p:nvPr>
            <p:ph type="body" idx="1"/>
          </p:nvPr>
        </p:nvSpPr>
        <p:spPr>
          <a:xfrm>
            <a:off x="387900" y="1171600"/>
            <a:ext cx="4100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4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5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1 2 3 2 4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4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4 1 3 2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3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1 1 1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5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2 5 1 5 2</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2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36. Cinema Ticketing Queue</a:t>
            </a:r>
            <a:endParaRPr b="1">
              <a:latin typeface="Cambria"/>
              <a:ea typeface="Cambria"/>
              <a:cs typeface="Cambria"/>
              <a:sym typeface="Cambria"/>
            </a:endParaRPr>
          </a:p>
        </p:txBody>
      </p:sp>
      <p:sp>
        <p:nvSpPr>
          <p:cNvPr id="1594" name="Google Shape;1594;p2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1 ≤ T ≤ 10</a:t>
            </a:r>
            <a:r>
              <a:rPr lang="en" sz="1400" baseline="30000">
                <a:latin typeface="Cambria"/>
                <a:ea typeface="Cambria"/>
                <a:cs typeface="Cambria"/>
                <a:sym typeface="Cambria"/>
              </a:rPr>
              <a:t>4</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N ≤ 10</a:t>
            </a:r>
            <a:r>
              <a:rPr lang="en" sz="1400" baseline="30000">
                <a:latin typeface="Cambria"/>
                <a:ea typeface="Cambria"/>
                <a:cs typeface="Cambria"/>
                <a:sym typeface="Cambria"/>
              </a:rPr>
              <a:t>5</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A</a:t>
            </a:r>
            <a:r>
              <a:rPr lang="en" sz="1400" baseline="-25000">
                <a:latin typeface="Cambria"/>
                <a:ea typeface="Cambria"/>
                <a:cs typeface="Cambria"/>
                <a:sym typeface="Cambria"/>
              </a:rPr>
              <a:t>i</a:t>
            </a:r>
            <a:r>
              <a:rPr lang="en" sz="1400">
                <a:latin typeface="Cambria"/>
                <a:ea typeface="Cambria"/>
                <a:cs typeface="Cambria"/>
                <a:sym typeface="Cambria"/>
              </a:rPr>
              <a:t> ≤ N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The sum of N over all test cases does not exceed 5 . 10</a:t>
            </a:r>
            <a:r>
              <a:rPr lang="en" sz="1400" baseline="30000">
                <a:latin typeface="Cambria"/>
                <a:ea typeface="Cambria"/>
                <a:cs typeface="Cambria"/>
                <a:sym typeface="Cambria"/>
              </a:rPr>
              <a:t>5</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2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36. Cinema Ticketing Queue</a:t>
            </a:r>
            <a:endParaRPr b="1">
              <a:latin typeface="Cambria"/>
              <a:ea typeface="Cambria"/>
              <a:cs typeface="Cambria"/>
              <a:sym typeface="Cambria"/>
            </a:endParaRPr>
          </a:p>
        </p:txBody>
      </p:sp>
      <p:sp>
        <p:nvSpPr>
          <p:cNvPr id="1600" name="Google Shape;1600;p25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Test case 1: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First, the first, second, third, and fifth person get the seats numbered 1, 2, 3, and 4 respectively because when they come to the front of the queue the corresponding seats are empty. The fourth person does not get the seat numbered 2, because when he comes to the front of the queue, the seat is already occupied by the second person. Hence he goes to the rear of the queue and the number on the ticket of the fourth person is incremented by one and becomes 3.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 fourth person does not get the seat numbered 3 because it is already occupied by the third person. Hence the number on the ticket of the fourth person is incremented by one and becomes 4. Again, the fourth person does not get the seat numbered 4 because it is occupied by the fifth person. Hence the number on the ticket of the fourth person is incremented by one and becomes 5 . Finally the fourth person gets the seat numbered 5.</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p2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36. Cinema Ticketing Queue</a:t>
            </a:r>
            <a:endParaRPr b="1">
              <a:latin typeface="Cambria"/>
              <a:ea typeface="Cambria"/>
              <a:cs typeface="Cambria"/>
              <a:sym typeface="Cambria"/>
            </a:endParaRPr>
          </a:p>
        </p:txBody>
      </p:sp>
      <p:sp>
        <p:nvSpPr>
          <p:cNvPr id="1606" name="Google Shape;1606;p2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Test case 2: The first person gets the seat numbered 1. The second and third people do not get the seat numbered 1 because when they come to the front of the queue, the seat is already occupied by the first person. Hence the number on the tickets of both is incremented by one and becomes 2. Then, the second person gets the seat numbered 2. The third person does not get the seat numbered 2 because when he comes to the front of the queue, it is already occupied by the second person. Hence the number on the ticket of the third person is increased to . Finally, the third person gets the seat numbered 3. </a:t>
            </a:r>
            <a:endParaRPr sz="14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21" name="Google Shape;221;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23850" algn="just" rtl="0">
              <a:lnSpc>
                <a:spcPct val="170000"/>
              </a:lnSpc>
              <a:spcBef>
                <a:spcPts val="1500"/>
              </a:spcBef>
              <a:spcAft>
                <a:spcPts val="0"/>
              </a:spcAft>
              <a:buClr>
                <a:schemeClr val="dk1"/>
              </a:buClr>
              <a:buSzPts val="1500"/>
              <a:buFont typeface="Arial"/>
              <a:buChar char="●"/>
            </a:pPr>
            <a:r>
              <a:rPr lang="en" sz="1500">
                <a:latin typeface="Cambria"/>
                <a:ea typeface="Cambria"/>
                <a:cs typeface="Cambria"/>
                <a:sym typeface="Cambria"/>
              </a:rPr>
              <a:t>1 ≤ N ≤ 100</a:t>
            </a:r>
            <a:endParaRPr sz="1500">
              <a:latin typeface="Cambria"/>
              <a:ea typeface="Cambria"/>
              <a:cs typeface="Cambria"/>
              <a:sym typeface="Cambria"/>
            </a:endParaRPr>
          </a:p>
          <a:p>
            <a:pPr marL="698500" lvl="0" indent="-323850" algn="just" rtl="0">
              <a:lnSpc>
                <a:spcPct val="170000"/>
              </a:lnSpc>
              <a:spcBef>
                <a:spcPts val="0"/>
              </a:spcBef>
              <a:spcAft>
                <a:spcPts val="0"/>
              </a:spcAft>
              <a:buClr>
                <a:schemeClr val="dk1"/>
              </a:buClr>
              <a:buSzPts val="1500"/>
              <a:buFont typeface="Arial"/>
              <a:buChar char="●"/>
            </a:pPr>
            <a:r>
              <a:rPr lang="en" sz="1500">
                <a:latin typeface="Cambria"/>
                <a:ea typeface="Cambria"/>
                <a:cs typeface="Cambria"/>
                <a:sym typeface="Cambria"/>
              </a:rPr>
              <a:t>1 ≤ A</a:t>
            </a:r>
            <a:r>
              <a:rPr lang="en" sz="1500" baseline="-25000">
                <a:latin typeface="Cambria"/>
                <a:ea typeface="Cambria"/>
                <a:cs typeface="Cambria"/>
                <a:sym typeface="Cambria"/>
              </a:rPr>
              <a:t>i</a:t>
            </a:r>
            <a:r>
              <a:rPr lang="en" sz="1500">
                <a:latin typeface="Cambria"/>
                <a:ea typeface="Cambria"/>
                <a:cs typeface="Cambria"/>
                <a:sym typeface="Cambria"/>
              </a:rPr>
              <a:t> ≤ 100</a:t>
            </a:r>
            <a:endParaRPr sz="1500">
              <a:latin typeface="Cambria"/>
              <a:ea typeface="Cambria"/>
              <a:cs typeface="Cambria"/>
              <a:sym typeface="Cambria"/>
            </a:endParaRPr>
          </a:p>
          <a:p>
            <a:pPr marL="0" lvl="0" indent="0" algn="just" rtl="0">
              <a:lnSpc>
                <a:spcPct val="160000"/>
              </a:lnSpc>
              <a:spcBef>
                <a:spcPts val="3000"/>
              </a:spcBef>
              <a:spcAft>
                <a:spcPts val="400"/>
              </a:spcAft>
              <a:buClr>
                <a:schemeClr val="dk1"/>
              </a:buClr>
              <a:buSzPts val="1100"/>
              <a:buFont typeface="Arial"/>
              <a:buNone/>
            </a:pPr>
            <a:endParaRPr sz="1500">
              <a:latin typeface="Cambria"/>
              <a:ea typeface="Cambria"/>
              <a:cs typeface="Cambria"/>
              <a:sym typeface="Cambria"/>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2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36. Cinema Ticketing Queue</a:t>
            </a:r>
            <a:endParaRPr b="1">
              <a:latin typeface="Cambria"/>
              <a:ea typeface="Cambria"/>
              <a:cs typeface="Cambria"/>
              <a:sym typeface="Cambria"/>
            </a:endParaRPr>
          </a:p>
        </p:txBody>
      </p:sp>
      <p:sp>
        <p:nvSpPr>
          <p:cNvPr id="1612" name="Google Shape;1612;p25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616"/>
        <p:cNvGrpSpPr/>
        <p:nvPr/>
      </p:nvGrpSpPr>
      <p:grpSpPr>
        <a:xfrm>
          <a:off x="0" y="0"/>
          <a:ext cx="0" cy="0"/>
          <a:chOff x="0" y="0"/>
          <a:chExt cx="0" cy="0"/>
        </a:xfrm>
      </p:grpSpPr>
      <p:sp>
        <p:nvSpPr>
          <p:cNvPr id="1617" name="Google Shape;1617;p254"/>
          <p:cNvSpPr txBox="1">
            <a:spLocks noGrp="1"/>
          </p:cNvSpPr>
          <p:nvPr>
            <p:ph type="title"/>
          </p:nvPr>
        </p:nvSpPr>
        <p:spPr>
          <a:xfrm>
            <a:off x="2140500" y="2045225"/>
            <a:ext cx="55740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3: Assignment problem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25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37. Optimal Adjacent Removal</a:t>
            </a:r>
            <a:endParaRPr b="1">
              <a:latin typeface="Cambria"/>
              <a:ea typeface="Cambria"/>
              <a:cs typeface="Cambria"/>
              <a:sym typeface="Cambria"/>
            </a:endParaRPr>
          </a:p>
        </p:txBody>
      </p:sp>
      <p:sp>
        <p:nvSpPr>
          <p:cNvPr id="1623" name="Google Shape;1623;p25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Initially, Chef has a string S that contains only lowercase alphabets. In one operation Chef can choose two adjacent same characters (if possible) and remove those two characters from the string S and its length will be reduced by two. Now Chef wants to perform this operation in a way such that the final string length should be minimum (possibly empty). Help Chef to find the minimum possible length of the final string if Chef performs the operations optimally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2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37. Optimal Adjacent Removal</a:t>
            </a:r>
            <a:endParaRPr b="1">
              <a:latin typeface="Cambria"/>
              <a:ea typeface="Cambria"/>
              <a:cs typeface="Cambria"/>
              <a:sym typeface="Cambria"/>
            </a:endParaRPr>
          </a:p>
        </p:txBody>
      </p:sp>
      <p:sp>
        <p:nvSpPr>
          <p:cNvPr id="1629" name="Google Shape;1629;p256"/>
          <p:cNvSpPr txBox="1">
            <a:spLocks noGrp="1"/>
          </p:cNvSpPr>
          <p:nvPr>
            <p:ph type="body" idx="1"/>
          </p:nvPr>
        </p:nvSpPr>
        <p:spPr>
          <a:xfrm>
            <a:off x="311700" y="1171600"/>
            <a:ext cx="4049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The first line of the input contains a single integer T denoting the number of test cases. The description of T test cases follows. The first and only line of each test case contains a single string  S.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630" name="Google Shape;1630;p256"/>
          <p:cNvSpPr txBox="1">
            <a:spLocks noGrp="1"/>
          </p:cNvSpPr>
          <p:nvPr>
            <p:ph type="body" idx="1"/>
          </p:nvPr>
        </p:nvSpPr>
        <p:spPr>
          <a:xfrm>
            <a:off x="4883700" y="1171600"/>
            <a:ext cx="4049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For each test case, print a single line containing the answer.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2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37. Optimal Adjacent Removal</a:t>
            </a:r>
            <a:endParaRPr b="1">
              <a:latin typeface="Cambria"/>
              <a:ea typeface="Cambria"/>
              <a:cs typeface="Cambria"/>
              <a:sym typeface="Cambria"/>
            </a:endParaRPr>
          </a:p>
        </p:txBody>
      </p:sp>
      <p:sp>
        <p:nvSpPr>
          <p:cNvPr id="1636" name="Google Shape;1636;p257"/>
          <p:cNvSpPr txBox="1">
            <a:spLocks noGrp="1"/>
          </p:cNvSpPr>
          <p:nvPr>
            <p:ph type="body" idx="1"/>
          </p:nvPr>
        </p:nvSpPr>
        <p:spPr>
          <a:xfrm>
            <a:off x="311700" y="1171600"/>
            <a:ext cx="41520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 4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azyyza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abacaba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ppq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pqrttyyr</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637" name="Google Shape;1637;p257"/>
          <p:cNvSpPr txBox="1">
            <a:spLocks noGrp="1"/>
          </p:cNvSpPr>
          <p:nvPr>
            <p:ph type="body" idx="1"/>
          </p:nvPr>
        </p:nvSpPr>
        <p:spPr>
          <a:xfrm>
            <a:off x="4731300" y="1171600"/>
            <a:ext cx="41520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7</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2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37. Optimal Adjacent Removal</a:t>
            </a:r>
            <a:endParaRPr b="1">
              <a:latin typeface="Cambria"/>
              <a:ea typeface="Cambria"/>
              <a:cs typeface="Cambria"/>
              <a:sym typeface="Cambria"/>
            </a:endParaRPr>
          </a:p>
        </p:txBody>
      </p:sp>
      <p:sp>
        <p:nvSpPr>
          <p:cNvPr id="1643" name="Google Shape;1643;p25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1 ≤ T ≤ 10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|S| ≤ 10</a:t>
            </a:r>
            <a:r>
              <a:rPr lang="en" sz="1400" baseline="30000">
                <a:latin typeface="Cambria"/>
                <a:ea typeface="Cambria"/>
                <a:cs typeface="Cambria"/>
                <a:sym typeface="Cambria"/>
              </a:rPr>
              <a:t>5</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S contains only lowercase alphabets.</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2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37. Optimal Adjacent Removal</a:t>
            </a:r>
            <a:endParaRPr b="1">
              <a:latin typeface="Cambria"/>
              <a:ea typeface="Cambria"/>
              <a:cs typeface="Cambria"/>
              <a:sym typeface="Cambria"/>
            </a:endParaRPr>
          </a:p>
        </p:txBody>
      </p:sp>
      <p:sp>
        <p:nvSpPr>
          <p:cNvPr id="1649" name="Google Shape;1649;p25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Example case 1: First remove 'y' and 'y', then 'z' and 'z' and finally 'a' and 'a'. The final string is an empty string.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Example case 2: Chef can't remove any characters.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Example case 3: The only adjacent pair that can be removed is 'p' and 'p'. </a:t>
            </a: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Example case 4: One of the possible ways is first to remove 'y' and 'y', then 't' and 't' and finally 'r' and 'r'. The final string is "pq". </a:t>
            </a:r>
            <a:endParaRPr sz="1400">
              <a:latin typeface="Cambria"/>
              <a:ea typeface="Cambria"/>
              <a:cs typeface="Cambria"/>
              <a:sym typeface="Cambria"/>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sp>
        <p:nvSpPr>
          <p:cNvPr id="1654" name="Google Shape;1654;p26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37. Optimal Adjacent Removal</a:t>
            </a:r>
            <a:endParaRPr b="1">
              <a:latin typeface="Cambria"/>
              <a:ea typeface="Cambria"/>
              <a:cs typeface="Cambria"/>
              <a:sym typeface="Cambria"/>
            </a:endParaRPr>
          </a:p>
        </p:txBody>
      </p:sp>
      <p:sp>
        <p:nvSpPr>
          <p:cNvPr id="1655" name="Google Shape;1655;p26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sp>
        <p:nvSpPr>
          <p:cNvPr id="1660" name="Google Shape;1660;p26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38. Balanced String Parentheses</a:t>
            </a:r>
            <a:endParaRPr b="1">
              <a:latin typeface="Cambria"/>
              <a:ea typeface="Cambria"/>
              <a:cs typeface="Cambria"/>
              <a:sym typeface="Cambria"/>
            </a:endParaRPr>
          </a:p>
        </p:txBody>
      </p:sp>
      <p:sp>
        <p:nvSpPr>
          <p:cNvPr id="1661" name="Google Shape;1661;p26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Chef has a string which contains only the characters '{', '}', '[', ']', '(' and ')'. Now Chef wants to know if the given string is balanced or not. If is balanced then print 1, otherwise print 0.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A balanced parenthesis string is defined as follows: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The empty string is balanced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If P is balanced then (P), {P}, [P] is also balanced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If P and Q are balanced PQ is also balanced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For example "([])", "({})[()]" are balanced parenthesis strings while " ([{]})", "())" are not balanced.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26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38. Balanced String Parentheses</a:t>
            </a:r>
            <a:endParaRPr b="1">
              <a:latin typeface="Cambria"/>
              <a:ea typeface="Cambria"/>
              <a:cs typeface="Cambria"/>
              <a:sym typeface="Cambria"/>
            </a:endParaRPr>
          </a:p>
        </p:txBody>
      </p:sp>
      <p:sp>
        <p:nvSpPr>
          <p:cNvPr id="1667" name="Google Shape;1667;p262"/>
          <p:cNvSpPr txBox="1">
            <a:spLocks noGrp="1"/>
          </p:cNvSpPr>
          <p:nvPr>
            <p:ph type="body" idx="1"/>
          </p:nvPr>
        </p:nvSpPr>
        <p:spPr>
          <a:xfrm>
            <a:off x="311700" y="1171600"/>
            <a:ext cx="4100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The first line of the input contains a single integer T denoting the number of test cases. The description of T test cases follows. The first and only line of each test case contains a single string S.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668" name="Google Shape;1668;p262"/>
          <p:cNvSpPr txBox="1">
            <a:spLocks noGrp="1"/>
          </p:cNvSpPr>
          <p:nvPr>
            <p:ph type="body" idx="1"/>
          </p:nvPr>
        </p:nvSpPr>
        <p:spPr>
          <a:xfrm>
            <a:off x="4807500" y="1171600"/>
            <a:ext cx="41004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For each test case, print a single line containing the answer.</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27" name="Google Shape;227;p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698500" lvl="0" indent="-323850" algn="just" rtl="0">
              <a:lnSpc>
                <a:spcPct val="170000"/>
              </a:lnSpc>
              <a:spcBef>
                <a:spcPts val="400"/>
              </a:spcBef>
              <a:spcAft>
                <a:spcPts val="0"/>
              </a:spcAft>
              <a:buClr>
                <a:schemeClr val="dk1"/>
              </a:buClr>
              <a:buSzPts val="1500"/>
              <a:buFont typeface="Arial"/>
              <a:buChar char="●"/>
            </a:pPr>
            <a:r>
              <a:rPr lang="en" sz="1500" b="1">
                <a:latin typeface="Cambria"/>
                <a:ea typeface="Cambria"/>
                <a:cs typeface="Cambria"/>
                <a:sym typeface="Cambria"/>
              </a:rPr>
              <a:t>Example 1</a:t>
            </a:r>
            <a:r>
              <a:rPr lang="en" sz="1500">
                <a:latin typeface="Cambria"/>
                <a:ea typeface="Cambria"/>
                <a:cs typeface="Cambria"/>
                <a:sym typeface="Cambria"/>
              </a:rPr>
              <a:t>: For the first example, </a:t>
            </a:r>
            <a:r>
              <a:rPr lang="en" sz="1500" b="1">
                <a:latin typeface="Cambria"/>
                <a:ea typeface="Cambria"/>
                <a:cs typeface="Cambria"/>
                <a:sym typeface="Cambria"/>
              </a:rPr>
              <a:t>N = 1</a:t>
            </a:r>
            <a:r>
              <a:rPr lang="en" sz="1500">
                <a:latin typeface="Cambria"/>
                <a:ea typeface="Cambria"/>
                <a:cs typeface="Cambria"/>
                <a:sym typeface="Cambria"/>
              </a:rPr>
              <a:t> and the array </a:t>
            </a:r>
            <a:r>
              <a:rPr lang="en" sz="1500" b="1">
                <a:latin typeface="Cambria"/>
                <a:ea typeface="Cambria"/>
                <a:cs typeface="Cambria"/>
                <a:sym typeface="Cambria"/>
              </a:rPr>
              <a:t>A = [1]</a:t>
            </a:r>
            <a:r>
              <a:rPr lang="en" sz="1500">
                <a:latin typeface="Cambria"/>
                <a:ea typeface="Cambria"/>
                <a:cs typeface="Cambria"/>
                <a:sym typeface="Cambria"/>
              </a:rPr>
              <a:t>. There is only 1 soldier and he is holding 1 weapon, which is odd. The number of soldiers holding an even number of weapons = 0, and number of soldiers holding an odd number of weapons = 1. Hence, the answer is "NOT READY" since the number of soldiers holding an even number of weapons is not greater than the number of soldiers holding an odd number of weapons..</a:t>
            </a:r>
            <a:endParaRPr sz="1500">
              <a:latin typeface="Cambria"/>
              <a:ea typeface="Cambria"/>
              <a:cs typeface="Cambria"/>
              <a:sym typeface="Cambria"/>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673" name="Google Shape;1673;p26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38. Balanced String Parentheses</a:t>
            </a:r>
            <a:endParaRPr b="1">
              <a:latin typeface="Cambria"/>
              <a:ea typeface="Cambria"/>
              <a:cs typeface="Cambria"/>
              <a:sym typeface="Cambria"/>
            </a:endParaRPr>
          </a:p>
        </p:txBody>
      </p:sp>
      <p:sp>
        <p:nvSpPr>
          <p:cNvPr id="1674" name="Google Shape;1674;p263"/>
          <p:cNvSpPr txBox="1">
            <a:spLocks noGrp="1"/>
          </p:cNvSpPr>
          <p:nvPr>
            <p:ph type="body" idx="1"/>
          </p:nvPr>
        </p:nvSpPr>
        <p:spPr>
          <a:xfrm>
            <a:off x="311700" y="1171600"/>
            <a:ext cx="41622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4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675" name="Google Shape;1675;p263"/>
          <p:cNvSpPr txBox="1">
            <a:spLocks noGrp="1"/>
          </p:cNvSpPr>
          <p:nvPr>
            <p:ph type="body" idx="1"/>
          </p:nvPr>
        </p:nvSpPr>
        <p:spPr>
          <a:xfrm>
            <a:off x="4807500" y="1171600"/>
            <a:ext cx="41622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00000"/>
              </a:lnSpc>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just" rtl="0">
              <a:lnSpc>
                <a:spcPct val="100000"/>
              </a:lnSpc>
              <a:spcBef>
                <a:spcPts val="0"/>
              </a:spcBef>
              <a:spcAft>
                <a:spcPts val="0"/>
              </a:spcAft>
              <a:buNone/>
            </a:pPr>
            <a:endParaRPr sz="1400">
              <a:latin typeface="Cambria"/>
              <a:ea typeface="Cambria"/>
              <a:cs typeface="Cambria"/>
              <a:sym typeface="Cambria"/>
            </a:endParaRPr>
          </a:p>
          <a:p>
            <a:pPr marL="0" lvl="0" indent="0" algn="just" rtl="0">
              <a:spcBef>
                <a:spcPts val="0"/>
              </a:spcBef>
              <a:spcAft>
                <a:spcPts val="1200"/>
              </a:spcAft>
              <a:buNone/>
            </a:pPr>
            <a:endParaRPr sz="1400">
              <a:latin typeface="Cambria"/>
              <a:ea typeface="Cambria"/>
              <a:cs typeface="Cambria"/>
              <a:sym typeface="Cambria"/>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26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38. Balanced String Parentheses</a:t>
            </a:r>
            <a:endParaRPr b="1">
              <a:latin typeface="Cambria"/>
              <a:ea typeface="Cambria"/>
              <a:cs typeface="Cambria"/>
              <a:sym typeface="Cambria"/>
            </a:endParaRPr>
          </a:p>
        </p:txBody>
      </p:sp>
      <p:sp>
        <p:nvSpPr>
          <p:cNvPr id="1681" name="Google Shape;1681;p26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1 ≤ T ≤ 10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|S|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26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38. Balanced String Parentheses</a:t>
            </a:r>
            <a:endParaRPr b="1">
              <a:latin typeface="Cambria"/>
              <a:ea typeface="Cambria"/>
              <a:cs typeface="Cambria"/>
              <a:sym typeface="Cambria"/>
            </a:endParaRPr>
          </a:p>
        </p:txBody>
      </p:sp>
      <p:sp>
        <p:nvSpPr>
          <p:cNvPr id="1687" name="Google Shape;1687;p26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Example case 1: "()" is a balanced string. </a:t>
            </a: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Example case 2: "([)]" is not a balanced string as the subset of brackets enclosed within '(' and ')' is not balanced. </a:t>
            </a:r>
            <a:endParaRPr sz="1400">
              <a:latin typeface="Cambria"/>
              <a:ea typeface="Cambria"/>
              <a:cs typeface="Cambria"/>
              <a:sym typeface="Cambria"/>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26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38. Balanced String Parentheses</a:t>
            </a:r>
            <a:endParaRPr b="1">
              <a:latin typeface="Cambria"/>
              <a:ea typeface="Cambria"/>
              <a:cs typeface="Cambria"/>
              <a:sym typeface="Cambria"/>
            </a:endParaRPr>
          </a:p>
        </p:txBody>
      </p:sp>
      <p:sp>
        <p:nvSpPr>
          <p:cNvPr id="1693" name="Google Shape;1693;p26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26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39. Count Distinct Numbers</a:t>
            </a:r>
            <a:endParaRPr b="1">
              <a:latin typeface="Cambria"/>
              <a:ea typeface="Cambria"/>
              <a:cs typeface="Cambria"/>
              <a:sym typeface="Cambria"/>
            </a:endParaRPr>
          </a:p>
        </p:txBody>
      </p:sp>
      <p:sp>
        <p:nvSpPr>
          <p:cNvPr id="1699" name="Google Shape;1699;p26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Chef has a sequence A1, A2, … … … AN and an integer K. Now there is a sliding window of size K which is moving from the very left of the array to the very right and at a particular time Chef has access to only those elements that are present in that window and Chef wants to find the number of the distinct elements of each window of size K. Help Chef to find the answer.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sp>
        <p:nvSpPr>
          <p:cNvPr id="1704" name="Google Shape;1704;p26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39. Count Distinct Numbers</a:t>
            </a:r>
            <a:endParaRPr b="1">
              <a:latin typeface="Cambria"/>
              <a:ea typeface="Cambria"/>
              <a:cs typeface="Cambria"/>
              <a:sym typeface="Cambria"/>
            </a:endParaRPr>
          </a:p>
        </p:txBody>
      </p:sp>
      <p:sp>
        <p:nvSpPr>
          <p:cNvPr id="1705" name="Google Shape;1705;p268"/>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The first line of the input contains a single integer T denoting the number of test cases. The description of T test cases follows.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The first line of each test case contains two integers N and K.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The second line contains N space-separated integers A1,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706" name="Google Shape;1706;p268"/>
          <p:cNvSpPr txBox="1">
            <a:spLocks noGrp="1"/>
          </p:cNvSpPr>
          <p:nvPr>
            <p:ph type="body" idx="1"/>
          </p:nvPr>
        </p:nvSpPr>
        <p:spPr>
          <a:xfrm>
            <a:off x="48837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For each test case, print a single line containing N-K+1 space-separated integers — the number of the distinct elements of each window of size K from the very left of the array to the very right of the sequence.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1" name="Google Shape;1711;p26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39. Count Distinct Numbers</a:t>
            </a:r>
            <a:endParaRPr b="1">
              <a:latin typeface="Cambria"/>
              <a:ea typeface="Cambria"/>
              <a:cs typeface="Cambria"/>
              <a:sym typeface="Cambria"/>
            </a:endParaRPr>
          </a:p>
        </p:txBody>
      </p:sp>
      <p:sp>
        <p:nvSpPr>
          <p:cNvPr id="1712" name="Google Shape;1712;p269"/>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6 3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5 8 5 4 4 1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4 2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4 5 2 2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713" name="Google Shape;1713;p269"/>
          <p:cNvSpPr txBox="1">
            <a:spLocks noGrp="1"/>
          </p:cNvSpPr>
          <p:nvPr>
            <p:ph type="body" idx="1"/>
          </p:nvPr>
        </p:nvSpPr>
        <p:spPr>
          <a:xfrm>
            <a:off x="4844250" y="1171600"/>
            <a:ext cx="414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2 3 2 2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2 2 1 </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sp>
        <p:nvSpPr>
          <p:cNvPr id="1718" name="Google Shape;1718;p27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39. Count Distinct Numbers</a:t>
            </a:r>
            <a:endParaRPr b="1">
              <a:latin typeface="Cambria"/>
              <a:ea typeface="Cambria"/>
              <a:cs typeface="Cambria"/>
              <a:sym typeface="Cambria"/>
            </a:endParaRPr>
          </a:p>
        </p:txBody>
      </p:sp>
      <p:sp>
        <p:nvSpPr>
          <p:cNvPr id="1719" name="Google Shape;1719;p27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Constraints</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1200"/>
              </a:spcBef>
              <a:spcAft>
                <a:spcPts val="0"/>
              </a:spcAft>
              <a:buSzPts val="1400"/>
              <a:buFont typeface="Cambria"/>
              <a:buChar char="●"/>
            </a:pPr>
            <a:r>
              <a:rPr lang="en" sz="1400">
                <a:latin typeface="Cambria"/>
                <a:ea typeface="Cambria"/>
                <a:cs typeface="Cambria"/>
                <a:sym typeface="Cambria"/>
              </a:rPr>
              <a:t> 1≤ T ≤ 10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K ≤ N ≤ 10</a:t>
            </a:r>
            <a:r>
              <a:rPr lang="en" sz="1400" baseline="30000">
                <a:latin typeface="Cambria"/>
                <a:ea typeface="Cambria"/>
                <a:cs typeface="Cambria"/>
                <a:sym typeface="Cambria"/>
              </a:rPr>
              <a:t>5</a:t>
            </a:r>
            <a:r>
              <a:rPr lang="en" sz="1400">
                <a:latin typeface="Cambria"/>
                <a:ea typeface="Cambria"/>
                <a:cs typeface="Cambria"/>
                <a:sym typeface="Cambria"/>
              </a:rPr>
              <a:t> </a:t>
            </a:r>
            <a:endParaRPr sz="14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en" sz="1400">
                <a:latin typeface="Cambria"/>
                <a:ea typeface="Cambria"/>
                <a:cs typeface="Cambria"/>
                <a:sym typeface="Cambria"/>
              </a:rPr>
              <a:t>1 ≤ A</a:t>
            </a:r>
            <a:r>
              <a:rPr lang="en" sz="1400"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5</a:t>
            </a:r>
            <a:r>
              <a:rPr lang="en" sz="1400">
                <a:latin typeface="Cambria"/>
                <a:ea typeface="Cambria"/>
                <a:cs typeface="Cambria"/>
                <a:sym typeface="Cambria"/>
              </a:rPr>
              <a:t> for each valid i</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27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39. Count Distinct Numbers</a:t>
            </a:r>
            <a:endParaRPr b="1">
              <a:latin typeface="Cambria"/>
              <a:ea typeface="Cambria"/>
              <a:cs typeface="Cambria"/>
              <a:sym typeface="Cambria"/>
            </a:endParaRPr>
          </a:p>
        </p:txBody>
      </p:sp>
      <p:sp>
        <p:nvSpPr>
          <p:cNvPr id="1725" name="Google Shape;1725;p27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Example case 1: Number of the distinct elements of [5, 8, 5], [8, 5, 4] [5, 4, 4], [4, 4, 1] are respectively 2, 3, 2, 2.</a:t>
            </a:r>
            <a:endParaRPr sz="1400">
              <a:latin typeface="Cambria"/>
              <a:ea typeface="Cambria"/>
              <a:cs typeface="Cambria"/>
              <a:sym typeface="Cambria"/>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27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mbria"/>
                <a:ea typeface="Cambria"/>
                <a:cs typeface="Cambria"/>
                <a:sym typeface="Cambria"/>
              </a:rPr>
              <a:t>39. Count Distinct Numbers</a:t>
            </a:r>
            <a:endParaRPr b="1">
              <a:latin typeface="Cambria"/>
              <a:ea typeface="Cambria"/>
              <a:cs typeface="Cambria"/>
              <a:sym typeface="Cambria"/>
            </a:endParaRPr>
          </a:p>
        </p:txBody>
      </p:sp>
      <p:sp>
        <p:nvSpPr>
          <p:cNvPr id="1731" name="Google Shape;1731;p27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33" name="Google Shape;233;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1500" b="1">
                <a:latin typeface="Cambria"/>
                <a:ea typeface="Cambria"/>
                <a:cs typeface="Cambria"/>
                <a:sym typeface="Cambria"/>
              </a:rPr>
              <a:t>Example 2</a:t>
            </a:r>
            <a:r>
              <a:rPr lang="en" sz="1500">
                <a:latin typeface="Cambria"/>
                <a:ea typeface="Cambria"/>
                <a:cs typeface="Cambria"/>
                <a:sym typeface="Cambria"/>
              </a:rPr>
              <a:t>: For the second example, </a:t>
            </a:r>
            <a:r>
              <a:rPr lang="en" sz="1500" b="1">
                <a:latin typeface="Cambria"/>
                <a:ea typeface="Cambria"/>
                <a:cs typeface="Cambria"/>
                <a:sym typeface="Cambria"/>
              </a:rPr>
              <a:t>N = 1</a:t>
            </a:r>
            <a:r>
              <a:rPr lang="en" sz="1500">
                <a:latin typeface="Cambria"/>
                <a:ea typeface="Cambria"/>
                <a:cs typeface="Cambria"/>
                <a:sym typeface="Cambria"/>
              </a:rPr>
              <a:t> and the array </a:t>
            </a:r>
            <a:r>
              <a:rPr lang="en" sz="1500" b="1">
                <a:latin typeface="Cambria"/>
                <a:ea typeface="Cambria"/>
                <a:cs typeface="Cambria"/>
                <a:sym typeface="Cambria"/>
              </a:rPr>
              <a:t>A = [2]</a:t>
            </a:r>
            <a:r>
              <a:rPr lang="en" sz="1500">
                <a:latin typeface="Cambria"/>
                <a:ea typeface="Cambria"/>
                <a:cs typeface="Cambria"/>
                <a:sym typeface="Cambria"/>
              </a:rPr>
              <a:t>. There is only 1 soldier and he is holding 2 weapons, which is even. The number of soldiers holding an even number of weapons = 1, and number of soldiers holding an odd number of weapons = 0. Hence, the answer is "READY FOR BATTLE" since the number of soldiers holding an even number of weapons is greater than the number of soldiers holding an odd number of weapons.</a:t>
            </a:r>
            <a:endParaRPr sz="1500">
              <a:latin typeface="Cambria"/>
              <a:ea typeface="Cambria"/>
              <a:cs typeface="Cambria"/>
              <a:sym typeface="Cambria"/>
            </a:endParaRPr>
          </a:p>
          <a:p>
            <a:pPr marL="0" lvl="0" indent="0" algn="just" rtl="0">
              <a:spcBef>
                <a:spcPts val="1500"/>
              </a:spcBef>
              <a:spcAft>
                <a:spcPts val="1200"/>
              </a:spcAft>
              <a:buNone/>
            </a:pPr>
            <a:endParaRPr sz="1500">
              <a:latin typeface="Cambria"/>
              <a:ea typeface="Cambria"/>
              <a:cs typeface="Cambria"/>
              <a:sym typeface="Cambria"/>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735"/>
        <p:cNvGrpSpPr/>
        <p:nvPr/>
      </p:nvGrpSpPr>
      <p:grpSpPr>
        <a:xfrm>
          <a:off x="0" y="0"/>
          <a:ext cx="0" cy="0"/>
          <a:chOff x="0" y="0"/>
          <a:chExt cx="0" cy="0"/>
        </a:xfrm>
      </p:grpSpPr>
      <p:sp>
        <p:nvSpPr>
          <p:cNvPr id="1736" name="Google Shape;1736;p273"/>
          <p:cNvSpPr txBox="1">
            <a:spLocks noGrp="1"/>
          </p:cNvSpPr>
          <p:nvPr>
            <p:ph type="title"/>
          </p:nvPr>
        </p:nvSpPr>
        <p:spPr>
          <a:xfrm>
            <a:off x="2140500" y="2045225"/>
            <a:ext cx="46881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4: Practice problem </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1740"/>
        <p:cNvGrpSpPr/>
        <p:nvPr/>
      </p:nvGrpSpPr>
      <p:grpSpPr>
        <a:xfrm>
          <a:off x="0" y="0"/>
          <a:ext cx="0" cy="0"/>
          <a:chOff x="0" y="0"/>
          <a:chExt cx="0" cy="0"/>
        </a:xfrm>
      </p:grpSpPr>
      <p:sp>
        <p:nvSpPr>
          <p:cNvPr id="1741" name="Google Shape;1741;p27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40. Racing Horses</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42" name="Google Shape;1742;p27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Chef is very fond of horses. He enjoys watching them race. As expected, he has a stable full of horses. He, along with his friends, goes to his stable during the weekends to watch a few of these horses race. Chef wants his friends to enjoy the race and so he wants the race to be close. This can happen only if the horses are comparable on their skill i.e. the difference in their skills is less.</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There are </a:t>
            </a:r>
            <a:r>
              <a:rPr lang="en" sz="1400" b="1">
                <a:latin typeface="Cambria"/>
                <a:ea typeface="Cambria"/>
                <a:cs typeface="Cambria"/>
                <a:sym typeface="Cambria"/>
              </a:rPr>
              <a:t>N</a:t>
            </a:r>
            <a:r>
              <a:rPr lang="en" sz="1400">
                <a:latin typeface="Cambria"/>
                <a:ea typeface="Cambria"/>
                <a:cs typeface="Cambria"/>
                <a:sym typeface="Cambria"/>
              </a:rPr>
              <a:t> horses in the stable. The skill of the horse </a:t>
            </a:r>
            <a:r>
              <a:rPr lang="en" sz="1400" b="1">
                <a:latin typeface="Cambria"/>
                <a:ea typeface="Cambria"/>
                <a:cs typeface="Cambria"/>
                <a:sym typeface="Cambria"/>
              </a:rPr>
              <a:t>i</a:t>
            </a:r>
            <a:r>
              <a:rPr lang="en" sz="1400">
                <a:latin typeface="Cambria"/>
                <a:ea typeface="Cambria"/>
                <a:cs typeface="Cambria"/>
                <a:sym typeface="Cambria"/>
              </a:rPr>
              <a:t> is represented by an integer </a:t>
            </a:r>
            <a:r>
              <a:rPr lang="en" sz="1400" b="1">
                <a:latin typeface="Cambria"/>
                <a:ea typeface="Cambria"/>
                <a:cs typeface="Cambria"/>
                <a:sym typeface="Cambria"/>
              </a:rPr>
              <a:t>S[i]</a:t>
            </a:r>
            <a:r>
              <a:rPr lang="en" sz="1400">
                <a:latin typeface="Cambria"/>
                <a:ea typeface="Cambria"/>
                <a:cs typeface="Cambria"/>
                <a:sym typeface="Cambria"/>
              </a:rPr>
              <a:t>. The Chef needs to pick 2 horses for the race such that the difference in their skills is </a:t>
            </a:r>
            <a:r>
              <a:rPr lang="en" sz="1400" i="1">
                <a:latin typeface="Cambria"/>
                <a:ea typeface="Cambria"/>
                <a:cs typeface="Cambria"/>
                <a:sym typeface="Cambria"/>
              </a:rPr>
              <a:t>minimum</a:t>
            </a:r>
            <a:r>
              <a:rPr lang="en" sz="1400">
                <a:latin typeface="Cambria"/>
                <a:ea typeface="Cambria"/>
                <a:cs typeface="Cambria"/>
                <a:sym typeface="Cambria"/>
              </a:rPr>
              <a:t>. This way, he would be able to host a very interesting race. Your task is to help him do this and report the minimum difference that is possible between 2 horses in the race.</a:t>
            </a:r>
            <a:endParaRPr sz="1400">
              <a:latin typeface="Cambria"/>
              <a:ea typeface="Cambria"/>
              <a:cs typeface="Cambria"/>
              <a:sym typeface="Cambria"/>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7" name="Google Shape;1747;p27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40. Racing Horses</a:t>
            </a:r>
            <a:endParaRPr sz="2025" b="1" u="sng">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48" name="Google Shape;1748;p275"/>
          <p:cNvSpPr txBox="1">
            <a:spLocks noGrp="1"/>
          </p:cNvSpPr>
          <p:nvPr>
            <p:ph type="body" idx="1"/>
          </p:nvPr>
        </p:nvSpPr>
        <p:spPr>
          <a:xfrm>
            <a:off x="311700" y="1171600"/>
            <a:ext cx="38154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First line of the input file contains a single integer </a:t>
            </a:r>
            <a:r>
              <a:rPr lang="en" sz="1400" b="1">
                <a:latin typeface="Cambria"/>
                <a:ea typeface="Cambria"/>
                <a:cs typeface="Cambria"/>
                <a:sym typeface="Cambria"/>
              </a:rPr>
              <a:t>T</a:t>
            </a:r>
            <a:r>
              <a:rPr lang="en" sz="1400">
                <a:latin typeface="Cambria"/>
                <a:ea typeface="Cambria"/>
                <a:cs typeface="Cambria"/>
                <a:sym typeface="Cambria"/>
              </a:rPr>
              <a:t>, the number of test cases.</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Every test case starts with a line containing the integer </a:t>
            </a:r>
            <a:r>
              <a:rPr lang="en" sz="1400" b="1">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The next line contains </a:t>
            </a:r>
            <a:r>
              <a:rPr lang="en" sz="1400" b="1">
                <a:latin typeface="Cambria"/>
                <a:ea typeface="Cambria"/>
                <a:cs typeface="Cambria"/>
                <a:sym typeface="Cambria"/>
              </a:rPr>
              <a:t>N</a:t>
            </a:r>
            <a:r>
              <a:rPr lang="en" sz="1400">
                <a:latin typeface="Cambria"/>
                <a:ea typeface="Cambria"/>
                <a:cs typeface="Cambria"/>
                <a:sym typeface="Cambria"/>
              </a:rPr>
              <a:t> space separated integers where the </a:t>
            </a:r>
            <a:r>
              <a:rPr lang="en" sz="1400" b="1">
                <a:latin typeface="Cambria"/>
                <a:ea typeface="Cambria"/>
                <a:cs typeface="Cambria"/>
                <a:sym typeface="Cambria"/>
              </a:rPr>
              <a:t>i</a:t>
            </a:r>
            <a:r>
              <a:rPr lang="en" sz="1400">
                <a:latin typeface="Cambria"/>
                <a:ea typeface="Cambria"/>
                <a:cs typeface="Cambria"/>
                <a:sym typeface="Cambria"/>
              </a:rPr>
              <a:t>-th integer is </a:t>
            </a:r>
            <a:r>
              <a:rPr lang="en" sz="1400" b="1">
                <a:latin typeface="Cambria"/>
                <a:ea typeface="Cambria"/>
                <a:cs typeface="Cambria"/>
                <a:sym typeface="Cambria"/>
              </a:rPr>
              <a:t>S[i]</a:t>
            </a:r>
            <a:r>
              <a:rPr lang="en" sz="1400">
                <a:latin typeface="Cambria"/>
                <a:ea typeface="Cambria"/>
                <a:cs typeface="Cambria"/>
                <a:sym typeface="Cambria"/>
              </a:rPr>
              <a:t>.</a:t>
            </a:r>
            <a:endParaRPr sz="1400">
              <a:latin typeface="Cambria"/>
              <a:ea typeface="Cambria"/>
              <a:cs typeface="Cambria"/>
              <a:sym typeface="Cambria"/>
            </a:endParaRPr>
          </a:p>
        </p:txBody>
      </p:sp>
      <p:sp>
        <p:nvSpPr>
          <p:cNvPr id="1749" name="Google Shape;1749;p275"/>
          <p:cNvSpPr txBox="1">
            <a:spLocks noGrp="1"/>
          </p:cNvSpPr>
          <p:nvPr>
            <p:ph type="body" idx="1"/>
          </p:nvPr>
        </p:nvSpPr>
        <p:spPr>
          <a:xfrm>
            <a:off x="4486625" y="1171600"/>
            <a:ext cx="44217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containing the minimum difference that is possible.</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27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40. Racing Horses</a:t>
            </a:r>
            <a:endParaRPr sz="2025" b="1" u="sng">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55" name="Google Shape;1755;p276"/>
          <p:cNvSpPr txBox="1">
            <a:spLocks noGrp="1"/>
          </p:cNvSpPr>
          <p:nvPr>
            <p:ph type="body" idx="1"/>
          </p:nvPr>
        </p:nvSpPr>
        <p:spPr>
          <a:xfrm>
            <a:off x="4833650" y="1171600"/>
            <a:ext cx="39987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60000"/>
              </a:lnSpc>
              <a:spcBef>
                <a:spcPts val="1200"/>
              </a:spcBef>
              <a:spcAft>
                <a:spcPts val="400"/>
              </a:spcAft>
              <a:buClr>
                <a:schemeClr val="dk1"/>
              </a:buClr>
              <a:buSzPts val="1100"/>
              <a:buFont typeface="Arial"/>
              <a:buNone/>
            </a:pPr>
            <a:endParaRPr sz="1400">
              <a:latin typeface="Cambria"/>
              <a:ea typeface="Cambria"/>
              <a:cs typeface="Cambria"/>
              <a:sym typeface="Cambria"/>
            </a:endParaRPr>
          </a:p>
        </p:txBody>
      </p:sp>
      <p:sp>
        <p:nvSpPr>
          <p:cNvPr id="1756" name="Google Shape;1756;p276"/>
          <p:cNvSpPr txBox="1">
            <a:spLocks noGrp="1"/>
          </p:cNvSpPr>
          <p:nvPr>
            <p:ph type="body" idx="1"/>
          </p:nvPr>
        </p:nvSpPr>
        <p:spPr>
          <a:xfrm>
            <a:off x="464100" y="1171600"/>
            <a:ext cx="41079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Input </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4 9 1 32 13</a:t>
            </a:r>
            <a:endParaRPr sz="1400">
              <a:latin typeface="Cambria"/>
              <a:ea typeface="Cambria"/>
              <a:cs typeface="Cambria"/>
              <a:sym typeface="Cambria"/>
            </a:endParaRPr>
          </a:p>
          <a:p>
            <a:pPr marL="0" lvl="0" indent="0" algn="just" rtl="0">
              <a:lnSpc>
                <a:spcPct val="160000"/>
              </a:lnSpc>
              <a:spcBef>
                <a:spcPts val="12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27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40. Racing Horses</a:t>
            </a:r>
            <a:endParaRPr sz="2025" b="1" u="sng">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62" name="Google Shape;1762;p27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1 ≤ </a:t>
            </a:r>
            <a:r>
              <a:rPr lang="en" sz="1400" b="1">
                <a:latin typeface="Cambria"/>
                <a:ea typeface="Cambria"/>
                <a:cs typeface="Cambria"/>
                <a:sym typeface="Cambria"/>
              </a:rPr>
              <a:t>T</a:t>
            </a:r>
            <a:r>
              <a:rPr lang="en" sz="1400">
                <a:latin typeface="Cambria"/>
                <a:ea typeface="Cambria"/>
                <a:cs typeface="Cambria"/>
                <a:sym typeface="Cambria"/>
              </a:rPr>
              <a:t> ≤ 10</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 </a:t>
            </a:r>
            <a:r>
              <a:rPr lang="en" sz="1400" b="1">
                <a:latin typeface="Cambria"/>
                <a:ea typeface="Cambria"/>
                <a:cs typeface="Cambria"/>
                <a:sym typeface="Cambria"/>
              </a:rPr>
              <a:t>N</a:t>
            </a:r>
            <a:r>
              <a:rPr lang="en" sz="1400">
                <a:latin typeface="Cambria"/>
                <a:ea typeface="Cambria"/>
                <a:cs typeface="Cambria"/>
                <a:sym typeface="Cambria"/>
              </a:rPr>
              <a:t> ≤ 5000</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 </a:t>
            </a:r>
            <a:r>
              <a:rPr lang="en" sz="1400" b="1">
                <a:latin typeface="Cambria"/>
                <a:ea typeface="Cambria"/>
                <a:cs typeface="Cambria"/>
                <a:sym typeface="Cambria"/>
              </a:rPr>
              <a:t>S[i]</a:t>
            </a:r>
            <a:r>
              <a:rPr lang="en" sz="1400">
                <a:latin typeface="Cambria"/>
                <a:ea typeface="Cambria"/>
                <a:cs typeface="Cambria"/>
                <a:sym typeface="Cambria"/>
              </a:rPr>
              <a:t> ≤ 1000000000</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1766"/>
        <p:cNvGrpSpPr/>
        <p:nvPr/>
      </p:nvGrpSpPr>
      <p:grpSpPr>
        <a:xfrm>
          <a:off x="0" y="0"/>
          <a:ext cx="0" cy="0"/>
          <a:chOff x="0" y="0"/>
          <a:chExt cx="0" cy="0"/>
        </a:xfrm>
      </p:grpSpPr>
      <p:sp>
        <p:nvSpPr>
          <p:cNvPr id="1767" name="Google Shape;1767;p27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40. Racing Horses</a:t>
            </a:r>
            <a:endParaRPr sz="2025" b="1" u="sng">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68" name="Google Shape;1768;p27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minimum difference can be achieved if we pick horses with skills 1 and 4 for the race.</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27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40. Racing Horses</a:t>
            </a:r>
            <a:endParaRPr sz="2025" b="1" u="sng">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74" name="Google Shape;1774;p279"/>
          <p:cNvSpPr txBox="1">
            <a:spLocks noGrp="1"/>
          </p:cNvSpPr>
          <p:nvPr>
            <p:ph type="body" idx="1"/>
          </p:nvPr>
        </p:nvSpPr>
        <p:spPr>
          <a:xfrm>
            <a:off x="311700" y="1171600"/>
            <a:ext cx="39891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ourier"/>
                <a:ea typeface="Courier"/>
                <a:cs typeface="Courier"/>
                <a:sym typeface="Courier"/>
              </a:rPr>
              <a:t>def function(l):</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l.sort()</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min_g = l[-1] - l[0]</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for i in range(len(l)-1):</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min_l = l[i+1] - l[i]</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min_g = min(min_g, min_l)</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return(min_g)</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def main():</a:t>
            </a:r>
            <a:endParaRPr sz="1400">
              <a:latin typeface="Courier"/>
              <a:ea typeface="Courier"/>
              <a:cs typeface="Courier"/>
              <a:sym typeface="Courier"/>
            </a:endParaRPr>
          </a:p>
          <a:p>
            <a:pPr marL="0" lvl="0" indent="0" algn="just"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1775" name="Google Shape;1775;p279"/>
          <p:cNvSpPr txBox="1">
            <a:spLocks noGrp="1"/>
          </p:cNvSpPr>
          <p:nvPr>
            <p:ph type="body" idx="1"/>
          </p:nvPr>
        </p:nvSpPr>
        <p:spPr>
          <a:xfrm>
            <a:off x="4883700" y="1171600"/>
            <a:ext cx="3989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Courier"/>
                <a:ea typeface="Courier"/>
                <a:cs typeface="Courier"/>
                <a:sym typeface="Courier"/>
              </a:rPr>
              <a:t>    T = int(input())</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for i in range(T):</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N = input()</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A = [int(item) for item in input().split()]</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print(function(A))</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if __name__ == '__main__':</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main()</a:t>
            </a:r>
            <a:endParaRPr sz="1400">
              <a:latin typeface="Courier"/>
              <a:ea typeface="Courier"/>
              <a:cs typeface="Courier"/>
              <a:sym typeface="Courier"/>
            </a:endParaRPr>
          </a:p>
          <a:p>
            <a:pPr marL="0" lvl="0" indent="0" algn="just" rtl="0">
              <a:spcBef>
                <a:spcPts val="1200"/>
              </a:spcBef>
              <a:spcAft>
                <a:spcPts val="1200"/>
              </a:spcAft>
              <a:buNone/>
            </a:pPr>
            <a:endParaRPr sz="1400">
              <a:latin typeface="Courier"/>
              <a:ea typeface="Courier"/>
              <a:cs typeface="Courier"/>
              <a:sym typeface="Courier"/>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28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40. Racing Horses</a:t>
            </a:r>
            <a:endParaRPr sz="2025" b="1" u="sng">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781" name="Google Shape;1781;p28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Exercise</a:t>
            </a:r>
            <a:endParaRPr sz="2000" b="1" u="sng">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28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41. Maximum Weight Difference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787" name="Google Shape;1787;p28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275"/>
              <a:buFont typeface="Arial"/>
              <a:buNone/>
            </a:pPr>
            <a:r>
              <a:rPr lang="en" sz="2000" b="1" u="sng">
                <a:latin typeface="Cambria"/>
                <a:ea typeface="Cambria"/>
                <a:cs typeface="Cambria"/>
                <a:sym typeface="Cambria"/>
              </a:rPr>
              <a:t>Problem</a:t>
            </a:r>
            <a:endParaRPr sz="1000" b="1" u="sng">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Chef has gone shopping with his 5-year old son. They have bought </a:t>
            </a:r>
            <a:r>
              <a:rPr lang="en" sz="1400" b="1">
                <a:latin typeface="Cambria"/>
                <a:ea typeface="Cambria"/>
                <a:cs typeface="Cambria"/>
                <a:sym typeface="Cambria"/>
              </a:rPr>
              <a:t>N</a:t>
            </a:r>
            <a:r>
              <a:rPr lang="en" sz="1400">
                <a:latin typeface="Cambria"/>
                <a:ea typeface="Cambria"/>
                <a:cs typeface="Cambria"/>
                <a:sym typeface="Cambria"/>
              </a:rPr>
              <a:t> items so far. The items are numbered from </a:t>
            </a:r>
            <a:r>
              <a:rPr lang="en" sz="1400" b="1">
                <a:latin typeface="Cambria"/>
                <a:ea typeface="Cambria"/>
                <a:cs typeface="Cambria"/>
                <a:sym typeface="Cambria"/>
              </a:rPr>
              <a:t>1</a:t>
            </a:r>
            <a:r>
              <a:rPr lang="en" sz="1400">
                <a:latin typeface="Cambria"/>
                <a:ea typeface="Cambria"/>
                <a:cs typeface="Cambria"/>
                <a:sym typeface="Cambria"/>
              </a:rPr>
              <a:t> to </a:t>
            </a:r>
            <a:r>
              <a:rPr lang="en" sz="1400" b="1">
                <a:latin typeface="Cambria"/>
                <a:ea typeface="Cambria"/>
                <a:cs typeface="Cambria"/>
                <a:sym typeface="Cambria"/>
              </a:rPr>
              <a:t>N</a:t>
            </a:r>
            <a:r>
              <a:rPr lang="en" sz="1400">
                <a:latin typeface="Cambria"/>
                <a:ea typeface="Cambria"/>
                <a:cs typeface="Cambria"/>
                <a:sym typeface="Cambria"/>
              </a:rPr>
              <a:t>, and the item </a:t>
            </a:r>
            <a:r>
              <a:rPr lang="en" sz="1400" b="1">
                <a:latin typeface="Cambria"/>
                <a:ea typeface="Cambria"/>
                <a:cs typeface="Cambria"/>
                <a:sym typeface="Cambria"/>
              </a:rPr>
              <a:t>i</a:t>
            </a:r>
            <a:r>
              <a:rPr lang="en" sz="1400">
                <a:latin typeface="Cambria"/>
                <a:ea typeface="Cambria"/>
                <a:cs typeface="Cambria"/>
                <a:sym typeface="Cambria"/>
              </a:rPr>
              <a:t> weighs </a:t>
            </a:r>
            <a:r>
              <a:rPr lang="en" sz="1400" b="1">
                <a:latin typeface="Cambria"/>
                <a:ea typeface="Cambria"/>
                <a:cs typeface="Cambria"/>
                <a:sym typeface="Cambria"/>
              </a:rPr>
              <a:t>W</a:t>
            </a:r>
            <a:r>
              <a:rPr lang="en" sz="1400" b="1" baseline="-25000">
                <a:latin typeface="Cambria"/>
                <a:ea typeface="Cambria"/>
                <a:cs typeface="Cambria"/>
                <a:sym typeface="Cambria"/>
              </a:rPr>
              <a:t>i</a:t>
            </a:r>
            <a:r>
              <a:rPr lang="en" sz="1400">
                <a:latin typeface="Cambria"/>
                <a:ea typeface="Cambria"/>
                <a:cs typeface="Cambria"/>
                <a:sym typeface="Cambria"/>
              </a:rPr>
              <a:t> grams.  Chef's son insists on helping his father in carrying the items. He wants his dad to give him a few items. Chef does not want to burden his son. But he won't stop bothering him unless he is given a few items to carry. So Chef decides to give him some items and wants to give the kid less weight to carry.</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His son is a smart kid. To avoid being given the bare minimum weight to carry, he suggested to split into two groups, and one group contains exactly </a:t>
            </a:r>
            <a:r>
              <a:rPr lang="en" sz="1400" b="1">
                <a:latin typeface="Cambria"/>
                <a:ea typeface="Cambria"/>
                <a:cs typeface="Cambria"/>
                <a:sym typeface="Cambria"/>
              </a:rPr>
              <a:t>K</a:t>
            </a:r>
            <a:r>
              <a:rPr lang="en" sz="1400">
                <a:latin typeface="Cambria"/>
                <a:ea typeface="Cambria"/>
                <a:cs typeface="Cambria"/>
                <a:sym typeface="Cambria"/>
              </a:rPr>
              <a:t> items. Then Chef will carry the heavier group, and his son will carry the other group.  Help the Chef in deciding which items should the son take. Your task will be simple. Tell the Chef the maximum possible difference between the weight carried by him and the weight carried by the kid.</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28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41. Maximum Weight Difference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793" name="Google Shape;1793;p282"/>
          <p:cNvSpPr txBox="1">
            <a:spLocks noGrp="1"/>
          </p:cNvSpPr>
          <p:nvPr>
            <p:ph type="body" idx="1"/>
          </p:nvPr>
        </p:nvSpPr>
        <p:spPr>
          <a:xfrm>
            <a:off x="4263525" y="1171600"/>
            <a:ext cx="45687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275"/>
              <a:buFont typeface="Arial"/>
              <a:buNone/>
            </a:pPr>
            <a:r>
              <a:rPr lang="en" sz="1400">
                <a:latin typeface="Cambria"/>
                <a:ea typeface="Cambria"/>
                <a:cs typeface="Cambria"/>
                <a:sym typeface="Cambria"/>
              </a:rPr>
              <a:t>For each test case, output the maximum possible difference between the weights carried by both in grams.</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
        <p:nvSpPr>
          <p:cNvPr id="1794" name="Google Shape;1794;p282"/>
          <p:cNvSpPr txBox="1">
            <a:spLocks noGrp="1"/>
          </p:cNvSpPr>
          <p:nvPr>
            <p:ph type="body" idx="1"/>
          </p:nvPr>
        </p:nvSpPr>
        <p:spPr>
          <a:xfrm>
            <a:off x="464100" y="1171600"/>
            <a:ext cx="36630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275"/>
              <a:buFont typeface="Arial"/>
              <a:buNone/>
            </a:pPr>
            <a:r>
              <a:rPr lang="en" sz="1400">
                <a:latin typeface="Cambria"/>
                <a:ea typeface="Cambria"/>
                <a:cs typeface="Cambria"/>
                <a:sym typeface="Cambria"/>
              </a:rPr>
              <a:t>The first line of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Then </a:t>
            </a:r>
            <a:r>
              <a:rPr lang="en" sz="1400" b="1">
                <a:latin typeface="Cambria"/>
                <a:ea typeface="Cambria"/>
                <a:cs typeface="Cambria"/>
                <a:sym typeface="Cambria"/>
              </a:rPr>
              <a:t>T</a:t>
            </a:r>
            <a:r>
              <a:rPr lang="en" sz="1400">
                <a:latin typeface="Cambria"/>
                <a:ea typeface="Cambria"/>
                <a:cs typeface="Cambria"/>
                <a:sym typeface="Cambria"/>
              </a:rPr>
              <a:t> test cases follow. The first line of each test contains two space-separated integers </a:t>
            </a:r>
            <a:r>
              <a:rPr lang="en" sz="1400" b="1">
                <a:latin typeface="Cambria"/>
                <a:ea typeface="Cambria"/>
                <a:cs typeface="Cambria"/>
                <a:sym typeface="Cambria"/>
              </a:rPr>
              <a:t>N</a:t>
            </a:r>
            <a:r>
              <a:rPr lang="en" sz="1400">
                <a:latin typeface="Cambria"/>
                <a:ea typeface="Cambria"/>
                <a:cs typeface="Cambria"/>
                <a:sym typeface="Cambria"/>
              </a:rPr>
              <a:t> and </a:t>
            </a:r>
            <a:r>
              <a:rPr lang="en" sz="1400" b="1">
                <a:latin typeface="Cambria"/>
                <a:ea typeface="Cambria"/>
                <a:cs typeface="Cambria"/>
                <a:sym typeface="Cambria"/>
              </a:rPr>
              <a:t>K</a:t>
            </a:r>
            <a:r>
              <a:rPr lang="en" sz="1400">
                <a:latin typeface="Cambria"/>
                <a:ea typeface="Cambria"/>
                <a:cs typeface="Cambria"/>
                <a:sym typeface="Cambria"/>
              </a:rPr>
              <a:t>. The next line contains </a:t>
            </a:r>
            <a:r>
              <a:rPr lang="en" sz="1400" b="1">
                <a:latin typeface="Cambria"/>
                <a:ea typeface="Cambria"/>
                <a:cs typeface="Cambria"/>
                <a:sym typeface="Cambria"/>
              </a:rPr>
              <a:t>N</a:t>
            </a:r>
            <a:r>
              <a:rPr lang="en" sz="1400">
                <a:latin typeface="Cambria"/>
                <a:ea typeface="Cambria"/>
                <a:cs typeface="Cambria"/>
                <a:sym typeface="Cambria"/>
              </a:rPr>
              <a:t> space-separated integers </a:t>
            </a:r>
            <a:r>
              <a:rPr lang="en" sz="1400" b="1">
                <a:latin typeface="Cambria"/>
                <a:ea typeface="Cambria"/>
                <a:cs typeface="Cambria"/>
                <a:sym typeface="Cambria"/>
              </a:rPr>
              <a:t>W</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W</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W</a:t>
            </a:r>
            <a:r>
              <a:rPr lang="en" sz="1400" b="1" baseline="-25000">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39" name="Google Shape;239;p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500" b="1">
                <a:latin typeface="Cambria"/>
                <a:ea typeface="Cambria"/>
                <a:cs typeface="Cambria"/>
                <a:sym typeface="Cambria"/>
              </a:rPr>
              <a:t>Example 3</a:t>
            </a:r>
            <a:r>
              <a:rPr lang="en" sz="1500">
                <a:latin typeface="Cambria"/>
                <a:ea typeface="Cambria"/>
                <a:cs typeface="Cambria"/>
                <a:sym typeface="Cambria"/>
              </a:rPr>
              <a:t>: For the third example, </a:t>
            </a:r>
            <a:r>
              <a:rPr lang="en" sz="1500" b="1">
                <a:latin typeface="Cambria"/>
                <a:ea typeface="Cambria"/>
                <a:cs typeface="Cambria"/>
                <a:sym typeface="Cambria"/>
              </a:rPr>
              <a:t>N = 4</a:t>
            </a:r>
            <a:r>
              <a:rPr lang="en" sz="1500">
                <a:latin typeface="Cambria"/>
                <a:ea typeface="Cambria"/>
                <a:cs typeface="Cambria"/>
                <a:sym typeface="Cambria"/>
              </a:rPr>
              <a:t> and the array </a:t>
            </a:r>
            <a:r>
              <a:rPr lang="en" sz="1500" b="1">
                <a:latin typeface="Cambria"/>
                <a:ea typeface="Cambria"/>
                <a:cs typeface="Cambria"/>
                <a:sym typeface="Cambria"/>
              </a:rPr>
              <a:t>A = [11, 12, 13, 14]</a:t>
            </a:r>
            <a:r>
              <a:rPr lang="en" sz="1500">
                <a:latin typeface="Cambria"/>
                <a:ea typeface="Cambria"/>
                <a:cs typeface="Cambria"/>
                <a:sym typeface="Cambria"/>
              </a:rPr>
              <a:t>. The 1</a:t>
            </a:r>
            <a:r>
              <a:rPr lang="en" sz="1500" baseline="30000">
                <a:latin typeface="Cambria"/>
                <a:ea typeface="Cambria"/>
                <a:cs typeface="Cambria"/>
                <a:sym typeface="Cambria"/>
              </a:rPr>
              <a:t>st</a:t>
            </a:r>
            <a:r>
              <a:rPr lang="en" sz="1500">
                <a:latin typeface="Cambria"/>
                <a:ea typeface="Cambria"/>
                <a:cs typeface="Cambria"/>
                <a:sym typeface="Cambria"/>
              </a:rPr>
              <a:t> soldier is holding 11 weapons (which is odd), the 2</a:t>
            </a:r>
            <a:r>
              <a:rPr lang="en" sz="1500" baseline="30000">
                <a:latin typeface="Cambria"/>
                <a:ea typeface="Cambria"/>
                <a:cs typeface="Cambria"/>
                <a:sym typeface="Cambria"/>
              </a:rPr>
              <a:t>nd</a:t>
            </a:r>
            <a:r>
              <a:rPr lang="en" sz="1500">
                <a:latin typeface="Cambria"/>
                <a:ea typeface="Cambria"/>
                <a:cs typeface="Cambria"/>
                <a:sym typeface="Cambria"/>
              </a:rPr>
              <a:t> soldier is holding 12 weapons (which is even), the 3</a:t>
            </a:r>
            <a:r>
              <a:rPr lang="en" sz="1500" baseline="30000">
                <a:latin typeface="Cambria"/>
                <a:ea typeface="Cambria"/>
                <a:cs typeface="Cambria"/>
                <a:sym typeface="Cambria"/>
              </a:rPr>
              <a:t>rd</a:t>
            </a:r>
            <a:r>
              <a:rPr lang="en" sz="1500">
                <a:latin typeface="Cambria"/>
                <a:ea typeface="Cambria"/>
                <a:cs typeface="Cambria"/>
                <a:sym typeface="Cambria"/>
              </a:rPr>
              <a:t> soldier is holding 13 weapons (which is odd), and the 4</a:t>
            </a:r>
            <a:r>
              <a:rPr lang="en" sz="1500" baseline="30000">
                <a:latin typeface="Cambria"/>
                <a:ea typeface="Cambria"/>
                <a:cs typeface="Cambria"/>
                <a:sym typeface="Cambria"/>
              </a:rPr>
              <a:t>th</a:t>
            </a:r>
            <a:r>
              <a:rPr lang="en" sz="1500">
                <a:latin typeface="Cambria"/>
                <a:ea typeface="Cambria"/>
                <a:cs typeface="Cambria"/>
                <a:sym typeface="Cambria"/>
              </a:rPr>
              <a:t> soldier is holding 14 weapons (which is even). The number of soldiers holding an even number of weapons = 2, and number of soldiers holding an odd number of weapons = 2. Notice that we have an </a:t>
            </a:r>
            <a:r>
              <a:rPr lang="en" sz="1500" b="1">
                <a:latin typeface="Cambria"/>
                <a:ea typeface="Cambria"/>
                <a:cs typeface="Cambria"/>
                <a:sym typeface="Cambria"/>
              </a:rPr>
              <a:t>equal</a:t>
            </a:r>
            <a:r>
              <a:rPr lang="en" sz="1500">
                <a:latin typeface="Cambria"/>
                <a:ea typeface="Cambria"/>
                <a:cs typeface="Cambria"/>
                <a:sym typeface="Cambria"/>
              </a:rPr>
              <a:t> number of people holding even number of weapons and odd number of weapons. The answer here is "NOT READY" since the number of soldiers holding an even number of weapons is </a:t>
            </a:r>
            <a:r>
              <a:rPr lang="en" sz="1500" b="1">
                <a:latin typeface="Cambria"/>
                <a:ea typeface="Cambria"/>
                <a:cs typeface="Cambria"/>
                <a:sym typeface="Cambria"/>
              </a:rPr>
              <a:t>not strictly greater than</a:t>
            </a:r>
            <a:r>
              <a:rPr lang="en" sz="1500">
                <a:latin typeface="Cambria"/>
                <a:ea typeface="Cambria"/>
                <a:cs typeface="Cambria"/>
                <a:sym typeface="Cambria"/>
              </a:rPr>
              <a:t> the number of soldiers holding an odd number of weapons.</a:t>
            </a:r>
            <a:endParaRPr sz="1500">
              <a:latin typeface="Cambria"/>
              <a:ea typeface="Cambria"/>
              <a:cs typeface="Cambria"/>
              <a:sym typeface="Cambria"/>
            </a:endParaRPr>
          </a:p>
          <a:p>
            <a:pPr marL="698500" lvl="0" indent="-323850" algn="just" rtl="0">
              <a:lnSpc>
                <a:spcPct val="170000"/>
              </a:lnSpc>
              <a:spcBef>
                <a:spcPts val="3000"/>
              </a:spcBef>
              <a:spcAft>
                <a:spcPts val="0"/>
              </a:spcAft>
              <a:buClr>
                <a:schemeClr val="dk1"/>
              </a:buClr>
              <a:buSzPts val="1500"/>
              <a:buFont typeface="Arial"/>
              <a:buChar char="●"/>
            </a:pPr>
            <a:r>
              <a:rPr lang="en" sz="1500" b="1">
                <a:latin typeface="Cambria"/>
                <a:ea typeface="Cambria"/>
                <a:cs typeface="Cambria"/>
                <a:sym typeface="Cambria"/>
              </a:rPr>
              <a:t>Example 4</a:t>
            </a:r>
            <a:r>
              <a:rPr lang="en" sz="1500">
                <a:latin typeface="Cambria"/>
                <a:ea typeface="Cambria"/>
                <a:cs typeface="Cambria"/>
                <a:sym typeface="Cambria"/>
              </a:rPr>
              <a:t>: For the fourth example, </a:t>
            </a:r>
            <a:r>
              <a:rPr lang="en" sz="1500" b="1">
                <a:latin typeface="Cambria"/>
                <a:ea typeface="Cambria"/>
                <a:cs typeface="Cambria"/>
                <a:sym typeface="Cambria"/>
              </a:rPr>
              <a:t>N = 3</a:t>
            </a:r>
            <a:r>
              <a:rPr lang="en" sz="1500">
                <a:latin typeface="Cambria"/>
                <a:ea typeface="Cambria"/>
                <a:cs typeface="Cambria"/>
                <a:sym typeface="Cambria"/>
              </a:rPr>
              <a:t> and the array </a:t>
            </a:r>
            <a:r>
              <a:rPr lang="en" sz="1500" b="1">
                <a:latin typeface="Cambria"/>
                <a:ea typeface="Cambria"/>
                <a:cs typeface="Cambria"/>
                <a:sym typeface="Cambria"/>
              </a:rPr>
              <a:t>A = [2, 3, 4]</a:t>
            </a:r>
            <a:r>
              <a:rPr lang="en" sz="1500">
                <a:latin typeface="Cambria"/>
                <a:ea typeface="Cambria"/>
                <a:cs typeface="Cambria"/>
                <a:sym typeface="Cambria"/>
              </a:rPr>
              <a:t>. The 1</a:t>
            </a:r>
            <a:r>
              <a:rPr lang="en" sz="1500" baseline="30000">
                <a:latin typeface="Cambria"/>
                <a:ea typeface="Cambria"/>
                <a:cs typeface="Cambria"/>
                <a:sym typeface="Cambria"/>
              </a:rPr>
              <a:t>st</a:t>
            </a:r>
            <a:r>
              <a:rPr lang="en" sz="1500">
                <a:latin typeface="Cambria"/>
                <a:ea typeface="Cambria"/>
                <a:cs typeface="Cambria"/>
                <a:sym typeface="Cambria"/>
              </a:rPr>
              <a:t> soldier is holding 2 weapons (which is even), the 2</a:t>
            </a:r>
            <a:r>
              <a:rPr lang="en" sz="1500" baseline="30000">
                <a:latin typeface="Cambria"/>
                <a:ea typeface="Cambria"/>
                <a:cs typeface="Cambria"/>
                <a:sym typeface="Cambria"/>
              </a:rPr>
              <a:t>nd</a:t>
            </a:r>
            <a:r>
              <a:rPr lang="en" sz="1500">
                <a:latin typeface="Cambria"/>
                <a:ea typeface="Cambria"/>
                <a:cs typeface="Cambria"/>
                <a:sym typeface="Cambria"/>
              </a:rPr>
              <a:t> soldier is holding 3 weapons (which is odd), and the 3</a:t>
            </a:r>
            <a:r>
              <a:rPr lang="en" sz="1500" baseline="30000">
                <a:latin typeface="Cambria"/>
                <a:ea typeface="Cambria"/>
                <a:cs typeface="Cambria"/>
                <a:sym typeface="Cambria"/>
              </a:rPr>
              <a:t>rd</a:t>
            </a:r>
            <a:r>
              <a:rPr lang="en" sz="1500">
                <a:latin typeface="Cambria"/>
                <a:ea typeface="Cambria"/>
                <a:cs typeface="Cambria"/>
                <a:sym typeface="Cambria"/>
              </a:rPr>
              <a:t> soldier is holding 4 weapons (which is even). The number of soldiers holding an even number of weapons = 2, and number of soldiers holding an odd number of weapons = 1. Hence, the answer is "READY FOR BATTLE" since the number of soldiers holding an even number of weapons is greater than the number of soldiers holding an odd number of weapons.</a:t>
            </a:r>
            <a:endParaRPr sz="1500">
              <a:latin typeface="Cambria"/>
              <a:ea typeface="Cambria"/>
              <a:cs typeface="Cambria"/>
              <a:sym typeface="Cambria"/>
            </a:endParaRPr>
          </a:p>
          <a:p>
            <a:pPr marL="698500" lvl="0" indent="-323850" algn="just" rtl="0">
              <a:lnSpc>
                <a:spcPct val="170000"/>
              </a:lnSpc>
              <a:spcBef>
                <a:spcPts val="0"/>
              </a:spcBef>
              <a:spcAft>
                <a:spcPts val="0"/>
              </a:spcAft>
              <a:buClr>
                <a:schemeClr val="dk1"/>
              </a:buClr>
              <a:buSzPts val="1500"/>
              <a:buFont typeface="Arial"/>
              <a:buChar char="●"/>
            </a:pPr>
            <a:r>
              <a:rPr lang="en" sz="1500" b="1">
                <a:latin typeface="Cambria"/>
                <a:ea typeface="Cambria"/>
                <a:cs typeface="Cambria"/>
                <a:sym typeface="Cambria"/>
              </a:rPr>
              <a:t>Example 5</a:t>
            </a:r>
            <a:r>
              <a:rPr lang="en" sz="1500">
                <a:latin typeface="Cambria"/>
                <a:ea typeface="Cambria"/>
                <a:cs typeface="Cambria"/>
                <a:sym typeface="Cambria"/>
              </a:rPr>
              <a:t>: For the fifth example, </a:t>
            </a:r>
            <a:r>
              <a:rPr lang="en" sz="1500" b="1">
                <a:latin typeface="Cambria"/>
                <a:ea typeface="Cambria"/>
                <a:cs typeface="Cambria"/>
                <a:sym typeface="Cambria"/>
              </a:rPr>
              <a:t>N = 5</a:t>
            </a:r>
            <a:r>
              <a:rPr lang="en" sz="1500">
                <a:latin typeface="Cambria"/>
                <a:ea typeface="Cambria"/>
                <a:cs typeface="Cambria"/>
                <a:sym typeface="Cambria"/>
              </a:rPr>
              <a:t> and the array </a:t>
            </a:r>
            <a:r>
              <a:rPr lang="en" sz="1500" b="1">
                <a:latin typeface="Cambria"/>
                <a:ea typeface="Cambria"/>
                <a:cs typeface="Cambria"/>
                <a:sym typeface="Cambria"/>
              </a:rPr>
              <a:t>A = [1, 2, 3, 4, 5]</a:t>
            </a:r>
            <a:r>
              <a:rPr lang="en" sz="1500">
                <a:latin typeface="Cambria"/>
                <a:ea typeface="Cambria"/>
                <a:cs typeface="Cambria"/>
                <a:sym typeface="Cambria"/>
              </a:rPr>
              <a:t>. The 1</a:t>
            </a:r>
            <a:r>
              <a:rPr lang="en" sz="1500" baseline="30000">
                <a:latin typeface="Cambria"/>
                <a:ea typeface="Cambria"/>
                <a:cs typeface="Cambria"/>
                <a:sym typeface="Cambria"/>
              </a:rPr>
              <a:t>st</a:t>
            </a:r>
            <a:r>
              <a:rPr lang="en" sz="1500">
                <a:latin typeface="Cambria"/>
                <a:ea typeface="Cambria"/>
                <a:cs typeface="Cambria"/>
                <a:sym typeface="Cambria"/>
              </a:rPr>
              <a:t> soldier is holding 1 weapon (which is odd), the 2</a:t>
            </a:r>
            <a:r>
              <a:rPr lang="en" sz="1500" baseline="30000">
                <a:latin typeface="Cambria"/>
                <a:ea typeface="Cambria"/>
                <a:cs typeface="Cambria"/>
                <a:sym typeface="Cambria"/>
              </a:rPr>
              <a:t>nd</a:t>
            </a:r>
            <a:r>
              <a:rPr lang="en" sz="1500">
                <a:latin typeface="Cambria"/>
                <a:ea typeface="Cambria"/>
                <a:cs typeface="Cambria"/>
                <a:sym typeface="Cambria"/>
              </a:rPr>
              <a:t> soldier is holding 2 weapons (which is even), the 3</a:t>
            </a:r>
            <a:r>
              <a:rPr lang="en" sz="1500" baseline="30000">
                <a:latin typeface="Cambria"/>
                <a:ea typeface="Cambria"/>
                <a:cs typeface="Cambria"/>
                <a:sym typeface="Cambria"/>
              </a:rPr>
              <a:t>rd</a:t>
            </a:r>
            <a:r>
              <a:rPr lang="en" sz="1500">
                <a:latin typeface="Cambria"/>
                <a:ea typeface="Cambria"/>
                <a:cs typeface="Cambria"/>
                <a:sym typeface="Cambria"/>
              </a:rPr>
              <a:t> soldier is holding 3 weapons (which is odd), the 4</a:t>
            </a:r>
            <a:r>
              <a:rPr lang="en" sz="1500" baseline="30000">
                <a:latin typeface="Cambria"/>
                <a:ea typeface="Cambria"/>
                <a:cs typeface="Cambria"/>
                <a:sym typeface="Cambria"/>
              </a:rPr>
              <a:t>th</a:t>
            </a:r>
            <a:r>
              <a:rPr lang="en" sz="1500">
                <a:latin typeface="Cambria"/>
                <a:ea typeface="Cambria"/>
                <a:cs typeface="Cambria"/>
                <a:sym typeface="Cambria"/>
              </a:rPr>
              <a:t> soldier is holding 4 weapons (which is even), and the 5</a:t>
            </a:r>
            <a:r>
              <a:rPr lang="en" sz="1500" baseline="30000">
                <a:latin typeface="Cambria"/>
                <a:ea typeface="Cambria"/>
                <a:cs typeface="Cambria"/>
                <a:sym typeface="Cambria"/>
              </a:rPr>
              <a:t>th</a:t>
            </a:r>
            <a:r>
              <a:rPr lang="en" sz="1500">
                <a:latin typeface="Cambria"/>
                <a:ea typeface="Cambria"/>
                <a:cs typeface="Cambria"/>
                <a:sym typeface="Cambria"/>
              </a:rPr>
              <a:t> soldier is holding 5 weapons (which is odd). The number of soldiers holding an even number of weapons = 2, and number of soldiers holding an odd number of weapons = 3. Hence, the answer is "NOT READY" since the number of soldiers holding an even number of weapons is not greater than the number of soldiers holding an odd number of weapons.</a:t>
            </a:r>
            <a:endParaRPr sz="1500">
              <a:latin typeface="Cambria"/>
              <a:ea typeface="Cambria"/>
              <a:cs typeface="Cambria"/>
              <a:sym typeface="Cambria"/>
            </a:endParaRPr>
          </a:p>
          <a:p>
            <a:pPr marL="0" lvl="0" indent="0" algn="just" rtl="0">
              <a:spcBef>
                <a:spcPts val="3000"/>
              </a:spcBef>
              <a:spcAft>
                <a:spcPts val="1200"/>
              </a:spcAft>
              <a:buNone/>
            </a:pPr>
            <a:endParaRPr sz="1500">
              <a:latin typeface="Cambria"/>
              <a:ea typeface="Cambria"/>
              <a:cs typeface="Cambria"/>
              <a:sym typeface="Cambria"/>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1799" name="Google Shape;1799;p28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41. Maximum Weight Difference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800" name="Google Shape;1800;p283"/>
          <p:cNvSpPr txBox="1">
            <a:spLocks noGrp="1"/>
          </p:cNvSpPr>
          <p:nvPr>
            <p:ph type="body" idx="1"/>
          </p:nvPr>
        </p:nvSpPr>
        <p:spPr>
          <a:xfrm>
            <a:off x="4759275" y="1171600"/>
            <a:ext cx="40731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275"/>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17</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95000"/>
              </a:lnSpc>
              <a:spcBef>
                <a:spcPts val="1200"/>
              </a:spcBef>
              <a:spcAft>
                <a:spcPts val="0"/>
              </a:spcAft>
              <a:buClr>
                <a:schemeClr val="dk1"/>
              </a:buClr>
              <a:buSzPts val="275"/>
              <a:buFont typeface="Arial"/>
              <a:buNone/>
            </a:pP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
        <p:nvSpPr>
          <p:cNvPr id="1801" name="Google Shape;1801;p283"/>
          <p:cNvSpPr txBox="1">
            <a:spLocks noGrp="1"/>
          </p:cNvSpPr>
          <p:nvPr>
            <p:ph type="body" idx="1"/>
          </p:nvPr>
        </p:nvSpPr>
        <p:spPr>
          <a:xfrm>
            <a:off x="464100" y="1171600"/>
            <a:ext cx="38490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275"/>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5 2</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8 4 5 2 10</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8 3</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1 1 1 1 1 1 1 1</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endParaRPr sz="1400">
              <a:latin typeface="Cambria"/>
              <a:ea typeface="Cambria"/>
              <a:cs typeface="Cambria"/>
              <a:sym typeface="Cambria"/>
            </a:endParaRPr>
          </a:p>
          <a:p>
            <a:pPr marL="0" lvl="0" indent="0" algn="just" rtl="0">
              <a:lnSpc>
                <a:spcPct val="95000"/>
              </a:lnSpc>
              <a:spcBef>
                <a:spcPts val="1200"/>
              </a:spcBef>
              <a:spcAft>
                <a:spcPts val="0"/>
              </a:spcAft>
              <a:buClr>
                <a:schemeClr val="dk1"/>
              </a:buClr>
              <a:buSzPts val="275"/>
              <a:buFont typeface="Arial"/>
              <a:buNone/>
            </a:pP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1805"/>
        <p:cNvGrpSpPr/>
        <p:nvPr/>
      </p:nvGrpSpPr>
      <p:grpSpPr>
        <a:xfrm>
          <a:off x="0" y="0"/>
          <a:ext cx="0" cy="0"/>
          <a:chOff x="0" y="0"/>
          <a:chExt cx="0" cy="0"/>
        </a:xfrm>
      </p:grpSpPr>
      <p:sp>
        <p:nvSpPr>
          <p:cNvPr id="1806" name="Google Shape;1806;p28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41. Maximum Weight Difference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807" name="Google Shape;1807;p28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50000"/>
              </a:lnSpc>
              <a:spcBef>
                <a:spcPts val="400"/>
              </a:spcBef>
              <a:spcAft>
                <a:spcPts val="0"/>
              </a:spcAft>
              <a:buClr>
                <a:schemeClr val="dk1"/>
              </a:buClr>
              <a:buSzPts val="1400"/>
              <a:buFont typeface="Cambria"/>
              <a:buChar char="●"/>
            </a:pPr>
            <a:r>
              <a:rPr lang="en" sz="1400">
                <a:latin typeface="Cambria"/>
                <a:ea typeface="Cambria"/>
                <a:cs typeface="Cambria"/>
                <a:sym typeface="Cambria"/>
              </a:rPr>
              <a:t>1 ≤ T ≤ 100</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 ≤ K &lt; N ≤ 100</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 ≤ W</a:t>
            </a:r>
            <a:r>
              <a:rPr lang="en" sz="1400" baseline="-25000">
                <a:latin typeface="Cambria"/>
                <a:ea typeface="Cambria"/>
                <a:cs typeface="Cambria"/>
                <a:sym typeface="Cambria"/>
              </a:rPr>
              <a:t>i</a:t>
            </a:r>
            <a:r>
              <a:rPr lang="en" sz="1400">
                <a:latin typeface="Cambria"/>
                <a:ea typeface="Cambria"/>
                <a:cs typeface="Cambria"/>
                <a:sym typeface="Cambria"/>
              </a:rPr>
              <a:t> ≤ 100000 (10</a:t>
            </a:r>
            <a:r>
              <a:rPr lang="en" sz="1400" baseline="30000">
                <a:latin typeface="Cambria"/>
                <a:ea typeface="Cambria"/>
                <a:cs typeface="Cambria"/>
                <a:sym typeface="Cambria"/>
              </a:rPr>
              <a:t>5</a:t>
            </a:r>
            <a:r>
              <a:rPr lang="en" sz="1400">
                <a:latin typeface="Cambria"/>
                <a:ea typeface="Cambria"/>
                <a:cs typeface="Cambria"/>
                <a:sym typeface="Cambria"/>
              </a:rPr>
              <a:t>)</a:t>
            </a:r>
            <a:endParaRPr sz="1400">
              <a:latin typeface="Cambria"/>
              <a:ea typeface="Cambria"/>
              <a:cs typeface="Cambria"/>
              <a:sym typeface="Cambria"/>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28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41. Maximum Weight Difference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813" name="Google Shape;1813;p28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275"/>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b="1">
                <a:latin typeface="Cambria"/>
                <a:ea typeface="Cambria"/>
                <a:cs typeface="Cambria"/>
                <a:sym typeface="Cambria"/>
              </a:rPr>
              <a:t>Case #1:</a:t>
            </a:r>
            <a:r>
              <a:rPr lang="en" sz="1400">
                <a:latin typeface="Cambria"/>
                <a:ea typeface="Cambria"/>
                <a:cs typeface="Cambria"/>
                <a:sym typeface="Cambria"/>
              </a:rPr>
              <a:t> The optimal way is that Chef gives his son </a:t>
            </a:r>
            <a:r>
              <a:rPr lang="en" sz="1400" b="1">
                <a:latin typeface="Cambria"/>
                <a:ea typeface="Cambria"/>
                <a:cs typeface="Cambria"/>
                <a:sym typeface="Cambria"/>
              </a:rPr>
              <a:t>K=2</a:t>
            </a:r>
            <a:r>
              <a:rPr lang="en" sz="1400">
                <a:latin typeface="Cambria"/>
                <a:ea typeface="Cambria"/>
                <a:cs typeface="Cambria"/>
                <a:sym typeface="Cambria"/>
              </a:rPr>
              <a:t> items with weights </a:t>
            </a:r>
            <a:r>
              <a:rPr lang="en" sz="1400" b="1">
                <a:latin typeface="Cambria"/>
                <a:ea typeface="Cambria"/>
                <a:cs typeface="Cambria"/>
                <a:sym typeface="Cambria"/>
              </a:rPr>
              <a:t>2</a:t>
            </a:r>
            <a:r>
              <a:rPr lang="en" sz="1400">
                <a:latin typeface="Cambria"/>
                <a:ea typeface="Cambria"/>
                <a:cs typeface="Cambria"/>
                <a:sym typeface="Cambria"/>
              </a:rPr>
              <a:t> and </a:t>
            </a:r>
            <a:r>
              <a:rPr lang="en" sz="1400" b="1">
                <a:latin typeface="Cambria"/>
                <a:ea typeface="Cambria"/>
                <a:cs typeface="Cambria"/>
                <a:sym typeface="Cambria"/>
              </a:rPr>
              <a:t>4</a:t>
            </a:r>
            <a:r>
              <a:rPr lang="en" sz="1400">
                <a:latin typeface="Cambria"/>
                <a:ea typeface="Cambria"/>
                <a:cs typeface="Cambria"/>
                <a:sym typeface="Cambria"/>
              </a:rPr>
              <a:t>. Chef carries the rest of the items himself. Thus the difference is: </a:t>
            </a:r>
            <a:r>
              <a:rPr lang="en" sz="1400" b="1">
                <a:latin typeface="Cambria"/>
                <a:ea typeface="Cambria"/>
                <a:cs typeface="Cambria"/>
                <a:sym typeface="Cambria"/>
              </a:rPr>
              <a:t>(8+5+10) − (4+2) = 23 − 6 = 17</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b="1">
                <a:latin typeface="Cambria"/>
                <a:ea typeface="Cambria"/>
                <a:cs typeface="Cambria"/>
                <a:sym typeface="Cambria"/>
              </a:rPr>
              <a:t>Case #2:</a:t>
            </a:r>
            <a:r>
              <a:rPr lang="en" sz="1400">
                <a:latin typeface="Cambria"/>
                <a:ea typeface="Cambria"/>
                <a:cs typeface="Cambria"/>
                <a:sym typeface="Cambria"/>
              </a:rPr>
              <a:t> Chef gives his son </a:t>
            </a:r>
            <a:r>
              <a:rPr lang="en" sz="1400" b="1">
                <a:latin typeface="Cambria"/>
                <a:ea typeface="Cambria"/>
                <a:cs typeface="Cambria"/>
                <a:sym typeface="Cambria"/>
              </a:rPr>
              <a:t>3</a:t>
            </a:r>
            <a:r>
              <a:rPr lang="en" sz="1400">
                <a:latin typeface="Cambria"/>
                <a:ea typeface="Cambria"/>
                <a:cs typeface="Cambria"/>
                <a:sym typeface="Cambria"/>
              </a:rPr>
              <a:t> items and he carries </a:t>
            </a:r>
            <a:r>
              <a:rPr lang="en" sz="1400" b="1">
                <a:latin typeface="Cambria"/>
                <a:ea typeface="Cambria"/>
                <a:cs typeface="Cambria"/>
                <a:sym typeface="Cambria"/>
              </a:rPr>
              <a:t>5</a:t>
            </a:r>
            <a:r>
              <a:rPr lang="en" sz="1400">
                <a:latin typeface="Cambria"/>
                <a:ea typeface="Cambria"/>
                <a:cs typeface="Cambria"/>
                <a:sym typeface="Cambria"/>
              </a:rPr>
              <a:t> items himself.</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28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41. Maximum Weight Difference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819" name="Google Shape;1819;p28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275"/>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50000"/>
              </a:lnSpc>
              <a:spcBef>
                <a:spcPts val="15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while T &gt; 0:</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N, K = map(int, input().split())</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W = list(map(int, input().split()))</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W.sort()</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d1 = sum(W[K:]) - sum(W[:K])</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W.reverse()</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d2 = sum(W[:K]) - sum(W[K:])</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print(max(d1, d2))</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T -= 1</a:t>
            </a:r>
            <a:endParaRPr sz="1400">
              <a:latin typeface="Courier"/>
              <a:ea typeface="Courier"/>
              <a:cs typeface="Courier"/>
              <a:sym typeface="Courier"/>
            </a:endParaRPr>
          </a:p>
          <a:p>
            <a:pPr marL="0" lvl="0" indent="0" algn="just" rtl="0">
              <a:lnSpc>
                <a:spcPct val="95000"/>
              </a:lnSpc>
              <a:spcBef>
                <a:spcPts val="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28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41. Maximum Weight Difference</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825" name="Google Shape;1825;p28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275"/>
              <a:buFont typeface="Arial"/>
              <a:buNone/>
            </a:pPr>
            <a:r>
              <a:rPr lang="en" sz="2000" b="1" u="sng">
                <a:latin typeface="Cambria"/>
                <a:ea typeface="Cambria"/>
                <a:cs typeface="Cambria"/>
                <a:sym typeface="Cambria"/>
              </a:rPr>
              <a:t>Exercise</a:t>
            </a:r>
            <a:endParaRPr sz="2000" b="1" u="sng">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28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42. 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31" name="Google Shape;1831;p28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275"/>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Chef and his little brother are playing with sticks. They have total </a:t>
            </a:r>
            <a:r>
              <a:rPr lang="en" sz="1400" b="1">
                <a:latin typeface="Cambria"/>
                <a:ea typeface="Cambria"/>
                <a:cs typeface="Cambria"/>
                <a:sym typeface="Cambria"/>
              </a:rPr>
              <a:t>N</a:t>
            </a:r>
            <a:r>
              <a:rPr lang="en" sz="1400">
                <a:latin typeface="Cambria"/>
                <a:ea typeface="Cambria"/>
                <a:cs typeface="Cambria"/>
                <a:sym typeface="Cambria"/>
              </a:rPr>
              <a:t> sticks. Length of </a:t>
            </a:r>
            <a:r>
              <a:rPr lang="en" sz="1400" b="1">
                <a:latin typeface="Cambria"/>
                <a:ea typeface="Cambria"/>
                <a:cs typeface="Cambria"/>
                <a:sym typeface="Cambria"/>
              </a:rPr>
              <a:t>i</a:t>
            </a:r>
            <a:r>
              <a:rPr lang="en" sz="1400">
                <a:latin typeface="Cambria"/>
                <a:ea typeface="Cambria"/>
                <a:cs typeface="Cambria"/>
                <a:sym typeface="Cambria"/>
              </a:rPr>
              <a:t>-th stick is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Chef asks his brother to choose any four sticks and to make a rectangle with those sticks its sides. Chef warns his brother to not to break any of the sticks, he has to use sticks as a whole. Also, he wants that the rectangle formed should have the maximum possible area among all the rectangles that Chef's brother can make.</a:t>
            </a:r>
            <a:endParaRPr sz="1400">
              <a:latin typeface="Cambria"/>
              <a:ea typeface="Cambria"/>
              <a:cs typeface="Cambria"/>
              <a:sym typeface="Cambria"/>
            </a:endParaRPr>
          </a:p>
          <a:p>
            <a:pPr marL="0" lvl="0" indent="0" algn="just" rtl="0">
              <a:lnSpc>
                <a:spcPct val="150000"/>
              </a:lnSpc>
              <a:spcBef>
                <a:spcPts val="1500"/>
              </a:spcBef>
              <a:spcAft>
                <a:spcPts val="1500"/>
              </a:spcAft>
              <a:buClr>
                <a:schemeClr val="dk1"/>
              </a:buClr>
              <a:buSzPts val="275"/>
              <a:buFont typeface="Arial"/>
              <a:buNone/>
            </a:pPr>
            <a:r>
              <a:rPr lang="en" sz="1400">
                <a:latin typeface="Cambria"/>
                <a:ea typeface="Cambria"/>
                <a:cs typeface="Cambria"/>
                <a:sym typeface="Cambria"/>
              </a:rPr>
              <a:t>Chef's little brother takes this challenge up and overcomes it. Can you also do so? That is, you have to tell whether it is even possible to create a rectangle? If yes, then you have to tell the maximum possible area of rectangle.</a:t>
            </a:r>
            <a:endParaRPr sz="1400">
              <a:latin typeface="Cambria"/>
              <a:ea typeface="Cambria"/>
              <a:cs typeface="Cambria"/>
              <a:sym typeface="Cambria"/>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28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42. 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37" name="Google Shape;1837;p289"/>
          <p:cNvSpPr txBox="1">
            <a:spLocks noGrp="1"/>
          </p:cNvSpPr>
          <p:nvPr>
            <p:ph type="body" idx="1"/>
          </p:nvPr>
        </p:nvSpPr>
        <p:spPr>
          <a:xfrm>
            <a:off x="5056750" y="1171600"/>
            <a:ext cx="37755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50000"/>
              </a:lnSpc>
              <a:spcBef>
                <a:spcPts val="400"/>
              </a:spcBef>
              <a:spcAft>
                <a:spcPts val="1500"/>
              </a:spcAft>
              <a:buClr>
                <a:schemeClr val="dk1"/>
              </a:buClr>
              <a:buSzPts val="275"/>
              <a:buFont typeface="Arial"/>
              <a:buNone/>
            </a:pPr>
            <a:r>
              <a:rPr lang="en" sz="1400">
                <a:latin typeface="Cambria"/>
                <a:ea typeface="Cambria"/>
                <a:cs typeface="Cambria"/>
                <a:sym typeface="Cambria"/>
              </a:rPr>
              <a:t>For each test case, output a single line containing an integer representing the maximum possible area for rectangle or -1 if it's impossible to form any rectangle using the available sticks.</a:t>
            </a:r>
            <a:endParaRPr sz="1400">
              <a:latin typeface="Cambria"/>
              <a:ea typeface="Cambria"/>
              <a:cs typeface="Cambria"/>
              <a:sym typeface="Cambria"/>
            </a:endParaRPr>
          </a:p>
        </p:txBody>
      </p:sp>
      <p:sp>
        <p:nvSpPr>
          <p:cNvPr id="1838" name="Google Shape;1838;p289"/>
          <p:cNvSpPr txBox="1">
            <a:spLocks noGrp="1"/>
          </p:cNvSpPr>
          <p:nvPr>
            <p:ph type="body" idx="1"/>
          </p:nvPr>
        </p:nvSpPr>
        <p:spPr>
          <a:xfrm>
            <a:off x="464100" y="1171600"/>
            <a:ext cx="37251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275"/>
              <a:buFont typeface="Arial"/>
              <a:buNone/>
            </a:pPr>
            <a:r>
              <a:rPr lang="en" sz="1400">
                <a:latin typeface="Cambria"/>
                <a:ea typeface="Cambria"/>
                <a:cs typeface="Cambria"/>
                <a:sym typeface="Cambria"/>
              </a:rPr>
              <a:t>The first line contains a single integer </a:t>
            </a:r>
            <a:r>
              <a:rPr lang="en" sz="1400" b="1">
                <a:latin typeface="Cambria"/>
                <a:ea typeface="Cambria"/>
                <a:cs typeface="Cambria"/>
                <a:sym typeface="Cambria"/>
              </a:rPr>
              <a:t>T</a:t>
            </a:r>
            <a:r>
              <a:rPr lang="en" sz="1400">
                <a:latin typeface="Cambria"/>
                <a:ea typeface="Cambria"/>
                <a:cs typeface="Cambria"/>
                <a:sym typeface="Cambria"/>
              </a:rPr>
              <a:t> denoting the number of test-cases. </a:t>
            </a:r>
            <a:r>
              <a:rPr lang="en" sz="1400" b="1">
                <a:latin typeface="Cambria"/>
                <a:ea typeface="Cambria"/>
                <a:cs typeface="Cambria"/>
                <a:sym typeface="Cambria"/>
              </a:rPr>
              <a:t>T</a:t>
            </a:r>
            <a:r>
              <a:rPr lang="en" sz="1400">
                <a:latin typeface="Cambria"/>
                <a:ea typeface="Cambria"/>
                <a:cs typeface="Cambria"/>
                <a:sym typeface="Cambria"/>
              </a:rPr>
              <a:t> test cases follow.</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The first line of each test case contains a single integer </a:t>
            </a:r>
            <a:r>
              <a:rPr lang="en" sz="1400" b="1">
                <a:latin typeface="Cambria"/>
                <a:ea typeface="Cambria"/>
                <a:cs typeface="Cambria"/>
                <a:sym typeface="Cambria"/>
              </a:rPr>
              <a:t>N</a:t>
            </a:r>
            <a:r>
              <a:rPr lang="en" sz="1400">
                <a:latin typeface="Cambria"/>
                <a:ea typeface="Cambria"/>
                <a:cs typeface="Cambria"/>
                <a:sym typeface="Cambria"/>
              </a:rPr>
              <a:t> denoting the number of sticks.</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The second line of each test case contains </a:t>
            </a:r>
            <a:r>
              <a:rPr lang="en" sz="1400" b="1">
                <a:latin typeface="Cambria"/>
                <a:ea typeface="Cambria"/>
                <a:cs typeface="Cambria"/>
                <a:sym typeface="Cambria"/>
              </a:rPr>
              <a:t>N</a:t>
            </a:r>
            <a:r>
              <a:rPr lang="en" sz="1400">
                <a:latin typeface="Cambria"/>
                <a:ea typeface="Cambria"/>
                <a:cs typeface="Cambria"/>
                <a:sym typeface="Cambria"/>
              </a:rPr>
              <a:t> space-separated integers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denoting the lengths of sticks.</a:t>
            </a:r>
            <a:endParaRPr sz="1400">
              <a:latin typeface="Cambria"/>
              <a:ea typeface="Cambria"/>
              <a:cs typeface="Cambria"/>
              <a:sym typeface="Cambria"/>
            </a:endParaRPr>
          </a:p>
          <a:p>
            <a:pPr marL="0" lvl="0" indent="0" algn="just" rtl="0">
              <a:lnSpc>
                <a:spcPct val="150000"/>
              </a:lnSpc>
              <a:spcBef>
                <a:spcPts val="1500"/>
              </a:spcBef>
              <a:spcAft>
                <a:spcPts val="1500"/>
              </a:spcAft>
              <a:buClr>
                <a:schemeClr val="dk1"/>
              </a:buClr>
              <a:buSzPts val="275"/>
              <a:buFont typeface="Arial"/>
              <a:buNone/>
            </a:pPr>
            <a:endParaRPr sz="1400">
              <a:latin typeface="Cambria"/>
              <a:ea typeface="Cambria"/>
              <a:cs typeface="Cambria"/>
              <a:sym typeface="Cambria"/>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29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42. 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44" name="Google Shape;1844;p290"/>
          <p:cNvSpPr txBox="1">
            <a:spLocks noGrp="1"/>
          </p:cNvSpPr>
          <p:nvPr>
            <p:ph type="body" idx="1"/>
          </p:nvPr>
        </p:nvSpPr>
        <p:spPr>
          <a:xfrm>
            <a:off x="311700" y="1171600"/>
            <a:ext cx="36792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275"/>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1 2 3 1 2</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1 2 2 3</a:t>
            </a:r>
            <a:endParaRPr sz="1400">
              <a:latin typeface="Cambria"/>
              <a:ea typeface="Cambria"/>
              <a:cs typeface="Cambria"/>
              <a:sym typeface="Cambria"/>
            </a:endParaRPr>
          </a:p>
          <a:p>
            <a:pPr marL="0" lvl="0" indent="0" algn="just" rtl="0">
              <a:lnSpc>
                <a:spcPct val="95000"/>
              </a:lnSpc>
              <a:spcBef>
                <a:spcPts val="1200"/>
              </a:spcBef>
              <a:spcAft>
                <a:spcPts val="1200"/>
              </a:spcAft>
              <a:buSzPts val="275"/>
              <a:buNone/>
            </a:pPr>
            <a:endParaRPr sz="1400">
              <a:latin typeface="Cambria"/>
              <a:ea typeface="Cambria"/>
              <a:cs typeface="Cambria"/>
              <a:sym typeface="Cambria"/>
            </a:endParaRPr>
          </a:p>
        </p:txBody>
      </p:sp>
      <p:sp>
        <p:nvSpPr>
          <p:cNvPr id="1845" name="Google Shape;1845;p290"/>
          <p:cNvSpPr txBox="1">
            <a:spLocks noGrp="1"/>
          </p:cNvSpPr>
          <p:nvPr>
            <p:ph type="body" idx="1"/>
          </p:nvPr>
        </p:nvSpPr>
        <p:spPr>
          <a:xfrm>
            <a:off x="5911925" y="1171600"/>
            <a:ext cx="26157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275"/>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95000"/>
              </a:lnSpc>
              <a:spcBef>
                <a:spcPts val="1200"/>
              </a:spcBef>
              <a:spcAft>
                <a:spcPts val="1200"/>
              </a:spcAft>
              <a:buSzPts val="275"/>
              <a:buNone/>
            </a:pPr>
            <a:r>
              <a:rPr lang="en" sz="1400">
                <a:latin typeface="Cambria"/>
                <a:ea typeface="Cambria"/>
                <a:cs typeface="Cambria"/>
                <a:sym typeface="Cambria"/>
              </a:rPr>
              <a:t>-1</a:t>
            </a:r>
            <a:endParaRPr sz="1400">
              <a:latin typeface="Cambria"/>
              <a:ea typeface="Cambria"/>
              <a:cs typeface="Cambria"/>
              <a:sym typeface="Cambria"/>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29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42. 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51" name="Google Shape;1851;p29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50000"/>
              </a:lnSpc>
              <a:spcBef>
                <a:spcPts val="40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T</a:t>
            </a:r>
            <a:r>
              <a:rPr lang="en" sz="1400">
                <a:latin typeface="Cambria"/>
                <a:ea typeface="Cambria"/>
                <a:cs typeface="Cambria"/>
                <a:sym typeface="Cambria"/>
              </a:rPr>
              <a:t> ≤ </a:t>
            </a:r>
            <a:r>
              <a:rPr lang="en" sz="1400" b="1">
                <a:latin typeface="Cambria"/>
                <a:ea typeface="Cambria"/>
                <a:cs typeface="Cambria"/>
                <a:sym typeface="Cambria"/>
              </a:rPr>
              <a:t>100</a:t>
            </a:r>
            <a:endParaRPr sz="1400" b="1">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10</a:t>
            </a:r>
            <a:r>
              <a:rPr lang="en" sz="1400" b="1" baseline="30000">
                <a:latin typeface="Cambria"/>
                <a:ea typeface="Cambria"/>
                <a:cs typeface="Cambria"/>
                <a:sym typeface="Cambria"/>
              </a:rPr>
              <a:t>3</a:t>
            </a:r>
            <a:endParaRPr sz="1400" b="1" baseline="300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sum of </a:t>
            </a:r>
            <a:r>
              <a:rPr lang="en" sz="1400" b="1">
                <a:latin typeface="Cambria"/>
                <a:ea typeface="Cambria"/>
                <a:cs typeface="Cambria"/>
                <a:sym typeface="Cambria"/>
              </a:rPr>
              <a:t>N</a:t>
            </a:r>
            <a:r>
              <a:rPr lang="en" sz="1400">
                <a:latin typeface="Cambria"/>
                <a:ea typeface="Cambria"/>
                <a:cs typeface="Cambria"/>
                <a:sym typeface="Cambria"/>
              </a:rPr>
              <a:t>'s over all test-cases in a single test file ≤ </a:t>
            </a:r>
            <a:r>
              <a:rPr lang="en" sz="1400" b="1">
                <a:latin typeface="Cambria"/>
                <a:ea typeface="Cambria"/>
                <a:cs typeface="Cambria"/>
                <a:sym typeface="Cambria"/>
              </a:rPr>
              <a:t>10</a:t>
            </a:r>
            <a:r>
              <a:rPr lang="en" sz="1400" b="1" baseline="30000">
                <a:latin typeface="Cambria"/>
                <a:ea typeface="Cambria"/>
                <a:cs typeface="Cambria"/>
                <a:sym typeface="Cambria"/>
              </a:rPr>
              <a:t>3</a:t>
            </a:r>
            <a:endParaRPr sz="1400" b="1" baseline="300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 </a:t>
            </a:r>
            <a:r>
              <a:rPr lang="en" sz="1400" b="1">
                <a:latin typeface="Cambria"/>
                <a:ea typeface="Cambria"/>
                <a:cs typeface="Cambria"/>
                <a:sym typeface="Cambria"/>
              </a:rPr>
              <a:t>10</a:t>
            </a:r>
            <a:r>
              <a:rPr lang="en" sz="1400" b="1" baseline="30000">
                <a:latin typeface="Cambria"/>
                <a:ea typeface="Cambria"/>
                <a:cs typeface="Cambria"/>
                <a:sym typeface="Cambria"/>
              </a:rPr>
              <a:t>3</a:t>
            </a:r>
            <a:endParaRPr sz="1400" b="1" baseline="30000">
              <a:latin typeface="Cambria"/>
              <a:ea typeface="Cambria"/>
              <a:cs typeface="Cambria"/>
              <a:sym typeface="Cambria"/>
            </a:endParaRPr>
          </a:p>
          <a:p>
            <a:pPr marL="0" lvl="0" indent="0" algn="just" rtl="0">
              <a:lnSpc>
                <a:spcPct val="95000"/>
              </a:lnSpc>
              <a:spcBef>
                <a:spcPts val="30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29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42. 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57" name="Google Shape;1857;p29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275"/>
              <a:buFont typeface="Arial"/>
              <a:buNone/>
            </a:pPr>
            <a:r>
              <a:rPr lang="en" sz="1400" b="1">
                <a:latin typeface="Cambria"/>
                <a:ea typeface="Cambria"/>
                <a:cs typeface="Cambria"/>
                <a:sym typeface="Cambria"/>
              </a:rPr>
              <a:t>Example case 1.</a:t>
            </a:r>
            <a:r>
              <a:rPr lang="en" sz="1400">
                <a:latin typeface="Cambria"/>
                <a:ea typeface="Cambria"/>
                <a:cs typeface="Cambria"/>
                <a:sym typeface="Cambria"/>
              </a:rPr>
              <a:t> Chef's brother can choose sticks of lengths 1, 2, 1, 2. He can create a rectangle with area 1 * 2 = 2.</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b="1">
                <a:latin typeface="Cambria"/>
                <a:ea typeface="Cambria"/>
                <a:cs typeface="Cambria"/>
                <a:sym typeface="Cambria"/>
              </a:rPr>
              <a:t>Example case 2.</a:t>
            </a:r>
            <a:r>
              <a:rPr lang="en" sz="1400">
                <a:latin typeface="Cambria"/>
                <a:ea typeface="Cambria"/>
                <a:cs typeface="Cambria"/>
                <a:sym typeface="Cambria"/>
              </a:rPr>
              <a:t> It's impossible to choose 4 sticks so that they form a rectangle.</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45" name="Google Shape;245;p4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3000"/>
              </a:spcAft>
              <a:buNone/>
            </a:pPr>
            <a:r>
              <a:rPr lang="en" sz="1500" b="1">
                <a:latin typeface="Cambria"/>
                <a:ea typeface="Cambria"/>
                <a:cs typeface="Cambria"/>
                <a:sym typeface="Cambria"/>
              </a:rPr>
              <a:t>Example 4</a:t>
            </a:r>
            <a:r>
              <a:rPr lang="en" sz="1500">
                <a:latin typeface="Cambria"/>
                <a:ea typeface="Cambria"/>
                <a:cs typeface="Cambria"/>
                <a:sym typeface="Cambria"/>
              </a:rPr>
              <a:t>: For the fourth example, </a:t>
            </a:r>
            <a:r>
              <a:rPr lang="en" sz="1500" b="1">
                <a:latin typeface="Cambria"/>
                <a:ea typeface="Cambria"/>
                <a:cs typeface="Cambria"/>
                <a:sym typeface="Cambria"/>
              </a:rPr>
              <a:t>N = 3</a:t>
            </a:r>
            <a:r>
              <a:rPr lang="en" sz="1500">
                <a:latin typeface="Cambria"/>
                <a:ea typeface="Cambria"/>
                <a:cs typeface="Cambria"/>
                <a:sym typeface="Cambria"/>
              </a:rPr>
              <a:t> and the array </a:t>
            </a:r>
            <a:r>
              <a:rPr lang="en" sz="1500" b="1">
                <a:latin typeface="Cambria"/>
                <a:ea typeface="Cambria"/>
                <a:cs typeface="Cambria"/>
                <a:sym typeface="Cambria"/>
              </a:rPr>
              <a:t>A = [2, 3, 4]</a:t>
            </a:r>
            <a:r>
              <a:rPr lang="en" sz="1500">
                <a:latin typeface="Cambria"/>
                <a:ea typeface="Cambria"/>
                <a:cs typeface="Cambria"/>
                <a:sym typeface="Cambria"/>
              </a:rPr>
              <a:t>. The 1</a:t>
            </a:r>
            <a:r>
              <a:rPr lang="en" sz="1500" baseline="30000">
                <a:latin typeface="Cambria"/>
                <a:ea typeface="Cambria"/>
                <a:cs typeface="Cambria"/>
                <a:sym typeface="Cambria"/>
              </a:rPr>
              <a:t>st</a:t>
            </a:r>
            <a:r>
              <a:rPr lang="en" sz="1500">
                <a:latin typeface="Cambria"/>
                <a:ea typeface="Cambria"/>
                <a:cs typeface="Cambria"/>
                <a:sym typeface="Cambria"/>
              </a:rPr>
              <a:t> soldier is holding 2 weapons (which is even), the 2</a:t>
            </a:r>
            <a:r>
              <a:rPr lang="en" sz="1500" baseline="30000">
                <a:latin typeface="Cambria"/>
                <a:ea typeface="Cambria"/>
                <a:cs typeface="Cambria"/>
                <a:sym typeface="Cambria"/>
              </a:rPr>
              <a:t>nd</a:t>
            </a:r>
            <a:r>
              <a:rPr lang="en" sz="1500">
                <a:latin typeface="Cambria"/>
                <a:ea typeface="Cambria"/>
                <a:cs typeface="Cambria"/>
                <a:sym typeface="Cambria"/>
              </a:rPr>
              <a:t> soldier is holding 3 weapons (which is odd), and the 3</a:t>
            </a:r>
            <a:r>
              <a:rPr lang="en" sz="1500" baseline="30000">
                <a:latin typeface="Cambria"/>
                <a:ea typeface="Cambria"/>
                <a:cs typeface="Cambria"/>
                <a:sym typeface="Cambria"/>
              </a:rPr>
              <a:t>rd</a:t>
            </a:r>
            <a:r>
              <a:rPr lang="en" sz="1500">
                <a:latin typeface="Cambria"/>
                <a:ea typeface="Cambria"/>
                <a:cs typeface="Cambria"/>
                <a:sym typeface="Cambria"/>
              </a:rPr>
              <a:t> soldier is holding 4 weapons (which is even). The number of soldiers holding an even number of weapons = 2, and number of soldiers holding an odd number of weapons = 1. Hence, the answer is "READY FOR BATTLE" since the number of soldiers holding an even number of weapons is greater than the number of soldiers holding an odd number of weapons.</a:t>
            </a:r>
            <a:endParaRPr sz="1500">
              <a:latin typeface="Cambria"/>
              <a:ea typeface="Cambria"/>
              <a:cs typeface="Cambria"/>
              <a:sym typeface="Cambria"/>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29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42. 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63" name="Google Shape;1863;p293"/>
          <p:cNvSpPr txBox="1">
            <a:spLocks noGrp="1"/>
          </p:cNvSpPr>
          <p:nvPr>
            <p:ph type="body" idx="1"/>
          </p:nvPr>
        </p:nvSpPr>
        <p:spPr>
          <a:xfrm>
            <a:off x="311700" y="1171600"/>
            <a:ext cx="45963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275"/>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while T &gt; 0:</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N = int(input())</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A = list(map(int, input().split()))</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duplicateList = []</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for i in range(N):</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if(A.count(A[i]) &gt;= 2):</a:t>
            </a:r>
            <a:endParaRPr sz="1400">
              <a:latin typeface="Courier"/>
              <a:ea typeface="Courier"/>
              <a:cs typeface="Courier"/>
              <a:sym typeface="Courier"/>
            </a:endParaRPr>
          </a:p>
          <a:p>
            <a:pPr marL="0" lvl="0" indent="0" algn="just" rtl="0">
              <a:lnSpc>
                <a:spcPct val="115000"/>
              </a:lnSpc>
              <a:spcBef>
                <a:spcPts val="1500"/>
              </a:spcBef>
              <a:spcAft>
                <a:spcPts val="1500"/>
              </a:spcAft>
              <a:buClr>
                <a:schemeClr val="dk1"/>
              </a:buClr>
              <a:buSzPts val="1100"/>
              <a:buFont typeface="Arial"/>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1864" name="Google Shape;1864;p293"/>
          <p:cNvSpPr txBox="1">
            <a:spLocks noGrp="1"/>
          </p:cNvSpPr>
          <p:nvPr>
            <p:ph type="body" idx="1"/>
          </p:nvPr>
        </p:nvSpPr>
        <p:spPr>
          <a:xfrm>
            <a:off x="4807500" y="1171600"/>
            <a:ext cx="45963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400">
                <a:latin typeface="Courier"/>
                <a:ea typeface="Courier"/>
                <a:cs typeface="Courier"/>
                <a:sym typeface="Courier"/>
              </a:rPr>
              <a:t>            duplicateList.append(A[i])</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duplicateList.sort()</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if len(duplicateList) &lt;= 3:</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print(-1)</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n = len(duplicateList)</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print(duplicateList[n - 1]*duplicateList[n - 4])</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T -= 1</a:t>
            </a:r>
            <a:endParaRPr sz="1400">
              <a:latin typeface="Courier"/>
              <a:ea typeface="Courier"/>
              <a:cs typeface="Courier"/>
              <a:sym typeface="Courier"/>
            </a:endParaRPr>
          </a:p>
          <a:p>
            <a:pPr marL="0" lvl="0" indent="0" algn="just" rtl="0">
              <a:lnSpc>
                <a:spcPct val="150000"/>
              </a:lnSpc>
              <a:spcBef>
                <a:spcPts val="1500"/>
              </a:spcBef>
              <a:spcAft>
                <a:spcPts val="0"/>
              </a:spcAft>
              <a:buClr>
                <a:schemeClr val="dk1"/>
              </a:buClr>
              <a:buSzPts val="275"/>
              <a:buFont typeface="Arial"/>
              <a:buNone/>
            </a:pPr>
            <a:endParaRPr sz="2000" b="1" u="sng">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29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42. 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70" name="Google Shape;1870;p29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275"/>
              <a:buFont typeface="Arial"/>
              <a:buNone/>
            </a:pPr>
            <a:r>
              <a:rPr lang="en" sz="2000" b="1" u="sng">
                <a:latin typeface="Cambria"/>
                <a:ea typeface="Cambria"/>
                <a:cs typeface="Cambria"/>
                <a:sym typeface="Cambria"/>
              </a:rPr>
              <a:t>Exercise </a:t>
            </a:r>
            <a:endParaRPr sz="2000" b="1" u="sng">
              <a:latin typeface="Cambria"/>
              <a:ea typeface="Cambria"/>
              <a:cs typeface="Cambria"/>
              <a:sym typeface="Cambria"/>
            </a:endParaRPr>
          </a:p>
          <a:p>
            <a:pPr marL="0" lvl="0" indent="0" algn="just" rtl="0">
              <a:lnSpc>
                <a:spcPct val="150000"/>
              </a:lnSpc>
              <a:spcBef>
                <a:spcPts val="1500"/>
              </a:spcBef>
              <a:spcAft>
                <a:spcPts val="1500"/>
              </a:spcAft>
              <a:buClr>
                <a:schemeClr val="dk1"/>
              </a:buClr>
              <a:buSzPts val="275"/>
              <a:buFont typeface="Arial"/>
              <a:buNone/>
            </a:pPr>
            <a:endParaRPr sz="1400">
              <a:latin typeface="Cambria"/>
              <a:ea typeface="Cambria"/>
              <a:cs typeface="Cambria"/>
              <a:sym typeface="Cambria"/>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Shape 1874"/>
        <p:cNvGrpSpPr/>
        <p:nvPr/>
      </p:nvGrpSpPr>
      <p:grpSpPr>
        <a:xfrm>
          <a:off x="0" y="0"/>
          <a:ext cx="0" cy="0"/>
          <a:chOff x="0" y="0"/>
          <a:chExt cx="0" cy="0"/>
        </a:xfrm>
      </p:grpSpPr>
      <p:sp>
        <p:nvSpPr>
          <p:cNvPr id="1875" name="Google Shape;1875;p29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43. Chopsticks</a:t>
            </a:r>
            <a:endParaRPr sz="2750" b="1">
              <a:latin typeface="Cambria"/>
              <a:ea typeface="Cambria"/>
              <a:cs typeface="Cambria"/>
              <a:sym typeface="Cambria"/>
            </a:endParaRPr>
          </a:p>
          <a:p>
            <a:pPr marL="0" lvl="0" indent="0" algn="l" rtl="0">
              <a:spcBef>
                <a:spcPts val="600"/>
              </a:spcBef>
              <a:spcAft>
                <a:spcPts val="0"/>
              </a:spcAft>
              <a:buNone/>
            </a:pPr>
            <a:endParaRPr/>
          </a:p>
        </p:txBody>
      </p:sp>
      <p:sp>
        <p:nvSpPr>
          <p:cNvPr id="1876" name="Google Shape;1876;p29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a:t>
            </a:r>
            <a:r>
              <a:rPr lang="en" sz="1400" b="1">
                <a:latin typeface="Cambria"/>
                <a:ea typeface="Cambria"/>
                <a:cs typeface="Cambria"/>
                <a:sym typeface="Cambria"/>
              </a:rPr>
              <a:t>Chopsticks</a:t>
            </a:r>
            <a:r>
              <a:rPr lang="en" sz="1400">
                <a:latin typeface="Cambria"/>
                <a:ea typeface="Cambria"/>
                <a:cs typeface="Cambria"/>
                <a:sym typeface="Cambria"/>
              </a:rPr>
              <a:t> are short, frequently tapered sticks used in pairs of equal length, which are used as the traditional eating utensils of China, Japan, Korea and Vietnam.Chopsticks are most commonly made of wood, bamboo or plastic, but in China, most are made out of bamboo. Chopsticks are held in the dominant hand, between the thumb and fingers, and used to pick up pieces of food.]</a:t>
            </a:r>
            <a:r>
              <a:rPr lang="en" sz="1400" u="sng">
                <a:latin typeface="Cambria"/>
                <a:ea typeface="Cambria"/>
                <a:cs typeface="Cambria"/>
                <a:sym typeface="Cambria"/>
              </a:rPr>
              <a:t> </a:t>
            </a:r>
            <a:endParaRPr sz="1400" u="sng">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Actually, the two sticks in a pair of chopsticks need not be of the same length. A pair of sticks can be used to eat as long as the difference in their length is at most </a:t>
            </a:r>
            <a:r>
              <a:rPr lang="en" sz="1400" b="1">
                <a:latin typeface="Cambria"/>
                <a:ea typeface="Cambria"/>
                <a:cs typeface="Cambria"/>
                <a:sym typeface="Cambria"/>
              </a:rPr>
              <a:t>D</a:t>
            </a:r>
            <a:r>
              <a:rPr lang="en" sz="1400">
                <a:latin typeface="Cambria"/>
                <a:ea typeface="Cambria"/>
                <a:cs typeface="Cambria"/>
                <a:sym typeface="Cambria"/>
              </a:rPr>
              <a:t>. The Chef has </a:t>
            </a:r>
            <a:r>
              <a:rPr lang="en" sz="1400" b="1">
                <a:latin typeface="Cambria"/>
                <a:ea typeface="Cambria"/>
                <a:cs typeface="Cambria"/>
                <a:sym typeface="Cambria"/>
              </a:rPr>
              <a:t>N</a:t>
            </a:r>
            <a:r>
              <a:rPr lang="en" sz="1400">
                <a:latin typeface="Cambria"/>
                <a:ea typeface="Cambria"/>
                <a:cs typeface="Cambria"/>
                <a:sym typeface="Cambria"/>
              </a:rPr>
              <a:t> sticks in which the i</a:t>
            </a:r>
            <a:r>
              <a:rPr lang="en" sz="1400" baseline="30000">
                <a:latin typeface="Cambria"/>
                <a:ea typeface="Cambria"/>
                <a:cs typeface="Cambria"/>
                <a:sym typeface="Cambria"/>
              </a:rPr>
              <a:t>th</a:t>
            </a:r>
            <a:r>
              <a:rPr lang="en" sz="1400">
                <a:latin typeface="Cambria"/>
                <a:ea typeface="Cambria"/>
                <a:cs typeface="Cambria"/>
                <a:sym typeface="Cambria"/>
              </a:rPr>
              <a:t> stick is </a:t>
            </a:r>
            <a:r>
              <a:rPr lang="en" sz="1400" b="1">
                <a:latin typeface="Cambria"/>
                <a:ea typeface="Cambria"/>
                <a:cs typeface="Cambria"/>
                <a:sym typeface="Cambria"/>
              </a:rPr>
              <a:t>L[i]</a:t>
            </a:r>
            <a:r>
              <a:rPr lang="en" sz="1400">
                <a:latin typeface="Cambria"/>
                <a:ea typeface="Cambria"/>
                <a:cs typeface="Cambria"/>
                <a:sym typeface="Cambria"/>
              </a:rPr>
              <a:t> units long. A stick can't be part of more than one pair of chopsticks. Help the Chef in pairing up the sticks to form the maximum number of usable pairs of chopsticks.</a:t>
            </a:r>
            <a:endParaRPr sz="1400">
              <a:latin typeface="Cambria"/>
              <a:ea typeface="Cambria"/>
              <a:cs typeface="Cambria"/>
              <a:sym typeface="Cambria"/>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29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43. Chopsticks</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882" name="Google Shape;1882;p296"/>
          <p:cNvSpPr txBox="1">
            <a:spLocks noGrp="1"/>
          </p:cNvSpPr>
          <p:nvPr>
            <p:ph type="body" idx="1"/>
          </p:nvPr>
        </p:nvSpPr>
        <p:spPr>
          <a:xfrm>
            <a:off x="311700" y="1171600"/>
            <a:ext cx="40992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contains two space-separated integers </a:t>
            </a:r>
            <a:r>
              <a:rPr lang="en" sz="1400" b="1">
                <a:latin typeface="Cambria"/>
                <a:ea typeface="Cambria"/>
                <a:cs typeface="Cambria"/>
                <a:sym typeface="Cambria"/>
              </a:rPr>
              <a:t>N</a:t>
            </a:r>
            <a:r>
              <a:rPr lang="en" sz="1400">
                <a:latin typeface="Cambria"/>
                <a:ea typeface="Cambria"/>
                <a:cs typeface="Cambria"/>
                <a:sym typeface="Cambria"/>
              </a:rPr>
              <a:t> and </a:t>
            </a:r>
            <a:r>
              <a:rPr lang="en" sz="1400" b="1">
                <a:latin typeface="Cambria"/>
                <a:ea typeface="Cambria"/>
                <a:cs typeface="Cambria"/>
                <a:sym typeface="Cambria"/>
              </a:rPr>
              <a:t>D</a:t>
            </a:r>
            <a:r>
              <a:rPr lang="en" sz="1400">
                <a:latin typeface="Cambria"/>
                <a:ea typeface="Cambria"/>
                <a:cs typeface="Cambria"/>
                <a:sym typeface="Cambria"/>
              </a:rPr>
              <a:t>. The next </a:t>
            </a:r>
            <a:r>
              <a:rPr lang="en" sz="1400" b="1">
                <a:latin typeface="Cambria"/>
                <a:ea typeface="Cambria"/>
                <a:cs typeface="Cambria"/>
                <a:sym typeface="Cambria"/>
              </a:rPr>
              <a:t>N</a:t>
            </a:r>
            <a:r>
              <a:rPr lang="en" sz="1400">
                <a:latin typeface="Cambria"/>
                <a:ea typeface="Cambria"/>
                <a:cs typeface="Cambria"/>
                <a:sym typeface="Cambria"/>
              </a:rPr>
              <a:t> lines contain one integer each, the i</a:t>
            </a:r>
            <a:r>
              <a:rPr lang="en" sz="1400" baseline="30000">
                <a:latin typeface="Cambria"/>
                <a:ea typeface="Cambria"/>
                <a:cs typeface="Cambria"/>
                <a:sym typeface="Cambria"/>
              </a:rPr>
              <a:t>th</a:t>
            </a:r>
            <a:r>
              <a:rPr lang="en" sz="1400">
                <a:latin typeface="Cambria"/>
                <a:ea typeface="Cambria"/>
                <a:cs typeface="Cambria"/>
                <a:sym typeface="Cambria"/>
              </a:rPr>
              <a:t> line giving the value of </a:t>
            </a:r>
            <a:r>
              <a:rPr lang="en" sz="1400" b="1">
                <a:latin typeface="Cambria"/>
                <a:ea typeface="Cambria"/>
                <a:cs typeface="Cambria"/>
                <a:sym typeface="Cambria"/>
              </a:rPr>
              <a:t>L[i]</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1883" name="Google Shape;1883;p296"/>
          <p:cNvSpPr txBox="1">
            <a:spLocks noGrp="1"/>
          </p:cNvSpPr>
          <p:nvPr>
            <p:ph type="body" idx="1"/>
          </p:nvPr>
        </p:nvSpPr>
        <p:spPr>
          <a:xfrm>
            <a:off x="4731300" y="1171600"/>
            <a:ext cx="40992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1500"/>
              </a:spcAft>
              <a:buClr>
                <a:schemeClr val="dk1"/>
              </a:buClr>
              <a:buSzPts val="1100"/>
              <a:buFont typeface="Arial"/>
              <a:buNone/>
            </a:pPr>
            <a:r>
              <a:rPr lang="en" sz="1400">
                <a:latin typeface="Cambria"/>
                <a:ea typeface="Cambria"/>
                <a:cs typeface="Cambria"/>
                <a:sym typeface="Cambria"/>
              </a:rPr>
              <a:t>Output a single line containing the maximum number of pairs of chopsticks the Chef can form.</a:t>
            </a:r>
            <a:endParaRPr sz="1400">
              <a:latin typeface="Cambria"/>
              <a:ea typeface="Cambria"/>
              <a:cs typeface="Cambria"/>
              <a:sym typeface="Cambria"/>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29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43. Chopsticks</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889" name="Google Shape;1889;p297"/>
          <p:cNvSpPr txBox="1">
            <a:spLocks noGrp="1"/>
          </p:cNvSpPr>
          <p:nvPr>
            <p:ph type="body" idx="1"/>
          </p:nvPr>
        </p:nvSpPr>
        <p:spPr>
          <a:xfrm>
            <a:off x="311700" y="1171600"/>
            <a:ext cx="3639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9</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890" name="Google Shape;1890;p297"/>
          <p:cNvSpPr txBox="1">
            <a:spLocks noGrp="1"/>
          </p:cNvSpPr>
          <p:nvPr>
            <p:ph type="body" idx="1"/>
          </p:nvPr>
        </p:nvSpPr>
        <p:spPr>
          <a:xfrm>
            <a:off x="5569500" y="1171600"/>
            <a:ext cx="3639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Shape 1894"/>
        <p:cNvGrpSpPr/>
        <p:nvPr/>
      </p:nvGrpSpPr>
      <p:grpSpPr>
        <a:xfrm>
          <a:off x="0" y="0"/>
          <a:ext cx="0" cy="0"/>
          <a:chOff x="0" y="0"/>
          <a:chExt cx="0" cy="0"/>
        </a:xfrm>
      </p:grpSpPr>
      <p:sp>
        <p:nvSpPr>
          <p:cNvPr id="1895" name="Google Shape;1895;p29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43. Chopsticks</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896" name="Google Shape;1896;p29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5 sticks have lengths 1, 3, 3, 9 and 4 respectively. The maximum allowed difference in the lengths of two sticks forming a pair is at most 2. It is clear that the 4th stick (length 9) cannot be used with any other stick. The remaining 4 sticks can can be paired as (1st and 3rd) and (2nd and 5th) to form 2 pairs of usable chopsticks.</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901" name="Google Shape;1901;p29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43. Chopsticks</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902" name="Google Shape;1902;p299"/>
          <p:cNvSpPr txBox="1">
            <a:spLocks noGrp="1"/>
          </p:cNvSpPr>
          <p:nvPr>
            <p:ph type="body" idx="1"/>
          </p:nvPr>
        </p:nvSpPr>
        <p:spPr>
          <a:xfrm>
            <a:off x="311700" y="866800"/>
            <a:ext cx="42603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N,D = map(int, input().split())</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li = []</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for i in range(N):</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li.append(int(input()))</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li = sorted(li)</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 li2 = []</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s,e = 0, 1</a:t>
            </a:r>
            <a:endParaRPr sz="1400">
              <a:latin typeface="Courier"/>
              <a:ea typeface="Courier"/>
              <a:cs typeface="Courier"/>
              <a:sym typeface="Courier"/>
            </a:endParaRPr>
          </a:p>
          <a:p>
            <a:pPr marL="0" lvl="0" indent="0" algn="just" rtl="0">
              <a:lnSpc>
                <a:spcPct val="115000"/>
              </a:lnSpc>
              <a:spcBef>
                <a:spcPts val="1500"/>
              </a:spcBef>
              <a:spcAft>
                <a:spcPts val="0"/>
              </a:spcAft>
              <a:buClr>
                <a:schemeClr val="dk1"/>
              </a:buClr>
              <a:buSzPts val="1100"/>
              <a:buFont typeface="Arial"/>
              <a:buNone/>
            </a:pPr>
            <a:r>
              <a:rPr lang="en" sz="1400">
                <a:latin typeface="Courier"/>
                <a:ea typeface="Courier"/>
                <a:cs typeface="Courier"/>
                <a:sym typeface="Courier"/>
              </a:rPr>
              <a:t>res = 0</a:t>
            </a:r>
            <a:endParaRPr sz="1400">
              <a:latin typeface="Courier"/>
              <a:ea typeface="Courier"/>
              <a:cs typeface="Courier"/>
              <a:sym typeface="Courier"/>
            </a:endParaRPr>
          </a:p>
          <a:p>
            <a:pPr marL="0" lvl="0" indent="0" algn="just" rtl="0">
              <a:lnSpc>
                <a:spcPct val="115000"/>
              </a:lnSpc>
              <a:spcBef>
                <a:spcPts val="1500"/>
              </a:spcBef>
              <a:spcAft>
                <a:spcPts val="1500"/>
              </a:spcAft>
              <a:buClr>
                <a:schemeClr val="dk1"/>
              </a:buClr>
              <a:buSzPts val="1100"/>
              <a:buFont typeface="Arial"/>
              <a:buNone/>
            </a:pPr>
            <a:endParaRPr sz="2000" b="1" u="sng">
              <a:latin typeface="Cambria"/>
              <a:ea typeface="Cambria"/>
              <a:cs typeface="Cambria"/>
              <a:sym typeface="Cambria"/>
            </a:endParaRPr>
          </a:p>
        </p:txBody>
      </p:sp>
      <p:sp>
        <p:nvSpPr>
          <p:cNvPr id="1903" name="Google Shape;1903;p299"/>
          <p:cNvSpPr txBox="1">
            <a:spLocks noGrp="1"/>
          </p:cNvSpPr>
          <p:nvPr>
            <p:ph type="body" idx="1"/>
          </p:nvPr>
        </p:nvSpPr>
        <p:spPr>
          <a:xfrm>
            <a:off x="4731300" y="1171600"/>
            <a:ext cx="42603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while(e &lt; N):</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if((e &lt; N and s &lt; N) and abs(li[s] - li[e]) &lt;= D):</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res += 1</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s += 2</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e += 2</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s += 1</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e += 1 </a:t>
            </a:r>
            <a:endParaRPr sz="1400">
              <a:latin typeface="Courier"/>
              <a:ea typeface="Courier"/>
              <a:cs typeface="Courier"/>
              <a:sym typeface="Courier"/>
            </a:endParaRPr>
          </a:p>
          <a:p>
            <a:pPr marL="0" lvl="0" indent="0" algn="just"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print(res)</a:t>
            </a:r>
            <a:endParaRPr sz="1400">
              <a:latin typeface="Courier"/>
              <a:ea typeface="Courier"/>
              <a:cs typeface="Courier"/>
              <a:sym typeface="Courier"/>
            </a:endParaRPr>
          </a:p>
          <a:p>
            <a:pPr marL="0" lvl="0" indent="0" algn="just" rtl="0">
              <a:lnSpc>
                <a:spcPct val="115000"/>
              </a:lnSpc>
              <a:spcBef>
                <a:spcPts val="0"/>
              </a:spcBef>
              <a:spcAft>
                <a:spcPts val="0"/>
              </a:spcAft>
              <a:buClr>
                <a:schemeClr val="dk1"/>
              </a:buClr>
              <a:buSzPts val="1100"/>
              <a:buFont typeface="Arial"/>
              <a:buNone/>
            </a:pPr>
            <a:endParaRPr sz="1400">
              <a:latin typeface="Courier"/>
              <a:ea typeface="Courier"/>
              <a:cs typeface="Courier"/>
              <a:sym typeface="Courier"/>
            </a:endParaRPr>
          </a:p>
          <a:p>
            <a:pPr marL="0" lvl="0" indent="0" algn="just" rtl="0">
              <a:lnSpc>
                <a:spcPct val="115000"/>
              </a:lnSpc>
              <a:spcBef>
                <a:spcPts val="1500"/>
              </a:spcBef>
              <a:spcAft>
                <a:spcPts val="15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Shape 1907"/>
        <p:cNvGrpSpPr/>
        <p:nvPr/>
      </p:nvGrpSpPr>
      <p:grpSpPr>
        <a:xfrm>
          <a:off x="0" y="0"/>
          <a:ext cx="0" cy="0"/>
          <a:chOff x="0" y="0"/>
          <a:chExt cx="0" cy="0"/>
        </a:xfrm>
      </p:grpSpPr>
      <p:sp>
        <p:nvSpPr>
          <p:cNvPr id="1908" name="Google Shape;1908;p30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0000"/>
              <a:buFont typeface="Arial"/>
              <a:buNone/>
            </a:pPr>
            <a:r>
              <a:rPr lang="en" sz="2750" b="1">
                <a:latin typeface="Cambria"/>
                <a:ea typeface="Cambria"/>
                <a:cs typeface="Cambria"/>
                <a:sym typeface="Cambria"/>
              </a:rPr>
              <a:t>43. Chopsticks</a:t>
            </a:r>
            <a:endParaRPr sz="2250" b="1">
              <a:latin typeface="Cambria"/>
              <a:ea typeface="Cambria"/>
              <a:cs typeface="Cambria"/>
              <a:sym typeface="Cambria"/>
            </a:endParaRPr>
          </a:p>
          <a:p>
            <a:pPr marL="0" lvl="0" indent="0" algn="l" rtl="0">
              <a:spcBef>
                <a:spcPts val="600"/>
              </a:spcBef>
              <a:spcAft>
                <a:spcPts val="0"/>
              </a:spcAft>
              <a:buNone/>
            </a:pPr>
            <a:endParaRPr/>
          </a:p>
        </p:txBody>
      </p:sp>
      <p:sp>
        <p:nvSpPr>
          <p:cNvPr id="1909" name="Google Shape;1909;p30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Exercise</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30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600" b="1">
                <a:latin typeface="Cambria"/>
                <a:ea typeface="Cambria"/>
                <a:cs typeface="Cambria"/>
                <a:sym typeface="Cambria"/>
              </a:rPr>
              <a:t>44. Max Mex</a:t>
            </a:r>
            <a:endParaRPr sz="2600" b="1">
              <a:latin typeface="Cambria"/>
              <a:ea typeface="Cambria"/>
              <a:cs typeface="Cambria"/>
              <a:sym typeface="Cambria"/>
            </a:endParaRPr>
          </a:p>
          <a:p>
            <a:pPr marL="0" lvl="0" indent="0" algn="l" rtl="0">
              <a:spcBef>
                <a:spcPts val="600"/>
              </a:spcBef>
              <a:spcAft>
                <a:spcPts val="0"/>
              </a:spcAft>
              <a:buNone/>
            </a:pPr>
            <a:endParaRPr/>
          </a:p>
        </p:txBody>
      </p:sp>
      <p:sp>
        <p:nvSpPr>
          <p:cNvPr id="1915" name="Google Shape;1915;p30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You are given a multi-set </a:t>
            </a:r>
            <a:r>
              <a:rPr lang="en" sz="1400" b="1">
                <a:latin typeface="Cambria"/>
                <a:ea typeface="Cambria"/>
                <a:cs typeface="Cambria"/>
                <a:sym typeface="Cambria"/>
              </a:rPr>
              <a:t>S</a:t>
            </a:r>
            <a:r>
              <a:rPr lang="en" sz="1400">
                <a:latin typeface="Cambria"/>
                <a:ea typeface="Cambria"/>
                <a:cs typeface="Cambria"/>
                <a:sym typeface="Cambria"/>
              </a:rPr>
              <a:t> of </a:t>
            </a:r>
            <a:r>
              <a:rPr lang="en" sz="1400" b="1">
                <a:latin typeface="Cambria"/>
                <a:ea typeface="Cambria"/>
                <a:cs typeface="Cambria"/>
                <a:sym typeface="Cambria"/>
              </a:rPr>
              <a:t>N</a:t>
            </a:r>
            <a:r>
              <a:rPr lang="en" sz="1400">
                <a:latin typeface="Cambria"/>
                <a:ea typeface="Cambria"/>
                <a:cs typeface="Cambria"/>
                <a:sym typeface="Cambria"/>
              </a:rPr>
              <a:t> integers, and an integer </a:t>
            </a:r>
            <a:r>
              <a:rPr lang="en" sz="1400" b="1">
                <a:latin typeface="Cambria"/>
                <a:ea typeface="Cambria"/>
                <a:cs typeface="Cambria"/>
                <a:sym typeface="Cambria"/>
              </a:rPr>
              <a:t>K</a:t>
            </a:r>
            <a:r>
              <a:rPr lang="en" sz="1400">
                <a:latin typeface="Cambria"/>
                <a:ea typeface="Cambria"/>
                <a:cs typeface="Cambria"/>
                <a:sym typeface="Cambria"/>
              </a:rPr>
              <a:t>. You want to find the maximum value of minimal excluded non-negative integer (</a:t>
            </a:r>
            <a:r>
              <a:rPr lang="en" sz="1400" b="1">
                <a:uFill>
                  <a:noFill/>
                </a:uFill>
                <a:latin typeface="Cambria"/>
                <a:ea typeface="Cambria"/>
                <a:cs typeface="Cambria"/>
                <a:sym typeface="Cambria"/>
                <a:hlinkClick r:id="rId3"/>
              </a:rPr>
              <a:t>MEX</a:t>
            </a:r>
            <a:r>
              <a:rPr lang="en" sz="1400">
                <a:latin typeface="Cambria"/>
                <a:ea typeface="Cambria"/>
                <a:cs typeface="Cambria"/>
                <a:sym typeface="Cambria"/>
              </a:rPr>
              <a:t>) of the multi-set given that you are allowed to add at most any </a:t>
            </a:r>
            <a:r>
              <a:rPr lang="en" sz="1400" b="1">
                <a:latin typeface="Cambria"/>
                <a:ea typeface="Cambria"/>
                <a:cs typeface="Cambria"/>
                <a:sym typeface="Cambria"/>
              </a:rPr>
              <a:t>K</a:t>
            </a:r>
            <a:r>
              <a:rPr lang="en" sz="1400">
                <a:latin typeface="Cambria"/>
                <a:ea typeface="Cambria"/>
                <a:cs typeface="Cambria"/>
                <a:sym typeface="Cambria"/>
              </a:rPr>
              <a:t> integers to the multi-set. Find the maximum value of MEX that you can obtain.</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Few examples of finding MEX of a multi-set are as follows. MEX of multi-set {0} is 1, {1} is 0, {0, 1, 3} is 2, {0, 1, 2, 3, 5, 6} is 4.</a:t>
            </a:r>
            <a:endParaRPr sz="1400">
              <a:latin typeface="Cambria"/>
              <a:ea typeface="Cambria"/>
              <a:cs typeface="Cambria"/>
              <a:sym typeface="Cambria"/>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30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600" b="1">
                <a:latin typeface="Cambria"/>
                <a:ea typeface="Cambria"/>
                <a:cs typeface="Cambria"/>
                <a:sym typeface="Cambria"/>
              </a:rPr>
              <a:t>44. Max Mex</a:t>
            </a:r>
            <a:endParaRPr sz="2600" b="1">
              <a:latin typeface="Cambria"/>
              <a:ea typeface="Cambria"/>
              <a:cs typeface="Cambria"/>
              <a:sym typeface="Cambria"/>
            </a:endParaRPr>
          </a:p>
          <a:p>
            <a:pPr marL="0" lvl="0" indent="0" algn="l" rtl="0">
              <a:spcBef>
                <a:spcPts val="600"/>
              </a:spcBef>
              <a:spcAft>
                <a:spcPts val="0"/>
              </a:spcAft>
              <a:buNone/>
            </a:pPr>
            <a:endParaRPr/>
          </a:p>
        </p:txBody>
      </p:sp>
      <p:sp>
        <p:nvSpPr>
          <p:cNvPr id="1921" name="Google Shape;1921;p302"/>
          <p:cNvSpPr txBox="1">
            <a:spLocks noGrp="1"/>
          </p:cNvSpPr>
          <p:nvPr>
            <p:ph type="body" idx="1"/>
          </p:nvPr>
        </p:nvSpPr>
        <p:spPr>
          <a:xfrm>
            <a:off x="311700" y="1171600"/>
            <a:ext cx="44958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900" b="1" u="sng">
                <a:latin typeface="Cambria"/>
                <a:ea typeface="Cambria"/>
                <a:cs typeface="Cambria"/>
                <a:sym typeface="Cambria"/>
              </a:rPr>
              <a:t>Input</a:t>
            </a:r>
            <a:endParaRPr sz="19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testcases.</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of each test case contains two space separated integers </a:t>
            </a:r>
            <a:r>
              <a:rPr lang="en" sz="1400" b="1">
                <a:latin typeface="Cambria"/>
                <a:ea typeface="Cambria"/>
                <a:cs typeface="Cambria"/>
                <a:sym typeface="Cambria"/>
              </a:rPr>
              <a:t>N</a:t>
            </a:r>
            <a:r>
              <a:rPr lang="en" sz="1400">
                <a:latin typeface="Cambria"/>
                <a:ea typeface="Cambria"/>
                <a:cs typeface="Cambria"/>
                <a:sym typeface="Cambria"/>
              </a:rPr>
              <a:t> and </a:t>
            </a:r>
            <a:r>
              <a:rPr lang="en" sz="1400" b="1">
                <a:latin typeface="Cambria"/>
                <a:ea typeface="Cambria"/>
                <a:cs typeface="Cambria"/>
                <a:sym typeface="Cambria"/>
              </a:rPr>
              <a:t>K</a:t>
            </a:r>
            <a:r>
              <a:rPr lang="en" sz="1400">
                <a:latin typeface="Cambria"/>
                <a:ea typeface="Cambria"/>
                <a:cs typeface="Cambria"/>
                <a:sym typeface="Cambria"/>
              </a:rPr>
              <a:t> denoting the size of the multi-set and the maximum number of extra integers that you can add in the multi-set respectively.</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The second line contains </a:t>
            </a:r>
            <a:r>
              <a:rPr lang="en" sz="1400" b="1">
                <a:latin typeface="Cambria"/>
                <a:ea typeface="Cambria"/>
                <a:cs typeface="Cambria"/>
                <a:sym typeface="Cambria"/>
              </a:rPr>
              <a:t>N</a:t>
            </a:r>
            <a:r>
              <a:rPr lang="en" sz="1400">
                <a:latin typeface="Cambria"/>
                <a:ea typeface="Cambria"/>
                <a:cs typeface="Cambria"/>
                <a:sym typeface="Cambria"/>
              </a:rPr>
              <a:t> space separated integers denoting the multi-set </a:t>
            </a:r>
            <a:r>
              <a:rPr lang="en" sz="1400" b="1">
                <a:latin typeface="Cambria"/>
                <a:ea typeface="Cambria"/>
                <a:cs typeface="Cambria"/>
                <a:sym typeface="Cambria"/>
              </a:rPr>
              <a:t>S</a:t>
            </a:r>
            <a:r>
              <a:rPr lang="en" sz="1400">
                <a:latin typeface="Cambria"/>
                <a:ea typeface="Cambria"/>
                <a:cs typeface="Cambria"/>
                <a:sym typeface="Cambria"/>
              </a:rPr>
              <a:t>: </a:t>
            </a:r>
            <a:r>
              <a:rPr lang="en" sz="1400" b="1">
                <a:latin typeface="Cambria"/>
                <a:ea typeface="Cambria"/>
                <a:cs typeface="Cambria"/>
                <a:sym typeface="Cambria"/>
              </a:rPr>
              <a:t>S</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S</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S</a:t>
            </a:r>
            <a:r>
              <a:rPr lang="en" sz="1400" b="1" baseline="-25000">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p:txBody>
      </p:sp>
      <p:sp>
        <p:nvSpPr>
          <p:cNvPr id="1922" name="Google Shape;1922;p302"/>
          <p:cNvSpPr txBox="1">
            <a:spLocks noGrp="1"/>
          </p:cNvSpPr>
          <p:nvPr>
            <p:ph type="body" idx="1"/>
          </p:nvPr>
        </p:nvSpPr>
        <p:spPr>
          <a:xfrm>
            <a:off x="4807500" y="1171600"/>
            <a:ext cx="4185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900" b="1" u="sng">
                <a:latin typeface="Cambria"/>
                <a:ea typeface="Cambria"/>
                <a:cs typeface="Cambria"/>
                <a:sym typeface="Cambria"/>
              </a:rPr>
              <a:t>Output</a:t>
            </a:r>
            <a:endParaRPr sz="1900" b="1" u="sng">
              <a:latin typeface="Cambria"/>
              <a:ea typeface="Cambria"/>
              <a:cs typeface="Cambria"/>
              <a:sym typeface="Cambria"/>
            </a:endParaRPr>
          </a:p>
          <a:p>
            <a:pPr marL="0" lvl="0" indent="0" algn="just" rtl="0">
              <a:lnSpc>
                <a:spcPct val="170000"/>
              </a:lnSpc>
              <a:spcBef>
                <a:spcPts val="400"/>
              </a:spcBef>
              <a:spcAft>
                <a:spcPts val="1500"/>
              </a:spcAft>
              <a:buClr>
                <a:schemeClr val="dk1"/>
              </a:buClr>
              <a:buSzPts val="1100"/>
              <a:buFont typeface="Arial"/>
              <a:buNone/>
            </a:pPr>
            <a:r>
              <a:rPr lang="en" sz="1400">
                <a:latin typeface="Cambria"/>
                <a:ea typeface="Cambria"/>
                <a:cs typeface="Cambria"/>
                <a:sym typeface="Cambria"/>
              </a:rPr>
              <a:t>For each testcase, output the answer in a single line.</a:t>
            </a:r>
            <a:endParaRPr sz="1400">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51" name="Google Shape;251;p4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500" b="1">
                <a:latin typeface="Cambria"/>
                <a:ea typeface="Cambria"/>
                <a:cs typeface="Cambria"/>
                <a:sym typeface="Cambria"/>
              </a:rPr>
              <a:t>Example 5</a:t>
            </a:r>
            <a:r>
              <a:rPr lang="en" sz="1500">
                <a:latin typeface="Cambria"/>
                <a:ea typeface="Cambria"/>
                <a:cs typeface="Cambria"/>
                <a:sym typeface="Cambria"/>
              </a:rPr>
              <a:t>: For the fifth example, </a:t>
            </a:r>
            <a:r>
              <a:rPr lang="en" sz="1500" b="1">
                <a:latin typeface="Cambria"/>
                <a:ea typeface="Cambria"/>
                <a:cs typeface="Cambria"/>
                <a:sym typeface="Cambria"/>
              </a:rPr>
              <a:t>N = 5</a:t>
            </a:r>
            <a:r>
              <a:rPr lang="en" sz="1500">
                <a:latin typeface="Cambria"/>
                <a:ea typeface="Cambria"/>
                <a:cs typeface="Cambria"/>
                <a:sym typeface="Cambria"/>
              </a:rPr>
              <a:t> and the array </a:t>
            </a:r>
            <a:r>
              <a:rPr lang="en" sz="1500" b="1">
                <a:latin typeface="Cambria"/>
                <a:ea typeface="Cambria"/>
                <a:cs typeface="Cambria"/>
                <a:sym typeface="Cambria"/>
              </a:rPr>
              <a:t>A = [1, 2, 3, 4, 5]</a:t>
            </a:r>
            <a:r>
              <a:rPr lang="en" sz="1500">
                <a:latin typeface="Cambria"/>
                <a:ea typeface="Cambria"/>
                <a:cs typeface="Cambria"/>
                <a:sym typeface="Cambria"/>
              </a:rPr>
              <a:t>. The 1</a:t>
            </a:r>
            <a:r>
              <a:rPr lang="en" sz="1500" baseline="30000">
                <a:latin typeface="Cambria"/>
                <a:ea typeface="Cambria"/>
                <a:cs typeface="Cambria"/>
                <a:sym typeface="Cambria"/>
              </a:rPr>
              <a:t>st</a:t>
            </a:r>
            <a:r>
              <a:rPr lang="en" sz="1500">
                <a:latin typeface="Cambria"/>
                <a:ea typeface="Cambria"/>
                <a:cs typeface="Cambria"/>
                <a:sym typeface="Cambria"/>
              </a:rPr>
              <a:t> soldier is holding 1 weapon (which is odd), the 2</a:t>
            </a:r>
            <a:r>
              <a:rPr lang="en" sz="1500" baseline="30000">
                <a:latin typeface="Cambria"/>
                <a:ea typeface="Cambria"/>
                <a:cs typeface="Cambria"/>
                <a:sym typeface="Cambria"/>
              </a:rPr>
              <a:t>nd</a:t>
            </a:r>
            <a:r>
              <a:rPr lang="en" sz="1500">
                <a:latin typeface="Cambria"/>
                <a:ea typeface="Cambria"/>
                <a:cs typeface="Cambria"/>
                <a:sym typeface="Cambria"/>
              </a:rPr>
              <a:t> soldier is holding 2 weapons (which is even), the 3</a:t>
            </a:r>
            <a:r>
              <a:rPr lang="en" sz="1500" baseline="30000">
                <a:latin typeface="Cambria"/>
                <a:ea typeface="Cambria"/>
                <a:cs typeface="Cambria"/>
                <a:sym typeface="Cambria"/>
              </a:rPr>
              <a:t>rd</a:t>
            </a:r>
            <a:r>
              <a:rPr lang="en" sz="1500">
                <a:latin typeface="Cambria"/>
                <a:ea typeface="Cambria"/>
                <a:cs typeface="Cambria"/>
                <a:sym typeface="Cambria"/>
              </a:rPr>
              <a:t> soldier is holding 3 weapons (which is odd), the 4</a:t>
            </a:r>
            <a:r>
              <a:rPr lang="en" sz="1500" baseline="30000">
                <a:latin typeface="Cambria"/>
                <a:ea typeface="Cambria"/>
                <a:cs typeface="Cambria"/>
                <a:sym typeface="Cambria"/>
              </a:rPr>
              <a:t>th</a:t>
            </a:r>
            <a:r>
              <a:rPr lang="en" sz="1500">
                <a:latin typeface="Cambria"/>
                <a:ea typeface="Cambria"/>
                <a:cs typeface="Cambria"/>
                <a:sym typeface="Cambria"/>
              </a:rPr>
              <a:t> soldier is holding 4 weapons (which is even), and the 5</a:t>
            </a:r>
            <a:r>
              <a:rPr lang="en" sz="1500" baseline="30000">
                <a:latin typeface="Cambria"/>
                <a:ea typeface="Cambria"/>
                <a:cs typeface="Cambria"/>
                <a:sym typeface="Cambria"/>
              </a:rPr>
              <a:t>th</a:t>
            </a:r>
            <a:r>
              <a:rPr lang="en" sz="1500">
                <a:latin typeface="Cambria"/>
                <a:ea typeface="Cambria"/>
                <a:cs typeface="Cambria"/>
                <a:sym typeface="Cambria"/>
              </a:rPr>
              <a:t> soldier is holding 5 weapons (which is odd). The number of soldiers holding an even number of weapons = 2, and number of soldiers holding an odd number of weapons = 3. Hence, the answer is "NOT READY" since the number of soldiers holding an even number of weapons is not greater than the number of soldiers holding an odd number of weapons.</a:t>
            </a:r>
            <a:endParaRPr sz="1500">
              <a:latin typeface="Cambria"/>
              <a:ea typeface="Cambria"/>
              <a:cs typeface="Cambria"/>
              <a:sym typeface="Cambria"/>
            </a:endParaRPr>
          </a:p>
          <a:p>
            <a:pPr marL="0" lvl="0" indent="0" algn="just" rtl="0">
              <a:spcBef>
                <a:spcPts val="3000"/>
              </a:spcBef>
              <a:spcAft>
                <a:spcPts val="1200"/>
              </a:spcAft>
              <a:buNone/>
            </a:pPr>
            <a:endParaRPr sz="1500">
              <a:latin typeface="Cambria"/>
              <a:ea typeface="Cambria"/>
              <a:cs typeface="Cambria"/>
              <a:sym typeface="Cambria"/>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30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600" b="1">
                <a:latin typeface="Cambria"/>
                <a:ea typeface="Cambria"/>
                <a:cs typeface="Cambria"/>
                <a:sym typeface="Cambria"/>
              </a:rPr>
              <a:t>44. Max Mex</a:t>
            </a:r>
            <a:endParaRPr sz="2600" b="1">
              <a:latin typeface="Cambria"/>
              <a:ea typeface="Cambria"/>
              <a:cs typeface="Cambria"/>
              <a:sym typeface="Cambria"/>
            </a:endParaRPr>
          </a:p>
          <a:p>
            <a:pPr marL="0" lvl="0" indent="0" algn="l" rtl="0">
              <a:spcBef>
                <a:spcPts val="600"/>
              </a:spcBef>
              <a:spcAft>
                <a:spcPts val="0"/>
              </a:spcAft>
              <a:buNone/>
            </a:pPr>
            <a:endParaRPr/>
          </a:p>
        </p:txBody>
      </p:sp>
      <p:sp>
        <p:nvSpPr>
          <p:cNvPr id="1928" name="Google Shape;1928;p303"/>
          <p:cNvSpPr txBox="1">
            <a:spLocks noGrp="1"/>
          </p:cNvSpPr>
          <p:nvPr>
            <p:ph type="body" idx="1"/>
          </p:nvPr>
        </p:nvSpPr>
        <p:spPr>
          <a:xfrm>
            <a:off x="311700" y="943000"/>
            <a:ext cx="3610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900" b="1" u="sng">
                <a:latin typeface="Cambria"/>
                <a:ea typeface="Cambria"/>
                <a:cs typeface="Cambria"/>
                <a:sym typeface="Cambria"/>
              </a:rPr>
              <a:t>Sample Input 1</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3 0</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1 0 2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1 0 2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4 3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2 5 4 9</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2 0</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3 4</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1929" name="Google Shape;1929;p303"/>
          <p:cNvSpPr txBox="1">
            <a:spLocks noGrp="1"/>
          </p:cNvSpPr>
          <p:nvPr>
            <p:ph type="body" idx="1"/>
          </p:nvPr>
        </p:nvSpPr>
        <p:spPr>
          <a:xfrm>
            <a:off x="4655100" y="1019200"/>
            <a:ext cx="36105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900" b="1" u="sng">
                <a:latin typeface="Cambria"/>
                <a:ea typeface="Cambria"/>
                <a:cs typeface="Cambria"/>
                <a:sym typeface="Cambria"/>
              </a:rPr>
              <a:t>Sample Output 1 </a:t>
            </a:r>
            <a:endParaRPr sz="1900" b="1" u="sng">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6</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30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600" b="1">
                <a:latin typeface="Cambria"/>
                <a:ea typeface="Cambria"/>
                <a:cs typeface="Cambria"/>
                <a:sym typeface="Cambria"/>
              </a:rPr>
              <a:t>44. Max Mex</a:t>
            </a:r>
            <a:endParaRPr sz="2600" b="1">
              <a:latin typeface="Cambria"/>
              <a:ea typeface="Cambria"/>
              <a:cs typeface="Cambria"/>
              <a:sym typeface="Cambria"/>
            </a:endParaRPr>
          </a:p>
          <a:p>
            <a:pPr marL="0" lvl="0" indent="0" algn="l" rtl="0">
              <a:spcBef>
                <a:spcPts val="600"/>
              </a:spcBef>
              <a:spcAft>
                <a:spcPts val="0"/>
              </a:spcAft>
              <a:buNone/>
            </a:pPr>
            <a:endParaRPr/>
          </a:p>
        </p:txBody>
      </p:sp>
      <p:sp>
        <p:nvSpPr>
          <p:cNvPr id="1935" name="Google Shape;1935;p30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900" b="1" u="sng">
                <a:latin typeface="Cambria"/>
                <a:ea typeface="Cambria"/>
                <a:cs typeface="Cambria"/>
                <a:sym typeface="Cambria"/>
              </a:rPr>
              <a:t>Constraints</a:t>
            </a:r>
            <a:endParaRPr sz="19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T</a:t>
            </a:r>
            <a:r>
              <a:rPr lang="en" sz="1400">
                <a:latin typeface="Cambria"/>
                <a:ea typeface="Cambria"/>
                <a:cs typeface="Cambria"/>
                <a:sym typeface="Cambria"/>
              </a:rPr>
              <a:t> ≤ </a:t>
            </a:r>
            <a:r>
              <a:rPr lang="en" sz="1400" b="1">
                <a:latin typeface="Cambria"/>
                <a:ea typeface="Cambria"/>
                <a:cs typeface="Cambria"/>
                <a:sym typeface="Cambria"/>
              </a:rPr>
              <a:t>10</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10</a:t>
            </a:r>
            <a:r>
              <a:rPr lang="en" sz="1400" b="1" baseline="30000">
                <a:latin typeface="Cambria"/>
                <a:ea typeface="Cambria"/>
                <a:cs typeface="Cambria"/>
                <a:sym typeface="Cambria"/>
              </a:rPr>
              <a:t>5</a:t>
            </a:r>
            <a:endParaRPr sz="1400" b="1"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0</a:t>
            </a:r>
            <a:r>
              <a:rPr lang="en" sz="1400">
                <a:latin typeface="Cambria"/>
                <a:ea typeface="Cambria"/>
                <a:cs typeface="Cambria"/>
                <a:sym typeface="Cambria"/>
              </a:rPr>
              <a:t> ≤ </a:t>
            </a:r>
            <a:r>
              <a:rPr lang="en" sz="1400" b="1">
                <a:latin typeface="Cambria"/>
                <a:ea typeface="Cambria"/>
                <a:cs typeface="Cambria"/>
                <a:sym typeface="Cambria"/>
              </a:rPr>
              <a:t>K</a:t>
            </a:r>
            <a:r>
              <a:rPr lang="en" sz="1400">
                <a:latin typeface="Cambria"/>
                <a:ea typeface="Cambria"/>
                <a:cs typeface="Cambria"/>
                <a:sym typeface="Cambria"/>
              </a:rPr>
              <a:t> ≤ </a:t>
            </a:r>
            <a:r>
              <a:rPr lang="en" sz="1400" b="1">
                <a:latin typeface="Cambria"/>
                <a:ea typeface="Cambria"/>
                <a:cs typeface="Cambria"/>
                <a:sym typeface="Cambria"/>
              </a:rPr>
              <a:t>10</a:t>
            </a:r>
            <a:r>
              <a:rPr lang="en" sz="1400" b="1" baseline="30000">
                <a:latin typeface="Cambria"/>
                <a:ea typeface="Cambria"/>
                <a:cs typeface="Cambria"/>
                <a:sym typeface="Cambria"/>
              </a:rPr>
              <a:t>5</a:t>
            </a:r>
            <a:endParaRPr sz="1400" b="1"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0</a:t>
            </a:r>
            <a:r>
              <a:rPr lang="en" sz="1400">
                <a:latin typeface="Cambria"/>
                <a:ea typeface="Cambria"/>
                <a:cs typeface="Cambria"/>
                <a:sym typeface="Cambria"/>
              </a:rPr>
              <a:t> ≤ </a:t>
            </a:r>
            <a:r>
              <a:rPr lang="en" sz="1400" b="1">
                <a:latin typeface="Cambria"/>
                <a:ea typeface="Cambria"/>
                <a:cs typeface="Cambria"/>
                <a:sym typeface="Cambria"/>
              </a:rPr>
              <a:t>S</a:t>
            </a:r>
            <a:r>
              <a:rPr lang="en" sz="1400" b="1" baseline="-25000">
                <a:latin typeface="Cambria"/>
                <a:ea typeface="Cambria"/>
                <a:cs typeface="Cambria"/>
                <a:sym typeface="Cambria"/>
              </a:rPr>
              <a:t>i</a:t>
            </a:r>
            <a:r>
              <a:rPr lang="en" sz="1400">
                <a:latin typeface="Cambria"/>
                <a:ea typeface="Cambria"/>
                <a:cs typeface="Cambria"/>
                <a:sym typeface="Cambria"/>
              </a:rPr>
              <a:t> ≤ </a:t>
            </a:r>
            <a:r>
              <a:rPr lang="en" sz="1400" b="1">
                <a:latin typeface="Cambria"/>
                <a:ea typeface="Cambria"/>
                <a:cs typeface="Cambria"/>
                <a:sym typeface="Cambria"/>
              </a:rPr>
              <a:t>2 * 10</a:t>
            </a:r>
            <a:r>
              <a:rPr lang="en" sz="1400" b="1" baseline="30000">
                <a:latin typeface="Cambria"/>
                <a:ea typeface="Cambria"/>
                <a:cs typeface="Cambria"/>
                <a:sym typeface="Cambria"/>
              </a:rPr>
              <a:t>5</a:t>
            </a:r>
            <a:endParaRPr sz="1400" b="1" baseline="300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b="1">
                <a:latin typeface="Cambria"/>
                <a:ea typeface="Cambria"/>
                <a:cs typeface="Cambria"/>
                <a:sym typeface="Cambria"/>
              </a:rPr>
              <a:t>Subtask #1</a:t>
            </a:r>
            <a:r>
              <a:rPr lang="en" sz="1400">
                <a:latin typeface="Cambria"/>
                <a:ea typeface="Cambria"/>
                <a:cs typeface="Cambria"/>
                <a:sym typeface="Cambria"/>
              </a:rPr>
              <a:t> (15 points): </a:t>
            </a:r>
            <a:r>
              <a:rPr lang="en" sz="1400" b="1">
                <a:latin typeface="Cambria"/>
                <a:ea typeface="Cambria"/>
                <a:cs typeface="Cambria"/>
                <a:sym typeface="Cambria"/>
              </a:rPr>
              <a:t>K</a:t>
            </a:r>
            <a:r>
              <a:rPr lang="en" sz="1400">
                <a:latin typeface="Cambria"/>
                <a:ea typeface="Cambria"/>
                <a:cs typeface="Cambria"/>
                <a:sym typeface="Cambria"/>
              </a:rPr>
              <a:t>=0.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Subtask #2</a:t>
            </a:r>
            <a:r>
              <a:rPr lang="en" sz="1400">
                <a:latin typeface="Cambria"/>
                <a:ea typeface="Cambria"/>
                <a:cs typeface="Cambria"/>
                <a:sym typeface="Cambria"/>
              </a:rPr>
              <a:t> (85 points): Original Constraints.</a:t>
            </a:r>
            <a:endParaRPr sz="1400">
              <a:latin typeface="Cambria"/>
              <a:ea typeface="Cambria"/>
              <a:cs typeface="Cambria"/>
              <a:sym typeface="Cambria"/>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30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600" b="1">
                <a:latin typeface="Cambria"/>
                <a:ea typeface="Cambria"/>
                <a:cs typeface="Cambria"/>
                <a:sym typeface="Cambria"/>
              </a:rPr>
              <a:t>44. Max Mex</a:t>
            </a:r>
            <a:endParaRPr sz="2600" b="1">
              <a:latin typeface="Cambria"/>
              <a:ea typeface="Cambria"/>
              <a:cs typeface="Cambria"/>
              <a:sym typeface="Cambria"/>
            </a:endParaRPr>
          </a:p>
          <a:p>
            <a:pPr marL="0" lvl="0" indent="0" algn="l" rtl="0">
              <a:spcBef>
                <a:spcPts val="600"/>
              </a:spcBef>
              <a:spcAft>
                <a:spcPts val="0"/>
              </a:spcAft>
              <a:buNone/>
            </a:pPr>
            <a:endParaRPr/>
          </a:p>
        </p:txBody>
      </p:sp>
      <p:sp>
        <p:nvSpPr>
          <p:cNvPr id="1941" name="Google Shape;1941;p30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b="1" u="sng">
                <a:latin typeface="Cambria"/>
                <a:ea typeface="Cambria"/>
                <a:cs typeface="Cambria"/>
                <a:sym typeface="Cambria"/>
              </a:rPr>
              <a:t>Explanation</a:t>
            </a:r>
            <a:endParaRPr sz="14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b="1">
                <a:latin typeface="Cambria"/>
                <a:ea typeface="Cambria"/>
                <a:cs typeface="Cambria"/>
                <a:sym typeface="Cambria"/>
              </a:rPr>
              <a:t>Example case 1.</a:t>
            </a:r>
            <a:r>
              <a:rPr lang="en" sz="1400">
                <a:latin typeface="Cambria"/>
                <a:ea typeface="Cambria"/>
                <a:cs typeface="Cambria"/>
                <a:sym typeface="Cambria"/>
              </a:rPr>
              <a:t> As </a:t>
            </a:r>
            <a:r>
              <a:rPr lang="en" sz="1400" b="1">
                <a:latin typeface="Cambria"/>
                <a:ea typeface="Cambria"/>
                <a:cs typeface="Cambria"/>
                <a:sym typeface="Cambria"/>
              </a:rPr>
              <a:t>K</a:t>
            </a:r>
            <a:r>
              <a:rPr lang="en" sz="1400">
                <a:latin typeface="Cambria"/>
                <a:ea typeface="Cambria"/>
                <a:cs typeface="Cambria"/>
                <a:sym typeface="Cambria"/>
              </a:rPr>
              <a:t> = 0, so we can't add any element to the multi-set. Elements of the set are {1, 0, 2}. The MEX value of this set is 3.</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b="1">
                <a:latin typeface="Cambria"/>
                <a:ea typeface="Cambria"/>
                <a:cs typeface="Cambria"/>
                <a:sym typeface="Cambria"/>
              </a:rPr>
              <a:t>Example case 2.</a:t>
            </a:r>
            <a:r>
              <a:rPr lang="en" sz="1400">
                <a:latin typeface="Cambria"/>
                <a:ea typeface="Cambria"/>
                <a:cs typeface="Cambria"/>
                <a:sym typeface="Cambria"/>
              </a:rPr>
              <a:t> As </a:t>
            </a:r>
            <a:r>
              <a:rPr lang="en" sz="1400" b="1">
                <a:latin typeface="Cambria"/>
                <a:ea typeface="Cambria"/>
                <a:cs typeface="Cambria"/>
                <a:sym typeface="Cambria"/>
              </a:rPr>
              <a:t>K</a:t>
            </a:r>
            <a:r>
              <a:rPr lang="en" sz="1400">
                <a:latin typeface="Cambria"/>
                <a:ea typeface="Cambria"/>
                <a:cs typeface="Cambria"/>
                <a:sym typeface="Cambria"/>
              </a:rPr>
              <a:t> = 1, you are allowed to add at most 1 element to the multi-set. The multi-set are {1, 0, 2}. You can add element 3 to the multi-set, and it becomes {1, 0, 2, 3}. The MEX value of this multi-set is 4. There is no other way to have higher value of MEX of the set by adding at most one element to the multi-set.</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46" name="Google Shape;1946;p30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600" b="1">
                <a:latin typeface="Cambria"/>
                <a:ea typeface="Cambria"/>
                <a:cs typeface="Cambria"/>
                <a:sym typeface="Cambria"/>
              </a:rPr>
              <a:t>44. Max Mex</a:t>
            </a:r>
            <a:endParaRPr sz="2600" b="1">
              <a:latin typeface="Cambria"/>
              <a:ea typeface="Cambria"/>
              <a:cs typeface="Cambria"/>
              <a:sym typeface="Cambria"/>
            </a:endParaRPr>
          </a:p>
          <a:p>
            <a:pPr marL="0" lvl="0" indent="0" algn="l" rtl="0">
              <a:spcBef>
                <a:spcPts val="600"/>
              </a:spcBef>
              <a:spcAft>
                <a:spcPts val="0"/>
              </a:spcAft>
              <a:buNone/>
            </a:pPr>
            <a:endParaRPr/>
          </a:p>
        </p:txBody>
      </p:sp>
      <p:sp>
        <p:nvSpPr>
          <p:cNvPr id="1947" name="Google Shape;1947;p306"/>
          <p:cNvSpPr txBox="1">
            <a:spLocks noGrp="1"/>
          </p:cNvSpPr>
          <p:nvPr>
            <p:ph type="body" idx="1"/>
          </p:nvPr>
        </p:nvSpPr>
        <p:spPr>
          <a:xfrm>
            <a:off x="311700" y="1171600"/>
            <a:ext cx="44601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ourier"/>
                <a:ea typeface="Courier"/>
                <a:cs typeface="Courier"/>
                <a:sym typeface="Courier"/>
              </a:rPr>
              <a:t>t=int(input())</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for _ in range(t):</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n,k =map(int,input().split())</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st=set(list(map(int,input().split())))</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mex=0</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while True:</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if mex in st:</a:t>
            </a:r>
            <a:endParaRPr sz="1400">
              <a:latin typeface="Courier"/>
              <a:ea typeface="Courier"/>
              <a:cs typeface="Courier"/>
              <a:sym typeface="Courier"/>
            </a:endParaRPr>
          </a:p>
          <a:p>
            <a:pPr marL="0" lvl="0" indent="0" algn="just" rtl="0">
              <a:spcBef>
                <a:spcPts val="1200"/>
              </a:spcBef>
              <a:spcAft>
                <a:spcPts val="1200"/>
              </a:spcAft>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1948" name="Google Shape;1948;p306"/>
          <p:cNvSpPr txBox="1">
            <a:spLocks noGrp="1"/>
          </p:cNvSpPr>
          <p:nvPr>
            <p:ph type="body" idx="1"/>
          </p:nvPr>
        </p:nvSpPr>
        <p:spPr>
          <a:xfrm>
            <a:off x="4578900" y="1171600"/>
            <a:ext cx="44601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Courier"/>
                <a:ea typeface="Courier"/>
                <a:cs typeface="Courier"/>
                <a:sym typeface="Courier"/>
              </a:rPr>
              <a:t>            mex+=1</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if k&gt;0:</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k-=1 </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mex+=1 </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                break</a:t>
            </a:r>
            <a:endParaRPr sz="1400">
              <a:latin typeface="Courier"/>
              <a:ea typeface="Courier"/>
              <a:cs typeface="Courier"/>
              <a:sym typeface="Courier"/>
            </a:endParaRPr>
          </a:p>
          <a:p>
            <a:pPr marL="0" lvl="0" indent="0" algn="just" rtl="0">
              <a:spcBef>
                <a:spcPts val="1200"/>
              </a:spcBef>
              <a:spcAft>
                <a:spcPts val="1200"/>
              </a:spcAft>
              <a:buNone/>
            </a:pPr>
            <a:r>
              <a:rPr lang="en" sz="1400">
                <a:latin typeface="Courier"/>
                <a:ea typeface="Courier"/>
                <a:cs typeface="Courier"/>
                <a:sym typeface="Courier"/>
              </a:rPr>
              <a:t>    print(mex)</a:t>
            </a:r>
            <a:endParaRPr sz="1400">
              <a:latin typeface="Courier"/>
              <a:ea typeface="Courier"/>
              <a:cs typeface="Courier"/>
              <a:sym typeface="Courier"/>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30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600" b="1">
                <a:latin typeface="Cambria"/>
                <a:ea typeface="Cambria"/>
                <a:cs typeface="Cambria"/>
                <a:sym typeface="Cambria"/>
              </a:rPr>
              <a:t>44. Max Mex</a:t>
            </a:r>
            <a:endParaRPr sz="2600" b="1">
              <a:latin typeface="Cambria"/>
              <a:ea typeface="Cambria"/>
              <a:cs typeface="Cambria"/>
              <a:sym typeface="Cambria"/>
            </a:endParaRPr>
          </a:p>
          <a:p>
            <a:pPr marL="0" lvl="0" indent="0" algn="l" rtl="0">
              <a:spcBef>
                <a:spcPts val="600"/>
              </a:spcBef>
              <a:spcAft>
                <a:spcPts val="0"/>
              </a:spcAft>
              <a:buNone/>
            </a:pPr>
            <a:endParaRPr/>
          </a:p>
        </p:txBody>
      </p:sp>
      <p:sp>
        <p:nvSpPr>
          <p:cNvPr id="1954" name="Google Shape;1954;p30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1500"/>
              </a:spcAft>
              <a:buClr>
                <a:schemeClr val="dk1"/>
              </a:buClr>
              <a:buSzPts val="1100"/>
              <a:buFont typeface="Arial"/>
              <a:buNone/>
            </a:pPr>
            <a:r>
              <a:rPr lang="en" sz="2000" b="1" u="sng">
                <a:latin typeface="Cambria"/>
                <a:ea typeface="Cambria"/>
                <a:cs typeface="Cambria"/>
                <a:sym typeface="Cambria"/>
              </a:rPr>
              <a:t>Exercise</a:t>
            </a:r>
            <a:endParaRPr sz="1400">
              <a:latin typeface="Cambria"/>
              <a:ea typeface="Cambria"/>
              <a:cs typeface="Cambria"/>
              <a:sym typeface="Cambria"/>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30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45. Maximise the Subsequence Sum</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60" name="Google Shape;1960;p30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95000"/>
              </a:lnSpc>
              <a:spcBef>
                <a:spcPts val="1500"/>
              </a:spcBef>
              <a:spcAft>
                <a:spcPts val="0"/>
              </a:spcAft>
              <a:buClr>
                <a:schemeClr val="dk1"/>
              </a:buClr>
              <a:buSzPts val="275"/>
              <a:buFont typeface="Arial"/>
              <a:buNone/>
            </a:pPr>
            <a:r>
              <a:rPr lang="en" sz="1400">
                <a:latin typeface="Cambria"/>
                <a:ea typeface="Cambria"/>
                <a:cs typeface="Cambria"/>
                <a:sym typeface="Cambria"/>
              </a:rPr>
              <a:t>Chef has an array  A containing N integers. The integers of the array can be positive, negative, or even zero. Chef allows you to choose at most K elements of the array and multiply them by −1. Find the </a:t>
            </a:r>
            <a:r>
              <a:rPr lang="en" sz="1400" b="1">
                <a:latin typeface="Cambria"/>
                <a:ea typeface="Cambria"/>
                <a:cs typeface="Cambria"/>
                <a:sym typeface="Cambria"/>
              </a:rPr>
              <a:t>maximum</a:t>
            </a:r>
            <a:r>
              <a:rPr lang="en" sz="1400">
                <a:latin typeface="Cambria"/>
                <a:ea typeface="Cambria"/>
                <a:cs typeface="Cambria"/>
                <a:sym typeface="Cambria"/>
              </a:rPr>
              <a:t> sum of a subsequence you can obtain if you choose the elements of the subsequence optimally.</a:t>
            </a:r>
            <a:endParaRPr sz="1400">
              <a:latin typeface="Cambria"/>
              <a:ea typeface="Cambria"/>
              <a:cs typeface="Cambria"/>
              <a:sym typeface="Cambria"/>
            </a:endParaRPr>
          </a:p>
          <a:p>
            <a:pPr marL="0" lvl="0" indent="0" algn="just" rtl="0">
              <a:lnSpc>
                <a:spcPct val="95000"/>
              </a:lnSpc>
              <a:spcBef>
                <a:spcPts val="1500"/>
              </a:spcBef>
              <a:spcAft>
                <a:spcPts val="1500"/>
              </a:spcAft>
              <a:buClr>
                <a:schemeClr val="dk1"/>
              </a:buClr>
              <a:buSzPts val="275"/>
              <a:buFont typeface="Arial"/>
              <a:buNone/>
            </a:pPr>
            <a:r>
              <a:rPr lang="en" sz="1400" b="1">
                <a:latin typeface="Cambria"/>
                <a:ea typeface="Cambria"/>
                <a:cs typeface="Cambria"/>
                <a:sym typeface="Cambria"/>
              </a:rPr>
              <a:t>Note</a:t>
            </a:r>
            <a:r>
              <a:rPr lang="en" sz="1400">
                <a:latin typeface="Cambria"/>
                <a:ea typeface="Cambria"/>
                <a:cs typeface="Cambria"/>
                <a:sym typeface="Cambria"/>
              </a:rPr>
              <a:t>: A sequence a is a </a:t>
            </a:r>
            <a:r>
              <a:rPr lang="en" sz="1400" i="1">
                <a:latin typeface="Cambria"/>
                <a:ea typeface="Cambria"/>
                <a:cs typeface="Cambria"/>
                <a:sym typeface="Cambria"/>
              </a:rPr>
              <a:t>subsequence</a:t>
            </a:r>
            <a:r>
              <a:rPr lang="en" sz="1400">
                <a:latin typeface="Cambria"/>
                <a:ea typeface="Cambria"/>
                <a:cs typeface="Cambria"/>
                <a:sym typeface="Cambria"/>
              </a:rPr>
              <a:t> of a sequence b if a can be obtained from b by deletion of several (possibly, zero or all) elements. For example, [3,1] is a subsequence of [3,2,1] and [4,3,1], but not a subsequence of [1,3,3,7] and [3,10,4]. Note that empty sequence is also a subsequence.</a:t>
            </a:r>
            <a:endParaRPr sz="1400">
              <a:latin typeface="Cambria"/>
              <a:ea typeface="Cambria"/>
              <a:cs typeface="Cambria"/>
              <a:sym typeface="Cambria"/>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30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45. Maximise the Subsequence Sum</a:t>
            </a:r>
            <a:endParaRPr sz="2625"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66" name="Google Shape;1966;p309"/>
          <p:cNvSpPr txBox="1">
            <a:spLocks noGrp="1"/>
          </p:cNvSpPr>
          <p:nvPr>
            <p:ph type="body" idx="1"/>
          </p:nvPr>
        </p:nvSpPr>
        <p:spPr>
          <a:xfrm>
            <a:off x="311700" y="1171600"/>
            <a:ext cx="45015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Input Format</a:t>
            </a:r>
            <a:endParaRPr sz="2000" b="1" u="sng">
              <a:latin typeface="Cambria"/>
              <a:ea typeface="Cambria"/>
              <a:cs typeface="Cambria"/>
              <a:sym typeface="Cambria"/>
            </a:endParaRPr>
          </a:p>
          <a:p>
            <a:pPr marL="698500" lvl="0" indent="-323850" algn="just" rtl="0">
              <a:lnSpc>
                <a:spcPct val="95000"/>
              </a:lnSpc>
              <a:spcBef>
                <a:spcPts val="400"/>
              </a:spcBef>
              <a:spcAft>
                <a:spcPts val="0"/>
              </a:spcAft>
              <a:buClr>
                <a:schemeClr val="dk1"/>
              </a:buClr>
              <a:buSzPts val="1500"/>
              <a:buFont typeface="Cambria"/>
              <a:buChar char="●"/>
            </a:pPr>
            <a:r>
              <a:rPr lang="en" sz="1500">
                <a:latin typeface="Cambria"/>
                <a:ea typeface="Cambria"/>
                <a:cs typeface="Cambria"/>
                <a:sym typeface="Cambria"/>
              </a:rPr>
              <a:t>The first line of the input contains a single integer T denoting the number of test cases. The description of  T test cases follows.</a:t>
            </a:r>
            <a:endParaRPr sz="1500">
              <a:latin typeface="Cambria"/>
              <a:ea typeface="Cambria"/>
              <a:cs typeface="Cambria"/>
              <a:sym typeface="Cambria"/>
            </a:endParaRPr>
          </a:p>
          <a:p>
            <a:pPr marL="698500" lvl="0" indent="-323850" algn="just" rtl="0">
              <a:lnSpc>
                <a:spcPct val="95000"/>
              </a:lnSpc>
              <a:spcBef>
                <a:spcPts val="0"/>
              </a:spcBef>
              <a:spcAft>
                <a:spcPts val="0"/>
              </a:spcAft>
              <a:buClr>
                <a:schemeClr val="dk1"/>
              </a:buClr>
              <a:buSzPts val="1500"/>
              <a:buFont typeface="Cambria"/>
              <a:buChar char="●"/>
            </a:pPr>
            <a:r>
              <a:rPr lang="en" sz="1500">
                <a:latin typeface="Cambria"/>
                <a:ea typeface="Cambria"/>
                <a:cs typeface="Cambria"/>
                <a:sym typeface="Cambria"/>
              </a:rPr>
              <a:t>The first line of each test case contains two space-separated integers N,K.</a:t>
            </a:r>
            <a:endParaRPr sz="1500">
              <a:latin typeface="Cambria"/>
              <a:ea typeface="Cambria"/>
              <a:cs typeface="Cambria"/>
              <a:sym typeface="Cambria"/>
            </a:endParaRPr>
          </a:p>
          <a:p>
            <a:pPr marL="698500" lvl="0" indent="-323850" algn="just" rtl="0">
              <a:lnSpc>
                <a:spcPct val="95000"/>
              </a:lnSpc>
              <a:spcBef>
                <a:spcPts val="0"/>
              </a:spcBef>
              <a:spcAft>
                <a:spcPts val="0"/>
              </a:spcAft>
              <a:buClr>
                <a:schemeClr val="dk1"/>
              </a:buClr>
              <a:buSzPts val="1500"/>
              <a:buFont typeface="Cambria"/>
              <a:buChar char="●"/>
            </a:pPr>
            <a:r>
              <a:rPr lang="en" sz="1500">
                <a:latin typeface="Cambria"/>
                <a:ea typeface="Cambria"/>
                <a:cs typeface="Cambria"/>
                <a:sym typeface="Cambria"/>
              </a:rPr>
              <a:t>The second line of each test case contains N space-separated integers A1,A2,...,AN</a:t>
            </a:r>
            <a:endParaRPr sz="1500">
              <a:latin typeface="Cambria"/>
              <a:ea typeface="Cambria"/>
              <a:cs typeface="Cambria"/>
              <a:sym typeface="Cambria"/>
            </a:endParaRPr>
          </a:p>
          <a:p>
            <a:pPr marL="0" lvl="0" indent="0" algn="l" rtl="0">
              <a:lnSpc>
                <a:spcPct val="150000"/>
              </a:lnSpc>
              <a:spcBef>
                <a:spcPts val="3000"/>
              </a:spcBef>
              <a:spcAft>
                <a:spcPts val="1500"/>
              </a:spcAft>
              <a:buClr>
                <a:schemeClr val="dk1"/>
              </a:buClr>
              <a:buSzPts val="275"/>
              <a:buFont typeface="Arial"/>
              <a:buNone/>
            </a:pPr>
            <a:endParaRPr sz="1400">
              <a:latin typeface="Cambria"/>
              <a:ea typeface="Cambria"/>
              <a:cs typeface="Cambria"/>
              <a:sym typeface="Cambria"/>
            </a:endParaRPr>
          </a:p>
        </p:txBody>
      </p:sp>
      <p:sp>
        <p:nvSpPr>
          <p:cNvPr id="1967" name="Google Shape;1967;p309"/>
          <p:cNvSpPr txBox="1">
            <a:spLocks noGrp="1"/>
          </p:cNvSpPr>
          <p:nvPr>
            <p:ph type="body" idx="1"/>
          </p:nvPr>
        </p:nvSpPr>
        <p:spPr>
          <a:xfrm>
            <a:off x="4842425" y="1171600"/>
            <a:ext cx="40662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Output Format</a:t>
            </a:r>
            <a:endParaRPr sz="2000" b="1" u="sng">
              <a:latin typeface="Cambria"/>
              <a:ea typeface="Cambria"/>
              <a:cs typeface="Cambria"/>
              <a:sym typeface="Cambria"/>
            </a:endParaRPr>
          </a:p>
          <a:p>
            <a:pPr marL="0" lvl="0" indent="0" algn="just" rtl="0">
              <a:lnSpc>
                <a:spcPct val="150000"/>
              </a:lnSpc>
              <a:spcBef>
                <a:spcPts val="400"/>
              </a:spcBef>
              <a:spcAft>
                <a:spcPts val="1500"/>
              </a:spcAft>
              <a:buClr>
                <a:schemeClr val="dk1"/>
              </a:buClr>
              <a:buSzPts val="275"/>
              <a:buFont typeface="Arial"/>
              <a:buNone/>
            </a:pPr>
            <a:r>
              <a:rPr lang="en" sz="1500">
                <a:latin typeface="Cambria"/>
                <a:ea typeface="Cambria"/>
                <a:cs typeface="Cambria"/>
                <a:sym typeface="Cambria"/>
              </a:rPr>
              <a:t>For each test case, print a single line containing one integer - the maximum sum of a subsequence you can obtain.</a:t>
            </a:r>
            <a:endParaRPr sz="1500">
              <a:latin typeface="Cambria"/>
              <a:ea typeface="Cambria"/>
              <a:cs typeface="Cambria"/>
              <a:sym typeface="Cambria"/>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Shape 1971"/>
        <p:cNvGrpSpPr/>
        <p:nvPr/>
      </p:nvGrpSpPr>
      <p:grpSpPr>
        <a:xfrm>
          <a:off x="0" y="0"/>
          <a:ext cx="0" cy="0"/>
          <a:chOff x="0" y="0"/>
          <a:chExt cx="0" cy="0"/>
        </a:xfrm>
      </p:grpSpPr>
      <p:sp>
        <p:nvSpPr>
          <p:cNvPr id="1972" name="Google Shape;1972;p31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45. Maximise the Subsequence Sum</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73" name="Google Shape;1973;p310"/>
          <p:cNvSpPr txBox="1">
            <a:spLocks noGrp="1"/>
          </p:cNvSpPr>
          <p:nvPr>
            <p:ph type="body" idx="1"/>
          </p:nvPr>
        </p:nvSpPr>
        <p:spPr>
          <a:xfrm>
            <a:off x="311700" y="1171600"/>
            <a:ext cx="39123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Sample Input 1 </a:t>
            </a:r>
            <a:endParaRPr sz="2000" b="1" u="sng">
              <a:latin typeface="Cambria"/>
              <a:ea typeface="Cambria"/>
              <a:cs typeface="Cambria"/>
              <a:sym typeface="Cambria"/>
            </a:endParaRPr>
          </a:p>
          <a:p>
            <a:pPr marL="0" lvl="0" indent="0" algn="l" rtl="0">
              <a:lnSpc>
                <a:spcPct val="95000"/>
              </a:lnSpc>
              <a:spcBef>
                <a:spcPts val="400"/>
              </a:spcBef>
              <a:spcAft>
                <a:spcPts val="0"/>
              </a:spcAft>
              <a:buSzPts val="275"/>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lnSpc>
                <a:spcPct val="95000"/>
              </a:lnSpc>
              <a:spcBef>
                <a:spcPts val="1200"/>
              </a:spcBef>
              <a:spcAft>
                <a:spcPts val="0"/>
              </a:spcAft>
              <a:buSzPts val="275"/>
              <a:buNone/>
            </a:pPr>
            <a:r>
              <a:rPr lang="en" sz="1400">
                <a:latin typeface="Cambria"/>
                <a:ea typeface="Cambria"/>
                <a:cs typeface="Cambria"/>
                <a:sym typeface="Cambria"/>
              </a:rPr>
              <a:t>6 2</a:t>
            </a:r>
            <a:endParaRPr sz="1400">
              <a:latin typeface="Cambria"/>
              <a:ea typeface="Cambria"/>
              <a:cs typeface="Cambria"/>
              <a:sym typeface="Cambria"/>
            </a:endParaRPr>
          </a:p>
          <a:p>
            <a:pPr marL="0" lvl="0" indent="0" algn="l" rtl="0">
              <a:lnSpc>
                <a:spcPct val="95000"/>
              </a:lnSpc>
              <a:spcBef>
                <a:spcPts val="1200"/>
              </a:spcBef>
              <a:spcAft>
                <a:spcPts val="0"/>
              </a:spcAft>
              <a:buSzPts val="275"/>
              <a:buNone/>
            </a:pPr>
            <a:r>
              <a:rPr lang="en" sz="1400">
                <a:latin typeface="Cambria"/>
                <a:ea typeface="Cambria"/>
                <a:cs typeface="Cambria"/>
                <a:sym typeface="Cambria"/>
              </a:rPr>
              <a:t>6 -10 -1 0 -4 2</a:t>
            </a:r>
            <a:endParaRPr sz="1400">
              <a:latin typeface="Cambria"/>
              <a:ea typeface="Cambria"/>
              <a:cs typeface="Cambria"/>
              <a:sym typeface="Cambria"/>
            </a:endParaRPr>
          </a:p>
          <a:p>
            <a:pPr marL="0" lvl="0" indent="0" algn="l" rtl="0">
              <a:lnSpc>
                <a:spcPct val="95000"/>
              </a:lnSpc>
              <a:spcBef>
                <a:spcPts val="1200"/>
              </a:spcBef>
              <a:spcAft>
                <a:spcPts val="0"/>
              </a:spcAft>
              <a:buSzPts val="275"/>
              <a:buNone/>
            </a:pPr>
            <a:r>
              <a:rPr lang="en" sz="1400">
                <a:latin typeface="Cambria"/>
                <a:ea typeface="Cambria"/>
                <a:cs typeface="Cambria"/>
                <a:sym typeface="Cambria"/>
              </a:rPr>
              <a:t>5 0</a:t>
            </a:r>
            <a:endParaRPr sz="1400">
              <a:latin typeface="Cambria"/>
              <a:ea typeface="Cambria"/>
              <a:cs typeface="Cambria"/>
              <a:sym typeface="Cambria"/>
            </a:endParaRPr>
          </a:p>
          <a:p>
            <a:pPr marL="0" lvl="0" indent="0" algn="l" rtl="0">
              <a:lnSpc>
                <a:spcPct val="95000"/>
              </a:lnSpc>
              <a:spcBef>
                <a:spcPts val="1200"/>
              </a:spcBef>
              <a:spcAft>
                <a:spcPts val="0"/>
              </a:spcAft>
              <a:buSzPts val="275"/>
              <a:buNone/>
            </a:pPr>
            <a:r>
              <a:rPr lang="en" sz="1400">
                <a:latin typeface="Cambria"/>
                <a:ea typeface="Cambria"/>
                <a:cs typeface="Cambria"/>
                <a:sym typeface="Cambria"/>
              </a:rPr>
              <a:t>-1 -1 -1 -1 -1</a:t>
            </a:r>
            <a:endParaRPr sz="1400">
              <a:latin typeface="Cambria"/>
              <a:ea typeface="Cambria"/>
              <a:cs typeface="Cambria"/>
              <a:sym typeface="Cambria"/>
            </a:endParaRPr>
          </a:p>
          <a:p>
            <a:pPr marL="0" lvl="0" indent="0" algn="l" rtl="0">
              <a:lnSpc>
                <a:spcPct val="95000"/>
              </a:lnSpc>
              <a:spcBef>
                <a:spcPts val="1200"/>
              </a:spcBef>
              <a:spcAft>
                <a:spcPts val="0"/>
              </a:spcAft>
              <a:buSzPts val="275"/>
              <a:buNone/>
            </a:pPr>
            <a:r>
              <a:rPr lang="en" sz="1400">
                <a:latin typeface="Cambria"/>
                <a:ea typeface="Cambria"/>
                <a:cs typeface="Cambria"/>
                <a:sym typeface="Cambria"/>
              </a:rPr>
              <a:t>3 3</a:t>
            </a:r>
            <a:endParaRPr sz="1400">
              <a:latin typeface="Cambria"/>
              <a:ea typeface="Cambria"/>
              <a:cs typeface="Cambria"/>
              <a:sym typeface="Cambria"/>
            </a:endParaRPr>
          </a:p>
          <a:p>
            <a:pPr marL="0" lvl="0" indent="0" algn="l" rtl="0">
              <a:lnSpc>
                <a:spcPct val="95000"/>
              </a:lnSpc>
              <a:spcBef>
                <a:spcPts val="1200"/>
              </a:spcBef>
              <a:spcAft>
                <a:spcPts val="1200"/>
              </a:spcAft>
              <a:buSzPts val="275"/>
              <a:buNone/>
            </a:pPr>
            <a:r>
              <a:rPr lang="en" sz="1400">
                <a:latin typeface="Cambria"/>
                <a:ea typeface="Cambria"/>
                <a:cs typeface="Cambria"/>
                <a:sym typeface="Cambria"/>
              </a:rPr>
              <a:t>1 2 3</a:t>
            </a:r>
            <a:endParaRPr sz="1400">
              <a:latin typeface="Cambria"/>
              <a:ea typeface="Cambria"/>
              <a:cs typeface="Cambria"/>
              <a:sym typeface="Cambria"/>
            </a:endParaRPr>
          </a:p>
        </p:txBody>
      </p:sp>
      <p:sp>
        <p:nvSpPr>
          <p:cNvPr id="1974" name="Google Shape;1974;p310"/>
          <p:cNvSpPr txBox="1">
            <a:spLocks noGrp="1"/>
          </p:cNvSpPr>
          <p:nvPr>
            <p:ph type="body" idx="1"/>
          </p:nvPr>
        </p:nvSpPr>
        <p:spPr>
          <a:xfrm>
            <a:off x="4959900" y="1171600"/>
            <a:ext cx="39123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Sample Output 1</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lnSpc>
                <a:spcPct val="95000"/>
              </a:lnSpc>
              <a:spcBef>
                <a:spcPts val="400"/>
              </a:spcBef>
              <a:spcAft>
                <a:spcPts val="0"/>
              </a:spcAft>
              <a:buSzPts val="275"/>
              <a:buNone/>
            </a:pPr>
            <a:r>
              <a:rPr lang="en" sz="1400">
                <a:latin typeface="Cambria"/>
                <a:ea typeface="Cambria"/>
                <a:cs typeface="Cambria"/>
                <a:sym typeface="Cambria"/>
              </a:rPr>
              <a:t>22</a:t>
            </a:r>
            <a:endParaRPr sz="1400">
              <a:latin typeface="Cambria"/>
              <a:ea typeface="Cambria"/>
              <a:cs typeface="Cambria"/>
              <a:sym typeface="Cambria"/>
            </a:endParaRPr>
          </a:p>
          <a:p>
            <a:pPr marL="0" lvl="0" indent="0" algn="l" rtl="0">
              <a:lnSpc>
                <a:spcPct val="95000"/>
              </a:lnSpc>
              <a:spcBef>
                <a:spcPts val="1200"/>
              </a:spcBef>
              <a:spcAft>
                <a:spcPts val="0"/>
              </a:spcAft>
              <a:buSzPts val="275"/>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l" rtl="0">
              <a:lnSpc>
                <a:spcPct val="95000"/>
              </a:lnSpc>
              <a:spcBef>
                <a:spcPts val="1200"/>
              </a:spcBef>
              <a:spcAft>
                <a:spcPts val="0"/>
              </a:spcAft>
              <a:buSzPts val="275"/>
              <a:buNone/>
            </a:pPr>
            <a:r>
              <a:rPr lang="en" sz="1400">
                <a:latin typeface="Cambria"/>
                <a:ea typeface="Cambria"/>
                <a:cs typeface="Cambria"/>
                <a:sym typeface="Cambria"/>
              </a:rPr>
              <a:t>6</a:t>
            </a:r>
            <a:endParaRPr sz="1400">
              <a:latin typeface="Cambria"/>
              <a:ea typeface="Cambria"/>
              <a:cs typeface="Cambria"/>
              <a:sym typeface="Cambria"/>
            </a:endParaRPr>
          </a:p>
          <a:p>
            <a:pPr marL="0" lvl="0" indent="0" algn="l" rtl="0">
              <a:lnSpc>
                <a:spcPct val="95000"/>
              </a:lnSpc>
              <a:spcBef>
                <a:spcPts val="12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Shape 1978"/>
        <p:cNvGrpSpPr/>
        <p:nvPr/>
      </p:nvGrpSpPr>
      <p:grpSpPr>
        <a:xfrm>
          <a:off x="0" y="0"/>
          <a:ext cx="0" cy="0"/>
          <a:chOff x="0" y="0"/>
          <a:chExt cx="0" cy="0"/>
        </a:xfrm>
      </p:grpSpPr>
      <p:sp>
        <p:nvSpPr>
          <p:cNvPr id="1979" name="Google Shape;1979;p31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45. Maximise the Subsequence Sum</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80" name="Google Shape;1980;p31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95000"/>
              </a:lnSpc>
              <a:spcBef>
                <a:spcPts val="400"/>
              </a:spcBef>
              <a:spcAft>
                <a:spcPts val="0"/>
              </a:spcAft>
              <a:buClr>
                <a:schemeClr val="dk1"/>
              </a:buClr>
              <a:buSzPts val="1400"/>
              <a:buFont typeface="Cambria"/>
              <a:buChar char="●"/>
            </a:pPr>
            <a:r>
              <a:rPr lang="en" sz="1400">
                <a:latin typeface="Cambria"/>
                <a:ea typeface="Cambria"/>
                <a:cs typeface="Cambria"/>
                <a:sym typeface="Cambria"/>
              </a:rPr>
              <a:t>1≤T≤15</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1≤N≤105</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0≤K≤N</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-104≤Ai≤104</a:t>
            </a:r>
            <a:endParaRPr sz="1400">
              <a:latin typeface="Cambria"/>
              <a:ea typeface="Cambria"/>
              <a:cs typeface="Cambria"/>
              <a:sym typeface="Cambria"/>
            </a:endParaRPr>
          </a:p>
          <a:p>
            <a:pPr marL="698500" lvl="0" indent="-317500" algn="l" rtl="0">
              <a:lnSpc>
                <a:spcPct val="95000"/>
              </a:lnSpc>
              <a:spcBef>
                <a:spcPts val="0"/>
              </a:spcBef>
              <a:spcAft>
                <a:spcPts val="0"/>
              </a:spcAft>
              <a:buClr>
                <a:schemeClr val="dk1"/>
              </a:buClr>
              <a:buSzPts val="1400"/>
              <a:buFont typeface="Cambria"/>
              <a:buChar char="●"/>
            </a:pPr>
            <a:r>
              <a:rPr lang="en" sz="1400">
                <a:latin typeface="Cambria"/>
                <a:ea typeface="Cambria"/>
                <a:cs typeface="Cambria"/>
                <a:sym typeface="Cambria"/>
              </a:rPr>
              <a:t>Sum of N over all test cases does not exceed 10</a:t>
            </a:r>
            <a:r>
              <a:rPr lang="en" sz="1400" baseline="30000">
                <a:latin typeface="Cambria"/>
                <a:ea typeface="Cambria"/>
                <a:cs typeface="Cambria"/>
                <a:sym typeface="Cambria"/>
              </a:rPr>
              <a:t>6</a:t>
            </a:r>
            <a:endParaRPr sz="1400" baseline="30000">
              <a:latin typeface="Cambria"/>
              <a:ea typeface="Cambria"/>
              <a:cs typeface="Cambria"/>
              <a:sym typeface="Cambria"/>
            </a:endParaRPr>
          </a:p>
          <a:p>
            <a:pPr marL="0" lvl="0" indent="0" algn="l" rtl="0">
              <a:lnSpc>
                <a:spcPct val="95000"/>
              </a:lnSpc>
              <a:spcBef>
                <a:spcPts val="30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Shape 1984"/>
        <p:cNvGrpSpPr/>
        <p:nvPr/>
      </p:nvGrpSpPr>
      <p:grpSpPr>
        <a:xfrm>
          <a:off x="0" y="0"/>
          <a:ext cx="0" cy="0"/>
          <a:chOff x="0" y="0"/>
          <a:chExt cx="0" cy="0"/>
        </a:xfrm>
      </p:grpSpPr>
      <p:sp>
        <p:nvSpPr>
          <p:cNvPr id="1985" name="Google Shape;1985;p31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45. Maximise the Subsequence Sum</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86" name="Google Shape;1986;p31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lnSpc>
                <a:spcPct val="95000"/>
              </a:lnSpc>
              <a:spcBef>
                <a:spcPts val="1500"/>
              </a:spcBef>
              <a:spcAft>
                <a:spcPts val="0"/>
              </a:spcAft>
              <a:buClr>
                <a:schemeClr val="dk1"/>
              </a:buClr>
              <a:buSzPts val="275"/>
              <a:buFont typeface="Arial"/>
              <a:buNone/>
            </a:pPr>
            <a:r>
              <a:rPr lang="en" sz="1400" b="1">
                <a:latin typeface="Cambria"/>
                <a:ea typeface="Cambria"/>
                <a:cs typeface="Cambria"/>
                <a:sym typeface="Cambria"/>
              </a:rPr>
              <a:t>Test case </a:t>
            </a:r>
            <a:endParaRPr sz="1400">
              <a:latin typeface="Cambria"/>
              <a:ea typeface="Cambria"/>
              <a:cs typeface="Cambria"/>
              <a:sym typeface="Cambria"/>
            </a:endParaRPr>
          </a:p>
          <a:p>
            <a:pPr marL="0" lvl="0" indent="0" algn="l" rtl="0">
              <a:lnSpc>
                <a:spcPct val="95000"/>
              </a:lnSpc>
              <a:spcBef>
                <a:spcPts val="1500"/>
              </a:spcBef>
              <a:spcAft>
                <a:spcPts val="0"/>
              </a:spcAft>
              <a:buClr>
                <a:schemeClr val="dk1"/>
              </a:buClr>
              <a:buSzPts val="275"/>
              <a:buFont typeface="Arial"/>
              <a:buNone/>
            </a:pPr>
            <a:r>
              <a:rPr lang="en" sz="1400">
                <a:latin typeface="Cambria"/>
                <a:ea typeface="Cambria"/>
                <a:cs typeface="Cambria"/>
                <a:sym typeface="Cambria"/>
              </a:rPr>
              <a:t>1</a:t>
            </a:r>
            <a:r>
              <a:rPr lang="en" sz="1400" b="1">
                <a:latin typeface="Cambria"/>
                <a:ea typeface="Cambria"/>
                <a:cs typeface="Cambria"/>
                <a:sym typeface="Cambria"/>
              </a:rPr>
              <a:t>:</a:t>
            </a:r>
            <a:r>
              <a:rPr lang="en" sz="1400">
                <a:latin typeface="Cambria"/>
                <a:ea typeface="Cambria"/>
                <a:cs typeface="Cambria"/>
                <a:sym typeface="Cambria"/>
              </a:rPr>
              <a:t> It is optimal to multiply −10,−4 with −1 and then take the subsequence [6,10,4,2].</a:t>
            </a:r>
            <a:endParaRPr sz="1400">
              <a:latin typeface="Cambria"/>
              <a:ea typeface="Cambria"/>
              <a:cs typeface="Cambria"/>
              <a:sym typeface="Cambria"/>
            </a:endParaRPr>
          </a:p>
          <a:p>
            <a:pPr marL="0" lvl="0" indent="0" algn="l" rtl="0">
              <a:lnSpc>
                <a:spcPct val="95000"/>
              </a:lnSpc>
              <a:spcBef>
                <a:spcPts val="1500"/>
              </a:spcBef>
              <a:spcAft>
                <a:spcPts val="0"/>
              </a:spcAft>
              <a:buClr>
                <a:schemeClr val="dk1"/>
              </a:buClr>
              <a:buSzPts val="275"/>
              <a:buFont typeface="Arial"/>
              <a:buNone/>
            </a:pPr>
            <a:r>
              <a:rPr lang="en" sz="1400" b="1">
                <a:latin typeface="Cambria"/>
                <a:ea typeface="Cambria"/>
                <a:cs typeface="Cambria"/>
                <a:sym typeface="Cambria"/>
              </a:rPr>
              <a:t>Test case </a:t>
            </a:r>
            <a:endParaRPr sz="1400">
              <a:latin typeface="Cambria"/>
              <a:ea typeface="Cambria"/>
              <a:cs typeface="Cambria"/>
              <a:sym typeface="Cambria"/>
            </a:endParaRPr>
          </a:p>
          <a:p>
            <a:pPr marL="0" lvl="0" indent="0" algn="l" rtl="0">
              <a:lnSpc>
                <a:spcPct val="95000"/>
              </a:lnSpc>
              <a:spcBef>
                <a:spcPts val="1500"/>
              </a:spcBef>
              <a:spcAft>
                <a:spcPts val="0"/>
              </a:spcAft>
              <a:buClr>
                <a:schemeClr val="dk1"/>
              </a:buClr>
              <a:buSzPts val="275"/>
              <a:buFont typeface="Arial"/>
              <a:buNone/>
            </a:pPr>
            <a:r>
              <a:rPr lang="en" sz="1400">
                <a:latin typeface="Cambria"/>
                <a:ea typeface="Cambria"/>
                <a:cs typeface="Cambria"/>
                <a:sym typeface="Cambria"/>
              </a:rPr>
              <a:t>2</a:t>
            </a:r>
            <a:r>
              <a:rPr lang="en" sz="1400" b="1">
                <a:latin typeface="Cambria"/>
                <a:ea typeface="Cambria"/>
                <a:cs typeface="Cambria"/>
                <a:sym typeface="Cambria"/>
              </a:rPr>
              <a:t>:</a:t>
            </a:r>
            <a:r>
              <a:rPr lang="en" sz="1400">
                <a:latin typeface="Cambria"/>
                <a:ea typeface="Cambria"/>
                <a:cs typeface="Cambria"/>
                <a:sym typeface="Cambria"/>
              </a:rPr>
              <a:t> It is optimal to choose empty subsequence with a sum equal to 0..</a:t>
            </a:r>
            <a:endParaRPr sz="1400">
              <a:latin typeface="Cambria"/>
              <a:ea typeface="Cambria"/>
              <a:cs typeface="Cambria"/>
              <a:sym typeface="Cambria"/>
            </a:endParaRPr>
          </a:p>
          <a:p>
            <a:pPr marL="0" lvl="0" indent="0" algn="l" rtl="0">
              <a:lnSpc>
                <a:spcPct val="95000"/>
              </a:lnSpc>
              <a:spcBef>
                <a:spcPts val="1500"/>
              </a:spcBef>
              <a:spcAft>
                <a:spcPts val="0"/>
              </a:spcAft>
              <a:buClr>
                <a:schemeClr val="dk1"/>
              </a:buClr>
              <a:buSzPts val="275"/>
              <a:buFont typeface="Arial"/>
              <a:buNone/>
            </a:pPr>
            <a:r>
              <a:rPr lang="en" sz="1400" b="1">
                <a:latin typeface="Cambria"/>
                <a:ea typeface="Cambria"/>
                <a:cs typeface="Cambria"/>
                <a:sym typeface="Cambria"/>
              </a:rPr>
              <a:t>Test case </a:t>
            </a:r>
            <a:endParaRPr sz="1400" b="1">
              <a:latin typeface="Cambria"/>
              <a:ea typeface="Cambria"/>
              <a:cs typeface="Cambria"/>
              <a:sym typeface="Cambria"/>
            </a:endParaRPr>
          </a:p>
          <a:p>
            <a:pPr marL="0" lvl="0" indent="0" algn="l" rtl="0">
              <a:lnSpc>
                <a:spcPct val="95000"/>
              </a:lnSpc>
              <a:spcBef>
                <a:spcPts val="1500"/>
              </a:spcBef>
              <a:spcAft>
                <a:spcPts val="0"/>
              </a:spcAft>
              <a:buClr>
                <a:schemeClr val="dk1"/>
              </a:buClr>
              <a:buSzPts val="275"/>
              <a:buFont typeface="Arial"/>
              <a:buNone/>
            </a:pPr>
            <a:r>
              <a:rPr lang="en" sz="1400">
                <a:latin typeface="Cambria"/>
                <a:ea typeface="Cambria"/>
                <a:cs typeface="Cambria"/>
                <a:sym typeface="Cambria"/>
              </a:rPr>
              <a:t>3</a:t>
            </a:r>
            <a:r>
              <a:rPr lang="en" sz="1400" b="1">
                <a:latin typeface="Cambria"/>
                <a:ea typeface="Cambria"/>
                <a:cs typeface="Cambria"/>
                <a:sym typeface="Cambria"/>
              </a:rPr>
              <a:t>:</a:t>
            </a:r>
            <a:r>
              <a:rPr lang="en" sz="1400">
                <a:latin typeface="Cambria"/>
                <a:ea typeface="Cambria"/>
                <a:cs typeface="Cambria"/>
                <a:sym typeface="Cambria"/>
              </a:rPr>
              <a:t> We can take subsequence [1,2,3]. Here, we do not multiply −1 with any element.</a:t>
            </a:r>
            <a:endParaRPr sz="1400">
              <a:latin typeface="Cambria"/>
              <a:ea typeface="Cambria"/>
              <a:cs typeface="Cambria"/>
              <a:sym typeface="Cambria"/>
            </a:endParaRPr>
          </a:p>
          <a:p>
            <a:pPr marL="0" lvl="0" indent="0" algn="l"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Font typeface="Cambria"/>
              <a:buAutoNum type="arabicPeriod"/>
            </a:pPr>
            <a:r>
              <a:rPr lang="en" sz="2500" b="1">
                <a:latin typeface="Cambria"/>
                <a:ea typeface="Cambria"/>
                <a:cs typeface="Cambria"/>
                <a:sym typeface="Cambria"/>
              </a:rPr>
              <a:t>Add two number</a:t>
            </a:r>
            <a:endParaRPr sz="2500" b="1">
              <a:latin typeface="Cambria"/>
              <a:ea typeface="Cambria"/>
              <a:cs typeface="Cambria"/>
              <a:sym typeface="Cambria"/>
            </a:endParaRPr>
          </a:p>
        </p:txBody>
      </p:sp>
      <p:sp>
        <p:nvSpPr>
          <p:cNvPr id="80" name="Google Shape;80;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Shivam is the youngest programmer in the world, he is just 12 years old. Shivam is learning programming and today he is writing his first program.</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200"/>
              </a:spcBef>
              <a:spcAft>
                <a:spcPts val="1200"/>
              </a:spcAft>
              <a:buNone/>
            </a:pPr>
            <a:r>
              <a:rPr lang="en" sz="1400">
                <a:latin typeface="Cambria"/>
                <a:ea typeface="Cambria"/>
                <a:cs typeface="Cambria"/>
                <a:sym typeface="Cambria"/>
              </a:rPr>
              <a:t>The task is very simple: given two integers A and B, write a program to add these two numbers and output it.</a:t>
            </a:r>
            <a:endParaRPr sz="1400">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4. Mahasena</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57" name="Google Shape;257;p43"/>
          <p:cNvSpPr txBox="1">
            <a:spLocks noGrp="1"/>
          </p:cNvSpPr>
          <p:nvPr>
            <p:ph type="body" idx="1"/>
          </p:nvPr>
        </p:nvSpPr>
        <p:spPr>
          <a:xfrm>
            <a:off x="311700" y="1171600"/>
            <a:ext cx="4509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200">
                <a:latin typeface="Courier"/>
                <a:ea typeface="Courier"/>
                <a:cs typeface="Courier"/>
                <a:sym typeface="Courier"/>
              </a:rPr>
              <a:t>soldiers = input()</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soldiersWeapon = input()</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soldiersWeaponList = soldiersWeapon.split(" ")</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oddWeapon = 0</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evenWeapon = 0</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for i in soldiersWeaponList:</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    if int(i) % 2 == 0:</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        evenWeapon = evenWeapon + 1</a:t>
            </a:r>
            <a:endParaRPr sz="1200">
              <a:latin typeface="Courier"/>
              <a:ea typeface="Courier"/>
              <a:cs typeface="Courier"/>
              <a:sym typeface="Courier"/>
            </a:endParaRPr>
          </a:p>
          <a:p>
            <a:pPr marL="0" lvl="0" indent="0" algn="l" rtl="0">
              <a:spcBef>
                <a:spcPts val="1200"/>
              </a:spcBef>
              <a:spcAft>
                <a:spcPts val="1200"/>
              </a:spcAft>
              <a:buNone/>
            </a:pPr>
            <a:r>
              <a:rPr lang="en" sz="1200">
                <a:latin typeface="Courier"/>
                <a:ea typeface="Courier"/>
                <a:cs typeface="Courier"/>
                <a:sym typeface="Courier"/>
              </a:rPr>
              <a:t>    </a:t>
            </a:r>
            <a:endParaRPr sz="1200">
              <a:latin typeface="Courier"/>
              <a:ea typeface="Courier"/>
              <a:cs typeface="Courier"/>
              <a:sym typeface="Courier"/>
            </a:endParaRPr>
          </a:p>
        </p:txBody>
      </p:sp>
      <p:sp>
        <p:nvSpPr>
          <p:cNvPr id="258" name="Google Shape;258;p43"/>
          <p:cNvSpPr txBox="1">
            <a:spLocks noGrp="1"/>
          </p:cNvSpPr>
          <p:nvPr>
            <p:ph type="body" idx="1"/>
          </p:nvPr>
        </p:nvSpPr>
        <p:spPr>
          <a:xfrm>
            <a:off x="4959900" y="1171600"/>
            <a:ext cx="4509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urier"/>
                <a:ea typeface="Courier"/>
                <a:cs typeface="Courier"/>
                <a:sym typeface="Courier"/>
              </a:rPr>
              <a:t> else:</a:t>
            </a:r>
            <a:endParaRPr sz="1200">
              <a:latin typeface="Courier"/>
              <a:ea typeface="Courier"/>
              <a:cs typeface="Courier"/>
              <a:sym typeface="Courier"/>
            </a:endParaRPr>
          </a:p>
          <a:p>
            <a:pPr marL="0" lvl="0" indent="0" algn="l" rtl="0">
              <a:spcBef>
                <a:spcPts val="1200"/>
              </a:spcBef>
              <a:spcAft>
                <a:spcPts val="0"/>
              </a:spcAft>
              <a:buNone/>
            </a:pPr>
            <a:r>
              <a:rPr lang="en" sz="1200">
                <a:latin typeface="Courier"/>
                <a:ea typeface="Courier"/>
                <a:cs typeface="Courier"/>
                <a:sym typeface="Courier"/>
              </a:rPr>
              <a:t>        oddWeapon = oddWeapon + 1        </a:t>
            </a:r>
            <a:endParaRPr sz="1200">
              <a:latin typeface="Courier"/>
              <a:ea typeface="Courier"/>
              <a:cs typeface="Courier"/>
              <a:sym typeface="Courier"/>
            </a:endParaRPr>
          </a:p>
          <a:p>
            <a:pPr marL="0" lvl="0" indent="0" algn="l" rtl="0">
              <a:spcBef>
                <a:spcPts val="1200"/>
              </a:spcBef>
              <a:spcAft>
                <a:spcPts val="0"/>
              </a:spcAft>
              <a:buNone/>
            </a:pPr>
            <a:r>
              <a:rPr lang="en" sz="1200">
                <a:latin typeface="Courier"/>
                <a:ea typeface="Courier"/>
                <a:cs typeface="Courier"/>
                <a:sym typeface="Courier"/>
              </a:rPr>
              <a:t>if evenWeapon &gt; oddWeapon:</a:t>
            </a:r>
            <a:endParaRPr sz="1200">
              <a:latin typeface="Courier"/>
              <a:ea typeface="Courier"/>
              <a:cs typeface="Courier"/>
              <a:sym typeface="Courier"/>
            </a:endParaRPr>
          </a:p>
          <a:p>
            <a:pPr marL="0" lvl="0" indent="0" algn="l" rtl="0">
              <a:spcBef>
                <a:spcPts val="1200"/>
              </a:spcBef>
              <a:spcAft>
                <a:spcPts val="0"/>
              </a:spcAft>
              <a:buNone/>
            </a:pPr>
            <a:r>
              <a:rPr lang="en" sz="1200">
                <a:latin typeface="Courier"/>
                <a:ea typeface="Courier"/>
                <a:cs typeface="Courier"/>
                <a:sym typeface="Courier"/>
              </a:rPr>
              <a:t>    print("READY FOR BATTLE")</a:t>
            </a:r>
            <a:endParaRPr sz="1200">
              <a:latin typeface="Courier"/>
              <a:ea typeface="Courier"/>
              <a:cs typeface="Courier"/>
              <a:sym typeface="Courier"/>
            </a:endParaRPr>
          </a:p>
          <a:p>
            <a:pPr marL="0" lvl="0" indent="0" algn="l" rtl="0">
              <a:spcBef>
                <a:spcPts val="1200"/>
              </a:spcBef>
              <a:spcAft>
                <a:spcPts val="0"/>
              </a:spcAft>
              <a:buNone/>
            </a:pPr>
            <a:r>
              <a:rPr lang="en" sz="1200">
                <a:latin typeface="Courier"/>
                <a:ea typeface="Courier"/>
                <a:cs typeface="Courier"/>
                <a:sym typeface="Courier"/>
              </a:rPr>
              <a:t>else:</a:t>
            </a:r>
            <a:endParaRPr sz="1200">
              <a:latin typeface="Courier"/>
              <a:ea typeface="Courier"/>
              <a:cs typeface="Courier"/>
              <a:sym typeface="Courier"/>
            </a:endParaRPr>
          </a:p>
          <a:p>
            <a:pPr marL="0" lvl="0" indent="0" algn="l" rtl="0">
              <a:spcBef>
                <a:spcPts val="1200"/>
              </a:spcBef>
              <a:spcAft>
                <a:spcPts val="0"/>
              </a:spcAft>
              <a:buNone/>
            </a:pPr>
            <a:r>
              <a:rPr lang="en" sz="1200">
                <a:latin typeface="Courier"/>
                <a:ea typeface="Courier"/>
                <a:cs typeface="Courier"/>
                <a:sym typeface="Courier"/>
              </a:rPr>
              <a:t>    print("NOT READY")</a:t>
            </a:r>
            <a:endParaRPr sz="1200">
              <a:latin typeface="Courier"/>
              <a:ea typeface="Courier"/>
              <a:cs typeface="Courier"/>
              <a:sym typeface="Courier"/>
            </a:endParaRPr>
          </a:p>
          <a:p>
            <a:pPr marL="0" lvl="0" indent="0" algn="l" rtl="0">
              <a:spcBef>
                <a:spcPts val="1200"/>
              </a:spcBef>
              <a:spcAft>
                <a:spcPts val="0"/>
              </a:spcAft>
              <a:buNone/>
            </a:pPr>
            <a:endParaRPr sz="1200">
              <a:latin typeface="Courier"/>
              <a:ea typeface="Courier"/>
              <a:cs typeface="Courier"/>
              <a:sym typeface="Courier"/>
            </a:endParaRPr>
          </a:p>
          <a:p>
            <a:pPr marL="0" lvl="0" indent="0" algn="just" rtl="0">
              <a:spcBef>
                <a:spcPts val="1200"/>
              </a:spcBef>
              <a:spcAft>
                <a:spcPts val="1200"/>
              </a:spcAft>
              <a:buNone/>
            </a:pPr>
            <a:endParaRPr sz="1200">
              <a:latin typeface="Courier"/>
              <a:ea typeface="Courier"/>
              <a:cs typeface="Courier"/>
              <a:sym typeface="Courier"/>
            </a:endParaRP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Shape 1990"/>
        <p:cNvGrpSpPr/>
        <p:nvPr/>
      </p:nvGrpSpPr>
      <p:grpSpPr>
        <a:xfrm>
          <a:off x="0" y="0"/>
          <a:ext cx="0" cy="0"/>
          <a:chOff x="0" y="0"/>
          <a:chExt cx="0" cy="0"/>
        </a:xfrm>
      </p:grpSpPr>
      <p:sp>
        <p:nvSpPr>
          <p:cNvPr id="1991" name="Google Shape;1991;p31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45. Maximise the Subsequence Sum</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92" name="Google Shape;1992;p313"/>
          <p:cNvSpPr txBox="1">
            <a:spLocks noGrp="1"/>
          </p:cNvSpPr>
          <p:nvPr>
            <p:ph type="body" idx="1"/>
          </p:nvPr>
        </p:nvSpPr>
        <p:spPr>
          <a:xfrm>
            <a:off x="311700" y="1171600"/>
            <a:ext cx="41253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for _ in range(int(input())):</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n,k = map(int , input().split())</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l = list(map(int , input().split()))</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sume , ln = 0,[]</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for i in l:</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if i&gt;0 :</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sume += i</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elif i &lt;0 :</a:t>
            </a:r>
            <a:endParaRPr sz="1400">
              <a:latin typeface="Courier"/>
              <a:ea typeface="Courier"/>
              <a:cs typeface="Courier"/>
              <a:sym typeface="Courier"/>
            </a:endParaRPr>
          </a:p>
          <a:p>
            <a:pPr marL="0" lvl="0" indent="0" algn="just" rtl="0">
              <a:lnSpc>
                <a:spcPct val="95000"/>
              </a:lnSpc>
              <a:spcBef>
                <a:spcPts val="1500"/>
              </a:spcBef>
              <a:spcAft>
                <a:spcPts val="15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1993" name="Google Shape;1993;p313"/>
          <p:cNvSpPr txBox="1">
            <a:spLocks noGrp="1"/>
          </p:cNvSpPr>
          <p:nvPr>
            <p:ph type="body" idx="1"/>
          </p:nvPr>
        </p:nvSpPr>
        <p:spPr>
          <a:xfrm>
            <a:off x="4731300" y="1171600"/>
            <a:ext cx="41253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1100"/>
              <a:buFont typeface="Arial"/>
              <a:buNone/>
            </a:pPr>
            <a:r>
              <a:rPr lang="en" sz="1400">
                <a:latin typeface="Courier"/>
                <a:ea typeface="Courier"/>
                <a:cs typeface="Courier"/>
                <a:sym typeface="Courier"/>
              </a:rPr>
              <a:t>            ln.append(abs(i))</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ln.sort(reverse = True)</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sume += sum(ln[:k])</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print(sume)</a:t>
            </a:r>
            <a:endParaRPr sz="1400">
              <a:latin typeface="Courier"/>
              <a:ea typeface="Courier"/>
              <a:cs typeface="Courier"/>
              <a:sym typeface="Courier"/>
            </a:endParaRPr>
          </a:p>
          <a:p>
            <a:pPr marL="0" lvl="0" indent="0" algn="just" rtl="0">
              <a:lnSpc>
                <a:spcPct val="95000"/>
              </a:lnSpc>
              <a:spcBef>
                <a:spcPts val="15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just" rtl="0">
              <a:lnSpc>
                <a:spcPct val="95000"/>
              </a:lnSpc>
              <a:spcBef>
                <a:spcPts val="1500"/>
              </a:spcBef>
              <a:spcAft>
                <a:spcPts val="1500"/>
              </a:spcAft>
              <a:buClr>
                <a:schemeClr val="dk1"/>
              </a:buClr>
              <a:buSzPts val="275"/>
              <a:buFont typeface="Arial"/>
              <a:buNone/>
            </a:pPr>
            <a:endParaRPr sz="1400">
              <a:latin typeface="Courier"/>
              <a:ea typeface="Courier"/>
              <a:cs typeface="Courier"/>
              <a:sym typeface="Courier"/>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3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45. Maximise the Subsequence Sum</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1999" name="Google Shape;1999;p3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2000" b="1" u="sng">
                <a:latin typeface="Cambria"/>
                <a:ea typeface="Cambria"/>
                <a:cs typeface="Cambria"/>
                <a:sym typeface="Cambria"/>
              </a:rPr>
              <a:t>Exercise</a:t>
            </a:r>
            <a:endParaRPr sz="2000" b="1" u="sng">
              <a:latin typeface="Cambria"/>
              <a:ea typeface="Cambria"/>
              <a:cs typeface="Cambria"/>
              <a:sym typeface="Cambria"/>
            </a:endParaRPr>
          </a:p>
          <a:p>
            <a:pPr marL="0" lvl="0" indent="0" algn="l"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05" name="Google Shape;2005;p3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r>
              <a:rPr lang="en" b="1" u="sng">
                <a:latin typeface="Cambria"/>
                <a:ea typeface="Cambria"/>
                <a:cs typeface="Cambria"/>
                <a:sym typeface="Cambria"/>
              </a:rPr>
              <a:t>Problem</a:t>
            </a:r>
            <a:r>
              <a:rPr lang="en" sz="1200">
                <a:latin typeface="Cambria"/>
                <a:ea typeface="Cambria"/>
                <a:cs typeface="Cambria"/>
                <a:sym typeface="Cambria"/>
              </a:rPr>
              <a:t> </a:t>
            </a:r>
            <a:endParaRPr sz="12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Alice has an array A consisting of N </a:t>
            </a:r>
            <a:r>
              <a:rPr lang="en" sz="1400" b="1">
                <a:latin typeface="Cambria"/>
                <a:ea typeface="Cambria"/>
                <a:cs typeface="Cambria"/>
                <a:sym typeface="Cambria"/>
              </a:rPr>
              <a:t>distinct</a:t>
            </a:r>
            <a:r>
              <a:rPr lang="en" sz="1400">
                <a:latin typeface="Cambria"/>
                <a:ea typeface="Cambria"/>
                <a:cs typeface="Cambria"/>
                <a:sym typeface="Cambria"/>
              </a:rPr>
              <a:t> integers. Bob takes exactly N−1 elements from this array and adds a positive integer X (i.e. X&gt;0) to each of these numbers and then shuffles them to form a new array B of length N−1. You are given both arrays A and B. You have to identify the value of X chosen by Bob. If there are multiple possible values of X, print the </a:t>
            </a:r>
            <a:r>
              <a:rPr lang="en" sz="1400" b="1">
                <a:latin typeface="Cambria"/>
                <a:ea typeface="Cambria"/>
                <a:cs typeface="Cambria"/>
                <a:sym typeface="Cambria"/>
              </a:rPr>
              <a:t>smallest</a:t>
            </a:r>
            <a:r>
              <a:rPr lang="en" sz="1400">
                <a:latin typeface="Cambria"/>
                <a:ea typeface="Cambria"/>
                <a:cs typeface="Cambria"/>
                <a:sym typeface="Cambria"/>
              </a:rPr>
              <a:t> of them. It is guaranteed that for the given input, there exists at least one possible value of X.</a:t>
            </a:r>
            <a:endParaRPr sz="1400">
              <a:latin typeface="Cambria"/>
              <a:ea typeface="Cambria"/>
              <a:cs typeface="Cambria"/>
              <a:sym typeface="Cambria"/>
            </a:endParaRPr>
          </a:p>
          <a:p>
            <a:pPr marL="0" lvl="0" indent="0" algn="just" rtl="0">
              <a:lnSpc>
                <a:spcPct val="150000"/>
              </a:lnSpc>
              <a:spcBef>
                <a:spcPts val="1500"/>
              </a:spcBef>
              <a:spcAft>
                <a:spcPts val="1500"/>
              </a:spcAft>
              <a:buClr>
                <a:schemeClr val="dk1"/>
              </a:buClr>
              <a:buSzPts val="275"/>
              <a:buFont typeface="Arial"/>
              <a:buNone/>
            </a:pPr>
            <a:r>
              <a:rPr lang="en" sz="1400" b="1">
                <a:latin typeface="Cambria"/>
                <a:ea typeface="Cambria"/>
                <a:cs typeface="Cambria"/>
                <a:sym typeface="Cambria"/>
              </a:rPr>
              <a:t>Note:</a:t>
            </a:r>
            <a:r>
              <a:rPr lang="en" sz="1400">
                <a:latin typeface="Cambria"/>
                <a:ea typeface="Cambria"/>
                <a:cs typeface="Cambria"/>
                <a:sym typeface="Cambria"/>
              </a:rPr>
              <a:t> Since the input is large, prefer using fast input methods.</a:t>
            </a:r>
            <a:endParaRPr sz="1200">
              <a:latin typeface="Cambria"/>
              <a:ea typeface="Cambria"/>
              <a:cs typeface="Cambria"/>
              <a:sym typeface="Cambria"/>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Shape 2009"/>
        <p:cNvGrpSpPr/>
        <p:nvPr/>
      </p:nvGrpSpPr>
      <p:grpSpPr>
        <a:xfrm>
          <a:off x="0" y="0"/>
          <a:ext cx="0" cy="0"/>
          <a:chOff x="0" y="0"/>
          <a:chExt cx="0" cy="0"/>
        </a:xfrm>
      </p:grpSpPr>
      <p:sp>
        <p:nvSpPr>
          <p:cNvPr id="2010" name="Google Shape;2010;p3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11" name="Google Shape;2011;p316"/>
          <p:cNvSpPr txBox="1">
            <a:spLocks noGrp="1"/>
          </p:cNvSpPr>
          <p:nvPr>
            <p:ph type="body" idx="1"/>
          </p:nvPr>
        </p:nvSpPr>
        <p:spPr>
          <a:xfrm>
            <a:off x="311700" y="1171600"/>
            <a:ext cx="44352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Input Format</a:t>
            </a:r>
            <a:endParaRPr b="1" u="sng">
              <a:latin typeface="Cambria"/>
              <a:ea typeface="Cambria"/>
              <a:cs typeface="Cambria"/>
              <a:sym typeface="Cambria"/>
            </a:endParaRPr>
          </a:p>
          <a:p>
            <a:pPr marL="698500" lvl="0" indent="-317500" algn="just" rtl="0">
              <a:lnSpc>
                <a:spcPct val="95000"/>
              </a:lnSpc>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input contains a single integer T denoting the number of test cases. The description of  T test cases follows.</a:t>
            </a:r>
            <a:endParaRPr sz="140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a:latin typeface="Cambria"/>
                <a:ea typeface="Cambria"/>
                <a:cs typeface="Cambria"/>
                <a:sym typeface="Cambria"/>
              </a:rPr>
              <a:t>Each test case contains 3 lines of input.</a:t>
            </a:r>
            <a:endParaRPr sz="140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a:latin typeface="Cambria"/>
                <a:ea typeface="Cambria"/>
                <a:cs typeface="Cambria"/>
                <a:sym typeface="Cambria"/>
              </a:rPr>
              <a:t>The first line contains an integer N - the length of array A.</a:t>
            </a:r>
            <a:endParaRPr sz="140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a:latin typeface="Cambria"/>
                <a:ea typeface="Cambria"/>
                <a:cs typeface="Cambria"/>
                <a:sym typeface="Cambria"/>
              </a:rPr>
              <a:t>The second line contains N space-separated integers </a:t>
            </a:r>
            <a:endParaRPr sz="140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a:latin typeface="Cambria"/>
                <a:ea typeface="Cambria"/>
                <a:cs typeface="Cambria"/>
                <a:sym typeface="Cambria"/>
              </a:rPr>
              <a:t>A1,A2,…,AN, denoting the array A.</a:t>
            </a:r>
            <a:endParaRPr sz="140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a:latin typeface="Cambria"/>
                <a:ea typeface="Cambria"/>
                <a:cs typeface="Cambria"/>
                <a:sym typeface="Cambria"/>
              </a:rPr>
              <a:t>The third line contains N−1 space-separated integers B1,B2,…,BN−1, denoting the array B.</a:t>
            </a:r>
            <a:endParaRPr sz="1400">
              <a:latin typeface="Cambria"/>
              <a:ea typeface="Cambria"/>
              <a:cs typeface="Cambria"/>
              <a:sym typeface="Cambria"/>
            </a:endParaRPr>
          </a:p>
        </p:txBody>
      </p:sp>
      <p:sp>
        <p:nvSpPr>
          <p:cNvPr id="2012" name="Google Shape;2012;p316"/>
          <p:cNvSpPr txBox="1">
            <a:spLocks noGrp="1"/>
          </p:cNvSpPr>
          <p:nvPr>
            <p:ph type="body" idx="1"/>
          </p:nvPr>
        </p:nvSpPr>
        <p:spPr>
          <a:xfrm>
            <a:off x="4883700" y="1171600"/>
            <a:ext cx="39891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Output Format</a:t>
            </a:r>
            <a:endParaRPr b="1" u="sng">
              <a:latin typeface="Cambria"/>
              <a:ea typeface="Cambria"/>
              <a:cs typeface="Cambria"/>
              <a:sym typeface="Cambria"/>
            </a:endParaRPr>
          </a:p>
          <a:p>
            <a:pPr marL="0" lvl="0" indent="0" algn="just" rtl="0">
              <a:lnSpc>
                <a:spcPct val="95000"/>
              </a:lnSpc>
              <a:spcBef>
                <a:spcPts val="400"/>
              </a:spcBef>
              <a:spcAft>
                <a:spcPts val="1500"/>
              </a:spcAft>
              <a:buClr>
                <a:schemeClr val="dk1"/>
              </a:buClr>
              <a:buSzPts val="275"/>
              <a:buFont typeface="Arial"/>
              <a:buNone/>
            </a:pPr>
            <a:r>
              <a:rPr lang="en" sz="1400">
                <a:latin typeface="Cambria"/>
                <a:ea typeface="Cambria"/>
                <a:cs typeface="Cambria"/>
                <a:sym typeface="Cambria"/>
              </a:rPr>
              <a:t>For each test case, output the value of X chosen by Bob. In case there are multiple possible values of X, print the smallest of them.</a:t>
            </a:r>
            <a:endParaRPr sz="1400">
              <a:latin typeface="Cambria"/>
              <a:ea typeface="Cambria"/>
              <a:cs typeface="Cambria"/>
              <a:sym typeface="Cambria"/>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7" name="Google Shape;2017;p3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18" name="Google Shape;2018;p317"/>
          <p:cNvSpPr txBox="1">
            <a:spLocks noGrp="1"/>
          </p:cNvSpPr>
          <p:nvPr>
            <p:ph type="body" idx="1"/>
          </p:nvPr>
        </p:nvSpPr>
        <p:spPr>
          <a:xfrm>
            <a:off x="311700" y="1171600"/>
            <a:ext cx="41007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Sample Input 1 </a:t>
            </a:r>
            <a:endParaRPr b="1" u="sng">
              <a:latin typeface="Cambria"/>
              <a:ea typeface="Cambria"/>
              <a:cs typeface="Cambria"/>
              <a:sym typeface="Cambria"/>
            </a:endParaRPr>
          </a:p>
          <a:p>
            <a:pPr marL="0" lvl="0" indent="0" algn="l" rtl="0">
              <a:lnSpc>
                <a:spcPct val="95000"/>
              </a:lnSpc>
              <a:spcBef>
                <a:spcPts val="400"/>
              </a:spcBef>
              <a:spcAft>
                <a:spcPts val="0"/>
              </a:spcAft>
              <a:buSzPts val="275"/>
              <a:buNone/>
            </a:pPr>
            <a:r>
              <a:rPr lang="en" sz="1200">
                <a:latin typeface="Cambria"/>
                <a:ea typeface="Cambria"/>
                <a:cs typeface="Cambria"/>
                <a:sym typeface="Cambria"/>
              </a:rPr>
              <a:t>3</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4</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1 4 3 8</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15 8 11</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2</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4 8</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10</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2</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2 4</a:t>
            </a:r>
            <a:endParaRPr sz="1200">
              <a:latin typeface="Cambria"/>
              <a:ea typeface="Cambria"/>
              <a:cs typeface="Cambria"/>
              <a:sym typeface="Cambria"/>
            </a:endParaRPr>
          </a:p>
          <a:p>
            <a:pPr marL="0" lvl="0" indent="0" algn="l" rtl="0">
              <a:lnSpc>
                <a:spcPct val="95000"/>
              </a:lnSpc>
              <a:spcBef>
                <a:spcPts val="1200"/>
              </a:spcBef>
              <a:spcAft>
                <a:spcPts val="1200"/>
              </a:spcAft>
              <a:buSzPts val="275"/>
              <a:buNone/>
            </a:pPr>
            <a:r>
              <a:rPr lang="en" sz="1200">
                <a:latin typeface="Cambria"/>
                <a:ea typeface="Cambria"/>
                <a:cs typeface="Cambria"/>
                <a:sym typeface="Cambria"/>
              </a:rPr>
              <a:t>3</a:t>
            </a:r>
            <a:endParaRPr sz="1200">
              <a:latin typeface="Cambria"/>
              <a:ea typeface="Cambria"/>
              <a:cs typeface="Cambria"/>
              <a:sym typeface="Cambria"/>
            </a:endParaRPr>
          </a:p>
        </p:txBody>
      </p:sp>
      <p:sp>
        <p:nvSpPr>
          <p:cNvPr id="2019" name="Google Shape;2019;p317"/>
          <p:cNvSpPr txBox="1">
            <a:spLocks noGrp="1"/>
          </p:cNvSpPr>
          <p:nvPr>
            <p:ph type="body" idx="1"/>
          </p:nvPr>
        </p:nvSpPr>
        <p:spPr>
          <a:xfrm>
            <a:off x="4502700" y="1171600"/>
            <a:ext cx="41007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Sample Output 1</a:t>
            </a:r>
            <a:r>
              <a:rPr lang="en" sz="1200" b="1">
                <a:latin typeface="Cambria"/>
                <a:ea typeface="Cambria"/>
                <a:cs typeface="Cambria"/>
                <a:sym typeface="Cambria"/>
              </a:rPr>
              <a:t> </a:t>
            </a:r>
            <a:endParaRPr sz="1200" b="1">
              <a:latin typeface="Cambria"/>
              <a:ea typeface="Cambria"/>
              <a:cs typeface="Cambria"/>
              <a:sym typeface="Cambria"/>
            </a:endParaRPr>
          </a:p>
          <a:p>
            <a:pPr marL="0" lvl="0" indent="0" algn="l" rtl="0">
              <a:lnSpc>
                <a:spcPct val="95000"/>
              </a:lnSpc>
              <a:spcBef>
                <a:spcPts val="400"/>
              </a:spcBef>
              <a:spcAft>
                <a:spcPts val="0"/>
              </a:spcAft>
              <a:buSzPts val="275"/>
              <a:buNone/>
            </a:pPr>
            <a:r>
              <a:rPr lang="en" sz="1200">
                <a:latin typeface="Cambria"/>
                <a:ea typeface="Cambria"/>
                <a:cs typeface="Cambria"/>
                <a:sym typeface="Cambria"/>
              </a:rPr>
              <a:t>7</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2</a:t>
            </a:r>
            <a:endParaRPr sz="1200">
              <a:latin typeface="Cambria"/>
              <a:ea typeface="Cambria"/>
              <a:cs typeface="Cambria"/>
              <a:sym typeface="Cambria"/>
            </a:endParaRPr>
          </a:p>
          <a:p>
            <a:pPr marL="0" lvl="0" indent="0" algn="l" rtl="0">
              <a:lnSpc>
                <a:spcPct val="95000"/>
              </a:lnSpc>
              <a:spcBef>
                <a:spcPts val="1200"/>
              </a:spcBef>
              <a:spcAft>
                <a:spcPts val="0"/>
              </a:spcAft>
              <a:buSzPts val="275"/>
              <a:buNone/>
            </a:pPr>
            <a:r>
              <a:rPr lang="en" sz="1200">
                <a:latin typeface="Cambria"/>
                <a:ea typeface="Cambria"/>
                <a:cs typeface="Cambria"/>
                <a:sym typeface="Cambria"/>
              </a:rPr>
              <a:t>1</a:t>
            </a:r>
            <a:endParaRPr sz="1200">
              <a:latin typeface="Cambria"/>
              <a:ea typeface="Cambria"/>
              <a:cs typeface="Cambria"/>
              <a:sym typeface="Cambria"/>
            </a:endParaRPr>
          </a:p>
          <a:p>
            <a:pPr marL="0" lvl="0" indent="0" algn="l" rtl="0">
              <a:lnSpc>
                <a:spcPct val="140000"/>
              </a:lnSpc>
              <a:spcBef>
                <a:spcPts val="1200"/>
              </a:spcBef>
              <a:spcAft>
                <a:spcPts val="400"/>
              </a:spcAft>
              <a:buClr>
                <a:schemeClr val="dk1"/>
              </a:buClr>
              <a:buSzPts val="275"/>
              <a:buFont typeface="Arial"/>
              <a:buNone/>
            </a:pPr>
            <a:endParaRPr sz="1200">
              <a:latin typeface="Cambria"/>
              <a:ea typeface="Cambria"/>
              <a:cs typeface="Cambria"/>
              <a:sym typeface="Cambria"/>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4" name="Google Shape;2024;p3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25" name="Google Shape;2025;p3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Constraints</a:t>
            </a:r>
            <a:endParaRPr b="1" u="sng">
              <a:latin typeface="Cambria"/>
              <a:ea typeface="Cambria"/>
              <a:cs typeface="Cambria"/>
              <a:sym typeface="Cambria"/>
            </a:endParaRPr>
          </a:p>
          <a:p>
            <a:pPr marL="698500" lvl="0" indent="-304800" algn="l" rtl="0">
              <a:lnSpc>
                <a:spcPct val="95000"/>
              </a:lnSpc>
              <a:spcBef>
                <a:spcPts val="400"/>
              </a:spcBef>
              <a:spcAft>
                <a:spcPts val="0"/>
              </a:spcAft>
              <a:buClr>
                <a:schemeClr val="dk1"/>
              </a:buClr>
              <a:buSzPts val="1200"/>
              <a:buFont typeface="Cambria"/>
              <a:buChar char="●"/>
            </a:pPr>
            <a:r>
              <a:rPr lang="en" sz="1200">
                <a:latin typeface="Cambria"/>
                <a:ea typeface="Cambria"/>
                <a:cs typeface="Cambria"/>
                <a:sym typeface="Cambria"/>
              </a:rPr>
              <a:t>1≤T≤7</a:t>
            </a:r>
            <a:endParaRPr sz="1200">
              <a:latin typeface="Cambria"/>
              <a:ea typeface="Cambria"/>
              <a:cs typeface="Cambria"/>
              <a:sym typeface="Cambria"/>
            </a:endParaRPr>
          </a:p>
          <a:p>
            <a:pPr marL="698500" lvl="0" indent="-304800" algn="l" rtl="0">
              <a:lnSpc>
                <a:spcPct val="150000"/>
              </a:lnSpc>
              <a:spcBef>
                <a:spcPts val="0"/>
              </a:spcBef>
              <a:spcAft>
                <a:spcPts val="0"/>
              </a:spcAft>
              <a:buClr>
                <a:schemeClr val="dk1"/>
              </a:buClr>
              <a:buSzPts val="1200"/>
              <a:buFont typeface="Cambria"/>
              <a:buChar char="●"/>
            </a:pPr>
            <a:r>
              <a:rPr lang="en" sz="1200">
                <a:latin typeface="Cambria"/>
                <a:ea typeface="Cambria"/>
                <a:cs typeface="Cambria"/>
                <a:sym typeface="Cambria"/>
              </a:rPr>
              <a:t>2≤N≤105</a:t>
            </a:r>
            <a:endParaRPr sz="1200">
              <a:latin typeface="Cambria"/>
              <a:ea typeface="Cambria"/>
              <a:cs typeface="Cambria"/>
              <a:sym typeface="Cambria"/>
            </a:endParaRPr>
          </a:p>
          <a:p>
            <a:pPr marL="698500" lvl="0" indent="-304800" algn="l" rtl="0">
              <a:lnSpc>
                <a:spcPct val="150000"/>
              </a:lnSpc>
              <a:spcBef>
                <a:spcPts val="0"/>
              </a:spcBef>
              <a:spcAft>
                <a:spcPts val="0"/>
              </a:spcAft>
              <a:buClr>
                <a:schemeClr val="dk1"/>
              </a:buClr>
              <a:buSzPts val="1200"/>
              <a:buFont typeface="Cambria"/>
              <a:buChar char="●"/>
            </a:pPr>
            <a:r>
              <a:rPr lang="en" sz="1200">
                <a:latin typeface="Cambria"/>
                <a:ea typeface="Cambria"/>
                <a:cs typeface="Cambria"/>
                <a:sym typeface="Cambria"/>
              </a:rPr>
              <a:t>1≤Ai≤109 A1,A2,…,AN are pairwise distinct.</a:t>
            </a:r>
            <a:endParaRPr sz="1200">
              <a:latin typeface="Cambria"/>
              <a:ea typeface="Cambria"/>
              <a:cs typeface="Cambria"/>
              <a:sym typeface="Cambria"/>
            </a:endParaRPr>
          </a:p>
          <a:p>
            <a:pPr marL="698500" lvl="0" indent="-304800" algn="l" rtl="0">
              <a:lnSpc>
                <a:spcPct val="150000"/>
              </a:lnSpc>
              <a:spcBef>
                <a:spcPts val="0"/>
              </a:spcBef>
              <a:spcAft>
                <a:spcPts val="0"/>
              </a:spcAft>
              <a:buClr>
                <a:schemeClr val="dk1"/>
              </a:buClr>
              <a:buSzPts val="1200"/>
              <a:buFont typeface="Cambria"/>
              <a:buChar char="●"/>
            </a:pPr>
            <a:r>
              <a:rPr lang="en" sz="1200">
                <a:latin typeface="Cambria"/>
                <a:ea typeface="Cambria"/>
                <a:cs typeface="Cambria"/>
                <a:sym typeface="Cambria"/>
              </a:rPr>
              <a:t>1≤Bi≤2⋅109  B1,B2,…,BN−1 are pairwise distinct.</a:t>
            </a:r>
            <a:endParaRPr sz="1200">
              <a:latin typeface="Cambria"/>
              <a:ea typeface="Cambria"/>
              <a:cs typeface="Cambria"/>
              <a:sym typeface="Cambria"/>
            </a:endParaRPr>
          </a:p>
          <a:p>
            <a:pPr marL="698500" lvl="0" indent="-304800" algn="l" rtl="0">
              <a:lnSpc>
                <a:spcPct val="95000"/>
              </a:lnSpc>
              <a:spcBef>
                <a:spcPts val="0"/>
              </a:spcBef>
              <a:spcAft>
                <a:spcPts val="0"/>
              </a:spcAft>
              <a:buClr>
                <a:schemeClr val="dk1"/>
              </a:buClr>
              <a:buSzPts val="1200"/>
              <a:buFont typeface="Cambria"/>
              <a:buChar char="●"/>
            </a:pPr>
            <a:r>
              <a:rPr lang="en" sz="1200">
                <a:latin typeface="Cambria"/>
                <a:ea typeface="Cambria"/>
                <a:cs typeface="Cambria"/>
                <a:sym typeface="Cambria"/>
              </a:rPr>
              <a:t>Sum of N over all test cases does not exceed 5⋅105.</a:t>
            </a:r>
            <a:endParaRPr sz="1200">
              <a:latin typeface="Cambria"/>
              <a:ea typeface="Cambria"/>
              <a:cs typeface="Cambria"/>
              <a:sym typeface="Cambria"/>
            </a:endParaRPr>
          </a:p>
          <a:p>
            <a:pPr marL="0" lvl="0" indent="0" algn="l" rtl="0">
              <a:lnSpc>
                <a:spcPct val="95000"/>
              </a:lnSpc>
              <a:spcBef>
                <a:spcPts val="30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Shape 2029"/>
        <p:cNvGrpSpPr/>
        <p:nvPr/>
      </p:nvGrpSpPr>
      <p:grpSpPr>
        <a:xfrm>
          <a:off x="0" y="0"/>
          <a:ext cx="0" cy="0"/>
          <a:chOff x="0" y="0"/>
          <a:chExt cx="0" cy="0"/>
        </a:xfrm>
      </p:grpSpPr>
      <p:sp>
        <p:nvSpPr>
          <p:cNvPr id="2030" name="Google Shape;2030;p3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31" name="Google Shape;2031;p3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Explanation</a:t>
            </a:r>
            <a:endParaRPr b="1" u="sng">
              <a:latin typeface="Cambria"/>
              <a:ea typeface="Cambria"/>
              <a:cs typeface="Cambria"/>
              <a:sym typeface="Cambria"/>
            </a:endParaRPr>
          </a:p>
          <a:p>
            <a:pPr marL="0" lvl="0" indent="0" algn="l" rtl="0">
              <a:lnSpc>
                <a:spcPct val="95000"/>
              </a:lnSpc>
              <a:spcBef>
                <a:spcPts val="400"/>
              </a:spcBef>
              <a:spcAft>
                <a:spcPts val="0"/>
              </a:spcAft>
              <a:buClr>
                <a:schemeClr val="dk1"/>
              </a:buClr>
              <a:buSzPts val="275"/>
              <a:buFont typeface="Arial"/>
              <a:buNone/>
            </a:pPr>
            <a:r>
              <a:rPr lang="en" sz="1500" b="1">
                <a:latin typeface="Cambria"/>
                <a:ea typeface="Cambria"/>
                <a:cs typeface="Cambria"/>
                <a:sym typeface="Cambria"/>
              </a:rPr>
              <a:t>Test case </a:t>
            </a:r>
            <a:endParaRPr sz="1500" b="1">
              <a:latin typeface="Cambria"/>
              <a:ea typeface="Cambria"/>
              <a:cs typeface="Cambria"/>
              <a:sym typeface="Cambria"/>
            </a:endParaRPr>
          </a:p>
          <a:p>
            <a:pPr marL="0" lvl="0" indent="0" algn="just" rtl="0">
              <a:lnSpc>
                <a:spcPct val="95000"/>
              </a:lnSpc>
              <a:spcBef>
                <a:spcPts val="1500"/>
              </a:spcBef>
              <a:spcAft>
                <a:spcPts val="0"/>
              </a:spcAft>
              <a:buClr>
                <a:schemeClr val="dk1"/>
              </a:buClr>
              <a:buSzPts val="275"/>
              <a:buFont typeface="Arial"/>
              <a:buNone/>
            </a:pPr>
            <a:r>
              <a:rPr lang="en" sz="1400">
                <a:latin typeface="Cambria"/>
                <a:ea typeface="Cambria"/>
                <a:cs typeface="Cambria"/>
                <a:sym typeface="Cambria"/>
              </a:rPr>
              <a:t>1</a:t>
            </a:r>
            <a:r>
              <a:rPr lang="en" sz="1400" b="1">
                <a:latin typeface="Cambria"/>
                <a:ea typeface="Cambria"/>
                <a:cs typeface="Cambria"/>
                <a:sym typeface="Cambria"/>
              </a:rPr>
              <a:t>:</a:t>
            </a:r>
            <a:r>
              <a:rPr lang="en" sz="1400">
                <a:latin typeface="Cambria"/>
                <a:ea typeface="Cambria"/>
                <a:cs typeface="Cambria"/>
                <a:sym typeface="Cambria"/>
              </a:rPr>
              <a:t> Bob takes the elements {1,4,8} and adds 7 to them to obtain a new sequence {8,11,15}. There is no other value of X that can be added to the elements of A to get B.</a:t>
            </a:r>
            <a:endParaRPr sz="1400">
              <a:latin typeface="Cambria"/>
              <a:ea typeface="Cambria"/>
              <a:cs typeface="Cambria"/>
              <a:sym typeface="Cambria"/>
            </a:endParaRPr>
          </a:p>
          <a:p>
            <a:pPr marL="0" lvl="0" indent="0" algn="l" rtl="0">
              <a:lnSpc>
                <a:spcPct val="95000"/>
              </a:lnSpc>
              <a:spcBef>
                <a:spcPts val="1500"/>
              </a:spcBef>
              <a:spcAft>
                <a:spcPts val="0"/>
              </a:spcAft>
              <a:buClr>
                <a:schemeClr val="dk1"/>
              </a:buClr>
              <a:buSzPts val="275"/>
              <a:buFont typeface="Arial"/>
              <a:buNone/>
            </a:pPr>
            <a:r>
              <a:rPr lang="en" sz="1500" b="1">
                <a:latin typeface="Cambria"/>
                <a:ea typeface="Cambria"/>
                <a:cs typeface="Cambria"/>
                <a:sym typeface="Cambria"/>
              </a:rPr>
              <a:t>Test case </a:t>
            </a:r>
            <a:endParaRPr sz="1500">
              <a:latin typeface="Cambria"/>
              <a:ea typeface="Cambria"/>
              <a:cs typeface="Cambria"/>
              <a:sym typeface="Cambria"/>
            </a:endParaRPr>
          </a:p>
          <a:p>
            <a:pPr marL="0" lvl="0" indent="0" algn="just" rtl="0">
              <a:lnSpc>
                <a:spcPct val="95000"/>
              </a:lnSpc>
              <a:spcBef>
                <a:spcPts val="1500"/>
              </a:spcBef>
              <a:spcAft>
                <a:spcPts val="0"/>
              </a:spcAft>
              <a:buClr>
                <a:schemeClr val="dk1"/>
              </a:buClr>
              <a:buSzPts val="275"/>
              <a:buFont typeface="Arial"/>
              <a:buNone/>
            </a:pPr>
            <a:r>
              <a:rPr lang="en" sz="1400">
                <a:latin typeface="Cambria"/>
                <a:ea typeface="Cambria"/>
                <a:cs typeface="Cambria"/>
                <a:sym typeface="Cambria"/>
              </a:rPr>
              <a:t>3</a:t>
            </a:r>
            <a:r>
              <a:rPr lang="en" sz="1400" b="1">
                <a:latin typeface="Cambria"/>
                <a:ea typeface="Cambria"/>
                <a:cs typeface="Cambria"/>
                <a:sym typeface="Cambria"/>
              </a:rPr>
              <a:t>:</a:t>
            </a:r>
            <a:r>
              <a:rPr lang="en" sz="1400">
                <a:latin typeface="Cambria"/>
                <a:ea typeface="Cambria"/>
                <a:cs typeface="Cambria"/>
                <a:sym typeface="Cambria"/>
              </a:rPr>
              <a:t> There is only one option with Bob to consider, i.e. to take element {2} and add 1 to it to get array B. If he takes element {4}, he will have to add −1 which is not allowed.</a:t>
            </a:r>
            <a:endParaRPr sz="1400">
              <a:latin typeface="Cambria"/>
              <a:ea typeface="Cambria"/>
              <a:cs typeface="Cambria"/>
              <a:sym typeface="Cambria"/>
            </a:endParaRPr>
          </a:p>
          <a:p>
            <a:pPr marL="0" lvl="0" indent="0" algn="l" rtl="0">
              <a:lnSpc>
                <a:spcPct val="95000"/>
              </a:lnSpc>
              <a:spcBef>
                <a:spcPts val="15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sp>
        <p:nvSpPr>
          <p:cNvPr id="2036" name="Google Shape;2036;p3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37" name="Google Shape;2037;p320"/>
          <p:cNvSpPr txBox="1">
            <a:spLocks noGrp="1"/>
          </p:cNvSpPr>
          <p:nvPr>
            <p:ph type="body" idx="1"/>
          </p:nvPr>
        </p:nvSpPr>
        <p:spPr>
          <a:xfrm>
            <a:off x="311700" y="1171600"/>
            <a:ext cx="4695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Solution</a:t>
            </a:r>
            <a:endParaRPr b="1" u="sng">
              <a:latin typeface="Cambria"/>
              <a:ea typeface="Cambria"/>
              <a:cs typeface="Cambria"/>
              <a:sym typeface="Cambria"/>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import sys</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from math import sqrt,gcd</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from collections import deque,Counter,OrderedDict</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input =lambda: sys.stdin.readline()</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I     =lambda :int(input())</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S     =lambda :input().strip()</a:t>
            </a:r>
            <a:endParaRPr sz="1400">
              <a:latin typeface="Courier"/>
              <a:ea typeface="Courier"/>
              <a:cs typeface="Courier"/>
              <a:sym typeface="Courier"/>
            </a:endParaRPr>
          </a:p>
          <a:p>
            <a:pPr marL="0" lvl="0" indent="0" algn="l" rtl="0">
              <a:lnSpc>
                <a:spcPct val="140000"/>
              </a:lnSpc>
              <a:spcBef>
                <a:spcPts val="1100"/>
              </a:spcBef>
              <a:spcAft>
                <a:spcPts val="400"/>
              </a:spcAft>
              <a:buClr>
                <a:schemeClr val="dk1"/>
              </a:buClr>
              <a:buSzPts val="1100"/>
              <a:buFont typeface="Arial"/>
              <a:buNone/>
            </a:pPr>
            <a:r>
              <a:rPr lang="en" sz="1400">
                <a:latin typeface="Courier"/>
                <a:ea typeface="Courier"/>
                <a:cs typeface="Courier"/>
                <a:sym typeface="Courier"/>
              </a:rPr>
              <a:t>M     =lambda </a:t>
            </a:r>
            <a:endParaRPr sz="1200">
              <a:latin typeface="Cambria"/>
              <a:ea typeface="Cambria"/>
              <a:cs typeface="Cambria"/>
              <a:sym typeface="Cambria"/>
            </a:endParaRPr>
          </a:p>
        </p:txBody>
      </p:sp>
      <p:sp>
        <p:nvSpPr>
          <p:cNvPr id="2038" name="Google Shape;2038;p320"/>
          <p:cNvSpPr txBox="1">
            <a:spLocks noGrp="1"/>
          </p:cNvSpPr>
          <p:nvPr>
            <p:ph type="body" idx="1"/>
          </p:nvPr>
        </p:nvSpPr>
        <p:spPr>
          <a:xfrm>
            <a:off x="4578900" y="1171600"/>
            <a:ext cx="4695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:map(int,input().strip().split())</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L     =lambda :list(map(int,input().strip().split()))</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mod=1000000007</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for _ in range(I()):</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    n=I()</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    a=L()</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    b=L()</a:t>
            </a:r>
            <a:endParaRPr sz="1400">
              <a:latin typeface="Courier"/>
              <a:ea typeface="Courier"/>
              <a:cs typeface="Courier"/>
              <a:sym typeface="Courier"/>
            </a:endParaRPr>
          </a:p>
          <a:p>
            <a:pPr marL="0" lvl="0" indent="0" algn="l" rtl="0">
              <a:lnSpc>
                <a:spcPct val="140000"/>
              </a:lnSpc>
              <a:spcBef>
                <a:spcPts val="1100"/>
              </a:spcBef>
              <a:spcAft>
                <a:spcPts val="0"/>
              </a:spcAft>
              <a:buClr>
                <a:schemeClr val="dk1"/>
              </a:buClr>
              <a:buSzPts val="1100"/>
              <a:buFont typeface="Arial"/>
              <a:buNone/>
            </a:pPr>
            <a:r>
              <a:rPr lang="en" sz="1400">
                <a:latin typeface="Courier"/>
                <a:ea typeface="Courier"/>
                <a:cs typeface="Courier"/>
                <a:sym typeface="Courier"/>
              </a:rPr>
              <a:t>    a.sort()</a:t>
            </a:r>
            <a:endParaRPr sz="1400">
              <a:latin typeface="Courier"/>
              <a:ea typeface="Courier"/>
              <a:cs typeface="Courier"/>
              <a:sym typeface="Courier"/>
            </a:endParaRPr>
          </a:p>
          <a:p>
            <a:pPr marL="0" lvl="0" indent="0" algn="l" rtl="0">
              <a:lnSpc>
                <a:spcPct val="140000"/>
              </a:lnSpc>
              <a:spcBef>
                <a:spcPts val="1100"/>
              </a:spcBef>
              <a:spcAft>
                <a:spcPts val="400"/>
              </a:spcAft>
              <a:buClr>
                <a:schemeClr val="dk1"/>
              </a:buClr>
              <a:buSzPts val="1100"/>
              <a:buFont typeface="Arial"/>
              <a:buNone/>
            </a:pPr>
            <a:r>
              <a:rPr lang="en" sz="1400">
                <a:latin typeface="Courier"/>
                <a:ea typeface="Courier"/>
                <a:cs typeface="Courier"/>
                <a:sym typeface="Courier"/>
              </a:rPr>
              <a:t>    </a:t>
            </a:r>
            <a:endParaRPr sz="1200">
              <a:latin typeface="Cambria"/>
              <a:ea typeface="Cambria"/>
              <a:cs typeface="Cambria"/>
              <a:sym typeface="Cambria"/>
            </a:endParaRP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sp>
        <p:nvSpPr>
          <p:cNvPr id="2043" name="Google Shape;2043;p3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44" name="Google Shape;2044;p321"/>
          <p:cNvSpPr txBox="1">
            <a:spLocks noGrp="1"/>
          </p:cNvSpPr>
          <p:nvPr>
            <p:ph type="body" idx="1"/>
          </p:nvPr>
        </p:nvSpPr>
        <p:spPr>
          <a:xfrm>
            <a:off x="311700" y="1171600"/>
            <a:ext cx="4695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Solution</a:t>
            </a:r>
            <a:endParaRPr b="1" u="sng">
              <a:latin typeface="Cambria"/>
              <a:ea typeface="Cambria"/>
              <a:cs typeface="Cambria"/>
              <a:sym typeface="Cambria"/>
            </a:endParaRPr>
          </a:p>
          <a:p>
            <a:pPr marL="0" lvl="0" indent="0" algn="l" rtl="0">
              <a:lnSpc>
                <a:spcPct val="150000"/>
              </a:lnSpc>
              <a:spcBef>
                <a:spcPts val="400"/>
              </a:spcBef>
              <a:spcAft>
                <a:spcPts val="0"/>
              </a:spcAft>
              <a:buClr>
                <a:schemeClr val="dk1"/>
              </a:buClr>
              <a:buSzPts val="1100"/>
              <a:buFont typeface="Arial"/>
              <a:buNone/>
            </a:pPr>
            <a:r>
              <a:rPr lang="en" sz="1400">
                <a:latin typeface="Courier"/>
                <a:ea typeface="Courier"/>
                <a:cs typeface="Courier"/>
                <a:sym typeface="Courier"/>
              </a:rPr>
              <a:t>b.sort()</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var=b[0]-a[1]</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if var&lt;=0:</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print(b[0]-a[0])</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continue</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for i in range(2,n):</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if var!=b[i-1]-a[i]:</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var=b[0]-a[0]</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break</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r>
              <a:rPr lang="en" sz="1400">
                <a:latin typeface="Courier"/>
                <a:ea typeface="Courier"/>
                <a:cs typeface="Courier"/>
                <a:sym typeface="Courier"/>
              </a:rPr>
              <a:t>    print(var)</a:t>
            </a:r>
            <a:endParaRPr sz="1400">
              <a:latin typeface="Courier"/>
              <a:ea typeface="Courier"/>
              <a:cs typeface="Courier"/>
              <a:sym typeface="Courier"/>
            </a:endParaRPr>
          </a:p>
          <a:p>
            <a:pPr marL="0" lvl="0" indent="0" algn="l" rtl="0">
              <a:lnSpc>
                <a:spcPct val="150000"/>
              </a:lnSpc>
              <a:spcBef>
                <a:spcPts val="0"/>
              </a:spcBef>
              <a:spcAft>
                <a:spcPts val="0"/>
              </a:spcAft>
              <a:buClr>
                <a:schemeClr val="dk1"/>
              </a:buClr>
              <a:buSzPts val="1100"/>
              <a:buFont typeface="Arial"/>
              <a:buNone/>
            </a:pPr>
            <a:endParaRPr sz="1400">
              <a:latin typeface="Courier"/>
              <a:ea typeface="Courier"/>
              <a:cs typeface="Courier"/>
              <a:sym typeface="Courier"/>
            </a:endParaRPr>
          </a:p>
        </p:txBody>
      </p:sp>
      <p:sp>
        <p:nvSpPr>
          <p:cNvPr id="2045" name="Google Shape;2045;p321"/>
          <p:cNvSpPr txBox="1">
            <a:spLocks noGrp="1"/>
          </p:cNvSpPr>
          <p:nvPr>
            <p:ph type="body" idx="1"/>
          </p:nvPr>
        </p:nvSpPr>
        <p:spPr>
          <a:xfrm>
            <a:off x="4578900" y="1171600"/>
            <a:ext cx="4695600" cy="33972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lnSpc>
                <a:spcPct val="95000"/>
              </a:lnSpc>
              <a:spcBef>
                <a:spcPts val="4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46. Remove One Element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51" name="Google Shape;2051;p3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Exercise</a:t>
            </a:r>
            <a:endParaRPr sz="1400">
              <a:latin typeface="Cambria"/>
              <a:ea typeface="Cambria"/>
              <a:cs typeface="Cambria"/>
              <a:sym typeface="Cambria"/>
            </a:endParaRPr>
          </a:p>
          <a:p>
            <a:pPr marL="0" lvl="0" indent="0" algn="l" rtl="0">
              <a:lnSpc>
                <a:spcPct val="95000"/>
              </a:lnSpc>
              <a:spcBef>
                <a:spcPts val="4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 First and Last Digit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64" name="Google Shape;264;p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If Give an integer </a:t>
            </a:r>
            <a:r>
              <a:rPr lang="en" sz="1400" b="1">
                <a:latin typeface="Cambria"/>
                <a:ea typeface="Cambria"/>
                <a:cs typeface="Cambria"/>
                <a:sym typeface="Cambria"/>
              </a:rPr>
              <a:t>N</a:t>
            </a:r>
            <a:r>
              <a:rPr lang="en" sz="1400">
                <a:latin typeface="Cambria"/>
                <a:ea typeface="Cambria"/>
                <a:cs typeface="Cambria"/>
                <a:sym typeface="Cambria"/>
              </a:rPr>
              <a:t> . Write a program to obtain the sum of the first and last digits of this number.</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2055"/>
        <p:cNvGrpSpPr/>
        <p:nvPr/>
      </p:nvGrpSpPr>
      <p:grpSpPr>
        <a:xfrm>
          <a:off x="0" y="0"/>
          <a:ext cx="0" cy="0"/>
          <a:chOff x="0" y="0"/>
          <a:chExt cx="0" cy="0"/>
        </a:xfrm>
      </p:grpSpPr>
      <p:sp>
        <p:nvSpPr>
          <p:cNvPr id="2056" name="Google Shape;2056;p323"/>
          <p:cNvSpPr txBox="1">
            <a:spLocks noGrp="1"/>
          </p:cNvSpPr>
          <p:nvPr>
            <p:ph type="title"/>
          </p:nvPr>
        </p:nvSpPr>
        <p:spPr>
          <a:xfrm>
            <a:off x="1911900" y="2045225"/>
            <a:ext cx="48567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4: Assignment Problems</a:t>
            </a:r>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2061" name="Google Shape;2061;p3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47. Students and Fighting</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62" name="Google Shape;2062;p3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dirty="0">
                <a:latin typeface="Cambria"/>
                <a:ea typeface="Cambria"/>
                <a:cs typeface="Cambria"/>
                <a:sym typeface="Cambria"/>
              </a:rPr>
              <a:t>Problem</a:t>
            </a:r>
            <a:endParaRPr sz="2000" b="1" u="sng" dirty="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dirty="0">
                <a:latin typeface="Cambria"/>
                <a:ea typeface="Cambria"/>
                <a:cs typeface="Cambria"/>
                <a:sym typeface="Cambria"/>
              </a:rPr>
              <a:t>Chef is a class teacher. He has n students in his class. Chef recently conducted an exam. The scores of all the n students is given to you. His students are very competitive and will start fighting if there is more than one student who topped the exam. It is your job to figure out whether his students will start fighting or not, so that Chef can go prepared to the class.</a:t>
            </a:r>
            <a:endParaRPr sz="1400" dirty="0">
              <a:latin typeface="Cambria"/>
              <a:ea typeface="Cambria"/>
              <a:cs typeface="Cambria"/>
              <a:sym typeface="Cambria"/>
            </a:endParaRPr>
          </a:p>
          <a:p>
            <a:pPr marL="0" lvl="0" indent="0" algn="just" rtl="0">
              <a:spcBef>
                <a:spcPts val="1500"/>
              </a:spcBef>
              <a:spcAft>
                <a:spcPts val="1200"/>
              </a:spcAft>
              <a:buNone/>
            </a:pPr>
            <a:endParaRPr sz="1400" dirty="0">
              <a:latin typeface="Cambria"/>
              <a:ea typeface="Cambria"/>
              <a:cs typeface="Cambria"/>
              <a:sym typeface="Cambria"/>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47. Students and Fighting</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68" name="Google Shape;2068;p325"/>
          <p:cNvSpPr txBox="1">
            <a:spLocks noGrp="1"/>
          </p:cNvSpPr>
          <p:nvPr>
            <p:ph type="body" idx="1"/>
          </p:nvPr>
        </p:nvSpPr>
        <p:spPr>
          <a:xfrm>
            <a:off x="4572000" y="1171600"/>
            <a:ext cx="4260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Output</a:t>
            </a:r>
            <a:endParaRPr sz="2000" b="1" u="sng" dirty="0">
              <a:latin typeface="Cambria"/>
              <a:ea typeface="Cambria"/>
              <a:cs typeface="Cambria"/>
              <a:sym typeface="Cambria"/>
            </a:endParaRPr>
          </a:p>
          <a:p>
            <a:pPr marL="0" lvl="0" indent="0" algn="just" rtl="0">
              <a:lnSpc>
                <a:spcPct val="170000"/>
              </a:lnSpc>
              <a:spcBef>
                <a:spcPts val="400"/>
              </a:spcBef>
              <a:spcAft>
                <a:spcPts val="1500"/>
              </a:spcAft>
              <a:buClr>
                <a:schemeClr val="dk1"/>
              </a:buClr>
              <a:buSzPts val="1100"/>
              <a:buFont typeface="Arial"/>
              <a:buNone/>
            </a:pPr>
            <a:r>
              <a:rPr lang="en" sz="1400" dirty="0">
                <a:latin typeface="Cambria"/>
                <a:ea typeface="Cambria"/>
                <a:cs typeface="Cambria"/>
                <a:sym typeface="Cambria"/>
              </a:rPr>
              <a:t>For each test case, output in a new line, "fight:(" if there is more than one topper, otherwise output "peace:)" (without quotes).</a:t>
            </a:r>
            <a:endParaRPr sz="1400" dirty="0">
              <a:latin typeface="Cambria"/>
              <a:ea typeface="Cambria"/>
              <a:cs typeface="Cambria"/>
              <a:sym typeface="Cambria"/>
            </a:endParaRPr>
          </a:p>
        </p:txBody>
      </p:sp>
      <p:sp>
        <p:nvSpPr>
          <p:cNvPr id="2069" name="Google Shape;2069;p325"/>
          <p:cNvSpPr txBox="1">
            <a:spLocks noGrp="1"/>
          </p:cNvSpPr>
          <p:nvPr>
            <p:ph type="body" idx="1"/>
          </p:nvPr>
        </p:nvSpPr>
        <p:spPr>
          <a:xfrm>
            <a:off x="311700" y="1171600"/>
            <a:ext cx="4026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Input</a:t>
            </a:r>
            <a:endParaRPr sz="2000" b="1" u="sng" dirty="0">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dirty="0">
                <a:latin typeface="Cambria"/>
                <a:ea typeface="Cambria"/>
                <a:cs typeface="Cambria"/>
                <a:sym typeface="Cambria"/>
              </a:rPr>
              <a:t>The first line of each test case contains an integer T denoting the number of test cases. The description of T test cases follows.</a:t>
            </a:r>
            <a:endParaRPr sz="1400" dirty="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dirty="0">
                <a:latin typeface="Cambria"/>
                <a:ea typeface="Cambria"/>
                <a:cs typeface="Cambria"/>
                <a:sym typeface="Cambria"/>
              </a:rPr>
              <a:t>The first line of each test case contains an integer n, denoting the number of students.</a:t>
            </a:r>
            <a:endParaRPr sz="1400" dirty="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dirty="0">
                <a:latin typeface="Cambria"/>
                <a:ea typeface="Cambria"/>
                <a:cs typeface="Cambria"/>
                <a:sym typeface="Cambria"/>
              </a:rPr>
              <a:t>The next line contains n space-separated integers, i-th of which will be scorei denoting the score of the i-th student.</a:t>
            </a:r>
            <a:endParaRPr sz="1400" dirty="0">
              <a:latin typeface="Cambria"/>
              <a:ea typeface="Cambria"/>
              <a:cs typeface="Cambria"/>
              <a:sym typeface="Cambria"/>
            </a:endParaRPr>
          </a:p>
          <a:p>
            <a:pPr marL="0" lvl="0" indent="0" algn="just" rtl="0">
              <a:spcBef>
                <a:spcPts val="3000"/>
              </a:spcBef>
              <a:spcAft>
                <a:spcPts val="1200"/>
              </a:spcAft>
              <a:buNone/>
            </a:pPr>
            <a:endParaRPr sz="1400" dirty="0">
              <a:latin typeface="Cambria"/>
              <a:ea typeface="Cambria"/>
              <a:cs typeface="Cambria"/>
              <a:sym typeface="Cambria"/>
            </a:endParaRP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3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47. Students and Fighting</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75" name="Google Shape;2075;p326"/>
          <p:cNvSpPr txBox="1">
            <a:spLocks noGrp="1"/>
          </p:cNvSpPr>
          <p:nvPr>
            <p:ph type="body" idx="1"/>
          </p:nvPr>
        </p:nvSpPr>
        <p:spPr>
          <a:xfrm>
            <a:off x="5143500" y="1171600"/>
            <a:ext cx="36888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Output</a:t>
            </a:r>
            <a:endParaRPr sz="2000" b="1" u="sng" dirty="0">
              <a:latin typeface="Cambria"/>
              <a:ea typeface="Cambria"/>
              <a:cs typeface="Cambria"/>
              <a:sym typeface="Cambria"/>
            </a:endParaRPr>
          </a:p>
          <a:p>
            <a:pPr marL="0" lvl="0" indent="0" algn="just" rtl="0">
              <a:spcBef>
                <a:spcPts val="400"/>
              </a:spcBef>
              <a:spcAft>
                <a:spcPts val="0"/>
              </a:spcAft>
              <a:buNone/>
            </a:pPr>
            <a:r>
              <a:rPr lang="en" sz="1400" dirty="0">
                <a:latin typeface="Cambria"/>
                <a:ea typeface="Cambria"/>
                <a:cs typeface="Cambria"/>
                <a:sym typeface="Cambria"/>
              </a:rPr>
              <a:t>peace:)</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fight:(</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peace:)</a:t>
            </a:r>
            <a:endParaRPr sz="1400" dirty="0">
              <a:latin typeface="Cambria"/>
              <a:ea typeface="Cambria"/>
              <a:cs typeface="Cambria"/>
              <a:sym typeface="Cambria"/>
            </a:endParaRPr>
          </a:p>
          <a:p>
            <a:pPr marL="0" lvl="0" indent="0" algn="just" rtl="0">
              <a:spcBef>
                <a:spcPts val="1200"/>
              </a:spcBef>
              <a:spcAft>
                <a:spcPts val="1200"/>
              </a:spcAft>
              <a:buNone/>
            </a:pPr>
            <a:endParaRPr sz="1400" dirty="0">
              <a:latin typeface="Cambria"/>
              <a:ea typeface="Cambria"/>
              <a:cs typeface="Cambria"/>
              <a:sym typeface="Cambria"/>
            </a:endParaRPr>
          </a:p>
        </p:txBody>
      </p:sp>
      <p:sp>
        <p:nvSpPr>
          <p:cNvPr id="2076" name="Google Shape;2076;p326"/>
          <p:cNvSpPr txBox="1">
            <a:spLocks noGrp="1"/>
          </p:cNvSpPr>
          <p:nvPr>
            <p:ph type="body" idx="1"/>
          </p:nvPr>
        </p:nvSpPr>
        <p:spPr>
          <a:xfrm>
            <a:off x="311700" y="1171600"/>
            <a:ext cx="3555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Input</a:t>
            </a:r>
            <a:endParaRPr sz="2000" b="1" u="sng" dirty="0">
              <a:latin typeface="Cambria"/>
              <a:ea typeface="Cambria"/>
              <a:cs typeface="Cambria"/>
              <a:sym typeface="Cambria"/>
            </a:endParaRPr>
          </a:p>
          <a:p>
            <a:pPr marL="0" lvl="0" indent="0" algn="just" rtl="0">
              <a:spcBef>
                <a:spcPts val="400"/>
              </a:spcBef>
              <a:spcAft>
                <a:spcPts val="0"/>
              </a:spcAft>
              <a:buNone/>
            </a:pPr>
            <a:r>
              <a:rPr lang="en" sz="1400" dirty="0">
                <a:latin typeface="Cambria"/>
                <a:ea typeface="Cambria"/>
                <a:cs typeface="Cambria"/>
                <a:sym typeface="Cambria"/>
              </a:rPr>
              <a:t>3</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3</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1 2 3</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3</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2 1 2</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4</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3 2 4 2</a:t>
            </a:r>
            <a:endParaRPr sz="1400" dirty="0">
              <a:latin typeface="Cambria"/>
              <a:ea typeface="Cambria"/>
              <a:cs typeface="Cambria"/>
              <a:sym typeface="Cambria"/>
            </a:endParaRPr>
          </a:p>
          <a:p>
            <a:pPr marL="0" lvl="0" indent="0" algn="just" rtl="0">
              <a:spcBef>
                <a:spcPts val="1200"/>
              </a:spcBef>
              <a:spcAft>
                <a:spcPts val="1200"/>
              </a:spcAft>
              <a:buNone/>
            </a:pPr>
            <a:endParaRPr sz="1400" dirty="0">
              <a:latin typeface="Cambria"/>
              <a:ea typeface="Cambria"/>
              <a:cs typeface="Cambria"/>
              <a:sym typeface="Cambria"/>
            </a:endParaRP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3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47. Students and Fighting</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82" name="Google Shape;2082;p3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1≤T≤10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1≤score</a:t>
            </a:r>
            <a:r>
              <a:rPr lang="en" sz="1400" baseline="-25000">
                <a:latin typeface="Cambria"/>
                <a:ea typeface="Cambria"/>
                <a:cs typeface="Cambria"/>
                <a:sym typeface="Cambria"/>
              </a:rPr>
              <a:t>i</a:t>
            </a:r>
            <a:r>
              <a:rPr lang="en" sz="1400">
                <a:latin typeface="Cambria"/>
                <a:ea typeface="Cambria"/>
                <a:cs typeface="Cambria"/>
                <a:sym typeface="Cambria"/>
              </a:rPr>
              <a:t>≤10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1500" b="1" u="sng">
                <a:latin typeface="Cambria"/>
                <a:ea typeface="Cambria"/>
                <a:cs typeface="Cambria"/>
                <a:sym typeface="Cambria"/>
              </a:rPr>
              <a:t>Subtasks</a:t>
            </a:r>
            <a:endParaRPr sz="15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For 30% of the score: </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1≤n≤100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1≤n≤100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Remaining 70%: No extra constraints.</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Shape 2086"/>
        <p:cNvGrpSpPr/>
        <p:nvPr/>
      </p:nvGrpSpPr>
      <p:grpSpPr>
        <a:xfrm>
          <a:off x="0" y="0"/>
          <a:ext cx="0" cy="0"/>
          <a:chOff x="0" y="0"/>
          <a:chExt cx="0" cy="0"/>
        </a:xfrm>
      </p:grpSpPr>
      <p:sp>
        <p:nvSpPr>
          <p:cNvPr id="2087" name="Google Shape;2087;p3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47. Students and Fighting</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88" name="Google Shape;2088;p3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In the first case, there is only one topper, the third student.</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In the second case, there are two toppers, the first and third student.</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In the third case, only one guy got a score of 4 (the highest score), and so there is only one topper: the third student.</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093" name="Google Shape;2093;p3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47. Students and Fighting</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094" name="Google Shape;2094;p3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50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099" name="Google Shape;2099;p3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47. Students and Fighting</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00" name="Google Shape;2100;p3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Exercise</a:t>
            </a:r>
            <a:endParaRPr sz="2000" b="1" u="sng">
              <a:latin typeface="Cambria"/>
              <a:ea typeface="Cambria"/>
              <a:cs typeface="Cambria"/>
              <a:sym typeface="Cambria"/>
            </a:endParaRPr>
          </a:p>
          <a:p>
            <a:pPr marL="0" lvl="0" indent="0" algn="just" rtl="0">
              <a:spcBef>
                <a:spcPts val="1500"/>
              </a:spcBef>
              <a:spcAft>
                <a:spcPts val="15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3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48. Can you Swap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06" name="Google Shape;2106;p3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dirty="0">
                <a:latin typeface="Cambria"/>
                <a:ea typeface="Cambria"/>
                <a:cs typeface="Cambria"/>
                <a:sym typeface="Cambria"/>
              </a:rPr>
              <a:t>Problem</a:t>
            </a:r>
            <a:endParaRPr sz="2000" b="1" u="sng" dirty="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dirty="0">
                <a:latin typeface="Cambria"/>
                <a:ea typeface="Cambria"/>
                <a:cs typeface="Cambria"/>
                <a:sym typeface="Cambria"/>
              </a:rPr>
              <a:t>Given a string of length N, find if we can make the string sorted by performing </a:t>
            </a:r>
            <a:r>
              <a:rPr lang="en" sz="1400" b="1" dirty="0">
                <a:latin typeface="Cambria"/>
                <a:ea typeface="Cambria"/>
                <a:cs typeface="Cambria"/>
                <a:sym typeface="Cambria"/>
              </a:rPr>
              <a:t>at most one</a:t>
            </a:r>
            <a:r>
              <a:rPr lang="en" sz="1400" dirty="0">
                <a:latin typeface="Cambria"/>
                <a:ea typeface="Cambria"/>
                <a:cs typeface="Cambria"/>
                <a:sym typeface="Cambria"/>
              </a:rPr>
              <a:t> swap. A </a:t>
            </a:r>
            <a:r>
              <a:rPr lang="en" sz="1400" b="1" dirty="0">
                <a:latin typeface="Cambria"/>
                <a:ea typeface="Cambria"/>
                <a:cs typeface="Cambria"/>
                <a:sym typeface="Cambria"/>
              </a:rPr>
              <a:t>swap</a:t>
            </a:r>
            <a:r>
              <a:rPr lang="en" sz="1400" dirty="0">
                <a:latin typeface="Cambria"/>
                <a:ea typeface="Cambria"/>
                <a:cs typeface="Cambria"/>
                <a:sym typeface="Cambria"/>
              </a:rPr>
              <a:t> involves taking any two characters present in the string and interchanging their positions in the string.</a:t>
            </a:r>
            <a:endParaRPr sz="1400" dirty="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dirty="0">
                <a:latin typeface="Cambria"/>
                <a:ea typeface="Cambria"/>
                <a:cs typeface="Cambria"/>
                <a:sym typeface="Cambria"/>
              </a:rPr>
              <a:t>A string is sorted if all letter 'a' appear before all letter 'b', all letter 'b' appear before all letter 'c' and so on.</a:t>
            </a:r>
            <a:endParaRPr sz="1400" dirty="0">
              <a:latin typeface="Cambria"/>
              <a:ea typeface="Cambria"/>
              <a:cs typeface="Cambria"/>
              <a:sym typeface="Cambria"/>
            </a:endParaRPr>
          </a:p>
          <a:p>
            <a:pPr marL="0" lvl="0" indent="0" algn="just" rtl="0">
              <a:spcBef>
                <a:spcPts val="1500"/>
              </a:spcBef>
              <a:spcAft>
                <a:spcPts val="1200"/>
              </a:spcAft>
              <a:buNone/>
            </a:pPr>
            <a:endParaRPr sz="1400" dirty="0">
              <a:latin typeface="Cambria"/>
              <a:ea typeface="Cambria"/>
              <a:cs typeface="Cambria"/>
              <a:sym typeface="Cambria"/>
            </a:endParaRP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3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48. Can you Swap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12" name="Google Shape;2112;p332"/>
          <p:cNvSpPr txBox="1">
            <a:spLocks noGrp="1"/>
          </p:cNvSpPr>
          <p:nvPr>
            <p:ph type="body" idx="1"/>
          </p:nvPr>
        </p:nvSpPr>
        <p:spPr>
          <a:xfrm>
            <a:off x="4969975" y="1171600"/>
            <a:ext cx="38622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Output</a:t>
            </a:r>
            <a:endParaRPr sz="2000" b="1" u="sng" dirty="0">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dirty="0">
                <a:latin typeface="Cambria"/>
                <a:ea typeface="Cambria"/>
                <a:cs typeface="Cambria"/>
                <a:sym typeface="Cambria"/>
              </a:rPr>
              <a:t>For each test case, print </a:t>
            </a:r>
            <a:r>
              <a:rPr lang="en" sz="1400" b="1" dirty="0">
                <a:latin typeface="Cambria"/>
                <a:ea typeface="Cambria"/>
                <a:cs typeface="Cambria"/>
                <a:sym typeface="Cambria"/>
              </a:rPr>
              <a:t>"YES"</a:t>
            </a:r>
            <a:r>
              <a:rPr lang="en" sz="1400" dirty="0">
                <a:latin typeface="Cambria"/>
                <a:ea typeface="Cambria"/>
                <a:cs typeface="Cambria"/>
                <a:sym typeface="Cambria"/>
              </a:rPr>
              <a:t> (without quotes) if you can make the string sorted using at most one swap, otherwise print </a:t>
            </a:r>
            <a:r>
              <a:rPr lang="en" sz="1400" b="1" dirty="0">
                <a:latin typeface="Cambria"/>
                <a:ea typeface="Cambria"/>
                <a:cs typeface="Cambria"/>
                <a:sym typeface="Cambria"/>
              </a:rPr>
              <a:t>"NO"</a:t>
            </a:r>
            <a:r>
              <a:rPr lang="en" sz="1400" dirty="0">
                <a:latin typeface="Cambria"/>
                <a:ea typeface="Cambria"/>
                <a:cs typeface="Cambria"/>
                <a:sym typeface="Cambria"/>
              </a:rPr>
              <a:t> (without quotes).</a:t>
            </a:r>
            <a:endParaRPr sz="1400" dirty="0">
              <a:latin typeface="Cambria"/>
              <a:ea typeface="Cambria"/>
              <a:cs typeface="Cambria"/>
              <a:sym typeface="Cambria"/>
            </a:endParaRPr>
          </a:p>
          <a:p>
            <a:pPr marL="0" lvl="0" indent="0" algn="just" rtl="0">
              <a:spcBef>
                <a:spcPts val="1500"/>
              </a:spcBef>
              <a:spcAft>
                <a:spcPts val="1200"/>
              </a:spcAft>
              <a:buNone/>
            </a:pPr>
            <a:endParaRPr sz="1400" dirty="0">
              <a:latin typeface="Cambria"/>
              <a:ea typeface="Cambria"/>
              <a:cs typeface="Cambria"/>
              <a:sym typeface="Cambria"/>
            </a:endParaRPr>
          </a:p>
        </p:txBody>
      </p:sp>
      <p:sp>
        <p:nvSpPr>
          <p:cNvPr id="2113" name="Google Shape;2113;p332"/>
          <p:cNvSpPr txBox="1">
            <a:spLocks noGrp="1"/>
          </p:cNvSpPr>
          <p:nvPr>
            <p:ph type="body" idx="1"/>
          </p:nvPr>
        </p:nvSpPr>
        <p:spPr>
          <a:xfrm>
            <a:off x="311700" y="1171600"/>
            <a:ext cx="3753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Input</a:t>
            </a:r>
            <a:endParaRPr sz="2000" b="1" u="sng" dirty="0">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dirty="0">
                <a:latin typeface="Cambria"/>
                <a:ea typeface="Cambria"/>
                <a:cs typeface="Cambria"/>
                <a:sym typeface="Cambria"/>
              </a:rPr>
              <a:t>First line will contain T, the number of testcases. Then the testcases follow.</a:t>
            </a:r>
            <a:endParaRPr sz="1400" dirty="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dirty="0">
                <a:latin typeface="Cambria"/>
                <a:ea typeface="Cambria"/>
                <a:cs typeface="Cambria"/>
                <a:sym typeface="Cambria"/>
              </a:rPr>
              <a:t>Each testcase consists of two lines, the first line containing a single integer N denoting the length of the string, and the second line containing the string.</a:t>
            </a:r>
            <a:endParaRPr sz="1400" dirty="0">
              <a:latin typeface="Cambria"/>
              <a:ea typeface="Cambria"/>
              <a:cs typeface="Cambria"/>
              <a:sym typeface="Cambria"/>
            </a:endParaRPr>
          </a:p>
          <a:p>
            <a:pPr marL="0" lvl="0" indent="0" algn="just" rtl="0">
              <a:spcBef>
                <a:spcPts val="3000"/>
              </a:spcBef>
              <a:spcAft>
                <a:spcPts val="1200"/>
              </a:spcAft>
              <a:buNone/>
            </a:pPr>
            <a:endParaRPr sz="1400" dirty="0">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 First and Last Digit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70" name="Google Shape;270;p45"/>
          <p:cNvSpPr txBox="1">
            <a:spLocks noGrp="1"/>
          </p:cNvSpPr>
          <p:nvPr>
            <p:ph type="body" idx="1"/>
          </p:nvPr>
        </p:nvSpPr>
        <p:spPr>
          <a:xfrm>
            <a:off x="311700" y="1171600"/>
            <a:ext cx="40014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contains an integer </a:t>
            </a:r>
            <a:r>
              <a:rPr lang="en" sz="1400" b="1">
                <a:latin typeface="Cambria"/>
                <a:ea typeface="Cambria"/>
                <a:cs typeface="Cambria"/>
                <a:sym typeface="Cambria"/>
              </a:rPr>
              <a:t>T</a:t>
            </a:r>
            <a:r>
              <a:rPr lang="en" sz="1400">
                <a:latin typeface="Cambria"/>
                <a:ea typeface="Cambria"/>
                <a:cs typeface="Cambria"/>
                <a:sym typeface="Cambria"/>
              </a:rPr>
              <a:t>, the total number of test cases. Then follow </a:t>
            </a:r>
            <a:r>
              <a:rPr lang="en" sz="1400" b="1">
                <a:latin typeface="Cambria"/>
                <a:ea typeface="Cambria"/>
                <a:cs typeface="Cambria"/>
                <a:sym typeface="Cambria"/>
              </a:rPr>
              <a:t>T</a:t>
            </a:r>
            <a:r>
              <a:rPr lang="en" sz="1400">
                <a:latin typeface="Cambria"/>
                <a:ea typeface="Cambria"/>
                <a:cs typeface="Cambria"/>
                <a:sym typeface="Cambria"/>
              </a:rPr>
              <a:t> lines, each line contains an integer </a:t>
            </a:r>
            <a:r>
              <a:rPr lang="en" sz="1400" b="1">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271" name="Google Shape;271;p45"/>
          <p:cNvSpPr txBox="1">
            <a:spLocks noGrp="1"/>
          </p:cNvSpPr>
          <p:nvPr>
            <p:ph type="body" idx="1"/>
          </p:nvPr>
        </p:nvSpPr>
        <p:spPr>
          <a:xfrm>
            <a:off x="4655100" y="1171600"/>
            <a:ext cx="40014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1500"/>
              </a:spcAft>
              <a:buClr>
                <a:schemeClr val="dk1"/>
              </a:buClr>
              <a:buSzPts val="1100"/>
              <a:buFont typeface="Arial"/>
              <a:buNone/>
            </a:pPr>
            <a:r>
              <a:rPr lang="en" sz="1400">
                <a:latin typeface="Cambria"/>
                <a:ea typeface="Cambria"/>
                <a:cs typeface="Cambria"/>
                <a:sym typeface="Cambria"/>
              </a:rPr>
              <a:t>For each test case, display the sum of first and last digits of </a:t>
            </a:r>
            <a:r>
              <a:rPr lang="en" sz="1400" b="1">
                <a:latin typeface="Cambria"/>
                <a:ea typeface="Cambria"/>
                <a:cs typeface="Cambria"/>
                <a:sym typeface="Cambria"/>
              </a:rPr>
              <a:t>N</a:t>
            </a:r>
            <a:r>
              <a:rPr lang="en" sz="1400">
                <a:latin typeface="Cambria"/>
                <a:ea typeface="Cambria"/>
                <a:cs typeface="Cambria"/>
                <a:sym typeface="Cambria"/>
              </a:rPr>
              <a:t> in a new line.</a:t>
            </a:r>
            <a:endParaRPr sz="1400">
              <a:latin typeface="Cambria"/>
              <a:ea typeface="Cambria"/>
              <a:cs typeface="Cambria"/>
              <a:sym typeface="Cambria"/>
            </a:endParaRP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2118" name="Google Shape;2118;p3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48. Can you Swap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19" name="Google Shape;2119;p333"/>
          <p:cNvSpPr txBox="1">
            <a:spLocks noGrp="1"/>
          </p:cNvSpPr>
          <p:nvPr>
            <p:ph type="body" idx="1"/>
          </p:nvPr>
        </p:nvSpPr>
        <p:spPr>
          <a:xfrm>
            <a:off x="4697325" y="1171600"/>
            <a:ext cx="41349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Output</a:t>
            </a:r>
            <a:endParaRPr sz="2000" b="1" u="sng" dirty="0">
              <a:latin typeface="Cambria"/>
              <a:ea typeface="Cambria"/>
              <a:cs typeface="Cambria"/>
              <a:sym typeface="Cambria"/>
            </a:endParaRPr>
          </a:p>
          <a:p>
            <a:pPr marL="0" lvl="0" indent="0" algn="just" rtl="0">
              <a:spcBef>
                <a:spcPts val="400"/>
              </a:spcBef>
              <a:spcAft>
                <a:spcPts val="0"/>
              </a:spcAft>
              <a:buNone/>
            </a:pPr>
            <a:r>
              <a:rPr lang="en" sz="1400" dirty="0">
                <a:latin typeface="Cambria"/>
                <a:ea typeface="Cambria"/>
                <a:cs typeface="Cambria"/>
                <a:sym typeface="Cambria"/>
              </a:rPr>
              <a:t>YES</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NO</a:t>
            </a:r>
            <a:endParaRPr sz="1400" dirty="0">
              <a:latin typeface="Cambria"/>
              <a:ea typeface="Cambria"/>
              <a:cs typeface="Cambria"/>
              <a:sym typeface="Cambria"/>
            </a:endParaRPr>
          </a:p>
          <a:p>
            <a:pPr marL="0" lvl="0" indent="0" algn="just" rtl="0">
              <a:spcBef>
                <a:spcPts val="1200"/>
              </a:spcBef>
              <a:spcAft>
                <a:spcPts val="1200"/>
              </a:spcAft>
              <a:buNone/>
            </a:pPr>
            <a:endParaRPr sz="1400" dirty="0">
              <a:latin typeface="Cambria"/>
              <a:ea typeface="Cambria"/>
              <a:cs typeface="Cambria"/>
              <a:sym typeface="Cambria"/>
            </a:endParaRPr>
          </a:p>
        </p:txBody>
      </p:sp>
      <p:sp>
        <p:nvSpPr>
          <p:cNvPr id="2120" name="Google Shape;2120;p333"/>
          <p:cNvSpPr txBox="1">
            <a:spLocks noGrp="1"/>
          </p:cNvSpPr>
          <p:nvPr>
            <p:ph type="body" idx="1"/>
          </p:nvPr>
        </p:nvSpPr>
        <p:spPr>
          <a:xfrm>
            <a:off x="311700" y="1171600"/>
            <a:ext cx="35304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dirty="0">
                <a:latin typeface="Cambria"/>
                <a:ea typeface="Cambria"/>
                <a:cs typeface="Cambria"/>
                <a:sym typeface="Cambria"/>
              </a:rPr>
              <a:t>Input</a:t>
            </a:r>
            <a:endParaRPr sz="2000" b="1" u="sng" dirty="0">
              <a:latin typeface="Cambria"/>
              <a:ea typeface="Cambria"/>
              <a:cs typeface="Cambria"/>
              <a:sym typeface="Cambria"/>
            </a:endParaRPr>
          </a:p>
          <a:p>
            <a:pPr marL="0" lvl="0" indent="0" algn="just" rtl="0">
              <a:spcBef>
                <a:spcPts val="400"/>
              </a:spcBef>
              <a:spcAft>
                <a:spcPts val="0"/>
              </a:spcAft>
              <a:buNone/>
            </a:pPr>
            <a:r>
              <a:rPr lang="en" sz="1400" dirty="0">
                <a:latin typeface="Cambria"/>
                <a:ea typeface="Cambria"/>
                <a:cs typeface="Cambria"/>
                <a:sym typeface="Cambria"/>
              </a:rPr>
              <a:t>2</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4</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acbd</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4</a:t>
            </a:r>
            <a:endParaRPr sz="1400" dirty="0">
              <a:latin typeface="Cambria"/>
              <a:ea typeface="Cambria"/>
              <a:cs typeface="Cambria"/>
              <a:sym typeface="Cambria"/>
            </a:endParaRPr>
          </a:p>
          <a:p>
            <a:pPr marL="0" lvl="0" indent="0" algn="just" rtl="0">
              <a:spcBef>
                <a:spcPts val="1200"/>
              </a:spcBef>
              <a:spcAft>
                <a:spcPts val="0"/>
              </a:spcAft>
              <a:buNone/>
            </a:pPr>
            <a:r>
              <a:rPr lang="en" sz="1400" dirty="0">
                <a:latin typeface="Cambria"/>
                <a:ea typeface="Cambria"/>
                <a:cs typeface="Cambria"/>
                <a:sym typeface="Cambria"/>
              </a:rPr>
              <a:t>adbc</a:t>
            </a:r>
            <a:endParaRPr sz="1400" dirty="0">
              <a:latin typeface="Cambria"/>
              <a:ea typeface="Cambria"/>
              <a:cs typeface="Cambria"/>
              <a:sym typeface="Cambria"/>
            </a:endParaRPr>
          </a:p>
          <a:p>
            <a:pPr marL="0" lvl="0" indent="0" algn="just" rtl="0">
              <a:spcBef>
                <a:spcPts val="1200"/>
              </a:spcBef>
              <a:spcAft>
                <a:spcPts val="1200"/>
              </a:spcAft>
              <a:buNone/>
            </a:pPr>
            <a:endParaRPr sz="1400" dirty="0">
              <a:latin typeface="Cambria"/>
              <a:ea typeface="Cambria"/>
              <a:cs typeface="Cambria"/>
              <a:sym typeface="Cambria"/>
            </a:endParaRP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sp>
        <p:nvSpPr>
          <p:cNvPr id="2125" name="Google Shape;2125;p3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48. Can you Swap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26" name="Google Shape;2126;p3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1≤T≤10</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2≤N≤100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The string consists of lowercase english letters only.</a:t>
            </a:r>
            <a:endParaRPr sz="14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2000" b="1" u="sng">
                <a:latin typeface="Cambria"/>
                <a:ea typeface="Cambria"/>
                <a:cs typeface="Cambria"/>
                <a:sym typeface="Cambria"/>
              </a:rPr>
              <a:t>Subtasks</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28% points : </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2≤N≤3</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72% points : Original Constraints</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Shape 2130"/>
        <p:cNvGrpSpPr/>
        <p:nvPr/>
      </p:nvGrpSpPr>
      <p:grpSpPr>
        <a:xfrm>
          <a:off x="0" y="0"/>
          <a:ext cx="0" cy="0"/>
          <a:chOff x="0" y="0"/>
          <a:chExt cx="0" cy="0"/>
        </a:xfrm>
      </p:grpSpPr>
      <p:sp>
        <p:nvSpPr>
          <p:cNvPr id="2131" name="Google Shape;2131;p3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48. Can you Swap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32" name="Google Shape;2132;p3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For the </a:t>
            </a:r>
            <a:r>
              <a:rPr lang="en" sz="1400" b="1">
                <a:latin typeface="Cambria"/>
                <a:ea typeface="Cambria"/>
                <a:cs typeface="Cambria"/>
                <a:sym typeface="Cambria"/>
              </a:rPr>
              <a:t>first test</a:t>
            </a:r>
            <a:r>
              <a:rPr lang="en" sz="1400">
                <a:latin typeface="Cambria"/>
                <a:ea typeface="Cambria"/>
                <a:cs typeface="Cambria"/>
                <a:sym typeface="Cambria"/>
              </a:rPr>
              <a:t>, we can swap 'c' and 'b' to obtain "abcd" which is a sorted string.</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For the </a:t>
            </a:r>
            <a:r>
              <a:rPr lang="en" sz="1400" b="1">
                <a:latin typeface="Cambria"/>
                <a:ea typeface="Cambria"/>
                <a:cs typeface="Cambria"/>
                <a:sym typeface="Cambria"/>
              </a:rPr>
              <a:t>second test</a:t>
            </a:r>
            <a:r>
              <a:rPr lang="en" sz="1400">
                <a:latin typeface="Cambria"/>
                <a:ea typeface="Cambria"/>
                <a:cs typeface="Cambria"/>
                <a:sym typeface="Cambria"/>
              </a:rPr>
              <a:t>, we cannot obtain a sorted string using at most one swap.</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37" name="Google Shape;2137;p3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48. Can you Swap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38" name="Google Shape;2138;p33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1400">
              <a:latin typeface="Cambria"/>
              <a:ea typeface="Cambria"/>
              <a:cs typeface="Cambria"/>
              <a:sym typeface="Cambria"/>
            </a:endParaRPr>
          </a:p>
          <a:p>
            <a:pPr marL="0" lvl="0" indent="0" algn="just" rtl="0">
              <a:spcBef>
                <a:spcPts val="400"/>
              </a:spcBef>
              <a:spcAft>
                <a:spcPts val="1200"/>
              </a:spcAft>
              <a:buNone/>
            </a:pPr>
            <a:endParaRPr sz="1400">
              <a:latin typeface="Cambria"/>
              <a:ea typeface="Cambria"/>
              <a:cs typeface="Cambria"/>
              <a:sym typeface="Cambria"/>
            </a:endParaRP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sp>
        <p:nvSpPr>
          <p:cNvPr id="2143" name="Google Shape;2143;p3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48. Can you Swap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44" name="Google Shape;2144;p3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Exercise</a:t>
            </a:r>
            <a:endParaRPr sz="2000" b="1" u="sng">
              <a:latin typeface="Cambria"/>
              <a:ea typeface="Cambria"/>
              <a:cs typeface="Cambria"/>
              <a:sym typeface="Cambria"/>
            </a:endParaRPr>
          </a:p>
          <a:p>
            <a:pPr marL="0" lvl="0" indent="0" algn="just" rtl="0">
              <a:lnSpc>
                <a:spcPct val="160000"/>
              </a:lnSpc>
              <a:spcBef>
                <a:spcPts val="1100"/>
              </a:spcBef>
              <a:spcAft>
                <a:spcPts val="4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Shape 2148"/>
        <p:cNvGrpSpPr/>
        <p:nvPr/>
      </p:nvGrpSpPr>
      <p:grpSpPr>
        <a:xfrm>
          <a:off x="0" y="0"/>
          <a:ext cx="0" cy="0"/>
          <a:chOff x="0" y="0"/>
          <a:chExt cx="0" cy="0"/>
        </a:xfrm>
      </p:grpSpPr>
      <p:sp>
        <p:nvSpPr>
          <p:cNvPr id="2149" name="Google Shape;2149;p3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dirty="0">
                <a:solidFill>
                  <a:srgbClr val="FF0000"/>
                </a:solidFill>
                <a:latin typeface="Cambria"/>
                <a:ea typeface="Cambria"/>
                <a:cs typeface="Cambria"/>
                <a:sym typeface="Cambria"/>
              </a:rPr>
              <a:t>49. Find the largest sub-permutation</a:t>
            </a:r>
            <a:endParaRPr sz="2525" b="1" dirty="0">
              <a:solidFill>
                <a:srgbClr val="FF0000"/>
              </a:solidFill>
              <a:latin typeface="Cambria"/>
              <a:ea typeface="Cambria"/>
              <a:cs typeface="Cambria"/>
              <a:sym typeface="Cambria"/>
            </a:endParaRPr>
          </a:p>
          <a:p>
            <a:pPr marL="0" lvl="0" indent="0" algn="l" rtl="0">
              <a:spcBef>
                <a:spcPts val="600"/>
              </a:spcBef>
              <a:spcAft>
                <a:spcPts val="0"/>
              </a:spcAft>
              <a:buSzPts val="990"/>
              <a:buNone/>
            </a:pPr>
            <a:endParaRPr sz="2700" dirty="0">
              <a:solidFill>
                <a:srgbClr val="FF0000"/>
              </a:solidFill>
            </a:endParaRPr>
          </a:p>
        </p:txBody>
      </p:sp>
      <p:sp>
        <p:nvSpPr>
          <p:cNvPr id="2150" name="Google Shape;2150;p3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2000" b="1" u="sng" dirty="0">
                <a:latin typeface="Cambria"/>
                <a:ea typeface="Cambria"/>
                <a:cs typeface="Cambria"/>
                <a:sym typeface="Cambria"/>
              </a:rPr>
              <a:t>Problem</a:t>
            </a:r>
            <a:endParaRPr sz="2000" b="1" u="sng" dirty="0">
              <a:latin typeface="Cambria"/>
              <a:ea typeface="Cambria"/>
              <a:cs typeface="Cambria"/>
              <a:sym typeface="Cambria"/>
            </a:endParaRPr>
          </a:p>
          <a:p>
            <a:pPr marL="0" lvl="0" indent="0" algn="just" rtl="0">
              <a:lnSpc>
                <a:spcPct val="95000"/>
              </a:lnSpc>
              <a:spcBef>
                <a:spcPts val="1500"/>
              </a:spcBef>
              <a:spcAft>
                <a:spcPts val="0"/>
              </a:spcAft>
              <a:buClr>
                <a:schemeClr val="dk1"/>
              </a:buClr>
              <a:buSzPts val="275"/>
              <a:buFont typeface="Arial"/>
              <a:buNone/>
            </a:pPr>
            <a:r>
              <a:rPr lang="en" sz="1400" dirty="0">
                <a:latin typeface="Cambria"/>
                <a:ea typeface="Cambria"/>
                <a:cs typeface="Cambria"/>
                <a:sym typeface="Cambria"/>
              </a:rPr>
              <a:t>Given two arrays(A and B) of the same size n, find the length of the longest range [l,r] such that the subarrays  Al,Al+1…Ar and Bl,Bl+1…Br are permutations of each other. Two arrays are said to be permutations of each other, if you can rearrange the elements of the first array to obtain the second array. An equivalent definition is that the number of occurrences of every number should be equal in both arrays.</a:t>
            </a:r>
            <a:endParaRPr sz="1400" dirty="0">
              <a:latin typeface="Cambria"/>
              <a:ea typeface="Cambria"/>
              <a:cs typeface="Cambria"/>
              <a:sym typeface="Cambria"/>
            </a:endParaRPr>
          </a:p>
          <a:p>
            <a:pPr marL="0" lvl="0" indent="0" algn="just" rtl="0">
              <a:lnSpc>
                <a:spcPct val="95000"/>
              </a:lnSpc>
              <a:spcBef>
                <a:spcPts val="1500"/>
              </a:spcBef>
              <a:spcAft>
                <a:spcPts val="0"/>
              </a:spcAft>
              <a:buClr>
                <a:schemeClr val="dk1"/>
              </a:buClr>
              <a:buSzPts val="275"/>
              <a:buFont typeface="Arial"/>
              <a:buNone/>
            </a:pPr>
            <a:r>
              <a:rPr lang="en" sz="1400" dirty="0">
                <a:latin typeface="Cambria"/>
                <a:ea typeface="Cambria"/>
                <a:cs typeface="Cambria"/>
                <a:sym typeface="Cambria"/>
              </a:rPr>
              <a:t>If there does not exist such a range [l,r] then print 0.</a:t>
            </a:r>
            <a:endParaRPr sz="1400" dirty="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dirty="0">
              <a:latin typeface="Cambria"/>
              <a:ea typeface="Cambria"/>
              <a:cs typeface="Cambria"/>
              <a:sym typeface="Cambria"/>
            </a:endParaRP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49. Find the largest sub-permutation</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56" name="Google Shape;2156;p339"/>
          <p:cNvSpPr txBox="1">
            <a:spLocks noGrp="1"/>
          </p:cNvSpPr>
          <p:nvPr>
            <p:ph type="body" idx="1"/>
          </p:nvPr>
        </p:nvSpPr>
        <p:spPr>
          <a:xfrm>
            <a:off x="4781400" y="1171600"/>
            <a:ext cx="40509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dirty="0">
                <a:latin typeface="Cambria"/>
                <a:ea typeface="Cambria"/>
                <a:cs typeface="Cambria"/>
                <a:sym typeface="Cambria"/>
              </a:rPr>
              <a:t>Output</a:t>
            </a:r>
            <a:endParaRPr sz="2000" b="1" u="sng" dirty="0">
              <a:latin typeface="Cambria"/>
              <a:ea typeface="Cambria"/>
              <a:cs typeface="Cambria"/>
              <a:sym typeface="Cambria"/>
            </a:endParaRPr>
          </a:p>
          <a:p>
            <a:pPr marL="698500" lvl="0" indent="-317500" algn="just" rtl="0">
              <a:lnSpc>
                <a:spcPct val="150000"/>
              </a:lnSpc>
              <a:spcBef>
                <a:spcPts val="400"/>
              </a:spcBef>
              <a:spcAft>
                <a:spcPts val="0"/>
              </a:spcAft>
              <a:buClr>
                <a:schemeClr val="dk1"/>
              </a:buClr>
              <a:buSzPts val="1400"/>
              <a:buFont typeface="Cambria"/>
              <a:buChar char="●"/>
            </a:pPr>
            <a:r>
              <a:rPr lang="en" sz="1400" dirty="0">
                <a:latin typeface="Cambria"/>
                <a:ea typeface="Cambria"/>
                <a:cs typeface="Cambria"/>
                <a:sym typeface="Cambria"/>
              </a:rPr>
              <a:t>Print a single line for each testcase, the answer to the question.</a:t>
            </a:r>
            <a:endParaRPr sz="1400" dirty="0">
              <a:latin typeface="Cambria"/>
              <a:ea typeface="Cambria"/>
              <a:cs typeface="Cambria"/>
              <a:sym typeface="Cambria"/>
            </a:endParaRPr>
          </a:p>
          <a:p>
            <a:pPr marL="0" lvl="0" indent="0" algn="just" rtl="0">
              <a:lnSpc>
                <a:spcPct val="95000"/>
              </a:lnSpc>
              <a:spcBef>
                <a:spcPts val="3000"/>
              </a:spcBef>
              <a:spcAft>
                <a:spcPts val="1200"/>
              </a:spcAft>
              <a:buSzPts val="275"/>
              <a:buNone/>
            </a:pPr>
            <a:endParaRPr sz="1400" dirty="0">
              <a:latin typeface="Cambria"/>
              <a:ea typeface="Cambria"/>
              <a:cs typeface="Cambria"/>
              <a:sym typeface="Cambria"/>
            </a:endParaRPr>
          </a:p>
        </p:txBody>
      </p:sp>
      <p:sp>
        <p:nvSpPr>
          <p:cNvPr id="2157" name="Google Shape;2157;p339"/>
          <p:cNvSpPr txBox="1">
            <a:spLocks noGrp="1"/>
          </p:cNvSpPr>
          <p:nvPr>
            <p:ph type="body" idx="1"/>
          </p:nvPr>
        </p:nvSpPr>
        <p:spPr>
          <a:xfrm>
            <a:off x="311700" y="1171600"/>
            <a:ext cx="40509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dirty="0">
                <a:latin typeface="Cambria"/>
                <a:ea typeface="Cambria"/>
                <a:cs typeface="Cambria"/>
                <a:sym typeface="Cambria"/>
              </a:rPr>
              <a:t>Input</a:t>
            </a:r>
            <a:endParaRPr sz="2000" b="1" u="sng" dirty="0">
              <a:latin typeface="Cambria"/>
              <a:ea typeface="Cambria"/>
              <a:cs typeface="Cambria"/>
              <a:sym typeface="Cambria"/>
            </a:endParaRPr>
          </a:p>
          <a:p>
            <a:pPr marL="698500" lvl="0" indent="-317500" algn="just" rtl="0">
              <a:lnSpc>
                <a:spcPct val="95000"/>
              </a:lnSpc>
              <a:spcBef>
                <a:spcPts val="400"/>
              </a:spcBef>
              <a:spcAft>
                <a:spcPts val="0"/>
              </a:spcAft>
              <a:buClr>
                <a:schemeClr val="dk1"/>
              </a:buClr>
              <a:buSzPts val="1400"/>
              <a:buFont typeface="Cambria"/>
              <a:buChar char="●"/>
            </a:pPr>
            <a:r>
              <a:rPr lang="en" sz="1400" dirty="0">
                <a:latin typeface="Cambria"/>
                <a:ea typeface="Cambria"/>
                <a:cs typeface="Cambria"/>
                <a:sym typeface="Cambria"/>
              </a:rPr>
              <a:t>First line contains a single integer T, the number of testcases</a:t>
            </a:r>
            <a:endParaRPr sz="1400" dirty="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dirty="0">
                <a:latin typeface="Cambria"/>
                <a:ea typeface="Cambria"/>
                <a:cs typeface="Cambria"/>
                <a:sym typeface="Cambria"/>
              </a:rPr>
              <a:t>First line of each testcase contains a single integer n, the size of each array</a:t>
            </a:r>
            <a:endParaRPr sz="1400" dirty="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dirty="0">
                <a:latin typeface="Cambria"/>
                <a:ea typeface="Cambria"/>
                <a:cs typeface="Cambria"/>
                <a:sym typeface="Cambria"/>
              </a:rPr>
              <a:t>Second line of each testcase contains n space separated integers, the elements of the array A</a:t>
            </a:r>
            <a:endParaRPr sz="1400" dirty="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dirty="0">
                <a:latin typeface="Cambria"/>
                <a:ea typeface="Cambria"/>
                <a:cs typeface="Cambria"/>
                <a:sym typeface="Cambria"/>
              </a:rPr>
              <a:t>Third line of each testcase contains n space separated integers, the elements of the array B</a:t>
            </a:r>
            <a:endParaRPr sz="1400" dirty="0">
              <a:latin typeface="Cambria"/>
              <a:ea typeface="Cambria"/>
              <a:cs typeface="Cambria"/>
              <a:sym typeface="Cambria"/>
            </a:endParaRPr>
          </a:p>
          <a:p>
            <a:pPr marL="457200" lvl="0" indent="0" algn="just" rtl="0">
              <a:lnSpc>
                <a:spcPct val="150000"/>
              </a:lnSpc>
              <a:spcBef>
                <a:spcPts val="4500"/>
              </a:spcBef>
              <a:spcAft>
                <a:spcPts val="0"/>
              </a:spcAft>
              <a:buNone/>
            </a:pPr>
            <a:endParaRPr sz="1400" dirty="0">
              <a:latin typeface="Cambria"/>
              <a:ea typeface="Cambria"/>
              <a:cs typeface="Cambria"/>
              <a:sym typeface="Cambria"/>
            </a:endParaRPr>
          </a:p>
          <a:p>
            <a:pPr marL="0" lvl="0" indent="0" algn="just" rtl="0">
              <a:lnSpc>
                <a:spcPct val="95000"/>
              </a:lnSpc>
              <a:spcBef>
                <a:spcPts val="3000"/>
              </a:spcBef>
              <a:spcAft>
                <a:spcPts val="1200"/>
              </a:spcAft>
              <a:buSzPts val="275"/>
              <a:buNone/>
            </a:pPr>
            <a:endParaRPr sz="1400" dirty="0">
              <a:latin typeface="Cambria"/>
              <a:ea typeface="Cambria"/>
              <a:cs typeface="Cambria"/>
              <a:sym typeface="Cambria"/>
            </a:endParaRP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3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49. Find the largest sub-permutation</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63" name="Google Shape;2163;p340"/>
          <p:cNvSpPr txBox="1">
            <a:spLocks noGrp="1"/>
          </p:cNvSpPr>
          <p:nvPr>
            <p:ph type="body" idx="1"/>
          </p:nvPr>
        </p:nvSpPr>
        <p:spPr>
          <a:xfrm>
            <a:off x="311700" y="1171600"/>
            <a:ext cx="40881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2000" b="1" u="sng" dirty="0">
                <a:latin typeface="Cambria"/>
                <a:ea typeface="Cambria"/>
                <a:cs typeface="Cambria"/>
                <a:sym typeface="Cambria"/>
              </a:rPr>
              <a:t>Input</a:t>
            </a:r>
            <a:endParaRPr sz="2000" b="1" u="sng" dirty="0">
              <a:latin typeface="Cambria"/>
              <a:ea typeface="Cambria"/>
              <a:cs typeface="Cambria"/>
              <a:sym typeface="Cambria"/>
            </a:endParaRPr>
          </a:p>
          <a:p>
            <a:pPr marL="0" lvl="0" indent="0" algn="just" rtl="0">
              <a:lnSpc>
                <a:spcPct val="95000"/>
              </a:lnSpc>
              <a:spcBef>
                <a:spcPts val="1500"/>
              </a:spcBef>
              <a:spcAft>
                <a:spcPts val="0"/>
              </a:spcAft>
              <a:buSzPts val="275"/>
              <a:buNone/>
            </a:pPr>
            <a:r>
              <a:rPr lang="en" sz="1300" dirty="0">
                <a:latin typeface="Cambria"/>
                <a:ea typeface="Cambria"/>
                <a:cs typeface="Cambria"/>
                <a:sym typeface="Cambria"/>
              </a:rPr>
              <a:t>3</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3</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1 2 3</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4 5 6</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3</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1 2 3</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3 1 2</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4</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1 2 3 5</a:t>
            </a:r>
            <a:endParaRPr sz="13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300" dirty="0">
                <a:latin typeface="Cambria"/>
                <a:ea typeface="Cambria"/>
                <a:cs typeface="Cambria"/>
                <a:sym typeface="Cambria"/>
              </a:rPr>
              <a:t>3 2 5 3</a:t>
            </a:r>
            <a:endParaRPr sz="1300" dirty="0">
              <a:latin typeface="Cambria"/>
              <a:ea typeface="Cambria"/>
              <a:cs typeface="Cambria"/>
              <a:sym typeface="Cambria"/>
            </a:endParaRPr>
          </a:p>
          <a:p>
            <a:pPr marL="0" lvl="0" indent="0" algn="just" rtl="0">
              <a:lnSpc>
                <a:spcPct val="95000"/>
              </a:lnSpc>
              <a:spcBef>
                <a:spcPts val="1200"/>
              </a:spcBef>
              <a:spcAft>
                <a:spcPts val="1200"/>
              </a:spcAft>
              <a:buSzPts val="275"/>
              <a:buNone/>
            </a:pPr>
            <a:endParaRPr sz="1300" dirty="0">
              <a:latin typeface="Cambria"/>
              <a:ea typeface="Cambria"/>
              <a:cs typeface="Cambria"/>
              <a:sym typeface="Cambria"/>
            </a:endParaRPr>
          </a:p>
        </p:txBody>
      </p:sp>
      <p:sp>
        <p:nvSpPr>
          <p:cNvPr id="2164" name="Google Shape;2164;p340"/>
          <p:cNvSpPr txBox="1">
            <a:spLocks noGrp="1"/>
          </p:cNvSpPr>
          <p:nvPr>
            <p:ph type="body" idx="1"/>
          </p:nvPr>
        </p:nvSpPr>
        <p:spPr>
          <a:xfrm>
            <a:off x="4426500" y="1171600"/>
            <a:ext cx="40881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dirty="0">
                <a:latin typeface="Cambria"/>
                <a:ea typeface="Cambria"/>
                <a:cs typeface="Cambria"/>
                <a:sym typeface="Cambria"/>
              </a:rPr>
              <a:t>Output</a:t>
            </a:r>
            <a:endParaRPr sz="2000" b="1" u="sng" dirty="0">
              <a:latin typeface="Cambria"/>
              <a:ea typeface="Cambria"/>
              <a:cs typeface="Cambria"/>
              <a:sym typeface="Cambria"/>
            </a:endParaRPr>
          </a:p>
          <a:p>
            <a:pPr marL="0" lvl="0" indent="0" algn="just" rtl="0">
              <a:lnSpc>
                <a:spcPct val="95000"/>
              </a:lnSpc>
              <a:spcBef>
                <a:spcPts val="400"/>
              </a:spcBef>
              <a:spcAft>
                <a:spcPts val="0"/>
              </a:spcAft>
              <a:buSzPts val="275"/>
              <a:buNone/>
            </a:pPr>
            <a:r>
              <a:rPr lang="en" sz="1400" dirty="0">
                <a:latin typeface="Cambria"/>
                <a:ea typeface="Cambria"/>
                <a:cs typeface="Cambria"/>
                <a:sym typeface="Cambria"/>
              </a:rPr>
              <a:t>0</a:t>
            </a:r>
            <a:endParaRPr sz="14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dirty="0">
                <a:latin typeface="Cambria"/>
                <a:ea typeface="Cambria"/>
                <a:cs typeface="Cambria"/>
                <a:sym typeface="Cambria"/>
              </a:rPr>
              <a:t>3</a:t>
            </a:r>
            <a:endParaRPr sz="1400" dirty="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dirty="0">
                <a:latin typeface="Cambria"/>
                <a:ea typeface="Cambria"/>
                <a:cs typeface="Cambria"/>
                <a:sym typeface="Cambria"/>
              </a:rPr>
              <a:t>3</a:t>
            </a:r>
            <a:endParaRPr sz="1400" dirty="0">
              <a:latin typeface="Cambria"/>
              <a:ea typeface="Cambria"/>
              <a:cs typeface="Cambria"/>
              <a:sym typeface="Cambria"/>
            </a:endParaRPr>
          </a:p>
          <a:p>
            <a:pPr marL="0" lvl="0" indent="0" algn="just" rtl="0">
              <a:lnSpc>
                <a:spcPct val="140000"/>
              </a:lnSpc>
              <a:spcBef>
                <a:spcPts val="1200"/>
              </a:spcBef>
              <a:spcAft>
                <a:spcPts val="400"/>
              </a:spcAft>
              <a:buClr>
                <a:schemeClr val="dk1"/>
              </a:buClr>
              <a:buSzPts val="275"/>
              <a:buFont typeface="Arial"/>
              <a:buNone/>
            </a:pPr>
            <a:endParaRPr sz="1400" dirty="0">
              <a:latin typeface="Cambria"/>
              <a:ea typeface="Cambria"/>
              <a:cs typeface="Cambria"/>
              <a:sym typeface="Cambria"/>
            </a:endParaRP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Shape 2168"/>
        <p:cNvGrpSpPr/>
        <p:nvPr/>
      </p:nvGrpSpPr>
      <p:grpSpPr>
        <a:xfrm>
          <a:off x="0" y="0"/>
          <a:ext cx="0" cy="0"/>
          <a:chOff x="0" y="0"/>
          <a:chExt cx="0" cy="0"/>
        </a:xfrm>
      </p:grpSpPr>
      <p:sp>
        <p:nvSpPr>
          <p:cNvPr id="2169" name="Google Shape;2169;p3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49. Find the largest sub-permutation</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70" name="Google Shape;2170;p34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95000"/>
              </a:lnSpc>
              <a:spcBef>
                <a:spcPts val="400"/>
              </a:spcBef>
              <a:spcAft>
                <a:spcPts val="0"/>
              </a:spcAft>
              <a:buClr>
                <a:schemeClr val="dk1"/>
              </a:buClr>
              <a:buSzPts val="1400"/>
              <a:buFont typeface="Cambria"/>
              <a:buChar char="●"/>
            </a:pPr>
            <a:r>
              <a:rPr lang="en" sz="1400">
                <a:latin typeface="Cambria"/>
                <a:ea typeface="Cambria"/>
                <a:cs typeface="Cambria"/>
                <a:sym typeface="Cambria"/>
              </a:rPr>
              <a:t>1≤T≤100</a:t>
            </a:r>
            <a:endParaRPr sz="1400">
              <a:latin typeface="Cambria"/>
              <a:ea typeface="Cambria"/>
              <a:cs typeface="Cambria"/>
              <a:sym typeface="Cambria"/>
            </a:endParaRPr>
          </a:p>
          <a:p>
            <a:pPr marL="698500" lvl="0" indent="-317500" algn="just" rtl="0">
              <a:lnSpc>
                <a:spcPct val="95000"/>
              </a:lnSpc>
              <a:spcBef>
                <a:spcPts val="0"/>
              </a:spcBef>
              <a:spcAft>
                <a:spcPts val="0"/>
              </a:spcAft>
              <a:buClr>
                <a:schemeClr val="dk1"/>
              </a:buClr>
              <a:buSzPts val="1400"/>
              <a:buFont typeface="Cambria"/>
              <a:buChar char="●"/>
            </a:pPr>
            <a:r>
              <a:rPr lang="en" sz="1400">
                <a:latin typeface="Cambria"/>
                <a:ea typeface="Cambria"/>
                <a:cs typeface="Cambria"/>
                <a:sym typeface="Cambria"/>
              </a:rPr>
              <a:t>1≤n≤50</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−109≤Ai,Bi≤109</a:t>
            </a:r>
            <a:endParaRPr sz="1400">
              <a:latin typeface="Cambria"/>
              <a:ea typeface="Cambria"/>
              <a:cs typeface="Cambria"/>
              <a:sym typeface="Cambria"/>
            </a:endParaRP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Shape 2174"/>
        <p:cNvGrpSpPr/>
        <p:nvPr/>
      </p:nvGrpSpPr>
      <p:grpSpPr>
        <a:xfrm>
          <a:off x="0" y="0"/>
          <a:ext cx="0" cy="0"/>
          <a:chOff x="0" y="0"/>
          <a:chExt cx="0" cy="0"/>
        </a:xfrm>
      </p:grpSpPr>
      <p:sp>
        <p:nvSpPr>
          <p:cNvPr id="2175" name="Google Shape;2175;p3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49. Find the largest sub-permutation</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76" name="Google Shape;2176;p34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275"/>
              <a:buFont typeface="Arial"/>
              <a:buNone/>
            </a:pPr>
            <a:r>
              <a:rPr lang="en" sz="1400">
                <a:latin typeface="Cambria"/>
                <a:ea typeface="Cambria"/>
                <a:cs typeface="Cambria"/>
                <a:sym typeface="Cambria"/>
              </a:rPr>
              <a:t>The first test case has different elements in both arrays, so no such range exists and so the answer is 0.</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In the second test case the entire arrays are a permutations of each other so the answer is 3.</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275"/>
              <a:buFont typeface="Arial"/>
              <a:buNone/>
            </a:pPr>
            <a:r>
              <a:rPr lang="en" sz="1400">
                <a:latin typeface="Cambria"/>
                <a:ea typeface="Cambria"/>
                <a:cs typeface="Cambria"/>
                <a:sym typeface="Cambria"/>
              </a:rPr>
              <a:t>For the third test case "2 3 5" and "2 5 3" are permutations of each other so the answer is 3.</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 First and Last Digit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77" name="Google Shape;277;p46"/>
          <p:cNvSpPr txBox="1">
            <a:spLocks noGrp="1"/>
          </p:cNvSpPr>
          <p:nvPr>
            <p:ph type="body" idx="1"/>
          </p:nvPr>
        </p:nvSpPr>
        <p:spPr>
          <a:xfrm>
            <a:off x="311700" y="1171600"/>
            <a:ext cx="40137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spcBef>
                <a:spcPts val="1500"/>
              </a:spcBef>
              <a:spcAft>
                <a:spcPts val="0"/>
              </a:spcAft>
              <a:buNone/>
            </a:pPr>
            <a:r>
              <a:rPr lang="en" sz="1400">
                <a:latin typeface="Cambria"/>
                <a:ea typeface="Cambria"/>
                <a:cs typeface="Cambria"/>
                <a:sym typeface="Cambria"/>
              </a:rPr>
              <a:t>3 </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1234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124894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242323</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278" name="Google Shape;278;p46"/>
          <p:cNvSpPr txBox="1">
            <a:spLocks noGrp="1"/>
          </p:cNvSpPr>
          <p:nvPr>
            <p:ph type="body" idx="1"/>
          </p:nvPr>
        </p:nvSpPr>
        <p:spPr>
          <a:xfrm>
            <a:off x="5417100" y="1171600"/>
            <a:ext cx="40137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3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49. Find the largest sub-permutation</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82" name="Google Shape;2182;p3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500"/>
              </a:spcAft>
              <a:buClr>
                <a:schemeClr val="dk1"/>
              </a:buClr>
              <a:buSzPts val="275"/>
              <a:buFont typeface="Arial"/>
              <a:buNone/>
            </a:pPr>
            <a:r>
              <a:rPr lang="en" sz="2000" b="1" u="sng">
                <a:latin typeface="Cambria"/>
                <a:ea typeface="Cambria"/>
                <a:cs typeface="Cambria"/>
                <a:sym typeface="Cambria"/>
              </a:rPr>
              <a:t>Solution</a:t>
            </a:r>
            <a:endParaRPr sz="1400">
              <a:latin typeface="Cambria"/>
              <a:ea typeface="Cambria"/>
              <a:cs typeface="Cambria"/>
              <a:sym typeface="Cambria"/>
            </a:endParaRP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Shape 2186"/>
        <p:cNvGrpSpPr/>
        <p:nvPr/>
      </p:nvGrpSpPr>
      <p:grpSpPr>
        <a:xfrm>
          <a:off x="0" y="0"/>
          <a:ext cx="0" cy="0"/>
          <a:chOff x="0" y="0"/>
          <a:chExt cx="0" cy="0"/>
        </a:xfrm>
      </p:grpSpPr>
      <p:sp>
        <p:nvSpPr>
          <p:cNvPr id="2187" name="Google Shape;2187;p3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25" b="1">
                <a:latin typeface="Cambria"/>
                <a:ea typeface="Cambria"/>
                <a:cs typeface="Cambria"/>
                <a:sym typeface="Cambria"/>
              </a:rPr>
              <a:t>49. Find the largest sub-permutation</a:t>
            </a:r>
            <a:endParaRPr sz="25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88" name="Google Shape;2188;p3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500"/>
              </a:spcAft>
              <a:buClr>
                <a:schemeClr val="dk1"/>
              </a:buClr>
              <a:buSzPts val="275"/>
              <a:buFont typeface="Arial"/>
              <a:buNone/>
            </a:pPr>
            <a:r>
              <a:rPr lang="en" sz="2000" b="1" u="sng">
                <a:latin typeface="Cambria"/>
                <a:ea typeface="Cambria"/>
                <a:cs typeface="Cambria"/>
                <a:sym typeface="Cambria"/>
              </a:rPr>
              <a:t>Exercise</a:t>
            </a:r>
            <a:endParaRPr sz="1400">
              <a:latin typeface="Cambria"/>
              <a:ea typeface="Cambria"/>
              <a:cs typeface="Cambria"/>
              <a:sym typeface="Cambria"/>
            </a:endParaRP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2192"/>
        <p:cNvGrpSpPr/>
        <p:nvPr/>
      </p:nvGrpSpPr>
      <p:grpSpPr>
        <a:xfrm>
          <a:off x="0" y="0"/>
          <a:ext cx="0" cy="0"/>
          <a:chOff x="0" y="0"/>
          <a:chExt cx="0" cy="0"/>
        </a:xfrm>
      </p:grpSpPr>
      <p:sp>
        <p:nvSpPr>
          <p:cNvPr id="2193" name="Google Shape;2193;p345"/>
          <p:cNvSpPr txBox="1">
            <a:spLocks noGrp="1"/>
          </p:cNvSpPr>
          <p:nvPr>
            <p:ph type="title"/>
          </p:nvPr>
        </p:nvSpPr>
        <p:spPr>
          <a:xfrm>
            <a:off x="2064300" y="2045225"/>
            <a:ext cx="42603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5 Practice Problems</a:t>
            </a:r>
            <a:endParaRP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3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b="1">
                <a:latin typeface="Cambria"/>
                <a:ea typeface="Cambria"/>
                <a:cs typeface="Cambria"/>
                <a:sym typeface="Cambria"/>
              </a:rPr>
              <a:t>50. Truth and Dare</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199" name="Google Shape;2199;p3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Problem</a:t>
            </a:r>
            <a:endParaRPr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Ram and Shyam are playing a game of Truth and Dare. In this game, Shyam will ask Ram to perform tasks of two types:</a:t>
            </a:r>
            <a:endParaRPr sz="1400">
              <a:latin typeface="Cambria"/>
              <a:ea typeface="Cambria"/>
              <a:cs typeface="Cambria"/>
              <a:sym typeface="Cambria"/>
            </a:endParaRPr>
          </a:p>
          <a:p>
            <a:pPr marL="698500" lvl="0" indent="-317500" algn="just" rtl="0">
              <a:lnSpc>
                <a:spcPct val="100000"/>
              </a:lnSpc>
              <a:spcBef>
                <a:spcPts val="1500"/>
              </a:spcBef>
              <a:spcAft>
                <a:spcPts val="0"/>
              </a:spcAft>
              <a:buClr>
                <a:schemeClr val="dk1"/>
              </a:buClr>
              <a:buSzPts val="1400"/>
              <a:buFont typeface="Cambria"/>
              <a:buChar char="●"/>
            </a:pPr>
            <a:r>
              <a:rPr lang="en" sz="1400">
                <a:latin typeface="Cambria"/>
                <a:ea typeface="Cambria"/>
                <a:cs typeface="Cambria"/>
                <a:sym typeface="Cambria"/>
              </a:rPr>
              <a:t>Truth task: Ram has to truthfully answer a question.</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Dare task: Ram has to perform a given task.</a:t>
            </a:r>
            <a:endParaRPr sz="1400">
              <a:latin typeface="Cambria"/>
              <a:ea typeface="Cambria"/>
              <a:cs typeface="Cambria"/>
              <a:sym typeface="Cambria"/>
            </a:endParaRPr>
          </a:p>
          <a:p>
            <a:pPr marL="0" lvl="0" indent="0" algn="just" rtl="0">
              <a:lnSpc>
                <a:spcPct val="100000"/>
              </a:lnSpc>
              <a:spcBef>
                <a:spcPts val="3000"/>
              </a:spcBef>
              <a:spcAft>
                <a:spcPts val="0"/>
              </a:spcAft>
              <a:buClr>
                <a:schemeClr val="dk1"/>
              </a:buClr>
              <a:buSzPts val="1100"/>
              <a:buFont typeface="Arial"/>
              <a:buNone/>
            </a:pPr>
            <a:r>
              <a:rPr lang="en" sz="1400">
                <a:latin typeface="Cambria"/>
                <a:ea typeface="Cambria"/>
                <a:cs typeface="Cambria"/>
                <a:sym typeface="Cambria"/>
              </a:rPr>
              <a:t>Each task is described by an integer. (If a truth task and a dare task are described by the same integer, they are still different tasks.) You are given four lists of tasks:</a:t>
            </a:r>
            <a:endParaRPr sz="1400">
              <a:latin typeface="Cambria"/>
              <a:ea typeface="Cambria"/>
              <a:cs typeface="Cambria"/>
              <a:sym typeface="Cambria"/>
            </a:endParaRPr>
          </a:p>
          <a:p>
            <a:pPr marL="698500" lvl="0" indent="-317500" algn="just" rtl="0">
              <a:lnSpc>
                <a:spcPct val="100000"/>
              </a:lnSpc>
              <a:spcBef>
                <a:spcPts val="1500"/>
              </a:spcBef>
              <a:spcAft>
                <a:spcPts val="0"/>
              </a:spcAft>
              <a:buClr>
                <a:schemeClr val="dk1"/>
              </a:buClr>
              <a:buSzPts val="1400"/>
              <a:buFont typeface="Cambria"/>
              <a:buChar char="●"/>
            </a:pPr>
            <a:r>
              <a:rPr lang="en" sz="1400">
                <a:latin typeface="Cambria"/>
                <a:ea typeface="Cambria"/>
                <a:cs typeface="Cambria"/>
                <a:sym typeface="Cambria"/>
              </a:rPr>
              <a:t>Tr,1,Tr,2,…,Tr,tr: the truth tasks Ram can perform.</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Dr,1,Dr,2,…,Dr,dr: the dare tasks Ram can perform.</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Ts,1,Ts,2,…,Ts,ts: the truth tasks Shyam can ask Ram to perform.</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Ds,1,Ds,2,…,Ds,ds: the dare tasks Shyam can ask Ram to perform.</a:t>
            </a:r>
            <a:endParaRPr sz="1400">
              <a:latin typeface="Cambria"/>
              <a:ea typeface="Cambria"/>
              <a:cs typeface="Cambria"/>
              <a:sym typeface="Cambria"/>
            </a:endParaRPr>
          </a:p>
          <a:p>
            <a:pPr marL="0" lvl="0" indent="0" algn="l" rtl="0">
              <a:lnSpc>
                <a:spcPct val="100000"/>
              </a:lnSpc>
              <a:spcBef>
                <a:spcPts val="30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4" name="Google Shape;2204;p3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b="1">
                <a:latin typeface="Cambria"/>
                <a:ea typeface="Cambria"/>
                <a:cs typeface="Cambria"/>
                <a:sym typeface="Cambria"/>
              </a:rPr>
              <a:t>50. Truth and Dare</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05" name="Google Shape;2205;p3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Clr>
                <a:schemeClr val="dk1"/>
              </a:buClr>
              <a:buSzPts val="275"/>
              <a:buFont typeface="Arial"/>
              <a:buNone/>
            </a:pPr>
            <a:r>
              <a:rPr lang="en" b="1" u="sng">
                <a:latin typeface="Cambria"/>
                <a:ea typeface="Cambria"/>
                <a:cs typeface="Cambria"/>
                <a:sym typeface="Cambria"/>
              </a:rPr>
              <a:t>Problem</a:t>
            </a:r>
            <a:endParaRPr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Note that the elements of these lists are not necessarily distinct, each task may be repeated any number of times in each list.</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Shyam wins the game if he can find a task Ram cannot perform. Ram wins if he performs all tasks Shyam asks him to. Find the winner of the game.</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Let's take an example where Ram can perform truth tasks 3, 2 and 5 and dare tasks 2 and 100, and Shyam can give him truth tasks 2 and 3 and a dare task 100. We can see that whichever truth or dare tasks Shyam asks Ram to perform, Ram can easily perform them, so he wins. However, if Shyam can give him dare tasks 3 and 100, then Ram will not be able to perform dare task 3, so Shyam wins.</a:t>
            </a:r>
            <a:endParaRPr sz="1400">
              <a:latin typeface="Cambria"/>
              <a:ea typeface="Cambria"/>
              <a:cs typeface="Cambria"/>
              <a:sym typeface="Cambria"/>
            </a:endParaRPr>
          </a:p>
          <a:p>
            <a:pPr marL="0" lvl="0" indent="0" algn="l" rtl="0">
              <a:lnSpc>
                <a:spcPct val="100000"/>
              </a:lnSpc>
              <a:spcBef>
                <a:spcPts val="15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210" name="Google Shape;2210;p3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b="1">
                <a:latin typeface="Cambria"/>
                <a:ea typeface="Cambria"/>
                <a:cs typeface="Cambria"/>
                <a:sym typeface="Cambria"/>
              </a:rPr>
              <a:t>50. Truth and Dare</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11" name="Google Shape;2211;p348"/>
          <p:cNvSpPr txBox="1">
            <a:spLocks noGrp="1"/>
          </p:cNvSpPr>
          <p:nvPr>
            <p:ph type="body" idx="1"/>
          </p:nvPr>
        </p:nvSpPr>
        <p:spPr>
          <a:xfrm>
            <a:off x="311700" y="1171600"/>
            <a:ext cx="4536300" cy="3397200"/>
          </a:xfrm>
          <a:prstGeom prst="rect">
            <a:avLst/>
          </a:prstGeom>
        </p:spPr>
        <p:txBody>
          <a:bodyPr spcFirstLastPara="1" wrap="square" lIns="91425" tIns="91425" rIns="91425" bIns="91425" anchor="t" anchorCtr="0">
            <a:noAutofit/>
          </a:bodyPr>
          <a:lstStyle/>
          <a:p>
            <a:pPr marL="0" lvl="0" indent="0" algn="just" rtl="0">
              <a:lnSpc>
                <a:spcPct val="10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lnSpc>
                <a:spcPct val="100000"/>
              </a:lnSpc>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the input contains a single integer T denoting the number of test cases. The description of T test cases follows.</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a single integer tr.</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second line contains tr space-separated integers Tr,1,Tr,2,…,Tr,tr.</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third line contains a single integer dr.</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fourth line contains dr space-separated integers Dr,1,Dr,2,…,Dr,dr.</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fifth line contains a single integer ts.</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sixth line contains ts space-separated integers Ts,1,Ts,2,…,Ts,ts.</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seventh line contains a single integer ds.</a:t>
            </a:r>
            <a:endParaRPr sz="1400">
              <a:latin typeface="Cambria"/>
              <a:ea typeface="Cambria"/>
              <a:cs typeface="Cambria"/>
              <a:sym typeface="Cambria"/>
            </a:endParaRPr>
          </a:p>
          <a:p>
            <a:pPr marL="698500" lvl="0" indent="-317500" algn="just" rtl="0">
              <a:lnSpc>
                <a:spcPct val="100000"/>
              </a:lnSpc>
              <a:spcBef>
                <a:spcPts val="0"/>
              </a:spcBef>
              <a:spcAft>
                <a:spcPts val="0"/>
              </a:spcAft>
              <a:buClr>
                <a:schemeClr val="dk1"/>
              </a:buClr>
              <a:buSzPts val="1400"/>
              <a:buFont typeface="Cambria"/>
              <a:buChar char="●"/>
            </a:pPr>
            <a:r>
              <a:rPr lang="en" sz="1400">
                <a:latin typeface="Cambria"/>
                <a:ea typeface="Cambria"/>
                <a:cs typeface="Cambria"/>
                <a:sym typeface="Cambria"/>
              </a:rPr>
              <a:t>The eighth line contains ds space-separated integers Ds,1,Ds,2,…,Ds,ds.</a:t>
            </a:r>
            <a:endParaRPr sz="1400">
              <a:latin typeface="Cambria"/>
              <a:ea typeface="Cambria"/>
              <a:cs typeface="Cambria"/>
              <a:sym typeface="Cambria"/>
            </a:endParaRPr>
          </a:p>
          <a:p>
            <a:pPr marL="0" lvl="0" indent="0" algn="l" rtl="0">
              <a:lnSpc>
                <a:spcPct val="100000"/>
              </a:lnSpc>
              <a:spcBef>
                <a:spcPts val="3000"/>
              </a:spcBef>
              <a:spcAft>
                <a:spcPts val="1200"/>
              </a:spcAft>
              <a:buSzPts val="275"/>
              <a:buNone/>
            </a:pPr>
            <a:endParaRPr sz="1200">
              <a:latin typeface="Cambria"/>
              <a:ea typeface="Cambria"/>
              <a:cs typeface="Cambria"/>
              <a:sym typeface="Cambria"/>
            </a:endParaRPr>
          </a:p>
        </p:txBody>
      </p:sp>
      <p:sp>
        <p:nvSpPr>
          <p:cNvPr id="2212" name="Google Shape;2212;p348"/>
          <p:cNvSpPr txBox="1">
            <a:spLocks noGrp="1"/>
          </p:cNvSpPr>
          <p:nvPr>
            <p:ph type="body" idx="1"/>
          </p:nvPr>
        </p:nvSpPr>
        <p:spPr>
          <a:xfrm>
            <a:off x="5289800" y="1171600"/>
            <a:ext cx="37491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print a single line containing the string "yes" if Ram wins the game or "no" otherwise.</a:t>
            </a:r>
            <a:endParaRPr sz="1400">
              <a:latin typeface="Cambria"/>
              <a:ea typeface="Cambria"/>
              <a:cs typeface="Cambria"/>
              <a:sym typeface="Cambria"/>
            </a:endParaRPr>
          </a:p>
          <a:p>
            <a:pPr marL="0" lvl="0" indent="0" algn="l" rtl="0">
              <a:lnSpc>
                <a:spcPct val="100000"/>
              </a:lnSpc>
              <a:spcBef>
                <a:spcPts val="15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Shape 2216"/>
        <p:cNvGrpSpPr/>
        <p:nvPr/>
      </p:nvGrpSpPr>
      <p:grpSpPr>
        <a:xfrm>
          <a:off x="0" y="0"/>
          <a:ext cx="0" cy="0"/>
          <a:chOff x="0" y="0"/>
          <a:chExt cx="0" cy="0"/>
        </a:xfrm>
      </p:grpSpPr>
      <p:sp>
        <p:nvSpPr>
          <p:cNvPr id="2217" name="Google Shape;2217;p3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b="1">
                <a:latin typeface="Cambria"/>
                <a:ea typeface="Cambria"/>
                <a:cs typeface="Cambria"/>
                <a:sym typeface="Cambria"/>
              </a:rPr>
              <a:t>50. Truth and Dare</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18" name="Google Shape;2218;p349"/>
          <p:cNvSpPr txBox="1">
            <a:spLocks noGrp="1"/>
          </p:cNvSpPr>
          <p:nvPr>
            <p:ph type="body" idx="1"/>
          </p:nvPr>
        </p:nvSpPr>
        <p:spPr>
          <a:xfrm>
            <a:off x="311700" y="1171600"/>
            <a:ext cx="1254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Input </a:t>
            </a:r>
            <a:endParaRPr sz="2000"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1 3 2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lnSpc>
                <a:spcPct val="100000"/>
              </a:lnSpc>
              <a:spcBef>
                <a:spcPts val="1500"/>
              </a:spcBef>
              <a:spcAft>
                <a:spcPts val="1200"/>
              </a:spcAft>
              <a:buSzPts val="275"/>
              <a:buNone/>
            </a:pPr>
            <a:endParaRPr sz="1200">
              <a:latin typeface="Cambria"/>
              <a:ea typeface="Cambria"/>
              <a:cs typeface="Cambria"/>
              <a:sym typeface="Cambria"/>
            </a:endParaRPr>
          </a:p>
        </p:txBody>
      </p:sp>
      <p:sp>
        <p:nvSpPr>
          <p:cNvPr id="2219" name="Google Shape;2219;p349"/>
          <p:cNvSpPr txBox="1">
            <a:spLocks noGrp="1"/>
          </p:cNvSpPr>
          <p:nvPr>
            <p:ph type="body" idx="1"/>
          </p:nvPr>
        </p:nvSpPr>
        <p:spPr>
          <a:xfrm>
            <a:off x="1149900" y="1324000"/>
            <a:ext cx="1254600" cy="3397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3 2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1 3 2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3 2 4</a:t>
            </a:r>
            <a:endParaRPr sz="1400">
              <a:latin typeface="Cambria"/>
              <a:ea typeface="Cambria"/>
              <a:cs typeface="Cambria"/>
              <a:sym typeface="Cambria"/>
            </a:endParaRPr>
          </a:p>
          <a:p>
            <a:pPr marL="0" lvl="0" indent="0" algn="l" rtl="0">
              <a:lnSpc>
                <a:spcPct val="100000"/>
              </a:lnSpc>
              <a:spcBef>
                <a:spcPts val="1500"/>
              </a:spcBef>
              <a:spcAft>
                <a:spcPts val="1200"/>
              </a:spcAft>
              <a:buSzPts val="275"/>
              <a:buNone/>
            </a:pPr>
            <a:endParaRPr sz="1200">
              <a:latin typeface="Cambria"/>
              <a:ea typeface="Cambria"/>
              <a:cs typeface="Cambria"/>
              <a:sym typeface="Cambria"/>
            </a:endParaRPr>
          </a:p>
        </p:txBody>
      </p:sp>
      <p:sp>
        <p:nvSpPr>
          <p:cNvPr id="2220" name="Google Shape;2220;p349"/>
          <p:cNvSpPr txBox="1">
            <a:spLocks noGrp="1"/>
          </p:cNvSpPr>
          <p:nvPr>
            <p:ph type="body" idx="1"/>
          </p:nvPr>
        </p:nvSpPr>
        <p:spPr>
          <a:xfrm>
            <a:off x="1835700" y="1324000"/>
            <a:ext cx="1254600" cy="3397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3 2 5</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2 100</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100</a:t>
            </a:r>
            <a:endParaRPr sz="1400">
              <a:latin typeface="Cambria"/>
              <a:ea typeface="Cambria"/>
              <a:cs typeface="Cambria"/>
              <a:sym typeface="Cambria"/>
            </a:endParaRPr>
          </a:p>
          <a:p>
            <a:pPr marL="0" lvl="0" indent="0" algn="just" rtl="0">
              <a:lnSpc>
                <a:spcPct val="100000"/>
              </a:lnSpc>
              <a:spcBef>
                <a:spcPts val="1500"/>
              </a:spcBef>
              <a:spcAft>
                <a:spcPts val="1500"/>
              </a:spcAft>
              <a:buClr>
                <a:schemeClr val="dk1"/>
              </a:buClr>
              <a:buSzPts val="1100"/>
              <a:buFont typeface="Arial"/>
              <a:buNone/>
            </a:pPr>
            <a:r>
              <a:rPr lang="en" sz="1400">
                <a:latin typeface="Cambria"/>
                <a:ea typeface="Cambria"/>
                <a:cs typeface="Cambria"/>
                <a:sym typeface="Cambria"/>
              </a:rPr>
              <a:t>2</a:t>
            </a:r>
            <a:endParaRPr sz="1200">
              <a:latin typeface="Cambria"/>
              <a:ea typeface="Cambria"/>
              <a:cs typeface="Cambria"/>
              <a:sym typeface="Cambria"/>
            </a:endParaRPr>
          </a:p>
        </p:txBody>
      </p:sp>
      <p:sp>
        <p:nvSpPr>
          <p:cNvPr id="2221" name="Google Shape;2221;p349"/>
          <p:cNvSpPr txBox="1">
            <a:spLocks noGrp="1"/>
          </p:cNvSpPr>
          <p:nvPr>
            <p:ph type="body" idx="1"/>
          </p:nvPr>
        </p:nvSpPr>
        <p:spPr>
          <a:xfrm>
            <a:off x="2673900" y="1324000"/>
            <a:ext cx="1254600" cy="3397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1 3 2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3 2 2</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60000"/>
              </a:lnSpc>
              <a:spcBef>
                <a:spcPts val="1500"/>
              </a:spcBef>
              <a:spcAft>
                <a:spcPts val="400"/>
              </a:spcAft>
              <a:buClr>
                <a:schemeClr val="dk1"/>
              </a:buClr>
              <a:buSzPts val="1100"/>
              <a:buFont typeface="Arial"/>
              <a:buNone/>
            </a:pPr>
            <a:endParaRPr sz="1200">
              <a:latin typeface="Cambria"/>
              <a:ea typeface="Cambria"/>
              <a:cs typeface="Cambria"/>
              <a:sym typeface="Cambria"/>
            </a:endParaRPr>
          </a:p>
        </p:txBody>
      </p:sp>
      <p:sp>
        <p:nvSpPr>
          <p:cNvPr id="2222" name="Google Shape;2222;p349"/>
          <p:cNvSpPr txBox="1">
            <a:spLocks noGrp="1"/>
          </p:cNvSpPr>
          <p:nvPr>
            <p:ph type="body" idx="1"/>
          </p:nvPr>
        </p:nvSpPr>
        <p:spPr>
          <a:xfrm>
            <a:off x="5188500" y="1324000"/>
            <a:ext cx="1254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 </a:t>
            </a:r>
            <a:endParaRPr sz="2000"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no</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yes</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00000"/>
              </a:lnSpc>
              <a:spcBef>
                <a:spcPts val="15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Shape 2226"/>
        <p:cNvGrpSpPr/>
        <p:nvPr/>
      </p:nvGrpSpPr>
      <p:grpSpPr>
        <a:xfrm>
          <a:off x="0" y="0"/>
          <a:ext cx="0" cy="0"/>
          <a:chOff x="0" y="0"/>
          <a:chExt cx="0" cy="0"/>
        </a:xfrm>
      </p:grpSpPr>
      <p:sp>
        <p:nvSpPr>
          <p:cNvPr id="2227" name="Google Shape;2227;p3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b="1">
                <a:latin typeface="Cambria"/>
                <a:ea typeface="Cambria"/>
                <a:cs typeface="Cambria"/>
                <a:sym typeface="Cambria"/>
              </a:rPr>
              <a:t>50. Truth and Dare</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28" name="Google Shape;2228;p3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1≤T≤100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1≤tr,dr,ts,ds≤100</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1≤Tr,i≤100 for each valid i</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1≤Dr,i≤100 for each valid i</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1≤Ts,i≤100 for each valid i</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1≤Ds,i≤100 for each valid i</a:t>
            </a:r>
            <a:endParaRPr sz="1400">
              <a:latin typeface="Cambria"/>
              <a:ea typeface="Cambria"/>
              <a:cs typeface="Cambria"/>
              <a:sym typeface="Cambria"/>
            </a:endParaRPr>
          </a:p>
          <a:p>
            <a:pPr marL="0" lvl="0" indent="0" algn="just" rtl="0">
              <a:lnSpc>
                <a:spcPct val="160000"/>
              </a:lnSpc>
              <a:spcBef>
                <a:spcPts val="3000"/>
              </a:spcBef>
              <a:spcAft>
                <a:spcPts val="400"/>
              </a:spcAft>
              <a:buClr>
                <a:schemeClr val="dk1"/>
              </a:buClr>
              <a:buSzPts val="1100"/>
              <a:buFont typeface="Arial"/>
              <a:buNone/>
            </a:pPr>
            <a:r>
              <a:rPr lang="en" sz="1400" b="1">
                <a:latin typeface="Cambria"/>
                <a:ea typeface="Cambria"/>
                <a:cs typeface="Cambria"/>
                <a:sym typeface="Cambria"/>
              </a:rPr>
              <a:t> </a:t>
            </a:r>
            <a:endParaRPr sz="1200">
              <a:latin typeface="Cambria"/>
              <a:ea typeface="Cambria"/>
              <a:cs typeface="Cambria"/>
              <a:sym typeface="Cambria"/>
            </a:endParaRP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3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b="1">
                <a:latin typeface="Cambria"/>
                <a:ea typeface="Cambria"/>
                <a:cs typeface="Cambria"/>
                <a:sym typeface="Cambria"/>
              </a:rPr>
              <a:t>50. Truth and Dare</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34" name="Google Shape;2234;p351"/>
          <p:cNvSpPr txBox="1">
            <a:spLocks noGrp="1"/>
          </p:cNvSpPr>
          <p:nvPr>
            <p:ph type="body" idx="1"/>
          </p:nvPr>
        </p:nvSpPr>
        <p:spPr>
          <a:xfrm>
            <a:off x="311700" y="12192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spcBef>
                <a:spcPts val="400"/>
              </a:spcBef>
              <a:spcAft>
                <a:spcPts val="0"/>
              </a:spcAft>
              <a:buClr>
                <a:schemeClr val="dk1"/>
              </a:buClr>
              <a:buSzPts val="1100"/>
              <a:buFont typeface="Arial"/>
              <a:buNone/>
            </a:pPr>
            <a:r>
              <a:rPr lang="en" sz="1400" b="1">
                <a:latin typeface="Cambria"/>
                <a:ea typeface="Cambria"/>
                <a:cs typeface="Cambria"/>
                <a:sym typeface="Cambria"/>
              </a:rPr>
              <a:t>Example case 1:</a:t>
            </a:r>
            <a:r>
              <a:rPr lang="en" sz="1400">
                <a:latin typeface="Cambria"/>
                <a:ea typeface="Cambria"/>
                <a:cs typeface="Cambria"/>
                <a:sym typeface="Cambria"/>
              </a:rPr>
              <a:t> Ram's truth tasks are [1,2] and his dare tasks are [1,3,2]. Shyam's truth tasks are [2] and his dare tasks are [3,2]. Ram can perform all tasks Shyam gives him.</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b="1">
                <a:latin typeface="Cambria"/>
                <a:ea typeface="Cambria"/>
                <a:cs typeface="Cambria"/>
                <a:sym typeface="Cambria"/>
              </a:rPr>
              <a:t>Example case 2:</a:t>
            </a:r>
            <a:r>
              <a:rPr lang="en" sz="1400">
                <a:latin typeface="Cambria"/>
                <a:ea typeface="Cambria"/>
                <a:cs typeface="Cambria"/>
                <a:sym typeface="Cambria"/>
              </a:rPr>
              <a:t> Ram's truth tasks are [1,2] and his dare tasks are [1,3,2]. Shyam's truth tasks are [2] and his dare tasks are [3,2,4]. If Shyam asks Ram to perform dare task 4, Ram will not be able to do it.</a:t>
            </a: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275"/>
              <a:buFont typeface="Arial"/>
              <a:buNone/>
            </a:pPr>
            <a:endParaRPr sz="1400" b="1" u="sng">
              <a:latin typeface="Cambria"/>
              <a:ea typeface="Cambria"/>
              <a:cs typeface="Cambria"/>
              <a:sym typeface="Cambria"/>
            </a:endParaRPr>
          </a:p>
          <a:p>
            <a:pPr marL="0" lvl="0" indent="0" algn="l" rtl="0">
              <a:lnSpc>
                <a:spcPct val="100000"/>
              </a:lnSpc>
              <a:spcBef>
                <a:spcPts val="4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Shape 2238"/>
        <p:cNvGrpSpPr/>
        <p:nvPr/>
      </p:nvGrpSpPr>
      <p:grpSpPr>
        <a:xfrm>
          <a:off x="0" y="0"/>
          <a:ext cx="0" cy="0"/>
          <a:chOff x="0" y="0"/>
          <a:chExt cx="0" cy="0"/>
        </a:xfrm>
      </p:grpSpPr>
      <p:sp>
        <p:nvSpPr>
          <p:cNvPr id="2239" name="Google Shape;2239;p3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b="1">
                <a:latin typeface="Cambria"/>
                <a:ea typeface="Cambria"/>
                <a:cs typeface="Cambria"/>
                <a:sym typeface="Cambria"/>
              </a:rPr>
              <a:t>50. Truth and Dare</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40" name="Google Shape;2240;p352"/>
          <p:cNvSpPr txBox="1">
            <a:spLocks noGrp="1"/>
          </p:cNvSpPr>
          <p:nvPr>
            <p:ph type="body" idx="1"/>
          </p:nvPr>
        </p:nvSpPr>
        <p:spPr>
          <a:xfrm>
            <a:off x="311700" y="12192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1400">
              <a:latin typeface="Cambria"/>
              <a:ea typeface="Cambria"/>
              <a:cs typeface="Cambria"/>
              <a:sym typeface="Cambria"/>
            </a:endParaRPr>
          </a:p>
          <a:p>
            <a:pPr marL="0" lvl="0" indent="0" algn="just" rtl="0">
              <a:lnSpc>
                <a:spcPct val="100000"/>
              </a:lnSpc>
              <a:spcBef>
                <a:spcPts val="1100"/>
              </a:spcBef>
              <a:spcAft>
                <a:spcPts val="0"/>
              </a:spcAft>
              <a:buClr>
                <a:schemeClr val="dk1"/>
              </a:buClr>
              <a:buSzPts val="275"/>
              <a:buFont typeface="Arial"/>
              <a:buNone/>
            </a:pPr>
            <a:endParaRPr sz="1400" b="1" u="sng">
              <a:latin typeface="Cambria"/>
              <a:ea typeface="Cambria"/>
              <a:cs typeface="Cambria"/>
              <a:sym typeface="Cambria"/>
            </a:endParaRPr>
          </a:p>
          <a:p>
            <a:pPr marL="0" lvl="0" indent="0" algn="l" rtl="0">
              <a:lnSpc>
                <a:spcPct val="100000"/>
              </a:lnSpc>
              <a:spcBef>
                <a:spcPts val="400"/>
              </a:spcBef>
              <a:spcAft>
                <a:spcPts val="1200"/>
              </a:spcAft>
              <a:buSzPts val="275"/>
              <a:buNone/>
            </a:pPr>
            <a:endParaRPr sz="1200">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 First and Last Digit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84" name="Google Shape;284;p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T</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N</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1000000</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3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51. Plane Division</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46" name="Google Shape;2246;p35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SzPts val="1100"/>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Chef is working with lines on a 2-D plane. He knows that every line on a plane can be clearly defined by three coefficients </a:t>
            </a:r>
            <a:r>
              <a:rPr lang="en" sz="1400" b="1">
                <a:latin typeface="Cambria"/>
                <a:ea typeface="Cambria"/>
                <a:cs typeface="Cambria"/>
                <a:sym typeface="Cambria"/>
              </a:rPr>
              <a:t>A</a:t>
            </a:r>
            <a:r>
              <a:rPr lang="en" sz="1400">
                <a:latin typeface="Cambria"/>
                <a:ea typeface="Cambria"/>
                <a:cs typeface="Cambria"/>
                <a:sym typeface="Cambria"/>
              </a:rPr>
              <a:t>, </a:t>
            </a:r>
            <a:r>
              <a:rPr lang="en" sz="1400" b="1">
                <a:latin typeface="Cambria"/>
                <a:ea typeface="Cambria"/>
                <a:cs typeface="Cambria"/>
                <a:sym typeface="Cambria"/>
              </a:rPr>
              <a:t>B</a:t>
            </a:r>
            <a:r>
              <a:rPr lang="en" sz="1400">
                <a:latin typeface="Cambria"/>
                <a:ea typeface="Cambria"/>
                <a:cs typeface="Cambria"/>
                <a:sym typeface="Cambria"/>
              </a:rPr>
              <a:t> and </a:t>
            </a:r>
            <a:r>
              <a:rPr lang="en" sz="1400" b="1">
                <a:latin typeface="Cambria"/>
                <a:ea typeface="Cambria"/>
                <a:cs typeface="Cambria"/>
                <a:sym typeface="Cambria"/>
              </a:rPr>
              <a:t>C</a:t>
            </a:r>
            <a:r>
              <a:rPr lang="en" sz="1400">
                <a:latin typeface="Cambria"/>
                <a:ea typeface="Cambria"/>
                <a:cs typeface="Cambria"/>
                <a:sym typeface="Cambria"/>
              </a:rPr>
              <a:t>: any point </a:t>
            </a:r>
            <a:r>
              <a:rPr lang="en" sz="1400" b="1">
                <a:latin typeface="Cambria"/>
                <a:ea typeface="Cambria"/>
                <a:cs typeface="Cambria"/>
                <a:sym typeface="Cambria"/>
              </a:rPr>
              <a:t>(x, y)</a:t>
            </a:r>
            <a:r>
              <a:rPr lang="en" sz="1400">
                <a:latin typeface="Cambria"/>
                <a:ea typeface="Cambria"/>
                <a:cs typeface="Cambria"/>
                <a:sym typeface="Cambria"/>
              </a:rPr>
              <a:t> lies on the line if and only if </a:t>
            </a:r>
            <a:r>
              <a:rPr lang="en" sz="1400" b="1">
                <a:latin typeface="Cambria"/>
                <a:ea typeface="Cambria"/>
                <a:cs typeface="Cambria"/>
                <a:sym typeface="Cambria"/>
              </a:rPr>
              <a:t>A * x + B * y + C = 0</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Let's call a set of lines to be </a:t>
            </a:r>
            <a:r>
              <a:rPr lang="en" sz="1400" i="1">
                <a:latin typeface="Cambria"/>
                <a:ea typeface="Cambria"/>
                <a:cs typeface="Cambria"/>
                <a:sym typeface="Cambria"/>
              </a:rPr>
              <a:t>perfect</a:t>
            </a:r>
            <a:r>
              <a:rPr lang="en" sz="1400">
                <a:latin typeface="Cambria"/>
                <a:ea typeface="Cambria"/>
                <a:cs typeface="Cambria"/>
                <a:sym typeface="Cambria"/>
              </a:rPr>
              <a:t> if there does not exist a point that belongs to two or more distinct lines of the set. He has a set of lines on a plane and he wants to find out the size of the largest </a:t>
            </a:r>
            <a:r>
              <a:rPr lang="en" sz="1400" i="1">
                <a:latin typeface="Cambria"/>
                <a:ea typeface="Cambria"/>
                <a:cs typeface="Cambria"/>
                <a:sym typeface="Cambria"/>
              </a:rPr>
              <a:t>perfect</a:t>
            </a:r>
            <a:r>
              <a:rPr lang="en" sz="1400">
                <a:latin typeface="Cambria"/>
                <a:ea typeface="Cambria"/>
                <a:cs typeface="Cambria"/>
                <a:sym typeface="Cambria"/>
              </a:rPr>
              <a:t> subset of this set.</a:t>
            </a:r>
            <a:endParaRPr sz="1400">
              <a:latin typeface="Cambria"/>
              <a:ea typeface="Cambria"/>
              <a:cs typeface="Cambria"/>
              <a:sym typeface="Cambria"/>
            </a:endParaRPr>
          </a:p>
          <a:p>
            <a:pPr marL="0" lvl="0" indent="0" algn="just" rtl="0">
              <a:lnSpc>
                <a:spcPct val="100000"/>
              </a:lnSpc>
              <a:spcBef>
                <a:spcPts val="1500"/>
              </a:spcBef>
              <a:spcAft>
                <a:spcPts val="1200"/>
              </a:spcAft>
              <a:buSzPts val="275"/>
              <a:buNone/>
            </a:pPr>
            <a:endParaRPr sz="1400" b="1" u="sng">
              <a:latin typeface="Cambria"/>
              <a:ea typeface="Cambria"/>
              <a:cs typeface="Cambria"/>
              <a:sym typeface="Cambria"/>
            </a:endParaRP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2251" name="Google Shape;2251;p3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51. Plane Division</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52" name="Google Shape;2252;p354"/>
          <p:cNvSpPr txBox="1">
            <a:spLocks noGrp="1"/>
          </p:cNvSpPr>
          <p:nvPr>
            <p:ph type="body" idx="1"/>
          </p:nvPr>
        </p:nvSpPr>
        <p:spPr>
          <a:xfrm>
            <a:off x="311700" y="1171600"/>
            <a:ext cx="40104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of input contains one integers </a:t>
            </a:r>
            <a:r>
              <a:rPr lang="en" sz="1400" b="1">
                <a:latin typeface="Cambria"/>
                <a:ea typeface="Cambria"/>
                <a:cs typeface="Cambria"/>
                <a:sym typeface="Cambria"/>
              </a:rPr>
              <a:t>T</a:t>
            </a:r>
            <a:r>
              <a:rPr lang="en" sz="1400">
                <a:latin typeface="Cambria"/>
                <a:ea typeface="Cambria"/>
                <a:cs typeface="Cambria"/>
                <a:sym typeface="Cambria"/>
              </a:rPr>
              <a:t> denoting the number of test cases. Each test case consists of one integer </a:t>
            </a:r>
            <a:r>
              <a:rPr lang="en" sz="1400" b="1">
                <a:latin typeface="Cambria"/>
                <a:ea typeface="Cambria"/>
                <a:cs typeface="Cambria"/>
                <a:sym typeface="Cambria"/>
              </a:rPr>
              <a:t>N</a:t>
            </a:r>
            <a:r>
              <a:rPr lang="en" sz="1400">
                <a:latin typeface="Cambria"/>
                <a:ea typeface="Cambria"/>
                <a:cs typeface="Cambria"/>
                <a:sym typeface="Cambria"/>
              </a:rPr>
              <a:t> denoting number of lines. Next </a:t>
            </a:r>
            <a:r>
              <a:rPr lang="en" sz="1400" b="1">
                <a:latin typeface="Cambria"/>
                <a:ea typeface="Cambria"/>
                <a:cs typeface="Cambria"/>
                <a:sym typeface="Cambria"/>
              </a:rPr>
              <a:t>N</a:t>
            </a:r>
            <a:r>
              <a:rPr lang="en" sz="1400">
                <a:latin typeface="Cambria"/>
                <a:ea typeface="Cambria"/>
                <a:cs typeface="Cambria"/>
                <a:sym typeface="Cambria"/>
              </a:rPr>
              <a:t> lines contain </a:t>
            </a:r>
            <a:r>
              <a:rPr lang="en" sz="1400" b="1">
                <a:latin typeface="Cambria"/>
                <a:ea typeface="Cambria"/>
                <a:cs typeface="Cambria"/>
                <a:sym typeface="Cambria"/>
              </a:rPr>
              <a:t>3</a:t>
            </a:r>
            <a:r>
              <a:rPr lang="en" sz="1400">
                <a:latin typeface="Cambria"/>
                <a:ea typeface="Cambria"/>
                <a:cs typeface="Cambria"/>
                <a:sym typeface="Cambria"/>
              </a:rPr>
              <a:t> space-separated integers each denoting coefficients </a:t>
            </a:r>
            <a:r>
              <a:rPr lang="en" sz="1400" b="1">
                <a:latin typeface="Cambria"/>
                <a:ea typeface="Cambria"/>
                <a:cs typeface="Cambria"/>
                <a:sym typeface="Cambria"/>
              </a:rPr>
              <a:t>A</a:t>
            </a:r>
            <a:r>
              <a:rPr lang="en" sz="1400">
                <a:latin typeface="Cambria"/>
                <a:ea typeface="Cambria"/>
                <a:cs typeface="Cambria"/>
                <a:sym typeface="Cambria"/>
              </a:rPr>
              <a:t>, </a:t>
            </a:r>
            <a:r>
              <a:rPr lang="en" sz="1400" b="1">
                <a:latin typeface="Cambria"/>
                <a:ea typeface="Cambria"/>
                <a:cs typeface="Cambria"/>
                <a:sym typeface="Cambria"/>
              </a:rPr>
              <a:t>B</a:t>
            </a:r>
            <a:r>
              <a:rPr lang="en" sz="1400">
                <a:latin typeface="Cambria"/>
                <a:ea typeface="Cambria"/>
                <a:cs typeface="Cambria"/>
                <a:sym typeface="Cambria"/>
              </a:rPr>
              <a:t> and </a:t>
            </a:r>
            <a:r>
              <a:rPr lang="en" sz="1400" b="1">
                <a:latin typeface="Cambria"/>
                <a:ea typeface="Cambria"/>
                <a:cs typeface="Cambria"/>
                <a:sym typeface="Cambria"/>
              </a:rPr>
              <a:t>C</a:t>
            </a:r>
            <a:r>
              <a:rPr lang="en" sz="1400">
                <a:latin typeface="Cambria"/>
                <a:ea typeface="Cambria"/>
                <a:cs typeface="Cambria"/>
                <a:sym typeface="Cambria"/>
              </a:rPr>
              <a:t> respectively.</a:t>
            </a:r>
            <a:endParaRPr sz="1400">
              <a:latin typeface="Cambria"/>
              <a:ea typeface="Cambria"/>
              <a:cs typeface="Cambria"/>
              <a:sym typeface="Cambria"/>
            </a:endParaRPr>
          </a:p>
          <a:p>
            <a:pPr marL="0" lvl="0" indent="0" algn="just" rtl="0">
              <a:lnSpc>
                <a:spcPct val="100000"/>
              </a:lnSpc>
              <a:spcBef>
                <a:spcPts val="1500"/>
              </a:spcBef>
              <a:spcAft>
                <a:spcPts val="1200"/>
              </a:spcAft>
              <a:buSzPts val="275"/>
              <a:buNone/>
            </a:pPr>
            <a:endParaRPr sz="1400" b="1" u="sng">
              <a:latin typeface="Cambria"/>
              <a:ea typeface="Cambria"/>
              <a:cs typeface="Cambria"/>
              <a:sym typeface="Cambria"/>
            </a:endParaRPr>
          </a:p>
        </p:txBody>
      </p:sp>
      <p:sp>
        <p:nvSpPr>
          <p:cNvPr id="2253" name="Google Shape;2253;p354"/>
          <p:cNvSpPr txBox="1">
            <a:spLocks noGrp="1"/>
          </p:cNvSpPr>
          <p:nvPr>
            <p:ph type="body" idx="1"/>
          </p:nvPr>
        </p:nvSpPr>
        <p:spPr>
          <a:xfrm>
            <a:off x="5036100" y="1171600"/>
            <a:ext cx="40104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the cardinality of the largest perfect subset in a single line.</a:t>
            </a:r>
            <a:endParaRPr sz="1400">
              <a:latin typeface="Cambria"/>
              <a:ea typeface="Cambria"/>
              <a:cs typeface="Cambria"/>
              <a:sym typeface="Cambria"/>
            </a:endParaRPr>
          </a:p>
          <a:p>
            <a:pPr marL="0" lvl="0" indent="0" algn="just" rtl="0">
              <a:lnSpc>
                <a:spcPct val="100000"/>
              </a:lnSpc>
              <a:spcBef>
                <a:spcPts val="1500"/>
              </a:spcBef>
              <a:spcAft>
                <a:spcPts val="1200"/>
              </a:spcAft>
              <a:buSzPts val="275"/>
              <a:buNone/>
            </a:pPr>
            <a:endParaRPr sz="1400" b="1" u="sng">
              <a:latin typeface="Cambria"/>
              <a:ea typeface="Cambria"/>
              <a:cs typeface="Cambria"/>
              <a:sym typeface="Cambria"/>
            </a:endParaRP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35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51. Plane Division</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59" name="Google Shape;2259;p355"/>
          <p:cNvSpPr txBox="1">
            <a:spLocks noGrp="1"/>
          </p:cNvSpPr>
          <p:nvPr>
            <p:ph type="body" idx="1"/>
          </p:nvPr>
        </p:nvSpPr>
        <p:spPr>
          <a:xfrm>
            <a:off x="311700" y="1171600"/>
            <a:ext cx="4115700" cy="3397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75"/>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1 0 0</a:t>
            </a:r>
            <a:endParaRPr sz="1400">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3 4 5</a:t>
            </a:r>
            <a:endParaRPr sz="1400">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30 40 0</a:t>
            </a:r>
            <a:endParaRPr sz="1400">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30 40 50</a:t>
            </a:r>
            <a:endParaRPr sz="1400">
              <a:latin typeface="Cambria"/>
              <a:ea typeface="Cambria"/>
              <a:cs typeface="Cambria"/>
              <a:sym typeface="Cambria"/>
            </a:endParaRPr>
          </a:p>
          <a:p>
            <a:pPr marL="0" lvl="0" indent="0" algn="just" rtl="0">
              <a:lnSpc>
                <a:spcPct val="100000"/>
              </a:lnSpc>
              <a:spcBef>
                <a:spcPts val="1200"/>
              </a:spcBef>
              <a:spcAft>
                <a:spcPts val="0"/>
              </a:spcAft>
              <a:buSzPts val="275"/>
              <a:buNone/>
            </a:pPr>
            <a:endParaRPr sz="1400">
              <a:latin typeface="Cambria"/>
              <a:ea typeface="Cambria"/>
              <a:cs typeface="Cambria"/>
              <a:sym typeface="Cambria"/>
            </a:endParaRPr>
          </a:p>
          <a:p>
            <a:pPr marL="0" lvl="0" indent="0" algn="just" rtl="0">
              <a:lnSpc>
                <a:spcPct val="100000"/>
              </a:lnSpc>
              <a:spcBef>
                <a:spcPts val="1200"/>
              </a:spcBef>
              <a:spcAft>
                <a:spcPts val="1200"/>
              </a:spcAft>
              <a:buSzPts val="275"/>
              <a:buNone/>
            </a:pPr>
            <a:endParaRPr sz="1400" b="1" u="sng">
              <a:latin typeface="Cambria"/>
              <a:ea typeface="Cambria"/>
              <a:cs typeface="Cambria"/>
              <a:sym typeface="Cambria"/>
            </a:endParaRPr>
          </a:p>
        </p:txBody>
      </p:sp>
      <p:sp>
        <p:nvSpPr>
          <p:cNvPr id="2260" name="Google Shape;2260;p355"/>
          <p:cNvSpPr txBox="1">
            <a:spLocks noGrp="1"/>
          </p:cNvSpPr>
          <p:nvPr>
            <p:ph type="body" idx="1"/>
          </p:nvPr>
        </p:nvSpPr>
        <p:spPr>
          <a:xfrm>
            <a:off x="5112300" y="1171600"/>
            <a:ext cx="4115700" cy="3397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75"/>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lnSpc>
                <a:spcPct val="100000"/>
              </a:lnSpc>
              <a:spcBef>
                <a:spcPts val="1200"/>
              </a:spcBef>
              <a:spcAft>
                <a:spcPts val="0"/>
              </a:spcAft>
              <a:buSzPts val="275"/>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00000"/>
              </a:lnSpc>
              <a:spcBef>
                <a:spcPts val="1500"/>
              </a:spcBef>
              <a:spcAft>
                <a:spcPts val="1200"/>
              </a:spcAft>
              <a:buSzPts val="275"/>
              <a:buNone/>
            </a:pPr>
            <a:endParaRPr sz="1400" b="1" u="sng">
              <a:latin typeface="Cambria"/>
              <a:ea typeface="Cambria"/>
              <a:cs typeface="Cambria"/>
              <a:sym typeface="Cambria"/>
            </a:endParaRP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p3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51. Plane Division</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66" name="Google Shape;2266;p35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N</a:t>
            </a:r>
            <a:r>
              <a:rPr lang="en" sz="1400" b="1" baseline="-25000">
                <a:latin typeface="Cambria"/>
                <a:ea typeface="Cambria"/>
                <a:cs typeface="Cambria"/>
                <a:sym typeface="Cambria"/>
              </a:rPr>
              <a:t>max</a:t>
            </a:r>
            <a:endParaRPr sz="1400" b="1" baseline="-25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Sum over all </a:t>
            </a:r>
            <a:r>
              <a:rPr lang="en" sz="1400" b="1">
                <a:latin typeface="Cambria"/>
                <a:ea typeface="Cambria"/>
                <a:cs typeface="Cambria"/>
                <a:sym typeface="Cambria"/>
              </a:rPr>
              <a:t>N</a:t>
            </a:r>
            <a:r>
              <a:rPr lang="en" sz="1400">
                <a:latin typeface="Cambria"/>
                <a:ea typeface="Cambria"/>
                <a:cs typeface="Cambria"/>
                <a:sym typeface="Cambria"/>
              </a:rPr>
              <a:t> for all test cases ≤ </a:t>
            </a:r>
            <a:r>
              <a:rPr lang="en" sz="1400" b="1">
                <a:latin typeface="Cambria"/>
                <a:ea typeface="Cambria"/>
                <a:cs typeface="Cambria"/>
                <a:sym typeface="Cambria"/>
              </a:rPr>
              <a:t>NS</a:t>
            </a:r>
            <a:r>
              <a:rPr lang="en" sz="1400" b="1" baseline="-25000">
                <a:latin typeface="Cambria"/>
                <a:ea typeface="Cambria"/>
                <a:cs typeface="Cambria"/>
                <a:sym typeface="Cambria"/>
              </a:rPr>
              <a:t>max</a:t>
            </a:r>
            <a:endParaRPr sz="1400" b="1" baseline="-25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|A|, |B|, |C|</a:t>
            </a:r>
            <a:r>
              <a:rPr lang="en" sz="1400">
                <a:latin typeface="Cambria"/>
                <a:ea typeface="Cambria"/>
                <a:cs typeface="Cambria"/>
                <a:sym typeface="Cambria"/>
              </a:rPr>
              <a:t> ≤ </a:t>
            </a:r>
            <a:r>
              <a:rPr lang="en" sz="1400" b="1">
                <a:latin typeface="Cambria"/>
                <a:ea typeface="Cambria"/>
                <a:cs typeface="Cambria"/>
                <a:sym typeface="Cambria"/>
              </a:rPr>
              <a:t>10</a:t>
            </a:r>
            <a:r>
              <a:rPr lang="en" sz="1400" b="1" baseline="30000">
                <a:latin typeface="Cambria"/>
                <a:ea typeface="Cambria"/>
                <a:cs typeface="Cambria"/>
                <a:sym typeface="Cambria"/>
              </a:rPr>
              <a:t>9</a:t>
            </a:r>
            <a:endParaRPr sz="1400" b="1"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For a line with coefficients </a:t>
            </a:r>
            <a:r>
              <a:rPr lang="en" sz="1400" b="1">
                <a:latin typeface="Cambria"/>
                <a:ea typeface="Cambria"/>
                <a:cs typeface="Cambria"/>
                <a:sym typeface="Cambria"/>
              </a:rPr>
              <a:t>A</a:t>
            </a:r>
            <a:r>
              <a:rPr lang="en" sz="1400">
                <a:latin typeface="Cambria"/>
                <a:ea typeface="Cambria"/>
                <a:cs typeface="Cambria"/>
                <a:sym typeface="Cambria"/>
              </a:rPr>
              <a:t>, </a:t>
            </a:r>
            <a:r>
              <a:rPr lang="en" sz="1400" b="1">
                <a:latin typeface="Cambria"/>
                <a:ea typeface="Cambria"/>
                <a:cs typeface="Cambria"/>
                <a:sym typeface="Cambria"/>
              </a:rPr>
              <a:t>B</a:t>
            </a:r>
            <a:r>
              <a:rPr lang="en" sz="1400">
                <a:latin typeface="Cambria"/>
                <a:ea typeface="Cambria"/>
                <a:cs typeface="Cambria"/>
                <a:sym typeface="Cambria"/>
              </a:rPr>
              <a:t> and </a:t>
            </a:r>
            <a:r>
              <a:rPr lang="en" sz="1400" b="1">
                <a:latin typeface="Cambria"/>
                <a:ea typeface="Cambria"/>
                <a:cs typeface="Cambria"/>
                <a:sym typeface="Cambria"/>
              </a:rPr>
              <a:t>C</a:t>
            </a:r>
            <a:r>
              <a:rPr lang="en" sz="1400">
                <a:latin typeface="Cambria"/>
                <a:ea typeface="Cambria"/>
                <a:cs typeface="Cambria"/>
                <a:sym typeface="Cambria"/>
              </a:rPr>
              <a:t> either </a:t>
            </a:r>
            <a:r>
              <a:rPr lang="en" sz="1400" b="1">
                <a:latin typeface="Cambria"/>
                <a:ea typeface="Cambria"/>
                <a:cs typeface="Cambria"/>
                <a:sym typeface="Cambria"/>
              </a:rPr>
              <a:t>A</a:t>
            </a:r>
            <a:r>
              <a:rPr lang="en" sz="1400">
                <a:latin typeface="Cambria"/>
                <a:ea typeface="Cambria"/>
                <a:cs typeface="Cambria"/>
                <a:sym typeface="Cambria"/>
              </a:rPr>
              <a:t> or </a:t>
            </a:r>
            <a:r>
              <a:rPr lang="en" sz="1400" b="1">
                <a:latin typeface="Cambria"/>
                <a:ea typeface="Cambria"/>
                <a:cs typeface="Cambria"/>
                <a:sym typeface="Cambria"/>
              </a:rPr>
              <a:t>B</a:t>
            </a:r>
            <a:r>
              <a:rPr lang="en" sz="1400">
                <a:latin typeface="Cambria"/>
                <a:ea typeface="Cambria"/>
                <a:cs typeface="Cambria"/>
                <a:sym typeface="Cambria"/>
              </a:rPr>
              <a:t> is not zero.</a:t>
            </a:r>
            <a:endParaRPr sz="14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Cambria"/>
              <a:buChar char="●"/>
            </a:pPr>
            <a:r>
              <a:rPr lang="en" sz="1400" b="1">
                <a:latin typeface="Cambria"/>
                <a:ea typeface="Cambria"/>
                <a:cs typeface="Cambria"/>
                <a:sym typeface="Cambria"/>
              </a:rPr>
              <a:t>Subtask #1 [35 points]: N</a:t>
            </a:r>
            <a:r>
              <a:rPr lang="en" sz="1400" b="1" baseline="-25000">
                <a:latin typeface="Cambria"/>
                <a:ea typeface="Cambria"/>
                <a:cs typeface="Cambria"/>
                <a:sym typeface="Cambria"/>
              </a:rPr>
              <a:t>max</a:t>
            </a:r>
            <a:r>
              <a:rPr lang="en" sz="1400" b="1">
                <a:latin typeface="Cambria"/>
                <a:ea typeface="Cambria"/>
                <a:cs typeface="Cambria"/>
                <a:sym typeface="Cambria"/>
              </a:rPr>
              <a:t> = 5000, NS</a:t>
            </a:r>
            <a:r>
              <a:rPr lang="en" sz="1400" b="1" baseline="-25000">
                <a:latin typeface="Cambria"/>
                <a:ea typeface="Cambria"/>
                <a:cs typeface="Cambria"/>
                <a:sym typeface="Cambria"/>
              </a:rPr>
              <a:t>max</a:t>
            </a:r>
            <a:r>
              <a:rPr lang="en" sz="1400" b="1">
                <a:latin typeface="Cambria"/>
                <a:ea typeface="Cambria"/>
                <a:cs typeface="Cambria"/>
                <a:sym typeface="Cambria"/>
              </a:rPr>
              <a:t> = 50000</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b="1">
                <a:latin typeface="Cambria"/>
                <a:ea typeface="Cambria"/>
                <a:cs typeface="Cambria"/>
                <a:sym typeface="Cambria"/>
              </a:rPr>
              <a:t>Subtask #2 [65 points]: N</a:t>
            </a:r>
            <a:r>
              <a:rPr lang="en" sz="1400" b="1" baseline="-25000">
                <a:latin typeface="Cambria"/>
                <a:ea typeface="Cambria"/>
                <a:cs typeface="Cambria"/>
                <a:sym typeface="Cambria"/>
              </a:rPr>
              <a:t>max</a:t>
            </a:r>
            <a:r>
              <a:rPr lang="en" sz="1400" b="1">
                <a:latin typeface="Cambria"/>
                <a:ea typeface="Cambria"/>
                <a:cs typeface="Cambria"/>
                <a:sym typeface="Cambria"/>
              </a:rPr>
              <a:t> = NS</a:t>
            </a:r>
            <a:r>
              <a:rPr lang="en" sz="1400" b="1" baseline="-25000">
                <a:latin typeface="Cambria"/>
                <a:ea typeface="Cambria"/>
                <a:cs typeface="Cambria"/>
                <a:sym typeface="Cambria"/>
              </a:rPr>
              <a:t>max</a:t>
            </a:r>
            <a:r>
              <a:rPr lang="en" sz="1400" b="1">
                <a:latin typeface="Cambria"/>
                <a:ea typeface="Cambria"/>
                <a:cs typeface="Cambria"/>
                <a:sym typeface="Cambria"/>
              </a:rPr>
              <a:t> = 10</a:t>
            </a:r>
            <a:r>
              <a:rPr lang="en" sz="1400" b="1" baseline="30000">
                <a:latin typeface="Cambria"/>
                <a:ea typeface="Cambria"/>
                <a:cs typeface="Cambria"/>
                <a:sym typeface="Cambria"/>
              </a:rPr>
              <a:t>5</a:t>
            </a:r>
            <a:endParaRPr sz="1400" b="1" baseline="30000">
              <a:latin typeface="Cambria"/>
              <a:ea typeface="Cambria"/>
              <a:cs typeface="Cambria"/>
              <a:sym typeface="Cambria"/>
            </a:endParaRPr>
          </a:p>
          <a:p>
            <a:pPr marL="0" lvl="0" indent="0" algn="just" rtl="0">
              <a:lnSpc>
                <a:spcPct val="100000"/>
              </a:lnSpc>
              <a:spcBef>
                <a:spcPts val="3000"/>
              </a:spcBef>
              <a:spcAft>
                <a:spcPts val="1200"/>
              </a:spcAft>
              <a:buSzPts val="275"/>
              <a:buNone/>
            </a:pPr>
            <a:endParaRPr sz="1400" b="1" u="sng">
              <a:latin typeface="Cambria"/>
              <a:ea typeface="Cambria"/>
              <a:cs typeface="Cambria"/>
              <a:sym typeface="Cambria"/>
            </a:endParaRP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3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51. Plane Division</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72" name="Google Shape;2272;p3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SzPts val="1100"/>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Lines </a:t>
            </a:r>
            <a:r>
              <a:rPr lang="en" sz="1400" b="1">
                <a:latin typeface="Cambria"/>
                <a:ea typeface="Cambria"/>
                <a:cs typeface="Cambria"/>
                <a:sym typeface="Cambria"/>
              </a:rPr>
              <a:t>3*x + 4*y + 5 = 0</a:t>
            </a:r>
            <a:r>
              <a:rPr lang="en" sz="1400">
                <a:latin typeface="Cambria"/>
                <a:ea typeface="Cambria"/>
                <a:cs typeface="Cambria"/>
                <a:sym typeface="Cambria"/>
              </a:rPr>
              <a:t> and </a:t>
            </a:r>
            <a:r>
              <a:rPr lang="en" sz="1400" b="1">
                <a:latin typeface="Cambria"/>
                <a:ea typeface="Cambria"/>
                <a:cs typeface="Cambria"/>
                <a:sym typeface="Cambria"/>
              </a:rPr>
              <a:t>30*x + 40*y + 0 = 0</a:t>
            </a:r>
            <a:r>
              <a:rPr lang="en" sz="1400">
                <a:latin typeface="Cambria"/>
                <a:ea typeface="Cambria"/>
                <a:cs typeface="Cambria"/>
                <a:sym typeface="Cambria"/>
              </a:rPr>
              <a:t> form a biggest perfect subset</a:t>
            </a:r>
            <a:endParaRPr sz="1400">
              <a:latin typeface="Cambria"/>
              <a:ea typeface="Cambria"/>
              <a:cs typeface="Cambria"/>
              <a:sym typeface="Cambria"/>
            </a:endParaRPr>
          </a:p>
          <a:p>
            <a:pPr marL="0" lvl="0" indent="0" algn="just" rtl="0">
              <a:lnSpc>
                <a:spcPct val="100000"/>
              </a:lnSpc>
              <a:spcBef>
                <a:spcPts val="1500"/>
              </a:spcBef>
              <a:spcAft>
                <a:spcPts val="1200"/>
              </a:spcAft>
              <a:buSzPts val="275"/>
              <a:buNone/>
            </a:pPr>
            <a:endParaRPr sz="1400" b="1" u="sng">
              <a:latin typeface="Cambria"/>
              <a:ea typeface="Cambria"/>
              <a:cs typeface="Cambria"/>
              <a:sym typeface="Cambria"/>
            </a:endParaRP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3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b="1">
                <a:latin typeface="Cambria"/>
                <a:ea typeface="Cambria"/>
                <a:cs typeface="Cambria"/>
                <a:sym typeface="Cambria"/>
              </a:rPr>
              <a:t>51. Plane Division</a:t>
            </a: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endParaRPr b="1">
              <a:latin typeface="Cambria"/>
              <a:ea typeface="Cambria"/>
              <a:cs typeface="Cambria"/>
              <a:sym typeface="Cambria"/>
            </a:endParaRPr>
          </a:p>
          <a:p>
            <a:pPr marL="0" lvl="0" indent="0" algn="l" rtl="0">
              <a:lnSpc>
                <a:spcPct val="160000"/>
              </a:lnSpc>
              <a:spcBef>
                <a:spcPts val="2400"/>
              </a:spcBef>
              <a:spcAft>
                <a:spcPts val="0"/>
              </a:spcAft>
              <a:buClr>
                <a:schemeClr val="dk1"/>
              </a:buClr>
              <a:buSzPts val="990"/>
              <a:buFont typeface="Arial"/>
              <a:buNone/>
            </a:pPr>
            <a:r>
              <a:rPr lang="en" sz="2625" b="1">
                <a:latin typeface="Cambria"/>
                <a:ea typeface="Cambria"/>
                <a:cs typeface="Cambria"/>
                <a:sym typeface="Cambria"/>
              </a:rPr>
              <a:t> </a:t>
            </a:r>
            <a:endParaRPr sz="2625"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2278" name="Google Shape;2278;p35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1400">
              <a:latin typeface="Cambria"/>
              <a:ea typeface="Cambria"/>
              <a:cs typeface="Cambria"/>
              <a:sym typeface="Cambria"/>
            </a:endParaRPr>
          </a:p>
          <a:p>
            <a:pPr marL="0" lvl="0" indent="0" algn="just" rtl="0">
              <a:lnSpc>
                <a:spcPct val="100000"/>
              </a:lnSpc>
              <a:spcBef>
                <a:spcPts val="1500"/>
              </a:spcBef>
              <a:spcAft>
                <a:spcPts val="1200"/>
              </a:spcAft>
              <a:buSzPts val="275"/>
              <a:buNone/>
            </a:pPr>
            <a:endParaRPr sz="1400" b="1" u="sng">
              <a:latin typeface="Cambria"/>
              <a:ea typeface="Cambria"/>
              <a:cs typeface="Cambria"/>
              <a:sym typeface="Cambria"/>
            </a:endParaRP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sp>
        <p:nvSpPr>
          <p:cNvPr id="2283" name="Google Shape;2283;p3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33333"/>
              <a:buFont typeface="Arial"/>
              <a:buNone/>
            </a:pPr>
            <a:r>
              <a:rPr lang="en" sz="3300" b="1">
                <a:latin typeface="Cambria"/>
                <a:ea typeface="Cambria"/>
                <a:cs typeface="Cambria"/>
                <a:sym typeface="Cambria"/>
              </a:rPr>
              <a:t>52. Sorting Tool</a:t>
            </a:r>
            <a:endParaRPr sz="3300" b="1">
              <a:latin typeface="Cambria"/>
              <a:ea typeface="Cambria"/>
              <a:cs typeface="Cambria"/>
              <a:sym typeface="Cambria"/>
            </a:endParaRPr>
          </a:p>
          <a:p>
            <a:pPr marL="0" lvl="0" indent="0" algn="l" rtl="0">
              <a:spcBef>
                <a:spcPts val="600"/>
              </a:spcBef>
              <a:spcAft>
                <a:spcPts val="0"/>
              </a:spcAft>
              <a:buNone/>
            </a:pPr>
            <a:endParaRPr/>
          </a:p>
        </p:txBody>
      </p:sp>
      <p:sp>
        <p:nvSpPr>
          <p:cNvPr id="2284" name="Google Shape;2284;p35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Chaitya is a great problem solver. He found that most of his problems could be solved by arranging them in a particular order. The problem input consists of </a:t>
            </a:r>
            <a:r>
              <a:rPr lang="en" sz="1400" b="1">
                <a:latin typeface="Cambria"/>
                <a:ea typeface="Cambria"/>
                <a:cs typeface="Cambria"/>
                <a:sym typeface="Cambria"/>
              </a:rPr>
              <a:t>N</a:t>
            </a:r>
            <a:r>
              <a:rPr lang="en" sz="1400">
                <a:latin typeface="Cambria"/>
                <a:ea typeface="Cambria"/>
                <a:cs typeface="Cambria"/>
                <a:sym typeface="Cambria"/>
              </a:rPr>
              <a:t>. numbers, smaller than or equal to </a:t>
            </a:r>
            <a:r>
              <a:rPr lang="en" sz="1400" b="1">
                <a:latin typeface="Cambria"/>
                <a:ea typeface="Cambria"/>
                <a:cs typeface="Cambria"/>
                <a:sym typeface="Cambria"/>
              </a:rPr>
              <a:t>M</a:t>
            </a:r>
            <a:r>
              <a:rPr lang="en" sz="1400">
                <a:latin typeface="Cambria"/>
                <a:ea typeface="Cambria"/>
                <a:cs typeface="Cambria"/>
                <a:sym typeface="Cambria"/>
              </a:rPr>
              <a:t>. Chaitya’s analysis consists of sorting this sequence according to their occurrences.</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output must be sorted so that for two numbers </a:t>
            </a:r>
            <a:r>
              <a:rPr lang="en" sz="1400" b="1">
                <a:latin typeface="Cambria"/>
                <a:ea typeface="Cambria"/>
                <a:cs typeface="Cambria"/>
                <a:sym typeface="Cambria"/>
              </a:rPr>
              <a:t>A</a:t>
            </a:r>
            <a:r>
              <a:rPr lang="en" sz="1400">
                <a:latin typeface="Cambria"/>
                <a:ea typeface="Cambria"/>
                <a:cs typeface="Cambria"/>
                <a:sym typeface="Cambria"/>
              </a:rPr>
              <a:t> and </a:t>
            </a:r>
            <a:r>
              <a:rPr lang="en" sz="1400" b="1">
                <a:latin typeface="Cambria"/>
                <a:ea typeface="Cambria"/>
                <a:cs typeface="Cambria"/>
                <a:sym typeface="Cambria"/>
              </a:rPr>
              <a:t>B</a:t>
            </a:r>
            <a:r>
              <a:rPr lang="en" sz="1400">
                <a:latin typeface="Cambria"/>
                <a:ea typeface="Cambria"/>
                <a:cs typeface="Cambria"/>
                <a:sym typeface="Cambria"/>
              </a:rPr>
              <a:t>, </a:t>
            </a:r>
            <a:r>
              <a:rPr lang="en" sz="1400" b="1">
                <a:latin typeface="Cambria"/>
                <a:ea typeface="Cambria"/>
                <a:cs typeface="Cambria"/>
                <a:sym typeface="Cambria"/>
              </a:rPr>
              <a:t>A</a:t>
            </a:r>
            <a:r>
              <a:rPr lang="en" sz="1400">
                <a:latin typeface="Cambria"/>
                <a:ea typeface="Cambria"/>
                <a:cs typeface="Cambria"/>
                <a:sym typeface="Cambria"/>
              </a:rPr>
              <a:t> will appear before </a:t>
            </a:r>
            <a:r>
              <a:rPr lang="en" sz="1400" b="1">
                <a:latin typeface="Cambria"/>
                <a:ea typeface="Cambria"/>
                <a:cs typeface="Cambria"/>
                <a:sym typeface="Cambria"/>
              </a:rPr>
              <a:t>B</a:t>
            </a:r>
            <a:r>
              <a:rPr lang="en" sz="1400">
                <a:latin typeface="Cambria"/>
                <a:ea typeface="Cambria"/>
                <a:cs typeface="Cambria"/>
                <a:sym typeface="Cambria"/>
              </a:rPr>
              <a:t> if the number of times </a:t>
            </a:r>
            <a:r>
              <a:rPr lang="en" sz="1400" b="1">
                <a:latin typeface="Cambria"/>
                <a:ea typeface="Cambria"/>
                <a:cs typeface="Cambria"/>
                <a:sym typeface="Cambria"/>
              </a:rPr>
              <a:t>A</a:t>
            </a:r>
            <a:r>
              <a:rPr lang="en" sz="1400">
                <a:latin typeface="Cambria"/>
                <a:ea typeface="Cambria"/>
                <a:cs typeface="Cambria"/>
                <a:sym typeface="Cambria"/>
              </a:rPr>
              <a:t> appears in the original order is larger than the number of times </a:t>
            </a:r>
            <a:r>
              <a:rPr lang="en" sz="1400" b="1">
                <a:latin typeface="Cambria"/>
                <a:ea typeface="Cambria"/>
                <a:cs typeface="Cambria"/>
                <a:sym typeface="Cambria"/>
              </a:rPr>
              <a:t>B</a:t>
            </a:r>
            <a:r>
              <a:rPr lang="en" sz="1400">
                <a:latin typeface="Cambria"/>
                <a:ea typeface="Cambria"/>
                <a:cs typeface="Cambria"/>
                <a:sym typeface="Cambria"/>
              </a:rPr>
              <a:t> does. If the number of occurrences is equal, the number whose value appears sooner in the input should appear sooner in the sorted sequence.</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Help Chaitya by creating a custom sorting tool.</a:t>
            </a:r>
            <a:endParaRPr sz="1400">
              <a:latin typeface="Cambria"/>
              <a:ea typeface="Cambria"/>
              <a:cs typeface="Cambria"/>
              <a:sym typeface="Cambria"/>
            </a:endParaRP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36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33333"/>
              <a:buFont typeface="Arial"/>
              <a:buNone/>
            </a:pPr>
            <a:r>
              <a:rPr lang="en" sz="3300" b="1">
                <a:latin typeface="Cambria"/>
                <a:ea typeface="Cambria"/>
                <a:cs typeface="Cambria"/>
                <a:sym typeface="Cambria"/>
              </a:rPr>
              <a:t>52. Sorting Tool</a:t>
            </a:r>
            <a:endParaRPr sz="3300" b="1">
              <a:latin typeface="Cambria"/>
              <a:ea typeface="Cambria"/>
              <a:cs typeface="Cambria"/>
              <a:sym typeface="Cambria"/>
            </a:endParaRPr>
          </a:p>
          <a:p>
            <a:pPr marL="0" lvl="0" indent="0" algn="l" rtl="0">
              <a:spcBef>
                <a:spcPts val="600"/>
              </a:spcBef>
              <a:spcAft>
                <a:spcPts val="0"/>
              </a:spcAft>
              <a:buNone/>
            </a:pPr>
            <a:endParaRPr/>
          </a:p>
        </p:txBody>
      </p:sp>
      <p:sp>
        <p:nvSpPr>
          <p:cNvPr id="2290" name="Google Shape;2290;p360"/>
          <p:cNvSpPr txBox="1">
            <a:spLocks noGrp="1"/>
          </p:cNvSpPr>
          <p:nvPr>
            <p:ph type="body" idx="1"/>
          </p:nvPr>
        </p:nvSpPr>
        <p:spPr>
          <a:xfrm>
            <a:off x="311700" y="1171600"/>
            <a:ext cx="4545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First line of input contains two integers, </a:t>
            </a:r>
            <a:r>
              <a:rPr lang="en" sz="1400" b="1">
                <a:latin typeface="Cambria"/>
                <a:ea typeface="Cambria"/>
                <a:cs typeface="Cambria"/>
                <a:sym typeface="Cambria"/>
              </a:rPr>
              <a:t>N</a:t>
            </a:r>
            <a:r>
              <a:rPr lang="en" sz="1400">
                <a:latin typeface="Cambria"/>
                <a:ea typeface="Cambria"/>
                <a:cs typeface="Cambria"/>
                <a:sym typeface="Cambria"/>
              </a:rPr>
              <a:t>, length of message, and </a:t>
            </a:r>
            <a:r>
              <a:rPr lang="en" sz="1400" b="1">
                <a:latin typeface="Cambria"/>
                <a:ea typeface="Cambria"/>
                <a:cs typeface="Cambria"/>
                <a:sym typeface="Cambria"/>
              </a:rPr>
              <a:t>M</a:t>
            </a:r>
            <a:r>
              <a:rPr lang="en" sz="1400">
                <a:latin typeface="Cambria"/>
                <a:ea typeface="Cambria"/>
                <a:cs typeface="Cambria"/>
                <a:sym typeface="Cambria"/>
              </a:rPr>
              <a:t>, the number from task description. Next line contains </a:t>
            </a:r>
            <a:r>
              <a:rPr lang="en" sz="1400" b="1">
                <a:latin typeface="Cambria"/>
                <a:ea typeface="Cambria"/>
                <a:cs typeface="Cambria"/>
                <a:sym typeface="Cambria"/>
              </a:rPr>
              <a:t>N</a:t>
            </a:r>
            <a:r>
              <a:rPr lang="en" sz="1400">
                <a:latin typeface="Cambria"/>
                <a:ea typeface="Cambria"/>
                <a:cs typeface="Cambria"/>
                <a:sym typeface="Cambria"/>
              </a:rPr>
              <a:t> integers smaller than or equal to </a:t>
            </a:r>
            <a:r>
              <a:rPr lang="en" sz="1400" b="1">
                <a:latin typeface="Cambria"/>
                <a:ea typeface="Cambria"/>
                <a:cs typeface="Cambria"/>
                <a:sym typeface="Cambria"/>
              </a:rPr>
              <a:t>M</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2291" name="Google Shape;2291;p360"/>
          <p:cNvSpPr txBox="1">
            <a:spLocks noGrp="1"/>
          </p:cNvSpPr>
          <p:nvPr>
            <p:ph type="body" idx="1"/>
          </p:nvPr>
        </p:nvSpPr>
        <p:spPr>
          <a:xfrm>
            <a:off x="4883700" y="1171600"/>
            <a:ext cx="40458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Output should contain </a:t>
            </a:r>
            <a:r>
              <a:rPr lang="en" sz="1400" b="1">
                <a:latin typeface="Cambria"/>
                <a:ea typeface="Cambria"/>
                <a:cs typeface="Cambria"/>
                <a:sym typeface="Cambria"/>
              </a:rPr>
              <a:t>N</a:t>
            </a:r>
            <a:r>
              <a:rPr lang="en" sz="1400">
                <a:latin typeface="Cambria"/>
                <a:ea typeface="Cambria"/>
                <a:cs typeface="Cambria"/>
                <a:sym typeface="Cambria"/>
              </a:rPr>
              <a:t> numbers in the required sequence.</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Shape 2295"/>
        <p:cNvGrpSpPr/>
        <p:nvPr/>
      </p:nvGrpSpPr>
      <p:grpSpPr>
        <a:xfrm>
          <a:off x="0" y="0"/>
          <a:ext cx="0" cy="0"/>
          <a:chOff x="0" y="0"/>
          <a:chExt cx="0" cy="0"/>
        </a:xfrm>
      </p:grpSpPr>
      <p:sp>
        <p:nvSpPr>
          <p:cNvPr id="2296" name="Google Shape;2296;p36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33333"/>
              <a:buFont typeface="Arial"/>
              <a:buNone/>
            </a:pPr>
            <a:r>
              <a:rPr lang="en" sz="3300" b="1">
                <a:latin typeface="Cambria"/>
                <a:ea typeface="Cambria"/>
                <a:cs typeface="Cambria"/>
                <a:sym typeface="Cambria"/>
              </a:rPr>
              <a:t>52. Sorting Tool</a:t>
            </a:r>
            <a:endParaRPr sz="3300" b="1">
              <a:latin typeface="Cambria"/>
              <a:ea typeface="Cambria"/>
              <a:cs typeface="Cambria"/>
              <a:sym typeface="Cambria"/>
            </a:endParaRPr>
          </a:p>
          <a:p>
            <a:pPr marL="0" lvl="0" indent="0" algn="l" rtl="0">
              <a:spcBef>
                <a:spcPts val="600"/>
              </a:spcBef>
              <a:spcAft>
                <a:spcPts val="0"/>
              </a:spcAft>
              <a:buNone/>
            </a:pPr>
            <a:endParaRPr/>
          </a:p>
        </p:txBody>
      </p:sp>
      <p:sp>
        <p:nvSpPr>
          <p:cNvPr id="2297" name="Google Shape;2297;p361"/>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6B6B6B"/>
              </a:buClr>
              <a:buSzPts val="105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0"/>
              </a:spcBef>
              <a:spcAft>
                <a:spcPts val="0"/>
              </a:spcAft>
              <a:buClr>
                <a:srgbClr val="6B6B6B"/>
              </a:buClr>
              <a:buSzPts val="1050"/>
              <a:buFont typeface="Arial"/>
              <a:buNone/>
            </a:pPr>
            <a:r>
              <a:rPr lang="en" sz="1400">
                <a:latin typeface="Cambria"/>
                <a:ea typeface="Cambria"/>
                <a:cs typeface="Cambria"/>
                <a:sym typeface="Cambria"/>
              </a:rPr>
              <a:t>7 3</a:t>
            </a:r>
            <a:endParaRPr sz="1400">
              <a:latin typeface="Cambria"/>
              <a:ea typeface="Cambria"/>
              <a:cs typeface="Cambria"/>
              <a:sym typeface="Cambria"/>
            </a:endParaRPr>
          </a:p>
          <a:p>
            <a:pPr marL="0" lvl="0" indent="0" algn="just" rtl="0">
              <a:lnSpc>
                <a:spcPct val="170000"/>
              </a:lnSpc>
              <a:spcBef>
                <a:spcPts val="1500"/>
              </a:spcBef>
              <a:spcAft>
                <a:spcPts val="0"/>
              </a:spcAft>
              <a:buClr>
                <a:srgbClr val="6B6B6B"/>
              </a:buClr>
              <a:buSzPts val="1050"/>
              <a:buFont typeface="Arial"/>
              <a:buNone/>
            </a:pPr>
            <a:r>
              <a:rPr lang="en" sz="1400">
                <a:latin typeface="Cambria"/>
                <a:ea typeface="Cambria"/>
                <a:cs typeface="Cambria"/>
                <a:sym typeface="Cambria"/>
              </a:rPr>
              <a:t>2 3 3 3 2 1 2</a:t>
            </a:r>
            <a:endParaRPr sz="1400">
              <a:latin typeface="Cambria"/>
              <a:ea typeface="Cambria"/>
              <a:cs typeface="Cambria"/>
              <a:sym typeface="Cambria"/>
            </a:endParaRPr>
          </a:p>
          <a:p>
            <a:pPr marL="0" lvl="0" indent="0" algn="just" rtl="0">
              <a:spcBef>
                <a:spcPts val="1500"/>
              </a:spcBef>
              <a:spcAft>
                <a:spcPts val="0"/>
              </a:spcAft>
              <a:buClr>
                <a:srgbClr val="6B6B6B"/>
              </a:buClr>
              <a:buSzPts val="105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0"/>
              </a:spcBef>
              <a:spcAft>
                <a:spcPts val="0"/>
              </a:spcAft>
              <a:buClr>
                <a:srgbClr val="6B6B6B"/>
              </a:buClr>
              <a:buSzPts val="1050"/>
              <a:buFont typeface="Arial"/>
              <a:buNone/>
            </a:pPr>
            <a:r>
              <a:rPr lang="en" sz="1400">
                <a:latin typeface="Cambria"/>
                <a:ea typeface="Cambria"/>
                <a:cs typeface="Cambria"/>
                <a:sym typeface="Cambria"/>
              </a:rPr>
              <a:t>4 2</a:t>
            </a:r>
            <a:endParaRPr sz="1400">
              <a:latin typeface="Cambria"/>
              <a:ea typeface="Cambria"/>
              <a:cs typeface="Cambria"/>
              <a:sym typeface="Cambria"/>
            </a:endParaRPr>
          </a:p>
          <a:p>
            <a:pPr marL="0" lvl="0" indent="0" algn="just" rtl="0">
              <a:lnSpc>
                <a:spcPct val="170000"/>
              </a:lnSpc>
              <a:spcBef>
                <a:spcPts val="1500"/>
              </a:spcBef>
              <a:spcAft>
                <a:spcPts val="0"/>
              </a:spcAft>
              <a:buClr>
                <a:srgbClr val="6B6B6B"/>
              </a:buClr>
              <a:buSzPts val="1050"/>
              <a:buFont typeface="Arial"/>
              <a:buNone/>
            </a:pPr>
            <a:r>
              <a:rPr lang="en" sz="1400">
                <a:latin typeface="Cambria"/>
                <a:ea typeface="Cambria"/>
                <a:cs typeface="Cambria"/>
                <a:sym typeface="Cambria"/>
              </a:rPr>
              <a:t>2 1 2 2</a:t>
            </a:r>
            <a:endParaRPr sz="1400">
              <a:latin typeface="Cambria"/>
              <a:ea typeface="Cambria"/>
              <a:cs typeface="Cambria"/>
              <a:sym typeface="Cambria"/>
            </a:endParaRPr>
          </a:p>
          <a:p>
            <a:pPr marL="0" lvl="0" indent="0" algn="just" rtl="0">
              <a:lnSpc>
                <a:spcPct val="170000"/>
              </a:lnSpc>
              <a:spcBef>
                <a:spcPts val="1500"/>
              </a:spcBef>
              <a:spcAft>
                <a:spcPts val="0"/>
              </a:spcAft>
              <a:buClr>
                <a:srgbClr val="6B6B6B"/>
              </a:buClr>
              <a:buSzPts val="105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2298" name="Google Shape;2298;p361"/>
          <p:cNvSpPr txBox="1">
            <a:spLocks noGrp="1"/>
          </p:cNvSpPr>
          <p:nvPr>
            <p:ph type="body" idx="1"/>
          </p:nvPr>
        </p:nvSpPr>
        <p:spPr>
          <a:xfrm>
            <a:off x="48075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6B6B6B"/>
              </a:buClr>
              <a:buSzPts val="105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0"/>
              </a:spcBef>
              <a:spcAft>
                <a:spcPts val="0"/>
              </a:spcAft>
              <a:buClr>
                <a:srgbClr val="6B6B6B"/>
              </a:buClr>
              <a:buSzPts val="1050"/>
              <a:buFont typeface="Arial"/>
              <a:buNone/>
            </a:pPr>
            <a:r>
              <a:rPr lang="en" sz="1400">
                <a:latin typeface="Cambria"/>
                <a:ea typeface="Cambria"/>
                <a:cs typeface="Cambria"/>
                <a:sym typeface="Cambria"/>
              </a:rPr>
              <a:t>2 2 2 3 3 3 1</a:t>
            </a:r>
            <a:endParaRPr sz="1400">
              <a:latin typeface="Cambria"/>
              <a:ea typeface="Cambria"/>
              <a:cs typeface="Cambria"/>
              <a:sym typeface="Cambria"/>
            </a:endParaRPr>
          </a:p>
          <a:p>
            <a:pPr marL="0" lvl="0" indent="0" algn="just" rtl="0">
              <a:spcBef>
                <a:spcPts val="1500"/>
              </a:spcBef>
              <a:spcAft>
                <a:spcPts val="0"/>
              </a:spcAft>
              <a:buClr>
                <a:srgbClr val="6B6B6B"/>
              </a:buClr>
              <a:buSzPts val="105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0"/>
              </a:spcBef>
              <a:spcAft>
                <a:spcPts val="0"/>
              </a:spcAft>
              <a:buClr>
                <a:srgbClr val="6B6B6B"/>
              </a:buClr>
              <a:buSzPts val="1050"/>
              <a:buFont typeface="Arial"/>
              <a:buNone/>
            </a:pPr>
            <a:r>
              <a:rPr lang="en" sz="1400">
                <a:latin typeface="Cambria"/>
                <a:ea typeface="Cambria"/>
                <a:cs typeface="Cambria"/>
                <a:sym typeface="Cambria"/>
              </a:rPr>
              <a:t>2 2 2 1</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6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33333"/>
              <a:buFont typeface="Arial"/>
              <a:buNone/>
            </a:pPr>
            <a:r>
              <a:rPr lang="en" sz="3300" b="1">
                <a:latin typeface="Cambria"/>
                <a:ea typeface="Cambria"/>
                <a:cs typeface="Cambria"/>
                <a:sym typeface="Cambria"/>
              </a:rPr>
              <a:t>52. Sorting Tool</a:t>
            </a:r>
            <a:endParaRPr sz="3300" b="1">
              <a:latin typeface="Cambria"/>
              <a:ea typeface="Cambria"/>
              <a:cs typeface="Cambria"/>
              <a:sym typeface="Cambria"/>
            </a:endParaRPr>
          </a:p>
          <a:p>
            <a:pPr marL="0" lvl="0" indent="0" algn="l" rtl="0">
              <a:spcBef>
                <a:spcPts val="600"/>
              </a:spcBef>
              <a:spcAft>
                <a:spcPts val="0"/>
              </a:spcAft>
              <a:buNone/>
            </a:pPr>
            <a:endParaRPr/>
          </a:p>
        </p:txBody>
      </p:sp>
      <p:sp>
        <p:nvSpPr>
          <p:cNvPr id="2304" name="Google Shape;2304;p36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0" lvl="0" indent="0" algn="just" rtl="0">
              <a:spcBef>
                <a:spcPts val="400"/>
              </a:spcBef>
              <a:spcAft>
                <a:spcPts val="0"/>
              </a:spcAft>
              <a:buClr>
                <a:srgbClr val="6B6B6B"/>
              </a:buClr>
              <a:buSzPts val="1050"/>
              <a:buFont typeface="Arial"/>
              <a:buNone/>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1000</a:t>
            </a:r>
            <a:endParaRPr sz="1400" b="1">
              <a:latin typeface="Cambria"/>
              <a:ea typeface="Cambria"/>
              <a:cs typeface="Cambria"/>
              <a:sym typeface="Cambria"/>
            </a:endParaRPr>
          </a:p>
          <a:p>
            <a:pPr marL="0" lvl="0" indent="0" algn="just" rtl="0">
              <a:spcBef>
                <a:spcPts val="0"/>
              </a:spcBef>
              <a:spcAft>
                <a:spcPts val="0"/>
              </a:spcAft>
              <a:buClr>
                <a:srgbClr val="6B6B6B"/>
              </a:buClr>
              <a:buSzPts val="1050"/>
              <a:buFont typeface="Arial"/>
              <a:buNone/>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M</a:t>
            </a:r>
            <a:r>
              <a:rPr lang="en" sz="1400">
                <a:latin typeface="Cambria"/>
                <a:ea typeface="Cambria"/>
                <a:cs typeface="Cambria"/>
                <a:sym typeface="Cambria"/>
              </a:rPr>
              <a:t> ≤ </a:t>
            </a:r>
            <a:r>
              <a:rPr lang="en" sz="1400" b="1">
                <a:latin typeface="Cambria"/>
                <a:ea typeface="Cambria"/>
                <a:cs typeface="Cambria"/>
                <a:sym typeface="Cambria"/>
              </a:rPr>
              <a:t>10^5</a:t>
            </a:r>
            <a:endParaRPr sz="1400" b="1">
              <a:latin typeface="Cambria"/>
              <a:ea typeface="Cambria"/>
              <a:cs typeface="Cambria"/>
              <a:sym typeface="Cambria"/>
            </a:endParaRPr>
          </a:p>
          <a:p>
            <a:pPr marL="0" lvl="0" indent="0" algn="just" rtl="0">
              <a:spcBef>
                <a:spcPts val="0"/>
              </a:spcBef>
              <a:spcAft>
                <a:spcPts val="1200"/>
              </a:spcAft>
              <a:buNone/>
            </a:pPr>
            <a:endParaRPr sz="1400">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 First and Last Digit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90" name="Google Shape;290;p4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500">
                <a:latin typeface="Courier"/>
                <a:ea typeface="Courier"/>
                <a:cs typeface="Courier"/>
                <a:sym typeface="Courier"/>
              </a:rPr>
              <a:t>x = int(input())</a:t>
            </a:r>
            <a:endParaRPr sz="15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500">
                <a:latin typeface="Courier"/>
                <a:ea typeface="Courier"/>
                <a:cs typeface="Courier"/>
                <a:sym typeface="Courier"/>
              </a:rPr>
              <a:t>for i in range(x):</a:t>
            </a:r>
            <a:endParaRPr sz="15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500">
                <a:latin typeface="Courier"/>
                <a:ea typeface="Courier"/>
                <a:cs typeface="Courier"/>
                <a:sym typeface="Courier"/>
              </a:rPr>
              <a:t>    p = input()</a:t>
            </a:r>
            <a:endParaRPr sz="15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500">
                <a:latin typeface="Courier"/>
                <a:ea typeface="Courier"/>
                <a:cs typeface="Courier"/>
                <a:sym typeface="Courier"/>
              </a:rPr>
              <a:t>    print(int(p[0]) + int(p[len(p)-1]))</a:t>
            </a:r>
            <a:endParaRPr sz="15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a:p>
          <a:p>
            <a:pPr marL="0" lvl="0" indent="0" algn="just" rtl="0">
              <a:lnSpc>
                <a:spcPct val="170000"/>
              </a:lnSpc>
              <a:spcBef>
                <a:spcPts val="1200"/>
              </a:spcBef>
              <a:spcAft>
                <a:spcPts val="1500"/>
              </a:spcAft>
              <a:buClr>
                <a:schemeClr val="dk1"/>
              </a:buClr>
              <a:buSzPts val="1100"/>
              <a:buFont typeface="Arial"/>
              <a:buNone/>
            </a:pPr>
            <a:r>
              <a:rPr lang="en" sz="2000" b="1" u="sng">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6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33333"/>
              <a:buFont typeface="Arial"/>
              <a:buNone/>
            </a:pPr>
            <a:r>
              <a:rPr lang="en" sz="3300" b="1">
                <a:latin typeface="Cambria"/>
                <a:ea typeface="Cambria"/>
                <a:cs typeface="Cambria"/>
                <a:sym typeface="Cambria"/>
              </a:rPr>
              <a:t>52. Sorting Tool</a:t>
            </a:r>
            <a:endParaRPr sz="3300" b="1">
              <a:latin typeface="Cambria"/>
              <a:ea typeface="Cambria"/>
              <a:cs typeface="Cambria"/>
              <a:sym typeface="Cambria"/>
            </a:endParaRPr>
          </a:p>
          <a:p>
            <a:pPr marL="0" lvl="0" indent="0" algn="l" rtl="0">
              <a:spcBef>
                <a:spcPts val="600"/>
              </a:spcBef>
              <a:spcAft>
                <a:spcPts val="0"/>
              </a:spcAft>
              <a:buNone/>
            </a:pPr>
            <a:endParaRPr/>
          </a:p>
        </p:txBody>
      </p:sp>
      <p:sp>
        <p:nvSpPr>
          <p:cNvPr id="2310" name="Google Shape;2310;p36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400"/>
              </a:spcBef>
              <a:spcAft>
                <a:spcPts val="1200"/>
              </a:spcAft>
              <a:buNone/>
            </a:pPr>
            <a:endParaRPr sz="1400">
              <a:latin typeface="Cambria"/>
              <a:ea typeface="Cambria"/>
              <a:cs typeface="Cambria"/>
              <a:sym typeface="Cambria"/>
            </a:endParaRP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36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53. Bear and Segments</a:t>
            </a:r>
            <a:endParaRPr sz="2500" b="1">
              <a:latin typeface="Cambria"/>
              <a:ea typeface="Cambria"/>
              <a:cs typeface="Cambria"/>
              <a:sym typeface="Cambria"/>
            </a:endParaRPr>
          </a:p>
          <a:p>
            <a:pPr marL="0" lvl="0" indent="0" algn="l" rtl="0">
              <a:spcBef>
                <a:spcPts val="600"/>
              </a:spcBef>
              <a:spcAft>
                <a:spcPts val="0"/>
              </a:spcAft>
              <a:buNone/>
            </a:pPr>
            <a:endParaRPr sz="2500">
              <a:latin typeface="Cambria"/>
              <a:ea typeface="Cambria"/>
              <a:cs typeface="Cambria"/>
              <a:sym typeface="Cambria"/>
            </a:endParaRPr>
          </a:p>
        </p:txBody>
      </p:sp>
      <p:sp>
        <p:nvSpPr>
          <p:cNvPr id="2316" name="Google Shape;2316;p36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Bear Limak has a sequence of </a:t>
            </a:r>
            <a:r>
              <a:rPr lang="en" sz="1400" b="1">
                <a:latin typeface="Cambria"/>
                <a:ea typeface="Cambria"/>
                <a:cs typeface="Cambria"/>
                <a:sym typeface="Cambria"/>
              </a:rPr>
              <a:t>N</a:t>
            </a:r>
            <a:r>
              <a:rPr lang="en" sz="1400">
                <a:latin typeface="Cambria"/>
                <a:ea typeface="Cambria"/>
                <a:cs typeface="Cambria"/>
                <a:sym typeface="Cambria"/>
              </a:rPr>
              <a:t> non-negative integers </a:t>
            </a:r>
            <a:r>
              <a:rPr lang="en" sz="1400" b="1">
                <a:latin typeface="Cambria"/>
                <a:ea typeface="Cambria"/>
                <a:cs typeface="Cambria"/>
                <a:sym typeface="Cambria"/>
              </a:rPr>
              <a:t>A</a:t>
            </a:r>
            <a:r>
              <a:rPr lang="en" sz="1400"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He defines the score of a segment (consecutive subsequence) as its sum of elements modulo </a:t>
            </a:r>
            <a:r>
              <a:rPr lang="en" sz="1400" b="1">
                <a:latin typeface="Cambria"/>
                <a:ea typeface="Cambria"/>
                <a:cs typeface="Cambria"/>
                <a:sym typeface="Cambria"/>
              </a:rPr>
              <a:t>P</a:t>
            </a:r>
            <a:r>
              <a:rPr lang="en" sz="1400">
                <a:latin typeface="Cambria"/>
                <a:ea typeface="Cambria"/>
                <a:cs typeface="Cambria"/>
                <a:sym typeface="Cambria"/>
              </a:rPr>
              <a:t> (not necessarily prime). Find the maximum score of a non-empty segment, and also find the number of segments with this maximum score.</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36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53. Bear and Segments</a:t>
            </a:r>
            <a:endParaRPr sz="2500" b="1">
              <a:latin typeface="Cambria"/>
              <a:ea typeface="Cambria"/>
              <a:cs typeface="Cambria"/>
              <a:sym typeface="Cambria"/>
            </a:endParaRPr>
          </a:p>
          <a:p>
            <a:pPr marL="0" lvl="0" indent="0" algn="l" rtl="0">
              <a:spcBef>
                <a:spcPts val="600"/>
              </a:spcBef>
              <a:spcAft>
                <a:spcPts val="0"/>
              </a:spcAft>
              <a:buNone/>
            </a:pPr>
            <a:endParaRPr sz="2500">
              <a:latin typeface="Cambria"/>
              <a:ea typeface="Cambria"/>
              <a:cs typeface="Cambria"/>
              <a:sym typeface="Cambria"/>
            </a:endParaRPr>
          </a:p>
        </p:txBody>
      </p:sp>
      <p:sp>
        <p:nvSpPr>
          <p:cNvPr id="2322" name="Google Shape;2322;p365"/>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 description of </a:t>
            </a:r>
            <a:r>
              <a:rPr lang="en" sz="1400" b="1">
                <a:latin typeface="Cambria"/>
                <a:ea typeface="Cambria"/>
                <a:cs typeface="Cambria"/>
                <a:sym typeface="Cambria"/>
              </a:rPr>
              <a:t>T</a:t>
            </a:r>
            <a:r>
              <a:rPr lang="en" sz="1400">
                <a:latin typeface="Cambria"/>
                <a:ea typeface="Cambria"/>
                <a:cs typeface="Cambria"/>
                <a:sym typeface="Cambria"/>
              </a:rPr>
              <a:t> test cases follows.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For each test case, the first line of the input contains two space separated integers, </a:t>
            </a:r>
            <a:r>
              <a:rPr lang="en" sz="1400" b="1">
                <a:latin typeface="Cambria"/>
                <a:ea typeface="Cambria"/>
                <a:cs typeface="Cambria"/>
                <a:sym typeface="Cambria"/>
              </a:rPr>
              <a:t>N</a:t>
            </a:r>
            <a:r>
              <a:rPr lang="en" sz="1400">
                <a:latin typeface="Cambria"/>
                <a:ea typeface="Cambria"/>
                <a:cs typeface="Cambria"/>
                <a:sym typeface="Cambria"/>
              </a:rPr>
              <a:t> and </a:t>
            </a:r>
            <a:r>
              <a:rPr lang="en" sz="1400" b="1">
                <a:latin typeface="Cambria"/>
                <a:ea typeface="Cambria"/>
                <a:cs typeface="Cambria"/>
                <a:sym typeface="Cambria"/>
              </a:rPr>
              <a:t>P</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second line contains </a:t>
            </a:r>
            <a:r>
              <a:rPr lang="en" sz="1400" b="1">
                <a:latin typeface="Cambria"/>
                <a:ea typeface="Cambria"/>
                <a:cs typeface="Cambria"/>
                <a:sym typeface="Cambria"/>
              </a:rPr>
              <a:t>N</a:t>
            </a:r>
            <a:r>
              <a:rPr lang="en" sz="1400">
                <a:latin typeface="Cambria"/>
                <a:ea typeface="Cambria"/>
                <a:cs typeface="Cambria"/>
                <a:sym typeface="Cambria"/>
              </a:rPr>
              <a:t> space separated integers denoting the sequence.</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
        <p:nvSpPr>
          <p:cNvPr id="2323" name="Google Shape;2323;p365"/>
          <p:cNvSpPr txBox="1">
            <a:spLocks noGrp="1"/>
          </p:cNvSpPr>
          <p:nvPr>
            <p:ph type="body" idx="1"/>
          </p:nvPr>
        </p:nvSpPr>
        <p:spPr>
          <a:xfrm>
            <a:off x="4807500" y="1171600"/>
            <a:ext cx="42603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two space separated integers denoting the maximum score of a segment and the number of segments with the score, respectively.</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36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53. Bear and Segments</a:t>
            </a:r>
            <a:endParaRPr sz="2500" b="1">
              <a:latin typeface="Cambria"/>
              <a:ea typeface="Cambria"/>
              <a:cs typeface="Cambria"/>
              <a:sym typeface="Cambria"/>
            </a:endParaRPr>
          </a:p>
          <a:p>
            <a:pPr marL="0" lvl="0" indent="0" algn="l" rtl="0">
              <a:spcBef>
                <a:spcPts val="600"/>
              </a:spcBef>
              <a:spcAft>
                <a:spcPts val="0"/>
              </a:spcAft>
              <a:buNone/>
            </a:pPr>
            <a:endParaRPr sz="2500">
              <a:latin typeface="Cambria"/>
              <a:ea typeface="Cambria"/>
              <a:cs typeface="Cambria"/>
              <a:sym typeface="Cambria"/>
            </a:endParaRPr>
          </a:p>
        </p:txBody>
      </p:sp>
      <p:sp>
        <p:nvSpPr>
          <p:cNvPr id="2329" name="Google Shape;2329;p366"/>
          <p:cNvSpPr txBox="1">
            <a:spLocks noGrp="1"/>
          </p:cNvSpPr>
          <p:nvPr>
            <p:ph type="body" idx="1"/>
          </p:nvPr>
        </p:nvSpPr>
        <p:spPr>
          <a:xfrm>
            <a:off x="311700" y="1171600"/>
            <a:ext cx="40758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15000"/>
              </a:lnSpc>
              <a:spcBef>
                <a:spcPts val="4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2 3</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3 5</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2 4 3</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3 100</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1 3 5</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4 3</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1 2 3 4</a:t>
            </a:r>
            <a:endParaRPr sz="14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15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2330" name="Google Shape;2330;p366"/>
          <p:cNvSpPr txBox="1">
            <a:spLocks noGrp="1"/>
          </p:cNvSpPr>
          <p:nvPr>
            <p:ph type="body" idx="1"/>
          </p:nvPr>
        </p:nvSpPr>
        <p:spPr>
          <a:xfrm>
            <a:off x="5036100" y="1171600"/>
            <a:ext cx="40758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15000"/>
              </a:lnSpc>
              <a:spcBef>
                <a:spcPts val="400"/>
              </a:spcBef>
              <a:spcAft>
                <a:spcPts val="0"/>
              </a:spcAft>
              <a:buNone/>
            </a:pPr>
            <a:r>
              <a:rPr lang="en" sz="1400">
                <a:latin typeface="Cambria"/>
                <a:ea typeface="Cambria"/>
                <a:cs typeface="Cambria"/>
                <a:sym typeface="Cambria"/>
              </a:rPr>
              <a:t>2 1</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4 2</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9 1</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2 2</a:t>
            </a:r>
            <a:endParaRPr sz="14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2335" name="Google Shape;2335;p36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53. Bear and Segments</a:t>
            </a:r>
            <a:endParaRPr sz="2500" b="1">
              <a:latin typeface="Cambria"/>
              <a:ea typeface="Cambria"/>
              <a:cs typeface="Cambria"/>
              <a:sym typeface="Cambria"/>
            </a:endParaRPr>
          </a:p>
          <a:p>
            <a:pPr marL="0" lvl="0" indent="0" algn="l" rtl="0">
              <a:spcBef>
                <a:spcPts val="600"/>
              </a:spcBef>
              <a:spcAft>
                <a:spcPts val="0"/>
              </a:spcAft>
              <a:buNone/>
            </a:pPr>
            <a:endParaRPr sz="2500">
              <a:latin typeface="Cambria"/>
              <a:ea typeface="Cambria"/>
              <a:cs typeface="Cambria"/>
              <a:sym typeface="Cambria"/>
            </a:endParaRPr>
          </a:p>
        </p:txBody>
      </p:sp>
      <p:sp>
        <p:nvSpPr>
          <p:cNvPr id="2336" name="Google Shape;2336;p36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T</a:t>
            </a:r>
            <a:r>
              <a:rPr lang="en" sz="1400">
                <a:latin typeface="Cambria"/>
                <a:ea typeface="Cambria"/>
                <a:cs typeface="Cambria"/>
                <a:sym typeface="Cambria"/>
              </a:rPr>
              <a:t> ≤ 10</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P</a:t>
            </a:r>
            <a:r>
              <a:rPr lang="en" sz="1400">
                <a:latin typeface="Cambria"/>
                <a:ea typeface="Cambria"/>
                <a:cs typeface="Cambria"/>
                <a:sym typeface="Cambria"/>
              </a:rPr>
              <a:t> ≤ 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0 ≤ </a:t>
            </a:r>
            <a:r>
              <a:rPr lang="en" sz="1400" b="1">
                <a:latin typeface="Cambria"/>
                <a:ea typeface="Cambria"/>
                <a:cs typeface="Cambria"/>
                <a:sym typeface="Cambria"/>
              </a:rPr>
              <a:t>A</a:t>
            </a:r>
            <a:r>
              <a:rPr lang="en" sz="1400"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just" rtl="0">
              <a:lnSpc>
                <a:spcPct val="115000"/>
              </a:lnSpc>
              <a:spcBef>
                <a:spcPts val="3000"/>
              </a:spcBef>
              <a:spcAft>
                <a:spcPts val="1500"/>
              </a:spcAft>
              <a:buClr>
                <a:schemeClr val="dk1"/>
              </a:buClr>
              <a:buSzPts val="1100"/>
              <a:buFont typeface="Arial"/>
              <a:buNone/>
            </a:pPr>
            <a:endParaRPr sz="1400">
              <a:latin typeface="Cambria"/>
              <a:ea typeface="Cambria"/>
              <a:cs typeface="Cambria"/>
              <a:sym typeface="Cambria"/>
            </a:endParaRPr>
          </a:p>
        </p:txBody>
      </p:sp>
      <p:sp>
        <p:nvSpPr>
          <p:cNvPr id="2337" name="Google Shape;2337;p367"/>
          <p:cNvSpPr txBox="1">
            <a:spLocks noGrp="1"/>
          </p:cNvSpPr>
          <p:nvPr>
            <p:ph type="body" idx="1"/>
          </p:nvPr>
        </p:nvSpPr>
        <p:spPr>
          <a:xfrm>
            <a:off x="4935000" y="1171600"/>
            <a:ext cx="37449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0"/>
              </a:spcBef>
              <a:spcAft>
                <a:spcPts val="0"/>
              </a:spcAft>
              <a:buClr>
                <a:schemeClr val="dk1"/>
              </a:buClr>
              <a:buSzPts val="1100"/>
              <a:buFont typeface="Arial"/>
              <a:buNone/>
            </a:pPr>
            <a:r>
              <a:rPr lang="en" sz="1400" b="1">
                <a:latin typeface="Cambria"/>
                <a:ea typeface="Cambria"/>
                <a:cs typeface="Cambria"/>
                <a:sym typeface="Cambria"/>
              </a:rPr>
              <a:t>Subtask #1: (25 points)</a:t>
            </a:r>
            <a:endParaRPr sz="1400" b="1">
              <a:latin typeface="Cambria"/>
              <a:ea typeface="Cambria"/>
              <a:cs typeface="Cambria"/>
              <a:sym typeface="Cambria"/>
            </a:endParaRPr>
          </a:p>
          <a:p>
            <a:pPr marL="698500" lvl="0" indent="-317500" algn="just" rtl="0">
              <a:lnSpc>
                <a:spcPct val="115000"/>
              </a:lnSpc>
              <a:spcBef>
                <a:spcPts val="15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a:t>
            </a:r>
            <a:r>
              <a:rPr lang="en" sz="1400">
                <a:latin typeface="Cambria"/>
                <a:ea typeface="Cambria"/>
                <a:cs typeface="Cambria"/>
                <a:sym typeface="Cambria"/>
              </a:rPr>
              <a:t> ≤ 100</a:t>
            </a:r>
            <a:endParaRPr sz="1400">
              <a:latin typeface="Cambria"/>
              <a:ea typeface="Cambria"/>
              <a:cs typeface="Cambria"/>
              <a:sym typeface="Cambria"/>
            </a:endParaRPr>
          </a:p>
          <a:p>
            <a:pPr marL="0" lvl="0" indent="0" algn="just" rtl="0">
              <a:lnSpc>
                <a:spcPct val="115000"/>
              </a:lnSpc>
              <a:spcBef>
                <a:spcPts val="3000"/>
              </a:spcBef>
              <a:spcAft>
                <a:spcPts val="0"/>
              </a:spcAft>
              <a:buClr>
                <a:schemeClr val="dk1"/>
              </a:buClr>
              <a:buSzPts val="1100"/>
              <a:buFont typeface="Arial"/>
              <a:buNone/>
            </a:pPr>
            <a:r>
              <a:rPr lang="en" sz="1400" b="1">
                <a:latin typeface="Cambria"/>
                <a:ea typeface="Cambria"/>
                <a:cs typeface="Cambria"/>
                <a:sym typeface="Cambria"/>
              </a:rPr>
              <a:t>Subtask #2: (25 points)</a:t>
            </a:r>
            <a:endParaRPr sz="1400" b="1">
              <a:latin typeface="Cambria"/>
              <a:ea typeface="Cambria"/>
              <a:cs typeface="Cambria"/>
              <a:sym typeface="Cambria"/>
            </a:endParaRPr>
          </a:p>
          <a:p>
            <a:pPr marL="698500" lvl="0" indent="-317500" algn="just" rtl="0">
              <a:lnSpc>
                <a:spcPct val="115000"/>
              </a:lnSpc>
              <a:spcBef>
                <a:spcPts val="15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a:t>
            </a:r>
            <a:r>
              <a:rPr lang="en" sz="1400">
                <a:latin typeface="Cambria"/>
                <a:ea typeface="Cambria"/>
                <a:cs typeface="Cambria"/>
                <a:sym typeface="Cambria"/>
              </a:rPr>
              <a:t> ≤ 1000</a:t>
            </a:r>
            <a:endParaRPr sz="1400">
              <a:latin typeface="Cambria"/>
              <a:ea typeface="Cambria"/>
              <a:cs typeface="Cambria"/>
              <a:sym typeface="Cambria"/>
            </a:endParaRPr>
          </a:p>
          <a:p>
            <a:pPr marL="0" lvl="0" indent="0" algn="just" rtl="0">
              <a:lnSpc>
                <a:spcPct val="115000"/>
              </a:lnSpc>
              <a:spcBef>
                <a:spcPts val="3000"/>
              </a:spcBef>
              <a:spcAft>
                <a:spcPts val="0"/>
              </a:spcAft>
              <a:buClr>
                <a:schemeClr val="dk1"/>
              </a:buClr>
              <a:buSzPts val="1100"/>
              <a:buFont typeface="Arial"/>
              <a:buNone/>
            </a:pPr>
            <a:r>
              <a:rPr lang="en" sz="1400" b="1">
                <a:latin typeface="Cambria"/>
                <a:ea typeface="Cambria"/>
                <a:cs typeface="Cambria"/>
                <a:sym typeface="Cambria"/>
              </a:rPr>
              <a:t>Subtask #3: (50 points)</a:t>
            </a:r>
            <a:endParaRPr sz="1400" b="1">
              <a:latin typeface="Cambria"/>
              <a:ea typeface="Cambria"/>
              <a:cs typeface="Cambria"/>
              <a:sym typeface="Cambria"/>
            </a:endParaRPr>
          </a:p>
          <a:p>
            <a:pPr marL="698500" lvl="0" indent="-317500" algn="just" rtl="0">
              <a:lnSpc>
                <a:spcPct val="115000"/>
              </a:lnSpc>
              <a:spcBef>
                <a:spcPts val="1500"/>
              </a:spcBef>
              <a:spcAft>
                <a:spcPts val="0"/>
              </a:spcAft>
              <a:buClr>
                <a:schemeClr val="dk1"/>
              </a:buClr>
              <a:buSzPts val="1400"/>
              <a:buFont typeface="Cambria"/>
              <a:buChar char="●"/>
            </a:pPr>
            <a:r>
              <a:rPr lang="en" sz="1400">
                <a:latin typeface="Cambria"/>
                <a:ea typeface="Cambria"/>
                <a:cs typeface="Cambria"/>
                <a:sym typeface="Cambria"/>
              </a:rPr>
              <a:t>original constraints</a:t>
            </a:r>
            <a:endParaRPr sz="1400">
              <a:latin typeface="Cambria"/>
              <a:ea typeface="Cambria"/>
              <a:cs typeface="Cambria"/>
              <a:sym typeface="Cambria"/>
            </a:endParaRPr>
          </a:p>
          <a:p>
            <a:pPr marL="0" lvl="0" indent="0" algn="just" rtl="0">
              <a:lnSpc>
                <a:spcPct val="115000"/>
              </a:lnSpc>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Shape 2341"/>
        <p:cNvGrpSpPr/>
        <p:nvPr/>
      </p:nvGrpSpPr>
      <p:grpSpPr>
        <a:xfrm>
          <a:off x="0" y="0"/>
          <a:ext cx="0" cy="0"/>
          <a:chOff x="0" y="0"/>
          <a:chExt cx="0" cy="0"/>
        </a:xfrm>
      </p:grpSpPr>
      <p:sp>
        <p:nvSpPr>
          <p:cNvPr id="2342" name="Google Shape;2342;p36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53. Bear and Segments</a:t>
            </a:r>
            <a:endParaRPr sz="2500" b="1">
              <a:latin typeface="Cambria"/>
              <a:ea typeface="Cambria"/>
              <a:cs typeface="Cambria"/>
              <a:sym typeface="Cambria"/>
            </a:endParaRPr>
          </a:p>
          <a:p>
            <a:pPr marL="0" lvl="0" indent="0" algn="l" rtl="0">
              <a:spcBef>
                <a:spcPts val="600"/>
              </a:spcBef>
              <a:spcAft>
                <a:spcPts val="0"/>
              </a:spcAft>
              <a:buNone/>
            </a:pPr>
            <a:endParaRPr sz="2500">
              <a:latin typeface="Cambria"/>
              <a:ea typeface="Cambria"/>
              <a:cs typeface="Cambria"/>
              <a:sym typeface="Cambria"/>
            </a:endParaRPr>
          </a:p>
        </p:txBody>
      </p:sp>
      <p:sp>
        <p:nvSpPr>
          <p:cNvPr id="2343" name="Google Shape;2343;p36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b="1">
                <a:latin typeface="Cambria"/>
                <a:ea typeface="Cambria"/>
                <a:cs typeface="Cambria"/>
                <a:sym typeface="Cambria"/>
              </a:rPr>
              <a:t>Example case 1.</a:t>
            </a:r>
            <a:r>
              <a:rPr lang="en" sz="1400">
                <a:latin typeface="Cambria"/>
                <a:ea typeface="Cambria"/>
                <a:cs typeface="Cambria"/>
                <a:sym typeface="Cambria"/>
              </a:rPr>
              <a:t> There are three segments - [1], [2] and [1, 2]. Sum of these segments are 1, 2 and 3 respectively. Sum of these segments modulo 3 will be 1, 2 and 0. Maximum score among these is 2. There is also only one segment with this score.</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b="1">
                <a:latin typeface="Cambria"/>
                <a:ea typeface="Cambria"/>
                <a:cs typeface="Cambria"/>
                <a:sym typeface="Cambria"/>
              </a:rPr>
              <a:t>Example case 2.</a:t>
            </a:r>
            <a:r>
              <a:rPr lang="en" sz="1400">
                <a:latin typeface="Cambria"/>
                <a:ea typeface="Cambria"/>
                <a:cs typeface="Cambria"/>
                <a:sym typeface="Cambria"/>
              </a:rPr>
              <a:t> There are six segments - [2], [4], [3], [2, 4], [4, 3] and [2, 4, 3]. Sum of these segments are 2, 4, 3, 6, 7, 9 respectively. Sum of these segments modulo 5 will be 2, 4, 3, 1, 2, 4. Maximum score among these is 4. And there are two segments with this score.</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Shape 2347"/>
        <p:cNvGrpSpPr/>
        <p:nvPr/>
      </p:nvGrpSpPr>
      <p:grpSpPr>
        <a:xfrm>
          <a:off x="0" y="0"/>
          <a:ext cx="0" cy="0"/>
          <a:chOff x="0" y="0"/>
          <a:chExt cx="0" cy="0"/>
        </a:xfrm>
      </p:grpSpPr>
      <p:sp>
        <p:nvSpPr>
          <p:cNvPr id="2348" name="Google Shape;2348;p36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53. Bear and Segments</a:t>
            </a:r>
            <a:endParaRPr sz="2500" b="1">
              <a:latin typeface="Cambria"/>
              <a:ea typeface="Cambria"/>
              <a:cs typeface="Cambria"/>
              <a:sym typeface="Cambria"/>
            </a:endParaRPr>
          </a:p>
          <a:p>
            <a:pPr marL="0" lvl="0" indent="0" algn="l" rtl="0">
              <a:spcBef>
                <a:spcPts val="600"/>
              </a:spcBef>
              <a:spcAft>
                <a:spcPts val="0"/>
              </a:spcAft>
              <a:buNone/>
            </a:pPr>
            <a:endParaRPr sz="2500">
              <a:latin typeface="Cambria"/>
              <a:ea typeface="Cambria"/>
              <a:cs typeface="Cambria"/>
              <a:sym typeface="Cambria"/>
            </a:endParaRPr>
          </a:p>
        </p:txBody>
      </p:sp>
      <p:sp>
        <p:nvSpPr>
          <p:cNvPr id="2349" name="Google Shape;2349;p36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Shape 2353"/>
        <p:cNvGrpSpPr/>
        <p:nvPr/>
      </p:nvGrpSpPr>
      <p:grpSpPr>
        <a:xfrm>
          <a:off x="0" y="0"/>
          <a:ext cx="0" cy="0"/>
          <a:chOff x="0" y="0"/>
          <a:chExt cx="0" cy="0"/>
        </a:xfrm>
      </p:grpSpPr>
      <p:sp>
        <p:nvSpPr>
          <p:cNvPr id="2354" name="Google Shape;2354;p37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54. Choosing Problems</a:t>
            </a:r>
            <a:endParaRPr sz="2500">
              <a:latin typeface="Cambria"/>
              <a:ea typeface="Cambria"/>
              <a:cs typeface="Cambria"/>
              <a:sym typeface="Cambria"/>
            </a:endParaRPr>
          </a:p>
        </p:txBody>
      </p:sp>
      <p:sp>
        <p:nvSpPr>
          <p:cNvPr id="2355" name="Google Shape;2355;p37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Flippy the Bird has proposed </a:t>
            </a:r>
            <a:r>
              <a:rPr lang="en" sz="1400" b="1">
                <a:latin typeface="Cambria"/>
                <a:ea typeface="Cambria"/>
                <a:cs typeface="Cambria"/>
                <a:sym typeface="Cambria"/>
              </a:rPr>
              <a:t>n</a:t>
            </a:r>
            <a:r>
              <a:rPr lang="en" sz="1400">
                <a:latin typeface="Cambria"/>
                <a:ea typeface="Cambria"/>
                <a:cs typeface="Cambria"/>
                <a:sym typeface="Cambria"/>
              </a:rPr>
              <a:t> problems for the MCO qualifiers. He has labelled the problems from </a:t>
            </a:r>
            <a:r>
              <a:rPr lang="en" sz="1400" b="1">
                <a:latin typeface="Cambria"/>
                <a:ea typeface="Cambria"/>
                <a:cs typeface="Cambria"/>
                <a:sym typeface="Cambria"/>
              </a:rPr>
              <a:t>1</a:t>
            </a:r>
            <a:r>
              <a:rPr lang="en" sz="1400">
                <a:latin typeface="Cambria"/>
                <a:ea typeface="Cambria"/>
                <a:cs typeface="Cambria"/>
                <a:sym typeface="Cambria"/>
              </a:rPr>
              <a:t> to </a:t>
            </a:r>
            <a:r>
              <a:rPr lang="en" sz="1400" b="1">
                <a:latin typeface="Cambria"/>
                <a:ea typeface="Cambria"/>
                <a:cs typeface="Cambria"/>
                <a:sym typeface="Cambria"/>
              </a:rPr>
              <a:t>n</a:t>
            </a:r>
            <a:r>
              <a:rPr lang="en" sz="1400">
                <a:latin typeface="Cambria"/>
                <a:ea typeface="Cambria"/>
                <a:cs typeface="Cambria"/>
                <a:sym typeface="Cambria"/>
              </a:rPr>
              <a:t>. Fluffy the Squirrel has reviewed the problems, and assigned a difficulty rating </a:t>
            </a:r>
            <a:r>
              <a:rPr lang="en" sz="1400" b="1">
                <a:latin typeface="Cambria"/>
                <a:ea typeface="Cambria"/>
                <a:cs typeface="Cambria"/>
                <a:sym typeface="Cambria"/>
              </a:rPr>
              <a:t>d</a:t>
            </a:r>
            <a:r>
              <a:rPr lang="en" sz="1400" b="1" baseline="-25000">
                <a:latin typeface="Cambria"/>
                <a:ea typeface="Cambria"/>
                <a:cs typeface="Cambria"/>
                <a:sym typeface="Cambria"/>
              </a:rPr>
              <a:t>i</a:t>
            </a:r>
            <a:r>
              <a:rPr lang="en" sz="1400">
                <a:latin typeface="Cambria"/>
                <a:ea typeface="Cambria"/>
                <a:cs typeface="Cambria"/>
                <a:sym typeface="Cambria"/>
              </a:rPr>
              <a:t> for each problem. The contest problems must have </a:t>
            </a:r>
            <a:r>
              <a:rPr lang="en" sz="1400" b="1">
                <a:latin typeface="Cambria"/>
                <a:ea typeface="Cambria"/>
                <a:cs typeface="Cambria"/>
                <a:sym typeface="Cambria"/>
              </a:rPr>
              <a:t>consecutive</a:t>
            </a:r>
            <a:r>
              <a:rPr lang="en" sz="1400">
                <a:latin typeface="Cambria"/>
                <a:ea typeface="Cambria"/>
                <a:cs typeface="Cambria"/>
                <a:sym typeface="Cambria"/>
              </a:rPr>
              <a:t> problem numbers. This means that the contest problems must have labels </a:t>
            </a:r>
            <a:r>
              <a:rPr lang="en" sz="1400" b="1">
                <a:latin typeface="Cambria"/>
                <a:ea typeface="Cambria"/>
                <a:cs typeface="Cambria"/>
                <a:sym typeface="Cambria"/>
              </a:rPr>
              <a:t>x, x + 1, ..., y</a:t>
            </a:r>
            <a:r>
              <a:rPr lang="en" sz="1400">
                <a:latin typeface="Cambria"/>
                <a:ea typeface="Cambria"/>
                <a:cs typeface="Cambria"/>
                <a:sym typeface="Cambria"/>
              </a:rPr>
              <a:t> for two positive integers </a:t>
            </a:r>
            <a:r>
              <a:rPr lang="en" sz="1400" b="1">
                <a:latin typeface="Cambria"/>
                <a:ea typeface="Cambria"/>
                <a:cs typeface="Cambria"/>
                <a:sym typeface="Cambria"/>
              </a:rPr>
              <a:t>x</a:t>
            </a:r>
            <a:r>
              <a:rPr lang="en" sz="1400">
                <a:latin typeface="Cambria"/>
                <a:ea typeface="Cambria"/>
                <a:cs typeface="Cambria"/>
                <a:sym typeface="Cambria"/>
              </a:rPr>
              <a:t> and </a:t>
            </a:r>
            <a:r>
              <a:rPr lang="en" sz="1400" b="1">
                <a:latin typeface="Cambria"/>
                <a:ea typeface="Cambria"/>
                <a:cs typeface="Cambria"/>
                <a:sym typeface="Cambria"/>
              </a:rPr>
              <a:t>y</a:t>
            </a:r>
            <a:r>
              <a:rPr lang="en" sz="1400">
                <a:latin typeface="Cambria"/>
                <a:ea typeface="Cambria"/>
                <a:cs typeface="Cambria"/>
                <a:sym typeface="Cambria"/>
              </a:rPr>
              <a:t>. He believes a contest is balanced if there are at least </a:t>
            </a:r>
            <a:r>
              <a:rPr lang="en" sz="1400" b="1">
                <a:latin typeface="Cambria"/>
                <a:ea typeface="Cambria"/>
                <a:cs typeface="Cambria"/>
                <a:sym typeface="Cambria"/>
              </a:rPr>
              <a:t>l</a:t>
            </a:r>
            <a:r>
              <a:rPr lang="en" sz="1400">
                <a:latin typeface="Cambria"/>
                <a:ea typeface="Cambria"/>
                <a:cs typeface="Cambria"/>
                <a:sym typeface="Cambria"/>
              </a:rPr>
              <a:t> problems and at most </a:t>
            </a:r>
            <a:r>
              <a:rPr lang="en" sz="1400" b="1">
                <a:latin typeface="Cambria"/>
                <a:ea typeface="Cambria"/>
                <a:cs typeface="Cambria"/>
                <a:sym typeface="Cambria"/>
              </a:rPr>
              <a:t>r</a:t>
            </a:r>
            <a:r>
              <a:rPr lang="en" sz="1400">
                <a:latin typeface="Cambria"/>
                <a:ea typeface="Cambria"/>
                <a:cs typeface="Cambria"/>
                <a:sym typeface="Cambria"/>
              </a:rPr>
              <a:t> problems. Additionally, the average difficulty rating of the problems must be at most </a:t>
            </a:r>
            <a:r>
              <a:rPr lang="en" sz="1400" b="1">
                <a:latin typeface="Cambria"/>
                <a:ea typeface="Cambria"/>
                <a:cs typeface="Cambria"/>
                <a:sym typeface="Cambria"/>
              </a:rPr>
              <a:t>A</a:t>
            </a:r>
            <a:r>
              <a:rPr lang="en" sz="1400">
                <a:latin typeface="Cambria"/>
                <a:ea typeface="Cambria"/>
                <a:cs typeface="Cambria"/>
                <a:sym typeface="Cambria"/>
              </a:rPr>
              <a:t>. Flippy wants to set </a:t>
            </a:r>
            <a:r>
              <a:rPr lang="en" sz="1400" b="1">
                <a:latin typeface="Cambria"/>
                <a:ea typeface="Cambria"/>
                <a:cs typeface="Cambria"/>
                <a:sym typeface="Cambria"/>
              </a:rPr>
              <a:t>A</a:t>
            </a:r>
            <a:r>
              <a:rPr lang="en" sz="1400">
                <a:latin typeface="Cambria"/>
                <a:ea typeface="Cambria"/>
                <a:cs typeface="Cambria"/>
                <a:sym typeface="Cambria"/>
              </a:rPr>
              <a:t> to some real number (which means it might have decimal places) so that Fluffy can choose the problems for the contest in at least </a:t>
            </a:r>
            <a:r>
              <a:rPr lang="en" sz="1400" b="1">
                <a:latin typeface="Cambria"/>
                <a:ea typeface="Cambria"/>
                <a:cs typeface="Cambria"/>
                <a:sym typeface="Cambria"/>
              </a:rPr>
              <a:t>k</a:t>
            </a:r>
            <a:r>
              <a:rPr lang="en" sz="1400">
                <a:latin typeface="Cambria"/>
                <a:ea typeface="Cambria"/>
                <a:cs typeface="Cambria"/>
                <a:sym typeface="Cambria"/>
              </a:rPr>
              <a:t> ways, where </a:t>
            </a:r>
            <a:r>
              <a:rPr lang="en" sz="1400" b="1">
                <a:latin typeface="Cambria"/>
                <a:ea typeface="Cambria"/>
                <a:cs typeface="Cambria"/>
                <a:sym typeface="Cambria"/>
              </a:rPr>
              <a:t>k</a:t>
            </a:r>
            <a:r>
              <a:rPr lang="en" sz="1400">
                <a:latin typeface="Cambria"/>
                <a:ea typeface="Cambria"/>
                <a:cs typeface="Cambria"/>
                <a:sym typeface="Cambria"/>
              </a:rPr>
              <a:t> is a positive integer. Flippy wants </a:t>
            </a:r>
            <a:r>
              <a:rPr lang="en" sz="1400" b="1">
                <a:latin typeface="Cambria"/>
                <a:ea typeface="Cambria"/>
                <a:cs typeface="Cambria"/>
                <a:sym typeface="Cambria"/>
              </a:rPr>
              <a:t>A</a:t>
            </a:r>
            <a:r>
              <a:rPr lang="en" sz="1400">
                <a:latin typeface="Cambria"/>
                <a:ea typeface="Cambria"/>
                <a:cs typeface="Cambria"/>
                <a:sym typeface="Cambria"/>
              </a:rPr>
              <a:t> to be as small as possible. Find the optimal value of </a:t>
            </a:r>
            <a:r>
              <a:rPr lang="en" sz="1400" b="1">
                <a:latin typeface="Cambria"/>
                <a:ea typeface="Cambria"/>
                <a:cs typeface="Cambria"/>
                <a:sym typeface="Cambria"/>
              </a:rPr>
              <a:t>A</a:t>
            </a:r>
            <a:r>
              <a:rPr lang="en" sz="1400">
                <a:latin typeface="Cambria"/>
                <a:ea typeface="Cambria"/>
                <a:cs typeface="Cambria"/>
                <a:sym typeface="Cambria"/>
              </a:rPr>
              <a:t>.</a:t>
            </a:r>
            <a:endParaRPr sz="1400">
              <a:latin typeface="Cambria"/>
              <a:ea typeface="Cambria"/>
              <a:cs typeface="Cambria"/>
              <a:sym typeface="Cambria"/>
            </a:endParaRP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37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54. Choosing Problems</a:t>
            </a:r>
            <a:endParaRPr sz="2500">
              <a:latin typeface="Cambria"/>
              <a:ea typeface="Cambria"/>
              <a:cs typeface="Cambria"/>
              <a:sym typeface="Cambria"/>
            </a:endParaRPr>
          </a:p>
        </p:txBody>
      </p:sp>
      <p:sp>
        <p:nvSpPr>
          <p:cNvPr id="2361" name="Google Shape;2361;p371"/>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contains 4 positive integers </a:t>
            </a:r>
            <a:r>
              <a:rPr lang="en" sz="1400" b="1">
                <a:latin typeface="Cambria"/>
                <a:ea typeface="Cambria"/>
                <a:cs typeface="Cambria"/>
                <a:sym typeface="Cambria"/>
              </a:rPr>
              <a:t>n, l, r, k</a:t>
            </a:r>
            <a:r>
              <a:rPr lang="en" sz="1400">
                <a:latin typeface="Cambria"/>
                <a:ea typeface="Cambria"/>
                <a:cs typeface="Cambria"/>
                <a:sym typeface="Cambria"/>
              </a:rPr>
              <a:t>, the number of problems, minimum and maximum number of problems in a balanced contest, and the minimum number of ways that Fluffy can select the problems for the contest. The next line contains </a:t>
            </a:r>
            <a:r>
              <a:rPr lang="en" sz="1400" b="1">
                <a:latin typeface="Cambria"/>
                <a:ea typeface="Cambria"/>
                <a:cs typeface="Cambria"/>
                <a:sym typeface="Cambria"/>
              </a:rPr>
              <a:t>n</a:t>
            </a:r>
            <a:r>
              <a:rPr lang="en" sz="1400">
                <a:latin typeface="Cambria"/>
                <a:ea typeface="Cambria"/>
                <a:cs typeface="Cambria"/>
                <a:sym typeface="Cambria"/>
              </a:rPr>
              <a:t> space-seperated integers, denoting the difficulty level of the problems.</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2362" name="Google Shape;2362;p371"/>
          <p:cNvSpPr txBox="1">
            <a:spLocks noGrp="1"/>
          </p:cNvSpPr>
          <p:nvPr>
            <p:ph type="body" idx="1"/>
          </p:nvPr>
        </p:nvSpPr>
        <p:spPr>
          <a:xfrm>
            <a:off x="4883700" y="1171600"/>
            <a:ext cx="4260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Output a single real number, </a:t>
            </a:r>
            <a:r>
              <a:rPr lang="en" sz="1400" b="1">
                <a:latin typeface="Cambria"/>
                <a:ea typeface="Cambria"/>
                <a:cs typeface="Cambria"/>
                <a:sym typeface="Cambria"/>
              </a:rPr>
              <a:t>A</a:t>
            </a:r>
            <a:r>
              <a:rPr lang="en" sz="1400">
                <a:latin typeface="Cambria"/>
                <a:ea typeface="Cambria"/>
                <a:cs typeface="Cambria"/>
                <a:sym typeface="Cambria"/>
              </a:rPr>
              <a:t>, as explained in the problem statement. The answer will be considered correct if its relative or absolute error does not exceed 0.01.</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37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54. Choosing Problems</a:t>
            </a:r>
            <a:endParaRPr sz="2500">
              <a:latin typeface="Cambria"/>
              <a:ea typeface="Cambria"/>
              <a:cs typeface="Cambria"/>
              <a:sym typeface="Cambria"/>
            </a:endParaRPr>
          </a:p>
        </p:txBody>
      </p:sp>
      <p:sp>
        <p:nvSpPr>
          <p:cNvPr id="2368" name="Google Shape;2368;p37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5 2 3 4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1 5 3 6 4</a:t>
            </a:r>
            <a:endParaRPr sz="1400">
              <a:latin typeface="Cambria"/>
              <a:ea typeface="Cambria"/>
              <a:cs typeface="Cambria"/>
              <a:sym typeface="Cambria"/>
            </a:endParaRPr>
          </a:p>
          <a:p>
            <a:pPr marL="0" lvl="0" indent="0" algn="just" rtl="0">
              <a:spcBef>
                <a:spcPts val="1200"/>
              </a:spcBef>
              <a:spcAft>
                <a:spcPts val="0"/>
              </a:spcAft>
              <a:buNone/>
            </a:pPr>
            <a:endParaRPr sz="1400">
              <a:latin typeface="Cambria"/>
              <a:ea typeface="Cambria"/>
              <a:cs typeface="Cambria"/>
              <a:sym typeface="Cambria"/>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2369" name="Google Shape;2369;p372"/>
          <p:cNvSpPr txBox="1">
            <a:spLocks noGrp="1"/>
          </p:cNvSpPr>
          <p:nvPr>
            <p:ph type="body" idx="1"/>
          </p:nvPr>
        </p:nvSpPr>
        <p:spPr>
          <a:xfrm>
            <a:off x="5246325" y="1171600"/>
            <a:ext cx="3516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4.33333333</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 First and Last Digit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96" name="Google Shape;296;p49"/>
          <p:cNvSpPr txBox="1">
            <a:spLocks noGrp="1"/>
          </p:cNvSpPr>
          <p:nvPr>
            <p:ph type="body" idx="1"/>
          </p:nvPr>
        </p:nvSpPr>
        <p:spPr>
          <a:xfrm>
            <a:off x="311700" y="1171600"/>
            <a:ext cx="38280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Exercise</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spcBef>
                <a:spcPts val="1500"/>
              </a:spcBef>
              <a:spcAft>
                <a:spcPts val="0"/>
              </a:spcAft>
              <a:buNone/>
            </a:pPr>
            <a:r>
              <a:rPr lang="en" sz="1400">
                <a:latin typeface="Courier"/>
                <a:ea typeface="Courier"/>
                <a:cs typeface="Courier"/>
                <a:sym typeface="Courier"/>
              </a:rPr>
              <a:t>1</a:t>
            </a:r>
            <a:endParaRPr sz="1400">
              <a:latin typeface="Courier"/>
              <a:ea typeface="Courier"/>
              <a:cs typeface="Courier"/>
              <a:sym typeface="Courier"/>
            </a:endParaRPr>
          </a:p>
          <a:p>
            <a:pPr marL="0" lvl="0" indent="0" algn="just" rtl="0">
              <a:spcBef>
                <a:spcPts val="1200"/>
              </a:spcBef>
              <a:spcAft>
                <a:spcPts val="0"/>
              </a:spcAft>
              <a:buNone/>
            </a:pPr>
            <a:r>
              <a:rPr lang="en" sz="1400">
                <a:latin typeface="Courier"/>
                <a:ea typeface="Courier"/>
                <a:cs typeface="Courier"/>
                <a:sym typeface="Courier"/>
              </a:rPr>
              <a:t>3678</a:t>
            </a:r>
            <a:endParaRPr sz="1400">
              <a:latin typeface="Courier"/>
              <a:ea typeface="Courier"/>
              <a:cs typeface="Courier"/>
              <a:sym typeface="Courier"/>
            </a:endParaRPr>
          </a:p>
          <a:p>
            <a:pPr marL="0" lvl="0" indent="0" algn="just" rtl="0">
              <a:spcBef>
                <a:spcPts val="1200"/>
              </a:spcBef>
              <a:spcAft>
                <a:spcPts val="1200"/>
              </a:spcAft>
              <a:buNone/>
            </a:pPr>
            <a:endParaRPr sz="1400">
              <a:latin typeface="Cambria"/>
              <a:ea typeface="Cambria"/>
              <a:cs typeface="Cambria"/>
              <a:sym typeface="Cambria"/>
            </a:endParaRPr>
          </a:p>
        </p:txBody>
      </p:sp>
      <p:sp>
        <p:nvSpPr>
          <p:cNvPr id="297" name="Google Shape;297;p49"/>
          <p:cNvSpPr txBox="1">
            <a:spLocks noGrp="1"/>
          </p:cNvSpPr>
          <p:nvPr>
            <p:ph type="body" idx="1"/>
          </p:nvPr>
        </p:nvSpPr>
        <p:spPr>
          <a:xfrm>
            <a:off x="4807500" y="1171600"/>
            <a:ext cx="38280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spcBef>
                <a:spcPts val="1200"/>
              </a:spcBef>
              <a:spcAft>
                <a:spcPts val="0"/>
              </a:spcAft>
              <a:buNone/>
            </a:pPr>
            <a:r>
              <a:rPr lang="en" sz="1400">
                <a:latin typeface="Courier"/>
                <a:ea typeface="Courier"/>
                <a:cs typeface="Courier"/>
                <a:sym typeface="Courier"/>
              </a:rPr>
              <a:t>11</a:t>
            </a:r>
            <a:endParaRPr sz="1400">
              <a:latin typeface="Courier"/>
              <a:ea typeface="Courier"/>
              <a:cs typeface="Courier"/>
              <a:sym typeface="Courier"/>
            </a:endParaRPr>
          </a:p>
          <a:p>
            <a:pPr marL="0" lvl="0" indent="0" algn="just"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Shape 2373"/>
        <p:cNvGrpSpPr/>
        <p:nvPr/>
      </p:nvGrpSpPr>
      <p:grpSpPr>
        <a:xfrm>
          <a:off x="0" y="0"/>
          <a:ext cx="0" cy="0"/>
          <a:chOff x="0" y="0"/>
          <a:chExt cx="0" cy="0"/>
        </a:xfrm>
      </p:grpSpPr>
      <p:sp>
        <p:nvSpPr>
          <p:cNvPr id="2374" name="Google Shape;2374;p37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54. Choosing Problems</a:t>
            </a:r>
            <a:endParaRPr sz="2500">
              <a:latin typeface="Cambria"/>
              <a:ea typeface="Cambria"/>
              <a:cs typeface="Cambria"/>
              <a:sym typeface="Cambria"/>
            </a:endParaRPr>
          </a:p>
        </p:txBody>
      </p:sp>
      <p:sp>
        <p:nvSpPr>
          <p:cNvPr id="2375" name="Google Shape;2375;p37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100000</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d</a:t>
            </a:r>
            <a:r>
              <a:rPr lang="en" sz="1400" b="1" baseline="-25000">
                <a:latin typeface="Cambria"/>
                <a:ea typeface="Cambria"/>
                <a:cs typeface="Cambria"/>
                <a:sym typeface="Cambria"/>
              </a:rPr>
              <a:t>i</a:t>
            </a:r>
            <a:r>
              <a:rPr lang="en" sz="1400">
                <a:latin typeface="Cambria"/>
                <a:ea typeface="Cambria"/>
                <a:cs typeface="Cambria"/>
                <a:sym typeface="Cambria"/>
              </a:rPr>
              <a:t> ≤ </a:t>
            </a:r>
            <a:r>
              <a:rPr lang="en" sz="1400" b="1">
                <a:latin typeface="Cambria"/>
                <a:ea typeface="Cambria"/>
                <a:cs typeface="Cambria"/>
                <a:sym typeface="Cambria"/>
              </a:rPr>
              <a:t>10</a:t>
            </a:r>
            <a:r>
              <a:rPr lang="en" sz="1400" b="1" baseline="30000">
                <a:latin typeface="Cambria"/>
                <a:ea typeface="Cambria"/>
                <a:cs typeface="Cambria"/>
                <a:sym typeface="Cambria"/>
              </a:rPr>
              <a:t>6</a:t>
            </a:r>
            <a:endParaRPr sz="1400" b="1"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l</a:t>
            </a:r>
            <a:r>
              <a:rPr lang="en" sz="1400">
                <a:latin typeface="Cambria"/>
                <a:ea typeface="Cambria"/>
                <a:cs typeface="Cambria"/>
                <a:sym typeface="Cambria"/>
              </a:rPr>
              <a:t> ≤ </a:t>
            </a:r>
            <a:r>
              <a:rPr lang="en" sz="1400" b="1">
                <a:latin typeface="Cambria"/>
                <a:ea typeface="Cambria"/>
                <a:cs typeface="Cambria"/>
                <a:sym typeface="Cambria"/>
              </a:rPr>
              <a:t>r</a:t>
            </a:r>
            <a:r>
              <a:rPr lang="en" sz="1400">
                <a:latin typeface="Cambria"/>
                <a:ea typeface="Cambria"/>
                <a:cs typeface="Cambria"/>
                <a:sym typeface="Cambria"/>
              </a:rPr>
              <a:t> ≤ </a:t>
            </a:r>
            <a:r>
              <a:rPr lang="en" sz="1400" b="1">
                <a:latin typeface="Cambria"/>
                <a:ea typeface="Cambria"/>
                <a:cs typeface="Cambria"/>
                <a:sym typeface="Cambria"/>
              </a:rPr>
              <a:t>n</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k</a:t>
            </a:r>
            <a:r>
              <a:rPr lang="en" sz="1400">
                <a:latin typeface="Cambria"/>
                <a:ea typeface="Cambria"/>
                <a:cs typeface="Cambria"/>
                <a:sym typeface="Cambria"/>
              </a:rPr>
              <a:t> will not exceed the number of ways to choose the problems when </a:t>
            </a:r>
            <a:r>
              <a:rPr lang="en" sz="1400" b="1">
                <a:latin typeface="Cambria"/>
                <a:ea typeface="Cambria"/>
                <a:cs typeface="Cambria"/>
                <a:sym typeface="Cambria"/>
              </a:rPr>
              <a:t>A = 10</a:t>
            </a:r>
            <a:r>
              <a:rPr lang="en" sz="1400" b="1" baseline="30000">
                <a:latin typeface="Cambria"/>
                <a:ea typeface="Cambria"/>
                <a:cs typeface="Cambria"/>
                <a:sym typeface="Cambria"/>
              </a:rPr>
              <a:t>6</a:t>
            </a:r>
            <a:endParaRPr sz="1400" b="1" baseline="30000">
              <a:latin typeface="Cambria"/>
              <a:ea typeface="Cambria"/>
              <a:cs typeface="Cambria"/>
              <a:sym typeface="Cambria"/>
            </a:endParaRPr>
          </a:p>
          <a:p>
            <a:pPr marL="0" lvl="0" indent="0" algn="just"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Subtask 1 (7 points) : </a:t>
            </a: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300</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Subtask 2 (13 points) : </a:t>
            </a: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a:t>
            </a:r>
            <a:r>
              <a:rPr lang="en" sz="1400" b="1">
                <a:latin typeface="Cambria"/>
                <a:ea typeface="Cambria"/>
                <a:cs typeface="Cambria"/>
                <a:sym typeface="Cambria"/>
              </a:rPr>
              <a:t>5000</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Subtask 3 (30 points) : </a:t>
            </a:r>
            <a:r>
              <a:rPr lang="en" sz="1400" b="1">
                <a:latin typeface="Cambria"/>
                <a:ea typeface="Cambria"/>
                <a:cs typeface="Cambria"/>
                <a:sym typeface="Cambria"/>
              </a:rPr>
              <a:t>l = 1, r = n</a:t>
            </a:r>
            <a:endParaRPr sz="1400" b="1">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Subtask 4 (50 points) : Original Constraints</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Shape 2379"/>
        <p:cNvGrpSpPr/>
        <p:nvPr/>
      </p:nvGrpSpPr>
      <p:grpSpPr>
        <a:xfrm>
          <a:off x="0" y="0"/>
          <a:ext cx="0" cy="0"/>
          <a:chOff x="0" y="0"/>
          <a:chExt cx="0" cy="0"/>
        </a:xfrm>
      </p:grpSpPr>
      <p:sp>
        <p:nvSpPr>
          <p:cNvPr id="2380" name="Google Shape;2380;p37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54. Choosing Problems</a:t>
            </a:r>
            <a:endParaRPr sz="2500">
              <a:latin typeface="Cambria"/>
              <a:ea typeface="Cambria"/>
              <a:cs typeface="Cambria"/>
              <a:sym typeface="Cambria"/>
            </a:endParaRPr>
          </a:p>
        </p:txBody>
      </p:sp>
      <p:sp>
        <p:nvSpPr>
          <p:cNvPr id="2381" name="Google Shape;2381;p37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b="1">
                <a:latin typeface="Cambria"/>
                <a:ea typeface="Cambria"/>
                <a:cs typeface="Cambria"/>
                <a:sym typeface="Cambria"/>
              </a:rPr>
              <a:t>Example case.</a:t>
            </a:r>
            <a:r>
              <a:rPr lang="en" sz="1400">
                <a:latin typeface="Cambria"/>
                <a:ea typeface="Cambria"/>
                <a:cs typeface="Cambria"/>
                <a:sym typeface="Cambria"/>
              </a:rPr>
              <a:t> Indeed, there are </a:t>
            </a:r>
            <a:r>
              <a:rPr lang="en" sz="1400" b="1">
                <a:latin typeface="Cambria"/>
                <a:ea typeface="Cambria"/>
                <a:cs typeface="Cambria"/>
                <a:sym typeface="Cambria"/>
              </a:rPr>
              <a:t>4</a:t>
            </a:r>
            <a:r>
              <a:rPr lang="en" sz="1400">
                <a:latin typeface="Cambria"/>
                <a:ea typeface="Cambria"/>
                <a:cs typeface="Cambria"/>
                <a:sym typeface="Cambria"/>
              </a:rPr>
              <a:t> ways to choose the problems so that the average is at most </a:t>
            </a:r>
            <a:r>
              <a:rPr lang="en" sz="1400" b="1">
                <a:latin typeface="Cambria"/>
                <a:ea typeface="Cambria"/>
                <a:cs typeface="Cambria"/>
                <a:sym typeface="Cambria"/>
              </a:rPr>
              <a:t>4.33333333</a:t>
            </a:r>
            <a:r>
              <a:rPr lang="en" sz="1400">
                <a:latin typeface="Cambria"/>
                <a:ea typeface="Cambria"/>
                <a:cs typeface="Cambria"/>
                <a:sym typeface="Cambria"/>
              </a:rPr>
              <a:t>. (or more precisely 13/3, but the error is less than 0.01 so this is accepted) The </a:t>
            </a:r>
            <a:r>
              <a:rPr lang="en" sz="1400" b="1">
                <a:latin typeface="Cambria"/>
                <a:ea typeface="Cambria"/>
                <a:cs typeface="Cambria"/>
                <a:sym typeface="Cambria"/>
              </a:rPr>
              <a:t>4</a:t>
            </a:r>
            <a:r>
              <a:rPr lang="en" sz="1400">
                <a:latin typeface="Cambria"/>
                <a:ea typeface="Cambria"/>
                <a:cs typeface="Cambria"/>
                <a:sym typeface="Cambria"/>
              </a:rPr>
              <a:t> choices are {1, 5}, {1, 5, 3}, {3, 6, 4}, {5, 3}.</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Shape 2385"/>
        <p:cNvGrpSpPr/>
        <p:nvPr/>
      </p:nvGrpSpPr>
      <p:grpSpPr>
        <a:xfrm>
          <a:off x="0" y="0"/>
          <a:ext cx="0" cy="0"/>
          <a:chOff x="0" y="0"/>
          <a:chExt cx="0" cy="0"/>
        </a:xfrm>
      </p:grpSpPr>
      <p:sp>
        <p:nvSpPr>
          <p:cNvPr id="2386" name="Google Shape;2386;p37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54. Choosing Problems</a:t>
            </a:r>
            <a:endParaRPr sz="2500">
              <a:latin typeface="Cambria"/>
              <a:ea typeface="Cambria"/>
              <a:cs typeface="Cambria"/>
              <a:sym typeface="Cambria"/>
            </a:endParaRPr>
          </a:p>
        </p:txBody>
      </p:sp>
      <p:sp>
        <p:nvSpPr>
          <p:cNvPr id="2387" name="Google Shape;2387;p37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Shape 2391"/>
        <p:cNvGrpSpPr/>
        <p:nvPr/>
      </p:nvGrpSpPr>
      <p:grpSpPr>
        <a:xfrm>
          <a:off x="0" y="0"/>
          <a:ext cx="0" cy="0"/>
          <a:chOff x="0" y="0"/>
          <a:chExt cx="0" cy="0"/>
        </a:xfrm>
      </p:grpSpPr>
      <p:sp>
        <p:nvSpPr>
          <p:cNvPr id="2392" name="Google Shape;2392;p37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55. Version Control System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393" name="Google Shape;2393;p37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A </a:t>
            </a:r>
            <a:r>
              <a:rPr lang="en" sz="1400" i="1">
                <a:latin typeface="Cambria"/>
                <a:ea typeface="Cambria"/>
                <a:cs typeface="Cambria"/>
                <a:sym typeface="Cambria"/>
              </a:rPr>
              <a:t>version control system</a:t>
            </a:r>
            <a:r>
              <a:rPr lang="en" sz="1400">
                <a:latin typeface="Cambria"/>
                <a:ea typeface="Cambria"/>
                <a:cs typeface="Cambria"/>
                <a:sym typeface="Cambria"/>
              </a:rPr>
              <a:t>(VCS) is a repository of files, often the files for the source code of computer programs, with monitored access. Every change made to the source is tracked, along with who made the change, why they made it, and references to problems fixed, or enhancements introduced, by the change.</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Version control systems are essential for any form of distributed, collaborative development. Whether it is the history of a wiki page or large software development project, the ability to track each change as it was made, and to reverse changes when necessary can make all the difference between a well managed and controlled process and an uncontrolled ‘first come, first served’ system. It can also serve as a mechanism for due diligence for software projects.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In this problem we'll consider a simplified model of a development project. Let's suppose, that there are </a:t>
            </a:r>
            <a:r>
              <a:rPr lang="en" sz="1400" b="1">
                <a:latin typeface="Cambria"/>
                <a:ea typeface="Cambria"/>
                <a:cs typeface="Cambria"/>
                <a:sym typeface="Cambria"/>
              </a:rPr>
              <a:t>N</a:t>
            </a:r>
            <a:r>
              <a:rPr lang="en" sz="1400">
                <a:latin typeface="Cambria"/>
                <a:ea typeface="Cambria"/>
                <a:cs typeface="Cambria"/>
                <a:sym typeface="Cambria"/>
              </a:rPr>
              <a:t> source files in the project. All the source files are distinct and numbered from 1 to </a:t>
            </a:r>
            <a:r>
              <a:rPr lang="en" sz="1400" b="1">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398" name="Google Shape;2398;p37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55. Version Control System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399" name="Google Shape;2399;p37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A VCS, that is used for maintaining the project, contains two sequences of source files. The first sequence contains the source files, that are ignored by the VCS. If a source file is not in the first sequence, then it's considered to be unignored. The second sequence contains the source files, that are tracked by the VCS. If a source file is not in the second sequence, then it's considered to be untracked. A source file can either be or not be in any of these two sequences.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Your task is to calculate two values: the number of source files of the project, that are both tracked and ignored, and the number of source files of the project, that are both untracked and unignored.</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Shape 2403"/>
        <p:cNvGrpSpPr/>
        <p:nvPr/>
      </p:nvGrpSpPr>
      <p:grpSpPr>
        <a:xfrm>
          <a:off x="0" y="0"/>
          <a:ext cx="0" cy="0"/>
          <a:chOff x="0" y="0"/>
          <a:chExt cx="0" cy="0"/>
        </a:xfrm>
      </p:grpSpPr>
      <p:sp>
        <p:nvSpPr>
          <p:cNvPr id="2404" name="Google Shape;2404;p37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55. Version Control System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405" name="Google Shape;2405;p378"/>
          <p:cNvSpPr txBox="1">
            <a:spLocks noGrp="1"/>
          </p:cNvSpPr>
          <p:nvPr>
            <p:ph type="body" idx="1"/>
          </p:nvPr>
        </p:nvSpPr>
        <p:spPr>
          <a:xfrm>
            <a:off x="311700" y="1171600"/>
            <a:ext cx="5079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 description of </a:t>
            </a:r>
            <a:r>
              <a:rPr lang="en" sz="1400" b="1">
                <a:latin typeface="Cambria"/>
                <a:ea typeface="Cambria"/>
                <a:cs typeface="Cambria"/>
                <a:sym typeface="Cambria"/>
              </a:rPr>
              <a:t>T</a:t>
            </a:r>
            <a:r>
              <a:rPr lang="en" sz="1400">
                <a:latin typeface="Cambria"/>
                <a:ea typeface="Cambria"/>
                <a:cs typeface="Cambria"/>
                <a:sym typeface="Cambria"/>
              </a:rPr>
              <a:t> test cases follows.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of the test case description contains three integers </a:t>
            </a:r>
            <a:r>
              <a:rPr lang="en" sz="1400" b="1">
                <a:latin typeface="Cambria"/>
                <a:ea typeface="Cambria"/>
                <a:cs typeface="Cambria"/>
                <a:sym typeface="Cambria"/>
              </a:rPr>
              <a:t>N</a:t>
            </a:r>
            <a:r>
              <a:rPr lang="en" sz="1400">
                <a:latin typeface="Cambria"/>
                <a:ea typeface="Cambria"/>
                <a:cs typeface="Cambria"/>
                <a:sym typeface="Cambria"/>
              </a:rPr>
              <a:t>, </a:t>
            </a:r>
            <a:r>
              <a:rPr lang="en" sz="1400" b="1">
                <a:latin typeface="Cambria"/>
                <a:ea typeface="Cambria"/>
                <a:cs typeface="Cambria"/>
                <a:sym typeface="Cambria"/>
              </a:rPr>
              <a:t>M</a:t>
            </a:r>
            <a:r>
              <a:rPr lang="en" sz="1400">
                <a:latin typeface="Cambria"/>
                <a:ea typeface="Cambria"/>
                <a:cs typeface="Cambria"/>
                <a:sym typeface="Cambria"/>
              </a:rPr>
              <a:t> and </a:t>
            </a:r>
            <a:r>
              <a:rPr lang="en" sz="1400" b="1">
                <a:latin typeface="Cambria"/>
                <a:ea typeface="Cambria"/>
                <a:cs typeface="Cambria"/>
                <a:sym typeface="Cambria"/>
              </a:rPr>
              <a:t>K</a:t>
            </a:r>
            <a:r>
              <a:rPr lang="en" sz="1400">
                <a:latin typeface="Cambria"/>
                <a:ea typeface="Cambria"/>
                <a:cs typeface="Cambria"/>
                <a:sym typeface="Cambria"/>
              </a:rPr>
              <a:t> denoting the number of source files in the project, the number of ignored source files and the number of tracked source files.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second line contains </a:t>
            </a:r>
            <a:r>
              <a:rPr lang="en" sz="1400" b="1">
                <a:latin typeface="Cambria"/>
                <a:ea typeface="Cambria"/>
                <a:cs typeface="Cambria"/>
                <a:sym typeface="Cambria"/>
              </a:rPr>
              <a:t>M</a:t>
            </a:r>
            <a:r>
              <a:rPr lang="en" sz="1400">
                <a:latin typeface="Cambria"/>
                <a:ea typeface="Cambria"/>
                <a:cs typeface="Cambria"/>
                <a:sym typeface="Cambria"/>
              </a:rPr>
              <a:t> distinct integers denoting the sequence </a:t>
            </a:r>
            <a:r>
              <a:rPr lang="en" sz="1400" b="1">
                <a:latin typeface="Cambria"/>
                <a:ea typeface="Cambria"/>
                <a:cs typeface="Cambria"/>
                <a:sym typeface="Cambria"/>
              </a:rPr>
              <a:t>A</a:t>
            </a:r>
            <a:r>
              <a:rPr lang="en" sz="1400">
                <a:latin typeface="Cambria"/>
                <a:ea typeface="Cambria"/>
                <a:cs typeface="Cambria"/>
                <a:sym typeface="Cambria"/>
              </a:rPr>
              <a:t> of ignored source files. The sequence is strictly increasing.</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third line contains </a:t>
            </a:r>
            <a:r>
              <a:rPr lang="en" sz="1400" b="1">
                <a:latin typeface="Cambria"/>
                <a:ea typeface="Cambria"/>
                <a:cs typeface="Cambria"/>
                <a:sym typeface="Cambria"/>
              </a:rPr>
              <a:t>K</a:t>
            </a:r>
            <a:r>
              <a:rPr lang="en" sz="1400">
                <a:latin typeface="Cambria"/>
                <a:ea typeface="Cambria"/>
                <a:cs typeface="Cambria"/>
                <a:sym typeface="Cambria"/>
              </a:rPr>
              <a:t> distinct integers denoting the sequence </a:t>
            </a:r>
            <a:r>
              <a:rPr lang="en" sz="1400" b="1">
                <a:latin typeface="Cambria"/>
                <a:ea typeface="Cambria"/>
                <a:cs typeface="Cambria"/>
                <a:sym typeface="Cambria"/>
              </a:rPr>
              <a:t>B</a:t>
            </a:r>
            <a:r>
              <a:rPr lang="en" sz="1400">
                <a:latin typeface="Cambria"/>
                <a:ea typeface="Cambria"/>
                <a:cs typeface="Cambria"/>
                <a:sym typeface="Cambria"/>
              </a:rPr>
              <a:t> of tracked source files. The sequence is strictly increasing.</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
        <p:nvSpPr>
          <p:cNvPr id="2406" name="Google Shape;2406;p378"/>
          <p:cNvSpPr txBox="1">
            <a:spLocks noGrp="1"/>
          </p:cNvSpPr>
          <p:nvPr>
            <p:ph type="body" idx="1"/>
          </p:nvPr>
        </p:nvSpPr>
        <p:spPr>
          <a:xfrm>
            <a:off x="5569500" y="1171600"/>
            <a:ext cx="3366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containing two integers: the number of the source files, that are both tracked and ignored, and the number of the source files, that are both untracked and unignored.</a:t>
            </a:r>
            <a:endParaRPr sz="1400">
              <a:latin typeface="Cambria"/>
              <a:ea typeface="Cambria"/>
              <a:cs typeface="Cambria"/>
              <a:sym typeface="Cambria"/>
            </a:endParaRPr>
          </a:p>
          <a:p>
            <a:pPr marL="0" lvl="0" indent="0" algn="just" rtl="0">
              <a:lnSpc>
                <a:spcPct val="115000"/>
              </a:lnSpc>
              <a:spcBef>
                <a:spcPts val="0"/>
              </a:spcBef>
              <a:spcAft>
                <a:spcPts val="1200"/>
              </a:spcAft>
              <a:buNone/>
            </a:pPr>
            <a:endParaRPr sz="1400">
              <a:latin typeface="Cambria"/>
              <a:ea typeface="Cambria"/>
              <a:cs typeface="Cambria"/>
              <a:sym typeface="Cambria"/>
            </a:endParaRPr>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Shape 2410"/>
        <p:cNvGrpSpPr/>
        <p:nvPr/>
      </p:nvGrpSpPr>
      <p:grpSpPr>
        <a:xfrm>
          <a:off x="0" y="0"/>
          <a:ext cx="0" cy="0"/>
          <a:chOff x="0" y="0"/>
          <a:chExt cx="0" cy="0"/>
        </a:xfrm>
      </p:grpSpPr>
      <p:sp>
        <p:nvSpPr>
          <p:cNvPr id="2411" name="Google Shape;2411;p37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55. Version Control System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412" name="Google Shape;2412;p379"/>
          <p:cNvSpPr txBox="1">
            <a:spLocks noGrp="1"/>
          </p:cNvSpPr>
          <p:nvPr>
            <p:ph type="body" idx="1"/>
          </p:nvPr>
        </p:nvSpPr>
        <p:spPr>
          <a:xfrm>
            <a:off x="311700" y="1171600"/>
            <a:ext cx="39270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 </a:t>
            </a:r>
            <a:endParaRPr sz="2000" b="1" u="sng">
              <a:latin typeface="Cambria"/>
              <a:ea typeface="Cambria"/>
              <a:cs typeface="Cambria"/>
              <a:sym typeface="Cambria"/>
            </a:endParaRPr>
          </a:p>
          <a:p>
            <a:pPr marL="0" lvl="0" indent="0" algn="just" rtl="0">
              <a:lnSpc>
                <a:spcPct val="115000"/>
              </a:lnSpc>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7 4 6</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1 4 6 7</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1 2 3 4 6 7</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4 2 2</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1 4</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3 4</a:t>
            </a:r>
            <a:endParaRPr sz="1400">
              <a:latin typeface="Cambria"/>
              <a:ea typeface="Cambria"/>
              <a:cs typeface="Cambria"/>
              <a:sym typeface="Cambria"/>
            </a:endParaRPr>
          </a:p>
          <a:p>
            <a:pPr marL="0" lvl="0" indent="0" algn="just" rtl="0">
              <a:lnSpc>
                <a:spcPct val="115000"/>
              </a:lnSpc>
              <a:spcBef>
                <a:spcPts val="1200"/>
              </a:spcBef>
              <a:spcAft>
                <a:spcPts val="1200"/>
              </a:spcAft>
              <a:buNone/>
            </a:pPr>
            <a:endParaRPr sz="1400">
              <a:latin typeface="Cambria"/>
              <a:ea typeface="Cambria"/>
              <a:cs typeface="Cambria"/>
              <a:sym typeface="Cambria"/>
            </a:endParaRPr>
          </a:p>
        </p:txBody>
      </p:sp>
      <p:sp>
        <p:nvSpPr>
          <p:cNvPr id="2413" name="Google Shape;2413;p379"/>
          <p:cNvSpPr txBox="1">
            <a:spLocks noGrp="1"/>
          </p:cNvSpPr>
          <p:nvPr>
            <p:ph type="body" idx="1"/>
          </p:nvPr>
        </p:nvSpPr>
        <p:spPr>
          <a:xfrm>
            <a:off x="5036100" y="1171600"/>
            <a:ext cx="39270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15000"/>
              </a:lnSpc>
              <a:spcBef>
                <a:spcPts val="400"/>
              </a:spcBef>
              <a:spcAft>
                <a:spcPts val="0"/>
              </a:spcAft>
              <a:buNone/>
            </a:pPr>
            <a:r>
              <a:rPr lang="en" sz="1400">
                <a:latin typeface="Cambria"/>
                <a:ea typeface="Cambria"/>
                <a:cs typeface="Cambria"/>
                <a:sym typeface="Cambria"/>
              </a:rPr>
              <a:t>4 1</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1 1</a:t>
            </a:r>
            <a:endParaRPr sz="14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2418" name="Google Shape;2418;p38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55. Version Control System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419" name="Google Shape;2419;p38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T</a:t>
            </a:r>
            <a:r>
              <a:rPr lang="en" sz="1400">
                <a:latin typeface="Cambria"/>
                <a:ea typeface="Cambria"/>
                <a:cs typeface="Cambria"/>
                <a:sym typeface="Cambria"/>
              </a:rPr>
              <a:t> ≤ 100</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M</a:t>
            </a:r>
            <a:r>
              <a:rPr lang="en" sz="1400">
                <a:latin typeface="Cambria"/>
                <a:ea typeface="Cambria"/>
                <a:cs typeface="Cambria"/>
                <a:sym typeface="Cambria"/>
              </a:rPr>
              <a:t>, </a:t>
            </a:r>
            <a:r>
              <a:rPr lang="en" sz="1400" b="1">
                <a:latin typeface="Cambria"/>
                <a:ea typeface="Cambria"/>
                <a:cs typeface="Cambria"/>
                <a:sym typeface="Cambria"/>
              </a:rPr>
              <a:t>K</a:t>
            </a:r>
            <a:r>
              <a:rPr lang="en" sz="1400">
                <a:latin typeface="Cambria"/>
                <a:ea typeface="Cambria"/>
                <a:cs typeface="Cambria"/>
                <a:sym typeface="Cambria"/>
              </a:rPr>
              <a:t> ≤ </a:t>
            </a:r>
            <a:r>
              <a:rPr lang="en" sz="1400" b="1">
                <a:latin typeface="Cambria"/>
                <a:ea typeface="Cambria"/>
                <a:cs typeface="Cambria"/>
                <a:sym typeface="Cambria"/>
              </a:rPr>
              <a:t>N</a:t>
            </a:r>
            <a:r>
              <a:rPr lang="en" sz="1400">
                <a:latin typeface="Cambria"/>
                <a:ea typeface="Cambria"/>
                <a:cs typeface="Cambria"/>
                <a:sym typeface="Cambria"/>
              </a:rPr>
              <a:t> ≤ 100</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&lt;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&lt; ... &lt; </a:t>
            </a:r>
            <a:r>
              <a:rPr lang="en" sz="1400" b="1">
                <a:latin typeface="Cambria"/>
                <a:ea typeface="Cambria"/>
                <a:cs typeface="Cambria"/>
                <a:sym typeface="Cambria"/>
              </a:rPr>
              <a:t>A</a:t>
            </a:r>
            <a:r>
              <a:rPr lang="en" sz="1400" b="1" baseline="-25000">
                <a:latin typeface="Cambria"/>
                <a:ea typeface="Cambria"/>
                <a:cs typeface="Cambria"/>
                <a:sym typeface="Cambria"/>
              </a:rPr>
              <a:t>M</a:t>
            </a:r>
            <a:r>
              <a:rPr lang="en" sz="1400">
                <a:latin typeface="Cambria"/>
                <a:ea typeface="Cambria"/>
                <a:cs typeface="Cambria"/>
                <a:sym typeface="Cambria"/>
              </a:rPr>
              <a:t> ≤ </a:t>
            </a:r>
            <a:r>
              <a:rPr lang="en" sz="1400" b="1">
                <a:latin typeface="Cambria"/>
                <a:ea typeface="Cambria"/>
                <a:cs typeface="Cambria"/>
                <a:sym typeface="Cambria"/>
              </a:rPr>
              <a:t>N</a:t>
            </a:r>
            <a:endParaRPr sz="1400" b="1">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B</a:t>
            </a:r>
            <a:r>
              <a:rPr lang="en" sz="1400" b="1" baseline="-25000">
                <a:latin typeface="Cambria"/>
                <a:ea typeface="Cambria"/>
                <a:cs typeface="Cambria"/>
                <a:sym typeface="Cambria"/>
              </a:rPr>
              <a:t>1</a:t>
            </a:r>
            <a:r>
              <a:rPr lang="en" sz="1400">
                <a:latin typeface="Cambria"/>
                <a:ea typeface="Cambria"/>
                <a:cs typeface="Cambria"/>
                <a:sym typeface="Cambria"/>
              </a:rPr>
              <a:t> &lt; </a:t>
            </a:r>
            <a:r>
              <a:rPr lang="en" sz="1400" b="1">
                <a:latin typeface="Cambria"/>
                <a:ea typeface="Cambria"/>
                <a:cs typeface="Cambria"/>
                <a:sym typeface="Cambria"/>
              </a:rPr>
              <a:t>B</a:t>
            </a:r>
            <a:r>
              <a:rPr lang="en" sz="1400" b="1" baseline="-25000">
                <a:latin typeface="Cambria"/>
                <a:ea typeface="Cambria"/>
                <a:cs typeface="Cambria"/>
                <a:sym typeface="Cambria"/>
              </a:rPr>
              <a:t>2</a:t>
            </a:r>
            <a:r>
              <a:rPr lang="en" sz="1400">
                <a:latin typeface="Cambria"/>
                <a:ea typeface="Cambria"/>
                <a:cs typeface="Cambria"/>
                <a:sym typeface="Cambria"/>
              </a:rPr>
              <a:t> &lt; ... &lt; </a:t>
            </a:r>
            <a:r>
              <a:rPr lang="en" sz="1400" b="1">
                <a:latin typeface="Cambria"/>
                <a:ea typeface="Cambria"/>
                <a:cs typeface="Cambria"/>
                <a:sym typeface="Cambria"/>
              </a:rPr>
              <a:t>B</a:t>
            </a:r>
            <a:r>
              <a:rPr lang="en" sz="1400" b="1" baseline="-25000">
                <a:latin typeface="Cambria"/>
                <a:ea typeface="Cambria"/>
                <a:cs typeface="Cambria"/>
                <a:sym typeface="Cambria"/>
              </a:rPr>
              <a:t>K</a:t>
            </a:r>
            <a:r>
              <a:rPr lang="en" sz="1400">
                <a:latin typeface="Cambria"/>
                <a:ea typeface="Cambria"/>
                <a:cs typeface="Cambria"/>
                <a:sym typeface="Cambria"/>
              </a:rPr>
              <a:t> ≤ </a:t>
            </a:r>
            <a:r>
              <a:rPr lang="en" sz="1400" b="1">
                <a:latin typeface="Cambria"/>
                <a:ea typeface="Cambria"/>
                <a:cs typeface="Cambria"/>
                <a:sym typeface="Cambria"/>
              </a:rPr>
              <a:t>N</a:t>
            </a:r>
            <a:endParaRPr sz="1400" b="1">
              <a:latin typeface="Cambria"/>
              <a:ea typeface="Cambria"/>
              <a:cs typeface="Cambria"/>
              <a:sym typeface="Cambria"/>
            </a:endParaRPr>
          </a:p>
          <a:p>
            <a:pPr marL="0" lvl="0" indent="0" algn="just" rtl="0">
              <a:lnSpc>
                <a:spcPct val="115000"/>
              </a:lnSpc>
              <a:spcBef>
                <a:spcPts val="3000"/>
              </a:spcBef>
              <a:spcAft>
                <a:spcPts val="400"/>
              </a:spcAft>
              <a:buClr>
                <a:schemeClr val="dk1"/>
              </a:buClr>
              <a:buSzPts val="1100"/>
              <a:buFont typeface="Arial"/>
              <a:buNone/>
            </a:pPr>
            <a:r>
              <a:rPr lang="en" sz="2000" b="1" i="1">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Shape 2423"/>
        <p:cNvGrpSpPr/>
        <p:nvPr/>
      </p:nvGrpSpPr>
      <p:grpSpPr>
        <a:xfrm>
          <a:off x="0" y="0"/>
          <a:ext cx="0" cy="0"/>
          <a:chOff x="0" y="0"/>
          <a:chExt cx="0" cy="0"/>
        </a:xfrm>
      </p:grpSpPr>
      <p:sp>
        <p:nvSpPr>
          <p:cNvPr id="2424" name="Google Shape;2424;p38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55. Version Control System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425" name="Google Shape;2425;p38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In the first test case, the source files {1, 4, 6, 7} are both tracked and ignored, the source file {5} is both untracked and unignored.</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In the second test case, the source file {4} is both tracked and ignored, the source file {2} is both untracked and unignored.</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Shape 2429"/>
        <p:cNvGrpSpPr/>
        <p:nvPr/>
      </p:nvGrpSpPr>
      <p:grpSpPr>
        <a:xfrm>
          <a:off x="0" y="0"/>
          <a:ext cx="0" cy="0"/>
          <a:chOff x="0" y="0"/>
          <a:chExt cx="0" cy="0"/>
        </a:xfrm>
      </p:grpSpPr>
      <p:sp>
        <p:nvSpPr>
          <p:cNvPr id="2430" name="Google Shape;2430;p38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55. Version Control System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2431" name="Google Shape;2431;p38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6. Greedy puppy</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03" name="Google Shape;303;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Tuzik is a little dog. But despite the fact he is still a puppy he already knows about the pretty things that coins are. He knows that for every coin he can get very tasty bone from his master. He believes that some day he will find a treasure and have loads of bones.</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And finally he found something interesting. A wooden chest containing N coins! But as you should remember, Tuzik is just a little dog, and so he can't open it by himself. Actually, the only thing he can really do is barking. He can use his barking to attract nearby people and seek their help. He can set the loudness of his barking very precisely, and therefore you can assume that he can choose to call any number of people, from a minimum of 1, to a maximum of K.</a:t>
            </a:r>
            <a:endParaRPr sz="1400">
              <a:latin typeface="Cambria"/>
              <a:ea typeface="Cambria"/>
              <a:cs typeface="Cambria"/>
              <a:sym typeface="Cambria"/>
            </a:endParaRP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Shape 2435"/>
        <p:cNvGrpSpPr/>
        <p:nvPr/>
      </p:nvGrpSpPr>
      <p:grpSpPr>
        <a:xfrm>
          <a:off x="0" y="0"/>
          <a:ext cx="0" cy="0"/>
          <a:chOff x="0" y="0"/>
          <a:chExt cx="0" cy="0"/>
        </a:xfrm>
      </p:grpSpPr>
      <p:sp>
        <p:nvSpPr>
          <p:cNvPr id="2436" name="Google Shape;2436;p38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56. Nothing in Common </a:t>
            </a:r>
            <a:endParaRPr sz="2500">
              <a:latin typeface="Cambria"/>
              <a:ea typeface="Cambria"/>
              <a:cs typeface="Cambria"/>
              <a:sym typeface="Cambria"/>
            </a:endParaRPr>
          </a:p>
        </p:txBody>
      </p:sp>
      <p:sp>
        <p:nvSpPr>
          <p:cNvPr id="2437" name="Google Shape;2437;p38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Alice has quarreled with Berta recently. Now she doesn't want to have anything in common with her!</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Recently, they've received two collections of positive integers. The Alice's integers were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while Berta's were </a:t>
            </a:r>
            <a:r>
              <a:rPr lang="en" sz="1400" b="1">
                <a:latin typeface="Cambria"/>
                <a:ea typeface="Cambria"/>
                <a:cs typeface="Cambria"/>
                <a:sym typeface="Cambria"/>
              </a:rPr>
              <a:t>B</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B</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B</a:t>
            </a:r>
            <a:r>
              <a:rPr lang="en" sz="1400" b="1" baseline="-25000">
                <a:latin typeface="Cambria"/>
                <a:ea typeface="Cambria"/>
                <a:cs typeface="Cambria"/>
                <a:sym typeface="Cambria"/>
              </a:rPr>
              <a:t>M</a:t>
            </a:r>
            <a:r>
              <a:rPr lang="en" sz="1400">
                <a:latin typeface="Cambria"/>
                <a:ea typeface="Cambria"/>
                <a:cs typeface="Cambria"/>
                <a:sym typeface="Cambria"/>
              </a:rPr>
              <a:t>. Now Alice wants to throw away the minimal amount of number from her collection so that their collections would have no common numbers, i.e. there won't be any number which is present in both collections. Please help Alice to find the minimal amount of numbers she would need to throw away.</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38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56. Nothing in Common </a:t>
            </a:r>
            <a:endParaRPr sz="2500">
              <a:latin typeface="Cambria"/>
              <a:ea typeface="Cambria"/>
              <a:cs typeface="Cambria"/>
              <a:sym typeface="Cambria"/>
            </a:endParaRPr>
          </a:p>
        </p:txBody>
      </p:sp>
      <p:sp>
        <p:nvSpPr>
          <p:cNvPr id="2443" name="Google Shape;2443;p384"/>
          <p:cNvSpPr txBox="1">
            <a:spLocks noGrp="1"/>
          </p:cNvSpPr>
          <p:nvPr>
            <p:ph type="body" idx="1"/>
          </p:nvPr>
        </p:nvSpPr>
        <p:spPr>
          <a:xfrm>
            <a:off x="311700" y="1171600"/>
            <a:ext cx="44601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 description of </a:t>
            </a:r>
            <a:r>
              <a:rPr lang="en" sz="1400" b="1">
                <a:latin typeface="Cambria"/>
                <a:ea typeface="Cambria"/>
                <a:cs typeface="Cambria"/>
                <a:sym typeface="Cambria"/>
              </a:rPr>
              <a:t>T</a:t>
            </a:r>
            <a:r>
              <a:rPr lang="en" sz="1400">
                <a:latin typeface="Cambria"/>
                <a:ea typeface="Cambria"/>
                <a:cs typeface="Cambria"/>
                <a:sym typeface="Cambria"/>
              </a:rPr>
              <a:t> test cases follows.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of each test case contains two space-separated integer numbers </a:t>
            </a:r>
            <a:r>
              <a:rPr lang="en" sz="1400" b="1">
                <a:latin typeface="Cambria"/>
                <a:ea typeface="Cambria"/>
                <a:cs typeface="Cambria"/>
                <a:sym typeface="Cambria"/>
              </a:rPr>
              <a:t>N</a:t>
            </a:r>
            <a:r>
              <a:rPr lang="en" sz="1400">
                <a:latin typeface="Cambria"/>
                <a:ea typeface="Cambria"/>
                <a:cs typeface="Cambria"/>
                <a:sym typeface="Cambria"/>
              </a:rPr>
              <a:t> and </a:t>
            </a:r>
            <a:r>
              <a:rPr lang="en" sz="1400" b="1">
                <a:latin typeface="Cambria"/>
                <a:ea typeface="Cambria"/>
                <a:cs typeface="Cambria"/>
                <a:sym typeface="Cambria"/>
              </a:rPr>
              <a:t>M</a:t>
            </a:r>
            <a:r>
              <a:rPr lang="en" sz="1400">
                <a:latin typeface="Cambria"/>
                <a:ea typeface="Cambria"/>
                <a:cs typeface="Cambria"/>
                <a:sym typeface="Cambria"/>
              </a:rPr>
              <a:t> denoting the amount of numbers in Alice's and Berta's collections respectively.</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second line contains </a:t>
            </a:r>
            <a:r>
              <a:rPr lang="en" sz="1400" b="1">
                <a:latin typeface="Cambria"/>
                <a:ea typeface="Cambria"/>
                <a:cs typeface="Cambria"/>
                <a:sym typeface="Cambria"/>
              </a:rPr>
              <a:t>N</a:t>
            </a:r>
            <a:r>
              <a:rPr lang="en" sz="1400">
                <a:latin typeface="Cambria"/>
                <a:ea typeface="Cambria"/>
                <a:cs typeface="Cambria"/>
                <a:sym typeface="Cambria"/>
              </a:rPr>
              <a:t> space-separated integers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denoting the numbers of Alice.</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The third line contains </a:t>
            </a:r>
            <a:r>
              <a:rPr lang="en" sz="1400" b="1">
                <a:latin typeface="Cambria"/>
                <a:ea typeface="Cambria"/>
                <a:cs typeface="Cambria"/>
                <a:sym typeface="Cambria"/>
              </a:rPr>
              <a:t>M</a:t>
            </a:r>
            <a:r>
              <a:rPr lang="en" sz="1400">
                <a:latin typeface="Cambria"/>
                <a:ea typeface="Cambria"/>
                <a:cs typeface="Cambria"/>
                <a:sym typeface="Cambria"/>
              </a:rPr>
              <a:t> space-separated integers </a:t>
            </a:r>
            <a:r>
              <a:rPr lang="en" sz="1400" b="1">
                <a:latin typeface="Cambria"/>
                <a:ea typeface="Cambria"/>
                <a:cs typeface="Cambria"/>
                <a:sym typeface="Cambria"/>
              </a:rPr>
              <a:t>B</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B</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B</a:t>
            </a:r>
            <a:r>
              <a:rPr lang="en" sz="1400" b="1" baseline="-25000">
                <a:latin typeface="Cambria"/>
                <a:ea typeface="Cambria"/>
                <a:cs typeface="Cambria"/>
                <a:sym typeface="Cambria"/>
              </a:rPr>
              <a:t>M</a:t>
            </a:r>
            <a:r>
              <a:rPr lang="en" sz="1400">
                <a:latin typeface="Cambria"/>
                <a:ea typeface="Cambria"/>
                <a:cs typeface="Cambria"/>
                <a:sym typeface="Cambria"/>
              </a:rPr>
              <a:t> denoting the numbers of Berta.</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
        <p:nvSpPr>
          <p:cNvPr id="2444" name="Google Shape;2444;p384"/>
          <p:cNvSpPr txBox="1">
            <a:spLocks noGrp="1"/>
          </p:cNvSpPr>
          <p:nvPr>
            <p:ph type="body" idx="1"/>
          </p:nvPr>
        </p:nvSpPr>
        <p:spPr>
          <a:xfrm>
            <a:off x="4883700" y="1171600"/>
            <a:ext cx="40263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containing the minimal amount of numbers Alice needs to throw away from her collection so that she wouldn't have any numbers in common with Berta.</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38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56. Nothing in Common </a:t>
            </a:r>
            <a:endParaRPr sz="2500">
              <a:latin typeface="Cambria"/>
              <a:ea typeface="Cambria"/>
              <a:cs typeface="Cambria"/>
              <a:sym typeface="Cambria"/>
            </a:endParaRPr>
          </a:p>
        </p:txBody>
      </p:sp>
      <p:sp>
        <p:nvSpPr>
          <p:cNvPr id="2450" name="Google Shape;2450;p385"/>
          <p:cNvSpPr txBox="1">
            <a:spLocks noGrp="1"/>
          </p:cNvSpPr>
          <p:nvPr>
            <p:ph type="body" idx="1"/>
          </p:nvPr>
        </p:nvSpPr>
        <p:spPr>
          <a:xfrm>
            <a:off x="311700" y="1171600"/>
            <a:ext cx="41748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3 4</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3 4 5 6</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3 3</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4 5 6</a:t>
            </a:r>
            <a:endParaRPr sz="1400">
              <a:latin typeface="Cambria"/>
              <a:ea typeface="Cambria"/>
              <a:cs typeface="Cambria"/>
              <a:sym typeface="Cambria"/>
            </a:endParaRPr>
          </a:p>
          <a:p>
            <a:pPr marL="0" lvl="0" indent="0" algn="just" rtl="0">
              <a:lnSpc>
                <a:spcPct val="115000"/>
              </a:lnSpc>
              <a:spcBef>
                <a:spcPts val="1200"/>
              </a:spcBef>
              <a:spcAft>
                <a:spcPts val="0"/>
              </a:spcAft>
              <a:buNone/>
            </a:pPr>
            <a:endParaRPr sz="1400">
              <a:latin typeface="Cambria"/>
              <a:ea typeface="Cambria"/>
              <a:cs typeface="Cambria"/>
              <a:sym typeface="Cambria"/>
            </a:endParaRPr>
          </a:p>
          <a:p>
            <a:pPr marL="0" lvl="0" indent="0" algn="just" rtl="0">
              <a:lnSpc>
                <a:spcPct val="115000"/>
              </a:lnSpc>
              <a:spcBef>
                <a:spcPts val="1200"/>
              </a:spcBef>
              <a:spcAft>
                <a:spcPts val="1200"/>
              </a:spcAft>
              <a:buNone/>
            </a:pPr>
            <a:endParaRPr sz="1400">
              <a:latin typeface="Cambria"/>
              <a:ea typeface="Cambria"/>
              <a:cs typeface="Cambria"/>
              <a:sym typeface="Cambria"/>
            </a:endParaRPr>
          </a:p>
        </p:txBody>
      </p:sp>
      <p:sp>
        <p:nvSpPr>
          <p:cNvPr id="2451" name="Google Shape;2451;p385"/>
          <p:cNvSpPr txBox="1">
            <a:spLocks noGrp="1"/>
          </p:cNvSpPr>
          <p:nvPr>
            <p:ph type="body" idx="1"/>
          </p:nvPr>
        </p:nvSpPr>
        <p:spPr>
          <a:xfrm>
            <a:off x="5264700" y="1171600"/>
            <a:ext cx="41748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15000"/>
              </a:lnSpc>
              <a:spcBef>
                <a:spcPts val="12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2456" name="Google Shape;2456;p38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56. Nothing in Common </a:t>
            </a:r>
            <a:endParaRPr sz="2500">
              <a:latin typeface="Cambria"/>
              <a:ea typeface="Cambria"/>
              <a:cs typeface="Cambria"/>
              <a:sym typeface="Cambria"/>
            </a:endParaRPr>
          </a:p>
        </p:txBody>
      </p:sp>
      <p:sp>
        <p:nvSpPr>
          <p:cNvPr id="2457" name="Google Shape;2457;p38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Arial"/>
              <a:buChar char="●"/>
            </a:pP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a:t>
            </a:r>
            <a:r>
              <a:rPr lang="en" sz="1400" b="1">
                <a:latin typeface="Cambria"/>
                <a:ea typeface="Cambria"/>
                <a:cs typeface="Cambria"/>
                <a:sym typeface="Cambria"/>
              </a:rPr>
              <a:t>B</a:t>
            </a:r>
            <a:r>
              <a:rPr lang="en" sz="1400" b="1" baseline="-25000">
                <a:latin typeface="Cambria"/>
                <a:ea typeface="Cambria"/>
                <a:cs typeface="Cambria"/>
                <a:sym typeface="Cambria"/>
              </a:rPr>
              <a:t>i</a:t>
            </a:r>
            <a:r>
              <a:rPr lang="en" sz="1400">
                <a:latin typeface="Cambria"/>
                <a:ea typeface="Cambria"/>
                <a:cs typeface="Cambria"/>
                <a:sym typeface="Cambria"/>
              </a:rPr>
              <a:t> ≤ </a:t>
            </a:r>
            <a:r>
              <a:rPr lang="en" sz="1400" b="1">
                <a:latin typeface="Cambria"/>
                <a:ea typeface="Cambria"/>
                <a:cs typeface="Cambria"/>
                <a:sym typeface="Cambria"/>
              </a:rPr>
              <a:t>10</a:t>
            </a:r>
            <a:r>
              <a:rPr lang="en" sz="1400" b="1" baseline="30000">
                <a:latin typeface="Cambria"/>
                <a:ea typeface="Cambria"/>
                <a:cs typeface="Cambria"/>
                <a:sym typeface="Cambria"/>
              </a:rPr>
              <a:t>6</a:t>
            </a:r>
            <a:endParaRPr sz="1400" b="1" baseline="300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All numbers are distinct within a single girl's collection.</a:t>
            </a:r>
            <a:endParaRPr sz="1400">
              <a:latin typeface="Cambria"/>
              <a:ea typeface="Cambria"/>
              <a:cs typeface="Cambria"/>
              <a:sym typeface="Cambria"/>
            </a:endParaRPr>
          </a:p>
          <a:p>
            <a:pPr marL="0" lvl="0" indent="0" algn="just" rtl="0">
              <a:lnSpc>
                <a:spcPct val="115000"/>
              </a:lnSpc>
              <a:spcBef>
                <a:spcPts val="30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Arial"/>
              <a:buChar char="●"/>
            </a:pPr>
            <a:r>
              <a:rPr lang="en" sz="1400" b="1">
                <a:latin typeface="Cambria"/>
                <a:ea typeface="Cambria"/>
                <a:cs typeface="Cambria"/>
                <a:sym typeface="Cambria"/>
              </a:rPr>
              <a:t>Subtask #1 (47 points)</a:t>
            </a:r>
            <a:r>
              <a:rPr lang="en" sz="1400">
                <a:latin typeface="Cambria"/>
                <a:ea typeface="Cambria"/>
                <a:cs typeface="Cambria"/>
                <a:sym typeface="Cambria"/>
              </a:rPr>
              <a:t>: </a:t>
            </a:r>
            <a:r>
              <a:rPr lang="en" sz="1400" b="1">
                <a:latin typeface="Cambria"/>
                <a:ea typeface="Cambria"/>
                <a:cs typeface="Cambria"/>
                <a:sym typeface="Cambria"/>
              </a:rPr>
              <a:t>T</a:t>
            </a:r>
            <a:r>
              <a:rPr lang="en" sz="1400">
                <a:latin typeface="Cambria"/>
                <a:ea typeface="Cambria"/>
                <a:cs typeface="Cambria"/>
                <a:sym typeface="Cambria"/>
              </a:rPr>
              <a:t> = </a:t>
            </a:r>
            <a:r>
              <a:rPr lang="en" sz="1400" b="1">
                <a:latin typeface="Cambria"/>
                <a:ea typeface="Cambria"/>
                <a:cs typeface="Cambria"/>
                <a:sym typeface="Cambria"/>
              </a:rPr>
              <a:t>25</a:t>
            </a:r>
            <a:r>
              <a:rPr lang="en" sz="1400">
                <a:latin typeface="Cambria"/>
                <a:ea typeface="Cambria"/>
                <a:cs typeface="Cambria"/>
                <a:sym typeface="Cambria"/>
              </a:rPr>
              <a:t>, </a:t>
            </a: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 M</a:t>
            </a:r>
            <a:r>
              <a:rPr lang="en" sz="1400">
                <a:latin typeface="Cambria"/>
                <a:ea typeface="Cambria"/>
                <a:cs typeface="Cambria"/>
                <a:sym typeface="Cambria"/>
              </a:rPr>
              <a:t> ≤ </a:t>
            </a:r>
            <a:r>
              <a:rPr lang="en" sz="1400" b="1">
                <a:latin typeface="Cambria"/>
                <a:ea typeface="Cambria"/>
                <a:cs typeface="Cambria"/>
                <a:sym typeface="Cambria"/>
              </a:rPr>
              <a:t>1000</a:t>
            </a:r>
            <a:endParaRPr sz="1400" b="1">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b="1">
                <a:latin typeface="Cambria"/>
                <a:ea typeface="Cambria"/>
                <a:cs typeface="Cambria"/>
                <a:sym typeface="Cambria"/>
              </a:rPr>
              <a:t>Subtask #2 (53 points)</a:t>
            </a:r>
            <a:r>
              <a:rPr lang="en" sz="1400">
                <a:latin typeface="Cambria"/>
                <a:ea typeface="Cambria"/>
                <a:cs typeface="Cambria"/>
                <a:sym typeface="Cambria"/>
              </a:rPr>
              <a:t>: </a:t>
            </a:r>
            <a:r>
              <a:rPr lang="en" sz="1400" b="1">
                <a:latin typeface="Cambria"/>
                <a:ea typeface="Cambria"/>
                <a:cs typeface="Cambria"/>
                <a:sym typeface="Cambria"/>
              </a:rPr>
              <a:t>T</a:t>
            </a:r>
            <a:r>
              <a:rPr lang="en" sz="1400">
                <a:latin typeface="Cambria"/>
                <a:ea typeface="Cambria"/>
                <a:cs typeface="Cambria"/>
                <a:sym typeface="Cambria"/>
              </a:rPr>
              <a:t> = </a:t>
            </a:r>
            <a:r>
              <a:rPr lang="en" sz="1400" b="1">
                <a:latin typeface="Cambria"/>
                <a:ea typeface="Cambria"/>
                <a:cs typeface="Cambria"/>
                <a:sym typeface="Cambria"/>
              </a:rPr>
              <a:t>5</a:t>
            </a:r>
            <a:r>
              <a:rPr lang="en" sz="1400">
                <a:latin typeface="Cambria"/>
                <a:ea typeface="Cambria"/>
                <a:cs typeface="Cambria"/>
                <a:sym typeface="Cambria"/>
              </a:rPr>
              <a:t>, </a:t>
            </a:r>
            <a:r>
              <a:rPr lang="en" sz="1400" b="1">
                <a:latin typeface="Cambria"/>
                <a:ea typeface="Cambria"/>
                <a:cs typeface="Cambria"/>
                <a:sym typeface="Cambria"/>
              </a:rPr>
              <a:t>1</a:t>
            </a:r>
            <a:r>
              <a:rPr lang="en" sz="1400">
                <a:latin typeface="Cambria"/>
                <a:ea typeface="Cambria"/>
                <a:cs typeface="Cambria"/>
                <a:sym typeface="Cambria"/>
              </a:rPr>
              <a:t> ≤ </a:t>
            </a:r>
            <a:r>
              <a:rPr lang="en" sz="1400" b="1">
                <a:latin typeface="Cambria"/>
                <a:ea typeface="Cambria"/>
                <a:cs typeface="Cambria"/>
                <a:sym typeface="Cambria"/>
              </a:rPr>
              <a:t>N, M</a:t>
            </a:r>
            <a:r>
              <a:rPr lang="en" sz="1400">
                <a:latin typeface="Cambria"/>
                <a:ea typeface="Cambria"/>
                <a:cs typeface="Cambria"/>
                <a:sym typeface="Cambria"/>
              </a:rPr>
              <a:t> ≤ </a:t>
            </a:r>
            <a:r>
              <a:rPr lang="en" sz="1400" b="1">
                <a:latin typeface="Cambria"/>
                <a:ea typeface="Cambria"/>
                <a:cs typeface="Cambria"/>
                <a:sym typeface="Cambria"/>
              </a:rPr>
              <a:t>100000</a:t>
            </a:r>
            <a:endParaRPr sz="1400" b="1">
              <a:latin typeface="Cambria"/>
              <a:ea typeface="Cambria"/>
              <a:cs typeface="Cambria"/>
              <a:sym typeface="Cambria"/>
            </a:endParaRPr>
          </a:p>
          <a:p>
            <a:pPr marL="0" lvl="0" indent="0" algn="just" rtl="0">
              <a:lnSpc>
                <a:spcPct val="115000"/>
              </a:lnSpc>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sp>
        <p:nvSpPr>
          <p:cNvPr id="2462" name="Google Shape;2462;p38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56. Nothing in Common </a:t>
            </a:r>
            <a:endParaRPr sz="2500">
              <a:latin typeface="Cambria"/>
              <a:ea typeface="Cambria"/>
              <a:cs typeface="Cambria"/>
              <a:sym typeface="Cambria"/>
            </a:endParaRPr>
          </a:p>
        </p:txBody>
      </p:sp>
      <p:sp>
        <p:nvSpPr>
          <p:cNvPr id="2463" name="Google Shape;2463;p38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b="1">
                <a:latin typeface="Cambria"/>
                <a:ea typeface="Cambria"/>
                <a:cs typeface="Cambria"/>
                <a:sym typeface="Cambria"/>
              </a:rPr>
              <a:t>Example case 1.</a:t>
            </a:r>
            <a:r>
              <a:rPr lang="en" sz="1400">
                <a:latin typeface="Cambria"/>
                <a:ea typeface="Cambria"/>
                <a:cs typeface="Cambria"/>
                <a:sym typeface="Cambria"/>
              </a:rPr>
              <a:t> If Alice throws away the number </a:t>
            </a:r>
            <a:r>
              <a:rPr lang="en" sz="1400" b="1">
                <a:latin typeface="Cambria"/>
                <a:ea typeface="Cambria"/>
                <a:cs typeface="Cambria"/>
                <a:sym typeface="Cambria"/>
              </a:rPr>
              <a:t>3</a:t>
            </a:r>
            <a:r>
              <a:rPr lang="en" sz="1400">
                <a:latin typeface="Cambria"/>
                <a:ea typeface="Cambria"/>
                <a:cs typeface="Cambria"/>
                <a:sym typeface="Cambria"/>
              </a:rPr>
              <a:t> from her collection, she would obtain </a:t>
            </a:r>
            <a:r>
              <a:rPr lang="en" sz="1400" b="1">
                <a:latin typeface="Cambria"/>
                <a:ea typeface="Cambria"/>
                <a:cs typeface="Cambria"/>
                <a:sym typeface="Cambria"/>
              </a:rPr>
              <a:t>{1, 2}</a:t>
            </a:r>
            <a:r>
              <a:rPr lang="en" sz="1400">
                <a:latin typeface="Cambria"/>
                <a:ea typeface="Cambria"/>
                <a:cs typeface="Cambria"/>
                <a:sym typeface="Cambria"/>
              </a:rPr>
              <a:t> which is disjoint with </a:t>
            </a:r>
            <a:r>
              <a:rPr lang="en" sz="1400" b="1">
                <a:latin typeface="Cambria"/>
                <a:ea typeface="Cambria"/>
                <a:cs typeface="Cambria"/>
                <a:sym typeface="Cambria"/>
              </a:rPr>
              <a:t>{3, 4, 5, 6}</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b="1">
                <a:latin typeface="Cambria"/>
                <a:ea typeface="Cambria"/>
                <a:cs typeface="Cambria"/>
                <a:sym typeface="Cambria"/>
              </a:rPr>
              <a:t>Example case 2.</a:t>
            </a:r>
            <a:r>
              <a:rPr lang="en" sz="1400">
                <a:latin typeface="Cambria"/>
                <a:ea typeface="Cambria"/>
                <a:cs typeface="Cambria"/>
                <a:sym typeface="Cambria"/>
              </a:rPr>
              <a:t> Girls don't have any number in common initially. So there is no need to throw away any number.</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8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56. Nothing in Common </a:t>
            </a:r>
            <a:endParaRPr sz="2500">
              <a:latin typeface="Cambria"/>
              <a:ea typeface="Cambria"/>
              <a:cs typeface="Cambria"/>
              <a:sym typeface="Cambria"/>
            </a:endParaRPr>
          </a:p>
        </p:txBody>
      </p:sp>
      <p:sp>
        <p:nvSpPr>
          <p:cNvPr id="2469" name="Google Shape;2469;p38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15000"/>
              </a:lnSpc>
              <a:spcBef>
                <a:spcPts val="1500"/>
              </a:spcBef>
              <a:spcAft>
                <a:spcPts val="1500"/>
              </a:spcAft>
              <a:buClr>
                <a:schemeClr val="dk1"/>
              </a:buClr>
              <a:buSzPts val="1100"/>
              <a:buFont typeface="Arial"/>
              <a:buNone/>
            </a:pPr>
            <a:r>
              <a:rPr lang="en" sz="1400">
                <a:latin typeface="Cambria"/>
                <a:ea typeface="Cambria"/>
                <a:cs typeface="Cambria"/>
                <a:sym typeface="Cambria"/>
              </a:rPr>
              <a:t>A</a:t>
            </a:r>
            <a:endParaRPr sz="1400">
              <a:latin typeface="Cambria"/>
              <a:ea typeface="Cambria"/>
              <a:cs typeface="Cambria"/>
              <a:sym typeface="Cambria"/>
            </a:endParaRP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2473"/>
        <p:cNvGrpSpPr/>
        <p:nvPr/>
      </p:nvGrpSpPr>
      <p:grpSpPr>
        <a:xfrm>
          <a:off x="0" y="0"/>
          <a:ext cx="0" cy="0"/>
          <a:chOff x="0" y="0"/>
          <a:chExt cx="0" cy="0"/>
        </a:xfrm>
      </p:grpSpPr>
      <p:sp>
        <p:nvSpPr>
          <p:cNvPr id="2474" name="Google Shape;2474;p389"/>
          <p:cNvSpPr txBox="1">
            <a:spLocks noGrp="1"/>
          </p:cNvSpPr>
          <p:nvPr>
            <p:ph type="title"/>
          </p:nvPr>
        </p:nvSpPr>
        <p:spPr>
          <a:xfrm>
            <a:off x="2064300" y="1969025"/>
            <a:ext cx="46842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5 Assignment Problems</a:t>
            </a:r>
            <a:endParaRPr/>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39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57. The Next Big Thing</a:t>
            </a:r>
            <a:endParaRPr sz="2500">
              <a:latin typeface="Cambria"/>
              <a:ea typeface="Cambria"/>
              <a:cs typeface="Cambria"/>
              <a:sym typeface="Cambria"/>
            </a:endParaRPr>
          </a:p>
        </p:txBody>
      </p:sp>
      <p:sp>
        <p:nvSpPr>
          <p:cNvPr id="2480" name="Google Shape;2480;p39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Given an array </a:t>
            </a:r>
            <a:r>
              <a:rPr lang="en" sz="1400" b="1">
                <a:latin typeface="Cambria"/>
                <a:ea typeface="Cambria"/>
                <a:cs typeface="Cambria"/>
                <a:sym typeface="Cambria"/>
              </a:rPr>
              <a:t>A</a:t>
            </a:r>
            <a:r>
              <a:rPr lang="en" sz="1400">
                <a:latin typeface="Cambria"/>
                <a:ea typeface="Cambria"/>
                <a:cs typeface="Cambria"/>
                <a:sym typeface="Cambria"/>
              </a:rPr>
              <a:t> of </a:t>
            </a:r>
            <a:r>
              <a:rPr lang="en" sz="1400" b="1">
                <a:latin typeface="Cambria"/>
                <a:ea typeface="Cambria"/>
                <a:cs typeface="Cambria"/>
                <a:sym typeface="Cambria"/>
              </a:rPr>
              <a:t>N</a:t>
            </a:r>
            <a:r>
              <a:rPr lang="en" sz="1400">
                <a:latin typeface="Cambria"/>
                <a:ea typeface="Cambria"/>
                <a:cs typeface="Cambria"/>
                <a:sym typeface="Cambria"/>
              </a:rPr>
              <a:t> distinct integers. For each element find the first element coming after it, ,which is strictly greater than it i.e for each element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find the first element in the range </a:t>
            </a:r>
            <a:r>
              <a:rPr lang="en" sz="1400" b="1">
                <a:latin typeface="Cambria"/>
                <a:ea typeface="Cambria"/>
                <a:cs typeface="Cambria"/>
                <a:sym typeface="Cambria"/>
              </a:rPr>
              <a:t>[i+1, N]</a:t>
            </a:r>
            <a:r>
              <a:rPr lang="en" sz="1400">
                <a:latin typeface="Cambria"/>
                <a:ea typeface="Cambria"/>
                <a:cs typeface="Cambria"/>
                <a:sym typeface="Cambria"/>
              </a:rPr>
              <a:t> which is greater than </a:t>
            </a:r>
            <a:r>
              <a:rPr lang="en" sz="1400" b="1">
                <a:latin typeface="Cambria"/>
                <a:ea typeface="Cambria"/>
                <a:cs typeface="Cambria"/>
                <a:sym typeface="Cambria"/>
              </a:rPr>
              <a:t>A</a:t>
            </a:r>
            <a:r>
              <a:rPr lang="en" sz="1400" b="1" baseline="-25000">
                <a:latin typeface="Cambria"/>
                <a:ea typeface="Cambria"/>
                <a:cs typeface="Cambria"/>
                <a:sym typeface="Cambria"/>
              </a:rPr>
              <a:t>i </a:t>
            </a:r>
            <a:r>
              <a:rPr lang="en" sz="1400">
                <a:latin typeface="Cambria"/>
                <a:ea typeface="Cambria"/>
                <a:cs typeface="Cambria"/>
                <a:sym typeface="Cambria"/>
              </a:rPr>
              <a:t>if it exists, else print </a:t>
            </a:r>
            <a:r>
              <a:rPr lang="en" sz="1400" b="1">
                <a:latin typeface="Cambria"/>
                <a:ea typeface="Cambria"/>
                <a:cs typeface="Cambria"/>
                <a:sym typeface="Cambria"/>
              </a:rPr>
              <a:t>-1</a:t>
            </a:r>
            <a:r>
              <a:rPr lang="en" sz="1400">
                <a:latin typeface="Cambria"/>
                <a:ea typeface="Cambria"/>
                <a:cs typeface="Cambria"/>
                <a:sym typeface="Cambria"/>
              </a:rPr>
              <a:t>. Print an space separated array of size </a:t>
            </a:r>
            <a:r>
              <a:rPr lang="en" sz="1400" b="1">
                <a:latin typeface="Cambria"/>
                <a:ea typeface="Cambria"/>
                <a:cs typeface="Cambria"/>
                <a:sym typeface="Cambria"/>
              </a:rPr>
              <a:t>N</a:t>
            </a:r>
            <a:r>
              <a:rPr lang="en" sz="1400">
                <a:latin typeface="Cambria"/>
                <a:ea typeface="Cambria"/>
                <a:cs typeface="Cambria"/>
                <a:sym typeface="Cambria"/>
              </a:rPr>
              <a:t> representing Next Big Thing for each element.</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Shape 2484"/>
        <p:cNvGrpSpPr/>
        <p:nvPr/>
      </p:nvGrpSpPr>
      <p:grpSpPr>
        <a:xfrm>
          <a:off x="0" y="0"/>
          <a:ext cx="0" cy="0"/>
          <a:chOff x="0" y="0"/>
          <a:chExt cx="0" cy="0"/>
        </a:xfrm>
      </p:grpSpPr>
      <p:sp>
        <p:nvSpPr>
          <p:cNvPr id="2485" name="Google Shape;2485;p39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57. The Next Big Thing</a:t>
            </a:r>
            <a:endParaRPr sz="2500">
              <a:latin typeface="Cambria"/>
              <a:ea typeface="Cambria"/>
              <a:cs typeface="Cambria"/>
              <a:sym typeface="Cambria"/>
            </a:endParaRPr>
          </a:p>
        </p:txBody>
      </p:sp>
      <p:sp>
        <p:nvSpPr>
          <p:cNvPr id="2486" name="Google Shape;2486;p391"/>
          <p:cNvSpPr txBox="1">
            <a:spLocks noGrp="1"/>
          </p:cNvSpPr>
          <p:nvPr>
            <p:ph type="body" idx="1"/>
          </p:nvPr>
        </p:nvSpPr>
        <p:spPr>
          <a:xfrm>
            <a:off x="311700" y="1171600"/>
            <a:ext cx="3876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Arial"/>
              <a:buChar char="●"/>
            </a:pPr>
            <a:r>
              <a:rPr lang="en" sz="1400">
                <a:latin typeface="Cambria"/>
                <a:ea typeface="Cambria"/>
                <a:cs typeface="Cambria"/>
                <a:sym typeface="Cambria"/>
              </a:rPr>
              <a:t>First line contain an integer </a:t>
            </a:r>
            <a:r>
              <a:rPr lang="en" sz="1400" b="1">
                <a:latin typeface="Cambria"/>
                <a:ea typeface="Cambria"/>
                <a:cs typeface="Cambria"/>
                <a:sym typeface="Cambria"/>
              </a:rPr>
              <a:t>N </a:t>
            </a:r>
            <a:r>
              <a:rPr lang="en" sz="1400">
                <a:latin typeface="Cambria"/>
                <a:ea typeface="Cambria"/>
                <a:cs typeface="Cambria"/>
                <a:sym typeface="Cambria"/>
              </a:rPr>
              <a:t>denoting the size of array.</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Second line contains </a:t>
            </a:r>
            <a:r>
              <a:rPr lang="en" sz="1400" b="1">
                <a:latin typeface="Cambria"/>
                <a:ea typeface="Cambria"/>
                <a:cs typeface="Cambria"/>
                <a:sym typeface="Cambria"/>
              </a:rPr>
              <a:t>N</a:t>
            </a:r>
            <a:r>
              <a:rPr lang="en" sz="1400">
                <a:latin typeface="Cambria"/>
                <a:ea typeface="Cambria"/>
                <a:cs typeface="Cambria"/>
                <a:sym typeface="Cambria"/>
              </a:rPr>
              <a:t> space separated integers denoting the array.</a:t>
            </a:r>
            <a:endParaRPr sz="1400">
              <a:latin typeface="Cambria"/>
              <a:ea typeface="Cambria"/>
              <a:cs typeface="Cambria"/>
              <a:sym typeface="Cambria"/>
            </a:endParaRPr>
          </a:p>
          <a:p>
            <a:pPr marL="0" lvl="0" indent="0" algn="just" rtl="0">
              <a:lnSpc>
                <a:spcPct val="115000"/>
              </a:lnSpc>
              <a:spcBef>
                <a:spcPts val="3000"/>
              </a:spcBef>
              <a:spcAft>
                <a:spcPts val="1200"/>
              </a:spcAft>
              <a:buNone/>
            </a:pPr>
            <a:endParaRPr sz="1400">
              <a:latin typeface="Cambria"/>
              <a:ea typeface="Cambria"/>
              <a:cs typeface="Cambria"/>
              <a:sym typeface="Cambria"/>
            </a:endParaRPr>
          </a:p>
        </p:txBody>
      </p:sp>
      <p:sp>
        <p:nvSpPr>
          <p:cNvPr id="2487" name="Google Shape;2487;p391"/>
          <p:cNvSpPr txBox="1">
            <a:spLocks noGrp="1"/>
          </p:cNvSpPr>
          <p:nvPr>
            <p:ph type="body" idx="1"/>
          </p:nvPr>
        </p:nvSpPr>
        <p:spPr>
          <a:xfrm>
            <a:off x="5036100" y="1171600"/>
            <a:ext cx="3876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A single line containing </a:t>
            </a:r>
            <a:r>
              <a:rPr lang="en" sz="1400" b="1">
                <a:latin typeface="Cambria"/>
                <a:ea typeface="Cambria"/>
                <a:cs typeface="Cambria"/>
                <a:sym typeface="Cambria"/>
              </a:rPr>
              <a:t>N</a:t>
            </a:r>
            <a:r>
              <a:rPr lang="en" sz="1400">
                <a:latin typeface="Cambria"/>
                <a:ea typeface="Cambria"/>
                <a:cs typeface="Cambria"/>
                <a:sym typeface="Cambria"/>
              </a:rPr>
              <a:t> space separated integers.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39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57. The Next Big Thing</a:t>
            </a:r>
            <a:endParaRPr sz="2500">
              <a:latin typeface="Cambria"/>
              <a:ea typeface="Cambria"/>
              <a:cs typeface="Cambria"/>
              <a:sym typeface="Cambria"/>
            </a:endParaRPr>
          </a:p>
        </p:txBody>
      </p:sp>
      <p:sp>
        <p:nvSpPr>
          <p:cNvPr id="2493" name="Google Shape;2493;p39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6</a:t>
            </a:r>
            <a:endParaRPr sz="1400" baseline="300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7</a:t>
            </a:r>
            <a:endParaRPr sz="1400" baseline="30000">
              <a:latin typeface="Cambria"/>
              <a:ea typeface="Cambria"/>
              <a:cs typeface="Cambria"/>
              <a:sym typeface="Cambria"/>
            </a:endParaRPr>
          </a:p>
          <a:p>
            <a:pPr marL="0" lvl="0" indent="0" algn="just" rtl="0">
              <a:lnSpc>
                <a:spcPct val="115000"/>
              </a:lnSpc>
              <a:spcBef>
                <a:spcPts val="3000"/>
              </a:spcBef>
              <a:spcAft>
                <a:spcPts val="0"/>
              </a:spcAft>
              <a:buClr>
                <a:schemeClr val="dk1"/>
              </a:buClr>
              <a:buSzPts val="1100"/>
              <a:buFont typeface="Arial"/>
              <a:buNone/>
            </a:pPr>
            <a:r>
              <a:rPr lang="en" sz="1400" b="1">
                <a:latin typeface="Cambria"/>
                <a:ea typeface="Cambria"/>
                <a:cs typeface="Cambria"/>
                <a:sym typeface="Cambria"/>
              </a:rPr>
              <a:t>Information to Score Partial Points</a:t>
            </a:r>
            <a:endParaRPr sz="1400" b="1">
              <a:latin typeface="Cambria"/>
              <a:ea typeface="Cambria"/>
              <a:cs typeface="Cambria"/>
              <a:sym typeface="Cambria"/>
            </a:endParaRPr>
          </a:p>
          <a:p>
            <a:pPr marL="698500" lvl="0" indent="-317500" algn="just" rtl="0">
              <a:lnSpc>
                <a:spcPct val="115000"/>
              </a:lnSpc>
              <a:spcBef>
                <a:spcPts val="400"/>
              </a:spcBef>
              <a:spcAft>
                <a:spcPts val="0"/>
              </a:spcAft>
              <a:buClr>
                <a:schemeClr val="dk1"/>
              </a:buClr>
              <a:buSzPts val="1400"/>
              <a:buFont typeface="Arial"/>
              <a:buChar char="●"/>
            </a:pPr>
            <a:r>
              <a:rPr lang="en" sz="1400">
                <a:latin typeface="Cambria"/>
                <a:ea typeface="Cambria"/>
                <a:cs typeface="Cambria"/>
                <a:sym typeface="Cambria"/>
              </a:rPr>
              <a:t>For 30% of score it is guaranteed that </a:t>
            </a:r>
            <a:r>
              <a:rPr lang="en" sz="1400" b="1">
                <a:latin typeface="Cambria"/>
                <a:ea typeface="Cambria"/>
                <a:cs typeface="Cambria"/>
                <a:sym typeface="Cambria"/>
              </a:rPr>
              <a:t>N</a:t>
            </a:r>
            <a:r>
              <a:rPr lang="en" sz="1400">
                <a:latin typeface="Cambria"/>
                <a:ea typeface="Cambria"/>
                <a:cs typeface="Cambria"/>
                <a:sym typeface="Cambria"/>
              </a:rPr>
              <a:t> ≤ 1000.</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For rest 70% score , original constraints are applicable.</a:t>
            </a:r>
            <a:endParaRPr sz="1400">
              <a:latin typeface="Cambria"/>
              <a:ea typeface="Cambria"/>
              <a:cs typeface="Cambria"/>
              <a:sym typeface="Cambria"/>
            </a:endParaRPr>
          </a:p>
          <a:p>
            <a:pPr marL="0" lvl="0" indent="0" algn="just" rtl="0">
              <a:lnSpc>
                <a:spcPct val="115000"/>
              </a:lnSpc>
              <a:spcBef>
                <a:spcPts val="3000"/>
              </a:spcBef>
              <a:spcAft>
                <a:spcPts val="0"/>
              </a:spcAft>
              <a:buClr>
                <a:schemeClr val="dk1"/>
              </a:buClr>
              <a:buSzPts val="1100"/>
              <a:buFont typeface="Arial"/>
              <a:buNone/>
            </a:pPr>
            <a:endParaRPr sz="1400" b="1">
              <a:latin typeface="Cambria"/>
              <a:ea typeface="Cambria"/>
              <a:cs typeface="Cambria"/>
              <a:sym typeface="Cambria"/>
            </a:endParaRPr>
          </a:p>
          <a:p>
            <a:pPr marL="0" lvl="0" indent="0" algn="just" rtl="0">
              <a:lnSpc>
                <a:spcPct val="115000"/>
              </a:lnSpc>
              <a:spcBef>
                <a:spcPts val="400"/>
              </a:spcBef>
              <a:spcAft>
                <a:spcPts val="1200"/>
              </a:spcAft>
              <a:buNone/>
            </a:pPr>
            <a:endParaRPr sz="1400">
              <a:latin typeface="Cambria"/>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6. Greedy puppy</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09" name="Google Shape;309;p5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70000"/>
              </a:lnSpc>
              <a:spcBef>
                <a:spcPts val="1500"/>
              </a:spcBef>
              <a:spcAft>
                <a:spcPts val="1500"/>
              </a:spcAft>
              <a:buClr>
                <a:schemeClr val="dk1"/>
              </a:buClr>
              <a:buSzPts val="1100"/>
              <a:buFont typeface="Arial"/>
              <a:buNone/>
            </a:pPr>
            <a:r>
              <a:rPr lang="en" sz="1400">
                <a:latin typeface="Cambria"/>
                <a:ea typeface="Cambria"/>
                <a:cs typeface="Cambria"/>
                <a:sym typeface="Cambria"/>
              </a:rPr>
              <a:t>When people come and open the chest they divide all the coins between them in such a way that everyone will get the same amount of coins and this amount is maximal possible. If some coins are not used they will leave it on the ground and Tuzik will take them after they go away. Since Tuzik is clearly not a fool, he understands that his profit depends on the number of people he will call. While Tuzik works on his barking, you have to find the maximum possible number of coins he can get.</a:t>
            </a:r>
            <a:endParaRPr sz="1400">
              <a:latin typeface="Cambria"/>
              <a:ea typeface="Cambria"/>
              <a:cs typeface="Cambria"/>
              <a:sym typeface="Cambria"/>
            </a:endParaRPr>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39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57. The Next Big Thing</a:t>
            </a:r>
            <a:endParaRPr sz="2500">
              <a:latin typeface="Cambria"/>
              <a:ea typeface="Cambria"/>
              <a:cs typeface="Cambria"/>
              <a:sym typeface="Cambria"/>
            </a:endParaRPr>
          </a:p>
        </p:txBody>
      </p:sp>
      <p:sp>
        <p:nvSpPr>
          <p:cNvPr id="2499" name="Google Shape;2499;p393"/>
          <p:cNvSpPr txBox="1">
            <a:spLocks noGrp="1"/>
          </p:cNvSpPr>
          <p:nvPr>
            <p:ph type="body" idx="1"/>
          </p:nvPr>
        </p:nvSpPr>
        <p:spPr>
          <a:xfrm>
            <a:off x="311700" y="1171600"/>
            <a:ext cx="40254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lnSpc>
                <a:spcPct val="115000"/>
              </a:lnSpc>
              <a:spcBef>
                <a:spcPts val="1500"/>
              </a:spcBef>
              <a:spcAft>
                <a:spcPts val="0"/>
              </a:spcAft>
              <a:buNone/>
            </a:pPr>
            <a:r>
              <a:rPr lang="en" sz="1400">
                <a:latin typeface="Cambria"/>
                <a:ea typeface="Cambria"/>
                <a:cs typeface="Cambria"/>
                <a:sym typeface="Cambria"/>
              </a:rPr>
              <a:t>2 1 6 4 5</a:t>
            </a:r>
            <a:endParaRPr sz="1400">
              <a:latin typeface="Cambria"/>
              <a:ea typeface="Cambria"/>
              <a:cs typeface="Cambria"/>
              <a:sym typeface="Cambria"/>
            </a:endParaRPr>
          </a:p>
          <a:p>
            <a:pPr marL="0" lvl="0" indent="0" algn="just" rtl="0">
              <a:lnSpc>
                <a:spcPct val="115000"/>
              </a:lnSpc>
              <a:spcBef>
                <a:spcPts val="1200"/>
              </a:spcBef>
              <a:spcAft>
                <a:spcPts val="0"/>
              </a:spcAft>
              <a:buNone/>
            </a:pPr>
            <a:endParaRPr sz="1400">
              <a:latin typeface="Cambria"/>
              <a:ea typeface="Cambria"/>
              <a:cs typeface="Cambria"/>
              <a:sym typeface="Cambria"/>
            </a:endParaRPr>
          </a:p>
          <a:p>
            <a:pPr marL="0" lvl="0" indent="0" algn="just" rtl="0">
              <a:lnSpc>
                <a:spcPct val="115000"/>
              </a:lnSpc>
              <a:spcBef>
                <a:spcPts val="1200"/>
              </a:spcBef>
              <a:spcAft>
                <a:spcPts val="1200"/>
              </a:spcAft>
              <a:buNone/>
            </a:pPr>
            <a:endParaRPr sz="1400">
              <a:latin typeface="Cambria"/>
              <a:ea typeface="Cambria"/>
              <a:cs typeface="Cambria"/>
              <a:sym typeface="Cambria"/>
            </a:endParaRPr>
          </a:p>
        </p:txBody>
      </p:sp>
      <p:sp>
        <p:nvSpPr>
          <p:cNvPr id="2500" name="Google Shape;2500;p393"/>
          <p:cNvSpPr txBox="1">
            <a:spLocks noGrp="1"/>
          </p:cNvSpPr>
          <p:nvPr>
            <p:ph type="body" idx="1"/>
          </p:nvPr>
        </p:nvSpPr>
        <p:spPr>
          <a:xfrm>
            <a:off x="4883700" y="1171600"/>
            <a:ext cx="40254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 sz="1400">
                <a:latin typeface="Cambria"/>
                <a:ea typeface="Cambria"/>
                <a:cs typeface="Cambria"/>
                <a:sym typeface="Cambria"/>
              </a:rPr>
              <a:t>6 6 -1 5 -1</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Shape 2504"/>
        <p:cNvGrpSpPr/>
        <p:nvPr/>
      </p:nvGrpSpPr>
      <p:grpSpPr>
        <a:xfrm>
          <a:off x="0" y="0"/>
          <a:ext cx="0" cy="0"/>
          <a:chOff x="0" y="0"/>
          <a:chExt cx="0" cy="0"/>
        </a:xfrm>
      </p:grpSpPr>
      <p:sp>
        <p:nvSpPr>
          <p:cNvPr id="2505" name="Google Shape;2505;p39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57. The Next Big Thing</a:t>
            </a:r>
            <a:endParaRPr sz="2500">
              <a:latin typeface="Cambria"/>
              <a:ea typeface="Cambria"/>
              <a:cs typeface="Cambria"/>
              <a:sym typeface="Cambria"/>
            </a:endParaRPr>
          </a:p>
        </p:txBody>
      </p:sp>
      <p:sp>
        <p:nvSpPr>
          <p:cNvPr id="2506" name="Google Shape;2506;p39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The next greater element of 2 will be 6 similarly for 1 the next greater element will be 6 however for 6 there is no greater element after 6 hence -1. </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Shape 2510"/>
        <p:cNvGrpSpPr/>
        <p:nvPr/>
      </p:nvGrpSpPr>
      <p:grpSpPr>
        <a:xfrm>
          <a:off x="0" y="0"/>
          <a:ext cx="0" cy="0"/>
          <a:chOff x="0" y="0"/>
          <a:chExt cx="0" cy="0"/>
        </a:xfrm>
      </p:grpSpPr>
      <p:sp>
        <p:nvSpPr>
          <p:cNvPr id="2511" name="Google Shape;2511;p39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57. The Next Big Thing</a:t>
            </a:r>
            <a:endParaRPr sz="2500">
              <a:latin typeface="Cambria"/>
              <a:ea typeface="Cambria"/>
              <a:cs typeface="Cambria"/>
              <a:sym typeface="Cambria"/>
            </a:endParaRPr>
          </a:p>
        </p:txBody>
      </p:sp>
      <p:sp>
        <p:nvSpPr>
          <p:cNvPr id="2512" name="Google Shape;2512;p39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Shape 2516"/>
        <p:cNvGrpSpPr/>
        <p:nvPr/>
      </p:nvGrpSpPr>
      <p:grpSpPr>
        <a:xfrm>
          <a:off x="0" y="0"/>
          <a:ext cx="0" cy="0"/>
          <a:chOff x="0" y="0"/>
          <a:chExt cx="0" cy="0"/>
        </a:xfrm>
      </p:grpSpPr>
      <p:sp>
        <p:nvSpPr>
          <p:cNvPr id="2517" name="Google Shape;2517;p39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58. Thief and his Bed</a:t>
            </a:r>
            <a:endParaRPr sz="2500" b="1">
              <a:latin typeface="Cambria"/>
              <a:ea typeface="Cambria"/>
              <a:cs typeface="Cambria"/>
              <a:sym typeface="Cambria"/>
            </a:endParaRPr>
          </a:p>
        </p:txBody>
      </p:sp>
      <p:sp>
        <p:nvSpPr>
          <p:cNvPr id="2518" name="Google Shape;2518;p39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In a faraway Galaxy of milky Way, there was a planet earth where the sport of Competitive Coding was very popular. According to legends, there lived a setter known for his love for Data Science and Statistics. Thief is being lazy and sleeping in bed all day long! Thats not at all acceptable especially since its leaving the entire responsibility of raising theft on thefini! Hence, she wants your help in proving to thief that he is being lazy! She will give you an array A of N integers, each denoting the number of hours that thief spent in bed each day. You need to support following operations/queries-</a:t>
            </a:r>
            <a:endParaRPr sz="1400">
              <a:latin typeface="Cambria"/>
              <a:ea typeface="Cambria"/>
              <a:cs typeface="Cambria"/>
              <a:sym typeface="Cambria"/>
            </a:endParaRPr>
          </a:p>
          <a:p>
            <a:pPr marL="698500" lvl="0" indent="-317500" algn="just" rtl="0">
              <a:lnSpc>
                <a:spcPct val="115000"/>
              </a:lnSpc>
              <a:spcBef>
                <a:spcPts val="1500"/>
              </a:spcBef>
              <a:spcAft>
                <a:spcPts val="0"/>
              </a:spcAft>
              <a:buClr>
                <a:schemeClr val="dk1"/>
              </a:buClr>
              <a:buSzPts val="1400"/>
              <a:buFont typeface="Cambria"/>
              <a:buChar char="●"/>
            </a:pPr>
            <a:r>
              <a:rPr lang="en" sz="1400">
                <a:latin typeface="Cambria"/>
                <a:ea typeface="Cambria"/>
                <a:cs typeface="Cambria"/>
                <a:sym typeface="Cambria"/>
              </a:rPr>
              <a:t>1 X−Add an entry X to A. This increases number of integers in A by 1.</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2− Find the mean (ie. average) of entire array A. If the mean is a decimal (or floating point), then truncate the decimal part (i.e. report only the integral part, and skip all digits after decimal).</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3−Find the mode of entire array. Mode of the array will be the most frequently occurring element in the array at this moment. In case of multiple elements with same highest frequency, chose the one with smaller value.</a:t>
            </a:r>
            <a:endParaRPr sz="1400">
              <a:latin typeface="Cambria"/>
              <a:ea typeface="Cambria"/>
              <a:cs typeface="Cambria"/>
              <a:sym typeface="Cambria"/>
            </a:endParaRPr>
          </a:p>
          <a:p>
            <a:pPr marL="0" lvl="0" indent="0" algn="just" rtl="0">
              <a:lnSpc>
                <a:spcPct val="115000"/>
              </a:lnSpc>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3" name="Google Shape;2523;p39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58. Thief and his Bed</a:t>
            </a:r>
            <a:endParaRPr sz="2500" b="1">
              <a:latin typeface="Cambria"/>
              <a:ea typeface="Cambria"/>
              <a:cs typeface="Cambria"/>
              <a:sym typeface="Cambria"/>
            </a:endParaRPr>
          </a:p>
        </p:txBody>
      </p:sp>
      <p:sp>
        <p:nvSpPr>
          <p:cNvPr id="2524" name="Google Shape;2524;p39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400">
                <a:latin typeface="Cambria"/>
                <a:ea typeface="Cambria"/>
                <a:cs typeface="Cambria"/>
                <a:sym typeface="Cambria"/>
              </a:rPr>
              <a:t>Note that addition of entries can, obviously, change the mean and mode of the array. Help her to make thef do his share of work!</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b="1">
                <a:latin typeface="Cambria"/>
                <a:ea typeface="Cambria"/>
                <a:cs typeface="Cambria"/>
                <a:sym typeface="Cambria"/>
              </a:rPr>
              <a:t>Note - Depending on approach, the intermediate calculations can exceed range of standard 32 bit data types like </a:t>
            </a:r>
            <a:r>
              <a:rPr lang="en" sz="1400">
                <a:latin typeface="Cambria"/>
                <a:ea typeface="Cambria"/>
                <a:cs typeface="Cambria"/>
                <a:sym typeface="Cambria"/>
              </a:rPr>
              <a:t>int</a:t>
            </a:r>
            <a:r>
              <a:rPr lang="en" sz="1400" b="1">
                <a:latin typeface="Cambria"/>
                <a:ea typeface="Cambria"/>
                <a:cs typeface="Cambria"/>
                <a:sym typeface="Cambria"/>
              </a:rPr>
              <a:t>. Prefer to use appropriate 64 bit data types in your language (eg. long long in C++, long in Java).</a:t>
            </a:r>
            <a:endParaRPr sz="1400" b="1">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Shape 2528"/>
        <p:cNvGrpSpPr/>
        <p:nvPr/>
      </p:nvGrpSpPr>
      <p:grpSpPr>
        <a:xfrm>
          <a:off x="0" y="0"/>
          <a:ext cx="0" cy="0"/>
          <a:chOff x="0" y="0"/>
          <a:chExt cx="0" cy="0"/>
        </a:xfrm>
      </p:grpSpPr>
      <p:sp>
        <p:nvSpPr>
          <p:cNvPr id="2529" name="Google Shape;2529;p39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58. Thief and his Bed</a:t>
            </a:r>
            <a:endParaRPr sz="2500" b="1">
              <a:latin typeface="Cambria"/>
              <a:ea typeface="Cambria"/>
              <a:cs typeface="Cambria"/>
              <a:sym typeface="Cambria"/>
            </a:endParaRPr>
          </a:p>
        </p:txBody>
      </p:sp>
      <p:sp>
        <p:nvSpPr>
          <p:cNvPr id="2530" name="Google Shape;2530;p398"/>
          <p:cNvSpPr txBox="1">
            <a:spLocks noGrp="1"/>
          </p:cNvSpPr>
          <p:nvPr>
            <p:ph type="body" idx="1"/>
          </p:nvPr>
        </p:nvSpPr>
        <p:spPr>
          <a:xfrm>
            <a:off x="311700" y="1171600"/>
            <a:ext cx="37989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has a single integer T, denoting number of test cases per file.</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Next line has 2 integers N and Q, each where N is the initial number of elements in array A and Q is number of queries.</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Next line contains N space separated integers, denoting array A.</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Next Q lines have queries as denoted above.</a:t>
            </a:r>
            <a:endParaRPr sz="1400">
              <a:latin typeface="Cambria"/>
              <a:ea typeface="Cambria"/>
              <a:cs typeface="Cambria"/>
              <a:sym typeface="Cambria"/>
            </a:endParaRPr>
          </a:p>
          <a:p>
            <a:pPr marL="0" lvl="0" indent="0" algn="just" rtl="0">
              <a:lnSpc>
                <a:spcPct val="115000"/>
              </a:lnSpc>
              <a:spcBef>
                <a:spcPts val="3000"/>
              </a:spcBef>
              <a:spcAft>
                <a:spcPts val="1200"/>
              </a:spcAft>
              <a:buNone/>
            </a:pPr>
            <a:endParaRPr sz="1400">
              <a:latin typeface="Cambria"/>
              <a:ea typeface="Cambria"/>
              <a:cs typeface="Cambria"/>
              <a:sym typeface="Cambria"/>
            </a:endParaRPr>
          </a:p>
        </p:txBody>
      </p:sp>
      <p:sp>
        <p:nvSpPr>
          <p:cNvPr id="2531" name="Google Shape;2531;p398"/>
          <p:cNvSpPr txBox="1"/>
          <p:nvPr/>
        </p:nvSpPr>
        <p:spPr>
          <a:xfrm>
            <a:off x="4800600" y="1219200"/>
            <a:ext cx="3000000" cy="21276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100"/>
              </a:spcBef>
              <a:spcAft>
                <a:spcPts val="0"/>
              </a:spcAft>
              <a:buNone/>
            </a:pPr>
            <a:r>
              <a:rPr lang="en" sz="2000" b="1" u="sng">
                <a:solidFill>
                  <a:schemeClr val="dk1"/>
                </a:solidFill>
                <a:latin typeface="Cambria"/>
                <a:ea typeface="Cambria"/>
                <a:cs typeface="Cambria"/>
                <a:sym typeface="Cambria"/>
              </a:rPr>
              <a:t>Output</a:t>
            </a:r>
            <a:endParaRPr sz="2000" b="1" u="sng">
              <a:solidFill>
                <a:schemeClr val="dk1"/>
              </a:solidFill>
              <a:latin typeface="Cambria"/>
              <a:ea typeface="Cambria"/>
              <a:cs typeface="Cambria"/>
              <a:sym typeface="Cambria"/>
            </a:endParaRPr>
          </a:p>
          <a:p>
            <a:pPr marL="0" lvl="0" indent="0" algn="just" rtl="0">
              <a:lnSpc>
                <a:spcPct val="115000"/>
              </a:lnSpc>
              <a:spcBef>
                <a:spcPts val="400"/>
              </a:spcBef>
              <a:spcAft>
                <a:spcPts val="0"/>
              </a:spcAft>
              <a:buNone/>
            </a:pPr>
            <a:r>
              <a:rPr lang="en">
                <a:solidFill>
                  <a:schemeClr val="dk1"/>
                </a:solidFill>
                <a:latin typeface="Cambria"/>
                <a:ea typeface="Cambria"/>
                <a:cs typeface="Cambria"/>
                <a:sym typeface="Cambria"/>
              </a:rPr>
              <a:t>For each query of type 2, print the integral part of mean, and for each query of type 3, print the mode of the array, in a new line.</a:t>
            </a:r>
            <a:endParaRPr>
              <a:solidFill>
                <a:schemeClr val="dk1"/>
              </a:solidFill>
              <a:latin typeface="Cambria"/>
              <a:ea typeface="Cambria"/>
              <a:cs typeface="Cambria"/>
              <a:sym typeface="Cambria"/>
            </a:endParaRPr>
          </a:p>
          <a:p>
            <a:pPr marL="0" lvl="0" indent="0" algn="just" rtl="0">
              <a:lnSpc>
                <a:spcPct val="115000"/>
              </a:lnSpc>
              <a:spcBef>
                <a:spcPts val="1500"/>
              </a:spcBef>
              <a:spcAft>
                <a:spcPts val="1200"/>
              </a:spcAft>
              <a:buNone/>
            </a:pPr>
            <a:endParaRPr>
              <a:solidFill>
                <a:schemeClr val="dk1"/>
              </a:solidFill>
              <a:latin typeface="Cambria"/>
              <a:ea typeface="Cambria"/>
              <a:cs typeface="Cambria"/>
              <a:sym typeface="Cambria"/>
            </a:endParaRPr>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Shape 2535"/>
        <p:cNvGrpSpPr/>
        <p:nvPr/>
      </p:nvGrpSpPr>
      <p:grpSpPr>
        <a:xfrm>
          <a:off x="0" y="0"/>
          <a:ext cx="0" cy="0"/>
          <a:chOff x="0" y="0"/>
          <a:chExt cx="0" cy="0"/>
        </a:xfrm>
      </p:grpSpPr>
      <p:sp>
        <p:nvSpPr>
          <p:cNvPr id="2536" name="Google Shape;2536;p39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58. Thief and his Bed</a:t>
            </a:r>
            <a:endParaRPr sz="2500" b="1">
              <a:latin typeface="Cambria"/>
              <a:ea typeface="Cambria"/>
              <a:cs typeface="Cambria"/>
              <a:sym typeface="Cambria"/>
            </a:endParaRPr>
          </a:p>
        </p:txBody>
      </p:sp>
      <p:sp>
        <p:nvSpPr>
          <p:cNvPr id="2537" name="Google Shape;2537;p399"/>
          <p:cNvSpPr txBox="1">
            <a:spLocks noGrp="1"/>
          </p:cNvSpPr>
          <p:nvPr>
            <p:ph type="body" idx="1"/>
          </p:nvPr>
        </p:nvSpPr>
        <p:spPr>
          <a:xfrm>
            <a:off x="311700" y="1171600"/>
            <a:ext cx="3883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5 5</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5 10 15 20 25</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1 10</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
        <p:nvSpPr>
          <p:cNvPr id="2538" name="Google Shape;2538;p399"/>
          <p:cNvSpPr txBox="1">
            <a:spLocks noGrp="1"/>
          </p:cNvSpPr>
          <p:nvPr>
            <p:ph type="body" idx="1"/>
          </p:nvPr>
        </p:nvSpPr>
        <p:spPr>
          <a:xfrm>
            <a:off x="5188500" y="1171600"/>
            <a:ext cx="3883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a:latin typeface="Cambria"/>
                <a:ea typeface="Cambria"/>
                <a:cs typeface="Cambria"/>
                <a:sym typeface="Cambria"/>
              </a:rPr>
              <a:t>15</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14</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sp>
        <p:nvSpPr>
          <p:cNvPr id="2543" name="Google Shape;2543;p40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58. Thief and his Bed</a:t>
            </a:r>
            <a:endParaRPr sz="2500" b="1">
              <a:latin typeface="Cambria"/>
              <a:ea typeface="Cambria"/>
              <a:cs typeface="Cambria"/>
              <a:sym typeface="Cambria"/>
            </a:endParaRPr>
          </a:p>
        </p:txBody>
      </p:sp>
      <p:sp>
        <p:nvSpPr>
          <p:cNvPr id="2544" name="Google Shape;2544;p40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15000"/>
              </a:lnSpc>
              <a:spcBef>
                <a:spcPts val="1500"/>
              </a:spcBef>
              <a:spcAft>
                <a:spcPts val="0"/>
              </a:spcAft>
              <a:buClr>
                <a:schemeClr val="dk1"/>
              </a:buClr>
              <a:buSzPts val="1400"/>
              <a:buFont typeface="Cambria"/>
              <a:buChar char="●"/>
            </a:pPr>
            <a:r>
              <a:rPr lang="en" sz="1400">
                <a:latin typeface="Cambria"/>
                <a:ea typeface="Cambria"/>
                <a:cs typeface="Cambria"/>
                <a:sym typeface="Cambria"/>
              </a:rPr>
              <a:t>1≤T≤10</a:t>
            </a:r>
            <a:endParaRPr sz="14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1≤N,Q≤10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0≤Ai≤10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0≤X≤10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0" lvl="0" indent="0" algn="l"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l" rtl="0">
              <a:spcBef>
                <a:spcPts val="400"/>
              </a:spcBef>
              <a:spcAft>
                <a:spcPts val="0"/>
              </a:spcAft>
              <a:buClr>
                <a:schemeClr val="dk1"/>
              </a:buClr>
              <a:buSzPts val="1400"/>
              <a:buFont typeface="Cambria"/>
              <a:buChar char="●"/>
            </a:pPr>
            <a:r>
              <a:rPr lang="en" sz="1400" b="1">
                <a:latin typeface="Cambria"/>
                <a:ea typeface="Cambria"/>
                <a:cs typeface="Cambria"/>
                <a:sym typeface="Cambria"/>
              </a:rPr>
              <a:t>25% points- </a:t>
            </a:r>
            <a:endParaRPr sz="1400" b="1">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N,Q≤1000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N,Q≤1000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b="1">
                <a:latin typeface="Cambria"/>
                <a:ea typeface="Cambria"/>
                <a:cs typeface="Cambria"/>
                <a:sym typeface="Cambria"/>
              </a:rPr>
              <a:t>75% points- Original Constraints</a:t>
            </a:r>
            <a:endParaRPr sz="1400" b="1">
              <a:latin typeface="Cambria"/>
              <a:ea typeface="Cambria"/>
              <a:cs typeface="Cambria"/>
              <a:sym typeface="Cambria"/>
            </a:endParaRPr>
          </a:p>
          <a:p>
            <a:pPr marL="0" lvl="0" indent="0" algn="just" rtl="0">
              <a:lnSpc>
                <a:spcPct val="115000"/>
              </a:lnSpc>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49" name="Google Shape;2549;p40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58. Thief and his Bed</a:t>
            </a:r>
            <a:endParaRPr sz="2500" b="1">
              <a:latin typeface="Cambria"/>
              <a:ea typeface="Cambria"/>
              <a:cs typeface="Cambria"/>
              <a:sym typeface="Cambria"/>
            </a:endParaRPr>
          </a:p>
        </p:txBody>
      </p:sp>
      <p:sp>
        <p:nvSpPr>
          <p:cNvPr id="2550" name="Google Shape;2550;p40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500" b="1" u="sng">
                <a:latin typeface="Cambria"/>
                <a:ea typeface="Cambria"/>
                <a:cs typeface="Cambria"/>
                <a:sym typeface="Cambria"/>
              </a:rPr>
              <a:t>Explanation</a:t>
            </a:r>
            <a:endParaRPr sz="15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query asks for mean of the array. Since no new entry has so far been added, the array is same as array in input and hence has a sum of 5+10+15+20+25=75 and 5 elements, giving a mean of 75/5=15</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Next query asks for mode. All elements occur once, but since 5 is smallest among those, 5 is reported as answer.</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next query added 10 to the array, making it [5,10,15,20,25,10]. This array has 6 elements and a sum of 85.</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next query asks for mean. 85/6=14.16667. We ignore the decimal part and report just 14 as answer.</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last query asks for mode. Since 10 occurs twice after addition of the new entry, it becomes the new mode of array.</a:t>
            </a:r>
            <a:endParaRPr sz="1400">
              <a:latin typeface="Cambria"/>
              <a:ea typeface="Cambria"/>
              <a:cs typeface="Cambria"/>
              <a:sym typeface="Cambria"/>
            </a:endParaRPr>
          </a:p>
          <a:p>
            <a:pPr marL="0" lvl="0" indent="0" algn="just" rtl="0">
              <a:lnSpc>
                <a:spcPct val="115000"/>
              </a:lnSpc>
              <a:spcBef>
                <a:spcPts val="3000"/>
              </a:spcBef>
              <a:spcAft>
                <a:spcPts val="0"/>
              </a:spcAft>
              <a:buClr>
                <a:schemeClr val="dk1"/>
              </a:buClr>
              <a:buSzPts val="1100"/>
              <a:buFont typeface="Arial"/>
              <a:buNone/>
            </a:pPr>
            <a:endParaRPr sz="1400" b="1">
              <a:latin typeface="Cambria"/>
              <a:ea typeface="Cambria"/>
              <a:cs typeface="Cambria"/>
              <a:sym typeface="Cambria"/>
            </a:endParaRPr>
          </a:p>
          <a:p>
            <a:pPr marL="0" lvl="0" indent="0" algn="just" rtl="0">
              <a:lnSpc>
                <a:spcPct val="115000"/>
              </a:lnSpc>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Shape 2554"/>
        <p:cNvGrpSpPr/>
        <p:nvPr/>
      </p:nvGrpSpPr>
      <p:grpSpPr>
        <a:xfrm>
          <a:off x="0" y="0"/>
          <a:ext cx="0" cy="0"/>
          <a:chOff x="0" y="0"/>
          <a:chExt cx="0" cy="0"/>
        </a:xfrm>
      </p:grpSpPr>
      <p:sp>
        <p:nvSpPr>
          <p:cNvPr id="2555" name="Google Shape;2555;p40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58. Thief and his Bed</a:t>
            </a:r>
            <a:endParaRPr sz="2500" b="1">
              <a:latin typeface="Cambria"/>
              <a:ea typeface="Cambria"/>
              <a:cs typeface="Cambria"/>
              <a:sym typeface="Cambria"/>
            </a:endParaRPr>
          </a:p>
        </p:txBody>
      </p:sp>
      <p:sp>
        <p:nvSpPr>
          <p:cNvPr id="2556" name="Google Shape;2556;p40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500"/>
              </a:spcAft>
              <a:buNone/>
            </a:pPr>
            <a:r>
              <a:rPr lang="en" sz="2000" b="1" u="sng">
                <a:latin typeface="Cambria"/>
                <a:ea typeface="Cambria"/>
                <a:cs typeface="Cambria"/>
                <a:sym typeface="Cambria"/>
              </a:rPr>
              <a:t>Solution</a:t>
            </a:r>
            <a:endParaRPr sz="1400">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6. Greedy puppy</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15" name="Google Shape;315;p52"/>
          <p:cNvSpPr txBox="1">
            <a:spLocks noGrp="1"/>
          </p:cNvSpPr>
          <p:nvPr>
            <p:ph type="body" idx="1"/>
          </p:nvPr>
        </p:nvSpPr>
        <p:spPr>
          <a:xfrm>
            <a:off x="311700" y="1171600"/>
            <a:ext cx="4038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of the input contains an integer T denoting the number of test cases. Each of next T lines contains 2 space-separated integers: N and K, for this test case.</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316" name="Google Shape;316;p52"/>
          <p:cNvSpPr txBox="1">
            <a:spLocks noGrp="1"/>
          </p:cNvSpPr>
          <p:nvPr>
            <p:ph type="body" idx="1"/>
          </p:nvPr>
        </p:nvSpPr>
        <p:spPr>
          <a:xfrm>
            <a:off x="4883700" y="1171600"/>
            <a:ext cx="4038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one integer - the maximum possible number of coins Tuzik can get.</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Shape 2560"/>
        <p:cNvGrpSpPr/>
        <p:nvPr/>
      </p:nvGrpSpPr>
      <p:grpSpPr>
        <a:xfrm>
          <a:off x="0" y="0"/>
          <a:ext cx="0" cy="0"/>
          <a:chOff x="0" y="0"/>
          <a:chExt cx="0" cy="0"/>
        </a:xfrm>
      </p:grpSpPr>
      <p:sp>
        <p:nvSpPr>
          <p:cNvPr id="2561" name="Google Shape;2561;p40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59. Map and Intersections</a:t>
            </a:r>
            <a:endParaRPr sz="2500" b="1">
              <a:latin typeface="Cambria"/>
              <a:ea typeface="Cambria"/>
              <a:cs typeface="Cambria"/>
              <a:sym typeface="Cambria"/>
            </a:endParaRPr>
          </a:p>
        </p:txBody>
      </p:sp>
      <p:sp>
        <p:nvSpPr>
          <p:cNvPr id="2562" name="Google Shape;2562;p40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It is guaranteed that for every intersection, not more than 4 streets pass through it and every street is a straight line, i.e. streets are either completely horizontal or completely vertical. Find the number of (unordered) pairs of streets that cross each other. Two streets cross each other if there is an intersection such that the both streets pass through through the intersection, but do not start or end at it. An example is the following, </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endParaRPr sz="1400">
              <a:latin typeface="Cambria"/>
              <a:ea typeface="Cambria"/>
              <a:cs typeface="Cambria"/>
              <a:sym typeface="Cambria"/>
            </a:endParaRPr>
          </a:p>
        </p:txBody>
      </p:sp>
      <p:pic>
        <p:nvPicPr>
          <p:cNvPr id="2563" name="Google Shape;2563;p403"/>
          <p:cNvPicPr preferRelativeResize="0"/>
          <p:nvPr/>
        </p:nvPicPr>
        <p:blipFill>
          <a:blip r:embed="rId3">
            <a:alphaModFix/>
          </a:blip>
          <a:stretch>
            <a:fillRect/>
          </a:stretch>
        </p:blipFill>
        <p:spPr>
          <a:xfrm>
            <a:off x="1289275" y="2925575"/>
            <a:ext cx="3366052" cy="2116899"/>
          </a:xfrm>
          <a:prstGeom prst="rect">
            <a:avLst/>
          </a:prstGeom>
          <a:noFill/>
          <a:ln>
            <a:noFill/>
          </a:ln>
        </p:spPr>
      </p:pic>
      <p:sp>
        <p:nvSpPr>
          <p:cNvPr id="2564" name="Google Shape;2564;p403"/>
          <p:cNvSpPr txBox="1"/>
          <p:nvPr/>
        </p:nvSpPr>
        <p:spPr>
          <a:xfrm>
            <a:off x="4726800" y="3141650"/>
            <a:ext cx="40752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The intersections are 1,2,…11. The street names are given beside each segment. The only pair of streets that cross each other is the pair ('street1', 'street3'). See explanation section for more details.</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Shape 2568"/>
        <p:cNvGrpSpPr/>
        <p:nvPr/>
      </p:nvGrpSpPr>
      <p:grpSpPr>
        <a:xfrm>
          <a:off x="0" y="0"/>
          <a:ext cx="0" cy="0"/>
          <a:chOff x="0" y="0"/>
          <a:chExt cx="0" cy="0"/>
        </a:xfrm>
      </p:grpSpPr>
      <p:sp>
        <p:nvSpPr>
          <p:cNvPr id="2569" name="Google Shape;2569;p40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59. Map and Intersections</a:t>
            </a:r>
            <a:endParaRPr sz="2500" b="1">
              <a:latin typeface="Cambria"/>
              <a:ea typeface="Cambria"/>
              <a:cs typeface="Cambria"/>
              <a:sym typeface="Cambria"/>
            </a:endParaRPr>
          </a:p>
        </p:txBody>
      </p:sp>
      <p:sp>
        <p:nvSpPr>
          <p:cNvPr id="2570" name="Google Shape;2570;p404"/>
          <p:cNvSpPr txBox="1">
            <a:spLocks noGrp="1"/>
          </p:cNvSpPr>
          <p:nvPr>
            <p:ph type="body" idx="1"/>
          </p:nvPr>
        </p:nvSpPr>
        <p:spPr>
          <a:xfrm>
            <a:off x="311700" y="1171600"/>
            <a:ext cx="50724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The first line contains one single integer, n the number of tuples through which the map is specified.</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The next n lines each contain the four elements of the tuple separated by a space.</a:t>
            </a:r>
            <a:br>
              <a:rPr lang="en" sz="1400">
                <a:latin typeface="Cambria"/>
                <a:ea typeface="Cambria"/>
                <a:cs typeface="Cambria"/>
                <a:sym typeface="Cambria"/>
              </a:rPr>
            </a:br>
            <a:r>
              <a:rPr lang="en" sz="1400">
                <a:latin typeface="Cambria"/>
                <a:ea typeface="Cambria"/>
                <a:cs typeface="Cambria"/>
                <a:sym typeface="Cambria"/>
              </a:rPr>
              <a:t>More specifically,</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The first two space separated integers are the intersection numbers (integers from 0 to 105)</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This is followed by a space and a string with alphanumeric characters, the street name (not exceeded 100 characters in length)</a:t>
            </a:r>
            <a:endParaRPr sz="1400">
              <a:latin typeface="Cambria"/>
              <a:ea typeface="Cambria"/>
              <a:cs typeface="Cambria"/>
              <a:sym typeface="Cambria"/>
            </a:endParaRPr>
          </a:p>
          <a:p>
            <a:pPr marL="698500" lvl="0" indent="-317500" algn="just" rtl="0">
              <a:lnSpc>
                <a:spcPct val="115000"/>
              </a:lnSpc>
              <a:spcBef>
                <a:spcPts val="0"/>
              </a:spcBef>
              <a:spcAft>
                <a:spcPts val="0"/>
              </a:spcAft>
              <a:buClr>
                <a:schemeClr val="dk1"/>
              </a:buClr>
              <a:buSzPts val="1400"/>
              <a:buFont typeface="Cambria"/>
              <a:buChar char="●"/>
            </a:pPr>
            <a:r>
              <a:rPr lang="en" sz="1400">
                <a:latin typeface="Cambria"/>
                <a:ea typeface="Cambria"/>
                <a:cs typeface="Cambria"/>
                <a:sym typeface="Cambria"/>
              </a:rPr>
              <a:t>This is followed by a space and a character among {'N', 'S', 'E', 'W'}, the direction of the street from the first intersection to the second.</a:t>
            </a:r>
            <a:endParaRPr sz="14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Print in a single line the number of pairs of streets that cross each other.</a:t>
            </a:r>
            <a:endParaRPr sz="1400">
              <a:latin typeface="Cambria"/>
              <a:ea typeface="Cambria"/>
              <a:cs typeface="Cambria"/>
              <a:sym typeface="Cambria"/>
            </a:endParaRPr>
          </a:p>
          <a:p>
            <a:pPr marL="0" lvl="0" indent="0" algn="just" rtl="0">
              <a:lnSpc>
                <a:spcPct val="160000"/>
              </a:lnSpc>
              <a:spcBef>
                <a:spcPts val="15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1≤n≤10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1≤the number of intersections≤10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Each street name is an alphanumeric string not exceeding 100 characters.</a:t>
            </a:r>
            <a:endParaRPr sz="1400">
              <a:latin typeface="Cambria"/>
              <a:ea typeface="Cambria"/>
              <a:cs typeface="Cambria"/>
              <a:sym typeface="Cambria"/>
            </a:endParaRPr>
          </a:p>
          <a:p>
            <a:pPr marL="0" lvl="0" indent="0" algn="just" rtl="0">
              <a:lnSpc>
                <a:spcPct val="160000"/>
              </a:lnSpc>
              <a:spcBef>
                <a:spcPts val="45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1 2 street1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2 3 street2 N</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7 4 street3 S</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2 4 street1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4 5 street1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6 5 street1 W</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5 10 street4 N</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5 9 street6 S</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10 11 street5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4 8 street3 S</a:t>
            </a:r>
            <a:endParaRPr sz="1400">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60000"/>
              </a:lnSpc>
              <a:spcBef>
                <a:spcPts val="15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60000"/>
              </a:lnSpc>
              <a:spcBef>
                <a:spcPts val="15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above figure depicts the sample input. Only the streets street3 and street1 cross each other. Although street2 and street1 intersect, they do not cross each other since street4 ends where they meet. Although street4 and street1 intersect, towards the South of the intersection point 5, street6 starts and so they do not cross each other. So the answer is 1.</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2571" name="Google Shape;2571;p404"/>
          <p:cNvSpPr txBox="1">
            <a:spLocks noGrp="1"/>
          </p:cNvSpPr>
          <p:nvPr>
            <p:ph type="body" idx="1"/>
          </p:nvPr>
        </p:nvSpPr>
        <p:spPr>
          <a:xfrm>
            <a:off x="5723650" y="1171600"/>
            <a:ext cx="33399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Print in a single line the number of pairs of streets that cross each other.</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sp>
        <p:nvSpPr>
          <p:cNvPr id="2576" name="Google Shape;2576;p40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59. Map and Intersections</a:t>
            </a:r>
            <a:endParaRPr sz="2500" b="1">
              <a:latin typeface="Cambria"/>
              <a:ea typeface="Cambria"/>
              <a:cs typeface="Cambria"/>
              <a:sym typeface="Cambria"/>
            </a:endParaRPr>
          </a:p>
        </p:txBody>
      </p:sp>
      <p:sp>
        <p:nvSpPr>
          <p:cNvPr id="2577" name="Google Shape;2577;p40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1≤n≤10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1≤the number of intersections≤10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Each street name is an alphanumeric string not exceeding 100 characters.</a:t>
            </a:r>
            <a:endParaRPr sz="1400">
              <a:latin typeface="Cambria"/>
              <a:ea typeface="Cambria"/>
              <a:cs typeface="Cambria"/>
              <a:sym typeface="Cambria"/>
            </a:endParaRPr>
          </a:p>
          <a:p>
            <a:pPr marL="0" lvl="0" indent="0" algn="just" rtl="0">
              <a:spcBef>
                <a:spcPts val="4500"/>
              </a:spcBef>
              <a:spcAft>
                <a:spcPts val="1200"/>
              </a:spcAft>
              <a:buNone/>
            </a:pPr>
            <a:endParaRPr sz="1400">
              <a:latin typeface="Cambria"/>
              <a:ea typeface="Cambria"/>
              <a:cs typeface="Cambria"/>
              <a:sym typeface="Cambria"/>
            </a:endParaRP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Shape 2581"/>
        <p:cNvGrpSpPr/>
        <p:nvPr/>
      </p:nvGrpSpPr>
      <p:grpSpPr>
        <a:xfrm>
          <a:off x="0" y="0"/>
          <a:ext cx="0" cy="0"/>
          <a:chOff x="0" y="0"/>
          <a:chExt cx="0" cy="0"/>
        </a:xfrm>
      </p:grpSpPr>
      <p:sp>
        <p:nvSpPr>
          <p:cNvPr id="2582" name="Google Shape;2582;p40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59. Map and Intersections</a:t>
            </a:r>
            <a:endParaRPr sz="2500" b="1">
              <a:latin typeface="Cambria"/>
              <a:ea typeface="Cambria"/>
              <a:cs typeface="Cambria"/>
              <a:sym typeface="Cambria"/>
            </a:endParaRPr>
          </a:p>
        </p:txBody>
      </p:sp>
      <p:sp>
        <p:nvSpPr>
          <p:cNvPr id="2583" name="Google Shape;2583;p406"/>
          <p:cNvSpPr txBox="1">
            <a:spLocks noGrp="1"/>
          </p:cNvSpPr>
          <p:nvPr>
            <p:ph type="body" idx="1"/>
          </p:nvPr>
        </p:nvSpPr>
        <p:spPr>
          <a:xfrm>
            <a:off x="311700" y="1171600"/>
            <a:ext cx="38343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1 2 street1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2 3 street2 N</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7 4 street3 S</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2 4 street1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4 5 street1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6 5 street1 W</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5 10 street4 N</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5 9 street6 S</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10 11 street5 E</a:t>
            </a:r>
            <a:endParaRPr sz="1400">
              <a:latin typeface="Cambria"/>
              <a:ea typeface="Cambria"/>
              <a:cs typeface="Cambria"/>
              <a:sym typeface="Cambria"/>
            </a:endParaRPr>
          </a:p>
          <a:p>
            <a:pPr marL="0" lvl="0" indent="0" algn="just" rtl="0">
              <a:lnSpc>
                <a:spcPct val="100000"/>
              </a:lnSpc>
              <a:spcBef>
                <a:spcPts val="0"/>
              </a:spcBef>
              <a:spcAft>
                <a:spcPts val="0"/>
              </a:spcAft>
              <a:buClr>
                <a:schemeClr val="dk1"/>
              </a:buClr>
              <a:buSzPts val="1100"/>
              <a:buFont typeface="Arial"/>
              <a:buNone/>
            </a:pPr>
            <a:r>
              <a:rPr lang="en" sz="1400">
                <a:latin typeface="Cambria"/>
                <a:ea typeface="Cambria"/>
                <a:cs typeface="Cambria"/>
                <a:sym typeface="Cambria"/>
              </a:rPr>
              <a:t>4 8 street3 S</a:t>
            </a:r>
            <a:endParaRPr sz="1400">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
        <p:nvSpPr>
          <p:cNvPr id="2584" name="Google Shape;2584;p406"/>
          <p:cNvSpPr txBox="1">
            <a:spLocks noGrp="1"/>
          </p:cNvSpPr>
          <p:nvPr>
            <p:ph type="body" idx="1"/>
          </p:nvPr>
        </p:nvSpPr>
        <p:spPr>
          <a:xfrm>
            <a:off x="5036100" y="1171600"/>
            <a:ext cx="34734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00000"/>
              </a:lnSpc>
              <a:spcBef>
                <a:spcPts val="400"/>
              </a:spcBef>
              <a:spcAft>
                <a:spcPts val="0"/>
              </a:spcAft>
              <a:buClr>
                <a:schemeClr val="dk1"/>
              </a:buClr>
              <a:buSzPts val="1100"/>
              <a:buFont typeface="Arial"/>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40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59. Map and Intersections</a:t>
            </a:r>
            <a:endParaRPr sz="2500" b="1">
              <a:latin typeface="Cambria"/>
              <a:ea typeface="Cambria"/>
              <a:cs typeface="Cambria"/>
              <a:sym typeface="Cambria"/>
            </a:endParaRPr>
          </a:p>
        </p:txBody>
      </p:sp>
      <p:sp>
        <p:nvSpPr>
          <p:cNvPr id="2590" name="Google Shape;2590;p40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The above figure depicts the sample input. Only the streets street3 and street1 cross each other. Although street2 and street1 intersect, they do not cross each other since street4 ends where they meet. Although street4 and street1 intersect, towards the South of the intersection point 5, street6 starts and so they do not cross each other. So the answer is 1.</a:t>
            </a:r>
            <a:endParaRPr sz="1400">
              <a:latin typeface="Cambria"/>
              <a:ea typeface="Cambria"/>
              <a:cs typeface="Cambria"/>
              <a:sym typeface="Cambria"/>
            </a:endParaRPr>
          </a:p>
          <a:p>
            <a:pPr marL="0" lvl="0" indent="0" algn="just" rtl="0">
              <a:lnSpc>
                <a:spcPct val="100000"/>
              </a:lnSpc>
              <a:spcBef>
                <a:spcPts val="1500"/>
              </a:spcBef>
              <a:spcAft>
                <a:spcPts val="1200"/>
              </a:spcAft>
              <a:buNone/>
            </a:pPr>
            <a:endParaRPr sz="1400">
              <a:latin typeface="Cambria"/>
              <a:ea typeface="Cambria"/>
              <a:cs typeface="Cambria"/>
              <a:sym typeface="Cambria"/>
            </a:endParaRPr>
          </a:p>
        </p:txBody>
      </p:sp>
      <p:pic>
        <p:nvPicPr>
          <p:cNvPr id="2591" name="Google Shape;2591;p407"/>
          <p:cNvPicPr preferRelativeResize="0"/>
          <p:nvPr/>
        </p:nvPicPr>
        <p:blipFill rotWithShape="1">
          <a:blip r:embed="rId3">
            <a:alphaModFix/>
          </a:blip>
          <a:srcRect l="7908" t="9742" r="10982" b="10728"/>
          <a:stretch/>
        </p:blipFill>
        <p:spPr>
          <a:xfrm>
            <a:off x="4867600" y="2499350"/>
            <a:ext cx="3714350" cy="2290399"/>
          </a:xfrm>
          <a:prstGeom prst="rect">
            <a:avLst/>
          </a:prstGeom>
          <a:noFill/>
          <a:ln>
            <a:noFill/>
          </a:ln>
        </p:spPr>
      </p:pic>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Shape 2595"/>
        <p:cNvGrpSpPr/>
        <p:nvPr/>
      </p:nvGrpSpPr>
      <p:grpSpPr>
        <a:xfrm>
          <a:off x="0" y="0"/>
          <a:ext cx="0" cy="0"/>
          <a:chOff x="0" y="0"/>
          <a:chExt cx="0" cy="0"/>
        </a:xfrm>
      </p:grpSpPr>
      <p:sp>
        <p:nvSpPr>
          <p:cNvPr id="2596" name="Google Shape;2596;p40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None/>
            </a:pPr>
            <a:r>
              <a:rPr lang="en" sz="2500" b="1">
                <a:latin typeface="Cambria"/>
                <a:ea typeface="Cambria"/>
                <a:cs typeface="Cambria"/>
                <a:sym typeface="Cambria"/>
              </a:rPr>
              <a:t>59. Map and Intersections</a:t>
            </a:r>
            <a:endParaRPr sz="2500" b="1">
              <a:latin typeface="Cambria"/>
              <a:ea typeface="Cambria"/>
              <a:cs typeface="Cambria"/>
              <a:sym typeface="Cambria"/>
            </a:endParaRPr>
          </a:p>
        </p:txBody>
      </p:sp>
      <p:sp>
        <p:nvSpPr>
          <p:cNvPr id="2597" name="Google Shape;2597;p40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Shape 2601"/>
        <p:cNvGrpSpPr/>
        <p:nvPr/>
      </p:nvGrpSpPr>
      <p:grpSpPr>
        <a:xfrm>
          <a:off x="0" y="0"/>
          <a:ext cx="0" cy="0"/>
          <a:chOff x="0" y="0"/>
          <a:chExt cx="0" cy="0"/>
        </a:xfrm>
      </p:grpSpPr>
      <p:sp>
        <p:nvSpPr>
          <p:cNvPr id="2602" name="Google Shape;2602;p40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60.</a:t>
            </a:r>
            <a:r>
              <a:rPr lang="en" sz="2500" b="1">
                <a:latin typeface="Cambria"/>
                <a:ea typeface="Cambria"/>
                <a:cs typeface="Cambria"/>
                <a:sym typeface="Cambria"/>
              </a:rPr>
              <a:t> Zenny and Simple Sum</a:t>
            </a:r>
            <a:endParaRPr sz="2500" b="1">
              <a:latin typeface="Cambria"/>
              <a:ea typeface="Cambria"/>
              <a:cs typeface="Cambria"/>
              <a:sym typeface="Cambria"/>
            </a:endParaRPr>
          </a:p>
          <a:p>
            <a:pPr marL="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
        <p:nvSpPr>
          <p:cNvPr id="2603" name="Google Shape;2603;p409"/>
          <p:cNvSpPr txBox="1">
            <a:spLocks noGrp="1"/>
          </p:cNvSpPr>
          <p:nvPr>
            <p:ph type="body" idx="1"/>
          </p:nvPr>
        </p:nvSpPr>
        <p:spPr>
          <a:xfrm>
            <a:off x="378850" y="1219200"/>
            <a:ext cx="8520600" cy="3397200"/>
          </a:xfrm>
          <a:prstGeom prst="rect">
            <a:avLst/>
          </a:prstGeom>
        </p:spPr>
        <p:txBody>
          <a:bodyPr spcFirstLastPara="1" wrap="square" lIns="91425" tIns="91425" rIns="91425" bIns="91425" anchor="t" anchorCtr="0">
            <a:normAutofit fontScale="62500" lnSpcReduction="20000"/>
          </a:bodyPr>
          <a:lstStyle/>
          <a:p>
            <a:pPr marL="0" marR="0" lvl="0" indent="0" algn="l" rtl="0">
              <a:lnSpc>
                <a:spcPct val="160000"/>
              </a:lnSpc>
              <a:spcBef>
                <a:spcPts val="2400"/>
              </a:spcBef>
              <a:spcAft>
                <a:spcPts val="0"/>
              </a:spcAft>
              <a:buNone/>
            </a:pPr>
            <a:r>
              <a:rPr lang="en" sz="4200" b="1">
                <a:latin typeface="Cambria"/>
                <a:ea typeface="Cambria"/>
                <a:cs typeface="Cambria"/>
                <a:sym typeface="Cambria"/>
              </a:rPr>
              <a:t>Problem:</a:t>
            </a:r>
            <a:endParaRPr sz="4200" b="1">
              <a:latin typeface="Cambria"/>
              <a:ea typeface="Cambria"/>
              <a:cs typeface="Cambria"/>
              <a:sym typeface="Cambria"/>
            </a:endParaRPr>
          </a:p>
          <a:p>
            <a:pPr marL="0" marR="0" lvl="0" indent="0" algn="just" rtl="0">
              <a:lnSpc>
                <a:spcPct val="160000"/>
              </a:lnSpc>
              <a:spcBef>
                <a:spcPts val="2400"/>
              </a:spcBef>
              <a:spcAft>
                <a:spcPts val="0"/>
              </a:spcAft>
              <a:buNone/>
            </a:pPr>
            <a:r>
              <a:rPr lang="en" sz="2900">
                <a:latin typeface="Cambria"/>
                <a:ea typeface="Cambria"/>
                <a:cs typeface="Cambria"/>
                <a:sym typeface="Cambria"/>
              </a:rPr>
              <a:t>Recently Zenny read about Array and now she is cracking Array's questions. She told about this to his friend Zen. Zen wants to check how much Zenny know about Array .So, he has given her an array of integers of size NN . Zenny′s task is to find out the sum of all distinct positive integer and distinct negative integers in the given array. As Zenny is beginner in problem solving so she is looking for your help.</a:t>
            </a:r>
            <a:endParaRPr sz="2900">
              <a:latin typeface="Cambria"/>
              <a:ea typeface="Cambria"/>
              <a:cs typeface="Cambria"/>
              <a:sym typeface="Cambria"/>
            </a:endParaRPr>
          </a:p>
          <a:p>
            <a:pPr marL="0" marR="0" lvl="0" indent="0" algn="l" rtl="0">
              <a:lnSpc>
                <a:spcPct val="160000"/>
              </a:lnSpc>
              <a:spcBef>
                <a:spcPts val="2400"/>
              </a:spcBef>
              <a:spcAft>
                <a:spcPts val="0"/>
              </a:spcAft>
              <a:buNone/>
            </a:pPr>
            <a:endParaRPr sz="2500" b="1">
              <a:latin typeface="Cambria"/>
              <a:ea typeface="Cambria"/>
              <a:cs typeface="Cambria"/>
              <a:sym typeface="Cambria"/>
            </a:endParaRPr>
          </a:p>
          <a:p>
            <a:pPr marL="0" marR="0" lvl="0" indent="0" algn="l" rtl="0">
              <a:lnSpc>
                <a:spcPct val="160000"/>
              </a:lnSpc>
              <a:spcBef>
                <a:spcPts val="2400"/>
              </a:spcBef>
              <a:spcAft>
                <a:spcPts val="600"/>
              </a:spcAft>
              <a:buNone/>
            </a:pPr>
            <a:endParaRPr sz="2500" b="1">
              <a:latin typeface="Cambria"/>
              <a:ea typeface="Cambria"/>
              <a:cs typeface="Cambria"/>
              <a:sym typeface="Cambria"/>
            </a:endParaRP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Shape 2607"/>
        <p:cNvGrpSpPr/>
        <p:nvPr/>
      </p:nvGrpSpPr>
      <p:grpSpPr>
        <a:xfrm>
          <a:off x="0" y="0"/>
          <a:ext cx="0" cy="0"/>
          <a:chOff x="0" y="0"/>
          <a:chExt cx="0" cy="0"/>
        </a:xfrm>
      </p:grpSpPr>
      <p:sp>
        <p:nvSpPr>
          <p:cNvPr id="2608" name="Google Shape;2608;p41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60. Zenny and Simple Sum</a:t>
            </a:r>
            <a:endParaRPr sz="2500" b="1">
              <a:solidFill>
                <a:srgbClr val="000000"/>
              </a:solidFill>
              <a:latin typeface="Cambria"/>
              <a:ea typeface="Cambria"/>
              <a:cs typeface="Cambria"/>
              <a:sym typeface="Cambria"/>
            </a:endParaRPr>
          </a:p>
          <a:p>
            <a:pPr marL="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609" name="Google Shape;2609;p410"/>
          <p:cNvSpPr txBox="1">
            <a:spLocks noGrp="1"/>
          </p:cNvSpPr>
          <p:nvPr>
            <p:ph type="body" idx="1"/>
          </p:nvPr>
        </p:nvSpPr>
        <p:spPr>
          <a:xfrm>
            <a:off x="311700" y="1171600"/>
            <a:ext cx="4106700" cy="33972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 sz="2000" b="1">
                <a:latin typeface="Cambria"/>
                <a:ea typeface="Cambria"/>
                <a:cs typeface="Cambria"/>
                <a:sym typeface="Cambria"/>
              </a:rPr>
              <a:t>Input</a:t>
            </a:r>
            <a:endParaRPr sz="2000" b="1">
              <a:latin typeface="Cambria"/>
              <a:ea typeface="Cambria"/>
              <a:cs typeface="Cambria"/>
              <a:sym typeface="Cambria"/>
            </a:endParaRPr>
          </a:p>
          <a:p>
            <a:pPr marL="0" marR="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 First line will contain TT, the number of testcases.</a:t>
            </a:r>
            <a:endParaRPr sz="1400">
              <a:latin typeface="Cambria"/>
              <a:ea typeface="Cambria"/>
              <a:cs typeface="Cambria"/>
              <a:sym typeface="Cambria"/>
            </a:endParaRPr>
          </a:p>
          <a:p>
            <a:pPr marL="0" marR="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·Each testcase contains of two lines first line contains NN size of array and the second line contains N space-separated integers.</a:t>
            </a:r>
            <a:endParaRPr sz="1400">
              <a:latin typeface="Cambria"/>
              <a:ea typeface="Cambria"/>
              <a:cs typeface="Cambria"/>
              <a:sym typeface="Cambria"/>
            </a:endParaRPr>
          </a:p>
          <a:p>
            <a:pPr marL="0" marR="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a:p>
            <a:pPr marL="0" marR="0" lvl="0" indent="0" algn="just" rtl="0">
              <a:lnSpc>
                <a:spcPct val="100000"/>
              </a:lnSpc>
              <a:spcBef>
                <a:spcPts val="1500"/>
              </a:spcBef>
              <a:spcAft>
                <a:spcPts val="1500"/>
              </a:spcAft>
              <a:buClr>
                <a:schemeClr val="dk1"/>
              </a:buClr>
              <a:buSzPts val="1100"/>
              <a:buFont typeface="Arial"/>
              <a:buNone/>
            </a:pPr>
            <a:endParaRPr sz="1400">
              <a:latin typeface="Cambria"/>
              <a:ea typeface="Cambria"/>
              <a:cs typeface="Cambria"/>
              <a:sym typeface="Cambria"/>
            </a:endParaRPr>
          </a:p>
        </p:txBody>
      </p:sp>
      <p:sp>
        <p:nvSpPr>
          <p:cNvPr id="2610" name="Google Shape;2610;p410"/>
          <p:cNvSpPr txBox="1">
            <a:spLocks noGrp="1"/>
          </p:cNvSpPr>
          <p:nvPr>
            <p:ph type="body" idx="1"/>
          </p:nvPr>
        </p:nvSpPr>
        <p:spPr>
          <a:xfrm>
            <a:off x="4512325" y="1171600"/>
            <a:ext cx="4320000" cy="33972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2000" b="1">
                <a:latin typeface="Cambria"/>
                <a:ea typeface="Cambria"/>
                <a:cs typeface="Cambria"/>
                <a:sym typeface="Cambria"/>
              </a:rPr>
              <a:t>Output</a:t>
            </a:r>
            <a:endParaRPr sz="2000" b="1">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For each testcase, output in a single line containing S1 and S2 where S1 and S2 are sum of distinct positive integers and sum of distinct negative integers respectively. Sum will not be greater than 10^9 and will not be less than -10^9.</a:t>
            </a:r>
            <a:endParaRPr sz="1400">
              <a:latin typeface="Cambria"/>
              <a:ea typeface="Cambria"/>
              <a:cs typeface="Cambria"/>
              <a:sym typeface="Cambria"/>
            </a:endParaRPr>
          </a:p>
          <a:p>
            <a:pPr marL="0" marR="0" lvl="0" indent="0" algn="just" rtl="0">
              <a:lnSpc>
                <a:spcPct val="100000"/>
              </a:lnSpc>
              <a:spcBef>
                <a:spcPts val="1500"/>
              </a:spcBef>
              <a:spcAft>
                <a:spcPts val="1500"/>
              </a:spcAft>
              <a:buNone/>
            </a:pPr>
            <a:endParaRPr sz="1400">
              <a:latin typeface="Cambria"/>
              <a:ea typeface="Cambria"/>
              <a:cs typeface="Cambria"/>
              <a:sym typeface="Cambria"/>
            </a:endParaRPr>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41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60. Zenny and Simple Sum</a:t>
            </a:r>
            <a:endParaRPr sz="2500" b="1">
              <a:solidFill>
                <a:srgbClr val="000000"/>
              </a:solidFill>
              <a:latin typeface="Cambria"/>
              <a:ea typeface="Cambria"/>
              <a:cs typeface="Cambria"/>
              <a:sym typeface="Cambria"/>
            </a:endParaRPr>
          </a:p>
          <a:p>
            <a:pPr marL="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616" name="Google Shape;2616;p41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 sz="2000" b="1">
                <a:latin typeface="Cambria"/>
                <a:ea typeface="Cambria"/>
                <a:cs typeface="Cambria"/>
                <a:sym typeface="Cambria"/>
              </a:rPr>
              <a:t>Constain:</a:t>
            </a:r>
            <a:endParaRPr sz="2000" b="1">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         1 ≤ T ≤ 100</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         2  ≤ N≤ 106</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         -106 ≤ A[i] ≤ 106</a:t>
            </a:r>
            <a:endParaRPr sz="1400">
              <a:latin typeface="Cambria"/>
              <a:ea typeface="Cambria"/>
              <a:cs typeface="Cambria"/>
              <a:sym typeface="Cambria"/>
            </a:endParaRPr>
          </a:p>
          <a:p>
            <a:pPr marL="0" marR="0" lvl="0" indent="0" algn="just" rtl="0">
              <a:lnSpc>
                <a:spcPct val="100000"/>
              </a:lnSpc>
              <a:spcBef>
                <a:spcPts val="1500"/>
              </a:spcBef>
              <a:spcAft>
                <a:spcPts val="1500"/>
              </a:spcAft>
              <a:buNone/>
            </a:pPr>
            <a:endParaRPr sz="1400">
              <a:latin typeface="Cambria"/>
              <a:ea typeface="Cambria"/>
              <a:cs typeface="Cambria"/>
              <a:sym typeface="Cambria"/>
            </a:endParaRPr>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41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60. Zenny and Simple Sum</a:t>
            </a:r>
            <a:endParaRPr sz="2500" b="1">
              <a:solidFill>
                <a:srgbClr val="000000"/>
              </a:solidFill>
              <a:latin typeface="Cambria"/>
              <a:ea typeface="Cambria"/>
              <a:cs typeface="Cambria"/>
              <a:sym typeface="Cambria"/>
            </a:endParaRPr>
          </a:p>
          <a:p>
            <a:pPr marL="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622" name="Google Shape;2622;p412"/>
          <p:cNvSpPr txBox="1">
            <a:spLocks noGrp="1"/>
          </p:cNvSpPr>
          <p:nvPr>
            <p:ph type="body" idx="1"/>
          </p:nvPr>
        </p:nvSpPr>
        <p:spPr>
          <a:xfrm>
            <a:off x="311700" y="1171600"/>
            <a:ext cx="3891600" cy="3397200"/>
          </a:xfrm>
          <a:prstGeom prst="rect">
            <a:avLst/>
          </a:prstGeom>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 sz="2000" b="1">
                <a:latin typeface="Cambria"/>
                <a:ea typeface="Cambria"/>
                <a:cs typeface="Cambria"/>
                <a:sym typeface="Cambria"/>
              </a:rPr>
              <a:t>Sample Input:</a:t>
            </a:r>
            <a:endParaRPr sz="2000" b="1">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-1 1 -1 0 -2</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6</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4 5 3 3 -1 -2</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 </a:t>
            </a:r>
            <a:endParaRPr sz="1400">
              <a:latin typeface="Cambria"/>
              <a:ea typeface="Cambria"/>
              <a:cs typeface="Cambria"/>
              <a:sym typeface="Cambria"/>
            </a:endParaRPr>
          </a:p>
          <a:p>
            <a:pPr marL="0" marR="0" lvl="0" indent="0" algn="just" rtl="0">
              <a:lnSpc>
                <a:spcPct val="100000"/>
              </a:lnSpc>
              <a:spcBef>
                <a:spcPts val="1500"/>
              </a:spcBef>
              <a:spcAft>
                <a:spcPts val="1500"/>
              </a:spcAft>
              <a:buNone/>
            </a:pPr>
            <a:endParaRPr sz="1400">
              <a:latin typeface="Cambria"/>
              <a:ea typeface="Cambria"/>
              <a:cs typeface="Cambria"/>
              <a:sym typeface="Cambria"/>
            </a:endParaRPr>
          </a:p>
        </p:txBody>
      </p:sp>
      <p:sp>
        <p:nvSpPr>
          <p:cNvPr id="2623" name="Google Shape;2623;p412"/>
          <p:cNvSpPr txBox="1">
            <a:spLocks noGrp="1"/>
          </p:cNvSpPr>
          <p:nvPr>
            <p:ph type="body" idx="1"/>
          </p:nvPr>
        </p:nvSpPr>
        <p:spPr>
          <a:xfrm>
            <a:off x="4452675" y="1171600"/>
            <a:ext cx="3891600" cy="3397200"/>
          </a:xfrm>
          <a:prstGeom prst="rect">
            <a:avLst/>
          </a:prstGeom>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 sz="2000" b="1">
                <a:latin typeface="Cambria"/>
                <a:ea typeface="Cambria"/>
                <a:cs typeface="Cambria"/>
                <a:sym typeface="Cambria"/>
              </a:rPr>
              <a:t>Sample Output:</a:t>
            </a:r>
            <a:endParaRPr sz="2000" b="1">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1 -3</a:t>
            </a:r>
            <a:endParaRPr sz="1400">
              <a:latin typeface="Cambria"/>
              <a:ea typeface="Cambria"/>
              <a:cs typeface="Cambria"/>
              <a:sym typeface="Cambria"/>
            </a:endParaRPr>
          </a:p>
          <a:p>
            <a:pPr marL="0" marR="0" lvl="0" indent="0" algn="just" rtl="0">
              <a:lnSpc>
                <a:spcPct val="100000"/>
              </a:lnSpc>
              <a:spcBef>
                <a:spcPts val="1500"/>
              </a:spcBef>
              <a:spcAft>
                <a:spcPts val="0"/>
              </a:spcAft>
              <a:buNone/>
            </a:pPr>
            <a:r>
              <a:rPr lang="en" sz="1400">
                <a:latin typeface="Cambria"/>
                <a:ea typeface="Cambria"/>
                <a:cs typeface="Cambria"/>
                <a:sym typeface="Cambria"/>
              </a:rPr>
              <a:t>12 -3</a:t>
            </a:r>
            <a:endParaRPr sz="1400">
              <a:latin typeface="Cambria"/>
              <a:ea typeface="Cambria"/>
              <a:cs typeface="Cambria"/>
              <a:sym typeface="Cambria"/>
            </a:endParaRPr>
          </a:p>
          <a:p>
            <a:pPr marL="0" marR="0" lvl="0" indent="0" algn="just" rtl="0">
              <a:lnSpc>
                <a:spcPct val="100000"/>
              </a:lnSpc>
              <a:spcBef>
                <a:spcPts val="1500"/>
              </a:spcBef>
              <a:spcAft>
                <a:spcPts val="1500"/>
              </a:spcAft>
              <a:buNone/>
            </a:pPr>
            <a:endParaRPr sz="14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457200" lvl="0" indent="-371475" algn="l" rtl="0">
              <a:spcBef>
                <a:spcPts val="0"/>
              </a:spcBef>
              <a:spcAft>
                <a:spcPts val="0"/>
              </a:spcAft>
              <a:buSzPct val="100000"/>
              <a:buFont typeface="Cambria"/>
              <a:buAutoNum type="arabicPeriod"/>
            </a:pPr>
            <a:r>
              <a:rPr lang="en" sz="2500" b="1">
                <a:latin typeface="Cambria"/>
                <a:ea typeface="Cambria"/>
                <a:cs typeface="Cambria"/>
                <a:sym typeface="Cambria"/>
              </a:rPr>
              <a:t>Add two number</a:t>
            </a:r>
            <a:endParaRPr sz="2500" b="1">
              <a:latin typeface="Cambria"/>
              <a:ea typeface="Cambria"/>
              <a:cs typeface="Cambria"/>
              <a:sym typeface="Cambria"/>
            </a:endParaRPr>
          </a:p>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1171600"/>
            <a:ext cx="38403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275"/>
              <a:buFont typeface="Arial"/>
              <a:buNone/>
            </a:pPr>
            <a:r>
              <a:rPr lang="en" sz="1400">
                <a:latin typeface="Cambria"/>
                <a:ea typeface="Cambria"/>
                <a:cs typeface="Cambria"/>
                <a:sym typeface="Cambria"/>
              </a:rPr>
              <a:t>The first line contains an integer </a:t>
            </a:r>
            <a:r>
              <a:rPr lang="en" sz="1400" b="1">
                <a:latin typeface="Cambria"/>
                <a:ea typeface="Cambria"/>
                <a:cs typeface="Cambria"/>
                <a:sym typeface="Cambria"/>
              </a:rPr>
              <a:t>T</a:t>
            </a:r>
            <a:r>
              <a:rPr lang="en" sz="1400">
                <a:latin typeface="Cambria"/>
                <a:ea typeface="Cambria"/>
                <a:cs typeface="Cambria"/>
                <a:sym typeface="Cambria"/>
              </a:rPr>
              <a:t>, the total number of test cases. Then follow </a:t>
            </a:r>
            <a:r>
              <a:rPr lang="en" sz="1400" b="1">
                <a:latin typeface="Cambria"/>
                <a:ea typeface="Cambria"/>
                <a:cs typeface="Cambria"/>
                <a:sym typeface="Cambria"/>
              </a:rPr>
              <a:t>T</a:t>
            </a:r>
            <a:r>
              <a:rPr lang="en" sz="1400">
                <a:latin typeface="Cambria"/>
                <a:ea typeface="Cambria"/>
                <a:cs typeface="Cambria"/>
                <a:sym typeface="Cambria"/>
              </a:rPr>
              <a:t> lines, each line contains two Integers </a:t>
            </a:r>
            <a:r>
              <a:rPr lang="en" sz="1400" b="1">
                <a:latin typeface="Cambria"/>
                <a:ea typeface="Cambria"/>
                <a:cs typeface="Cambria"/>
                <a:sym typeface="Cambria"/>
              </a:rPr>
              <a:t>A</a:t>
            </a:r>
            <a:r>
              <a:rPr lang="en" sz="1400">
                <a:latin typeface="Cambria"/>
                <a:ea typeface="Cambria"/>
                <a:cs typeface="Cambria"/>
                <a:sym typeface="Cambria"/>
              </a:rPr>
              <a:t> and </a:t>
            </a:r>
            <a:r>
              <a:rPr lang="en" sz="1400" b="1">
                <a:latin typeface="Cambria"/>
                <a:ea typeface="Cambria"/>
                <a:cs typeface="Cambria"/>
                <a:sym typeface="Cambria"/>
              </a:rPr>
              <a:t>B</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
        <p:nvSpPr>
          <p:cNvPr id="87" name="Google Shape;87;p17"/>
          <p:cNvSpPr txBox="1">
            <a:spLocks noGrp="1"/>
          </p:cNvSpPr>
          <p:nvPr>
            <p:ph type="body" idx="1"/>
          </p:nvPr>
        </p:nvSpPr>
        <p:spPr>
          <a:xfrm>
            <a:off x="4572000" y="1171600"/>
            <a:ext cx="44715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50000"/>
              </a:lnSpc>
              <a:spcBef>
                <a:spcPts val="400"/>
              </a:spcBef>
              <a:spcAft>
                <a:spcPts val="0"/>
              </a:spcAft>
              <a:buClr>
                <a:schemeClr val="dk1"/>
              </a:buClr>
              <a:buSzPts val="275"/>
              <a:buFont typeface="Arial"/>
              <a:buNone/>
            </a:pPr>
            <a:r>
              <a:rPr lang="en" sz="1400">
                <a:latin typeface="Cambria"/>
                <a:ea typeface="Cambria"/>
                <a:cs typeface="Cambria"/>
                <a:sym typeface="Cambria"/>
              </a:rPr>
              <a:t>For each test case, add </a:t>
            </a:r>
            <a:r>
              <a:rPr lang="en" sz="1400" b="1">
                <a:latin typeface="Cambria"/>
                <a:ea typeface="Cambria"/>
                <a:cs typeface="Cambria"/>
                <a:sym typeface="Cambria"/>
              </a:rPr>
              <a:t>A</a:t>
            </a:r>
            <a:r>
              <a:rPr lang="en" sz="1400">
                <a:latin typeface="Cambria"/>
                <a:ea typeface="Cambria"/>
                <a:cs typeface="Cambria"/>
                <a:sym typeface="Cambria"/>
              </a:rPr>
              <a:t> and </a:t>
            </a:r>
            <a:r>
              <a:rPr lang="en" sz="1400" b="1">
                <a:latin typeface="Cambria"/>
                <a:ea typeface="Cambria"/>
                <a:cs typeface="Cambria"/>
                <a:sym typeface="Cambria"/>
              </a:rPr>
              <a:t>B</a:t>
            </a:r>
            <a:r>
              <a:rPr lang="en" sz="1400">
                <a:latin typeface="Cambria"/>
                <a:ea typeface="Cambria"/>
                <a:cs typeface="Cambria"/>
                <a:sym typeface="Cambria"/>
              </a:rPr>
              <a:t> and display the sum in a new line.</a:t>
            </a:r>
            <a:endParaRPr sz="1400">
              <a:latin typeface="Cambria"/>
              <a:ea typeface="Cambria"/>
              <a:cs typeface="Cambria"/>
              <a:sym typeface="Cambria"/>
            </a:endParaRPr>
          </a:p>
          <a:p>
            <a:pPr marL="0" lvl="0" indent="0" algn="just" rtl="0">
              <a:lnSpc>
                <a:spcPct val="140000"/>
              </a:lnSpc>
              <a:spcBef>
                <a:spcPts val="1500"/>
              </a:spcBef>
              <a:spcAft>
                <a:spcPts val="0"/>
              </a:spcAft>
              <a:buClr>
                <a:schemeClr val="dk1"/>
              </a:buClr>
              <a:buSzPts val="275"/>
              <a:buFont typeface="Arial"/>
              <a:buNone/>
            </a:pPr>
            <a:r>
              <a:rPr lang="en" sz="1400">
                <a:latin typeface="Cambria"/>
                <a:ea typeface="Cambria"/>
                <a:cs typeface="Cambria"/>
                <a:sym typeface="Cambria"/>
              </a:rPr>
              <a:t>Take special care for the output format; everything your program prints is considered “output”, so if you output some debugging statements like “Please enter T” or print something like: “The answer is: ”, this will be considered as part of your answer, and because it does not satisfy the output format, it will be marked wrong, even if your answer is otherwise correct!</a:t>
            </a:r>
            <a:endParaRPr sz="1400">
              <a:latin typeface="Cambria"/>
              <a:ea typeface="Cambria"/>
              <a:cs typeface="Cambria"/>
              <a:sym typeface="Cambria"/>
            </a:endParaRPr>
          </a:p>
          <a:p>
            <a:pPr marL="0" lvl="0" indent="0" algn="just" rtl="0">
              <a:lnSpc>
                <a:spcPct val="95000"/>
              </a:lnSpc>
              <a:spcBef>
                <a:spcPts val="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6. Greedy puppy</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22" name="Google Shape;322;p53"/>
          <p:cNvSpPr txBox="1">
            <a:spLocks noGrp="1"/>
          </p:cNvSpPr>
          <p:nvPr>
            <p:ph type="body" idx="1"/>
          </p:nvPr>
        </p:nvSpPr>
        <p:spPr>
          <a:xfrm>
            <a:off x="311700" y="1171600"/>
            <a:ext cx="41130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 </a:t>
            </a:r>
            <a:r>
              <a:rPr lang="en" sz="2000" b="1" u="sng">
                <a:latin typeface="Cambria"/>
                <a:ea typeface="Cambria"/>
                <a:cs typeface="Cambria"/>
                <a:sym typeface="Cambria"/>
              </a:rPr>
              <a:t>Input </a:t>
            </a:r>
            <a:endParaRPr sz="1400">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5 2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11 3</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60000"/>
              </a:lnSpc>
              <a:spcBef>
                <a:spcPts val="1500"/>
              </a:spcBef>
              <a:spcAft>
                <a:spcPts val="40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p:txBody>
      </p:sp>
      <p:sp>
        <p:nvSpPr>
          <p:cNvPr id="323" name="Google Shape;323;p53"/>
          <p:cNvSpPr txBox="1">
            <a:spLocks noGrp="1"/>
          </p:cNvSpPr>
          <p:nvPr>
            <p:ph type="body" idx="1"/>
          </p:nvPr>
        </p:nvSpPr>
        <p:spPr>
          <a:xfrm>
            <a:off x="4883700" y="1171600"/>
            <a:ext cx="41130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a:latin typeface="Cambria"/>
                <a:ea typeface="Cambria"/>
                <a:cs typeface="Cambria"/>
                <a:sym typeface="Cambria"/>
              </a:rPr>
              <a:t> </a:t>
            </a:r>
            <a:r>
              <a:rPr lang="en" sz="2000" b="1" u="sng">
                <a:latin typeface="Cambria"/>
                <a:ea typeface="Cambria"/>
                <a:cs typeface="Cambria"/>
                <a:sym typeface="Cambria"/>
              </a:rPr>
              <a:t>Output</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sp>
        <p:nvSpPr>
          <p:cNvPr id="2628" name="Google Shape;2628;p41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60. Zenny and Simple Sum</a:t>
            </a:r>
            <a:endParaRPr sz="2500" b="1">
              <a:solidFill>
                <a:srgbClr val="000000"/>
              </a:solidFill>
              <a:latin typeface="Cambria"/>
              <a:ea typeface="Cambria"/>
              <a:cs typeface="Cambria"/>
              <a:sym typeface="Cambria"/>
            </a:endParaRPr>
          </a:p>
          <a:p>
            <a:pPr marL="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629" name="Google Shape;2629;p41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Clr>
                <a:schemeClr val="dk1"/>
              </a:buClr>
              <a:buSzPts val="1100"/>
              <a:buFont typeface="Arial"/>
              <a:buNone/>
            </a:pPr>
            <a:r>
              <a:rPr lang="en" sz="2000" b="1">
                <a:latin typeface="Cambria"/>
                <a:ea typeface="Cambria"/>
                <a:cs typeface="Cambria"/>
                <a:sym typeface="Cambria"/>
              </a:rPr>
              <a:t>Explanation:</a:t>
            </a:r>
            <a:endParaRPr sz="2000" b="1">
              <a:latin typeface="Cambria"/>
              <a:ea typeface="Cambria"/>
              <a:cs typeface="Cambria"/>
              <a:sym typeface="Cambria"/>
            </a:endParaRPr>
          </a:p>
          <a:p>
            <a:pPr marL="0" marR="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Case 1:- Distinct positive integers are 1,0 and distinct negative integers are -1,-2 sum of positive integers S1 is 1+0=1 and sum of negative integers S2 is (-1+(-2))=-3. So, output is 1 -3.</a:t>
            </a:r>
            <a:endParaRPr sz="1400">
              <a:latin typeface="Cambria"/>
              <a:ea typeface="Cambria"/>
              <a:cs typeface="Cambria"/>
              <a:sym typeface="Cambria"/>
            </a:endParaRPr>
          </a:p>
          <a:p>
            <a:pPr marL="0" marR="0" lvl="0" indent="0" algn="just" rtl="0">
              <a:lnSpc>
                <a:spcPct val="100000"/>
              </a:lnSpc>
              <a:spcBef>
                <a:spcPts val="1500"/>
              </a:spcBef>
              <a:spcAft>
                <a:spcPts val="0"/>
              </a:spcAft>
              <a:buClr>
                <a:schemeClr val="dk1"/>
              </a:buClr>
              <a:buSzPts val="1100"/>
              <a:buFont typeface="Arial"/>
              <a:buNone/>
            </a:pPr>
            <a:r>
              <a:rPr lang="en" sz="1400">
                <a:latin typeface="Cambria"/>
                <a:ea typeface="Cambria"/>
                <a:cs typeface="Cambria"/>
                <a:sym typeface="Cambria"/>
              </a:rPr>
              <a:t>Case 2:- Distinct positive integers are 4,5,3 and distinct negative integers are -1,-2 sum of positive integers S1 is 4+5+3=12 and sum of negative integers S2 is (-1+ (-2))=-3.So, output is 12 -3.</a:t>
            </a:r>
            <a:endParaRPr sz="1400">
              <a:latin typeface="Cambria"/>
              <a:ea typeface="Cambria"/>
              <a:cs typeface="Cambria"/>
              <a:sym typeface="Cambria"/>
            </a:endParaRPr>
          </a:p>
          <a:p>
            <a:pPr marL="0" marR="0" lvl="0" indent="0" algn="just" rtl="0">
              <a:lnSpc>
                <a:spcPct val="100000"/>
              </a:lnSpc>
              <a:spcBef>
                <a:spcPts val="1500"/>
              </a:spcBef>
              <a:spcAft>
                <a:spcPts val="15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Shape 2633"/>
        <p:cNvGrpSpPr/>
        <p:nvPr/>
      </p:nvGrpSpPr>
      <p:grpSpPr>
        <a:xfrm>
          <a:off x="0" y="0"/>
          <a:ext cx="0" cy="0"/>
          <a:chOff x="0" y="0"/>
          <a:chExt cx="0" cy="0"/>
        </a:xfrm>
      </p:grpSpPr>
      <p:sp>
        <p:nvSpPr>
          <p:cNvPr id="2634" name="Google Shape;2634;p4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60. Zenny and Simple Sum</a:t>
            </a:r>
            <a:endParaRPr sz="2500" b="1">
              <a:solidFill>
                <a:srgbClr val="000000"/>
              </a:solidFill>
              <a:latin typeface="Cambria"/>
              <a:ea typeface="Cambria"/>
              <a:cs typeface="Cambria"/>
              <a:sym typeface="Cambria"/>
            </a:endParaRPr>
          </a:p>
          <a:p>
            <a:pPr marL="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635" name="Google Shape;2635;p4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Solution:</a:t>
            </a:r>
            <a:endParaRPr sz="2000" b="1"/>
          </a:p>
          <a:p>
            <a:pPr marL="0" lvl="0" indent="0" algn="l" rtl="0">
              <a:spcBef>
                <a:spcPts val="1200"/>
              </a:spcBef>
              <a:spcAft>
                <a:spcPts val="1200"/>
              </a:spcAft>
              <a:buNone/>
            </a:pPr>
            <a:r>
              <a:rPr lang="en" sz="2000"/>
              <a:t>https://youtu.be/-tDiaMLqJxY</a:t>
            </a:r>
            <a:endParaRPr sz="200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4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Mayor Ram is back! This time on his vacation he invented a new Portal Chain Machine.</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This machine has N portals numbered from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to N from left to right. Each of these portals also has a value associated with itself. These values are all distinct and lie between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to N inclusive.</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The portals have a special property. A portal with value </a:t>
            </a:r>
            <a:r>
              <a:rPr lang="en" sz="1350">
                <a:solidFill>
                  <a:srgbClr val="4A4A4A"/>
                </a:solidFill>
                <a:highlight>
                  <a:srgbClr val="FFFFFF"/>
                </a:highlight>
                <a:latin typeface="Times New Roman"/>
                <a:ea typeface="Times New Roman"/>
                <a:cs typeface="Times New Roman"/>
                <a:sym typeface="Times New Roman"/>
              </a:rPr>
              <a:t>x</a:t>
            </a:r>
            <a:r>
              <a:rPr lang="en" sz="1150">
                <a:solidFill>
                  <a:srgbClr val="4A4A4A"/>
                </a:solidFill>
                <a:highlight>
                  <a:srgbClr val="FFFFFF"/>
                </a:highlight>
                <a:latin typeface="Arial"/>
                <a:ea typeface="Arial"/>
                <a:cs typeface="Arial"/>
                <a:sym typeface="Arial"/>
              </a:rPr>
              <a:t> is linked to portal with value </a:t>
            </a:r>
            <a:r>
              <a:rPr lang="en" sz="1350">
                <a:solidFill>
                  <a:srgbClr val="4A4A4A"/>
                </a:solidFill>
                <a:highlight>
                  <a:srgbClr val="FFFFFF"/>
                </a:highlight>
                <a:latin typeface="Times New Roman"/>
                <a:ea typeface="Times New Roman"/>
                <a:cs typeface="Times New Roman"/>
                <a:sym typeface="Times New Roman"/>
              </a:rPr>
              <a:t>x+1</a:t>
            </a:r>
            <a:r>
              <a:rPr lang="en" sz="1150">
                <a:solidFill>
                  <a:srgbClr val="4A4A4A"/>
                </a:solidFill>
                <a:highlight>
                  <a:srgbClr val="FFFFFF"/>
                </a:highlight>
                <a:latin typeface="Arial"/>
                <a:ea typeface="Arial"/>
                <a:cs typeface="Arial"/>
                <a:sym typeface="Arial"/>
              </a:rPr>
              <a:t> and to portal with value </a:t>
            </a:r>
            <a:r>
              <a:rPr lang="en" sz="1350">
                <a:solidFill>
                  <a:srgbClr val="4A4A4A"/>
                </a:solidFill>
                <a:highlight>
                  <a:srgbClr val="FFFFFF"/>
                </a:highlight>
                <a:latin typeface="Times New Roman"/>
                <a:ea typeface="Times New Roman"/>
                <a:cs typeface="Times New Roman"/>
                <a:sym typeface="Times New Roman"/>
              </a:rPr>
              <a:t>x−1</a:t>
            </a:r>
            <a:r>
              <a:rPr lang="en" sz="1150">
                <a:solidFill>
                  <a:srgbClr val="4A4A4A"/>
                </a:solidFill>
                <a:highlight>
                  <a:srgbClr val="FFFFFF"/>
                </a:highlight>
                <a:latin typeface="Arial"/>
                <a:ea typeface="Arial"/>
                <a:cs typeface="Arial"/>
                <a:sym typeface="Arial"/>
              </a:rPr>
              <a:t>. Of course, portal with value 1 and portal with value N are linked to only one other portal. The rest of the portals are linked to two different portals.</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Now, Mayor Ram controls all the portals and can make any portal send an object from this portal to any other portal linked with the current portal.</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
        <p:nvSpPr>
          <p:cNvPr id="2641" name="Google Shape;2641;p4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61. B2 - Mayor Ram &amp; Portals (Slightly Hard Version ) </a:t>
            </a:r>
            <a:endParaRPr sz="1400">
              <a:solidFill>
                <a:srgbClr val="000000"/>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Shape 2645"/>
        <p:cNvGrpSpPr/>
        <p:nvPr/>
      </p:nvGrpSpPr>
      <p:grpSpPr>
        <a:xfrm>
          <a:off x="0" y="0"/>
          <a:ext cx="0" cy="0"/>
          <a:chOff x="0" y="0"/>
          <a:chExt cx="0" cy="0"/>
        </a:xfrm>
      </p:grpSpPr>
      <p:sp>
        <p:nvSpPr>
          <p:cNvPr id="2646" name="Google Shape;2646;p4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Hard Version Constraint :</a:t>
            </a:r>
            <a:r>
              <a:rPr lang="en" sz="1150">
                <a:solidFill>
                  <a:srgbClr val="4A4A4A"/>
                </a:solidFill>
                <a:highlight>
                  <a:srgbClr val="FFFFFF"/>
                </a:highlight>
                <a:latin typeface="Arial"/>
                <a:ea typeface="Arial"/>
                <a:cs typeface="Arial"/>
                <a:sym typeface="Arial"/>
              </a:rPr>
              <a:t> </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Transferring object from one portal to another takes time equal to the absolute difference between the numbers of the two portals. Ex - Transferring from portal with number </a:t>
            </a:r>
            <a:r>
              <a:rPr lang="en" sz="1350">
                <a:solidFill>
                  <a:srgbClr val="4A4A4A"/>
                </a:solidFill>
                <a:highlight>
                  <a:srgbClr val="FFFFFF"/>
                </a:highlight>
                <a:latin typeface="Times New Roman"/>
                <a:ea typeface="Times New Roman"/>
                <a:cs typeface="Times New Roman"/>
                <a:sym typeface="Times New Roman"/>
              </a:rPr>
              <a:t>A</a:t>
            </a:r>
            <a:r>
              <a:rPr lang="en" sz="1150">
                <a:solidFill>
                  <a:srgbClr val="4A4A4A"/>
                </a:solidFill>
                <a:highlight>
                  <a:srgbClr val="FFFFFF"/>
                </a:highlight>
                <a:latin typeface="Arial"/>
                <a:ea typeface="Arial"/>
                <a:cs typeface="Arial"/>
                <a:sym typeface="Arial"/>
              </a:rPr>
              <a:t> to portal with number </a:t>
            </a:r>
            <a:r>
              <a:rPr lang="en" sz="1350">
                <a:solidFill>
                  <a:srgbClr val="4A4A4A"/>
                </a:solidFill>
                <a:highlight>
                  <a:srgbClr val="FFFFFF"/>
                </a:highlight>
                <a:latin typeface="Times New Roman"/>
                <a:ea typeface="Times New Roman"/>
                <a:cs typeface="Times New Roman"/>
                <a:sym typeface="Times New Roman"/>
              </a:rPr>
              <a:t>B</a:t>
            </a:r>
            <a:r>
              <a:rPr lang="en" sz="1150">
                <a:solidFill>
                  <a:srgbClr val="4A4A4A"/>
                </a:solidFill>
                <a:highlight>
                  <a:srgbClr val="FFFFFF"/>
                </a:highlight>
                <a:latin typeface="Arial"/>
                <a:ea typeface="Arial"/>
                <a:cs typeface="Arial"/>
                <a:sym typeface="Arial"/>
              </a:rPr>
              <a:t> takes </a:t>
            </a:r>
            <a:r>
              <a:rPr lang="en" sz="1350">
                <a:solidFill>
                  <a:srgbClr val="4A4A4A"/>
                </a:solidFill>
                <a:highlight>
                  <a:srgbClr val="FFFFFF"/>
                </a:highlight>
                <a:latin typeface="Times New Roman"/>
                <a:ea typeface="Times New Roman"/>
                <a:cs typeface="Times New Roman"/>
                <a:sym typeface="Times New Roman"/>
              </a:rPr>
              <a:t>|A−B|</a:t>
            </a:r>
            <a:r>
              <a:rPr lang="en" sz="1150">
                <a:solidFill>
                  <a:srgbClr val="4A4A4A"/>
                </a:solidFill>
                <a:highlight>
                  <a:srgbClr val="FFFFFF"/>
                </a:highlight>
                <a:latin typeface="Arial"/>
                <a:ea typeface="Arial"/>
                <a:cs typeface="Arial"/>
                <a:sym typeface="Arial"/>
              </a:rPr>
              <a:t> units of time.</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Now , Mayor Ram is wondering what is the minimum amount of time required to transfer objects from one portal to another.</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Mayor Ram expects you to help him. You will be receiving queries which will have two integers Src &amp; </a:t>
            </a:r>
            <a:r>
              <a:rPr lang="en" sz="1350">
                <a:solidFill>
                  <a:srgbClr val="4A4A4A"/>
                </a:solidFill>
                <a:highlight>
                  <a:srgbClr val="FFFFFF"/>
                </a:highlight>
                <a:latin typeface="Times New Roman"/>
                <a:ea typeface="Times New Roman"/>
                <a:cs typeface="Times New Roman"/>
                <a:sym typeface="Times New Roman"/>
              </a:rPr>
              <a:t>Dest</a:t>
            </a:r>
            <a:r>
              <a:rPr lang="en" sz="1150">
                <a:solidFill>
                  <a:srgbClr val="4A4A4A"/>
                </a:solidFill>
                <a:highlight>
                  <a:srgbClr val="FFFFFF"/>
                </a:highlight>
                <a:latin typeface="Arial"/>
                <a:ea typeface="Arial"/>
                <a:cs typeface="Arial"/>
                <a:sym typeface="Arial"/>
              </a:rPr>
              <a:t>. And for each query you have to tell the minimum amount of time required to transfer an object from portal with </a:t>
            </a:r>
            <a:r>
              <a:rPr lang="en" sz="1150" b="1">
                <a:solidFill>
                  <a:srgbClr val="4A4A4A"/>
                </a:solidFill>
                <a:highlight>
                  <a:srgbClr val="FFFFFF"/>
                </a:highlight>
                <a:latin typeface="Arial"/>
                <a:ea typeface="Arial"/>
                <a:cs typeface="Arial"/>
                <a:sym typeface="Arial"/>
              </a:rPr>
              <a:t>number</a:t>
            </a:r>
            <a:r>
              <a:rPr lang="en" sz="1150">
                <a:solidFill>
                  <a:srgbClr val="4A4A4A"/>
                </a:solidFill>
                <a:highlight>
                  <a:srgbClr val="FFFFFF"/>
                </a:highlight>
                <a:latin typeface="Arial"/>
                <a:ea typeface="Arial"/>
                <a:cs typeface="Arial"/>
                <a:sym typeface="Arial"/>
              </a:rPr>
              <a:t> Src to portal with </a:t>
            </a:r>
            <a:r>
              <a:rPr lang="en" sz="1150" b="1">
                <a:solidFill>
                  <a:srgbClr val="4A4A4A"/>
                </a:solidFill>
                <a:highlight>
                  <a:srgbClr val="FFFFFF"/>
                </a:highlight>
                <a:latin typeface="Arial"/>
                <a:ea typeface="Arial"/>
                <a:cs typeface="Arial"/>
                <a:sym typeface="Arial"/>
              </a:rPr>
              <a:t>number</a:t>
            </a:r>
            <a:r>
              <a:rPr lang="en" sz="1150">
                <a:solidFill>
                  <a:srgbClr val="4A4A4A"/>
                </a:solidFill>
                <a:highlight>
                  <a:srgbClr val="FFFFFF"/>
                </a:highlight>
                <a:latin typeface="Arial"/>
                <a:ea typeface="Arial"/>
                <a:cs typeface="Arial"/>
                <a:sym typeface="Arial"/>
              </a:rPr>
              <a:t> Dest.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647" name="Google Shape;2647;p4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61. B2 - Mayor Ram &amp; Portals (Slightly Hard Version ) </a:t>
            </a:r>
            <a:endParaRPr sz="1400">
              <a:solidFill>
                <a:srgbClr val="000000"/>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Shape 2651"/>
        <p:cNvGrpSpPr/>
        <p:nvPr/>
      </p:nvGrpSpPr>
      <p:grpSpPr>
        <a:xfrm>
          <a:off x="0" y="0"/>
          <a:ext cx="0" cy="0"/>
          <a:chOff x="0" y="0"/>
          <a:chExt cx="0" cy="0"/>
        </a:xfrm>
      </p:grpSpPr>
      <p:sp>
        <p:nvSpPr>
          <p:cNvPr id="2652" name="Google Shape;2652;p417"/>
          <p:cNvSpPr txBox="1">
            <a:spLocks noGrp="1"/>
          </p:cNvSpPr>
          <p:nvPr>
            <p:ph type="body" idx="1"/>
          </p:nvPr>
        </p:nvSpPr>
        <p:spPr>
          <a:xfrm>
            <a:off x="311700" y="1171600"/>
            <a:ext cx="40932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Input:</a:t>
            </a:r>
            <a:endParaRPr/>
          </a:p>
          <a:p>
            <a:pPr marL="241300" lvl="0" indent="0" algn="l" rtl="0">
              <a:spcBef>
                <a:spcPts val="12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first line of each contains two integers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Q</a:t>
            </a:r>
            <a:r>
              <a:rPr lang="en" sz="1150">
                <a:solidFill>
                  <a:srgbClr val="4A4A4A"/>
                </a:solidFill>
                <a:highlight>
                  <a:srgbClr val="FFFFFF"/>
                </a:highlight>
                <a:latin typeface="Arial"/>
                <a:ea typeface="Arial"/>
                <a:cs typeface="Arial"/>
                <a:sym typeface="Arial"/>
              </a:rPr>
              <a:t> .</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next line has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integers </a:t>
            </a:r>
            <a:r>
              <a:rPr lang="en" sz="1350">
                <a:solidFill>
                  <a:srgbClr val="4A4A4A"/>
                </a:solidFill>
                <a:highlight>
                  <a:srgbClr val="FFFFFF"/>
                </a:highlight>
                <a:latin typeface="Times New Roman"/>
                <a:ea typeface="Times New Roman"/>
                <a:cs typeface="Times New Roman"/>
                <a:sym typeface="Times New Roman"/>
              </a:rPr>
              <a:t>V</a:t>
            </a:r>
            <a:r>
              <a:rPr lang="en" sz="950">
                <a:solidFill>
                  <a:srgbClr val="4A4A4A"/>
                </a:solidFill>
                <a:highlight>
                  <a:srgbClr val="FFFFFF"/>
                </a:highlight>
                <a:latin typeface="Times New Roman"/>
                <a:ea typeface="Times New Roman"/>
                <a:cs typeface="Times New Roman"/>
                <a:sym typeface="Times New Roman"/>
              </a:rPr>
              <a:t>1</a:t>
            </a:r>
            <a:r>
              <a:rPr lang="en" sz="1350">
                <a:solidFill>
                  <a:srgbClr val="4A4A4A"/>
                </a:solidFill>
                <a:highlight>
                  <a:srgbClr val="FFFFFF"/>
                </a:highlight>
                <a:latin typeface="Times New Roman"/>
                <a:ea typeface="Times New Roman"/>
                <a:cs typeface="Times New Roman"/>
                <a:sym typeface="Times New Roman"/>
              </a:rPr>
              <a:t>,V</a:t>
            </a:r>
            <a:r>
              <a:rPr lang="en" sz="950">
                <a:solidFill>
                  <a:srgbClr val="4A4A4A"/>
                </a:solidFill>
                <a:highlight>
                  <a:srgbClr val="FFFFFF"/>
                </a:highlight>
                <a:latin typeface="Times New Roman"/>
                <a:ea typeface="Times New Roman"/>
                <a:cs typeface="Times New Roman"/>
                <a:sym typeface="Times New Roman"/>
              </a:rPr>
              <a:t>2</a:t>
            </a:r>
            <a:r>
              <a:rPr lang="en" sz="1350">
                <a:solidFill>
                  <a:srgbClr val="4A4A4A"/>
                </a:solidFill>
                <a:highlight>
                  <a:srgbClr val="FFFFFF"/>
                </a:highlight>
                <a:latin typeface="Times New Roman"/>
                <a:ea typeface="Times New Roman"/>
                <a:cs typeface="Times New Roman"/>
                <a:sym typeface="Times New Roman"/>
              </a:rPr>
              <a:t>,..,V</a:t>
            </a:r>
            <a:r>
              <a:rPr lang="en" sz="9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which denote the values at respective portals.</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next </a:t>
            </a:r>
            <a:r>
              <a:rPr lang="en" sz="1350">
                <a:solidFill>
                  <a:srgbClr val="4A4A4A"/>
                </a:solidFill>
                <a:highlight>
                  <a:srgbClr val="FFFFFF"/>
                </a:highlight>
                <a:latin typeface="Times New Roman"/>
                <a:ea typeface="Times New Roman"/>
                <a:cs typeface="Times New Roman"/>
                <a:sym typeface="Times New Roman"/>
              </a:rPr>
              <a:t>Q</a:t>
            </a:r>
            <a:r>
              <a:rPr lang="en" sz="1150">
                <a:solidFill>
                  <a:srgbClr val="4A4A4A"/>
                </a:solidFill>
                <a:highlight>
                  <a:srgbClr val="FFFFFF"/>
                </a:highlight>
                <a:latin typeface="Arial"/>
                <a:ea typeface="Arial"/>
                <a:cs typeface="Arial"/>
                <a:sym typeface="Arial"/>
              </a:rPr>
              <a:t> lines each have two integers </a:t>
            </a:r>
            <a:r>
              <a:rPr lang="en" sz="1350">
                <a:solidFill>
                  <a:srgbClr val="4A4A4A"/>
                </a:solidFill>
                <a:highlight>
                  <a:srgbClr val="FFFFFF"/>
                </a:highlight>
                <a:latin typeface="Times New Roman"/>
                <a:ea typeface="Times New Roman"/>
                <a:cs typeface="Times New Roman"/>
                <a:sym typeface="Times New Roman"/>
              </a:rPr>
              <a:t>Src</a:t>
            </a:r>
            <a:r>
              <a:rPr lang="en" sz="1150">
                <a:solidFill>
                  <a:srgbClr val="4A4A4A"/>
                </a:solidFill>
                <a:highlight>
                  <a:srgbClr val="FFFFFF"/>
                </a:highlight>
                <a:latin typeface="Arial"/>
                <a:ea typeface="Arial"/>
                <a:cs typeface="Arial"/>
                <a:sym typeface="Arial"/>
              </a:rPr>
              <a:t> &amp; </a:t>
            </a:r>
            <a:r>
              <a:rPr lang="en" sz="1350">
                <a:solidFill>
                  <a:srgbClr val="4A4A4A"/>
                </a:solidFill>
                <a:highlight>
                  <a:srgbClr val="FFFFFF"/>
                </a:highlight>
                <a:latin typeface="Times New Roman"/>
                <a:ea typeface="Times New Roman"/>
                <a:cs typeface="Times New Roman"/>
                <a:sym typeface="Times New Roman"/>
              </a:rPr>
              <a:t>Dest</a:t>
            </a:r>
            <a:r>
              <a:rPr lang="en" sz="1150">
                <a:solidFill>
                  <a:srgbClr val="4A4A4A"/>
                </a:solidFill>
                <a:highlight>
                  <a:srgbClr val="FFFFFF"/>
                </a:highlight>
                <a:latin typeface="Arial"/>
                <a:ea typeface="Arial"/>
                <a:cs typeface="Arial"/>
                <a:sym typeface="Arial"/>
              </a:rPr>
              <a:t> , which denote the Src and Dst for the current query.</a:t>
            </a: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653" name="Google Shape;2653;p4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61. B2 - Mayor Ram &amp; Portals (Slightly Hard Version ) </a:t>
            </a:r>
            <a:endParaRPr sz="1400">
              <a:solidFill>
                <a:srgbClr val="000000"/>
              </a:solidFill>
              <a:latin typeface="Arial"/>
              <a:ea typeface="Arial"/>
              <a:cs typeface="Arial"/>
              <a:sym typeface="Arial"/>
            </a:endParaRPr>
          </a:p>
          <a:p>
            <a:pPr marL="0" lvl="0" indent="0" algn="l" rtl="0">
              <a:spcBef>
                <a:spcPts val="600"/>
              </a:spcBef>
              <a:spcAft>
                <a:spcPts val="0"/>
              </a:spcAft>
              <a:buNone/>
            </a:pPr>
            <a:endParaRPr/>
          </a:p>
        </p:txBody>
      </p:sp>
      <p:sp>
        <p:nvSpPr>
          <p:cNvPr id="2654" name="Google Shape;2654;p417"/>
          <p:cNvSpPr txBox="1">
            <a:spLocks noGrp="1"/>
          </p:cNvSpPr>
          <p:nvPr>
            <p:ph type="body" idx="1"/>
          </p:nvPr>
        </p:nvSpPr>
        <p:spPr>
          <a:xfrm>
            <a:off x="4654100" y="1171600"/>
            <a:ext cx="40932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For each query, output in a single line the minimum amount of time required to transfer object from </a:t>
            </a:r>
            <a:r>
              <a:rPr lang="en" sz="1350">
                <a:solidFill>
                  <a:srgbClr val="4A4A4A"/>
                </a:solidFill>
                <a:highlight>
                  <a:srgbClr val="FFFFFF"/>
                </a:highlight>
                <a:latin typeface="Times New Roman"/>
                <a:ea typeface="Times New Roman"/>
                <a:cs typeface="Times New Roman"/>
                <a:sym typeface="Times New Roman"/>
              </a:rPr>
              <a:t>Src</a:t>
            </a:r>
            <a:r>
              <a:rPr lang="en" sz="1100">
                <a:latin typeface="Arial"/>
                <a:ea typeface="Arial"/>
                <a:cs typeface="Arial"/>
                <a:sym typeface="Arial"/>
              </a:rPr>
              <a:t> to </a:t>
            </a:r>
            <a:r>
              <a:rPr lang="en" sz="1350">
                <a:solidFill>
                  <a:srgbClr val="4A4A4A"/>
                </a:solidFill>
                <a:highlight>
                  <a:srgbClr val="FFFFFF"/>
                </a:highlight>
                <a:latin typeface="Times New Roman"/>
                <a:ea typeface="Times New Roman"/>
                <a:cs typeface="Times New Roman"/>
                <a:sym typeface="Times New Roman"/>
              </a:rPr>
              <a:t>Dst</a:t>
            </a:r>
            <a:r>
              <a:rPr lang="en" sz="1100">
                <a:latin typeface="Arial"/>
                <a:ea typeface="Arial"/>
                <a:cs typeface="Arial"/>
                <a:sym typeface="Arial"/>
              </a:rPr>
              <a:t> for the respective query.</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4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Constraints</a:t>
            </a:r>
            <a:endParaRPr sz="1350" b="1">
              <a:solidFill>
                <a:srgbClr val="4A4A4A"/>
              </a:solidFill>
              <a:highlight>
                <a:srgbClr val="FFFFFF"/>
              </a:highlight>
              <a:latin typeface="Arial"/>
              <a:ea typeface="Arial"/>
              <a:cs typeface="Arial"/>
              <a:sym typeface="Arial"/>
            </a:endParaRPr>
          </a:p>
          <a:p>
            <a:pPr marL="241300" lvl="0" indent="0" algn="l" rtl="0">
              <a:spcBef>
                <a:spcPts val="12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N, Q ≤ 10</a:t>
            </a:r>
            <a:r>
              <a:rPr lang="en" sz="2000" baseline="30000">
                <a:solidFill>
                  <a:srgbClr val="4A4A4A"/>
                </a:solidFill>
                <a:highlight>
                  <a:srgbClr val="FFFFFF"/>
                </a:highlight>
                <a:latin typeface="Times New Roman"/>
                <a:ea typeface="Times New Roman"/>
                <a:cs typeface="Times New Roman"/>
                <a:sym typeface="Times New Roman"/>
              </a:rPr>
              <a:t>5</a:t>
            </a:r>
            <a:endParaRPr sz="200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Src, Dst ≤ N</a:t>
            </a:r>
            <a:endParaRPr sz="1350">
              <a:solidFill>
                <a:srgbClr val="4A4A4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2660" name="Google Shape;2660;p4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61. B2 - Mayor Ram &amp; Portals (Slightly Hard Version ) </a:t>
            </a:r>
            <a:endParaRPr sz="1400">
              <a:solidFill>
                <a:srgbClr val="000000"/>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Shape 2664"/>
        <p:cNvGrpSpPr/>
        <p:nvPr/>
      </p:nvGrpSpPr>
      <p:grpSpPr>
        <a:xfrm>
          <a:off x="0" y="0"/>
          <a:ext cx="0" cy="0"/>
          <a:chOff x="0" y="0"/>
          <a:chExt cx="0" cy="0"/>
        </a:xfrm>
      </p:grpSpPr>
      <p:sp>
        <p:nvSpPr>
          <p:cNvPr id="2665" name="Google Shape;2665;p419"/>
          <p:cNvSpPr txBox="1">
            <a:spLocks noGrp="1"/>
          </p:cNvSpPr>
          <p:nvPr>
            <p:ph type="body" idx="1"/>
          </p:nvPr>
        </p:nvSpPr>
        <p:spPr>
          <a:xfrm>
            <a:off x="311700" y="1171600"/>
            <a:ext cx="39723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Sample Input:</a:t>
            </a:r>
            <a:endParaRPr/>
          </a:p>
        </p:txBody>
      </p:sp>
      <p:sp>
        <p:nvSpPr>
          <p:cNvPr id="2666" name="Google Shape;2666;p4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61. B2 - Mayor Ram &amp; Portals (Slightly Hard Version ) </a:t>
            </a:r>
            <a:endParaRPr sz="1400">
              <a:solidFill>
                <a:srgbClr val="000000"/>
              </a:solidFill>
              <a:latin typeface="Arial"/>
              <a:ea typeface="Arial"/>
              <a:cs typeface="Arial"/>
              <a:sym typeface="Arial"/>
            </a:endParaRPr>
          </a:p>
          <a:p>
            <a:pPr marL="0" lvl="0" indent="0" algn="l" rtl="0">
              <a:spcBef>
                <a:spcPts val="600"/>
              </a:spcBef>
              <a:spcAft>
                <a:spcPts val="0"/>
              </a:spcAft>
              <a:buNone/>
            </a:pPr>
            <a:r>
              <a:rPr lang="en"/>
              <a:t>               </a:t>
            </a:r>
            <a:endParaRPr/>
          </a:p>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4 2</a:t>
            </a: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1 3 2 4</a:t>
            </a: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1 2</a:t>
            </a: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lnSpc>
                <a:spcPct val="115000"/>
              </a:lnSpc>
              <a:spcBef>
                <a:spcPts val="0"/>
              </a:spcBef>
              <a:spcAft>
                <a:spcPts val="0"/>
              </a:spcAft>
              <a:buClr>
                <a:schemeClr val="dk1"/>
              </a:buClr>
              <a:buSzPct val="104761"/>
              <a:buFont typeface="Arial"/>
              <a:buNone/>
            </a:pPr>
            <a:r>
              <a:rPr lang="en" sz="1050">
                <a:solidFill>
                  <a:srgbClr val="333333"/>
                </a:solidFill>
                <a:highlight>
                  <a:srgbClr val="FFFFFF"/>
                </a:highlight>
                <a:latin typeface="Courier"/>
                <a:ea typeface="Courier"/>
                <a:cs typeface="Courier"/>
                <a:sym typeface="Courier"/>
              </a:rPr>
              <a:t>4 2</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0"/>
              </a:spcAft>
              <a:buNone/>
            </a:pPr>
            <a:endParaRPr/>
          </a:p>
        </p:txBody>
      </p:sp>
      <p:sp>
        <p:nvSpPr>
          <p:cNvPr id="2667" name="Google Shape;2667;p419"/>
          <p:cNvSpPr txBox="1">
            <a:spLocks noGrp="1"/>
          </p:cNvSpPr>
          <p:nvPr>
            <p:ph type="body" idx="1"/>
          </p:nvPr>
        </p:nvSpPr>
        <p:spPr>
          <a:xfrm>
            <a:off x="4572000" y="1283700"/>
            <a:ext cx="39723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Output:</a:t>
            </a: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3</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2</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4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EXPLANATION:</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From portal at position 1 to portal at position 2, time taken = 3 ( 2 unit of time to go from portal at 1 to portal at 3 + 1 unit of time to go from portal at 3 to portal at 2).</a:t>
            </a:r>
            <a:endParaRPr sz="1150">
              <a:solidFill>
                <a:srgbClr val="4A4A4A"/>
              </a:solidFill>
              <a:highlight>
                <a:srgbClr val="FFFFFF"/>
              </a:highlight>
              <a:latin typeface="Arial"/>
              <a:ea typeface="Arial"/>
              <a:cs typeface="Arial"/>
              <a:sym typeface="Arial"/>
            </a:endParaRPr>
          </a:p>
          <a:p>
            <a:pPr marL="0" lvl="0" indent="0" algn="l" rtl="0">
              <a:lnSpc>
                <a:spcPct val="170000"/>
              </a:lnSpc>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From portal at position 4 to portal at position 2, time taken = 2 ( 2 unit of time to go from portal at 4 to portal at 2).</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
        <p:nvSpPr>
          <p:cNvPr id="2673" name="Google Shape;2673;p4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61. B2 - Mayor Ram &amp; Portals (Slightly Hard Version ) </a:t>
            </a:r>
            <a:endParaRPr sz="1400">
              <a:solidFill>
                <a:srgbClr val="000000"/>
              </a:solidFill>
              <a:latin typeface="Arial"/>
              <a:ea typeface="Arial"/>
              <a:cs typeface="Arial"/>
              <a:sym typeface="Arial"/>
            </a:endParaRPr>
          </a:p>
          <a:p>
            <a:pPr marL="0" lvl="0" indent="0" algn="l" rtl="0">
              <a:spcBef>
                <a:spcPts val="600"/>
              </a:spcBef>
              <a:spcAft>
                <a:spcPts val="0"/>
              </a:spcAft>
              <a:buNone/>
            </a:pPr>
            <a:r>
              <a:rPr lang="en"/>
              <a:t>               </a:t>
            </a:r>
            <a:endParaRPr/>
          </a:p>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4 2</a:t>
            </a: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1 3 2 4</a:t>
            </a: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1 2</a:t>
            </a:r>
            <a:endParaRPr sz="1050">
              <a:solidFill>
                <a:srgbClr val="333333"/>
              </a:solidFill>
              <a:highlight>
                <a:srgbClr val="FFFFFF"/>
              </a:highlight>
              <a:latin typeface="Courier"/>
              <a:ea typeface="Courier"/>
              <a:cs typeface="Courier"/>
              <a:sym typeface="Courier"/>
            </a:endParaRPr>
          </a:p>
          <a:p>
            <a:pPr marL="0" lvl="0" indent="0" algn="l" rtl="0">
              <a:spcBef>
                <a:spcPts val="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lnSpc>
                <a:spcPct val="115000"/>
              </a:lnSpc>
              <a:spcBef>
                <a:spcPts val="0"/>
              </a:spcBef>
              <a:spcAft>
                <a:spcPts val="0"/>
              </a:spcAft>
              <a:buNone/>
            </a:pPr>
            <a:r>
              <a:rPr lang="en" sz="1050">
                <a:solidFill>
                  <a:srgbClr val="333333"/>
                </a:solidFill>
                <a:highlight>
                  <a:srgbClr val="FFFFFF"/>
                </a:highlight>
                <a:latin typeface="Courier"/>
                <a:ea typeface="Courier"/>
                <a:cs typeface="Courier"/>
                <a:sym typeface="Courier"/>
              </a:rPr>
              <a:t>4 2</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0"/>
              </a:spcAft>
              <a:buNone/>
            </a:pPr>
            <a:endParaRPr/>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Shape 2677"/>
        <p:cNvGrpSpPr/>
        <p:nvPr/>
      </p:nvGrpSpPr>
      <p:grpSpPr>
        <a:xfrm>
          <a:off x="0" y="0"/>
          <a:ext cx="0" cy="0"/>
          <a:chOff x="0" y="0"/>
          <a:chExt cx="0" cy="0"/>
        </a:xfrm>
      </p:grpSpPr>
      <p:sp>
        <p:nvSpPr>
          <p:cNvPr id="2678" name="Google Shape;2678;p4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a:p>
            <a:pPr marL="0" lvl="0" indent="0" algn="l" rtl="0">
              <a:spcBef>
                <a:spcPts val="1200"/>
              </a:spcBef>
              <a:spcAft>
                <a:spcPts val="1200"/>
              </a:spcAft>
              <a:buNone/>
            </a:pPr>
            <a:r>
              <a:rPr lang="en"/>
              <a:t>https://youtu.be/iJbwxqEkknc</a:t>
            </a:r>
            <a:endParaRPr/>
          </a:p>
        </p:txBody>
      </p:sp>
      <p:sp>
        <p:nvSpPr>
          <p:cNvPr id="2679" name="Google Shape;2679;p4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61. B2 - Mayor Ram &amp; Portals (Slightly Hard Version ) </a:t>
            </a:r>
            <a:endParaRPr sz="1400">
              <a:solidFill>
                <a:srgbClr val="000000"/>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4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Chef is playing an easier variation of the board game ‘Risk’ with his friend Mike. There is an </a:t>
            </a:r>
            <a:r>
              <a:rPr lang="en" sz="1350">
                <a:solidFill>
                  <a:srgbClr val="4A4A4A"/>
                </a:solidFill>
                <a:highlight>
                  <a:srgbClr val="FFFFFF"/>
                </a:highlight>
                <a:latin typeface="Times New Roman"/>
                <a:ea typeface="Times New Roman"/>
                <a:cs typeface="Times New Roman"/>
                <a:sym typeface="Times New Roman"/>
              </a:rPr>
              <a:t>N∗M</a:t>
            </a:r>
            <a:r>
              <a:rPr lang="en" sz="1150">
                <a:solidFill>
                  <a:srgbClr val="4A4A4A"/>
                </a:solidFill>
                <a:highlight>
                  <a:srgbClr val="FFFFFF"/>
                </a:highlight>
                <a:latin typeface="Arial"/>
                <a:ea typeface="Arial"/>
                <a:cs typeface="Arial"/>
                <a:sym typeface="Arial"/>
              </a:rPr>
              <a:t> grid, depicting the world map. Each cell of the grid is either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or </a:t>
            </a:r>
            <a:r>
              <a:rPr lang="en" sz="1350">
                <a:solidFill>
                  <a:srgbClr val="4A4A4A"/>
                </a:solidFill>
                <a:highlight>
                  <a:srgbClr val="FFFFFF"/>
                </a:highlight>
                <a:latin typeface="Times New Roman"/>
                <a:ea typeface="Times New Roman"/>
                <a:cs typeface="Times New Roman"/>
                <a:sym typeface="Times New Roman"/>
              </a:rPr>
              <a:t>0</a:t>
            </a:r>
            <a:r>
              <a:rPr lang="en" sz="1150">
                <a:solidFill>
                  <a:srgbClr val="4A4A4A"/>
                </a:solidFill>
                <a:highlight>
                  <a:srgbClr val="FFFFFF"/>
                </a:highlight>
                <a:latin typeface="Arial"/>
                <a:ea typeface="Arial"/>
                <a:cs typeface="Arial"/>
                <a:sym typeface="Arial"/>
              </a:rPr>
              <a:t> where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denotes that there is land on this cell, while </a:t>
            </a:r>
            <a:r>
              <a:rPr lang="en" sz="1350">
                <a:solidFill>
                  <a:srgbClr val="4A4A4A"/>
                </a:solidFill>
                <a:highlight>
                  <a:srgbClr val="FFFFFF"/>
                </a:highlight>
                <a:latin typeface="Times New Roman"/>
                <a:ea typeface="Times New Roman"/>
                <a:cs typeface="Times New Roman"/>
                <a:sym typeface="Times New Roman"/>
              </a:rPr>
              <a:t>0</a:t>
            </a:r>
            <a:r>
              <a:rPr lang="en" sz="1150">
                <a:solidFill>
                  <a:srgbClr val="4A4A4A"/>
                </a:solidFill>
                <a:highlight>
                  <a:srgbClr val="FFFFFF"/>
                </a:highlight>
                <a:latin typeface="Arial"/>
                <a:ea typeface="Arial"/>
                <a:cs typeface="Arial"/>
                <a:sym typeface="Arial"/>
              </a:rPr>
              <a:t> denotes water.</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In a turn, a player can capture an uncaptured cell that has land, and keep capturing neighboring cells that share a side with it if they are on land. Another player cannot capture a cell once captured by a player again. The game continues till no uncaptured cell has land. Each player wants to be in control of as many cells of land as possible in total when the game finishes. Find the maximum number of cells of land that Chef can capture if he plays second, and both players play optimally.</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
        <p:nvSpPr>
          <p:cNvPr id="2685" name="Google Shape;2685;p4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62. Maximum Size</a:t>
            </a:r>
            <a:endParaRPr sz="2500" b="1">
              <a:solidFill>
                <a:srgbClr val="000000"/>
              </a:solidFill>
              <a:latin typeface="Cambria"/>
              <a:ea typeface="Cambria"/>
              <a:cs typeface="Cambria"/>
              <a:sym typeface="Cambria"/>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6. Greedy puppy</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29" name="Google Shape;329;p5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 ≤ T ≤ 50</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 ≤ N, K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0" lvl="0" indent="0" algn="just" rtl="0">
              <a:lnSpc>
                <a:spcPct val="160000"/>
              </a:lnSpc>
              <a:spcBef>
                <a:spcPts val="3000"/>
              </a:spcBef>
              <a:spcAft>
                <a:spcPts val="40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p:txBody>
      </p:sp>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Shape 2689"/>
        <p:cNvGrpSpPr/>
        <p:nvPr/>
      </p:nvGrpSpPr>
      <p:grpSpPr>
        <a:xfrm>
          <a:off x="0" y="0"/>
          <a:ext cx="0" cy="0"/>
          <a:chOff x="0" y="0"/>
          <a:chExt cx="0" cy="0"/>
        </a:xfrm>
      </p:grpSpPr>
      <p:sp>
        <p:nvSpPr>
          <p:cNvPr id="2690" name="Google Shape;2690;p423"/>
          <p:cNvSpPr txBox="1">
            <a:spLocks noGrp="1"/>
          </p:cNvSpPr>
          <p:nvPr>
            <p:ph type="body" idx="1"/>
          </p:nvPr>
        </p:nvSpPr>
        <p:spPr>
          <a:xfrm>
            <a:off x="311700" y="1171600"/>
            <a:ext cx="41334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Input:</a:t>
            </a:r>
            <a:endParaRPr/>
          </a:p>
          <a:p>
            <a:pPr marL="241300" lvl="0" indent="0" algn="l" rtl="0">
              <a:spcBef>
                <a:spcPts val="12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First line will contain </a:t>
            </a:r>
            <a:r>
              <a:rPr lang="en" sz="1350">
                <a:solidFill>
                  <a:srgbClr val="4A4A4A"/>
                </a:solidFill>
                <a:highlight>
                  <a:srgbClr val="FFFFFF"/>
                </a:highlight>
                <a:latin typeface="Times New Roman"/>
                <a:ea typeface="Times New Roman"/>
                <a:cs typeface="Times New Roman"/>
                <a:sym typeface="Times New Roman"/>
              </a:rPr>
              <a:t>T</a:t>
            </a:r>
            <a:r>
              <a:rPr lang="en" sz="1150">
                <a:solidFill>
                  <a:srgbClr val="4A4A4A"/>
                </a:solidFill>
                <a:highlight>
                  <a:srgbClr val="FFFFFF"/>
                </a:highlight>
                <a:latin typeface="Arial"/>
                <a:ea typeface="Arial"/>
                <a:cs typeface="Arial"/>
                <a:sym typeface="Arial"/>
              </a:rPr>
              <a:t>, number of testcases. Then the testcases follow.</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Each testcase contains </a:t>
            </a:r>
            <a:r>
              <a:rPr lang="en" sz="1350">
                <a:solidFill>
                  <a:srgbClr val="4A4A4A"/>
                </a:solidFill>
                <a:highlight>
                  <a:srgbClr val="FFFFFF"/>
                </a:highlight>
                <a:latin typeface="Times New Roman"/>
                <a:ea typeface="Times New Roman"/>
                <a:cs typeface="Times New Roman"/>
                <a:sym typeface="Times New Roman"/>
              </a:rPr>
              <a:t>N+1</a:t>
            </a:r>
            <a:r>
              <a:rPr lang="en" sz="1150">
                <a:solidFill>
                  <a:srgbClr val="4A4A4A"/>
                </a:solidFill>
                <a:highlight>
                  <a:srgbClr val="FFFFFF"/>
                </a:highlight>
                <a:latin typeface="Arial"/>
                <a:ea typeface="Arial"/>
                <a:cs typeface="Arial"/>
                <a:sym typeface="Arial"/>
              </a:rPr>
              <a:t>lines of input.</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First line will contain </a:t>
            </a:r>
            <a:r>
              <a:rPr lang="en" sz="1350">
                <a:solidFill>
                  <a:srgbClr val="4A4A4A"/>
                </a:solidFill>
                <a:highlight>
                  <a:srgbClr val="FFFFFF"/>
                </a:highlight>
                <a:latin typeface="Times New Roman"/>
                <a:ea typeface="Times New Roman"/>
                <a:cs typeface="Times New Roman"/>
                <a:sym typeface="Times New Roman"/>
              </a:rPr>
              <a:t>2</a:t>
            </a:r>
            <a:r>
              <a:rPr lang="en" sz="1150">
                <a:solidFill>
                  <a:srgbClr val="4A4A4A"/>
                </a:solidFill>
                <a:highlight>
                  <a:srgbClr val="FFFFFF"/>
                </a:highlight>
                <a:latin typeface="Arial"/>
                <a:ea typeface="Arial"/>
                <a:cs typeface="Arial"/>
                <a:sym typeface="Arial"/>
              </a:rPr>
              <a:t>2 space separated integers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M</a:t>
            </a:r>
            <a:r>
              <a:rPr lang="en" sz="1150">
                <a:solidFill>
                  <a:srgbClr val="4A4A4A"/>
                </a:solidFill>
                <a:highlight>
                  <a:srgbClr val="FFFFFF"/>
                </a:highlight>
                <a:latin typeface="Arial"/>
                <a:ea typeface="Arial"/>
                <a:cs typeface="Arial"/>
                <a:sym typeface="Arial"/>
              </a:rPr>
              <a:t> denoting the size of the grid.</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Each of the next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lines contains a binary string of length </a:t>
            </a:r>
            <a:r>
              <a:rPr lang="en" sz="1350">
                <a:solidFill>
                  <a:srgbClr val="4A4A4A"/>
                </a:solidFill>
                <a:highlight>
                  <a:srgbClr val="FFFFFF"/>
                </a:highlight>
                <a:latin typeface="Times New Roman"/>
                <a:ea typeface="Times New Roman"/>
                <a:cs typeface="Times New Roman"/>
                <a:sym typeface="Times New Roman"/>
              </a:rPr>
              <a:t>M</a:t>
            </a:r>
            <a:r>
              <a:rPr lang="en" sz="1150">
                <a:solidFill>
                  <a:srgbClr val="4A4A4A"/>
                </a:solidFill>
                <a:highlight>
                  <a:srgbClr val="FFFFFF"/>
                </a:highlight>
                <a:latin typeface="Arial"/>
                <a:ea typeface="Arial"/>
                <a:cs typeface="Arial"/>
                <a:sym typeface="Arial"/>
              </a:rPr>
              <a:t> depicting the map.</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691" name="Google Shape;2691;p423"/>
          <p:cNvSpPr txBox="1">
            <a:spLocks noGrp="1"/>
          </p:cNvSpPr>
          <p:nvPr>
            <p:ph type="title"/>
          </p:nvPr>
        </p:nvSpPr>
        <p:spPr>
          <a:xfrm>
            <a:off x="464100" y="5974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62. Maximum Size</a:t>
            </a:r>
            <a:endParaRPr sz="2500" b="1">
              <a:solidFill>
                <a:srgbClr val="000000"/>
              </a:solidFill>
              <a:latin typeface="Cambria"/>
              <a:ea typeface="Cambria"/>
              <a:cs typeface="Cambria"/>
              <a:sym typeface="Cambria"/>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
        <p:nvSpPr>
          <p:cNvPr id="2692" name="Google Shape;2692;p423"/>
          <p:cNvSpPr txBox="1">
            <a:spLocks noGrp="1"/>
          </p:cNvSpPr>
          <p:nvPr>
            <p:ph type="body" idx="1"/>
          </p:nvPr>
        </p:nvSpPr>
        <p:spPr>
          <a:xfrm>
            <a:off x="4572000" y="1171600"/>
            <a:ext cx="41334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a:t>
            </a:r>
            <a:endParaRPr/>
          </a:p>
          <a:p>
            <a:pPr marL="0" lvl="0" indent="0" algn="l" rtl="0">
              <a:spcBef>
                <a:spcPts val="1200"/>
              </a:spcBef>
              <a:spcAft>
                <a:spcPts val="1200"/>
              </a:spcAft>
              <a:buNone/>
            </a:pPr>
            <a:r>
              <a:rPr lang="en" sz="1150">
                <a:solidFill>
                  <a:srgbClr val="4A4A4A"/>
                </a:solidFill>
                <a:highlight>
                  <a:srgbClr val="FFFFFF"/>
                </a:highlight>
                <a:latin typeface="Arial"/>
                <a:ea typeface="Arial"/>
                <a:cs typeface="Arial"/>
                <a:sym typeface="Arial"/>
              </a:rPr>
              <a:t>For each testcase, output in a single line answer to the problem.</a:t>
            </a:r>
            <a:endParaRPr/>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Shape 2696"/>
        <p:cNvGrpSpPr/>
        <p:nvPr/>
      </p:nvGrpSpPr>
      <p:grpSpPr>
        <a:xfrm>
          <a:off x="0" y="0"/>
          <a:ext cx="0" cy="0"/>
          <a:chOff x="0" y="0"/>
          <a:chExt cx="0" cy="0"/>
        </a:xfrm>
      </p:grpSpPr>
      <p:sp>
        <p:nvSpPr>
          <p:cNvPr id="2697" name="Google Shape;2697;p4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Constraints</a:t>
            </a:r>
            <a:endParaRPr sz="135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N, M ≤ 10</a:t>
            </a:r>
            <a:r>
              <a:rPr lang="en" sz="2000" baseline="30000">
                <a:solidFill>
                  <a:srgbClr val="4A4A4A"/>
                </a:solidFill>
                <a:highlight>
                  <a:srgbClr val="FFFFFF"/>
                </a:highlight>
                <a:latin typeface="Times New Roman"/>
                <a:ea typeface="Times New Roman"/>
                <a:cs typeface="Times New Roman"/>
                <a:sym typeface="Times New Roman"/>
              </a:rPr>
              <a:t>5</a:t>
            </a:r>
            <a:endParaRPr sz="200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Each character in the grid is either </a:t>
            </a:r>
            <a:r>
              <a:rPr lang="en" sz="1350">
                <a:solidFill>
                  <a:srgbClr val="4A4A4A"/>
                </a:solidFill>
                <a:highlight>
                  <a:srgbClr val="FFFFFF"/>
                </a:highlight>
                <a:latin typeface="Times New Roman"/>
                <a:ea typeface="Times New Roman"/>
                <a:cs typeface="Times New Roman"/>
                <a:sym typeface="Times New Roman"/>
              </a:rPr>
              <a:t>0</a:t>
            </a:r>
            <a:r>
              <a:rPr lang="en" sz="1150">
                <a:solidFill>
                  <a:srgbClr val="4A4A4A"/>
                </a:solidFill>
                <a:highlight>
                  <a:srgbClr val="FFFFFF"/>
                </a:highlight>
                <a:latin typeface="Arial"/>
                <a:ea typeface="Arial"/>
                <a:cs typeface="Arial"/>
                <a:sym typeface="Arial"/>
              </a:rPr>
              <a:t> or </a:t>
            </a:r>
            <a:r>
              <a:rPr lang="en" sz="1350">
                <a:solidFill>
                  <a:srgbClr val="4A4A4A"/>
                </a:solidFill>
                <a:highlight>
                  <a:srgbClr val="FFFFFF"/>
                </a:highlight>
                <a:latin typeface="Times New Roman"/>
                <a:ea typeface="Times New Roman"/>
                <a:cs typeface="Times New Roman"/>
                <a:sym typeface="Times New Roman"/>
              </a:rPr>
              <a:t>1</a:t>
            </a:r>
            <a:endParaRPr sz="135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There's atleast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land on the grid</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Sum of </a:t>
            </a:r>
            <a:r>
              <a:rPr lang="en" sz="1350">
                <a:solidFill>
                  <a:srgbClr val="4A4A4A"/>
                </a:solidFill>
                <a:highlight>
                  <a:srgbClr val="FFFFFF"/>
                </a:highlight>
                <a:latin typeface="Times New Roman"/>
                <a:ea typeface="Times New Roman"/>
                <a:cs typeface="Times New Roman"/>
                <a:sym typeface="Times New Roman"/>
              </a:rPr>
              <a:t>N∗M</a:t>
            </a:r>
            <a:r>
              <a:rPr lang="en" sz="1150">
                <a:solidFill>
                  <a:srgbClr val="4A4A4A"/>
                </a:solidFill>
                <a:highlight>
                  <a:srgbClr val="FFFFFF"/>
                </a:highlight>
                <a:latin typeface="Arial"/>
                <a:ea typeface="Arial"/>
                <a:cs typeface="Arial"/>
                <a:sym typeface="Arial"/>
              </a:rPr>
              <a:t> over all testcases is almost </a:t>
            </a:r>
            <a:r>
              <a:rPr lang="en" sz="1350">
                <a:solidFill>
                  <a:srgbClr val="4A4A4A"/>
                </a:solidFill>
                <a:highlight>
                  <a:srgbClr val="FFFFFF"/>
                </a:highlight>
                <a:latin typeface="Times New Roman"/>
                <a:ea typeface="Times New Roman"/>
                <a:cs typeface="Times New Roman"/>
                <a:sym typeface="Times New Roman"/>
              </a:rPr>
              <a:t>10</a:t>
            </a:r>
            <a:r>
              <a:rPr lang="en" sz="2000" baseline="30000">
                <a:solidFill>
                  <a:srgbClr val="4A4A4A"/>
                </a:solidFill>
                <a:highlight>
                  <a:srgbClr val="FFFFFF"/>
                </a:highlight>
                <a:latin typeface="Times New Roman"/>
                <a:ea typeface="Times New Roman"/>
                <a:cs typeface="Times New Roman"/>
                <a:sym typeface="Times New Roman"/>
              </a:rPr>
              <a:t>6</a:t>
            </a:r>
            <a:endParaRPr sz="2000" baseline="30000">
              <a:solidFill>
                <a:srgbClr val="4A4A4A"/>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698" name="Google Shape;2698;p4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62. Maximum Size</a:t>
            </a:r>
            <a:endParaRPr sz="2500" b="1">
              <a:solidFill>
                <a:srgbClr val="000000"/>
              </a:solidFill>
              <a:latin typeface="Cambria"/>
              <a:ea typeface="Cambria"/>
              <a:cs typeface="Cambria"/>
              <a:sym typeface="Cambria"/>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03" name="Google Shape;2703;p4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62. Maximum Size</a:t>
            </a: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
        <p:nvSpPr>
          <p:cNvPr id="2704" name="Google Shape;2704;p425"/>
          <p:cNvSpPr txBox="1">
            <a:spLocks noGrp="1"/>
          </p:cNvSpPr>
          <p:nvPr>
            <p:ph type="body" idx="1"/>
          </p:nvPr>
        </p:nvSpPr>
        <p:spPr>
          <a:xfrm>
            <a:off x="4572000" y="1171600"/>
            <a:ext cx="41067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Sample Output:</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2</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1</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
        <p:nvSpPr>
          <p:cNvPr id="2705" name="Google Shape;2705;p425"/>
          <p:cNvSpPr txBox="1">
            <a:spLocks noGrp="1"/>
          </p:cNvSpPr>
          <p:nvPr>
            <p:ph type="body" idx="1"/>
          </p:nvPr>
        </p:nvSpPr>
        <p:spPr>
          <a:xfrm>
            <a:off x="311700" y="1297150"/>
            <a:ext cx="41067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50">
                <a:solidFill>
                  <a:srgbClr val="333333"/>
                </a:solidFill>
                <a:highlight>
                  <a:srgbClr val="FFFFFF"/>
                </a:highlight>
                <a:latin typeface="Courier"/>
                <a:ea typeface="Courier"/>
                <a:cs typeface="Courier"/>
                <a:sym typeface="Courier"/>
              </a:rPr>
              <a:t>Sample Input:</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00">
                <a:solidFill>
                  <a:srgbClr val="333333"/>
                </a:solidFill>
                <a:highlight>
                  <a:srgbClr val="FFFFFF"/>
                </a:highlight>
                <a:latin typeface="Arial"/>
                <a:ea typeface="Arial"/>
                <a:cs typeface="Arial"/>
                <a:sym typeface="Arial"/>
              </a:rPr>
              <a:t>3</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4 4</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1001</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0110</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0110</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1001</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2 2</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11</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11</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3 3</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100</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010</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000">
                <a:solidFill>
                  <a:srgbClr val="333333"/>
                </a:solidFill>
                <a:highlight>
                  <a:srgbClr val="FFFFFF"/>
                </a:highlight>
                <a:latin typeface="Arial"/>
                <a:ea typeface="Arial"/>
                <a:cs typeface="Arial"/>
                <a:sym typeface="Arial"/>
              </a:rPr>
              <a:t>001</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Shape 2709"/>
        <p:cNvGrpSpPr/>
        <p:nvPr/>
      </p:nvGrpSpPr>
      <p:grpSpPr>
        <a:xfrm>
          <a:off x="0" y="0"/>
          <a:ext cx="0" cy="0"/>
          <a:chOff x="0" y="0"/>
          <a:chExt cx="0" cy="0"/>
        </a:xfrm>
      </p:grpSpPr>
      <p:sp>
        <p:nvSpPr>
          <p:cNvPr id="2710" name="Google Shape;2710;p4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Explanation</a:t>
            </a:r>
            <a:endParaRPr sz="130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In </a:t>
            </a:r>
            <a:r>
              <a:rPr lang="en" sz="1150" b="1">
                <a:solidFill>
                  <a:srgbClr val="4A4A4A"/>
                </a:solidFill>
                <a:highlight>
                  <a:srgbClr val="FFFFFF"/>
                </a:highlight>
                <a:latin typeface="Arial"/>
                <a:ea typeface="Arial"/>
                <a:cs typeface="Arial"/>
                <a:sym typeface="Arial"/>
              </a:rPr>
              <a:t>test case 1</a:t>
            </a:r>
            <a:r>
              <a:rPr lang="en" sz="1150">
                <a:solidFill>
                  <a:srgbClr val="4A4A4A"/>
                </a:solidFill>
                <a:highlight>
                  <a:srgbClr val="FFFFFF"/>
                </a:highlight>
                <a:latin typeface="Arial"/>
                <a:ea typeface="Arial"/>
                <a:cs typeface="Arial"/>
                <a:sym typeface="Arial"/>
              </a:rPr>
              <a:t>, if both players play optimally, it takes </a:t>
            </a:r>
            <a:r>
              <a:rPr lang="en" sz="1350">
                <a:solidFill>
                  <a:srgbClr val="4A4A4A"/>
                </a:solidFill>
                <a:highlight>
                  <a:srgbClr val="FFFFFF"/>
                </a:highlight>
                <a:latin typeface="Times New Roman"/>
                <a:ea typeface="Times New Roman"/>
                <a:cs typeface="Times New Roman"/>
                <a:sym typeface="Times New Roman"/>
              </a:rPr>
              <a:t>5</a:t>
            </a:r>
            <a:r>
              <a:rPr lang="en" sz="1100">
                <a:highlight>
                  <a:srgbClr val="FFFFFF"/>
                </a:highlight>
                <a:latin typeface="Arial"/>
                <a:ea typeface="Arial"/>
                <a:cs typeface="Arial"/>
                <a:sym typeface="Arial"/>
              </a:rPr>
              <a:t> steps to finish the game:</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Step 1:</a:t>
            </a:r>
            <a:r>
              <a:rPr lang="en" sz="1150">
                <a:solidFill>
                  <a:srgbClr val="4A4A4A"/>
                </a:solidFill>
                <a:highlight>
                  <a:srgbClr val="FFFFFF"/>
                </a:highlight>
                <a:latin typeface="Arial"/>
                <a:ea typeface="Arial"/>
                <a:cs typeface="Arial"/>
                <a:sym typeface="Arial"/>
              </a:rPr>
              <a:t> First Mike chooses the cells </a:t>
            </a:r>
            <a:r>
              <a:rPr lang="en" sz="1350">
                <a:solidFill>
                  <a:srgbClr val="4A4A4A"/>
                </a:solidFill>
                <a:highlight>
                  <a:srgbClr val="FFFFFF"/>
                </a:highlight>
                <a:latin typeface="Times New Roman"/>
                <a:ea typeface="Times New Roman"/>
                <a:cs typeface="Times New Roman"/>
                <a:sym typeface="Times New Roman"/>
              </a:rPr>
              <a:t>{(2,2),(2,3),(3,2),(3,3)}</a:t>
            </a:r>
            <a:r>
              <a:rPr lang="en" sz="1100">
                <a:highlight>
                  <a:srgbClr val="FFFFFF"/>
                </a:highlight>
                <a:latin typeface="Arial"/>
                <a:ea typeface="Arial"/>
                <a:cs typeface="Arial"/>
                <a:sym typeface="Arial"/>
              </a:rPr>
              <a:t> adding </a:t>
            </a:r>
            <a:r>
              <a:rPr lang="en" sz="1350">
                <a:solidFill>
                  <a:srgbClr val="4A4A4A"/>
                </a:solidFill>
                <a:highlight>
                  <a:srgbClr val="FFFFFF"/>
                </a:highlight>
                <a:latin typeface="Times New Roman"/>
                <a:ea typeface="Times New Roman"/>
                <a:cs typeface="Times New Roman"/>
                <a:sym typeface="Times New Roman"/>
              </a:rPr>
              <a:t>4</a:t>
            </a:r>
            <a:r>
              <a:rPr lang="en" sz="1100">
                <a:highlight>
                  <a:srgbClr val="FFFFFF"/>
                </a:highlight>
                <a:latin typeface="Arial"/>
                <a:ea typeface="Arial"/>
                <a:cs typeface="Arial"/>
                <a:sym typeface="Arial"/>
              </a:rPr>
              <a:t> to his score.</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Step 2:</a:t>
            </a:r>
            <a:r>
              <a:rPr lang="en" sz="1150">
                <a:solidFill>
                  <a:srgbClr val="4A4A4A"/>
                </a:solidFill>
                <a:highlight>
                  <a:srgbClr val="FFFFFF"/>
                </a:highlight>
                <a:latin typeface="Arial"/>
                <a:ea typeface="Arial"/>
                <a:cs typeface="Arial"/>
                <a:sym typeface="Arial"/>
              </a:rPr>
              <a:t> Second Chef chooses the cell </a:t>
            </a:r>
            <a:r>
              <a:rPr lang="en" sz="1350">
                <a:solidFill>
                  <a:srgbClr val="4A4A4A"/>
                </a:solidFill>
                <a:highlight>
                  <a:srgbClr val="FFFFFF"/>
                </a:highlight>
                <a:latin typeface="Times New Roman"/>
                <a:ea typeface="Times New Roman"/>
                <a:cs typeface="Times New Roman"/>
                <a:sym typeface="Times New Roman"/>
              </a:rPr>
              <a:t>{(1,1)}</a:t>
            </a:r>
            <a:r>
              <a:rPr lang="en" sz="1100">
                <a:highlight>
                  <a:srgbClr val="FFFFFF"/>
                </a:highlight>
                <a:latin typeface="Arial"/>
                <a:ea typeface="Arial"/>
                <a:cs typeface="Arial"/>
                <a:sym typeface="Arial"/>
              </a:rPr>
              <a:t> adding </a:t>
            </a:r>
            <a:r>
              <a:rPr lang="en" sz="1350">
                <a:solidFill>
                  <a:srgbClr val="4A4A4A"/>
                </a:solidFill>
                <a:highlight>
                  <a:srgbClr val="FFFFFF"/>
                </a:highlight>
                <a:latin typeface="Times New Roman"/>
                <a:ea typeface="Times New Roman"/>
                <a:cs typeface="Times New Roman"/>
                <a:sym typeface="Times New Roman"/>
              </a:rPr>
              <a:t>1</a:t>
            </a:r>
            <a:r>
              <a:rPr lang="en" sz="1100">
                <a:highlight>
                  <a:srgbClr val="FFFFFF"/>
                </a:highlight>
                <a:latin typeface="Arial"/>
                <a:ea typeface="Arial"/>
                <a:cs typeface="Arial"/>
                <a:sym typeface="Arial"/>
              </a:rPr>
              <a:t> to his score.</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Step 3:</a:t>
            </a:r>
            <a:r>
              <a:rPr lang="en" sz="1150">
                <a:solidFill>
                  <a:srgbClr val="4A4A4A"/>
                </a:solidFill>
                <a:highlight>
                  <a:srgbClr val="FFFFFF"/>
                </a:highlight>
                <a:latin typeface="Arial"/>
                <a:ea typeface="Arial"/>
                <a:cs typeface="Arial"/>
                <a:sym typeface="Arial"/>
              </a:rPr>
              <a:t> Next Mike chooses the cell </a:t>
            </a:r>
            <a:r>
              <a:rPr lang="en" sz="1350">
                <a:solidFill>
                  <a:srgbClr val="4A4A4A"/>
                </a:solidFill>
                <a:highlight>
                  <a:srgbClr val="FFFFFF"/>
                </a:highlight>
                <a:latin typeface="Times New Roman"/>
                <a:ea typeface="Times New Roman"/>
                <a:cs typeface="Times New Roman"/>
                <a:sym typeface="Times New Roman"/>
              </a:rPr>
              <a:t>{(1,4)}</a:t>
            </a:r>
            <a:r>
              <a:rPr lang="en" sz="1100">
                <a:highlight>
                  <a:srgbClr val="FFFFFF"/>
                </a:highlight>
                <a:latin typeface="Arial"/>
                <a:ea typeface="Arial"/>
                <a:cs typeface="Arial"/>
                <a:sym typeface="Arial"/>
              </a:rPr>
              <a:t> adding </a:t>
            </a:r>
            <a:r>
              <a:rPr lang="en" sz="1350">
                <a:solidFill>
                  <a:srgbClr val="4A4A4A"/>
                </a:solidFill>
                <a:highlight>
                  <a:srgbClr val="FFFFFF"/>
                </a:highlight>
                <a:latin typeface="Times New Roman"/>
                <a:ea typeface="Times New Roman"/>
                <a:cs typeface="Times New Roman"/>
                <a:sym typeface="Times New Roman"/>
              </a:rPr>
              <a:t>1</a:t>
            </a:r>
            <a:r>
              <a:rPr lang="en" sz="1100">
                <a:highlight>
                  <a:srgbClr val="FFFFFF"/>
                </a:highlight>
                <a:latin typeface="Arial"/>
                <a:ea typeface="Arial"/>
                <a:cs typeface="Arial"/>
                <a:sym typeface="Arial"/>
              </a:rPr>
              <a:t> to his score.</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Step 4:</a:t>
            </a:r>
            <a:r>
              <a:rPr lang="en" sz="1150">
                <a:solidFill>
                  <a:srgbClr val="4A4A4A"/>
                </a:solidFill>
                <a:highlight>
                  <a:srgbClr val="FFFFFF"/>
                </a:highlight>
                <a:latin typeface="Arial"/>
                <a:ea typeface="Arial"/>
                <a:cs typeface="Arial"/>
                <a:sym typeface="Arial"/>
              </a:rPr>
              <a:t> Next Chef chooses the cell </a:t>
            </a:r>
            <a:r>
              <a:rPr lang="en" sz="1350">
                <a:solidFill>
                  <a:srgbClr val="4A4A4A"/>
                </a:solidFill>
                <a:highlight>
                  <a:srgbClr val="FFFFFF"/>
                </a:highlight>
                <a:latin typeface="Times New Roman"/>
                <a:ea typeface="Times New Roman"/>
                <a:cs typeface="Times New Roman"/>
                <a:sym typeface="Times New Roman"/>
              </a:rPr>
              <a:t>{(4,1)}</a:t>
            </a:r>
            <a:r>
              <a:rPr lang="en" sz="1100">
                <a:highlight>
                  <a:srgbClr val="FFFFFF"/>
                </a:highlight>
                <a:latin typeface="Arial"/>
                <a:ea typeface="Arial"/>
                <a:cs typeface="Arial"/>
                <a:sym typeface="Arial"/>
              </a:rPr>
              <a:t> adding </a:t>
            </a:r>
            <a:r>
              <a:rPr lang="en" sz="1350">
                <a:solidFill>
                  <a:srgbClr val="4A4A4A"/>
                </a:solidFill>
                <a:highlight>
                  <a:srgbClr val="FFFFFF"/>
                </a:highlight>
                <a:latin typeface="Times New Roman"/>
                <a:ea typeface="Times New Roman"/>
                <a:cs typeface="Times New Roman"/>
                <a:sym typeface="Times New Roman"/>
              </a:rPr>
              <a:t>1</a:t>
            </a:r>
            <a:r>
              <a:rPr lang="en" sz="1100">
                <a:highlight>
                  <a:srgbClr val="FFFFFF"/>
                </a:highlight>
                <a:latin typeface="Arial"/>
                <a:ea typeface="Arial"/>
                <a:cs typeface="Arial"/>
                <a:sym typeface="Arial"/>
              </a:rPr>
              <a:t> to his score.</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Step 5:</a:t>
            </a:r>
            <a:r>
              <a:rPr lang="en" sz="1150">
                <a:solidFill>
                  <a:srgbClr val="4A4A4A"/>
                </a:solidFill>
                <a:highlight>
                  <a:srgbClr val="FFFFFF"/>
                </a:highlight>
                <a:latin typeface="Arial"/>
                <a:ea typeface="Arial"/>
                <a:cs typeface="Arial"/>
                <a:sym typeface="Arial"/>
              </a:rPr>
              <a:t> Finally, Mike chooses the cell </a:t>
            </a:r>
            <a:r>
              <a:rPr lang="en" sz="1350">
                <a:solidFill>
                  <a:srgbClr val="4A4A4A"/>
                </a:solidFill>
                <a:highlight>
                  <a:srgbClr val="FFFFFF"/>
                </a:highlight>
                <a:latin typeface="Times New Roman"/>
                <a:ea typeface="Times New Roman"/>
                <a:cs typeface="Times New Roman"/>
                <a:sym typeface="Times New Roman"/>
              </a:rPr>
              <a:t>{(4,4)}</a:t>
            </a:r>
            <a:r>
              <a:rPr lang="en" sz="1100">
                <a:highlight>
                  <a:srgbClr val="FFFFFF"/>
                </a:highlight>
                <a:latin typeface="Arial"/>
                <a:ea typeface="Arial"/>
                <a:cs typeface="Arial"/>
                <a:sym typeface="Arial"/>
              </a:rPr>
              <a:t> adding </a:t>
            </a:r>
            <a:r>
              <a:rPr lang="en" sz="1350">
                <a:solidFill>
                  <a:srgbClr val="4A4A4A"/>
                </a:solidFill>
                <a:highlight>
                  <a:srgbClr val="FFFFFF"/>
                </a:highlight>
                <a:latin typeface="Times New Roman"/>
                <a:ea typeface="Times New Roman"/>
                <a:cs typeface="Times New Roman"/>
                <a:sym typeface="Times New Roman"/>
              </a:rPr>
              <a:t>1</a:t>
            </a:r>
            <a:r>
              <a:rPr lang="en" sz="1100">
                <a:highlight>
                  <a:srgbClr val="FFFFFF"/>
                </a:highlight>
                <a:latin typeface="Arial"/>
                <a:ea typeface="Arial"/>
                <a:cs typeface="Arial"/>
                <a:sym typeface="Arial"/>
              </a:rPr>
              <a:t> to his score.</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Hence total score of Chef is </a:t>
            </a:r>
            <a:r>
              <a:rPr lang="en" sz="1350">
                <a:solidFill>
                  <a:srgbClr val="4A4A4A"/>
                </a:solidFill>
                <a:highlight>
                  <a:srgbClr val="FFFFFF"/>
                </a:highlight>
                <a:latin typeface="Times New Roman"/>
                <a:ea typeface="Times New Roman"/>
                <a:cs typeface="Times New Roman"/>
                <a:sym typeface="Times New Roman"/>
              </a:rPr>
              <a:t>1+1=2</a:t>
            </a:r>
            <a:r>
              <a:rPr lang="en" sz="1100">
                <a:highlight>
                  <a:srgbClr val="FFFFFF"/>
                </a:highlight>
                <a:latin typeface="Arial"/>
                <a:ea typeface="Arial"/>
                <a:cs typeface="Arial"/>
                <a:sym typeface="Arial"/>
              </a:rPr>
              <a:t>.</a:t>
            </a:r>
            <a:endParaRPr sz="1100">
              <a:highlight>
                <a:srgbClr val="FFFFFF"/>
              </a:highlight>
              <a:latin typeface="Arial"/>
              <a:ea typeface="Arial"/>
              <a:cs typeface="Arial"/>
              <a:sym typeface="Arial"/>
            </a:endParaRPr>
          </a:p>
          <a:p>
            <a:pPr marL="0" lvl="0" indent="0" algn="l" rtl="0">
              <a:spcBef>
                <a:spcPts val="1200"/>
              </a:spcBef>
              <a:spcAft>
                <a:spcPts val="1200"/>
              </a:spcAft>
              <a:buNone/>
            </a:pPr>
            <a:endParaRPr/>
          </a:p>
        </p:txBody>
      </p:sp>
      <p:sp>
        <p:nvSpPr>
          <p:cNvPr id="2711" name="Google Shape;2711;p4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62. Maximum Size</a:t>
            </a:r>
            <a:endParaRPr sz="2500" b="1">
              <a:solidFill>
                <a:srgbClr val="000000"/>
              </a:solidFill>
              <a:latin typeface="Cambria"/>
              <a:ea typeface="Cambria"/>
              <a:cs typeface="Cambria"/>
              <a:sym typeface="Cambria"/>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Shape 2715"/>
        <p:cNvGrpSpPr/>
        <p:nvPr/>
      </p:nvGrpSpPr>
      <p:grpSpPr>
        <a:xfrm>
          <a:off x="0" y="0"/>
          <a:ext cx="0" cy="0"/>
          <a:chOff x="0" y="0"/>
          <a:chExt cx="0" cy="0"/>
        </a:xfrm>
      </p:grpSpPr>
      <p:sp>
        <p:nvSpPr>
          <p:cNvPr id="2716" name="Google Shape;2716;p4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a:p>
            <a:pPr marL="0" lvl="0" indent="0" algn="l" rtl="0">
              <a:spcBef>
                <a:spcPts val="1200"/>
              </a:spcBef>
              <a:spcAft>
                <a:spcPts val="1200"/>
              </a:spcAft>
              <a:buNone/>
            </a:pPr>
            <a:r>
              <a:rPr lang="en"/>
              <a:t>https://youtu.be/3H7WVe1NHNg</a:t>
            </a:r>
            <a:endParaRPr/>
          </a:p>
        </p:txBody>
      </p:sp>
      <p:sp>
        <p:nvSpPr>
          <p:cNvPr id="2717" name="Google Shape;2717;p4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62. Maximum Size</a:t>
            </a:r>
            <a:endParaRPr sz="2500" b="1">
              <a:solidFill>
                <a:srgbClr val="000000"/>
              </a:solidFill>
              <a:latin typeface="Cambria"/>
              <a:ea typeface="Cambria"/>
              <a:cs typeface="Cambria"/>
              <a:sym typeface="Cambria"/>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sp>
        <p:nvSpPr>
          <p:cNvPr id="2722" name="Google Shape;2722;p4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In </a:t>
            </a:r>
            <a:r>
              <a:rPr lang="en" sz="1150">
                <a:solidFill>
                  <a:srgbClr val="4A4A4A"/>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Russian</a:t>
            </a:r>
            <a:r>
              <a:rPr lang="en" sz="1150">
                <a:solidFill>
                  <a:srgbClr val="4A4A4A"/>
                </a:solidFill>
                <a:highlight>
                  <a:srgbClr val="FFFFFF"/>
                </a:highlight>
                <a:latin typeface="Arial"/>
                <a:ea typeface="Arial"/>
                <a:cs typeface="Arial"/>
                <a:sym typeface="Arial"/>
              </a:rPr>
              <a:t> and </a:t>
            </a:r>
            <a:r>
              <a:rPr lang="en" sz="1150">
                <a:solidFill>
                  <a:srgbClr val="4A4A4A"/>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Mandarin Chinese</a:t>
            </a:r>
            <a:r>
              <a:rPr lang="en" sz="1150">
                <a:solidFill>
                  <a:srgbClr val="4A4A4A"/>
                </a:solidFill>
                <a:highlight>
                  <a:srgbClr val="FFFFFF"/>
                </a:highlight>
                <a:latin typeface="Arial"/>
                <a:ea typeface="Arial"/>
                <a:cs typeface="Arial"/>
                <a:sym typeface="Arial"/>
              </a:rPr>
              <a:t> Chef goes to a candy store that sells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different candies. For each candy, we know its price and sweetness. Chef has </a:t>
            </a:r>
            <a:r>
              <a:rPr lang="en" sz="1350">
                <a:solidFill>
                  <a:srgbClr val="4A4A4A"/>
                </a:solidFill>
                <a:highlight>
                  <a:srgbClr val="FFFFFF"/>
                </a:highlight>
                <a:latin typeface="Times New Roman"/>
                <a:ea typeface="Times New Roman"/>
                <a:cs typeface="Times New Roman"/>
                <a:sym typeface="Times New Roman"/>
              </a:rPr>
              <a:t>D</a:t>
            </a:r>
            <a:r>
              <a:rPr lang="en" sz="1100">
                <a:highlight>
                  <a:srgbClr val="FFFFFF"/>
                </a:highlight>
                <a:latin typeface="Arial"/>
                <a:ea typeface="Arial"/>
                <a:cs typeface="Arial"/>
                <a:sym typeface="Arial"/>
              </a:rPr>
              <a:t> dollars and can take a maximum of </a:t>
            </a:r>
            <a:r>
              <a:rPr lang="en" sz="1350">
                <a:solidFill>
                  <a:srgbClr val="4A4A4A"/>
                </a:solidFill>
                <a:highlight>
                  <a:srgbClr val="FFFFFF"/>
                </a:highlight>
                <a:latin typeface="Times New Roman"/>
                <a:ea typeface="Times New Roman"/>
                <a:cs typeface="Times New Roman"/>
                <a:sym typeface="Times New Roman"/>
              </a:rPr>
              <a:t>2</a:t>
            </a:r>
            <a:r>
              <a:rPr lang="en" sz="1100">
                <a:highlight>
                  <a:srgbClr val="FFFFFF"/>
                </a:highlight>
                <a:latin typeface="Arial"/>
                <a:ea typeface="Arial"/>
                <a:cs typeface="Arial"/>
                <a:sym typeface="Arial"/>
              </a:rPr>
              <a:t> candies, one in each hand. Find the maximum total sweetness he can buy under the given constraints.</a:t>
            </a:r>
            <a:endParaRPr sz="1100">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NOTE:</a:t>
            </a:r>
            <a:r>
              <a:rPr lang="en" sz="1150">
                <a:solidFill>
                  <a:srgbClr val="4A4A4A"/>
                </a:solidFill>
                <a:highlight>
                  <a:srgbClr val="FFFFFF"/>
                </a:highlight>
                <a:latin typeface="Arial"/>
                <a:ea typeface="Arial"/>
                <a:cs typeface="Arial"/>
                <a:sym typeface="Arial"/>
              </a:rPr>
              <a:t> Since the input-output is large, prefer using fast input-output methods.</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
        <p:nvSpPr>
          <p:cNvPr id="2723" name="Google Shape;2723;p4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marR="0" lvl="0" indent="0" algn="l" rtl="0">
              <a:lnSpc>
                <a:spcPct val="160000"/>
              </a:lnSpc>
              <a:spcBef>
                <a:spcPts val="2400"/>
              </a:spcBef>
              <a:spcAft>
                <a:spcPts val="0"/>
              </a:spcAft>
              <a:buNone/>
            </a:pPr>
            <a:r>
              <a:rPr lang="en" sz="2500" b="1">
                <a:solidFill>
                  <a:srgbClr val="000000"/>
                </a:solidFill>
                <a:latin typeface="Cambria"/>
                <a:ea typeface="Cambria"/>
                <a:cs typeface="Cambria"/>
                <a:sym typeface="Cambria"/>
              </a:rPr>
              <a:t>63. Maximum Possible Sweetness</a:t>
            </a:r>
            <a:endParaRPr sz="2250" b="1">
              <a:solidFill>
                <a:srgbClr val="4A4A4A"/>
              </a:solidFill>
              <a:highlight>
                <a:srgbClr val="FFFFFF"/>
              </a:highlight>
              <a:latin typeface="Arial"/>
              <a:ea typeface="Arial"/>
              <a:cs typeface="Arial"/>
              <a:sym typeface="Arial"/>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Shape 2727"/>
        <p:cNvGrpSpPr/>
        <p:nvPr/>
      </p:nvGrpSpPr>
      <p:grpSpPr>
        <a:xfrm>
          <a:off x="0" y="0"/>
          <a:ext cx="0" cy="0"/>
          <a:chOff x="0" y="0"/>
          <a:chExt cx="0" cy="0"/>
        </a:xfrm>
      </p:grpSpPr>
      <p:sp>
        <p:nvSpPr>
          <p:cNvPr id="2728" name="Google Shape;2728;p429"/>
          <p:cNvSpPr txBox="1">
            <a:spLocks noGrp="1"/>
          </p:cNvSpPr>
          <p:nvPr>
            <p:ph type="body" idx="1"/>
          </p:nvPr>
        </p:nvSpPr>
        <p:spPr>
          <a:xfrm>
            <a:off x="311700" y="1171600"/>
            <a:ext cx="4119900" cy="3397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12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Input:</a:t>
            </a:r>
            <a:endParaRPr sz="1150">
              <a:solidFill>
                <a:srgbClr val="4A4A4A"/>
              </a:solidFill>
              <a:highlight>
                <a:srgbClr val="FFFFFF"/>
              </a:highlight>
              <a:latin typeface="Arial"/>
              <a:ea typeface="Arial"/>
              <a:cs typeface="Arial"/>
              <a:sym typeface="Arial"/>
            </a:endParaRPr>
          </a:p>
          <a:p>
            <a:pPr marL="241300" lvl="0" indent="0" algn="l" rtl="0">
              <a:spcBef>
                <a:spcPts val="1500"/>
              </a:spcBef>
              <a:spcAft>
                <a:spcPts val="0"/>
              </a:spcAft>
              <a:buClr>
                <a:schemeClr val="dk1"/>
              </a:buClr>
              <a:buSzPct val="1100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first line contains an integer </a:t>
            </a:r>
            <a:r>
              <a:rPr lang="en" sz="1350">
                <a:solidFill>
                  <a:srgbClr val="4A4A4A"/>
                </a:solidFill>
                <a:highlight>
                  <a:srgbClr val="FFFFFF"/>
                </a:highlight>
                <a:latin typeface="Times New Roman"/>
                <a:ea typeface="Times New Roman"/>
                <a:cs typeface="Times New Roman"/>
                <a:sym typeface="Times New Roman"/>
              </a:rPr>
              <a:t>T</a:t>
            </a:r>
            <a:r>
              <a:rPr lang="en" sz="1150">
                <a:solidFill>
                  <a:srgbClr val="4A4A4A"/>
                </a:solidFill>
                <a:highlight>
                  <a:srgbClr val="FFFFFF"/>
                </a:highlight>
                <a:latin typeface="Arial"/>
                <a:ea typeface="Arial"/>
                <a:cs typeface="Arial"/>
                <a:sym typeface="Arial"/>
              </a:rPr>
              <a:t>, the number of test cases. Then the test cases follow.</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ct val="1100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Each test case contains three lines of input.</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ct val="1100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First line will contain 2 space separated integers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D</a:t>
            </a:r>
            <a:r>
              <a:rPr lang="en" sz="1150">
                <a:solidFill>
                  <a:srgbClr val="4A4A4A"/>
                </a:solidFill>
                <a:highlight>
                  <a:srgbClr val="FFFFFF"/>
                </a:highlight>
                <a:latin typeface="Arial"/>
                <a:ea typeface="Arial"/>
                <a:cs typeface="Arial"/>
                <a:sym typeface="Arial"/>
              </a:rPr>
              <a:t>, the number of different candies and the amount of money Chef has.</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ct val="1100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Second line contains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space separated integers </a:t>
            </a:r>
            <a:r>
              <a:rPr lang="en" sz="1350">
                <a:solidFill>
                  <a:srgbClr val="4A4A4A"/>
                </a:solidFill>
                <a:highlight>
                  <a:srgbClr val="FFFFFF"/>
                </a:highlight>
                <a:latin typeface="Times New Roman"/>
                <a:ea typeface="Times New Roman"/>
                <a:cs typeface="Times New Roman"/>
                <a:sym typeface="Times New Roman"/>
              </a:rPr>
              <a:t>P</a:t>
            </a:r>
            <a:r>
              <a:rPr lang="en" sz="950">
                <a:solidFill>
                  <a:srgbClr val="4A4A4A"/>
                </a:solidFill>
                <a:highlight>
                  <a:srgbClr val="FFFFFF"/>
                </a:highlight>
                <a:latin typeface="Times New Roman"/>
                <a:ea typeface="Times New Roman"/>
                <a:cs typeface="Times New Roman"/>
                <a:sym typeface="Times New Roman"/>
              </a:rPr>
              <a:t>1</a:t>
            </a:r>
            <a:r>
              <a:rPr lang="en" sz="1350">
                <a:solidFill>
                  <a:srgbClr val="4A4A4A"/>
                </a:solidFill>
                <a:highlight>
                  <a:srgbClr val="FFFFFF"/>
                </a:highlight>
                <a:latin typeface="Times New Roman"/>
                <a:ea typeface="Times New Roman"/>
                <a:cs typeface="Times New Roman"/>
                <a:sym typeface="Times New Roman"/>
              </a:rPr>
              <a:t>,P</a:t>
            </a:r>
            <a:r>
              <a:rPr lang="en" sz="950">
                <a:solidFill>
                  <a:srgbClr val="4A4A4A"/>
                </a:solidFill>
                <a:highlight>
                  <a:srgbClr val="FFFFFF"/>
                </a:highlight>
                <a:latin typeface="Times New Roman"/>
                <a:ea typeface="Times New Roman"/>
                <a:cs typeface="Times New Roman"/>
                <a:sym typeface="Times New Roman"/>
              </a:rPr>
              <a:t>2</a:t>
            </a:r>
            <a:r>
              <a:rPr lang="en" sz="1350">
                <a:solidFill>
                  <a:srgbClr val="4A4A4A"/>
                </a:solidFill>
                <a:highlight>
                  <a:srgbClr val="FFFFFF"/>
                </a:highlight>
                <a:latin typeface="Times New Roman"/>
                <a:ea typeface="Times New Roman"/>
                <a:cs typeface="Times New Roman"/>
                <a:sym typeface="Times New Roman"/>
              </a:rPr>
              <a:t>,…,P</a:t>
            </a:r>
            <a:r>
              <a:rPr lang="en" sz="9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where </a:t>
            </a:r>
            <a:r>
              <a:rPr lang="en" sz="1350">
                <a:solidFill>
                  <a:srgbClr val="4A4A4A"/>
                </a:solidFill>
                <a:highlight>
                  <a:srgbClr val="FFFFFF"/>
                </a:highlight>
                <a:latin typeface="Times New Roman"/>
                <a:ea typeface="Times New Roman"/>
                <a:cs typeface="Times New Roman"/>
                <a:sym typeface="Times New Roman"/>
              </a:rPr>
              <a:t>P</a:t>
            </a:r>
            <a:r>
              <a:rPr lang="en" sz="950">
                <a:solidFill>
                  <a:srgbClr val="4A4A4A"/>
                </a:solidFill>
                <a:highlight>
                  <a:srgbClr val="FFFFFF"/>
                </a:highlight>
                <a:latin typeface="Times New Roman"/>
                <a:ea typeface="Times New Roman"/>
                <a:cs typeface="Times New Roman"/>
                <a:sym typeface="Times New Roman"/>
              </a:rPr>
              <a:t>i</a:t>
            </a:r>
            <a:r>
              <a:rPr lang="en" sz="1150">
                <a:solidFill>
                  <a:srgbClr val="4A4A4A"/>
                </a:solidFill>
                <a:highlight>
                  <a:srgbClr val="FFFFFF"/>
                </a:highlight>
                <a:latin typeface="Arial"/>
                <a:ea typeface="Arial"/>
                <a:cs typeface="Arial"/>
                <a:sym typeface="Arial"/>
              </a:rPr>
              <a:t> is the price of the </a:t>
            </a:r>
            <a:r>
              <a:rPr lang="en" sz="1350">
                <a:solidFill>
                  <a:srgbClr val="4A4A4A"/>
                </a:solidFill>
                <a:highlight>
                  <a:srgbClr val="FFFFFF"/>
                </a:highlight>
                <a:latin typeface="Times New Roman"/>
                <a:ea typeface="Times New Roman"/>
                <a:cs typeface="Times New Roman"/>
                <a:sym typeface="Times New Roman"/>
              </a:rPr>
              <a:t>i</a:t>
            </a:r>
            <a:r>
              <a:rPr lang="en" sz="950">
                <a:solidFill>
                  <a:srgbClr val="4A4A4A"/>
                </a:solidFill>
                <a:highlight>
                  <a:srgbClr val="FFFFFF"/>
                </a:highlight>
                <a:latin typeface="Times New Roman"/>
                <a:ea typeface="Times New Roman"/>
                <a:cs typeface="Times New Roman"/>
                <a:sym typeface="Times New Roman"/>
              </a:rPr>
              <a:t>th</a:t>
            </a:r>
            <a:r>
              <a:rPr lang="en" sz="1150">
                <a:solidFill>
                  <a:srgbClr val="4A4A4A"/>
                </a:solidFill>
                <a:highlight>
                  <a:srgbClr val="FFFFFF"/>
                </a:highlight>
                <a:latin typeface="Arial"/>
                <a:ea typeface="Arial"/>
                <a:cs typeface="Arial"/>
                <a:sym typeface="Arial"/>
              </a:rPr>
              <a:t> candy.</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Clr>
                <a:schemeClr val="dk1"/>
              </a:buClr>
              <a:buSzPct val="1100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Third line contains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space separated integers </a:t>
            </a:r>
            <a:r>
              <a:rPr lang="en" sz="1350">
                <a:solidFill>
                  <a:srgbClr val="4A4A4A"/>
                </a:solidFill>
                <a:highlight>
                  <a:srgbClr val="FFFFFF"/>
                </a:highlight>
                <a:latin typeface="Times New Roman"/>
                <a:ea typeface="Times New Roman"/>
                <a:cs typeface="Times New Roman"/>
                <a:sym typeface="Times New Roman"/>
              </a:rPr>
              <a:t>S</a:t>
            </a:r>
            <a:r>
              <a:rPr lang="en" sz="950">
                <a:solidFill>
                  <a:srgbClr val="4A4A4A"/>
                </a:solidFill>
                <a:highlight>
                  <a:srgbClr val="FFFFFF"/>
                </a:highlight>
                <a:latin typeface="Times New Roman"/>
                <a:ea typeface="Times New Roman"/>
                <a:cs typeface="Times New Roman"/>
                <a:sym typeface="Times New Roman"/>
              </a:rPr>
              <a:t>1</a:t>
            </a:r>
            <a:r>
              <a:rPr lang="en" sz="1350">
                <a:solidFill>
                  <a:srgbClr val="4A4A4A"/>
                </a:solidFill>
                <a:highlight>
                  <a:srgbClr val="FFFFFF"/>
                </a:highlight>
                <a:latin typeface="Times New Roman"/>
                <a:ea typeface="Times New Roman"/>
                <a:cs typeface="Times New Roman"/>
                <a:sym typeface="Times New Roman"/>
              </a:rPr>
              <a:t>,S</a:t>
            </a:r>
            <a:r>
              <a:rPr lang="en" sz="950">
                <a:solidFill>
                  <a:srgbClr val="4A4A4A"/>
                </a:solidFill>
                <a:highlight>
                  <a:srgbClr val="FFFFFF"/>
                </a:highlight>
                <a:latin typeface="Times New Roman"/>
                <a:ea typeface="Times New Roman"/>
                <a:cs typeface="Times New Roman"/>
                <a:sym typeface="Times New Roman"/>
              </a:rPr>
              <a:t>2</a:t>
            </a:r>
            <a:r>
              <a:rPr lang="en" sz="1350">
                <a:solidFill>
                  <a:srgbClr val="4A4A4A"/>
                </a:solidFill>
                <a:highlight>
                  <a:srgbClr val="FFFFFF"/>
                </a:highlight>
                <a:latin typeface="Times New Roman"/>
                <a:ea typeface="Times New Roman"/>
                <a:cs typeface="Times New Roman"/>
                <a:sym typeface="Times New Roman"/>
              </a:rPr>
              <a:t>,…,S</a:t>
            </a:r>
            <a:r>
              <a:rPr lang="en" sz="9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where </a:t>
            </a:r>
            <a:r>
              <a:rPr lang="en" sz="1350">
                <a:solidFill>
                  <a:srgbClr val="4A4A4A"/>
                </a:solidFill>
                <a:highlight>
                  <a:srgbClr val="FFFFFF"/>
                </a:highlight>
                <a:latin typeface="Times New Roman"/>
                <a:ea typeface="Times New Roman"/>
                <a:cs typeface="Times New Roman"/>
                <a:sym typeface="Times New Roman"/>
              </a:rPr>
              <a:t>S</a:t>
            </a:r>
            <a:r>
              <a:rPr lang="en" sz="950">
                <a:solidFill>
                  <a:srgbClr val="4A4A4A"/>
                </a:solidFill>
                <a:highlight>
                  <a:srgbClr val="FFFFFF"/>
                </a:highlight>
                <a:latin typeface="Times New Roman"/>
                <a:ea typeface="Times New Roman"/>
                <a:cs typeface="Times New Roman"/>
                <a:sym typeface="Times New Roman"/>
              </a:rPr>
              <a:t>i</a:t>
            </a:r>
            <a:r>
              <a:rPr lang="en" sz="1150">
                <a:solidFill>
                  <a:srgbClr val="4A4A4A"/>
                </a:solidFill>
                <a:highlight>
                  <a:srgbClr val="FFFFFF"/>
                </a:highlight>
                <a:latin typeface="Arial"/>
                <a:ea typeface="Arial"/>
                <a:cs typeface="Arial"/>
                <a:sym typeface="Arial"/>
              </a:rPr>
              <a:t> is the sweetness of the </a:t>
            </a:r>
            <a:r>
              <a:rPr lang="en" sz="1350">
                <a:solidFill>
                  <a:srgbClr val="4A4A4A"/>
                </a:solidFill>
                <a:highlight>
                  <a:srgbClr val="FFFFFF"/>
                </a:highlight>
                <a:latin typeface="Times New Roman"/>
                <a:ea typeface="Times New Roman"/>
                <a:cs typeface="Times New Roman"/>
                <a:sym typeface="Times New Roman"/>
              </a:rPr>
              <a:t>i</a:t>
            </a:r>
            <a:r>
              <a:rPr lang="en" sz="950">
                <a:solidFill>
                  <a:srgbClr val="4A4A4A"/>
                </a:solidFill>
                <a:highlight>
                  <a:srgbClr val="FFFFFF"/>
                </a:highlight>
                <a:latin typeface="Times New Roman"/>
                <a:ea typeface="Times New Roman"/>
                <a:cs typeface="Times New Roman"/>
                <a:sym typeface="Times New Roman"/>
              </a:rPr>
              <a:t>th</a:t>
            </a:r>
            <a:r>
              <a:rPr lang="en" sz="1150">
                <a:solidFill>
                  <a:srgbClr val="4A4A4A"/>
                </a:solidFill>
                <a:highlight>
                  <a:srgbClr val="FFFFFF"/>
                </a:highlight>
                <a:latin typeface="Arial"/>
                <a:ea typeface="Arial"/>
                <a:cs typeface="Arial"/>
                <a:sym typeface="Arial"/>
              </a:rPr>
              <a:t> candy.</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 </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0"/>
              </a:spcAft>
              <a:buClr>
                <a:schemeClr val="dk1"/>
              </a:buClr>
              <a:buSzPct val="1000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ct val="1000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729" name="Google Shape;2729;p4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Clr>
                <a:schemeClr val="dk1"/>
              </a:buClr>
              <a:buSzPct val="44000"/>
              <a:buFont typeface="Arial"/>
              <a:buNone/>
            </a:pPr>
            <a:r>
              <a:rPr lang="en" sz="2500" b="1">
                <a:latin typeface="Cambria"/>
                <a:ea typeface="Cambria"/>
                <a:cs typeface="Cambria"/>
                <a:sym typeface="Cambria"/>
              </a:rPr>
              <a:t>63. Maximum Possible Sweetness</a:t>
            </a:r>
            <a:endParaRPr sz="2500" b="1">
              <a:solidFill>
                <a:srgbClr val="000000"/>
              </a:solidFill>
              <a:latin typeface="Cambria"/>
              <a:ea typeface="Cambria"/>
              <a:cs typeface="Cambria"/>
              <a:sym typeface="Cambria"/>
            </a:endParaRPr>
          </a:p>
          <a:p>
            <a:pPr marL="0" marR="0" lvl="0" indent="0" algn="l" rtl="0">
              <a:lnSpc>
                <a:spcPct val="160000"/>
              </a:lnSpc>
              <a:spcBef>
                <a:spcPts val="2400"/>
              </a:spcBef>
              <a:spcAft>
                <a:spcPts val="0"/>
              </a:spcAft>
              <a:buNone/>
            </a:pPr>
            <a:endParaRPr sz="2500" b="1">
              <a:solidFill>
                <a:srgbClr val="000000"/>
              </a:solidFill>
              <a:latin typeface="Cambria"/>
              <a:ea typeface="Cambria"/>
              <a:cs typeface="Cambria"/>
              <a:sym typeface="Cambria"/>
            </a:endParaRPr>
          </a:p>
          <a:p>
            <a:pPr marL="0" lvl="0" indent="0" algn="l" rtl="0">
              <a:spcBef>
                <a:spcPts val="600"/>
              </a:spcBef>
              <a:spcAft>
                <a:spcPts val="0"/>
              </a:spcAft>
              <a:buNone/>
            </a:pPr>
            <a:endParaRPr/>
          </a:p>
        </p:txBody>
      </p:sp>
      <p:sp>
        <p:nvSpPr>
          <p:cNvPr id="2730" name="Google Shape;2730;p429"/>
          <p:cNvSpPr txBox="1">
            <a:spLocks noGrp="1"/>
          </p:cNvSpPr>
          <p:nvPr>
            <p:ph type="body" idx="1"/>
          </p:nvPr>
        </p:nvSpPr>
        <p:spPr>
          <a:xfrm>
            <a:off x="4712400" y="1297125"/>
            <a:ext cx="4119900" cy="3397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350" b="1">
                <a:solidFill>
                  <a:srgbClr val="4A4A4A"/>
                </a:solidFill>
                <a:highlight>
                  <a:srgbClr val="FFFFFF"/>
                </a:highlight>
                <a:latin typeface="Arial"/>
                <a:ea typeface="Arial"/>
                <a:cs typeface="Arial"/>
                <a:sym typeface="Arial"/>
              </a:rPr>
              <a:t>Output</a:t>
            </a:r>
            <a:endParaRPr sz="135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None/>
            </a:pPr>
            <a:r>
              <a:rPr lang="en" sz="1150">
                <a:solidFill>
                  <a:srgbClr val="4A4A4A"/>
                </a:solidFill>
                <a:highlight>
                  <a:srgbClr val="FFFFFF"/>
                </a:highlight>
                <a:latin typeface="Arial"/>
                <a:ea typeface="Arial"/>
                <a:cs typeface="Arial"/>
                <a:sym typeface="Arial"/>
              </a:rPr>
              <a:t>For each testcase, output in a single line, the maximum total sweetness Chef can buy with the money he has, and with at most two candies.</a:t>
            </a:r>
            <a:endParaRPr sz="1150">
              <a:solidFill>
                <a:srgbClr val="4A4A4A"/>
              </a:solidFill>
              <a:highlight>
                <a:srgbClr val="FFFFFF"/>
              </a:highlight>
              <a:latin typeface="Arial"/>
              <a:ea typeface="Arial"/>
              <a:cs typeface="Arial"/>
              <a:sym typeface="Arial"/>
            </a:endParaRPr>
          </a:p>
          <a:p>
            <a:pPr marL="241300" lvl="0" indent="0" algn="l" rtl="0">
              <a:spcBef>
                <a:spcPts val="1500"/>
              </a:spcBef>
              <a:spcAft>
                <a:spcPts val="0"/>
              </a:spcAft>
              <a:buNone/>
            </a:pP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None/>
            </a:pPr>
            <a:r>
              <a:rPr lang="en" sz="1150">
                <a:solidFill>
                  <a:srgbClr val="4A4A4A"/>
                </a:solidFill>
                <a:highlight>
                  <a:srgbClr val="FFFFFF"/>
                </a:highlight>
                <a:latin typeface="Arial"/>
                <a:ea typeface="Arial"/>
                <a:cs typeface="Arial"/>
                <a:sym typeface="Arial"/>
              </a:rPr>
              <a:t> </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Shape 2734"/>
        <p:cNvGrpSpPr/>
        <p:nvPr/>
      </p:nvGrpSpPr>
      <p:grpSpPr>
        <a:xfrm>
          <a:off x="0" y="0"/>
          <a:ext cx="0" cy="0"/>
          <a:chOff x="0" y="0"/>
          <a:chExt cx="0" cy="0"/>
        </a:xfrm>
      </p:grpSpPr>
      <p:sp>
        <p:nvSpPr>
          <p:cNvPr id="2735" name="Google Shape;2735;p4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63. Maximum Possible Sweetness</a:t>
            </a:r>
            <a:endParaRPr/>
          </a:p>
        </p:txBody>
      </p:sp>
      <p:sp>
        <p:nvSpPr>
          <p:cNvPr id="2736" name="Google Shape;2736;p4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Constraints</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T ≤ 2.5 ∗ 10</a:t>
            </a:r>
            <a:r>
              <a:rPr lang="en" sz="1350" baseline="30000">
                <a:solidFill>
                  <a:srgbClr val="4A4A4A"/>
                </a:solidFill>
                <a:highlight>
                  <a:srgbClr val="FFFFFF"/>
                </a:highlight>
                <a:latin typeface="Times New Roman"/>
                <a:ea typeface="Times New Roman"/>
                <a:cs typeface="Times New Roman"/>
                <a:sym typeface="Times New Roman"/>
              </a:rPr>
              <a:t>5</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N ≤ 10</a:t>
            </a:r>
            <a:r>
              <a:rPr lang="en" sz="1350" baseline="30000">
                <a:solidFill>
                  <a:srgbClr val="4A4A4A"/>
                </a:solidFill>
                <a:highlight>
                  <a:srgbClr val="FFFFFF"/>
                </a:highlight>
                <a:latin typeface="Times New Roman"/>
                <a:ea typeface="Times New Roman"/>
                <a:cs typeface="Times New Roman"/>
                <a:sym typeface="Times New Roman"/>
              </a:rPr>
              <a:t>5</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D ≤ 10</a:t>
            </a:r>
            <a:r>
              <a:rPr lang="en" sz="1350" baseline="30000">
                <a:solidFill>
                  <a:srgbClr val="4A4A4A"/>
                </a:solidFill>
                <a:highlight>
                  <a:srgbClr val="FFFFFF"/>
                </a:highlight>
                <a:latin typeface="Times New Roman"/>
                <a:ea typeface="Times New Roman"/>
                <a:cs typeface="Times New Roman"/>
                <a:sym typeface="Times New Roman"/>
              </a:rPr>
              <a:t>9</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Pi, Si ≤ 10</a:t>
            </a:r>
            <a:r>
              <a:rPr lang="en" sz="1350" baseline="30000">
                <a:solidFill>
                  <a:srgbClr val="4A4A4A"/>
                </a:solidFill>
                <a:highlight>
                  <a:srgbClr val="FFFFFF"/>
                </a:highlight>
                <a:latin typeface="Times New Roman"/>
                <a:ea typeface="Times New Roman"/>
                <a:cs typeface="Times New Roman"/>
                <a:sym typeface="Times New Roman"/>
              </a:rPr>
              <a:t>9</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Sum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over all testcases is atmost </a:t>
            </a:r>
            <a:r>
              <a:rPr lang="en" sz="1350">
                <a:solidFill>
                  <a:srgbClr val="4A4A4A"/>
                </a:solidFill>
                <a:highlight>
                  <a:srgbClr val="FFFFFF"/>
                </a:highlight>
                <a:latin typeface="Times New Roman"/>
                <a:ea typeface="Times New Roman"/>
                <a:cs typeface="Times New Roman"/>
                <a:sym typeface="Times New Roman"/>
              </a:rPr>
              <a:t>106</a:t>
            </a:r>
            <a:endParaRPr sz="1350">
              <a:solidFill>
                <a:srgbClr val="4A4A4A"/>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Shape 2740"/>
        <p:cNvGrpSpPr/>
        <p:nvPr/>
      </p:nvGrpSpPr>
      <p:grpSpPr>
        <a:xfrm>
          <a:off x="0" y="0"/>
          <a:ext cx="0" cy="0"/>
          <a:chOff x="0" y="0"/>
          <a:chExt cx="0" cy="0"/>
        </a:xfrm>
      </p:grpSpPr>
      <p:sp>
        <p:nvSpPr>
          <p:cNvPr id="2741" name="Google Shape;2741;p4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63. Maximum Possible Sweetness</a:t>
            </a:r>
            <a:endParaRPr/>
          </a:p>
        </p:txBody>
      </p:sp>
      <p:sp>
        <p:nvSpPr>
          <p:cNvPr id="2742" name="Google Shape;2742;p431"/>
          <p:cNvSpPr txBox="1">
            <a:spLocks noGrp="1"/>
          </p:cNvSpPr>
          <p:nvPr>
            <p:ph type="body" idx="1"/>
          </p:nvPr>
        </p:nvSpPr>
        <p:spPr>
          <a:xfrm>
            <a:off x="311700" y="1171600"/>
            <a:ext cx="4093200" cy="3397200"/>
          </a:xfrm>
          <a:prstGeom prst="rect">
            <a:avLst/>
          </a:prstGeom>
        </p:spPr>
        <p:txBody>
          <a:bodyPr spcFirstLastPara="1" wrap="square" lIns="91425" tIns="91425" rIns="91425" bIns="91425" anchor="t" anchorCtr="0">
            <a:normAutofit fontScale="85000" lnSpcReduction="20000"/>
          </a:bodyPr>
          <a:lstStyle/>
          <a:p>
            <a:pPr marL="0" lvl="0" indent="0" algn="l" rtl="0">
              <a:lnSpc>
                <a:spcPct val="160000"/>
              </a:lnSpc>
              <a:spcBef>
                <a:spcPts val="1100"/>
              </a:spcBef>
              <a:spcAft>
                <a:spcPts val="0"/>
              </a:spcAft>
              <a:buClr>
                <a:schemeClr val="dk1"/>
              </a:buClr>
              <a:buSzPct val="81481"/>
              <a:buFont typeface="Arial"/>
              <a:buNone/>
            </a:pPr>
            <a:r>
              <a:rPr lang="en" sz="1350" b="1">
                <a:solidFill>
                  <a:srgbClr val="4A4A4A"/>
                </a:solidFill>
                <a:highlight>
                  <a:srgbClr val="FFFFFF"/>
                </a:highlight>
                <a:latin typeface="Arial"/>
                <a:ea typeface="Arial"/>
                <a:cs typeface="Arial"/>
                <a:sym typeface="Arial"/>
              </a:rPr>
              <a:t>Sample Input 1 </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1050">
                <a:solidFill>
                  <a:srgbClr val="333333"/>
                </a:solidFill>
                <a:highlight>
                  <a:srgbClr val="FFFFFF"/>
                </a:highlight>
                <a:latin typeface="Courier"/>
                <a:ea typeface="Courier"/>
                <a:cs typeface="Courier"/>
                <a:sym typeface="Courier"/>
              </a:rPr>
              <a:t>3</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2 10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1 2 </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2 1 </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5 7</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1 2 3 4 5</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1 2 3 4 5</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5 7</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6 6 6 6 6</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Clr>
                <a:schemeClr val="dk1"/>
              </a:buClr>
              <a:buSzPct val="104761"/>
              <a:buFont typeface="Arial"/>
              <a:buNone/>
            </a:pPr>
            <a:r>
              <a:rPr lang="en" sz="1050">
                <a:solidFill>
                  <a:srgbClr val="333333"/>
                </a:solidFill>
                <a:highlight>
                  <a:srgbClr val="FFFFFF"/>
                </a:highlight>
                <a:latin typeface="Courier"/>
                <a:ea typeface="Courier"/>
                <a:cs typeface="Courier"/>
                <a:sym typeface="Courier"/>
              </a:rPr>
              <a:t>5 4 3 2 1</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
        <p:nvSpPr>
          <p:cNvPr id="2743" name="Google Shape;2743;p431"/>
          <p:cNvSpPr txBox="1">
            <a:spLocks noGrp="1"/>
          </p:cNvSpPr>
          <p:nvPr>
            <p:ph type="body" idx="1"/>
          </p:nvPr>
        </p:nvSpPr>
        <p:spPr>
          <a:xfrm>
            <a:off x="4667525" y="1297125"/>
            <a:ext cx="40932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None/>
            </a:pPr>
            <a:r>
              <a:rPr lang="en" sz="1350" b="1">
                <a:solidFill>
                  <a:srgbClr val="4A4A4A"/>
                </a:solidFill>
                <a:highlight>
                  <a:srgbClr val="FFFFFF"/>
                </a:highlight>
                <a:latin typeface="Arial"/>
                <a:ea typeface="Arial"/>
                <a:cs typeface="Arial"/>
                <a:sym typeface="Arial"/>
              </a:rPr>
              <a:t>Sample Output 1 </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1050">
                <a:solidFill>
                  <a:srgbClr val="333333"/>
                </a:solidFill>
                <a:highlight>
                  <a:srgbClr val="FFFFFF"/>
                </a:highlight>
                <a:latin typeface="Courier"/>
                <a:ea typeface="Courier"/>
                <a:cs typeface="Courier"/>
                <a:sym typeface="Courier"/>
              </a:rPr>
              <a:t>3</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0"/>
              </a:spcAft>
              <a:buNone/>
            </a:pPr>
            <a:r>
              <a:rPr lang="en" sz="1050">
                <a:solidFill>
                  <a:srgbClr val="333333"/>
                </a:solidFill>
                <a:highlight>
                  <a:srgbClr val="FFFFFF"/>
                </a:highlight>
                <a:latin typeface="Courier"/>
                <a:ea typeface="Courier"/>
                <a:cs typeface="Courier"/>
                <a:sym typeface="Courier"/>
              </a:rPr>
              <a:t>7</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0"/>
              </a:spcAft>
              <a:buNone/>
            </a:pPr>
            <a:r>
              <a:rPr lang="en" sz="1050">
                <a:solidFill>
                  <a:srgbClr val="333333"/>
                </a:solidFill>
                <a:highlight>
                  <a:srgbClr val="FFFFFF"/>
                </a:highlight>
                <a:latin typeface="Courier"/>
                <a:ea typeface="Courier"/>
                <a:cs typeface="Courier"/>
                <a:sym typeface="Courier"/>
              </a:rPr>
              <a:t>5</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0"/>
              </a:spcAft>
              <a:buNone/>
            </a:pPr>
            <a:endParaRPr sz="1350" b="1">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Shape 2747"/>
        <p:cNvGrpSpPr/>
        <p:nvPr/>
      </p:nvGrpSpPr>
      <p:grpSpPr>
        <a:xfrm>
          <a:off x="0" y="0"/>
          <a:ext cx="0" cy="0"/>
          <a:chOff x="0" y="0"/>
          <a:chExt cx="0" cy="0"/>
        </a:xfrm>
      </p:grpSpPr>
      <p:sp>
        <p:nvSpPr>
          <p:cNvPr id="2748" name="Google Shape;2748;p4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63. Maximum Possible Sweetness</a:t>
            </a:r>
            <a:endParaRPr/>
          </a:p>
        </p:txBody>
      </p:sp>
      <p:sp>
        <p:nvSpPr>
          <p:cNvPr id="2749" name="Google Shape;2749;p4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Explanation</a:t>
            </a:r>
            <a:endParaRPr sz="1350" b="1">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TestCase </a:t>
            </a:r>
            <a:r>
              <a:rPr lang="en" sz="1350">
                <a:solidFill>
                  <a:srgbClr val="4A4A4A"/>
                </a:solidFill>
                <a:highlight>
                  <a:srgbClr val="FFFFFF"/>
                </a:highlight>
                <a:latin typeface="Times New Roman"/>
                <a:ea typeface="Times New Roman"/>
                <a:cs typeface="Times New Roman"/>
                <a:sym typeface="Times New Roman"/>
              </a:rPr>
              <a:t>1</a:t>
            </a:r>
            <a:r>
              <a:rPr lang="en" sz="1150" b="1">
                <a:solidFill>
                  <a:srgbClr val="4A4A4A"/>
                </a:solidFill>
                <a:highlight>
                  <a:srgbClr val="FFFFFF"/>
                </a:highlight>
                <a:latin typeface="Arial"/>
                <a:ea typeface="Arial"/>
                <a:cs typeface="Arial"/>
                <a:sym typeface="Arial"/>
              </a:rPr>
              <a:t>:</a:t>
            </a:r>
            <a:r>
              <a:rPr lang="en" sz="1150">
                <a:solidFill>
                  <a:srgbClr val="4A4A4A"/>
                </a:solidFill>
                <a:highlight>
                  <a:srgbClr val="FFFFFF"/>
                </a:highlight>
                <a:latin typeface="Arial"/>
                <a:ea typeface="Arial"/>
                <a:cs typeface="Arial"/>
                <a:sym typeface="Arial"/>
              </a:rPr>
              <a:t> Chef can collect both the candies available with the money he has.</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TestCase </a:t>
            </a:r>
            <a:r>
              <a:rPr lang="en" sz="1350">
                <a:solidFill>
                  <a:srgbClr val="4A4A4A"/>
                </a:solidFill>
                <a:highlight>
                  <a:srgbClr val="FFFFFF"/>
                </a:highlight>
                <a:latin typeface="Times New Roman"/>
                <a:ea typeface="Times New Roman"/>
                <a:cs typeface="Times New Roman"/>
                <a:sym typeface="Times New Roman"/>
              </a:rPr>
              <a:t>2</a:t>
            </a:r>
            <a:r>
              <a:rPr lang="en" sz="1150" b="1">
                <a:solidFill>
                  <a:srgbClr val="4A4A4A"/>
                </a:solidFill>
                <a:highlight>
                  <a:srgbClr val="FFFFFF"/>
                </a:highlight>
                <a:latin typeface="Arial"/>
                <a:ea typeface="Arial"/>
                <a:cs typeface="Arial"/>
                <a:sym typeface="Arial"/>
              </a:rPr>
              <a:t>:</a:t>
            </a:r>
            <a:r>
              <a:rPr lang="en" sz="1150">
                <a:solidFill>
                  <a:srgbClr val="4A4A4A"/>
                </a:solidFill>
                <a:highlight>
                  <a:srgbClr val="FFFFFF"/>
                </a:highlight>
                <a:latin typeface="Arial"/>
                <a:ea typeface="Arial"/>
                <a:cs typeface="Arial"/>
                <a:sym typeface="Arial"/>
              </a:rPr>
              <a:t> Chef can collect candies at index </a:t>
            </a:r>
            <a:r>
              <a:rPr lang="en" sz="1350">
                <a:solidFill>
                  <a:srgbClr val="4A4A4A"/>
                </a:solidFill>
                <a:highlight>
                  <a:srgbClr val="FFFFFF"/>
                </a:highlight>
                <a:latin typeface="Times New Roman"/>
                <a:ea typeface="Times New Roman"/>
                <a:cs typeface="Times New Roman"/>
                <a:sym typeface="Times New Roman"/>
              </a:rPr>
              <a:t>[2,5]</a:t>
            </a:r>
            <a:r>
              <a:rPr lang="en" sz="1150">
                <a:solidFill>
                  <a:srgbClr val="4A4A4A"/>
                </a:solidFill>
                <a:highlight>
                  <a:srgbClr val="FFFFFF"/>
                </a:highlight>
                <a:latin typeface="Arial"/>
                <a:ea typeface="Arial"/>
                <a:cs typeface="Arial"/>
                <a:sym typeface="Arial"/>
              </a:rPr>
              <a:t> or </a:t>
            </a:r>
            <a:r>
              <a:rPr lang="en" sz="1350">
                <a:solidFill>
                  <a:srgbClr val="4A4A4A"/>
                </a:solidFill>
                <a:highlight>
                  <a:srgbClr val="FFFFFF"/>
                </a:highlight>
                <a:latin typeface="Times New Roman"/>
                <a:ea typeface="Times New Roman"/>
                <a:cs typeface="Times New Roman"/>
                <a:sym typeface="Times New Roman"/>
              </a:rPr>
              <a:t>[3,4]</a:t>
            </a:r>
            <a:r>
              <a:rPr lang="en" sz="1150">
                <a:solidFill>
                  <a:srgbClr val="4A4A4A"/>
                </a:solidFill>
                <a:highlight>
                  <a:srgbClr val="FFFFFF"/>
                </a:highlight>
                <a:latin typeface="Arial"/>
                <a:ea typeface="Arial"/>
                <a:cs typeface="Arial"/>
                <a:sym typeface="Arial"/>
              </a:rPr>
              <a:t>. In both cases, he will get the total sweetness of </a:t>
            </a:r>
            <a:r>
              <a:rPr lang="en" sz="1350">
                <a:solidFill>
                  <a:srgbClr val="4A4A4A"/>
                </a:solidFill>
                <a:highlight>
                  <a:srgbClr val="FFFFFF"/>
                </a:highlight>
                <a:latin typeface="Times New Roman"/>
                <a:ea typeface="Times New Roman"/>
                <a:cs typeface="Times New Roman"/>
                <a:sym typeface="Times New Roman"/>
              </a:rPr>
              <a:t>7</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TestCase </a:t>
            </a:r>
            <a:r>
              <a:rPr lang="en" sz="1350">
                <a:solidFill>
                  <a:srgbClr val="4A4A4A"/>
                </a:solidFill>
                <a:highlight>
                  <a:srgbClr val="FFFFFF"/>
                </a:highlight>
                <a:latin typeface="Times New Roman"/>
                <a:ea typeface="Times New Roman"/>
                <a:cs typeface="Times New Roman"/>
                <a:sym typeface="Times New Roman"/>
              </a:rPr>
              <a:t>3</a:t>
            </a:r>
            <a:r>
              <a:rPr lang="en" sz="1150" b="1">
                <a:solidFill>
                  <a:srgbClr val="4A4A4A"/>
                </a:solidFill>
                <a:highlight>
                  <a:srgbClr val="FFFFFF"/>
                </a:highlight>
                <a:latin typeface="Arial"/>
                <a:ea typeface="Arial"/>
                <a:cs typeface="Arial"/>
                <a:sym typeface="Arial"/>
              </a:rPr>
              <a:t>:</a:t>
            </a:r>
            <a:r>
              <a:rPr lang="en" sz="1150">
                <a:solidFill>
                  <a:srgbClr val="4A4A4A"/>
                </a:solidFill>
                <a:highlight>
                  <a:srgbClr val="FFFFFF"/>
                </a:highlight>
                <a:latin typeface="Arial"/>
                <a:ea typeface="Arial"/>
                <a:cs typeface="Arial"/>
                <a:sym typeface="Arial"/>
              </a:rPr>
              <a:t> Since the price of all candies is the same, it's always optimal to choose the candies with maximum sweetness. Also, in this case, no more than one candy can be chosen.</a:t>
            </a: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6. Greedy puppy</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35" name="Google Shape;335;p5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In the first example he should call two people. Each of them will take 2 coins and they will leave 1 coin for Tuzik.</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Shape 2753"/>
        <p:cNvGrpSpPr/>
        <p:nvPr/>
      </p:nvGrpSpPr>
      <p:grpSpPr>
        <a:xfrm>
          <a:off x="0" y="0"/>
          <a:ext cx="0" cy="0"/>
          <a:chOff x="0" y="0"/>
          <a:chExt cx="0" cy="0"/>
        </a:xfrm>
      </p:grpSpPr>
      <p:sp>
        <p:nvSpPr>
          <p:cNvPr id="2754" name="Google Shape;2754;p4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63. Maximum Possible Sweetness</a:t>
            </a:r>
            <a:endParaRPr/>
          </a:p>
        </p:txBody>
      </p:sp>
      <p:sp>
        <p:nvSpPr>
          <p:cNvPr id="2755" name="Google Shape;2755;p4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a:p>
            <a:pPr marL="0" lvl="0" indent="0" algn="l" rtl="0">
              <a:spcBef>
                <a:spcPts val="1200"/>
              </a:spcBef>
              <a:spcAft>
                <a:spcPts val="1200"/>
              </a:spcAft>
              <a:buNone/>
            </a:pPr>
            <a:r>
              <a:rPr lang="en"/>
              <a:t>https://youtu.be/e7At_Bvg_IY</a:t>
            </a:r>
            <a:endParaRPr/>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4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latin typeface="Cambria"/>
                <a:ea typeface="Cambria"/>
                <a:cs typeface="Cambria"/>
                <a:sym typeface="Cambria"/>
              </a:rPr>
              <a:t>64. Snakes and transition from Capitalism to Socialism</a:t>
            </a:r>
            <a:endParaRPr sz="2500" b="1">
              <a:latin typeface="Cambria"/>
              <a:ea typeface="Cambria"/>
              <a:cs typeface="Cambria"/>
              <a:sym typeface="Cambria"/>
            </a:endParaRPr>
          </a:p>
          <a:p>
            <a:pPr marL="0" lvl="0" indent="0" algn="l" rtl="0">
              <a:lnSpc>
                <a:spcPct val="160000"/>
              </a:lnSpc>
              <a:spcBef>
                <a:spcPts val="2400"/>
              </a:spcBef>
              <a:spcAft>
                <a:spcPts val="600"/>
              </a:spcAft>
              <a:buClr>
                <a:schemeClr val="dk1"/>
              </a:buClr>
              <a:buSzPct val="44000"/>
              <a:buFont typeface="Arial"/>
              <a:buNone/>
            </a:pPr>
            <a:endParaRPr sz="2500" b="1">
              <a:latin typeface="Cambria"/>
              <a:ea typeface="Cambria"/>
              <a:cs typeface="Cambria"/>
              <a:sym typeface="Cambria"/>
            </a:endParaRPr>
          </a:p>
        </p:txBody>
      </p:sp>
      <p:sp>
        <p:nvSpPr>
          <p:cNvPr id="2761" name="Google Shape;2761;p4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After a long duration of the painful, torturous and tumultuous periods of capitalism in Snakeland, now the snakes have decided to adopt socialism. The houses in Snakeland are arranged in a rectangular fashion of dimension </a:t>
            </a:r>
            <a:r>
              <a:rPr lang="en" sz="1150" b="1">
                <a:solidFill>
                  <a:srgbClr val="4A4A4A"/>
                </a:solidFill>
                <a:highlight>
                  <a:srgbClr val="FFFFFF"/>
                </a:highlight>
                <a:latin typeface="Arial"/>
                <a:ea typeface="Arial"/>
                <a:cs typeface="Arial"/>
                <a:sym typeface="Arial"/>
              </a:rPr>
              <a:t>n * m</a:t>
            </a:r>
            <a:r>
              <a:rPr lang="en" sz="1150">
                <a:solidFill>
                  <a:srgbClr val="4A4A4A"/>
                </a:solidFill>
                <a:highlight>
                  <a:srgbClr val="FFFFFF"/>
                </a:highlight>
                <a:latin typeface="Arial"/>
                <a:ea typeface="Arial"/>
                <a:cs typeface="Arial"/>
                <a:sym typeface="Arial"/>
              </a:rPr>
              <a:t>. The wealth of the snake in the house at cell (i, j) is given by </a:t>
            </a:r>
            <a:r>
              <a:rPr lang="en" sz="1150" b="1">
                <a:solidFill>
                  <a:srgbClr val="4A4A4A"/>
                </a:solidFill>
                <a:highlight>
                  <a:srgbClr val="FFFFFF"/>
                </a:highlight>
                <a:latin typeface="Arial"/>
                <a:ea typeface="Arial"/>
                <a:cs typeface="Arial"/>
                <a:sym typeface="Arial"/>
              </a:rPr>
              <a:t>a</a:t>
            </a:r>
            <a:r>
              <a:rPr lang="en" sz="1150">
                <a:solidFill>
                  <a:srgbClr val="4A4A4A"/>
                </a:solidFill>
                <a:highlight>
                  <a:srgbClr val="FFFFFF"/>
                </a:highlight>
                <a:latin typeface="Arial"/>
                <a:ea typeface="Arial"/>
                <a:cs typeface="Arial"/>
                <a:sym typeface="Arial"/>
              </a:rPr>
              <a:t>[i][j] rupees.</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A bill has been passed for making a smooth transition from capitalism to socialism. At the end of each hour, the wealth of a snake will grow and will become equal to the highest wealth that its neighbor had (at the start of the hour). That is, consider the maximum wealth among its neighbors at the start of the hour, and this snake's wealth will become equal to that at the end of the hour. Note that this increase in wealth will happen simultaneously for each snake. Two houses are said to be neighbors of each other if they share a side or corner with each other. Find out the minimum number of hours required for this transition.</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Shape 2765"/>
        <p:cNvGrpSpPr/>
        <p:nvPr/>
      </p:nvGrpSpPr>
      <p:grpSpPr>
        <a:xfrm>
          <a:off x="0" y="0"/>
          <a:ext cx="0" cy="0"/>
          <a:chOff x="0" y="0"/>
          <a:chExt cx="0" cy="0"/>
        </a:xfrm>
      </p:grpSpPr>
      <p:sp>
        <p:nvSpPr>
          <p:cNvPr id="2766" name="Google Shape;2766;p4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64. Snakes and transition from Capitalism to Socialism</a:t>
            </a:r>
            <a:endParaRPr/>
          </a:p>
        </p:txBody>
      </p:sp>
      <p:sp>
        <p:nvSpPr>
          <p:cNvPr id="2767" name="Google Shape;2767;p435"/>
          <p:cNvSpPr txBox="1">
            <a:spLocks noGrp="1"/>
          </p:cNvSpPr>
          <p:nvPr>
            <p:ph type="body" idx="1"/>
          </p:nvPr>
        </p:nvSpPr>
        <p:spPr>
          <a:xfrm>
            <a:off x="311700" y="1171600"/>
            <a:ext cx="40932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Input</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The first line of the input contains an integer </a:t>
            </a:r>
            <a:r>
              <a:rPr lang="en" sz="1150" b="1">
                <a:solidFill>
                  <a:srgbClr val="4A4A4A"/>
                </a:solidFill>
                <a:highlight>
                  <a:srgbClr val="FFFFFF"/>
                </a:highlight>
                <a:latin typeface="Arial"/>
                <a:ea typeface="Arial"/>
                <a:cs typeface="Arial"/>
                <a:sym typeface="Arial"/>
              </a:rPr>
              <a:t>T</a:t>
            </a:r>
            <a:r>
              <a:rPr lang="en" sz="1150">
                <a:solidFill>
                  <a:srgbClr val="4A4A4A"/>
                </a:solidFill>
                <a:highlight>
                  <a:srgbClr val="FFFFFF"/>
                </a:highlight>
                <a:latin typeface="Arial"/>
                <a:ea typeface="Arial"/>
                <a:cs typeface="Arial"/>
                <a:sym typeface="Arial"/>
              </a:rPr>
              <a:t> denoting the number of test cases. The description of </a:t>
            </a:r>
            <a:r>
              <a:rPr lang="en" sz="1150" b="1">
                <a:solidFill>
                  <a:srgbClr val="4A4A4A"/>
                </a:solidFill>
                <a:highlight>
                  <a:srgbClr val="FFFFFF"/>
                </a:highlight>
                <a:latin typeface="Arial"/>
                <a:ea typeface="Arial"/>
                <a:cs typeface="Arial"/>
                <a:sym typeface="Arial"/>
              </a:rPr>
              <a:t>T</a:t>
            </a:r>
            <a:r>
              <a:rPr lang="en" sz="1150">
                <a:solidFill>
                  <a:srgbClr val="4A4A4A"/>
                </a:solidFill>
                <a:highlight>
                  <a:srgbClr val="FFFFFF"/>
                </a:highlight>
                <a:latin typeface="Arial"/>
                <a:ea typeface="Arial"/>
                <a:cs typeface="Arial"/>
                <a:sym typeface="Arial"/>
              </a:rPr>
              <a:t> test cases follows.</a:t>
            </a:r>
            <a:endParaRPr sz="1150">
              <a:solidFill>
                <a:srgbClr val="4A4A4A"/>
              </a:solidFill>
              <a:highlight>
                <a:srgbClr val="FFFFFF"/>
              </a:highlight>
              <a:latin typeface="Arial"/>
              <a:ea typeface="Arial"/>
              <a:cs typeface="Arial"/>
              <a:sym typeface="Arial"/>
            </a:endParaRPr>
          </a:p>
          <a:p>
            <a:pPr marL="0" lvl="0" indent="0" algn="l" rtl="0">
              <a:lnSpc>
                <a:spcPct val="170000"/>
              </a:lnSpc>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The first line of each test case contains two space separated integers: </a:t>
            </a:r>
            <a:r>
              <a:rPr lang="en" sz="1150" b="1">
                <a:solidFill>
                  <a:srgbClr val="4A4A4A"/>
                </a:solidFill>
                <a:highlight>
                  <a:srgbClr val="FFFFFF"/>
                </a:highlight>
                <a:latin typeface="Arial"/>
                <a:ea typeface="Arial"/>
                <a:cs typeface="Arial"/>
                <a:sym typeface="Arial"/>
              </a:rPr>
              <a:t>n, m</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l" rtl="0">
              <a:lnSpc>
                <a:spcPct val="170000"/>
              </a:lnSpc>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Each of the next </a:t>
            </a:r>
            <a:r>
              <a:rPr lang="en" sz="1150" b="1">
                <a:solidFill>
                  <a:srgbClr val="4A4A4A"/>
                </a:solidFill>
                <a:highlight>
                  <a:srgbClr val="FFFFFF"/>
                </a:highlight>
                <a:latin typeface="Arial"/>
                <a:ea typeface="Arial"/>
                <a:cs typeface="Arial"/>
                <a:sym typeface="Arial"/>
              </a:rPr>
              <a:t>n</a:t>
            </a:r>
            <a:r>
              <a:rPr lang="en" sz="1150">
                <a:solidFill>
                  <a:srgbClr val="4A4A4A"/>
                </a:solidFill>
                <a:highlight>
                  <a:srgbClr val="FFFFFF"/>
                </a:highlight>
                <a:latin typeface="Arial"/>
                <a:ea typeface="Arial"/>
                <a:cs typeface="Arial"/>
                <a:sym typeface="Arial"/>
              </a:rPr>
              <a:t> lines contains </a:t>
            </a:r>
            <a:r>
              <a:rPr lang="en" sz="1150" b="1">
                <a:solidFill>
                  <a:srgbClr val="4A4A4A"/>
                </a:solidFill>
                <a:highlight>
                  <a:srgbClr val="FFFFFF"/>
                </a:highlight>
                <a:latin typeface="Arial"/>
                <a:ea typeface="Arial"/>
                <a:cs typeface="Arial"/>
                <a:sym typeface="Arial"/>
              </a:rPr>
              <a:t>m</a:t>
            </a:r>
            <a:r>
              <a:rPr lang="en" sz="1150">
                <a:solidFill>
                  <a:srgbClr val="4A4A4A"/>
                </a:solidFill>
                <a:highlight>
                  <a:srgbClr val="FFFFFF"/>
                </a:highlight>
                <a:latin typeface="Arial"/>
                <a:ea typeface="Arial"/>
                <a:cs typeface="Arial"/>
                <a:sym typeface="Arial"/>
              </a:rPr>
              <a:t> space separated integers. The j-th integer in the i-th row denotes </a:t>
            </a:r>
            <a:r>
              <a:rPr lang="en" sz="1150" b="1">
                <a:solidFill>
                  <a:srgbClr val="4A4A4A"/>
                </a:solidFill>
                <a:highlight>
                  <a:srgbClr val="FFFFFF"/>
                </a:highlight>
                <a:latin typeface="Arial"/>
                <a:ea typeface="Arial"/>
                <a:cs typeface="Arial"/>
                <a:sym typeface="Arial"/>
              </a:rPr>
              <a:t>a</a:t>
            </a:r>
            <a:r>
              <a:rPr lang="en" sz="1150">
                <a:solidFill>
                  <a:srgbClr val="4A4A4A"/>
                </a:solidFill>
                <a:highlight>
                  <a:srgbClr val="FFFFFF"/>
                </a:highlight>
                <a:latin typeface="Arial"/>
                <a:ea typeface="Arial"/>
                <a:cs typeface="Arial"/>
                <a:sym typeface="Arial"/>
              </a:rPr>
              <a:t>[i][j].</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
        <p:nvSpPr>
          <p:cNvPr id="2768" name="Google Shape;2768;p435"/>
          <p:cNvSpPr txBox="1">
            <a:spLocks noGrp="1"/>
          </p:cNvSpPr>
          <p:nvPr>
            <p:ph type="body" idx="1"/>
          </p:nvPr>
        </p:nvSpPr>
        <p:spPr>
          <a:xfrm>
            <a:off x="4739100" y="1297150"/>
            <a:ext cx="40932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None/>
            </a:pPr>
            <a:r>
              <a:rPr lang="en" sz="1350" b="1">
                <a:solidFill>
                  <a:srgbClr val="4A4A4A"/>
                </a:solidFill>
                <a:highlight>
                  <a:srgbClr val="FFFFFF"/>
                </a:highlight>
                <a:latin typeface="Arial"/>
                <a:ea typeface="Arial"/>
                <a:cs typeface="Arial"/>
                <a:sym typeface="Arial"/>
              </a:rPr>
              <a:t>Output</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None/>
            </a:pPr>
            <a:r>
              <a:rPr lang="en" sz="1150">
                <a:solidFill>
                  <a:srgbClr val="4A4A4A"/>
                </a:solidFill>
                <a:highlight>
                  <a:srgbClr val="FFFFFF"/>
                </a:highlight>
                <a:latin typeface="Arial"/>
                <a:ea typeface="Arial"/>
                <a:cs typeface="Arial"/>
                <a:sym typeface="Arial"/>
              </a:rPr>
              <a:t>For each test case output a single integer corresponding to the minimum number of hours required for the transition.</a:t>
            </a:r>
            <a:endParaRPr sz="1150">
              <a:solidFill>
                <a:srgbClr val="4A4A4A"/>
              </a:solidFill>
              <a:highlight>
                <a:srgbClr val="FFFFFF"/>
              </a:highlight>
              <a:latin typeface="Arial"/>
              <a:ea typeface="Arial"/>
              <a:cs typeface="Arial"/>
              <a:sym typeface="Arial"/>
            </a:endParaRPr>
          </a:p>
          <a:p>
            <a:pPr marL="0" lvl="0" indent="0" algn="l" rtl="0">
              <a:lnSpc>
                <a:spcPct val="170000"/>
              </a:lnSpc>
              <a:spcBef>
                <a:spcPts val="1500"/>
              </a:spcBef>
              <a:spcAft>
                <a:spcPts val="0"/>
              </a:spcAft>
              <a:buNone/>
            </a:pPr>
            <a:endParaRPr sz="1350" b="1">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Shape 2772"/>
        <p:cNvGrpSpPr/>
        <p:nvPr/>
      </p:nvGrpSpPr>
      <p:grpSpPr>
        <a:xfrm>
          <a:off x="0" y="0"/>
          <a:ext cx="0" cy="0"/>
          <a:chOff x="0" y="0"/>
          <a:chExt cx="0" cy="0"/>
        </a:xfrm>
      </p:grpSpPr>
      <p:sp>
        <p:nvSpPr>
          <p:cNvPr id="2773" name="Google Shape;2773;p4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64. Snakes and transition from Capitalism to Socialism</a:t>
            </a:r>
            <a:endParaRPr/>
          </a:p>
        </p:txBody>
      </p:sp>
      <p:sp>
        <p:nvSpPr>
          <p:cNvPr id="2774" name="Google Shape;2774;p43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Constraints</a:t>
            </a:r>
            <a:endParaRPr sz="1350" b="1">
              <a:solidFill>
                <a:srgbClr val="4A4A4A"/>
              </a:solidFill>
              <a:highlight>
                <a:srgbClr val="FFFFFF"/>
              </a:highlight>
              <a:latin typeface="Arial"/>
              <a:ea typeface="Arial"/>
              <a:cs typeface="Arial"/>
              <a:sym typeface="Arial"/>
            </a:endParaRPr>
          </a:p>
          <a:p>
            <a:pPr marL="698500" lvl="0" indent="-301625" algn="l" rtl="0">
              <a:lnSpc>
                <a:spcPct val="170000"/>
              </a:lnSpc>
              <a:spcBef>
                <a:spcPts val="400"/>
              </a:spcBef>
              <a:spcAft>
                <a:spcPts val="0"/>
              </a:spcAft>
              <a:buClr>
                <a:srgbClr val="4A4A4A"/>
              </a:buClr>
              <a:buSzPts val="1150"/>
              <a:buFont typeface="Arial"/>
              <a:buChar char="●"/>
            </a:pPr>
            <a:r>
              <a:rPr lang="en" sz="1150">
                <a:solidFill>
                  <a:srgbClr val="4A4A4A"/>
                </a:solidFill>
                <a:highlight>
                  <a:srgbClr val="FFFFFF"/>
                </a:highlight>
                <a:latin typeface="Arial"/>
                <a:ea typeface="Arial"/>
                <a:cs typeface="Arial"/>
                <a:sym typeface="Arial"/>
              </a:rPr>
              <a:t>1 ≤ </a:t>
            </a:r>
            <a:r>
              <a:rPr lang="en" sz="1150" b="1">
                <a:solidFill>
                  <a:srgbClr val="4A4A4A"/>
                </a:solidFill>
                <a:highlight>
                  <a:srgbClr val="FFFFFF"/>
                </a:highlight>
                <a:latin typeface="Arial"/>
                <a:ea typeface="Arial"/>
                <a:cs typeface="Arial"/>
                <a:sym typeface="Arial"/>
              </a:rPr>
              <a:t>T</a:t>
            </a:r>
            <a:r>
              <a:rPr lang="en" sz="1150">
                <a:solidFill>
                  <a:srgbClr val="4A4A4A"/>
                </a:solidFill>
                <a:highlight>
                  <a:srgbClr val="FFFFFF"/>
                </a:highlight>
                <a:latin typeface="Arial"/>
                <a:ea typeface="Arial"/>
                <a:cs typeface="Arial"/>
                <a:sym typeface="Arial"/>
              </a:rPr>
              <a:t> ≤ 4</a:t>
            </a:r>
            <a:endParaRPr sz="1150">
              <a:solidFill>
                <a:srgbClr val="4A4A4A"/>
              </a:solidFill>
              <a:highlight>
                <a:srgbClr val="FFFFFF"/>
              </a:highlight>
              <a:latin typeface="Arial"/>
              <a:ea typeface="Arial"/>
              <a:cs typeface="Arial"/>
              <a:sym typeface="Arial"/>
            </a:endParaRPr>
          </a:p>
          <a:p>
            <a:pPr marL="698500" lvl="0" indent="-301625" algn="l" rtl="0">
              <a:lnSpc>
                <a:spcPct val="170000"/>
              </a:lnSpc>
              <a:spcBef>
                <a:spcPts val="0"/>
              </a:spcBef>
              <a:spcAft>
                <a:spcPts val="0"/>
              </a:spcAft>
              <a:buClr>
                <a:srgbClr val="4A4A4A"/>
              </a:buClr>
              <a:buSzPts val="1150"/>
              <a:buFont typeface="Arial"/>
              <a:buChar char="●"/>
            </a:pPr>
            <a:r>
              <a:rPr lang="en" sz="1150">
                <a:solidFill>
                  <a:srgbClr val="4A4A4A"/>
                </a:solidFill>
                <a:highlight>
                  <a:srgbClr val="FFFFFF"/>
                </a:highlight>
                <a:latin typeface="Arial"/>
                <a:ea typeface="Arial"/>
                <a:cs typeface="Arial"/>
                <a:sym typeface="Arial"/>
              </a:rPr>
              <a:t>1 ≤ </a:t>
            </a:r>
            <a:r>
              <a:rPr lang="en" sz="1150" b="1">
                <a:solidFill>
                  <a:srgbClr val="4A4A4A"/>
                </a:solidFill>
                <a:highlight>
                  <a:srgbClr val="FFFFFF"/>
                </a:highlight>
                <a:latin typeface="Arial"/>
                <a:ea typeface="Arial"/>
                <a:cs typeface="Arial"/>
                <a:sym typeface="Arial"/>
              </a:rPr>
              <a:t>n, m</a:t>
            </a:r>
            <a:r>
              <a:rPr lang="en" sz="1150">
                <a:solidFill>
                  <a:srgbClr val="4A4A4A"/>
                </a:solidFill>
                <a:highlight>
                  <a:srgbClr val="FFFFFF"/>
                </a:highlight>
                <a:latin typeface="Arial"/>
                <a:ea typeface="Arial"/>
                <a:cs typeface="Arial"/>
                <a:sym typeface="Arial"/>
              </a:rPr>
              <a:t> ≤ 500</a:t>
            </a:r>
            <a:endParaRPr sz="1150">
              <a:solidFill>
                <a:srgbClr val="4A4A4A"/>
              </a:solidFill>
              <a:highlight>
                <a:srgbClr val="FFFFFF"/>
              </a:highlight>
              <a:latin typeface="Arial"/>
              <a:ea typeface="Arial"/>
              <a:cs typeface="Arial"/>
              <a:sym typeface="Arial"/>
            </a:endParaRPr>
          </a:p>
          <a:p>
            <a:pPr marL="698500" lvl="0" indent="-301625" algn="l" rtl="0">
              <a:lnSpc>
                <a:spcPct val="170000"/>
              </a:lnSpc>
              <a:spcBef>
                <a:spcPts val="0"/>
              </a:spcBef>
              <a:spcAft>
                <a:spcPts val="0"/>
              </a:spcAft>
              <a:buClr>
                <a:srgbClr val="4A4A4A"/>
              </a:buClr>
              <a:buSzPts val="1150"/>
              <a:buFont typeface="Arial"/>
              <a:buChar char="●"/>
            </a:pPr>
            <a:r>
              <a:rPr lang="en" sz="1150">
                <a:solidFill>
                  <a:srgbClr val="4A4A4A"/>
                </a:solidFill>
                <a:highlight>
                  <a:srgbClr val="FFFFFF"/>
                </a:highlight>
                <a:latin typeface="Arial"/>
                <a:ea typeface="Arial"/>
                <a:cs typeface="Arial"/>
                <a:sym typeface="Arial"/>
              </a:rPr>
              <a:t>1 ≤ </a:t>
            </a:r>
            <a:r>
              <a:rPr lang="en" sz="1150" b="1">
                <a:solidFill>
                  <a:srgbClr val="4A4A4A"/>
                </a:solidFill>
                <a:highlight>
                  <a:srgbClr val="FFFFFF"/>
                </a:highlight>
                <a:latin typeface="Arial"/>
                <a:ea typeface="Arial"/>
                <a:cs typeface="Arial"/>
                <a:sym typeface="Arial"/>
              </a:rPr>
              <a:t>a</a:t>
            </a:r>
            <a:r>
              <a:rPr lang="en" sz="1150">
                <a:solidFill>
                  <a:srgbClr val="4A4A4A"/>
                </a:solidFill>
                <a:highlight>
                  <a:srgbClr val="FFFFFF"/>
                </a:highlight>
                <a:latin typeface="Arial"/>
                <a:ea typeface="Arial"/>
                <a:cs typeface="Arial"/>
                <a:sym typeface="Arial"/>
              </a:rPr>
              <a:t>[i][j] ≤ 10</a:t>
            </a:r>
            <a:r>
              <a:rPr lang="en" sz="1150" baseline="30000">
                <a:solidFill>
                  <a:srgbClr val="4A4A4A"/>
                </a:solidFill>
                <a:highlight>
                  <a:srgbClr val="FFFFFF"/>
                </a:highlight>
                <a:latin typeface="Arial"/>
                <a:ea typeface="Arial"/>
                <a:cs typeface="Arial"/>
                <a:sym typeface="Arial"/>
              </a:rPr>
              <a:t>6</a:t>
            </a:r>
            <a:endParaRPr sz="1150" baseline="30000">
              <a:solidFill>
                <a:srgbClr val="4A4A4A"/>
              </a:solidFill>
              <a:highlight>
                <a:srgbClr val="FFFFFF"/>
              </a:highlight>
              <a:latin typeface="Arial"/>
              <a:ea typeface="Arial"/>
              <a:cs typeface="Arial"/>
              <a:sym typeface="Arial"/>
            </a:endParaRPr>
          </a:p>
          <a:p>
            <a:pPr marL="0" lvl="0" indent="0" algn="l" rtl="0">
              <a:spcBef>
                <a:spcPts val="3000"/>
              </a:spcBef>
              <a:spcAft>
                <a:spcPts val="1200"/>
              </a:spcAft>
              <a:buNone/>
            </a:pPr>
            <a:endParaRPr/>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Shape 2778"/>
        <p:cNvGrpSpPr/>
        <p:nvPr/>
      </p:nvGrpSpPr>
      <p:grpSpPr>
        <a:xfrm>
          <a:off x="0" y="0"/>
          <a:ext cx="0" cy="0"/>
          <a:chOff x="0" y="0"/>
          <a:chExt cx="0" cy="0"/>
        </a:xfrm>
      </p:grpSpPr>
      <p:sp>
        <p:nvSpPr>
          <p:cNvPr id="2779" name="Google Shape;2779;p4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64. Snakes and transition from Capitalism to Socialism</a:t>
            </a:r>
            <a:endParaRPr/>
          </a:p>
        </p:txBody>
      </p:sp>
      <p:sp>
        <p:nvSpPr>
          <p:cNvPr id="2780" name="Google Shape;2780;p437"/>
          <p:cNvSpPr txBox="1">
            <a:spLocks noGrp="1"/>
          </p:cNvSpPr>
          <p:nvPr>
            <p:ph type="body" idx="1"/>
          </p:nvPr>
        </p:nvSpPr>
        <p:spPr>
          <a:xfrm>
            <a:off x="311700" y="1171600"/>
            <a:ext cx="4012500" cy="3397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3600" b="1">
                <a:solidFill>
                  <a:srgbClr val="6B6B6B"/>
                </a:solidFill>
                <a:highlight>
                  <a:srgbClr val="FFFFFF"/>
                </a:highlight>
                <a:latin typeface="Arial"/>
                <a:ea typeface="Arial"/>
                <a:cs typeface="Arial"/>
                <a:sym typeface="Arial"/>
              </a:rPr>
              <a:t>Input</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3</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2 2</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1 1</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1 1</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2 2</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1 1</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1 2</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3 4</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1 2 1 2</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1 1 1 2</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3600">
                <a:solidFill>
                  <a:srgbClr val="6B6B6B"/>
                </a:solidFill>
                <a:highlight>
                  <a:srgbClr val="FFFFFF"/>
                </a:highlight>
                <a:latin typeface="Arial"/>
                <a:ea typeface="Arial"/>
                <a:cs typeface="Arial"/>
                <a:sym typeface="Arial"/>
              </a:rPr>
              <a:t>1 1 2 2</a:t>
            </a:r>
            <a:endParaRPr sz="3600">
              <a:solidFill>
                <a:srgbClr val="6B6B6B"/>
              </a:solidFill>
              <a:highlight>
                <a:srgbClr val="FFFFFF"/>
              </a:highlight>
              <a:latin typeface="Arial"/>
              <a:ea typeface="Arial"/>
              <a:cs typeface="Arial"/>
              <a:sym typeface="Arial"/>
            </a:endParaRPr>
          </a:p>
          <a:p>
            <a:pPr marL="0" lvl="0" indent="0" algn="l" rtl="0">
              <a:spcBef>
                <a:spcPts val="1500"/>
              </a:spcBef>
              <a:spcAft>
                <a:spcPts val="0"/>
              </a:spcAft>
              <a:buClr>
                <a:schemeClr val="dk1"/>
              </a:buClr>
              <a:buSzPct val="104761"/>
              <a:buFont typeface="Arial"/>
              <a:buNone/>
            </a:pPr>
            <a:endParaRPr sz="1050" b="1">
              <a:solidFill>
                <a:srgbClr val="6B6B6B"/>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
        <p:nvSpPr>
          <p:cNvPr id="2781" name="Google Shape;2781;p437"/>
          <p:cNvSpPr txBox="1">
            <a:spLocks noGrp="1"/>
          </p:cNvSpPr>
          <p:nvPr>
            <p:ph type="body" idx="1"/>
          </p:nvPr>
        </p:nvSpPr>
        <p:spPr>
          <a:xfrm>
            <a:off x="4721250" y="1297150"/>
            <a:ext cx="40125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50" b="1">
                <a:solidFill>
                  <a:srgbClr val="6B6B6B"/>
                </a:solidFill>
                <a:highlight>
                  <a:srgbClr val="FFFFFF"/>
                </a:highlight>
                <a:latin typeface="Arial"/>
                <a:ea typeface="Arial"/>
                <a:cs typeface="Arial"/>
                <a:sym typeface="Arial"/>
              </a:rPr>
              <a:t>Output</a:t>
            </a:r>
            <a:endParaRPr sz="105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1050">
                <a:solidFill>
                  <a:srgbClr val="6B6B6B"/>
                </a:solidFill>
                <a:highlight>
                  <a:srgbClr val="FFFFFF"/>
                </a:highlight>
                <a:latin typeface="Arial"/>
                <a:ea typeface="Arial"/>
                <a:cs typeface="Arial"/>
                <a:sym typeface="Arial"/>
              </a:rPr>
              <a:t>0</a:t>
            </a:r>
            <a:endParaRPr sz="105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1050">
                <a:solidFill>
                  <a:srgbClr val="6B6B6B"/>
                </a:solidFill>
                <a:highlight>
                  <a:srgbClr val="FFFFFF"/>
                </a:highlight>
                <a:latin typeface="Arial"/>
                <a:ea typeface="Arial"/>
                <a:cs typeface="Arial"/>
                <a:sym typeface="Arial"/>
              </a:rPr>
              <a:t>1</a:t>
            </a:r>
            <a:endParaRPr sz="105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r>
              <a:rPr lang="en" sz="1050">
                <a:solidFill>
                  <a:srgbClr val="6B6B6B"/>
                </a:solidFill>
                <a:highlight>
                  <a:srgbClr val="FFFFFF"/>
                </a:highlight>
                <a:latin typeface="Arial"/>
                <a:ea typeface="Arial"/>
                <a:cs typeface="Arial"/>
                <a:sym typeface="Arial"/>
              </a:rPr>
              <a:t>2</a:t>
            </a:r>
            <a:endParaRPr sz="1050">
              <a:solidFill>
                <a:srgbClr val="6B6B6B"/>
              </a:solidFill>
              <a:highlight>
                <a:srgbClr val="FFFFFF"/>
              </a:highlight>
              <a:latin typeface="Arial"/>
              <a:ea typeface="Arial"/>
              <a:cs typeface="Arial"/>
              <a:sym typeface="Arial"/>
            </a:endParaRPr>
          </a:p>
          <a:p>
            <a:pPr marL="0" lvl="0" indent="0" algn="l" rtl="0">
              <a:spcBef>
                <a:spcPts val="1500"/>
              </a:spcBef>
              <a:spcAft>
                <a:spcPts val="0"/>
              </a:spcAft>
              <a:buNone/>
            </a:pPr>
            <a:endParaRPr sz="1050" b="1">
              <a:solidFill>
                <a:srgbClr val="6B6B6B"/>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Shape 2785"/>
        <p:cNvGrpSpPr/>
        <p:nvPr/>
      </p:nvGrpSpPr>
      <p:grpSpPr>
        <a:xfrm>
          <a:off x="0" y="0"/>
          <a:ext cx="0" cy="0"/>
          <a:chOff x="0" y="0"/>
          <a:chExt cx="0" cy="0"/>
        </a:xfrm>
      </p:grpSpPr>
      <p:sp>
        <p:nvSpPr>
          <p:cNvPr id="2786" name="Google Shape;2786;p4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64. Snakes and transition from Capitalism to Socialism</a:t>
            </a:r>
            <a:endParaRPr/>
          </a:p>
        </p:txBody>
      </p:sp>
      <p:sp>
        <p:nvSpPr>
          <p:cNvPr id="2787" name="Google Shape;2787;p4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77500" lnSpcReduction="20000"/>
          </a:bodyPr>
          <a:lstStyle/>
          <a:p>
            <a:pPr marL="0" lvl="0" indent="0" algn="l" rtl="0">
              <a:lnSpc>
                <a:spcPct val="160000"/>
              </a:lnSpc>
              <a:spcBef>
                <a:spcPts val="1100"/>
              </a:spcBef>
              <a:spcAft>
                <a:spcPts val="0"/>
              </a:spcAft>
              <a:buClr>
                <a:schemeClr val="dk1"/>
              </a:buClr>
              <a:buSzPct val="81481"/>
              <a:buFont typeface="Arial"/>
              <a:buNone/>
            </a:pPr>
            <a:r>
              <a:rPr lang="en" sz="1350" b="1">
                <a:solidFill>
                  <a:srgbClr val="4A4A4A"/>
                </a:solidFill>
                <a:highlight>
                  <a:srgbClr val="FFFFFF"/>
                </a:highlight>
                <a:latin typeface="Arial"/>
                <a:ea typeface="Arial"/>
                <a:cs typeface="Arial"/>
                <a:sym typeface="Arial"/>
              </a:rPr>
              <a:t>Explanation</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Clr>
                <a:schemeClr val="dk1"/>
              </a:buClr>
              <a:buSzPct val="95652"/>
              <a:buFont typeface="Arial"/>
              <a:buNone/>
            </a:pPr>
            <a:r>
              <a:rPr lang="en" sz="1150" b="1">
                <a:solidFill>
                  <a:srgbClr val="4A4A4A"/>
                </a:solidFill>
                <a:highlight>
                  <a:srgbClr val="FFFFFF"/>
                </a:highlight>
                <a:latin typeface="Arial"/>
                <a:ea typeface="Arial"/>
                <a:cs typeface="Arial"/>
                <a:sym typeface="Arial"/>
              </a:rPr>
              <a:t>Example 1</a:t>
            </a:r>
            <a:r>
              <a:rPr lang="en" sz="1150">
                <a:solidFill>
                  <a:srgbClr val="4A4A4A"/>
                </a:solidFill>
                <a:highlight>
                  <a:srgbClr val="FFFFFF"/>
                </a:highlight>
                <a:latin typeface="Arial"/>
                <a:ea typeface="Arial"/>
                <a:cs typeface="Arial"/>
                <a:sym typeface="Arial"/>
              </a:rPr>
              <a:t>. The wealth of all the snakes is already equal. So, no time is required for the transition.</a:t>
            </a:r>
            <a:endParaRPr sz="1150">
              <a:solidFill>
                <a:srgbClr val="4A4A4A"/>
              </a:solidFill>
              <a:highlight>
                <a:srgbClr val="FFFFFF"/>
              </a:highlight>
              <a:latin typeface="Arial"/>
              <a:ea typeface="Arial"/>
              <a:cs typeface="Arial"/>
              <a:sym typeface="Arial"/>
            </a:endParaRPr>
          </a:p>
          <a:p>
            <a:pPr marL="0" lvl="0" indent="0" algn="l" rtl="0">
              <a:lnSpc>
                <a:spcPct val="170000"/>
              </a:lnSpc>
              <a:spcBef>
                <a:spcPts val="1500"/>
              </a:spcBef>
              <a:spcAft>
                <a:spcPts val="0"/>
              </a:spcAft>
              <a:buClr>
                <a:schemeClr val="dk1"/>
              </a:buClr>
              <a:buSzPct val="95652"/>
              <a:buFont typeface="Arial"/>
              <a:buNone/>
            </a:pPr>
            <a:r>
              <a:rPr lang="en" sz="1150" b="1">
                <a:solidFill>
                  <a:srgbClr val="4A4A4A"/>
                </a:solidFill>
                <a:highlight>
                  <a:srgbClr val="FFFFFF"/>
                </a:highlight>
                <a:latin typeface="Arial"/>
                <a:ea typeface="Arial"/>
                <a:cs typeface="Arial"/>
                <a:sym typeface="Arial"/>
              </a:rPr>
              <a:t>Example 2</a:t>
            </a:r>
            <a:r>
              <a:rPr lang="en" sz="1150">
                <a:solidFill>
                  <a:srgbClr val="4A4A4A"/>
                </a:solidFill>
                <a:highlight>
                  <a:srgbClr val="FFFFFF"/>
                </a:highlight>
                <a:latin typeface="Arial"/>
                <a:ea typeface="Arial"/>
                <a:cs typeface="Arial"/>
                <a:sym typeface="Arial"/>
              </a:rPr>
              <a:t>. At the end of the first hour, the wealth of snakes at cells (1, 1), (2,1) and (1, 2) will change from 1 to 2. Then, the wealth of all the snakes becomes equal, and hence it required a total of 1 hour.</a:t>
            </a:r>
            <a:endParaRPr sz="1150">
              <a:solidFill>
                <a:srgbClr val="4A4A4A"/>
              </a:solidFill>
              <a:highlight>
                <a:srgbClr val="FFFFFF"/>
              </a:highlight>
              <a:latin typeface="Arial"/>
              <a:ea typeface="Arial"/>
              <a:cs typeface="Arial"/>
              <a:sym typeface="Arial"/>
            </a:endParaRPr>
          </a:p>
          <a:p>
            <a:pPr marL="0" lvl="0" indent="0" algn="l" rtl="0">
              <a:lnSpc>
                <a:spcPct val="170000"/>
              </a:lnSpc>
              <a:spcBef>
                <a:spcPts val="1500"/>
              </a:spcBef>
              <a:spcAft>
                <a:spcPts val="0"/>
              </a:spcAft>
              <a:buClr>
                <a:schemeClr val="dk1"/>
              </a:buClr>
              <a:buSzPct val="95652"/>
              <a:buFont typeface="Arial"/>
              <a:buNone/>
            </a:pPr>
            <a:r>
              <a:rPr lang="en" sz="1150" b="1">
                <a:solidFill>
                  <a:srgbClr val="4A4A4A"/>
                </a:solidFill>
                <a:highlight>
                  <a:srgbClr val="FFFFFF"/>
                </a:highlight>
                <a:latin typeface="Arial"/>
                <a:ea typeface="Arial"/>
                <a:cs typeface="Arial"/>
                <a:sym typeface="Arial"/>
              </a:rPr>
              <a:t>Example 3</a:t>
            </a:r>
            <a:r>
              <a:rPr lang="en" sz="1150">
                <a:solidFill>
                  <a:srgbClr val="4A4A4A"/>
                </a:solidFill>
                <a:highlight>
                  <a:srgbClr val="FFFFFF"/>
                </a:highlight>
                <a:latin typeface="Arial"/>
                <a:ea typeface="Arial"/>
                <a:cs typeface="Arial"/>
                <a:sym typeface="Arial"/>
              </a:rPr>
              <a:t>. At the end of the first hour, the distribution of wealth of Snakeland will be as given below:</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0"/>
              </a:spcAft>
              <a:buNone/>
            </a:pPr>
            <a:r>
              <a:rPr lang="en" sz="1050">
                <a:solidFill>
                  <a:srgbClr val="6B6B6B"/>
                </a:solidFill>
                <a:highlight>
                  <a:srgbClr val="FFFFFF"/>
                </a:highlight>
                <a:latin typeface="Arial"/>
                <a:ea typeface="Arial"/>
                <a:cs typeface="Arial"/>
                <a:sym typeface="Arial"/>
              </a:rPr>
              <a:t>2 2 2 2</a:t>
            </a:r>
            <a:endParaRPr sz="1050">
              <a:solidFill>
                <a:srgbClr val="6B6B6B"/>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6B6B6B"/>
                </a:solidFill>
                <a:highlight>
                  <a:srgbClr val="FFFFFF"/>
                </a:highlight>
                <a:latin typeface="Arial"/>
                <a:ea typeface="Arial"/>
                <a:cs typeface="Arial"/>
                <a:sym typeface="Arial"/>
              </a:rPr>
              <a:t>2 2 2 2</a:t>
            </a:r>
            <a:endParaRPr sz="1050">
              <a:solidFill>
                <a:srgbClr val="6B6B6B"/>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6B6B6B"/>
                </a:solidFill>
                <a:highlight>
                  <a:srgbClr val="FFFFFF"/>
                </a:highlight>
                <a:latin typeface="Arial"/>
                <a:ea typeface="Arial"/>
                <a:cs typeface="Arial"/>
                <a:sym typeface="Arial"/>
              </a:rPr>
              <a:t>1 2 2 2</a:t>
            </a:r>
            <a:endParaRPr sz="1050">
              <a:solidFill>
                <a:srgbClr val="6B6B6B"/>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ct val="104761"/>
              <a:buFont typeface="Arial"/>
              <a:buNone/>
            </a:pPr>
            <a:endParaRPr sz="1050">
              <a:solidFill>
                <a:srgbClr val="6B6B6B"/>
              </a:solidFill>
              <a:highlight>
                <a:srgbClr val="FFFFFF"/>
              </a:highlight>
              <a:latin typeface="Arial"/>
              <a:ea typeface="Arial"/>
              <a:cs typeface="Arial"/>
              <a:sym typeface="Arial"/>
            </a:endParaRPr>
          </a:p>
          <a:p>
            <a:pPr marL="0" lvl="0" indent="0" algn="l" rtl="0">
              <a:lnSpc>
                <a:spcPct val="170000"/>
              </a:lnSpc>
              <a:spcBef>
                <a:spcPts val="15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After the end of the second hour, the wealth of all the snakes will be equal. So, the answer is 2.</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Shape 2791"/>
        <p:cNvGrpSpPr/>
        <p:nvPr/>
      </p:nvGrpSpPr>
      <p:grpSpPr>
        <a:xfrm>
          <a:off x="0" y="0"/>
          <a:ext cx="0" cy="0"/>
          <a:chOff x="0" y="0"/>
          <a:chExt cx="0" cy="0"/>
        </a:xfrm>
      </p:grpSpPr>
      <p:sp>
        <p:nvSpPr>
          <p:cNvPr id="2792" name="Google Shape;2792;p4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64. Snakes and transition from Capitalism to Socialism</a:t>
            </a:r>
            <a:endParaRPr/>
          </a:p>
        </p:txBody>
      </p:sp>
      <p:sp>
        <p:nvSpPr>
          <p:cNvPr id="2793" name="Google Shape;2793;p4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a:p>
            <a:pPr marL="0" lvl="0" indent="0" algn="l" rtl="0">
              <a:spcBef>
                <a:spcPts val="1200"/>
              </a:spcBef>
              <a:spcAft>
                <a:spcPts val="1200"/>
              </a:spcAft>
              <a:buNone/>
            </a:pPr>
            <a:r>
              <a:rPr lang="en"/>
              <a:t>https://youtu.be/UBlFqy5tCG0</a:t>
            </a:r>
            <a:endParaRPr/>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Shape 2797"/>
        <p:cNvGrpSpPr/>
        <p:nvPr/>
      </p:nvGrpSpPr>
      <p:grpSpPr>
        <a:xfrm>
          <a:off x="0" y="0"/>
          <a:ext cx="0" cy="0"/>
          <a:chOff x="0" y="0"/>
          <a:chExt cx="0" cy="0"/>
        </a:xfrm>
      </p:grpSpPr>
      <p:sp>
        <p:nvSpPr>
          <p:cNvPr id="2798" name="Google Shape;2798;p440"/>
          <p:cNvSpPr txBox="1">
            <a:spLocks noGrp="1"/>
          </p:cNvSpPr>
          <p:nvPr>
            <p:ph type="title"/>
          </p:nvPr>
        </p:nvSpPr>
        <p:spPr>
          <a:xfrm>
            <a:off x="311700" y="37787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latin typeface="Cambria"/>
                <a:ea typeface="Cambria"/>
                <a:cs typeface="Cambria"/>
                <a:sym typeface="Cambria"/>
              </a:rPr>
              <a:t>65. Ada King</a:t>
            </a:r>
            <a:endParaRPr sz="2500" b="1">
              <a:latin typeface="Cambria"/>
              <a:ea typeface="Cambria"/>
              <a:cs typeface="Cambria"/>
              <a:sym typeface="Cambria"/>
            </a:endParaRPr>
          </a:p>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 </a:t>
            </a:r>
            <a:endParaRPr/>
          </a:p>
        </p:txBody>
      </p:sp>
      <p:sp>
        <p:nvSpPr>
          <p:cNvPr id="2799" name="Google Shape;2799;p4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Chef Ada is training to defend her title of World Chess Champion.</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To train her calculation skills, Ada placed a king on a chessboard. Remember that a chessboard has </a:t>
            </a:r>
            <a:r>
              <a:rPr lang="en" sz="1350">
                <a:solidFill>
                  <a:srgbClr val="4A4A4A"/>
                </a:solidFill>
                <a:highlight>
                  <a:srgbClr val="FFFFFF"/>
                </a:highlight>
                <a:latin typeface="Times New Roman"/>
                <a:ea typeface="Times New Roman"/>
                <a:cs typeface="Times New Roman"/>
                <a:sym typeface="Times New Roman"/>
              </a:rPr>
              <a:t>8</a:t>
            </a:r>
            <a:r>
              <a:rPr lang="en" sz="1150">
                <a:solidFill>
                  <a:srgbClr val="4A4A4A"/>
                </a:solidFill>
                <a:highlight>
                  <a:srgbClr val="FFFFFF"/>
                </a:highlight>
                <a:latin typeface="Arial"/>
                <a:ea typeface="Arial"/>
                <a:cs typeface="Arial"/>
                <a:sym typeface="Arial"/>
              </a:rPr>
              <a:t> rows and </a:t>
            </a:r>
            <a:r>
              <a:rPr lang="en" sz="1350">
                <a:solidFill>
                  <a:srgbClr val="4A4A4A"/>
                </a:solidFill>
                <a:highlight>
                  <a:srgbClr val="FFFFFF"/>
                </a:highlight>
                <a:latin typeface="Times New Roman"/>
                <a:ea typeface="Times New Roman"/>
                <a:cs typeface="Times New Roman"/>
                <a:sym typeface="Times New Roman"/>
              </a:rPr>
              <a:t>8</a:t>
            </a:r>
            <a:r>
              <a:rPr lang="en" sz="1150">
                <a:solidFill>
                  <a:srgbClr val="4A4A4A"/>
                </a:solidFill>
                <a:highlight>
                  <a:srgbClr val="FFFFFF"/>
                </a:highlight>
                <a:latin typeface="Arial"/>
                <a:ea typeface="Arial"/>
                <a:cs typeface="Arial"/>
                <a:sym typeface="Arial"/>
              </a:rPr>
              <a:t> columns (for the purposes of this problem, both the rows and the columns are numbered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through </a:t>
            </a:r>
            <a:r>
              <a:rPr lang="en" sz="1350">
                <a:solidFill>
                  <a:srgbClr val="4A4A4A"/>
                </a:solidFill>
                <a:highlight>
                  <a:srgbClr val="FFFFFF"/>
                </a:highlight>
                <a:latin typeface="Times New Roman"/>
                <a:ea typeface="Times New Roman"/>
                <a:cs typeface="Times New Roman"/>
                <a:sym typeface="Times New Roman"/>
              </a:rPr>
              <a:t>8</a:t>
            </a:r>
            <a:r>
              <a:rPr lang="en" sz="1150">
                <a:solidFill>
                  <a:srgbClr val="4A4A4A"/>
                </a:solidFill>
                <a:highlight>
                  <a:srgbClr val="FFFFFF"/>
                </a:highlight>
                <a:latin typeface="Arial"/>
                <a:ea typeface="Arial"/>
                <a:cs typeface="Arial"/>
                <a:sym typeface="Arial"/>
              </a:rPr>
              <a:t>); let's denote the square in row </a:t>
            </a:r>
            <a:r>
              <a:rPr lang="en" sz="1350">
                <a:solidFill>
                  <a:srgbClr val="4A4A4A"/>
                </a:solidFill>
                <a:highlight>
                  <a:srgbClr val="FFFFFF"/>
                </a:highlight>
                <a:latin typeface="Times New Roman"/>
                <a:ea typeface="Times New Roman"/>
                <a:cs typeface="Times New Roman"/>
                <a:sym typeface="Times New Roman"/>
              </a:rPr>
              <a:t>r</a:t>
            </a:r>
            <a:r>
              <a:rPr lang="en" sz="1150">
                <a:solidFill>
                  <a:srgbClr val="4A4A4A"/>
                </a:solidFill>
                <a:highlight>
                  <a:srgbClr val="FFFFFF"/>
                </a:highlight>
                <a:latin typeface="Arial"/>
                <a:ea typeface="Arial"/>
                <a:cs typeface="Arial"/>
                <a:sym typeface="Arial"/>
              </a:rPr>
              <a:t>r and column </a:t>
            </a:r>
            <a:r>
              <a:rPr lang="en" sz="1350">
                <a:solidFill>
                  <a:srgbClr val="4A4A4A"/>
                </a:solidFill>
                <a:highlight>
                  <a:srgbClr val="FFFFFF"/>
                </a:highlight>
                <a:latin typeface="Times New Roman"/>
                <a:ea typeface="Times New Roman"/>
                <a:cs typeface="Times New Roman"/>
                <a:sym typeface="Times New Roman"/>
              </a:rPr>
              <a:t>c</a:t>
            </a:r>
            <a:r>
              <a:rPr lang="en" sz="1150">
                <a:solidFill>
                  <a:srgbClr val="4A4A4A"/>
                </a:solidFill>
                <a:highlight>
                  <a:srgbClr val="FFFFFF"/>
                </a:highlight>
                <a:latin typeface="Arial"/>
                <a:ea typeface="Arial"/>
                <a:cs typeface="Arial"/>
                <a:sym typeface="Arial"/>
              </a:rPr>
              <a:t>c by </a:t>
            </a:r>
            <a:r>
              <a:rPr lang="en" sz="1350">
                <a:solidFill>
                  <a:srgbClr val="4A4A4A"/>
                </a:solidFill>
                <a:highlight>
                  <a:srgbClr val="FFFFFF"/>
                </a:highlight>
                <a:latin typeface="Times New Roman"/>
                <a:ea typeface="Times New Roman"/>
                <a:cs typeface="Times New Roman"/>
                <a:sym typeface="Times New Roman"/>
              </a:rPr>
              <a:t>(r,c)</a:t>
            </a:r>
            <a:r>
              <a:rPr lang="en" sz="1150">
                <a:solidFill>
                  <a:srgbClr val="4A4A4A"/>
                </a:solidFill>
                <a:highlight>
                  <a:srgbClr val="FFFFFF"/>
                </a:highlight>
                <a:latin typeface="Arial"/>
                <a:ea typeface="Arial"/>
                <a:cs typeface="Arial"/>
                <a:sym typeface="Arial"/>
              </a:rPr>
              <a:t>. A king on a square </a:t>
            </a:r>
            <a:r>
              <a:rPr lang="en" sz="1350">
                <a:solidFill>
                  <a:srgbClr val="4A4A4A"/>
                </a:solidFill>
                <a:highlight>
                  <a:srgbClr val="FFFFFF"/>
                </a:highlight>
                <a:latin typeface="Times New Roman"/>
                <a:ea typeface="Times New Roman"/>
                <a:cs typeface="Times New Roman"/>
                <a:sym typeface="Times New Roman"/>
              </a:rPr>
              <a:t>(r,c)</a:t>
            </a:r>
            <a:r>
              <a:rPr lang="en" sz="1150">
                <a:solidFill>
                  <a:srgbClr val="4A4A4A"/>
                </a:solidFill>
                <a:highlight>
                  <a:srgbClr val="FFFFFF"/>
                </a:highlight>
                <a:latin typeface="Arial"/>
                <a:ea typeface="Arial"/>
                <a:cs typeface="Arial"/>
                <a:sym typeface="Arial"/>
              </a:rPr>
              <a:t> can move to another square </a:t>
            </a:r>
            <a:r>
              <a:rPr lang="en" sz="1350">
                <a:solidFill>
                  <a:srgbClr val="4A4A4A"/>
                </a:solidFill>
                <a:highlight>
                  <a:srgbClr val="FFFFFF"/>
                </a:highlight>
                <a:latin typeface="Times New Roman"/>
                <a:ea typeface="Times New Roman"/>
                <a:cs typeface="Times New Roman"/>
                <a:sym typeface="Times New Roman"/>
              </a:rPr>
              <a:t>(r</a:t>
            </a:r>
            <a:r>
              <a:rPr lang="en" sz="950">
                <a:solidFill>
                  <a:srgbClr val="4A4A4A"/>
                </a:solidFill>
                <a:highlight>
                  <a:srgbClr val="FFFFFF"/>
                </a:highlight>
                <a:latin typeface="Times New Roman"/>
                <a:ea typeface="Times New Roman"/>
                <a:cs typeface="Times New Roman"/>
                <a:sym typeface="Times New Roman"/>
              </a:rPr>
              <a:t>′</a:t>
            </a:r>
            <a:r>
              <a:rPr lang="en" sz="1350">
                <a:solidFill>
                  <a:srgbClr val="4A4A4A"/>
                </a:solidFill>
                <a:highlight>
                  <a:srgbClr val="FFFFFF"/>
                </a:highlight>
                <a:latin typeface="Times New Roman"/>
                <a:ea typeface="Times New Roman"/>
                <a:cs typeface="Times New Roman"/>
                <a:sym typeface="Times New Roman"/>
              </a:rPr>
              <a:t>,c</a:t>
            </a:r>
            <a:r>
              <a:rPr lang="en" sz="950">
                <a:solidFill>
                  <a:srgbClr val="4A4A4A"/>
                </a:solidFill>
                <a:highlight>
                  <a:srgbClr val="FFFFFF"/>
                </a:highlight>
                <a:latin typeface="Times New Roman"/>
                <a:ea typeface="Times New Roman"/>
                <a:cs typeface="Times New Roman"/>
                <a:sym typeface="Times New Roman"/>
              </a:rPr>
              <a:t>′</a:t>
            </a:r>
            <a:r>
              <a:rPr lang="en" sz="1350">
                <a:solidFill>
                  <a:srgbClr val="4A4A4A"/>
                </a:solidFill>
                <a:highlight>
                  <a:srgbClr val="FFFFFF"/>
                </a:highlight>
                <a:latin typeface="Times New Roman"/>
                <a:ea typeface="Times New Roman"/>
                <a:cs typeface="Times New Roman"/>
                <a:sym typeface="Times New Roman"/>
              </a:rPr>
              <a:t>)</a:t>
            </a:r>
            <a:r>
              <a:rPr lang="en" sz="1150">
                <a:solidFill>
                  <a:srgbClr val="4A4A4A"/>
                </a:solidFill>
                <a:highlight>
                  <a:srgbClr val="FFFFFF"/>
                </a:highlight>
                <a:latin typeface="Arial"/>
                <a:ea typeface="Arial"/>
                <a:cs typeface="Arial"/>
                <a:sym typeface="Arial"/>
              </a:rPr>
              <a:t> if and only if </a:t>
            </a:r>
            <a:r>
              <a:rPr lang="en" sz="1350">
                <a:solidFill>
                  <a:srgbClr val="4A4A4A"/>
                </a:solidFill>
                <a:highlight>
                  <a:srgbClr val="FFFFFF"/>
                </a:highlight>
                <a:latin typeface="Times New Roman"/>
                <a:ea typeface="Times New Roman"/>
                <a:cs typeface="Times New Roman"/>
                <a:sym typeface="Times New Roman"/>
              </a:rPr>
              <a:t>(r</a:t>
            </a:r>
            <a:r>
              <a:rPr lang="en" sz="950">
                <a:solidFill>
                  <a:srgbClr val="4A4A4A"/>
                </a:solidFill>
                <a:highlight>
                  <a:srgbClr val="FFFFFF"/>
                </a:highlight>
                <a:latin typeface="Times New Roman"/>
                <a:ea typeface="Times New Roman"/>
                <a:cs typeface="Times New Roman"/>
                <a:sym typeface="Times New Roman"/>
              </a:rPr>
              <a:t>′</a:t>
            </a:r>
            <a:r>
              <a:rPr lang="en" sz="1350">
                <a:solidFill>
                  <a:srgbClr val="4A4A4A"/>
                </a:solidFill>
                <a:highlight>
                  <a:srgbClr val="FFFFFF"/>
                </a:highlight>
                <a:latin typeface="Times New Roman"/>
                <a:ea typeface="Times New Roman"/>
                <a:cs typeface="Times New Roman"/>
                <a:sym typeface="Times New Roman"/>
              </a:rPr>
              <a:t>−r)</a:t>
            </a:r>
            <a:r>
              <a:rPr lang="en" sz="950">
                <a:solidFill>
                  <a:srgbClr val="4A4A4A"/>
                </a:solidFill>
                <a:highlight>
                  <a:srgbClr val="FFFFFF"/>
                </a:highlight>
                <a:latin typeface="Times New Roman"/>
                <a:ea typeface="Times New Roman"/>
                <a:cs typeface="Times New Roman"/>
                <a:sym typeface="Times New Roman"/>
              </a:rPr>
              <a:t>2</a:t>
            </a:r>
            <a:r>
              <a:rPr lang="en" sz="1350">
                <a:solidFill>
                  <a:srgbClr val="4A4A4A"/>
                </a:solidFill>
                <a:highlight>
                  <a:srgbClr val="FFFFFF"/>
                </a:highlight>
                <a:latin typeface="Times New Roman"/>
                <a:ea typeface="Times New Roman"/>
                <a:cs typeface="Times New Roman"/>
                <a:sym typeface="Times New Roman"/>
              </a:rPr>
              <a:t>+(c</a:t>
            </a:r>
            <a:r>
              <a:rPr lang="en" sz="950">
                <a:solidFill>
                  <a:srgbClr val="4A4A4A"/>
                </a:solidFill>
                <a:highlight>
                  <a:srgbClr val="FFFFFF"/>
                </a:highlight>
                <a:latin typeface="Times New Roman"/>
                <a:ea typeface="Times New Roman"/>
                <a:cs typeface="Times New Roman"/>
                <a:sym typeface="Times New Roman"/>
              </a:rPr>
              <a:t>′</a:t>
            </a:r>
            <a:r>
              <a:rPr lang="en" sz="1350">
                <a:solidFill>
                  <a:srgbClr val="4A4A4A"/>
                </a:solidFill>
                <a:highlight>
                  <a:srgbClr val="FFFFFF"/>
                </a:highlight>
                <a:latin typeface="Times New Roman"/>
                <a:ea typeface="Times New Roman"/>
                <a:cs typeface="Times New Roman"/>
                <a:sym typeface="Times New Roman"/>
              </a:rPr>
              <a:t>−c)</a:t>
            </a:r>
            <a:r>
              <a:rPr lang="en" sz="950">
                <a:solidFill>
                  <a:srgbClr val="4A4A4A"/>
                </a:solidFill>
                <a:highlight>
                  <a:srgbClr val="FFFFFF"/>
                </a:highlight>
                <a:latin typeface="Times New Roman"/>
                <a:ea typeface="Times New Roman"/>
                <a:cs typeface="Times New Roman"/>
                <a:sym typeface="Times New Roman"/>
              </a:rPr>
              <a:t>2</a:t>
            </a:r>
            <a:r>
              <a:rPr lang="en" sz="1350">
                <a:solidFill>
                  <a:srgbClr val="4A4A4A"/>
                </a:solidFill>
                <a:highlight>
                  <a:srgbClr val="FFFFFF"/>
                </a:highlight>
                <a:latin typeface="Times New Roman"/>
                <a:ea typeface="Times New Roman"/>
                <a:cs typeface="Times New Roman"/>
                <a:sym typeface="Times New Roman"/>
              </a:rPr>
              <a:t>≤2</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Ada placed her king on the square </a:t>
            </a:r>
            <a:r>
              <a:rPr lang="en" sz="1350">
                <a:solidFill>
                  <a:srgbClr val="4A4A4A"/>
                </a:solidFill>
                <a:highlight>
                  <a:srgbClr val="FFFFFF"/>
                </a:highlight>
                <a:latin typeface="Times New Roman"/>
                <a:ea typeface="Times New Roman"/>
                <a:cs typeface="Times New Roman"/>
                <a:sym typeface="Times New Roman"/>
              </a:rPr>
              <a:t>(R,C)</a:t>
            </a:r>
            <a:r>
              <a:rPr lang="en" sz="1150">
                <a:solidFill>
                  <a:srgbClr val="4A4A4A"/>
                </a:solidFill>
                <a:highlight>
                  <a:srgbClr val="FFFFFF"/>
                </a:highlight>
                <a:latin typeface="Arial"/>
                <a:ea typeface="Arial"/>
                <a:cs typeface="Arial"/>
                <a:sym typeface="Arial"/>
              </a:rPr>
              <a:t>. Now, she is counting the number of squares that can be visited (reached) by the king in at most </a:t>
            </a:r>
            <a:r>
              <a:rPr lang="en" sz="1350">
                <a:solidFill>
                  <a:srgbClr val="4A4A4A"/>
                </a:solidFill>
                <a:highlight>
                  <a:srgbClr val="FFFFFF"/>
                </a:highlight>
                <a:latin typeface="Times New Roman"/>
                <a:ea typeface="Times New Roman"/>
                <a:cs typeface="Times New Roman"/>
                <a:sym typeface="Times New Roman"/>
              </a:rPr>
              <a:t>K</a:t>
            </a:r>
            <a:r>
              <a:rPr lang="en" sz="1150">
                <a:solidFill>
                  <a:srgbClr val="4A4A4A"/>
                </a:solidFill>
                <a:highlight>
                  <a:srgbClr val="FFFFFF"/>
                </a:highlight>
                <a:latin typeface="Arial"/>
                <a:ea typeface="Arial"/>
                <a:cs typeface="Arial"/>
                <a:sym typeface="Arial"/>
              </a:rPr>
              <a:t> moves. Help Ada verify her answers.</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Shape 2803"/>
        <p:cNvGrpSpPr/>
        <p:nvPr/>
      </p:nvGrpSpPr>
      <p:grpSpPr>
        <a:xfrm>
          <a:off x="0" y="0"/>
          <a:ext cx="0" cy="0"/>
          <a:chOff x="0" y="0"/>
          <a:chExt cx="0" cy="0"/>
        </a:xfrm>
      </p:grpSpPr>
      <p:sp>
        <p:nvSpPr>
          <p:cNvPr id="2804" name="Google Shape;2804;p4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65. Ada King</a:t>
            </a:r>
            <a:endParaRPr/>
          </a:p>
        </p:txBody>
      </p:sp>
      <p:sp>
        <p:nvSpPr>
          <p:cNvPr id="2805" name="Google Shape;2805;p441"/>
          <p:cNvSpPr txBox="1">
            <a:spLocks noGrp="1"/>
          </p:cNvSpPr>
          <p:nvPr>
            <p:ph type="body" idx="1"/>
          </p:nvPr>
        </p:nvSpPr>
        <p:spPr>
          <a:xfrm>
            <a:off x="311700" y="1171600"/>
            <a:ext cx="40260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Input</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first line of the input contains a single integer </a:t>
            </a:r>
            <a:r>
              <a:rPr lang="en" sz="1350">
                <a:solidFill>
                  <a:srgbClr val="4A4A4A"/>
                </a:solidFill>
                <a:highlight>
                  <a:srgbClr val="FFFFFF"/>
                </a:highlight>
                <a:latin typeface="Times New Roman"/>
                <a:ea typeface="Times New Roman"/>
                <a:cs typeface="Times New Roman"/>
                <a:sym typeface="Times New Roman"/>
              </a:rPr>
              <a:t>T</a:t>
            </a:r>
            <a:r>
              <a:rPr lang="en" sz="1100">
                <a:highlight>
                  <a:srgbClr val="FFFFFF"/>
                </a:highlight>
                <a:latin typeface="Arial"/>
                <a:ea typeface="Arial"/>
                <a:cs typeface="Arial"/>
                <a:sym typeface="Arial"/>
              </a:rPr>
              <a:t> denoting the number of test cases. The description of </a:t>
            </a:r>
            <a:r>
              <a:rPr lang="en" sz="1350">
                <a:solidFill>
                  <a:srgbClr val="4A4A4A"/>
                </a:solidFill>
                <a:highlight>
                  <a:srgbClr val="FFFFFF"/>
                </a:highlight>
                <a:latin typeface="Times New Roman"/>
                <a:ea typeface="Times New Roman"/>
                <a:cs typeface="Times New Roman"/>
                <a:sym typeface="Times New Roman"/>
              </a:rPr>
              <a:t>T</a:t>
            </a:r>
            <a:r>
              <a:rPr lang="en" sz="1100">
                <a:highlight>
                  <a:srgbClr val="FFFFFF"/>
                </a:highlight>
                <a:latin typeface="Arial"/>
                <a:ea typeface="Arial"/>
                <a:cs typeface="Arial"/>
                <a:sym typeface="Arial"/>
              </a:rPr>
              <a:t> test cases follows.</a:t>
            </a:r>
            <a:endParaRPr sz="1100">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first and only line of each test case contains three space-separated integers </a:t>
            </a:r>
            <a:r>
              <a:rPr lang="en" sz="1350">
                <a:solidFill>
                  <a:srgbClr val="4A4A4A"/>
                </a:solidFill>
                <a:highlight>
                  <a:srgbClr val="FFFFFF"/>
                </a:highlight>
                <a:latin typeface="Times New Roman"/>
                <a:ea typeface="Times New Roman"/>
                <a:cs typeface="Times New Roman"/>
                <a:sym typeface="Times New Roman"/>
              </a:rPr>
              <a:t>R</a:t>
            </a:r>
            <a:r>
              <a:rPr lang="en" sz="1100">
                <a:highlight>
                  <a:srgbClr val="FFFFFF"/>
                </a:highlight>
                <a:latin typeface="Arial"/>
                <a:ea typeface="Arial"/>
                <a:cs typeface="Arial"/>
                <a:sym typeface="Arial"/>
              </a:rPr>
              <a:t>, </a:t>
            </a:r>
            <a:r>
              <a:rPr lang="en" sz="1350">
                <a:solidFill>
                  <a:srgbClr val="4A4A4A"/>
                </a:solidFill>
                <a:highlight>
                  <a:srgbClr val="FFFFFF"/>
                </a:highlight>
                <a:latin typeface="Times New Roman"/>
                <a:ea typeface="Times New Roman"/>
                <a:cs typeface="Times New Roman"/>
                <a:sym typeface="Times New Roman"/>
              </a:rPr>
              <a:t>C</a:t>
            </a:r>
            <a:r>
              <a:rPr lang="en" sz="1100">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K</a:t>
            </a:r>
            <a:r>
              <a:rPr lang="en" sz="1100">
                <a:highlight>
                  <a:srgbClr val="FFFFFF"/>
                </a:highlight>
                <a:latin typeface="Arial"/>
                <a:ea typeface="Arial"/>
                <a:cs typeface="Arial"/>
                <a:sym typeface="Arial"/>
              </a:rPr>
              <a:t>.</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806" name="Google Shape;2806;p441"/>
          <p:cNvSpPr txBox="1">
            <a:spLocks noGrp="1"/>
          </p:cNvSpPr>
          <p:nvPr>
            <p:ph type="body" idx="1"/>
          </p:nvPr>
        </p:nvSpPr>
        <p:spPr>
          <a:xfrm>
            <a:off x="4667525" y="1297125"/>
            <a:ext cx="4026000" cy="3397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350" b="1">
                <a:solidFill>
                  <a:srgbClr val="4A4A4A"/>
                </a:solidFill>
                <a:highlight>
                  <a:srgbClr val="FFFFFF"/>
                </a:highlight>
                <a:latin typeface="Arial"/>
                <a:ea typeface="Arial"/>
                <a:cs typeface="Arial"/>
                <a:sym typeface="Arial"/>
              </a:rPr>
              <a:t>Output</a:t>
            </a:r>
            <a:endParaRPr sz="135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None/>
            </a:pPr>
            <a:r>
              <a:rPr lang="en" sz="1150">
                <a:solidFill>
                  <a:srgbClr val="4A4A4A"/>
                </a:solidFill>
                <a:highlight>
                  <a:srgbClr val="FFFFFF"/>
                </a:highlight>
                <a:latin typeface="Arial"/>
                <a:ea typeface="Arial"/>
                <a:cs typeface="Arial"/>
                <a:sym typeface="Arial"/>
              </a:rPr>
              <a:t>For each test case, print a single line containing one integer — the number of squares the king can visit.</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marL="241300" lvl="0" indent="0" algn="l" rtl="0">
              <a:spcBef>
                <a:spcPts val="1200"/>
              </a:spcBef>
              <a:spcAft>
                <a:spcPts val="0"/>
              </a:spcAft>
              <a:buNone/>
            </a:pPr>
            <a:endParaRPr sz="130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Shape 2810"/>
        <p:cNvGrpSpPr/>
        <p:nvPr/>
      </p:nvGrpSpPr>
      <p:grpSpPr>
        <a:xfrm>
          <a:off x="0" y="0"/>
          <a:ext cx="0" cy="0"/>
          <a:chOff x="0" y="0"/>
          <a:chExt cx="0" cy="0"/>
        </a:xfrm>
      </p:grpSpPr>
      <p:sp>
        <p:nvSpPr>
          <p:cNvPr id="2811" name="Google Shape;2811;p4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65. Ada King</a:t>
            </a:r>
            <a:endParaRPr/>
          </a:p>
        </p:txBody>
      </p:sp>
      <p:sp>
        <p:nvSpPr>
          <p:cNvPr id="2812" name="Google Shape;2812;p442"/>
          <p:cNvSpPr txBox="1">
            <a:spLocks noGrp="1"/>
          </p:cNvSpPr>
          <p:nvPr>
            <p:ph type="body" idx="1"/>
          </p:nvPr>
        </p:nvSpPr>
        <p:spPr>
          <a:xfrm>
            <a:off x="311700" y="1171600"/>
            <a:ext cx="18102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Constraints</a:t>
            </a:r>
            <a:endParaRPr sz="1350" b="1">
              <a:solidFill>
                <a:srgbClr val="4A4A4A"/>
              </a:solidFill>
              <a:highlight>
                <a:srgbClr val="FFFFFF"/>
              </a:highlight>
              <a:latin typeface="Arial"/>
              <a:ea typeface="Arial"/>
              <a:cs typeface="Arial"/>
              <a:sym typeface="Arial"/>
            </a:endParaRPr>
          </a:p>
          <a:p>
            <a:pPr marL="698500" lvl="0" indent="-301625" algn="l" rtl="0">
              <a:spcBef>
                <a:spcPts val="400"/>
              </a:spcBef>
              <a:spcAft>
                <a:spcPts val="0"/>
              </a:spcAft>
              <a:buClr>
                <a:srgbClr val="4A4A4A"/>
              </a:buClr>
              <a:buSzPts val="1150"/>
              <a:buFont typeface="Arial"/>
              <a:buChar char="●"/>
            </a:pPr>
            <a:r>
              <a:rPr lang="en" sz="1350">
                <a:solidFill>
                  <a:srgbClr val="4A4A4A"/>
                </a:solidFill>
                <a:highlight>
                  <a:srgbClr val="FFFFFF"/>
                </a:highlight>
                <a:latin typeface="Arial"/>
                <a:ea typeface="Arial"/>
                <a:cs typeface="Arial"/>
                <a:sym typeface="Arial"/>
              </a:rPr>
              <a:t>1≤T≤512</a:t>
            </a:r>
            <a:endParaRPr sz="1350">
              <a:solidFill>
                <a:srgbClr val="4A4A4A"/>
              </a:solidFill>
              <a:highlight>
                <a:srgbClr val="FFFFFF"/>
              </a:highlight>
              <a:latin typeface="Arial"/>
              <a:ea typeface="Arial"/>
              <a:cs typeface="Arial"/>
              <a:sym typeface="Arial"/>
            </a:endParaRPr>
          </a:p>
          <a:p>
            <a:pPr marL="698500" lvl="0" indent="-301625" algn="l" rtl="0">
              <a:spcBef>
                <a:spcPts val="0"/>
              </a:spcBef>
              <a:spcAft>
                <a:spcPts val="0"/>
              </a:spcAft>
              <a:buClr>
                <a:srgbClr val="4A4A4A"/>
              </a:buClr>
              <a:buSzPts val="1150"/>
              <a:buFont typeface="Arial"/>
              <a:buChar char="●"/>
            </a:pPr>
            <a:r>
              <a:rPr lang="en" sz="1350">
                <a:solidFill>
                  <a:srgbClr val="4A4A4A"/>
                </a:solidFill>
                <a:highlight>
                  <a:srgbClr val="FFFFFF"/>
                </a:highlight>
                <a:latin typeface="Arial"/>
                <a:ea typeface="Arial"/>
                <a:cs typeface="Arial"/>
                <a:sym typeface="Arial"/>
              </a:rPr>
              <a:t>1≤R,C,K≤8</a:t>
            </a:r>
            <a:endParaRPr sz="1350">
              <a:solidFill>
                <a:srgbClr val="4A4A4A"/>
              </a:solidFill>
              <a:highlight>
                <a:srgbClr val="FFFFFF"/>
              </a:highlight>
              <a:latin typeface="Arial"/>
              <a:ea typeface="Arial"/>
              <a:cs typeface="Arial"/>
              <a:sym typeface="Arial"/>
            </a:endParaRPr>
          </a:p>
          <a:p>
            <a:pPr marL="457200" lvl="0" indent="0" algn="l" rtl="0">
              <a:lnSpc>
                <a:spcPct val="170000"/>
              </a:lnSpc>
              <a:spcBef>
                <a:spcPts val="3000"/>
              </a:spcBef>
              <a:spcAft>
                <a:spcPts val="0"/>
              </a:spcAft>
              <a:buNone/>
            </a:pPr>
            <a:endParaRPr sz="1150">
              <a:solidFill>
                <a:srgbClr val="4A4A4A"/>
              </a:solidFill>
              <a:highlight>
                <a:srgbClr val="FFFFFF"/>
              </a:highlight>
              <a:latin typeface="Arial"/>
              <a:ea typeface="Arial"/>
              <a:cs typeface="Arial"/>
              <a:sym typeface="Arial"/>
            </a:endParaRPr>
          </a:p>
          <a:p>
            <a:pPr marL="0" lvl="0" indent="0" algn="l" rtl="0">
              <a:spcBef>
                <a:spcPts val="3000"/>
              </a:spcBef>
              <a:spcAft>
                <a:spcPts val="1200"/>
              </a:spcAft>
              <a:buNone/>
            </a:pPr>
            <a:endParaRPr/>
          </a:p>
        </p:txBody>
      </p:sp>
      <p:sp>
        <p:nvSpPr>
          <p:cNvPr id="2813" name="Google Shape;2813;p442"/>
          <p:cNvSpPr txBox="1">
            <a:spLocks noGrp="1"/>
          </p:cNvSpPr>
          <p:nvPr>
            <p:ph type="body" idx="1"/>
          </p:nvPr>
        </p:nvSpPr>
        <p:spPr>
          <a:xfrm>
            <a:off x="3794625" y="1219200"/>
            <a:ext cx="18102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Sample Input 1 </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None/>
            </a:pPr>
            <a:r>
              <a:rPr lang="en" sz="1050">
                <a:solidFill>
                  <a:srgbClr val="333333"/>
                </a:solidFill>
                <a:highlight>
                  <a:srgbClr val="FFFFFF"/>
                </a:highlight>
                <a:latin typeface="Courier"/>
                <a:ea typeface="Courier"/>
                <a:cs typeface="Courier"/>
                <a:sym typeface="Courier"/>
              </a:rPr>
              <a:t>1</a:t>
            </a:r>
            <a:endParaRPr sz="1050">
              <a:solidFill>
                <a:srgbClr val="333333"/>
              </a:solidFill>
              <a:highlight>
                <a:srgbClr val="FFFFFF"/>
              </a:highlight>
              <a:latin typeface="Courier"/>
              <a:ea typeface="Courier"/>
              <a:cs typeface="Courier"/>
              <a:sym typeface="Courier"/>
            </a:endParaRPr>
          </a:p>
          <a:p>
            <a:pPr marL="0" lvl="0" indent="0" algn="l" rtl="0">
              <a:spcBef>
                <a:spcPts val="30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1 3 1</a:t>
            </a:r>
            <a:endParaRPr sz="1050">
              <a:solidFill>
                <a:srgbClr val="333333"/>
              </a:solidFill>
              <a:highlight>
                <a:srgbClr val="FFFFFF"/>
              </a:highlight>
              <a:latin typeface="Courier"/>
              <a:ea typeface="Courier"/>
              <a:cs typeface="Courier"/>
              <a:sym typeface="Courier"/>
            </a:endParaRPr>
          </a:p>
          <a:p>
            <a:pPr marL="0" lvl="0" indent="0" algn="l" rtl="0">
              <a:lnSpc>
                <a:spcPct val="170000"/>
              </a:lnSpc>
              <a:spcBef>
                <a:spcPts val="1500"/>
              </a:spcBef>
              <a:spcAft>
                <a:spcPts val="0"/>
              </a:spcAft>
              <a:buNone/>
            </a:pPr>
            <a:endParaRPr sz="1350" b="1">
              <a:solidFill>
                <a:srgbClr val="4A4A4A"/>
              </a:solidFill>
              <a:highlight>
                <a:srgbClr val="FFFFFF"/>
              </a:highlight>
              <a:latin typeface="Arial"/>
              <a:ea typeface="Arial"/>
              <a:cs typeface="Arial"/>
              <a:sym typeface="Arial"/>
            </a:endParaRPr>
          </a:p>
          <a:p>
            <a:pPr marL="0" lvl="0" indent="0" algn="l" rtl="0">
              <a:spcBef>
                <a:spcPts val="3000"/>
              </a:spcBef>
              <a:spcAft>
                <a:spcPts val="1200"/>
              </a:spcAft>
              <a:buNone/>
            </a:pPr>
            <a:endParaRPr/>
          </a:p>
        </p:txBody>
      </p:sp>
      <p:sp>
        <p:nvSpPr>
          <p:cNvPr id="2814" name="Google Shape;2814;p442"/>
          <p:cNvSpPr txBox="1">
            <a:spLocks noGrp="1"/>
          </p:cNvSpPr>
          <p:nvPr>
            <p:ph type="body" idx="1"/>
          </p:nvPr>
        </p:nvSpPr>
        <p:spPr>
          <a:xfrm>
            <a:off x="6955225" y="1171600"/>
            <a:ext cx="18102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Sample Output 1 </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6</a:t>
            </a:r>
            <a:endParaRPr sz="1050">
              <a:solidFill>
                <a:srgbClr val="333333"/>
              </a:solidFill>
              <a:highlight>
                <a:srgbClr val="FFFFFF"/>
              </a:highlight>
              <a:latin typeface="Courier"/>
              <a:ea typeface="Courier"/>
              <a:cs typeface="Courier"/>
              <a:sym typeface="Courier"/>
            </a:endParaRPr>
          </a:p>
          <a:p>
            <a:pPr marL="0" lvl="0" indent="0" algn="l" rtl="0">
              <a:lnSpc>
                <a:spcPct val="170000"/>
              </a:lnSpc>
              <a:spcBef>
                <a:spcPts val="1500"/>
              </a:spcBef>
              <a:spcAft>
                <a:spcPts val="0"/>
              </a:spcAft>
              <a:buNone/>
            </a:pPr>
            <a:endParaRPr sz="1350" b="1">
              <a:solidFill>
                <a:srgbClr val="4A4A4A"/>
              </a:solidFill>
              <a:highlight>
                <a:srgbClr val="FFFFFF"/>
              </a:highlight>
              <a:latin typeface="Arial"/>
              <a:ea typeface="Arial"/>
              <a:cs typeface="Arial"/>
              <a:sym typeface="Arial"/>
            </a:endParaRPr>
          </a:p>
          <a:p>
            <a:pPr marL="0" lvl="0" indent="0" algn="l" rtl="0">
              <a:spcBef>
                <a:spcPts val="3000"/>
              </a:spcBef>
              <a:spcAft>
                <a:spcPts val="12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6. Greedy puppy</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41" name="Google Shape;341;p5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lnSpc>
                <a:spcPct val="100000"/>
              </a:lnSpc>
              <a:spcBef>
                <a:spcPts val="1500"/>
              </a:spcBef>
              <a:spcAft>
                <a:spcPts val="0"/>
              </a:spcAft>
              <a:buClr>
                <a:schemeClr val="dk1"/>
              </a:buClr>
              <a:buSzPts val="1100"/>
              <a:buFont typeface="Arial"/>
              <a:buNone/>
            </a:pPr>
            <a:r>
              <a:rPr lang="en" sz="1400">
                <a:latin typeface="Courier"/>
                <a:ea typeface="Courier"/>
                <a:cs typeface="Courier"/>
                <a:sym typeface="Courier"/>
              </a:rPr>
              <a:t>t = int(input())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for i in range(t):</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(n, k) = map(int, input().split(' '))</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mx=-float('INF')</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for j in range(1,k+1):</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r=n%j</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if(r&gt;mx):</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mx=r</a:t>
            </a:r>
            <a:endParaRPr sz="1400">
              <a:latin typeface="Courier"/>
              <a:ea typeface="Courier"/>
              <a:cs typeface="Courier"/>
              <a:sym typeface="Courier"/>
            </a:endParaRPr>
          </a:p>
          <a:p>
            <a:pPr marL="0" lvl="0" indent="0" algn="l" rtl="0">
              <a:lnSpc>
                <a:spcPct val="100000"/>
              </a:lnSpc>
              <a:spcBef>
                <a:spcPts val="1200"/>
              </a:spcBef>
              <a:spcAft>
                <a:spcPts val="0"/>
              </a:spcAft>
              <a:buClr>
                <a:schemeClr val="dk1"/>
              </a:buClr>
              <a:buSzPts val="1100"/>
              <a:buFont typeface="Arial"/>
              <a:buNone/>
            </a:pPr>
            <a:r>
              <a:rPr lang="en" sz="1400">
                <a:latin typeface="Courier"/>
                <a:ea typeface="Courier"/>
                <a:cs typeface="Courier"/>
                <a:sym typeface="Courier"/>
              </a:rPr>
              <a:t>    print(mx)</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just" rtl="0">
              <a:lnSpc>
                <a:spcPct val="170000"/>
              </a:lnSpc>
              <a:spcBef>
                <a:spcPts val="1200"/>
              </a:spcBef>
              <a:spcAft>
                <a:spcPts val="15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Shape 2818"/>
        <p:cNvGrpSpPr/>
        <p:nvPr/>
      </p:nvGrpSpPr>
      <p:grpSpPr>
        <a:xfrm>
          <a:off x="0" y="0"/>
          <a:ext cx="0" cy="0"/>
          <a:chOff x="0" y="0"/>
          <a:chExt cx="0" cy="0"/>
        </a:xfrm>
      </p:grpSpPr>
      <p:sp>
        <p:nvSpPr>
          <p:cNvPr id="2819" name="Google Shape;2819;p4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65. Ada King</a:t>
            </a:r>
            <a:endParaRPr/>
          </a:p>
        </p:txBody>
      </p:sp>
      <p:sp>
        <p:nvSpPr>
          <p:cNvPr id="2820" name="Google Shape;2820;p4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Explanation</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Clr>
                <a:schemeClr val="dk1"/>
              </a:buClr>
              <a:buSzPts val="1100"/>
              <a:buFont typeface="Arial"/>
              <a:buNone/>
            </a:pPr>
            <a:r>
              <a:rPr lang="en" sz="1150" b="1">
                <a:solidFill>
                  <a:srgbClr val="4A4A4A"/>
                </a:solidFill>
                <a:highlight>
                  <a:srgbClr val="FFFFFF"/>
                </a:highlight>
                <a:latin typeface="Arial"/>
                <a:ea typeface="Arial"/>
                <a:cs typeface="Arial"/>
                <a:sym typeface="Arial"/>
              </a:rPr>
              <a:t>Example case 1:</a:t>
            </a:r>
            <a:r>
              <a:rPr lang="en" sz="1150">
                <a:solidFill>
                  <a:srgbClr val="4A4A4A"/>
                </a:solidFill>
                <a:highlight>
                  <a:srgbClr val="FFFFFF"/>
                </a:highlight>
                <a:latin typeface="Arial"/>
                <a:ea typeface="Arial"/>
                <a:cs typeface="Arial"/>
                <a:sym typeface="Arial"/>
              </a:rPr>
              <a:t> The king can stay on its original square or move to one of the squares circled in the following figure.</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pic>
        <p:nvPicPr>
          <p:cNvPr id="2821" name="Google Shape;2821;p443"/>
          <p:cNvPicPr preferRelativeResize="0"/>
          <p:nvPr/>
        </p:nvPicPr>
        <p:blipFill>
          <a:blip r:embed="rId3">
            <a:alphaModFix/>
          </a:blip>
          <a:stretch>
            <a:fillRect/>
          </a:stretch>
        </p:blipFill>
        <p:spPr>
          <a:xfrm>
            <a:off x="1428225" y="2019100"/>
            <a:ext cx="2438400" cy="2438400"/>
          </a:xfrm>
          <a:prstGeom prst="rect">
            <a:avLst/>
          </a:prstGeom>
          <a:noFill/>
          <a:ln>
            <a:noFill/>
          </a:ln>
        </p:spPr>
      </p:pic>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Shape 2825"/>
        <p:cNvGrpSpPr/>
        <p:nvPr/>
      </p:nvGrpSpPr>
      <p:grpSpPr>
        <a:xfrm>
          <a:off x="0" y="0"/>
          <a:ext cx="0" cy="0"/>
          <a:chOff x="0" y="0"/>
          <a:chExt cx="0" cy="0"/>
        </a:xfrm>
      </p:grpSpPr>
      <p:sp>
        <p:nvSpPr>
          <p:cNvPr id="2826" name="Google Shape;2826;p4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65. Ada King</a:t>
            </a:r>
            <a:endParaRPr/>
          </a:p>
        </p:txBody>
      </p:sp>
      <p:sp>
        <p:nvSpPr>
          <p:cNvPr id="2827" name="Google Shape;2827;p4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a:p>
            <a:pPr marL="0" lvl="0" indent="0" algn="l" rtl="0">
              <a:spcBef>
                <a:spcPts val="1200"/>
              </a:spcBef>
              <a:spcAft>
                <a:spcPts val="1200"/>
              </a:spcAft>
              <a:buNone/>
            </a:pPr>
            <a:r>
              <a:rPr lang="en"/>
              <a:t>https://youtu.be/RdiS9dhEGBw</a:t>
            </a:r>
            <a:endParaRPr/>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Shape 2831"/>
        <p:cNvGrpSpPr/>
        <p:nvPr/>
      </p:nvGrpSpPr>
      <p:grpSpPr>
        <a:xfrm>
          <a:off x="0" y="0"/>
          <a:ext cx="0" cy="0"/>
          <a:chOff x="0" y="0"/>
          <a:chExt cx="0" cy="0"/>
        </a:xfrm>
      </p:grpSpPr>
      <p:sp>
        <p:nvSpPr>
          <p:cNvPr id="2832" name="Google Shape;2832;p4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latin typeface="Cambria"/>
                <a:ea typeface="Cambria"/>
                <a:cs typeface="Cambria"/>
                <a:sym typeface="Cambria"/>
              </a:rPr>
              <a:t>66. Toll Count</a:t>
            </a:r>
            <a:endParaRPr sz="2500" b="1">
              <a:latin typeface="Cambria"/>
              <a:ea typeface="Cambria"/>
              <a:cs typeface="Cambria"/>
              <a:sym typeface="Cambria"/>
            </a:endParaRPr>
          </a:p>
          <a:p>
            <a:pPr marL="0" lvl="0" indent="0" algn="l" rtl="0">
              <a:lnSpc>
                <a:spcPct val="160000"/>
              </a:lnSpc>
              <a:spcBef>
                <a:spcPts val="2400"/>
              </a:spcBef>
              <a:spcAft>
                <a:spcPts val="600"/>
              </a:spcAft>
              <a:buClr>
                <a:schemeClr val="dk1"/>
              </a:buClr>
              <a:buSzPct val="44000"/>
              <a:buFont typeface="Arial"/>
              <a:buNone/>
            </a:pPr>
            <a:endParaRPr sz="2500" b="1">
              <a:latin typeface="Cambria"/>
              <a:ea typeface="Cambria"/>
              <a:cs typeface="Cambria"/>
              <a:sym typeface="Cambria"/>
            </a:endParaRPr>
          </a:p>
        </p:txBody>
      </p:sp>
      <p:sp>
        <p:nvSpPr>
          <p:cNvPr id="2833" name="Google Shape;2833;p4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You are required to write a program that calculates the parking charges that vehicles have to pay for parking in a parking facility.</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You are given the entry and exit times of each vehicles and how to compute the cost.</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Suppose a vehicle entered at time </a:t>
            </a:r>
            <a:r>
              <a:rPr lang="en" sz="1350">
                <a:solidFill>
                  <a:srgbClr val="4A4A4A"/>
                </a:solidFill>
                <a:highlight>
                  <a:srgbClr val="FFFFFF"/>
                </a:highlight>
                <a:latin typeface="Times New Roman"/>
                <a:ea typeface="Times New Roman"/>
                <a:cs typeface="Times New Roman"/>
                <a:sym typeface="Times New Roman"/>
              </a:rPr>
              <a:t>t</a:t>
            </a:r>
            <a:r>
              <a:rPr lang="en" sz="950">
                <a:solidFill>
                  <a:srgbClr val="4A4A4A"/>
                </a:solidFill>
                <a:highlight>
                  <a:srgbClr val="FFFFFF"/>
                </a:highlight>
                <a:latin typeface="Times New Roman"/>
                <a:ea typeface="Times New Roman"/>
                <a:cs typeface="Times New Roman"/>
                <a:sym typeface="Times New Roman"/>
              </a:rPr>
              <a:t>i</a:t>
            </a:r>
            <a:r>
              <a:rPr lang="en" sz="1150">
                <a:solidFill>
                  <a:srgbClr val="4A4A4A"/>
                </a:solidFill>
                <a:highlight>
                  <a:srgbClr val="FFFFFF"/>
                </a:highlight>
                <a:latin typeface="Arial"/>
                <a:ea typeface="Arial"/>
                <a:cs typeface="Arial"/>
                <a:sym typeface="Arial"/>
              </a:rPr>
              <a:t> and left at time </a:t>
            </a:r>
            <a:r>
              <a:rPr lang="en" sz="1350">
                <a:solidFill>
                  <a:srgbClr val="4A4A4A"/>
                </a:solidFill>
                <a:highlight>
                  <a:srgbClr val="FFFFFF"/>
                </a:highlight>
                <a:latin typeface="Times New Roman"/>
                <a:ea typeface="Times New Roman"/>
                <a:cs typeface="Times New Roman"/>
                <a:sym typeface="Times New Roman"/>
              </a:rPr>
              <a:t>t</a:t>
            </a:r>
            <a:r>
              <a:rPr lang="en" sz="2000" baseline="-25000">
                <a:solidFill>
                  <a:srgbClr val="4A4A4A"/>
                </a:solidFill>
                <a:highlight>
                  <a:srgbClr val="FFFFFF"/>
                </a:highlight>
                <a:latin typeface="Times New Roman"/>
                <a:ea typeface="Times New Roman"/>
                <a:cs typeface="Times New Roman"/>
                <a:sym typeface="Times New Roman"/>
              </a:rPr>
              <a:t>f</a:t>
            </a:r>
            <a:r>
              <a:rPr lang="en" sz="1150">
                <a:solidFill>
                  <a:srgbClr val="4A4A4A"/>
                </a:solidFill>
                <a:highlight>
                  <a:srgbClr val="FFFFFF"/>
                </a:highlight>
                <a:latin typeface="Arial"/>
                <a:ea typeface="Arial"/>
                <a:cs typeface="Arial"/>
                <a:sym typeface="Arial"/>
              </a:rPr>
              <a:t> then the total cost is based on the time spent which is </a:t>
            </a:r>
            <a:r>
              <a:rPr lang="en" sz="1350">
                <a:solidFill>
                  <a:srgbClr val="4A4A4A"/>
                </a:solidFill>
                <a:highlight>
                  <a:srgbClr val="FFFFFF"/>
                </a:highlight>
                <a:latin typeface="Times New Roman"/>
                <a:ea typeface="Times New Roman"/>
                <a:cs typeface="Times New Roman"/>
                <a:sym typeface="Times New Roman"/>
              </a:rPr>
              <a:t>t</a:t>
            </a:r>
            <a:r>
              <a:rPr lang="en" sz="2000" baseline="-25000">
                <a:solidFill>
                  <a:srgbClr val="4A4A4A"/>
                </a:solidFill>
                <a:highlight>
                  <a:srgbClr val="FFFFFF"/>
                </a:highlight>
                <a:latin typeface="Times New Roman"/>
                <a:ea typeface="Times New Roman"/>
                <a:cs typeface="Times New Roman"/>
                <a:sym typeface="Times New Roman"/>
              </a:rPr>
              <a:t>f</a:t>
            </a:r>
            <a:r>
              <a:rPr lang="en" sz="1350">
                <a:solidFill>
                  <a:srgbClr val="4A4A4A"/>
                </a:solidFill>
                <a:highlight>
                  <a:srgbClr val="FFFFFF"/>
                </a:highlight>
                <a:latin typeface="Times New Roman"/>
                <a:ea typeface="Times New Roman"/>
                <a:cs typeface="Times New Roman"/>
                <a:sym typeface="Times New Roman"/>
              </a:rPr>
              <a:t>−t</a:t>
            </a:r>
            <a:r>
              <a:rPr lang="en" sz="2000" baseline="-25000">
                <a:solidFill>
                  <a:srgbClr val="4A4A4A"/>
                </a:solidFill>
                <a:highlight>
                  <a:srgbClr val="FFFFFF"/>
                </a:highlight>
                <a:latin typeface="Times New Roman"/>
                <a:ea typeface="Times New Roman"/>
                <a:cs typeface="Times New Roman"/>
                <a:sym typeface="Times New Roman"/>
              </a:rPr>
              <a:t>i</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The cost is computed as follows, the total number of hours spent is calculated and </a:t>
            </a:r>
            <a:r>
              <a:rPr lang="en" sz="1150" b="1">
                <a:solidFill>
                  <a:srgbClr val="4A4A4A"/>
                </a:solidFill>
                <a:highlight>
                  <a:srgbClr val="FFFFFF"/>
                </a:highlight>
                <a:latin typeface="Arial"/>
                <a:ea typeface="Arial"/>
                <a:cs typeface="Arial"/>
                <a:sym typeface="Arial"/>
              </a:rPr>
              <a:t>rounded up</a:t>
            </a:r>
            <a:r>
              <a:rPr lang="en" sz="1150">
                <a:solidFill>
                  <a:srgbClr val="4A4A4A"/>
                </a:solidFill>
                <a:highlight>
                  <a:srgbClr val="FFFFFF"/>
                </a:highlight>
                <a:latin typeface="Arial"/>
                <a:ea typeface="Arial"/>
                <a:cs typeface="Arial"/>
                <a:sym typeface="Arial"/>
              </a:rPr>
              <a:t> to the nearest integer, so if a vehicle spent </a:t>
            </a:r>
            <a:r>
              <a:rPr lang="en" sz="1350">
                <a:solidFill>
                  <a:srgbClr val="4A4A4A"/>
                </a:solidFill>
                <a:highlight>
                  <a:srgbClr val="FFFFFF"/>
                </a:highlight>
                <a:latin typeface="Times New Roman"/>
                <a:ea typeface="Times New Roman"/>
                <a:cs typeface="Times New Roman"/>
                <a:sym typeface="Times New Roman"/>
              </a:rPr>
              <a:t>1.5</a:t>
            </a:r>
            <a:r>
              <a:rPr lang="en" sz="1150">
                <a:solidFill>
                  <a:srgbClr val="4A4A4A"/>
                </a:solidFill>
                <a:highlight>
                  <a:srgbClr val="FFFFFF"/>
                </a:highlight>
                <a:latin typeface="Arial"/>
                <a:ea typeface="Arial"/>
                <a:cs typeface="Arial"/>
                <a:sym typeface="Arial"/>
              </a:rPr>
              <a:t> hours then it is rounded up to </a:t>
            </a:r>
            <a:r>
              <a:rPr lang="en" sz="1350">
                <a:solidFill>
                  <a:srgbClr val="4A4A4A"/>
                </a:solidFill>
                <a:highlight>
                  <a:srgbClr val="FFFFFF"/>
                </a:highlight>
                <a:latin typeface="Times New Roman"/>
                <a:ea typeface="Times New Roman"/>
                <a:cs typeface="Times New Roman"/>
                <a:sym typeface="Times New Roman"/>
              </a:rPr>
              <a:t>2</a:t>
            </a:r>
            <a:r>
              <a:rPr lang="en" sz="1150">
                <a:solidFill>
                  <a:srgbClr val="4A4A4A"/>
                </a:solidFill>
                <a:highlight>
                  <a:srgbClr val="FFFFFF"/>
                </a:highlight>
                <a:latin typeface="Arial"/>
                <a:ea typeface="Arial"/>
                <a:cs typeface="Arial"/>
                <a:sym typeface="Arial"/>
              </a:rPr>
              <a:t>. For the first hour, the vehicle will be charged Rs. 60 and for every hour thereafter an extra Rs. </a:t>
            </a:r>
            <a:r>
              <a:rPr lang="en" sz="1350">
                <a:solidFill>
                  <a:srgbClr val="4A4A4A"/>
                </a:solidFill>
                <a:highlight>
                  <a:srgbClr val="FFFFFF"/>
                </a:highlight>
                <a:latin typeface="Times New Roman"/>
                <a:ea typeface="Times New Roman"/>
                <a:cs typeface="Times New Roman"/>
                <a:sym typeface="Times New Roman"/>
              </a:rPr>
              <a:t>30</a:t>
            </a:r>
            <a:r>
              <a:rPr lang="en" sz="1150">
                <a:solidFill>
                  <a:srgbClr val="4A4A4A"/>
                </a:solidFill>
                <a:highlight>
                  <a:srgbClr val="FFFFFF"/>
                </a:highlight>
                <a:latin typeface="Arial"/>
                <a:ea typeface="Arial"/>
                <a:cs typeface="Arial"/>
                <a:sym typeface="Arial"/>
              </a:rPr>
              <a:t> will be charged.</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Print the total amount obtained from all the vehicles.</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Shape 2837"/>
        <p:cNvGrpSpPr/>
        <p:nvPr/>
      </p:nvGrpSpPr>
      <p:grpSpPr>
        <a:xfrm>
          <a:off x="0" y="0"/>
          <a:ext cx="0" cy="0"/>
          <a:chOff x="0" y="0"/>
          <a:chExt cx="0" cy="0"/>
        </a:xfrm>
      </p:grpSpPr>
      <p:sp>
        <p:nvSpPr>
          <p:cNvPr id="2838" name="Google Shape;2838;p4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66. Toll Count</a:t>
            </a:r>
            <a:endParaRPr/>
          </a:p>
        </p:txBody>
      </p:sp>
      <p:sp>
        <p:nvSpPr>
          <p:cNvPr id="2839" name="Google Shape;2839;p4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The data is provided in the form of events, where each event consists of:</a:t>
            </a:r>
            <a:endParaRPr sz="1150">
              <a:solidFill>
                <a:srgbClr val="4A4A4A"/>
              </a:solidFill>
              <a:highlight>
                <a:srgbClr val="FFFFFF"/>
              </a:highlight>
              <a:latin typeface="Arial"/>
              <a:ea typeface="Arial"/>
              <a:cs typeface="Arial"/>
              <a:sym typeface="Arial"/>
            </a:endParaRPr>
          </a:p>
          <a:p>
            <a:pPr marL="241300" lvl="0" indent="0" algn="just" rtl="0">
              <a:spcBef>
                <a:spcPts val="15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a string which is either "entry" (denoting that the vehicle arrived) or "exit" (denoting that the vehicle is leaving the lot)</a:t>
            </a:r>
            <a:endParaRPr sz="1150">
              <a:solidFill>
                <a:srgbClr val="4A4A4A"/>
              </a:solidFill>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a string which represents the license plate of the vehicle</a:t>
            </a:r>
            <a:endParaRPr sz="1150">
              <a:solidFill>
                <a:srgbClr val="4A4A4A"/>
              </a:solidFill>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an integer which represents the time </a:t>
            </a:r>
            <a:r>
              <a:rPr lang="en" sz="1350">
                <a:solidFill>
                  <a:srgbClr val="4A4A4A"/>
                </a:solidFill>
                <a:highlight>
                  <a:srgbClr val="FFFFFF"/>
                </a:highlight>
                <a:latin typeface="Times New Roman"/>
                <a:ea typeface="Times New Roman"/>
                <a:cs typeface="Times New Roman"/>
                <a:sym typeface="Times New Roman"/>
              </a:rPr>
              <a:t>(</a:t>
            </a:r>
            <a:r>
              <a:rPr lang="en" sz="1150">
                <a:solidFill>
                  <a:srgbClr val="4A4A4A"/>
                </a:solidFill>
                <a:highlight>
                  <a:srgbClr val="FFFFFF"/>
                </a:highlight>
                <a:latin typeface="Arial"/>
                <a:ea typeface="Arial"/>
                <a:cs typeface="Arial"/>
                <a:sym typeface="Arial"/>
              </a:rPr>
              <a:t>given in minutes from </a:t>
            </a:r>
            <a:r>
              <a:rPr lang="en" sz="1350">
                <a:solidFill>
                  <a:srgbClr val="4A4A4A"/>
                </a:solidFill>
                <a:highlight>
                  <a:srgbClr val="FFFFFF"/>
                </a:highlight>
                <a:latin typeface="Times New Roman"/>
                <a:ea typeface="Times New Roman"/>
                <a:cs typeface="Times New Roman"/>
                <a:sym typeface="Times New Roman"/>
              </a:rPr>
              <a:t>12:00</a:t>
            </a:r>
            <a:r>
              <a:rPr lang="en" sz="1150">
                <a:solidFill>
                  <a:srgbClr val="4A4A4A"/>
                </a:solidFill>
                <a:highlight>
                  <a:srgbClr val="FFFFFF"/>
                </a:highlight>
                <a:latin typeface="Arial"/>
                <a:ea typeface="Arial"/>
                <a:cs typeface="Arial"/>
                <a:sym typeface="Arial"/>
              </a:rPr>
              <a:t>AM</a:t>
            </a:r>
            <a:r>
              <a:rPr lang="en" sz="1350">
                <a:solidFill>
                  <a:srgbClr val="4A4A4A"/>
                </a:solidFill>
                <a:highlight>
                  <a:srgbClr val="FFFFFF"/>
                </a:highlight>
                <a:latin typeface="Times New Roman"/>
                <a:ea typeface="Times New Roman"/>
                <a:cs typeface="Times New Roman"/>
                <a:sym typeface="Times New Roman"/>
              </a:rPr>
              <a:t>)</a:t>
            </a:r>
            <a:r>
              <a:rPr lang="en" sz="1150">
                <a:solidFill>
                  <a:srgbClr val="4A4A4A"/>
                </a:solidFill>
                <a:highlight>
                  <a:srgbClr val="FFFFFF"/>
                </a:highlight>
                <a:latin typeface="Arial"/>
                <a:ea typeface="Arial"/>
                <a:cs typeface="Arial"/>
                <a:sym typeface="Arial"/>
              </a:rPr>
              <a:t> at which the event (either vehicle entering or leaving) occurs.</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It is guaranteed that the data provided is consistent with the following facts:</a:t>
            </a:r>
            <a:endParaRPr sz="1150">
              <a:solidFill>
                <a:srgbClr val="4A4A4A"/>
              </a:solidFill>
              <a:highlight>
                <a:srgbClr val="FFFFFF"/>
              </a:highlight>
              <a:latin typeface="Arial"/>
              <a:ea typeface="Arial"/>
              <a:cs typeface="Arial"/>
              <a:sym typeface="Arial"/>
            </a:endParaRPr>
          </a:p>
          <a:p>
            <a:pPr marL="241300" lvl="0" indent="0" algn="just" rtl="0">
              <a:spcBef>
                <a:spcPts val="15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every vehicle enters and leaves exactly once</a:t>
            </a:r>
            <a:endParaRPr sz="1150">
              <a:solidFill>
                <a:srgbClr val="4A4A4A"/>
              </a:solidFill>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every vehicle leaves only after it has entered</a:t>
            </a: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Shape 2843"/>
        <p:cNvGrpSpPr/>
        <p:nvPr/>
      </p:nvGrpSpPr>
      <p:grpSpPr>
        <a:xfrm>
          <a:off x="0" y="0"/>
          <a:ext cx="0" cy="0"/>
          <a:chOff x="0" y="0"/>
          <a:chExt cx="0" cy="0"/>
        </a:xfrm>
      </p:grpSpPr>
      <p:sp>
        <p:nvSpPr>
          <p:cNvPr id="2844" name="Google Shape;2844;p4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66. Toll Count</a:t>
            </a:r>
            <a:endParaRPr/>
          </a:p>
        </p:txBody>
      </p:sp>
      <p:sp>
        <p:nvSpPr>
          <p:cNvPr id="2845" name="Google Shape;2845;p447"/>
          <p:cNvSpPr txBox="1">
            <a:spLocks noGrp="1"/>
          </p:cNvSpPr>
          <p:nvPr>
            <p:ph type="body" idx="1"/>
          </p:nvPr>
        </p:nvSpPr>
        <p:spPr>
          <a:xfrm>
            <a:off x="311700" y="1171600"/>
            <a:ext cx="4119900" cy="3397200"/>
          </a:xfrm>
          <a:prstGeom prst="rect">
            <a:avLst/>
          </a:prstGeom>
        </p:spPr>
        <p:txBody>
          <a:bodyPr spcFirstLastPara="1" wrap="square" lIns="91425" tIns="91425" rIns="91425" bIns="91425" anchor="t" anchorCtr="0">
            <a:normAutofit/>
          </a:bodyPr>
          <a:lstStyle/>
          <a:p>
            <a:pPr marL="0" lvl="0" indent="0" algn="just"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Input</a:t>
            </a:r>
            <a:endParaRPr sz="1300" b="1">
              <a:solidFill>
                <a:srgbClr val="4A4A4A"/>
              </a:solidFill>
              <a:highlight>
                <a:srgbClr val="FFFFFF"/>
              </a:highlight>
              <a:latin typeface="Arial"/>
              <a:ea typeface="Arial"/>
              <a:cs typeface="Arial"/>
              <a:sym typeface="Arial"/>
            </a:endParaRPr>
          </a:p>
          <a:p>
            <a:pPr marL="241300" lvl="0" indent="0" algn="just"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first line contains an integer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the total number of events.</a:t>
            </a:r>
            <a:endParaRPr sz="1100">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This is followed by the description of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events, each event contains three lines.</a:t>
            </a:r>
            <a:endParaRPr sz="1100">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first line contains a string, which is either "entry" or "exit"</a:t>
            </a:r>
            <a:endParaRPr sz="1150">
              <a:solidFill>
                <a:srgbClr val="4A4A4A"/>
              </a:solidFill>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second line contains a string which denotes the license plate of the vehicle</a:t>
            </a:r>
            <a:endParaRPr sz="1150">
              <a:solidFill>
                <a:srgbClr val="4A4A4A"/>
              </a:solidFill>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third line represents an integer </a:t>
            </a:r>
            <a:r>
              <a:rPr lang="en" sz="1350">
                <a:solidFill>
                  <a:srgbClr val="4A4A4A"/>
                </a:solidFill>
                <a:highlight>
                  <a:srgbClr val="FFFFFF"/>
                </a:highlight>
                <a:latin typeface="Times New Roman"/>
                <a:ea typeface="Times New Roman"/>
                <a:cs typeface="Times New Roman"/>
                <a:sym typeface="Times New Roman"/>
              </a:rPr>
              <a:t>t</a:t>
            </a:r>
            <a:r>
              <a:rPr lang="en" sz="1100">
                <a:highlight>
                  <a:srgbClr val="FFFFFF"/>
                </a:highlight>
                <a:latin typeface="Arial"/>
                <a:ea typeface="Arial"/>
                <a:cs typeface="Arial"/>
                <a:sym typeface="Arial"/>
              </a:rPr>
              <a:t>, which denotes the time of the day </a:t>
            </a:r>
            <a:r>
              <a:rPr lang="en" sz="1350">
                <a:solidFill>
                  <a:srgbClr val="4A4A4A"/>
                </a:solidFill>
                <a:highlight>
                  <a:srgbClr val="FFFFFF"/>
                </a:highlight>
                <a:latin typeface="Times New Roman"/>
                <a:ea typeface="Times New Roman"/>
                <a:cs typeface="Times New Roman"/>
                <a:sym typeface="Times New Roman"/>
              </a:rPr>
              <a:t>(</a:t>
            </a:r>
            <a:r>
              <a:rPr lang="en" sz="1100">
                <a:highlight>
                  <a:srgbClr val="FFFFFF"/>
                </a:highlight>
                <a:latin typeface="Arial"/>
                <a:ea typeface="Arial"/>
                <a:cs typeface="Arial"/>
                <a:sym typeface="Arial"/>
              </a:rPr>
              <a:t>(</a:t>
            </a:r>
            <a:r>
              <a:rPr lang="en" sz="1150">
                <a:solidFill>
                  <a:srgbClr val="4A4A4A"/>
                </a:solidFill>
                <a:highlight>
                  <a:srgbClr val="FFFFFF"/>
                </a:highlight>
                <a:latin typeface="Arial"/>
                <a:ea typeface="Arial"/>
                <a:cs typeface="Arial"/>
                <a:sym typeface="Arial"/>
              </a:rPr>
              <a:t>given as minutes from </a:t>
            </a:r>
            <a:r>
              <a:rPr lang="en" sz="1350">
                <a:solidFill>
                  <a:srgbClr val="4A4A4A"/>
                </a:solidFill>
                <a:highlight>
                  <a:srgbClr val="FFFFFF"/>
                </a:highlight>
                <a:latin typeface="Times New Roman"/>
                <a:ea typeface="Times New Roman"/>
                <a:cs typeface="Times New Roman"/>
                <a:sym typeface="Times New Roman"/>
              </a:rPr>
              <a:t>12:00</a:t>
            </a:r>
            <a:r>
              <a:rPr lang="en" sz="1100">
                <a:highlight>
                  <a:srgbClr val="FFFFFF"/>
                </a:highlight>
                <a:latin typeface="Arial"/>
                <a:ea typeface="Arial"/>
                <a:cs typeface="Arial"/>
                <a:sym typeface="Arial"/>
              </a:rPr>
              <a:t> AM</a:t>
            </a:r>
            <a:r>
              <a:rPr lang="en" sz="1350">
                <a:solidFill>
                  <a:srgbClr val="4A4A4A"/>
                </a:solidFill>
                <a:highlight>
                  <a:srgbClr val="FFFFFF"/>
                </a:highlight>
                <a:latin typeface="Times New Roman"/>
                <a:ea typeface="Times New Roman"/>
                <a:cs typeface="Times New Roman"/>
                <a:sym typeface="Times New Roman"/>
              </a:rPr>
              <a:t>)</a:t>
            </a:r>
            <a:r>
              <a:rPr lang="en" sz="1100">
                <a:highlight>
                  <a:srgbClr val="FFFFFF"/>
                </a:highlight>
                <a:latin typeface="Arial"/>
                <a:ea typeface="Arial"/>
                <a:cs typeface="Arial"/>
                <a:sym typeface="Arial"/>
              </a:rPr>
              <a:t>)</a:t>
            </a:r>
            <a:r>
              <a:rPr lang="en" sz="1150">
                <a:solidFill>
                  <a:srgbClr val="4A4A4A"/>
                </a:solidFill>
                <a:highlight>
                  <a:srgbClr val="FFFFFF"/>
                </a:highlight>
                <a:latin typeface="Arial"/>
                <a:ea typeface="Arial"/>
                <a:cs typeface="Arial"/>
                <a:sym typeface="Arial"/>
              </a:rPr>
              <a:t> that the event occurs.</a:t>
            </a:r>
            <a:endParaRPr sz="1150">
              <a:solidFill>
                <a:srgbClr val="4A4A4A"/>
              </a:solidFill>
              <a:highlight>
                <a:srgbClr val="FFFFFF"/>
              </a:highlight>
              <a:latin typeface="Arial"/>
              <a:ea typeface="Arial"/>
              <a:cs typeface="Arial"/>
              <a:sym typeface="Arial"/>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events are provided in ascending order of the time at which they occurred.</a:t>
            </a:r>
            <a:endParaRPr sz="1150">
              <a:solidFill>
                <a:srgbClr val="4A4A4A"/>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
        <p:nvSpPr>
          <p:cNvPr id="2846" name="Google Shape;2846;p447"/>
          <p:cNvSpPr txBox="1">
            <a:spLocks noGrp="1"/>
          </p:cNvSpPr>
          <p:nvPr>
            <p:ph type="body" idx="1"/>
          </p:nvPr>
        </p:nvSpPr>
        <p:spPr>
          <a:xfrm>
            <a:off x="4801825" y="1297150"/>
            <a:ext cx="41199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None/>
            </a:pPr>
            <a:r>
              <a:rPr lang="en" sz="1350" b="1">
                <a:solidFill>
                  <a:srgbClr val="4A4A4A"/>
                </a:solidFill>
                <a:highlight>
                  <a:srgbClr val="FFFFFF"/>
                </a:highlight>
                <a:latin typeface="Arial"/>
                <a:ea typeface="Arial"/>
                <a:cs typeface="Arial"/>
                <a:sym typeface="Arial"/>
              </a:rPr>
              <a:t>Output</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None/>
            </a:pPr>
            <a:r>
              <a:rPr lang="en" sz="1150">
                <a:solidFill>
                  <a:srgbClr val="4A4A4A"/>
                </a:solidFill>
                <a:highlight>
                  <a:srgbClr val="FFFFFF"/>
                </a:highlight>
                <a:latin typeface="Arial"/>
                <a:ea typeface="Arial"/>
                <a:cs typeface="Arial"/>
                <a:sym typeface="Arial"/>
              </a:rPr>
              <a:t>Print in a single line an integer, the total cost to be paid by all the vehicles.</a:t>
            </a:r>
            <a:endParaRPr sz="1150">
              <a:solidFill>
                <a:srgbClr val="4A4A4A"/>
              </a:solidFill>
              <a:highlight>
                <a:srgbClr val="FFFFFF"/>
              </a:highlight>
              <a:latin typeface="Arial"/>
              <a:ea typeface="Arial"/>
              <a:cs typeface="Arial"/>
              <a:sym typeface="Arial"/>
            </a:endParaRPr>
          </a:p>
          <a:p>
            <a:pPr marL="241300" lvl="0" indent="0" algn="just" rtl="0">
              <a:spcBef>
                <a:spcPts val="1500"/>
              </a:spcBef>
              <a:spcAft>
                <a:spcPts val="0"/>
              </a:spcAft>
              <a:buNone/>
            </a:pPr>
            <a:endParaRPr sz="1300" b="1">
              <a:solidFill>
                <a:srgbClr val="4A4A4A"/>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Shape 2850"/>
        <p:cNvGrpSpPr/>
        <p:nvPr/>
      </p:nvGrpSpPr>
      <p:grpSpPr>
        <a:xfrm>
          <a:off x="0" y="0"/>
          <a:ext cx="0" cy="0"/>
          <a:chOff x="0" y="0"/>
          <a:chExt cx="0" cy="0"/>
        </a:xfrm>
      </p:grpSpPr>
      <p:sp>
        <p:nvSpPr>
          <p:cNvPr id="2851" name="Google Shape;2851;p4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66. Toll Count</a:t>
            </a:r>
            <a:endParaRPr/>
          </a:p>
        </p:txBody>
      </p:sp>
      <p:sp>
        <p:nvSpPr>
          <p:cNvPr id="2852" name="Google Shape;2852;p44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just"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Constraints</a:t>
            </a:r>
            <a:endParaRPr sz="1300" b="1">
              <a:solidFill>
                <a:srgbClr val="4A4A4A"/>
              </a:solidFill>
              <a:highlight>
                <a:srgbClr val="FFFFFF"/>
              </a:highlight>
              <a:latin typeface="Arial"/>
              <a:ea typeface="Arial"/>
              <a:cs typeface="Arial"/>
              <a:sym typeface="Arial"/>
            </a:endParaRPr>
          </a:p>
          <a:p>
            <a:pPr marL="241300" lvl="0" indent="0" algn="just"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n ≤ 10</a:t>
            </a:r>
            <a:r>
              <a:rPr lang="en" sz="1350" baseline="30000">
                <a:solidFill>
                  <a:srgbClr val="4A4A4A"/>
                </a:solidFill>
                <a:highlight>
                  <a:srgbClr val="FFFFFF"/>
                </a:highlight>
                <a:latin typeface="Times New Roman"/>
                <a:ea typeface="Times New Roman"/>
                <a:cs typeface="Times New Roman"/>
                <a:sym typeface="Times New Roman"/>
              </a:rPr>
              <a:t>5</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0 ≤ t ≤ 86399</a:t>
            </a:r>
            <a:endParaRPr sz="1350">
              <a:solidFill>
                <a:srgbClr val="4A4A4A"/>
              </a:solidFill>
              <a:highlight>
                <a:srgbClr val="FFFFFF"/>
              </a:highlight>
              <a:latin typeface="Times New Roman"/>
              <a:ea typeface="Times New Roman"/>
              <a:cs typeface="Times New Roman"/>
              <a:sym typeface="Times New Roman"/>
            </a:endParaRPr>
          </a:p>
          <a:p>
            <a:pPr marL="241300" lvl="0" indent="0" algn="just"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It is guaranteed that for every "exit" event, there exists an "entry" event with the same vehicle (i.e. every vehicle would have entered the parking lot before it left).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Shape 2856"/>
        <p:cNvGrpSpPr/>
        <p:nvPr/>
      </p:nvGrpSpPr>
      <p:grpSpPr>
        <a:xfrm>
          <a:off x="0" y="0"/>
          <a:ext cx="0" cy="0"/>
          <a:chOff x="0" y="0"/>
          <a:chExt cx="0" cy="0"/>
        </a:xfrm>
      </p:grpSpPr>
      <p:sp>
        <p:nvSpPr>
          <p:cNvPr id="2857" name="Google Shape;2857;p4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66. Toll Count</a:t>
            </a:r>
            <a:endParaRPr/>
          </a:p>
        </p:txBody>
      </p:sp>
      <p:sp>
        <p:nvSpPr>
          <p:cNvPr id="2858" name="Google Shape;2858;p449"/>
          <p:cNvSpPr txBox="1">
            <a:spLocks noGrp="1"/>
          </p:cNvSpPr>
          <p:nvPr>
            <p:ph type="body" idx="1"/>
          </p:nvPr>
        </p:nvSpPr>
        <p:spPr>
          <a:xfrm>
            <a:off x="311700" y="1171600"/>
            <a:ext cx="40797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None/>
            </a:pPr>
            <a:r>
              <a:rPr lang="en" sz="1350" b="1">
                <a:solidFill>
                  <a:srgbClr val="4A4A4A"/>
                </a:solidFill>
                <a:highlight>
                  <a:srgbClr val="FFFFFF"/>
                </a:highlight>
                <a:latin typeface="Arial"/>
                <a:ea typeface="Arial"/>
                <a:cs typeface="Arial"/>
                <a:sym typeface="Arial"/>
              </a:rPr>
              <a:t>Sample Input</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1050">
                <a:solidFill>
                  <a:srgbClr val="333333"/>
                </a:solidFill>
                <a:highlight>
                  <a:srgbClr val="FFFFFF"/>
                </a:highlight>
                <a:latin typeface="Courier"/>
                <a:ea typeface="Courier"/>
                <a:cs typeface="Courier"/>
                <a:sym typeface="Courier"/>
              </a:rPr>
              <a:t>4</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entry</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AB00CD0000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360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entry</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EF01GH0001</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420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exit</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AB00CD0000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540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exit</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EF01GH0001</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570</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0"/>
              </a:spcAft>
              <a:buClr>
                <a:schemeClr val="dk1"/>
              </a:buClr>
              <a:buSzPts val="1100"/>
              <a:buFont typeface="Arial"/>
              <a:buNone/>
            </a:pPr>
            <a:endParaRPr sz="275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sz="2750"/>
          </a:p>
        </p:txBody>
      </p:sp>
      <p:sp>
        <p:nvSpPr>
          <p:cNvPr id="2859" name="Google Shape;2859;p449"/>
          <p:cNvSpPr txBox="1">
            <a:spLocks noGrp="1"/>
          </p:cNvSpPr>
          <p:nvPr>
            <p:ph type="body" idx="1"/>
          </p:nvPr>
        </p:nvSpPr>
        <p:spPr>
          <a:xfrm>
            <a:off x="4752600" y="1324000"/>
            <a:ext cx="40797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None/>
            </a:pPr>
            <a:r>
              <a:rPr lang="en" sz="1350" b="1">
                <a:solidFill>
                  <a:srgbClr val="4A4A4A"/>
                </a:solidFill>
                <a:highlight>
                  <a:srgbClr val="FFFFFF"/>
                </a:highlight>
                <a:latin typeface="Arial"/>
                <a:ea typeface="Arial"/>
                <a:cs typeface="Arial"/>
                <a:sym typeface="Arial"/>
              </a:rPr>
              <a:t>Sample Output</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1050">
                <a:solidFill>
                  <a:srgbClr val="333333"/>
                </a:solidFill>
                <a:highlight>
                  <a:srgbClr val="FFFFFF"/>
                </a:highlight>
                <a:latin typeface="Courier"/>
                <a:ea typeface="Courier"/>
                <a:cs typeface="Courier"/>
                <a:sym typeface="Courier"/>
              </a:rPr>
              <a:t>240</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0"/>
              </a:spcAft>
              <a:buNone/>
            </a:pPr>
            <a:endParaRPr sz="275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sz="2750"/>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Shape 2863"/>
        <p:cNvGrpSpPr/>
        <p:nvPr/>
      </p:nvGrpSpPr>
      <p:grpSpPr>
        <a:xfrm>
          <a:off x="0" y="0"/>
          <a:ext cx="0" cy="0"/>
          <a:chOff x="0" y="0"/>
          <a:chExt cx="0" cy="0"/>
        </a:xfrm>
      </p:grpSpPr>
      <p:sp>
        <p:nvSpPr>
          <p:cNvPr id="2864" name="Google Shape;2864;p4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66. Toll Count</a:t>
            </a:r>
            <a:endParaRPr/>
          </a:p>
        </p:txBody>
      </p:sp>
      <p:sp>
        <p:nvSpPr>
          <p:cNvPr id="2865" name="Google Shape;2865;p4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a:bodyPr>
          <a:lstStyle/>
          <a:p>
            <a:pPr marL="0" lvl="0" indent="0" algn="just" rtl="0">
              <a:spcBef>
                <a:spcPts val="1200"/>
              </a:spcBef>
              <a:spcAft>
                <a:spcPts val="0"/>
              </a:spcAft>
              <a:buClr>
                <a:schemeClr val="dk1"/>
              </a:buClr>
              <a:buSzPct val="81481"/>
              <a:buFont typeface="Arial"/>
              <a:buNone/>
            </a:pPr>
            <a:r>
              <a:rPr lang="en" sz="1350" b="1">
                <a:solidFill>
                  <a:srgbClr val="4A4A4A"/>
                </a:solidFill>
                <a:highlight>
                  <a:srgbClr val="FFFFFF"/>
                </a:highlight>
                <a:latin typeface="Arial"/>
                <a:ea typeface="Arial"/>
                <a:cs typeface="Arial"/>
                <a:sym typeface="Arial"/>
              </a:rPr>
              <a:t>Explanation</a:t>
            </a:r>
            <a:endParaRPr sz="1350" b="1">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There are two vehicles with plates 'AB00CD0000' and 'EF01GH0001'. The vehicle 'AB00CD0000' entered at </a:t>
            </a:r>
            <a:r>
              <a:rPr lang="en" sz="1350">
                <a:solidFill>
                  <a:srgbClr val="4A4A4A"/>
                </a:solidFill>
                <a:highlight>
                  <a:srgbClr val="FFFFFF"/>
                </a:highlight>
                <a:latin typeface="Times New Roman"/>
                <a:ea typeface="Times New Roman"/>
                <a:cs typeface="Times New Roman"/>
                <a:sym typeface="Times New Roman"/>
              </a:rPr>
              <a:t>6:00</a:t>
            </a:r>
            <a:r>
              <a:rPr lang="en" sz="1150">
                <a:solidFill>
                  <a:srgbClr val="4A4A4A"/>
                </a:solidFill>
                <a:highlight>
                  <a:srgbClr val="FFFFFF"/>
                </a:highlight>
                <a:latin typeface="Arial"/>
                <a:ea typeface="Arial"/>
                <a:cs typeface="Arial"/>
                <a:sym typeface="Arial"/>
              </a:rPr>
              <a:t> AM (360 minutes </a:t>
            </a:r>
            <a:r>
              <a:rPr lang="en" sz="1350">
                <a:solidFill>
                  <a:srgbClr val="4A4A4A"/>
                </a:solidFill>
                <a:highlight>
                  <a:srgbClr val="FFFFFF"/>
                </a:highlight>
                <a:latin typeface="Times New Roman"/>
                <a:ea typeface="Times New Roman"/>
                <a:cs typeface="Times New Roman"/>
                <a:sym typeface="Times New Roman"/>
              </a:rPr>
              <a:t>=6</a:t>
            </a:r>
            <a:r>
              <a:rPr lang="en" sz="1150">
                <a:solidFill>
                  <a:srgbClr val="4A4A4A"/>
                </a:solidFill>
                <a:highlight>
                  <a:srgbClr val="FFFFFF"/>
                </a:highlight>
                <a:latin typeface="Arial"/>
                <a:ea typeface="Arial"/>
                <a:cs typeface="Arial"/>
                <a:sym typeface="Arial"/>
              </a:rPr>
              <a:t> hrs from </a:t>
            </a:r>
            <a:r>
              <a:rPr lang="en" sz="1350">
                <a:solidFill>
                  <a:srgbClr val="4A4A4A"/>
                </a:solidFill>
                <a:highlight>
                  <a:srgbClr val="FFFFFF"/>
                </a:highlight>
                <a:latin typeface="Times New Roman"/>
                <a:ea typeface="Times New Roman"/>
                <a:cs typeface="Times New Roman"/>
                <a:sym typeface="Times New Roman"/>
              </a:rPr>
              <a:t>12:00</a:t>
            </a:r>
            <a:r>
              <a:rPr lang="en" sz="1150">
                <a:solidFill>
                  <a:srgbClr val="4A4A4A"/>
                </a:solidFill>
                <a:highlight>
                  <a:srgbClr val="FFFFFF"/>
                </a:highlight>
                <a:latin typeface="Arial"/>
                <a:ea typeface="Arial"/>
                <a:cs typeface="Arial"/>
                <a:sym typeface="Arial"/>
              </a:rPr>
              <a:t> AM</a:t>
            </a:r>
            <a:r>
              <a:rPr lang="en" sz="1350">
                <a:solidFill>
                  <a:srgbClr val="4A4A4A"/>
                </a:solidFill>
                <a:highlight>
                  <a:srgbClr val="FFFFFF"/>
                </a:highlight>
                <a:latin typeface="Times New Roman"/>
                <a:ea typeface="Times New Roman"/>
                <a:cs typeface="Times New Roman"/>
                <a:sym typeface="Times New Roman"/>
              </a:rPr>
              <a:t>)</a:t>
            </a:r>
            <a:r>
              <a:rPr lang="en" sz="1150">
                <a:solidFill>
                  <a:srgbClr val="4A4A4A"/>
                </a:solidFill>
                <a:highlight>
                  <a:srgbClr val="FFFFFF"/>
                </a:highlight>
                <a:latin typeface="Arial"/>
                <a:ea typeface="Arial"/>
                <a:cs typeface="Arial"/>
                <a:sym typeface="Arial"/>
              </a:rPr>
              <a:t> and left at </a:t>
            </a:r>
            <a:r>
              <a:rPr lang="en" sz="1350">
                <a:solidFill>
                  <a:srgbClr val="4A4A4A"/>
                </a:solidFill>
                <a:highlight>
                  <a:srgbClr val="FFFFFF"/>
                </a:highlight>
                <a:latin typeface="Times New Roman"/>
                <a:ea typeface="Times New Roman"/>
                <a:cs typeface="Times New Roman"/>
                <a:sym typeface="Times New Roman"/>
              </a:rPr>
              <a:t>9:00</a:t>
            </a:r>
            <a:r>
              <a:rPr lang="en" sz="1150">
                <a:solidFill>
                  <a:srgbClr val="4A4A4A"/>
                </a:solidFill>
                <a:highlight>
                  <a:srgbClr val="FFFFFF"/>
                </a:highlight>
                <a:latin typeface="Arial"/>
                <a:ea typeface="Arial"/>
                <a:cs typeface="Arial"/>
                <a:sym typeface="Arial"/>
              </a:rPr>
              <a:t>9:00 AM (540 seconds </a:t>
            </a:r>
            <a:r>
              <a:rPr lang="en" sz="1350">
                <a:solidFill>
                  <a:srgbClr val="4A4A4A"/>
                </a:solidFill>
                <a:highlight>
                  <a:srgbClr val="FFFFFF"/>
                </a:highlight>
                <a:latin typeface="Times New Roman"/>
                <a:ea typeface="Times New Roman"/>
                <a:cs typeface="Times New Roman"/>
                <a:sym typeface="Times New Roman"/>
              </a:rPr>
              <a:t>=9</a:t>
            </a:r>
            <a:r>
              <a:rPr lang="en" sz="1150">
                <a:solidFill>
                  <a:srgbClr val="4A4A4A"/>
                </a:solidFill>
                <a:highlight>
                  <a:srgbClr val="FFFFFF"/>
                </a:highlight>
                <a:latin typeface="Arial"/>
                <a:ea typeface="Arial"/>
                <a:cs typeface="Arial"/>
                <a:sym typeface="Arial"/>
              </a:rPr>
              <a:t> hrs from </a:t>
            </a:r>
            <a:r>
              <a:rPr lang="en" sz="1350">
                <a:solidFill>
                  <a:srgbClr val="4A4A4A"/>
                </a:solidFill>
                <a:highlight>
                  <a:srgbClr val="FFFFFF"/>
                </a:highlight>
                <a:latin typeface="Times New Roman"/>
                <a:ea typeface="Times New Roman"/>
                <a:cs typeface="Times New Roman"/>
                <a:sym typeface="Times New Roman"/>
              </a:rPr>
              <a:t>12:00</a:t>
            </a:r>
            <a:r>
              <a:rPr lang="en" sz="1150">
                <a:solidFill>
                  <a:srgbClr val="4A4A4A"/>
                </a:solidFill>
                <a:highlight>
                  <a:srgbClr val="FFFFFF"/>
                </a:highlight>
                <a:latin typeface="Arial"/>
                <a:ea typeface="Arial"/>
                <a:cs typeface="Arial"/>
                <a:sym typeface="Arial"/>
              </a:rPr>
              <a:t> AM</a:t>
            </a:r>
            <a:r>
              <a:rPr lang="en" sz="1350">
                <a:solidFill>
                  <a:srgbClr val="4A4A4A"/>
                </a:solidFill>
                <a:highlight>
                  <a:srgbClr val="FFFFFF"/>
                </a:highlight>
                <a:latin typeface="Times New Roman"/>
                <a:ea typeface="Times New Roman"/>
                <a:cs typeface="Times New Roman"/>
                <a:sym typeface="Times New Roman"/>
              </a:rPr>
              <a:t>)</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Therefore the total time spent by 'AB00CD0000' is exactly </a:t>
            </a:r>
            <a:r>
              <a:rPr lang="en" sz="1350">
                <a:solidFill>
                  <a:srgbClr val="4A4A4A"/>
                </a:solidFill>
                <a:highlight>
                  <a:srgbClr val="FFFFFF"/>
                </a:highlight>
                <a:latin typeface="Times New Roman"/>
                <a:ea typeface="Times New Roman"/>
                <a:cs typeface="Times New Roman"/>
                <a:sym typeface="Times New Roman"/>
              </a:rPr>
              <a:t>3</a:t>
            </a:r>
            <a:r>
              <a:rPr lang="en" sz="1150">
                <a:solidFill>
                  <a:srgbClr val="4A4A4A"/>
                </a:solidFill>
                <a:highlight>
                  <a:srgbClr val="FFFFFF"/>
                </a:highlight>
                <a:latin typeface="Arial"/>
                <a:ea typeface="Arial"/>
                <a:cs typeface="Arial"/>
                <a:sym typeface="Arial"/>
              </a:rPr>
              <a:t> hrs and according to the scheme the cost to be paid is </a:t>
            </a:r>
            <a:r>
              <a:rPr lang="en" sz="1350">
                <a:solidFill>
                  <a:srgbClr val="4A4A4A"/>
                </a:solidFill>
                <a:highlight>
                  <a:srgbClr val="FFFFFF"/>
                </a:highlight>
                <a:latin typeface="Times New Roman"/>
                <a:ea typeface="Times New Roman"/>
                <a:cs typeface="Times New Roman"/>
                <a:sym typeface="Times New Roman"/>
              </a:rPr>
              <a:t>60+2∗30=120</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The vehicle 'EF01GH0001' entered at </a:t>
            </a:r>
            <a:r>
              <a:rPr lang="en" sz="1350">
                <a:solidFill>
                  <a:srgbClr val="4A4A4A"/>
                </a:solidFill>
                <a:highlight>
                  <a:srgbClr val="FFFFFF"/>
                </a:highlight>
                <a:latin typeface="Times New Roman"/>
                <a:ea typeface="Times New Roman"/>
                <a:cs typeface="Times New Roman"/>
                <a:sym typeface="Times New Roman"/>
              </a:rPr>
              <a:t>7:00</a:t>
            </a:r>
            <a:r>
              <a:rPr lang="en" sz="1150">
                <a:solidFill>
                  <a:srgbClr val="4A4A4A"/>
                </a:solidFill>
                <a:highlight>
                  <a:srgbClr val="FFFFFF"/>
                </a:highlight>
                <a:latin typeface="Arial"/>
                <a:ea typeface="Arial"/>
                <a:cs typeface="Arial"/>
                <a:sym typeface="Arial"/>
              </a:rPr>
              <a:t> AM (420 minutes </a:t>
            </a:r>
            <a:r>
              <a:rPr lang="en" sz="1350">
                <a:solidFill>
                  <a:srgbClr val="4A4A4A"/>
                </a:solidFill>
                <a:highlight>
                  <a:srgbClr val="FFFFFF"/>
                </a:highlight>
                <a:latin typeface="Times New Roman"/>
                <a:ea typeface="Times New Roman"/>
                <a:cs typeface="Times New Roman"/>
                <a:sym typeface="Times New Roman"/>
              </a:rPr>
              <a:t>=7</a:t>
            </a:r>
            <a:r>
              <a:rPr lang="en" sz="1150">
                <a:solidFill>
                  <a:srgbClr val="4A4A4A"/>
                </a:solidFill>
                <a:highlight>
                  <a:srgbClr val="FFFFFF"/>
                </a:highlight>
                <a:latin typeface="Arial"/>
                <a:ea typeface="Arial"/>
                <a:cs typeface="Arial"/>
                <a:sym typeface="Arial"/>
              </a:rPr>
              <a:t> hrs from </a:t>
            </a:r>
            <a:r>
              <a:rPr lang="en" sz="1350">
                <a:solidFill>
                  <a:srgbClr val="4A4A4A"/>
                </a:solidFill>
                <a:highlight>
                  <a:srgbClr val="FFFFFF"/>
                </a:highlight>
                <a:latin typeface="Times New Roman"/>
                <a:ea typeface="Times New Roman"/>
                <a:cs typeface="Times New Roman"/>
                <a:sym typeface="Times New Roman"/>
              </a:rPr>
              <a:t>12:00</a:t>
            </a:r>
            <a:r>
              <a:rPr lang="en" sz="1150">
                <a:solidFill>
                  <a:srgbClr val="4A4A4A"/>
                </a:solidFill>
                <a:highlight>
                  <a:srgbClr val="FFFFFF"/>
                </a:highlight>
                <a:latin typeface="Arial"/>
                <a:ea typeface="Arial"/>
                <a:cs typeface="Arial"/>
                <a:sym typeface="Arial"/>
              </a:rPr>
              <a:t> AM</a:t>
            </a:r>
            <a:r>
              <a:rPr lang="en" sz="1350">
                <a:solidFill>
                  <a:srgbClr val="4A4A4A"/>
                </a:solidFill>
                <a:highlight>
                  <a:srgbClr val="FFFFFF"/>
                </a:highlight>
                <a:latin typeface="Times New Roman"/>
                <a:ea typeface="Times New Roman"/>
                <a:cs typeface="Times New Roman"/>
                <a:sym typeface="Times New Roman"/>
              </a:rPr>
              <a:t>)</a:t>
            </a:r>
            <a:r>
              <a:rPr lang="en" sz="1150">
                <a:solidFill>
                  <a:srgbClr val="4A4A4A"/>
                </a:solidFill>
                <a:highlight>
                  <a:srgbClr val="FFFFFF"/>
                </a:highlight>
                <a:latin typeface="Arial"/>
                <a:ea typeface="Arial"/>
                <a:cs typeface="Arial"/>
                <a:sym typeface="Arial"/>
              </a:rPr>
              <a:t> and left at </a:t>
            </a:r>
            <a:r>
              <a:rPr lang="en" sz="1350">
                <a:solidFill>
                  <a:srgbClr val="4A4A4A"/>
                </a:solidFill>
                <a:highlight>
                  <a:srgbClr val="FFFFFF"/>
                </a:highlight>
                <a:latin typeface="Times New Roman"/>
                <a:ea typeface="Times New Roman"/>
                <a:cs typeface="Times New Roman"/>
                <a:sym typeface="Times New Roman"/>
              </a:rPr>
              <a:t>9:30</a:t>
            </a:r>
            <a:r>
              <a:rPr lang="en" sz="1150">
                <a:solidFill>
                  <a:srgbClr val="4A4A4A"/>
                </a:solidFill>
                <a:highlight>
                  <a:srgbClr val="FFFFFF"/>
                </a:highlight>
                <a:latin typeface="Arial"/>
                <a:ea typeface="Arial"/>
                <a:cs typeface="Arial"/>
                <a:sym typeface="Arial"/>
              </a:rPr>
              <a:t> AM (570 seconds </a:t>
            </a:r>
            <a:r>
              <a:rPr lang="en" sz="1350">
                <a:solidFill>
                  <a:srgbClr val="4A4A4A"/>
                </a:solidFill>
                <a:highlight>
                  <a:srgbClr val="FFFFFF"/>
                </a:highlight>
                <a:latin typeface="Times New Roman"/>
                <a:ea typeface="Times New Roman"/>
                <a:cs typeface="Times New Roman"/>
                <a:sym typeface="Times New Roman"/>
              </a:rPr>
              <a:t>=9.5</a:t>
            </a:r>
            <a:r>
              <a:rPr lang="en" sz="1150">
                <a:solidFill>
                  <a:srgbClr val="4A4A4A"/>
                </a:solidFill>
                <a:highlight>
                  <a:srgbClr val="FFFFFF"/>
                </a:highlight>
                <a:latin typeface="Arial"/>
                <a:ea typeface="Arial"/>
                <a:cs typeface="Arial"/>
                <a:sym typeface="Arial"/>
              </a:rPr>
              <a:t> hrs from </a:t>
            </a:r>
            <a:r>
              <a:rPr lang="en" sz="1350">
                <a:solidFill>
                  <a:srgbClr val="4A4A4A"/>
                </a:solidFill>
                <a:highlight>
                  <a:srgbClr val="FFFFFF"/>
                </a:highlight>
                <a:latin typeface="Times New Roman"/>
                <a:ea typeface="Times New Roman"/>
                <a:cs typeface="Times New Roman"/>
                <a:sym typeface="Times New Roman"/>
              </a:rPr>
              <a:t>12:00</a:t>
            </a:r>
            <a:r>
              <a:rPr lang="en" sz="1150">
                <a:solidFill>
                  <a:srgbClr val="4A4A4A"/>
                </a:solidFill>
                <a:highlight>
                  <a:srgbClr val="FFFFFF"/>
                </a:highlight>
                <a:latin typeface="Arial"/>
                <a:ea typeface="Arial"/>
                <a:cs typeface="Arial"/>
                <a:sym typeface="Arial"/>
              </a:rPr>
              <a:t> AM).</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Therefore the total time spent by 'AB00CD0000' is </a:t>
            </a:r>
            <a:r>
              <a:rPr lang="en" sz="1350">
                <a:solidFill>
                  <a:srgbClr val="4A4A4A"/>
                </a:solidFill>
                <a:highlight>
                  <a:srgbClr val="FFFFFF"/>
                </a:highlight>
                <a:latin typeface="Times New Roman"/>
                <a:ea typeface="Times New Roman"/>
                <a:cs typeface="Times New Roman"/>
                <a:sym typeface="Times New Roman"/>
              </a:rPr>
              <a:t>2.5</a:t>
            </a:r>
            <a:r>
              <a:rPr lang="en" sz="1150">
                <a:solidFill>
                  <a:srgbClr val="4A4A4A"/>
                </a:solidFill>
                <a:highlight>
                  <a:srgbClr val="FFFFFF"/>
                </a:highlight>
                <a:latin typeface="Arial"/>
                <a:ea typeface="Arial"/>
                <a:cs typeface="Arial"/>
                <a:sym typeface="Arial"/>
              </a:rPr>
              <a:t> hrs and for the purpose of toll calculation should be rounded </a:t>
            </a:r>
            <a:r>
              <a:rPr lang="en" sz="1150" b="1">
                <a:solidFill>
                  <a:srgbClr val="4A4A4A"/>
                </a:solidFill>
                <a:highlight>
                  <a:srgbClr val="FFFFFF"/>
                </a:highlight>
                <a:latin typeface="Arial"/>
                <a:ea typeface="Arial"/>
                <a:cs typeface="Arial"/>
                <a:sym typeface="Arial"/>
              </a:rPr>
              <a:t>up</a:t>
            </a:r>
            <a:r>
              <a:rPr lang="en" sz="1150">
                <a:solidFill>
                  <a:srgbClr val="4A4A4A"/>
                </a:solidFill>
                <a:highlight>
                  <a:srgbClr val="FFFFFF"/>
                </a:highlight>
                <a:latin typeface="Arial"/>
                <a:ea typeface="Arial"/>
                <a:cs typeface="Arial"/>
                <a:sym typeface="Arial"/>
              </a:rPr>
              <a:t> to </a:t>
            </a:r>
            <a:r>
              <a:rPr lang="en" sz="1350">
                <a:solidFill>
                  <a:srgbClr val="4A4A4A"/>
                </a:solidFill>
                <a:highlight>
                  <a:srgbClr val="FFFFFF"/>
                </a:highlight>
                <a:latin typeface="Times New Roman"/>
                <a:ea typeface="Times New Roman"/>
                <a:cs typeface="Times New Roman"/>
                <a:sym typeface="Times New Roman"/>
              </a:rPr>
              <a:t>3</a:t>
            </a:r>
            <a:r>
              <a:rPr lang="en" sz="1150">
                <a:solidFill>
                  <a:srgbClr val="4A4A4A"/>
                </a:solidFill>
                <a:highlight>
                  <a:srgbClr val="FFFFFF"/>
                </a:highlight>
                <a:latin typeface="Arial"/>
                <a:ea typeface="Arial"/>
                <a:cs typeface="Arial"/>
                <a:sym typeface="Arial"/>
              </a:rPr>
              <a:t> hrs and so this vehicle will also need to pay </a:t>
            </a:r>
            <a:r>
              <a:rPr lang="en" sz="1350">
                <a:solidFill>
                  <a:srgbClr val="4A4A4A"/>
                </a:solidFill>
                <a:highlight>
                  <a:srgbClr val="FFFFFF"/>
                </a:highlight>
                <a:latin typeface="Times New Roman"/>
                <a:ea typeface="Times New Roman"/>
                <a:cs typeface="Times New Roman"/>
                <a:sym typeface="Times New Roman"/>
              </a:rPr>
              <a:t>120</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ct val="95652"/>
              <a:buFont typeface="Arial"/>
              <a:buNone/>
            </a:pPr>
            <a:r>
              <a:rPr lang="en" sz="1150">
                <a:solidFill>
                  <a:srgbClr val="4A4A4A"/>
                </a:solidFill>
                <a:highlight>
                  <a:srgbClr val="FFFFFF"/>
                </a:highlight>
                <a:latin typeface="Arial"/>
                <a:ea typeface="Arial"/>
                <a:cs typeface="Arial"/>
                <a:sym typeface="Arial"/>
              </a:rPr>
              <a:t>The total amount obtained from all the vehicles is </a:t>
            </a:r>
            <a:r>
              <a:rPr lang="en" sz="1350">
                <a:solidFill>
                  <a:srgbClr val="4A4A4A"/>
                </a:solidFill>
                <a:highlight>
                  <a:srgbClr val="FFFFFF"/>
                </a:highlight>
                <a:latin typeface="Times New Roman"/>
                <a:ea typeface="Times New Roman"/>
                <a:cs typeface="Times New Roman"/>
                <a:sym typeface="Times New Roman"/>
              </a:rPr>
              <a:t>120+120=240, </a:t>
            </a:r>
            <a:r>
              <a:rPr lang="en" sz="1150">
                <a:solidFill>
                  <a:srgbClr val="4A4A4A"/>
                </a:solidFill>
                <a:highlight>
                  <a:srgbClr val="FFFFFF"/>
                </a:highlight>
                <a:latin typeface="Arial"/>
                <a:ea typeface="Arial"/>
                <a:cs typeface="Arial"/>
                <a:sym typeface="Arial"/>
              </a:rPr>
              <a:t>which is printed.</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ct val="1000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0" name="Google Shape;2870;p4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66. Toll Count</a:t>
            </a:r>
            <a:endParaRPr/>
          </a:p>
        </p:txBody>
      </p:sp>
      <p:sp>
        <p:nvSpPr>
          <p:cNvPr id="2871" name="Google Shape;2871;p45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Solution:</a:t>
            </a:r>
            <a:endParaRPr/>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4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latin typeface="Cambria"/>
                <a:ea typeface="Cambria"/>
                <a:cs typeface="Cambria"/>
                <a:sym typeface="Cambria"/>
              </a:rPr>
              <a:t>67. Find Tree Diameter</a:t>
            </a:r>
            <a:endParaRPr sz="2500" b="1">
              <a:latin typeface="Cambria"/>
              <a:ea typeface="Cambria"/>
              <a:cs typeface="Cambria"/>
              <a:sym typeface="Cambria"/>
            </a:endParaRPr>
          </a:p>
          <a:p>
            <a:pPr marL="0" lvl="0" indent="0" algn="l" rtl="0">
              <a:lnSpc>
                <a:spcPct val="160000"/>
              </a:lnSpc>
              <a:spcBef>
                <a:spcPts val="2400"/>
              </a:spcBef>
              <a:spcAft>
                <a:spcPts val="600"/>
              </a:spcAft>
              <a:buClr>
                <a:schemeClr val="dk1"/>
              </a:buClr>
              <a:buSzPct val="44000"/>
              <a:buFont typeface="Arial"/>
              <a:buNone/>
            </a:pPr>
            <a:endParaRPr sz="2500" b="1">
              <a:latin typeface="Cambria"/>
              <a:ea typeface="Cambria"/>
              <a:cs typeface="Cambria"/>
              <a:sym typeface="Cambria"/>
            </a:endParaRPr>
          </a:p>
        </p:txBody>
      </p:sp>
      <p:sp>
        <p:nvSpPr>
          <p:cNvPr id="2877" name="Google Shape;2877;p4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You're given a tree with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vertices numbered from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to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A tree is defined as a connected, undirected graph with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vertices and </a:t>
            </a:r>
            <a:r>
              <a:rPr lang="en" sz="1350">
                <a:solidFill>
                  <a:srgbClr val="4A4A4A"/>
                </a:solidFill>
                <a:highlight>
                  <a:srgbClr val="FFFFFF"/>
                </a:highlight>
                <a:latin typeface="Times New Roman"/>
                <a:ea typeface="Times New Roman"/>
                <a:cs typeface="Times New Roman"/>
                <a:sym typeface="Times New Roman"/>
              </a:rPr>
              <a:t>N−1</a:t>
            </a:r>
            <a:r>
              <a:rPr lang="en" sz="1150">
                <a:solidFill>
                  <a:srgbClr val="4A4A4A"/>
                </a:solidFill>
                <a:highlight>
                  <a:srgbClr val="FFFFFF"/>
                </a:highlight>
                <a:latin typeface="Arial"/>
                <a:ea typeface="Arial"/>
                <a:cs typeface="Arial"/>
                <a:sym typeface="Arial"/>
              </a:rPr>
              <a:t> edges. The distance between two vertices in a tree is equal to the number of edges on the unique simple path between them.</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The diameter of a tree is the maximum distance between two nodes. Your task is to determine the diameter of the tree.</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7. GCD and LCM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47" name="Google Shape;347;p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Two integers </a:t>
            </a:r>
            <a:r>
              <a:rPr lang="en" sz="1400" b="1">
                <a:latin typeface="Cambria"/>
                <a:ea typeface="Cambria"/>
                <a:cs typeface="Cambria"/>
                <a:sym typeface="Cambria"/>
              </a:rPr>
              <a:t>A</a:t>
            </a:r>
            <a:r>
              <a:rPr lang="en" sz="1400">
                <a:latin typeface="Cambria"/>
                <a:ea typeface="Cambria"/>
                <a:cs typeface="Cambria"/>
                <a:sym typeface="Cambria"/>
              </a:rPr>
              <a:t> and </a:t>
            </a:r>
            <a:r>
              <a:rPr lang="en" sz="1400" b="1">
                <a:latin typeface="Cambria"/>
                <a:ea typeface="Cambria"/>
                <a:cs typeface="Cambria"/>
                <a:sym typeface="Cambria"/>
              </a:rPr>
              <a:t>B</a:t>
            </a:r>
            <a:r>
              <a:rPr lang="en" sz="1400">
                <a:latin typeface="Cambria"/>
                <a:ea typeface="Cambria"/>
                <a:cs typeface="Cambria"/>
                <a:sym typeface="Cambria"/>
              </a:rPr>
              <a:t> are the inputs. Write a program to find GCD and LCM of A and B.</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4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67. Find Tree Diameter</a:t>
            </a:r>
            <a:endParaRPr/>
          </a:p>
        </p:txBody>
      </p:sp>
      <p:sp>
        <p:nvSpPr>
          <p:cNvPr id="2883" name="Google Shape;2883;p453"/>
          <p:cNvSpPr txBox="1">
            <a:spLocks noGrp="1"/>
          </p:cNvSpPr>
          <p:nvPr>
            <p:ph type="body" idx="1"/>
          </p:nvPr>
        </p:nvSpPr>
        <p:spPr>
          <a:xfrm>
            <a:off x="311700" y="1171600"/>
            <a:ext cx="40932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Input</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first line of the input contains a single integer </a:t>
            </a:r>
            <a:r>
              <a:rPr lang="en" sz="1350">
                <a:solidFill>
                  <a:srgbClr val="4A4A4A"/>
                </a:solidFill>
                <a:highlight>
                  <a:srgbClr val="FFFFFF"/>
                </a:highlight>
                <a:latin typeface="Times New Roman"/>
                <a:ea typeface="Times New Roman"/>
                <a:cs typeface="Times New Roman"/>
                <a:sym typeface="Times New Roman"/>
              </a:rPr>
              <a:t>T</a:t>
            </a:r>
            <a:r>
              <a:rPr lang="en" sz="1100">
                <a:highlight>
                  <a:srgbClr val="FFFFFF"/>
                </a:highlight>
                <a:latin typeface="Arial"/>
                <a:ea typeface="Arial"/>
                <a:cs typeface="Arial"/>
                <a:sym typeface="Arial"/>
              </a:rPr>
              <a:t> denoting the number of test cases. The description of </a:t>
            </a:r>
            <a:r>
              <a:rPr lang="en" sz="1350">
                <a:solidFill>
                  <a:srgbClr val="4A4A4A"/>
                </a:solidFill>
                <a:highlight>
                  <a:srgbClr val="FFFFFF"/>
                </a:highlight>
                <a:latin typeface="Times New Roman"/>
                <a:ea typeface="Times New Roman"/>
                <a:cs typeface="Times New Roman"/>
                <a:sym typeface="Times New Roman"/>
              </a:rPr>
              <a:t>T</a:t>
            </a:r>
            <a:r>
              <a:rPr lang="en" sz="1100">
                <a:highlight>
                  <a:srgbClr val="FFFFFF"/>
                </a:highlight>
                <a:latin typeface="Arial"/>
                <a:ea typeface="Arial"/>
                <a:cs typeface="Arial"/>
                <a:sym typeface="Arial"/>
              </a:rPr>
              <a:t> test cases follows.</a:t>
            </a:r>
            <a:endParaRPr sz="1100">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first line of each test case contains an integer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a:t>
            </a:r>
            <a:endParaRPr sz="1100">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Each of the following </a:t>
            </a:r>
            <a:r>
              <a:rPr lang="en" sz="1350">
                <a:solidFill>
                  <a:srgbClr val="4A4A4A"/>
                </a:solidFill>
                <a:highlight>
                  <a:srgbClr val="FFFFFF"/>
                </a:highlight>
                <a:latin typeface="Times New Roman"/>
                <a:ea typeface="Times New Roman"/>
                <a:cs typeface="Times New Roman"/>
                <a:sym typeface="Times New Roman"/>
              </a:rPr>
              <a:t>N−1</a:t>
            </a:r>
            <a:r>
              <a:rPr lang="en" sz="1100">
                <a:highlight>
                  <a:srgbClr val="FFFFFF"/>
                </a:highlight>
                <a:latin typeface="Arial"/>
                <a:ea typeface="Arial"/>
                <a:cs typeface="Arial"/>
                <a:sym typeface="Arial"/>
              </a:rPr>
              <a:t> lines contains two space-separated integers </a:t>
            </a:r>
            <a:r>
              <a:rPr lang="en" sz="1350">
                <a:solidFill>
                  <a:srgbClr val="4A4A4A"/>
                </a:solidFill>
                <a:highlight>
                  <a:srgbClr val="FFFFFF"/>
                </a:highlight>
                <a:latin typeface="Times New Roman"/>
                <a:ea typeface="Times New Roman"/>
                <a:cs typeface="Times New Roman"/>
                <a:sym typeface="Times New Roman"/>
              </a:rPr>
              <a:t>u</a:t>
            </a:r>
            <a:r>
              <a:rPr lang="en" sz="1100">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v</a:t>
            </a:r>
            <a:r>
              <a:rPr lang="en" sz="1100">
                <a:highlight>
                  <a:srgbClr val="FFFFFF"/>
                </a:highlight>
                <a:latin typeface="Arial"/>
                <a:ea typeface="Arial"/>
                <a:cs typeface="Arial"/>
                <a:sym typeface="Arial"/>
              </a:rPr>
              <a:t> denoting an edge between nodes </a:t>
            </a:r>
            <a:r>
              <a:rPr lang="en" sz="1350">
                <a:solidFill>
                  <a:srgbClr val="4A4A4A"/>
                </a:solidFill>
                <a:highlight>
                  <a:srgbClr val="FFFFFF"/>
                </a:highlight>
                <a:latin typeface="Times New Roman"/>
                <a:ea typeface="Times New Roman"/>
                <a:cs typeface="Times New Roman"/>
                <a:sym typeface="Times New Roman"/>
              </a:rPr>
              <a:t>u</a:t>
            </a:r>
            <a:r>
              <a:rPr lang="en" sz="1100">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v</a:t>
            </a:r>
            <a:r>
              <a:rPr lang="en" sz="1100">
                <a:highlight>
                  <a:srgbClr val="FFFFFF"/>
                </a:highlight>
                <a:latin typeface="Arial"/>
                <a:ea typeface="Arial"/>
                <a:cs typeface="Arial"/>
                <a:sym typeface="Arial"/>
              </a:rPr>
              <a:t>.</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884" name="Google Shape;2884;p453"/>
          <p:cNvSpPr txBox="1">
            <a:spLocks noGrp="1"/>
          </p:cNvSpPr>
          <p:nvPr>
            <p:ph type="body" idx="1"/>
          </p:nvPr>
        </p:nvSpPr>
        <p:spPr>
          <a:xfrm>
            <a:off x="4572000" y="1171600"/>
            <a:ext cx="40932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Output</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For each test case, output in a single line the answer to the problem - the diameter of the tree.</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Shape 2888"/>
        <p:cNvGrpSpPr/>
        <p:nvPr/>
      </p:nvGrpSpPr>
      <p:grpSpPr>
        <a:xfrm>
          <a:off x="0" y="0"/>
          <a:ext cx="0" cy="0"/>
          <a:chOff x="0" y="0"/>
          <a:chExt cx="0" cy="0"/>
        </a:xfrm>
      </p:grpSpPr>
      <p:sp>
        <p:nvSpPr>
          <p:cNvPr id="2889" name="Google Shape;2889;p4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67. Find Tree Diameter</a:t>
            </a:r>
            <a:endParaRPr/>
          </a:p>
        </p:txBody>
      </p:sp>
      <p:sp>
        <p:nvSpPr>
          <p:cNvPr id="2890" name="Google Shape;2890;p45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Constraints</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T ≤ 10</a:t>
            </a:r>
            <a:endParaRPr sz="135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N ≤ 10</a:t>
            </a:r>
            <a:r>
              <a:rPr lang="en" sz="1350" baseline="30000">
                <a:solidFill>
                  <a:srgbClr val="4A4A4A"/>
                </a:solidFill>
                <a:highlight>
                  <a:srgbClr val="FFFFFF"/>
                </a:highlight>
                <a:latin typeface="Times New Roman"/>
                <a:ea typeface="Times New Roman"/>
                <a:cs typeface="Times New Roman"/>
                <a:sym typeface="Times New Roman"/>
              </a:rPr>
              <a:t>5</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u, v ≤ N</a:t>
            </a:r>
            <a:endParaRPr sz="1350">
              <a:solidFill>
                <a:srgbClr val="4A4A4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Shape 2894"/>
        <p:cNvGrpSpPr/>
        <p:nvPr/>
      </p:nvGrpSpPr>
      <p:grpSpPr>
        <a:xfrm>
          <a:off x="0" y="0"/>
          <a:ext cx="0" cy="0"/>
          <a:chOff x="0" y="0"/>
          <a:chExt cx="0" cy="0"/>
        </a:xfrm>
      </p:grpSpPr>
      <p:sp>
        <p:nvSpPr>
          <p:cNvPr id="2895" name="Google Shape;2895;p45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67. Find Tree Diameter</a:t>
            </a:r>
            <a:endParaRPr/>
          </a:p>
        </p:txBody>
      </p:sp>
      <p:sp>
        <p:nvSpPr>
          <p:cNvPr id="2896" name="Google Shape;2896;p455"/>
          <p:cNvSpPr txBox="1">
            <a:spLocks noGrp="1"/>
          </p:cNvSpPr>
          <p:nvPr>
            <p:ph type="body" idx="1"/>
          </p:nvPr>
        </p:nvSpPr>
        <p:spPr>
          <a:xfrm>
            <a:off x="311700" y="1171600"/>
            <a:ext cx="4119900" cy="3397200"/>
          </a:xfrm>
          <a:prstGeom prst="rect">
            <a:avLst/>
          </a:prstGeom>
        </p:spPr>
        <p:txBody>
          <a:bodyPr spcFirstLastPara="1" wrap="square" lIns="91425" tIns="91425" rIns="91425" bIns="91425" anchor="t" anchorCtr="0">
            <a:normAutofit fontScale="25000" lnSpcReduction="20000"/>
          </a:bodyPr>
          <a:lstStyle/>
          <a:p>
            <a:pPr marL="0" lvl="0" indent="0" algn="l" rtl="0">
              <a:lnSpc>
                <a:spcPct val="160000"/>
              </a:lnSpc>
              <a:spcBef>
                <a:spcPts val="1100"/>
              </a:spcBef>
              <a:spcAft>
                <a:spcPts val="0"/>
              </a:spcAft>
              <a:buClr>
                <a:schemeClr val="dk1"/>
              </a:buClr>
              <a:buSzPct val="37931"/>
              <a:buFont typeface="Arial"/>
              <a:buNone/>
            </a:pPr>
            <a:r>
              <a:rPr lang="en" sz="2900" b="1">
                <a:solidFill>
                  <a:srgbClr val="4A4A4A"/>
                </a:solidFill>
                <a:highlight>
                  <a:srgbClr val="FFFFFF"/>
                </a:highlight>
                <a:latin typeface="Arial"/>
                <a:ea typeface="Arial"/>
                <a:cs typeface="Arial"/>
                <a:sym typeface="Arial"/>
              </a:rPr>
              <a:t>Example Input</a:t>
            </a:r>
            <a:endParaRPr sz="290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2900">
                <a:solidFill>
                  <a:srgbClr val="333333"/>
                </a:solidFill>
                <a:highlight>
                  <a:srgbClr val="FFFFFF"/>
                </a:highlight>
                <a:latin typeface="Courier"/>
                <a:ea typeface="Courier"/>
                <a:cs typeface="Courier"/>
                <a:sym typeface="Courier"/>
              </a:rPr>
              <a:t>2</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6</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1 2</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1 3</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2 4</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2 5</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3 6</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5</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1 2</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1 3</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2900">
                <a:solidFill>
                  <a:srgbClr val="333333"/>
                </a:solidFill>
                <a:highlight>
                  <a:srgbClr val="FFFFFF"/>
                </a:highlight>
                <a:latin typeface="Courier"/>
                <a:ea typeface="Courier"/>
                <a:cs typeface="Courier"/>
                <a:sym typeface="Courier"/>
              </a:rPr>
              <a:t>3 4</a:t>
            </a:r>
            <a:endParaRPr sz="290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Clr>
                <a:schemeClr val="dk1"/>
              </a:buClr>
              <a:buSzPct val="37931"/>
              <a:buFont typeface="Arial"/>
              <a:buNone/>
            </a:pPr>
            <a:r>
              <a:rPr lang="en" sz="2900">
                <a:solidFill>
                  <a:srgbClr val="333333"/>
                </a:solidFill>
                <a:highlight>
                  <a:srgbClr val="FFFFFF"/>
                </a:highlight>
                <a:latin typeface="Courier"/>
                <a:ea typeface="Courier"/>
                <a:cs typeface="Courier"/>
                <a:sym typeface="Courier"/>
              </a:rPr>
              <a:t>3 5</a:t>
            </a:r>
            <a:endParaRPr sz="290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
        <p:nvSpPr>
          <p:cNvPr id="2897" name="Google Shape;2897;p455"/>
          <p:cNvSpPr txBox="1">
            <a:spLocks noGrp="1"/>
          </p:cNvSpPr>
          <p:nvPr>
            <p:ph type="body" idx="1"/>
          </p:nvPr>
        </p:nvSpPr>
        <p:spPr>
          <a:xfrm>
            <a:off x="4572000" y="1171600"/>
            <a:ext cx="41199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Example Output</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1050">
                <a:solidFill>
                  <a:srgbClr val="333333"/>
                </a:solidFill>
                <a:highlight>
                  <a:srgbClr val="FFFFFF"/>
                </a:highlight>
                <a:latin typeface="Courier"/>
                <a:ea typeface="Courier"/>
                <a:cs typeface="Courier"/>
                <a:sym typeface="Courier"/>
              </a:rPr>
              <a:t>4</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3</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050">
              <a:solidFill>
                <a:srgbClr val="6B6B6B"/>
              </a:solidFill>
              <a:highlight>
                <a:srgbClr val="FFFFFF"/>
              </a:highlight>
              <a:latin typeface="Arial"/>
              <a:ea typeface="Arial"/>
              <a:cs typeface="Arial"/>
              <a:sym typeface="Arial"/>
            </a:endParaRPr>
          </a:p>
          <a:p>
            <a:pPr marL="0" lvl="0" indent="0" algn="l" rtl="0">
              <a:lnSpc>
                <a:spcPct val="130000"/>
              </a:lnSpc>
              <a:spcBef>
                <a:spcPts val="1500"/>
              </a:spcBef>
              <a:spcAft>
                <a:spcPts val="0"/>
              </a:spcAft>
              <a:buClr>
                <a:schemeClr val="dk1"/>
              </a:buClr>
              <a:buSzPts val="1100"/>
              <a:buFont typeface="Arial"/>
              <a:buNone/>
            </a:pPr>
            <a:endParaRPr sz="1100">
              <a:solidFill>
                <a:srgbClr val="333333"/>
              </a:solidFill>
              <a:latin typeface="Courier"/>
              <a:ea typeface="Courier"/>
              <a:cs typeface="Courier"/>
              <a:sym typeface="Courier"/>
            </a:endParaRPr>
          </a:p>
          <a:p>
            <a:pPr marL="0" lvl="0" indent="0" algn="l" rtl="0">
              <a:spcBef>
                <a:spcPts val="0"/>
              </a:spcBef>
              <a:spcAft>
                <a:spcPts val="1200"/>
              </a:spcAft>
              <a:buNone/>
            </a:pPr>
            <a:endParaRPr/>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Shape 2901"/>
        <p:cNvGrpSpPr/>
        <p:nvPr/>
      </p:nvGrpSpPr>
      <p:grpSpPr>
        <a:xfrm>
          <a:off x="0" y="0"/>
          <a:ext cx="0" cy="0"/>
          <a:chOff x="0" y="0"/>
          <a:chExt cx="0" cy="0"/>
        </a:xfrm>
      </p:grpSpPr>
      <p:sp>
        <p:nvSpPr>
          <p:cNvPr id="2902" name="Google Shape;2902;p4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67. Find Tree Diameter</a:t>
            </a:r>
            <a:endParaRPr/>
          </a:p>
        </p:txBody>
      </p:sp>
      <p:sp>
        <p:nvSpPr>
          <p:cNvPr id="2903" name="Google Shape;2903;p45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Explanation:</a:t>
            </a:r>
            <a:endParaRPr/>
          </a:p>
          <a:p>
            <a:pPr marL="0" lvl="0" indent="0" algn="l" rtl="0">
              <a:spcBef>
                <a:spcPts val="1200"/>
              </a:spcBef>
              <a:spcAft>
                <a:spcPts val="0"/>
              </a:spcAft>
              <a:buNone/>
            </a:pPr>
            <a:r>
              <a:rPr lang="en" sz="1150" b="1">
                <a:solidFill>
                  <a:srgbClr val="4A4A4A"/>
                </a:solidFill>
                <a:highlight>
                  <a:srgbClr val="FFFFFF"/>
                </a:highlight>
                <a:latin typeface="Arial"/>
                <a:ea typeface="Arial"/>
                <a:cs typeface="Arial"/>
                <a:sym typeface="Arial"/>
              </a:rPr>
              <a:t>Example case 1:</a:t>
            </a:r>
            <a:r>
              <a:rPr lang="en" sz="1150">
                <a:solidFill>
                  <a:srgbClr val="4A4A4A"/>
                </a:solidFill>
                <a:highlight>
                  <a:srgbClr val="FFFFFF"/>
                </a:highlight>
                <a:latin typeface="Arial"/>
                <a:ea typeface="Arial"/>
                <a:cs typeface="Arial"/>
                <a:sym typeface="Arial"/>
              </a:rPr>
              <a:t> The structure of the given tree is shown below.</a:t>
            </a:r>
            <a:endParaRPr sz="1150">
              <a:solidFill>
                <a:srgbClr val="4A4A4A"/>
              </a:solidFill>
              <a:highlight>
                <a:srgbClr val="FFFFFF"/>
              </a:highlight>
              <a:latin typeface="Arial"/>
              <a:ea typeface="Arial"/>
              <a:cs typeface="Arial"/>
              <a:sym typeface="Arial"/>
            </a:endParaRPr>
          </a:p>
          <a:p>
            <a:pPr marL="241300" lvl="0" indent="0" algn="l" rtl="0">
              <a:spcBef>
                <a:spcPts val="12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diameter corresponds to the path </a:t>
            </a:r>
            <a:r>
              <a:rPr lang="en" sz="1350">
                <a:solidFill>
                  <a:srgbClr val="4A4A4A"/>
                </a:solidFill>
                <a:highlight>
                  <a:srgbClr val="FFFFFF"/>
                </a:highlight>
                <a:latin typeface="Times New Roman"/>
                <a:ea typeface="Times New Roman"/>
                <a:cs typeface="Times New Roman"/>
                <a:sym typeface="Times New Roman"/>
              </a:rPr>
              <a:t>4→2→1→3→6</a:t>
            </a:r>
            <a:r>
              <a:rPr lang="en" sz="1150">
                <a:solidFill>
                  <a:srgbClr val="4A4A4A"/>
                </a:solidFill>
                <a:highlight>
                  <a:srgbClr val="FFFFFF"/>
                </a:highlight>
                <a:latin typeface="Arial"/>
                <a:ea typeface="Arial"/>
                <a:cs typeface="Arial"/>
                <a:sym typeface="Arial"/>
              </a:rPr>
              <a:t> or </a:t>
            </a:r>
            <a:r>
              <a:rPr lang="en" sz="1350">
                <a:solidFill>
                  <a:srgbClr val="4A4A4A"/>
                </a:solidFill>
                <a:highlight>
                  <a:srgbClr val="FFFFFF"/>
                </a:highlight>
                <a:latin typeface="Times New Roman"/>
                <a:ea typeface="Times New Roman"/>
                <a:cs typeface="Times New Roman"/>
                <a:sym typeface="Times New Roman"/>
              </a:rPr>
              <a:t>5→2→1→3→6</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None/>
            </a:pP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1200"/>
              </a:spcAft>
              <a:buNone/>
            </a:pPr>
            <a:endParaRPr sz="1150">
              <a:solidFill>
                <a:srgbClr val="4A4A4A"/>
              </a:solidFill>
              <a:highlight>
                <a:srgbClr val="FFFFFF"/>
              </a:highlight>
              <a:latin typeface="Arial"/>
              <a:ea typeface="Arial"/>
              <a:cs typeface="Arial"/>
              <a:sym typeface="Arial"/>
            </a:endParaRPr>
          </a:p>
        </p:txBody>
      </p:sp>
      <p:pic>
        <p:nvPicPr>
          <p:cNvPr id="2904" name="Google Shape;2904;p456"/>
          <p:cNvPicPr preferRelativeResize="0"/>
          <p:nvPr/>
        </p:nvPicPr>
        <p:blipFill>
          <a:blip r:embed="rId3">
            <a:alphaModFix/>
          </a:blip>
          <a:stretch>
            <a:fillRect/>
          </a:stretch>
        </p:blipFill>
        <p:spPr>
          <a:xfrm>
            <a:off x="5974800" y="1455075"/>
            <a:ext cx="2857500" cy="2381250"/>
          </a:xfrm>
          <a:prstGeom prst="rect">
            <a:avLst/>
          </a:prstGeom>
          <a:noFill/>
          <a:ln>
            <a:noFill/>
          </a:ln>
        </p:spPr>
      </p:pic>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Shape 2908"/>
        <p:cNvGrpSpPr/>
        <p:nvPr/>
      </p:nvGrpSpPr>
      <p:grpSpPr>
        <a:xfrm>
          <a:off x="0" y="0"/>
          <a:ext cx="0" cy="0"/>
          <a:chOff x="0" y="0"/>
          <a:chExt cx="0" cy="0"/>
        </a:xfrm>
      </p:grpSpPr>
      <p:sp>
        <p:nvSpPr>
          <p:cNvPr id="2909" name="Google Shape;2909;p4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latin typeface="Cambria"/>
                <a:ea typeface="Cambria"/>
                <a:cs typeface="Cambria"/>
                <a:sym typeface="Cambria"/>
              </a:rPr>
              <a:t>67. Find Tree Diameter</a:t>
            </a:r>
            <a:endParaRPr sz="2500" b="1">
              <a:latin typeface="Cambria"/>
              <a:ea typeface="Cambria"/>
              <a:cs typeface="Cambria"/>
              <a:sym typeface="Cambria"/>
            </a:endParaRPr>
          </a:p>
          <a:p>
            <a:pPr marL="0" lvl="0" indent="0" algn="l" rtl="0">
              <a:lnSpc>
                <a:spcPct val="160000"/>
              </a:lnSpc>
              <a:spcBef>
                <a:spcPts val="2400"/>
              </a:spcBef>
              <a:spcAft>
                <a:spcPts val="600"/>
              </a:spcAft>
              <a:buClr>
                <a:schemeClr val="dk1"/>
              </a:buClr>
              <a:buSzPct val="44000"/>
              <a:buFont typeface="Arial"/>
              <a:buNone/>
            </a:pPr>
            <a:endParaRPr sz="2500" b="1">
              <a:latin typeface="Cambria"/>
              <a:ea typeface="Cambria"/>
              <a:cs typeface="Cambria"/>
              <a:sym typeface="Cambria"/>
            </a:endParaRPr>
          </a:p>
        </p:txBody>
      </p:sp>
      <p:sp>
        <p:nvSpPr>
          <p:cNvPr id="2910" name="Google Shape;2910;p4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Solution:</a:t>
            </a:r>
            <a:endParaRPr/>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Shape 2914"/>
        <p:cNvGrpSpPr/>
        <p:nvPr/>
      </p:nvGrpSpPr>
      <p:grpSpPr>
        <a:xfrm>
          <a:off x="0" y="0"/>
          <a:ext cx="0" cy="0"/>
          <a:chOff x="0" y="0"/>
          <a:chExt cx="0" cy="0"/>
        </a:xfrm>
      </p:grpSpPr>
      <p:sp>
        <p:nvSpPr>
          <p:cNvPr id="2915" name="Google Shape;2915;p458"/>
          <p:cNvSpPr txBox="1">
            <a:spLocks noGrp="1"/>
          </p:cNvSpPr>
          <p:nvPr>
            <p:ph type="title"/>
          </p:nvPr>
        </p:nvSpPr>
        <p:spPr>
          <a:xfrm>
            <a:off x="311700" y="453600"/>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68. Subtree Removal</a:t>
            </a:r>
            <a:endParaRPr/>
          </a:p>
        </p:txBody>
      </p:sp>
      <p:sp>
        <p:nvSpPr>
          <p:cNvPr id="2916" name="Google Shape;2916;p45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You are given a rooted tree with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nodes (numbered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through </a:t>
            </a:r>
            <a:r>
              <a:rPr lang="en" sz="1350">
                <a:solidFill>
                  <a:srgbClr val="4A4A4A"/>
                </a:solidFill>
                <a:highlight>
                  <a:srgbClr val="FFFFFF"/>
                </a:highlight>
                <a:latin typeface="Times New Roman"/>
                <a:ea typeface="Times New Roman"/>
                <a:cs typeface="Times New Roman"/>
                <a:sym typeface="Times New Roman"/>
              </a:rPr>
              <a:t>N</a:t>
            </a:r>
            <a:r>
              <a:rPr lang="en" sz="1150">
                <a:solidFill>
                  <a:srgbClr val="4A4A4A"/>
                </a:solidFill>
                <a:highlight>
                  <a:srgbClr val="FFFFFF"/>
                </a:highlight>
                <a:latin typeface="Arial"/>
                <a:ea typeface="Arial"/>
                <a:cs typeface="Arial"/>
                <a:sym typeface="Arial"/>
              </a:rPr>
              <a:t>); node </a:t>
            </a:r>
            <a:r>
              <a:rPr lang="en" sz="1350">
                <a:solidFill>
                  <a:srgbClr val="4A4A4A"/>
                </a:solidFill>
                <a:highlight>
                  <a:srgbClr val="FFFFFF"/>
                </a:highlight>
                <a:latin typeface="Times New Roman"/>
                <a:ea typeface="Times New Roman"/>
                <a:cs typeface="Times New Roman"/>
                <a:sym typeface="Times New Roman"/>
              </a:rPr>
              <a:t>1</a:t>
            </a:r>
            <a:r>
              <a:rPr lang="en" sz="1150">
                <a:solidFill>
                  <a:srgbClr val="4A4A4A"/>
                </a:solidFill>
                <a:highlight>
                  <a:srgbClr val="FFFFFF"/>
                </a:highlight>
                <a:latin typeface="Arial"/>
                <a:ea typeface="Arial"/>
                <a:cs typeface="Arial"/>
                <a:sym typeface="Arial"/>
              </a:rPr>
              <a:t> is the root. Each node has a value; let's denote the value of node </a:t>
            </a:r>
            <a:r>
              <a:rPr lang="en" sz="1350">
                <a:solidFill>
                  <a:srgbClr val="4A4A4A"/>
                </a:solidFill>
                <a:highlight>
                  <a:srgbClr val="FFFFFF"/>
                </a:highlight>
                <a:latin typeface="Times New Roman"/>
                <a:ea typeface="Times New Roman"/>
                <a:cs typeface="Times New Roman"/>
                <a:sym typeface="Times New Roman"/>
              </a:rPr>
              <a:t>i</a:t>
            </a:r>
            <a:r>
              <a:rPr lang="en" sz="1150">
                <a:solidFill>
                  <a:srgbClr val="4A4A4A"/>
                </a:solidFill>
                <a:highlight>
                  <a:srgbClr val="FFFFFF"/>
                </a:highlight>
                <a:latin typeface="Arial"/>
                <a:ea typeface="Arial"/>
                <a:cs typeface="Arial"/>
                <a:sym typeface="Arial"/>
              </a:rPr>
              <a:t>i by </a:t>
            </a:r>
            <a:r>
              <a:rPr lang="en" sz="1350">
                <a:solidFill>
                  <a:srgbClr val="4A4A4A"/>
                </a:solidFill>
                <a:highlight>
                  <a:srgbClr val="FFFFFF"/>
                </a:highlight>
                <a:latin typeface="Times New Roman"/>
                <a:ea typeface="Times New Roman"/>
                <a:cs typeface="Times New Roman"/>
                <a:sym typeface="Times New Roman"/>
              </a:rPr>
              <a:t>A</a:t>
            </a:r>
            <a:r>
              <a:rPr lang="en" sz="950">
                <a:solidFill>
                  <a:srgbClr val="4A4A4A"/>
                </a:solidFill>
                <a:highlight>
                  <a:srgbClr val="FFFFFF"/>
                </a:highlight>
                <a:latin typeface="Times New Roman"/>
                <a:ea typeface="Times New Roman"/>
                <a:cs typeface="Times New Roman"/>
                <a:sym typeface="Times New Roman"/>
              </a:rPr>
              <a:t>i</a:t>
            </a:r>
            <a:r>
              <a:rPr lang="en" sz="1150">
                <a:solidFill>
                  <a:srgbClr val="4A4A4A"/>
                </a:solidFill>
                <a:highlight>
                  <a:srgbClr val="FFFFFF"/>
                </a:highlight>
                <a:latin typeface="Arial"/>
                <a:ea typeface="Arial"/>
                <a:cs typeface="Arial"/>
                <a:sym typeface="Arial"/>
              </a:rPr>
              <a:t>.</a:t>
            </a:r>
            <a:endParaRPr sz="1150">
              <a:solidFill>
                <a:srgbClr val="4A4A4A"/>
              </a:solidFill>
              <a:highlight>
                <a:srgbClr val="FFFFFF"/>
              </a:highlight>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You may perform the following operation any number of times (including zero): choose any node which still exists in the tree and remove the whole subtree of this node including itself.</a:t>
            </a:r>
            <a:endParaRPr sz="1150">
              <a:solidFill>
                <a:srgbClr val="4A4A4A"/>
              </a:solidFill>
              <a:highlight>
                <a:srgbClr val="FFFFFF"/>
              </a:highlight>
              <a:latin typeface="Arial"/>
              <a:ea typeface="Arial"/>
              <a:cs typeface="Arial"/>
              <a:sym typeface="Arial"/>
            </a:endParaRPr>
          </a:p>
          <a:p>
            <a:pPr marL="0" lvl="0" indent="0" algn="just" rtl="0">
              <a:spcBef>
                <a:spcPts val="15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Let's define the </a:t>
            </a:r>
            <a:r>
              <a:rPr lang="en" sz="1150" i="1">
                <a:solidFill>
                  <a:srgbClr val="4A4A4A"/>
                </a:solidFill>
                <a:highlight>
                  <a:srgbClr val="FFFFFF"/>
                </a:highlight>
                <a:latin typeface="Arial"/>
                <a:ea typeface="Arial"/>
                <a:cs typeface="Arial"/>
                <a:sym typeface="Arial"/>
              </a:rPr>
              <a:t>profit</a:t>
            </a:r>
            <a:r>
              <a:rPr lang="en" sz="1150">
                <a:solidFill>
                  <a:srgbClr val="4A4A4A"/>
                </a:solidFill>
                <a:highlight>
                  <a:srgbClr val="FFFFFF"/>
                </a:highlight>
                <a:latin typeface="Arial"/>
                <a:ea typeface="Arial"/>
                <a:cs typeface="Arial"/>
                <a:sym typeface="Arial"/>
              </a:rPr>
              <a:t> as the sum of values of all nodes which currently exist in the tree minus </a:t>
            </a:r>
            <a:r>
              <a:rPr lang="en" sz="1350">
                <a:solidFill>
                  <a:srgbClr val="4A4A4A"/>
                </a:solidFill>
                <a:highlight>
                  <a:srgbClr val="FFFFFF"/>
                </a:highlight>
                <a:latin typeface="Times New Roman"/>
                <a:ea typeface="Times New Roman"/>
                <a:cs typeface="Times New Roman"/>
                <a:sym typeface="Times New Roman"/>
              </a:rPr>
              <a:t>X⋅k</a:t>
            </a:r>
            <a:r>
              <a:rPr lang="en" sz="1150">
                <a:solidFill>
                  <a:srgbClr val="4A4A4A"/>
                </a:solidFill>
                <a:highlight>
                  <a:srgbClr val="FFFFFF"/>
                </a:highlight>
                <a:latin typeface="Arial"/>
                <a:ea typeface="Arial"/>
                <a:cs typeface="Arial"/>
                <a:sym typeface="Arial"/>
              </a:rPr>
              <a:t>, where </a:t>
            </a:r>
            <a:r>
              <a:rPr lang="en" sz="1350">
                <a:solidFill>
                  <a:srgbClr val="4A4A4A"/>
                </a:solidFill>
                <a:highlight>
                  <a:srgbClr val="FFFFFF"/>
                </a:highlight>
                <a:latin typeface="Times New Roman"/>
                <a:ea typeface="Times New Roman"/>
                <a:cs typeface="Times New Roman"/>
                <a:sym typeface="Times New Roman"/>
              </a:rPr>
              <a:t>k</a:t>
            </a:r>
            <a:r>
              <a:rPr lang="en" sz="1150">
                <a:solidFill>
                  <a:srgbClr val="4A4A4A"/>
                </a:solidFill>
                <a:highlight>
                  <a:srgbClr val="FFFFFF"/>
                </a:highlight>
                <a:latin typeface="Arial"/>
                <a:ea typeface="Arial"/>
                <a:cs typeface="Arial"/>
                <a:sym typeface="Arial"/>
              </a:rPr>
              <a:t> denotes the number of times this operation was performed. Find the maximum possible profit.</a:t>
            </a:r>
            <a:endParaRPr sz="1150">
              <a:solidFill>
                <a:srgbClr val="4A4A4A"/>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Shape 2920"/>
        <p:cNvGrpSpPr/>
        <p:nvPr/>
      </p:nvGrpSpPr>
      <p:grpSpPr>
        <a:xfrm>
          <a:off x="0" y="0"/>
          <a:ext cx="0" cy="0"/>
          <a:chOff x="0" y="0"/>
          <a:chExt cx="0" cy="0"/>
        </a:xfrm>
      </p:grpSpPr>
      <p:sp>
        <p:nvSpPr>
          <p:cNvPr id="2921" name="Google Shape;2921;p4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68. Subtree Removal</a:t>
            </a:r>
            <a:endParaRPr/>
          </a:p>
        </p:txBody>
      </p:sp>
      <p:sp>
        <p:nvSpPr>
          <p:cNvPr id="2922" name="Google Shape;2922;p459"/>
          <p:cNvSpPr txBox="1">
            <a:spLocks noGrp="1"/>
          </p:cNvSpPr>
          <p:nvPr>
            <p:ph type="body" idx="1"/>
          </p:nvPr>
        </p:nvSpPr>
        <p:spPr>
          <a:xfrm>
            <a:off x="311700" y="1171600"/>
            <a:ext cx="40797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Input</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first line of the input contains a single integer </a:t>
            </a:r>
            <a:r>
              <a:rPr lang="en" sz="1350">
                <a:solidFill>
                  <a:srgbClr val="4A4A4A"/>
                </a:solidFill>
                <a:highlight>
                  <a:srgbClr val="FFFFFF"/>
                </a:highlight>
                <a:latin typeface="Times New Roman"/>
                <a:ea typeface="Times New Roman"/>
                <a:cs typeface="Times New Roman"/>
                <a:sym typeface="Times New Roman"/>
              </a:rPr>
              <a:t>T</a:t>
            </a:r>
            <a:r>
              <a:rPr lang="en" sz="1100">
                <a:highlight>
                  <a:srgbClr val="FFFFFF"/>
                </a:highlight>
                <a:latin typeface="Arial"/>
                <a:ea typeface="Arial"/>
                <a:cs typeface="Arial"/>
                <a:sym typeface="Arial"/>
              </a:rPr>
              <a:t> denoting the number of test cases. The description of </a:t>
            </a:r>
            <a:r>
              <a:rPr lang="en" sz="1350">
                <a:solidFill>
                  <a:srgbClr val="4A4A4A"/>
                </a:solidFill>
                <a:highlight>
                  <a:srgbClr val="FFFFFF"/>
                </a:highlight>
                <a:latin typeface="Times New Roman"/>
                <a:ea typeface="Times New Roman"/>
                <a:cs typeface="Times New Roman"/>
                <a:sym typeface="Times New Roman"/>
              </a:rPr>
              <a:t>T</a:t>
            </a:r>
            <a:r>
              <a:rPr lang="en" sz="1100">
                <a:highlight>
                  <a:srgbClr val="FFFFFF"/>
                </a:highlight>
                <a:latin typeface="Arial"/>
                <a:ea typeface="Arial"/>
                <a:cs typeface="Arial"/>
                <a:sym typeface="Arial"/>
              </a:rPr>
              <a:t> test cases follows.</a:t>
            </a:r>
            <a:endParaRPr sz="1100">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first line of each test case contains two space-separated integers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X</a:t>
            </a:r>
            <a:r>
              <a:rPr lang="en" sz="1100">
                <a:highlight>
                  <a:srgbClr val="FFFFFF"/>
                </a:highlight>
                <a:latin typeface="Arial"/>
                <a:ea typeface="Arial"/>
                <a:cs typeface="Arial"/>
                <a:sym typeface="Arial"/>
              </a:rPr>
              <a:t>.</a:t>
            </a:r>
            <a:endParaRPr sz="1100">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second line contains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space-separated integers </a:t>
            </a:r>
            <a:r>
              <a:rPr lang="en" sz="1350">
                <a:solidFill>
                  <a:srgbClr val="4A4A4A"/>
                </a:solidFill>
                <a:highlight>
                  <a:srgbClr val="FFFFFF"/>
                </a:highlight>
                <a:latin typeface="Times New Roman"/>
                <a:ea typeface="Times New Roman"/>
                <a:cs typeface="Times New Roman"/>
                <a:sym typeface="Times New Roman"/>
              </a:rPr>
              <a:t>A1,A2,…,AN</a:t>
            </a:r>
            <a:r>
              <a:rPr lang="en" sz="1100">
                <a:highlight>
                  <a:srgbClr val="FFFFFF"/>
                </a:highlight>
                <a:latin typeface="Arial"/>
                <a:ea typeface="Arial"/>
                <a:cs typeface="Arial"/>
                <a:sym typeface="Arial"/>
              </a:rPr>
              <a:t>.</a:t>
            </a:r>
            <a:endParaRPr sz="1100">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Each of the following </a:t>
            </a:r>
            <a:r>
              <a:rPr lang="en" sz="1350">
                <a:solidFill>
                  <a:srgbClr val="4A4A4A"/>
                </a:solidFill>
                <a:highlight>
                  <a:srgbClr val="FFFFFF"/>
                </a:highlight>
                <a:latin typeface="Times New Roman"/>
                <a:ea typeface="Times New Roman"/>
                <a:cs typeface="Times New Roman"/>
                <a:sym typeface="Times New Roman"/>
              </a:rPr>
              <a:t>N−1</a:t>
            </a:r>
            <a:r>
              <a:rPr lang="en" sz="1100">
                <a:highlight>
                  <a:srgbClr val="FFFFFF"/>
                </a:highlight>
                <a:latin typeface="Arial"/>
                <a:ea typeface="Arial"/>
                <a:cs typeface="Arial"/>
                <a:sym typeface="Arial"/>
              </a:rPr>
              <a:t> lines contains two space-separated integers </a:t>
            </a:r>
            <a:r>
              <a:rPr lang="en" sz="1350">
                <a:solidFill>
                  <a:srgbClr val="4A4A4A"/>
                </a:solidFill>
                <a:highlight>
                  <a:srgbClr val="FFFFFF"/>
                </a:highlight>
                <a:latin typeface="Times New Roman"/>
                <a:ea typeface="Times New Roman"/>
                <a:cs typeface="Times New Roman"/>
                <a:sym typeface="Times New Roman"/>
              </a:rPr>
              <a:t>u</a:t>
            </a:r>
            <a:r>
              <a:rPr lang="en" sz="1100">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v</a:t>
            </a:r>
            <a:r>
              <a:rPr lang="en" sz="1100">
                <a:highlight>
                  <a:srgbClr val="FFFFFF"/>
                </a:highlight>
                <a:latin typeface="Arial"/>
                <a:ea typeface="Arial"/>
                <a:cs typeface="Arial"/>
                <a:sym typeface="Arial"/>
              </a:rPr>
              <a:t> denoting that nodes </a:t>
            </a:r>
            <a:r>
              <a:rPr lang="en" sz="1350">
                <a:solidFill>
                  <a:srgbClr val="4A4A4A"/>
                </a:solidFill>
                <a:highlight>
                  <a:srgbClr val="FFFFFF"/>
                </a:highlight>
                <a:latin typeface="Times New Roman"/>
                <a:ea typeface="Times New Roman"/>
                <a:cs typeface="Times New Roman"/>
                <a:sym typeface="Times New Roman"/>
              </a:rPr>
              <a:t>u</a:t>
            </a:r>
            <a:r>
              <a:rPr lang="en" sz="1100">
                <a:highlight>
                  <a:srgbClr val="FFFFFF"/>
                </a:highlight>
                <a:latin typeface="Arial"/>
                <a:ea typeface="Arial"/>
                <a:cs typeface="Arial"/>
                <a:sym typeface="Arial"/>
              </a:rPr>
              <a:t> and </a:t>
            </a:r>
            <a:r>
              <a:rPr lang="en" sz="1350">
                <a:solidFill>
                  <a:srgbClr val="4A4A4A"/>
                </a:solidFill>
                <a:highlight>
                  <a:srgbClr val="FFFFFF"/>
                </a:highlight>
                <a:latin typeface="Times New Roman"/>
                <a:ea typeface="Times New Roman"/>
                <a:cs typeface="Times New Roman"/>
                <a:sym typeface="Times New Roman"/>
              </a:rPr>
              <a:t>v</a:t>
            </a:r>
            <a:r>
              <a:rPr lang="en" sz="1100">
                <a:highlight>
                  <a:srgbClr val="FFFFFF"/>
                </a:highlight>
                <a:latin typeface="Arial"/>
                <a:ea typeface="Arial"/>
                <a:cs typeface="Arial"/>
                <a:sym typeface="Arial"/>
              </a:rPr>
              <a:t> are connected by an edge.</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sp>
        <p:nvSpPr>
          <p:cNvPr id="2923" name="Google Shape;2923;p459"/>
          <p:cNvSpPr txBox="1">
            <a:spLocks noGrp="1"/>
          </p:cNvSpPr>
          <p:nvPr>
            <p:ph type="body" idx="1"/>
          </p:nvPr>
        </p:nvSpPr>
        <p:spPr>
          <a:xfrm>
            <a:off x="4640675" y="1171600"/>
            <a:ext cx="40797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Output</a:t>
            </a:r>
            <a:endParaRPr sz="1350" b="1">
              <a:solidFill>
                <a:srgbClr val="4A4A4A"/>
              </a:solidFill>
              <a:highlight>
                <a:srgbClr val="FFFFFF"/>
              </a:highlight>
              <a:latin typeface="Arial"/>
              <a:ea typeface="Arial"/>
              <a:cs typeface="Arial"/>
              <a:sym typeface="Arial"/>
            </a:endParaRPr>
          </a:p>
          <a:p>
            <a:pPr marL="0" lvl="0" indent="0" algn="l" rtl="0">
              <a:lnSpc>
                <a:spcPct val="170000"/>
              </a:lnSpc>
              <a:spcBef>
                <a:spcPts val="4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For each test case, print a single line containing one integer — the maximum profit.</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Shape 2927"/>
        <p:cNvGrpSpPr/>
        <p:nvPr/>
      </p:nvGrpSpPr>
      <p:grpSpPr>
        <a:xfrm>
          <a:off x="0" y="0"/>
          <a:ext cx="0" cy="0"/>
          <a:chOff x="0" y="0"/>
          <a:chExt cx="0" cy="0"/>
        </a:xfrm>
      </p:grpSpPr>
      <p:sp>
        <p:nvSpPr>
          <p:cNvPr id="2928" name="Google Shape;2928;p46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68. Subtree Removal</a:t>
            </a:r>
            <a:endParaRPr/>
          </a:p>
        </p:txBody>
      </p:sp>
      <p:sp>
        <p:nvSpPr>
          <p:cNvPr id="2929" name="Google Shape;2929;p46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Constraints</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T ≤ 10</a:t>
            </a:r>
            <a:endParaRPr sz="135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N ≤ 10</a:t>
            </a:r>
            <a:r>
              <a:rPr lang="en" sz="1350" baseline="30000">
                <a:solidFill>
                  <a:srgbClr val="4A4A4A"/>
                </a:solidFill>
                <a:highlight>
                  <a:srgbClr val="FFFFFF"/>
                </a:highlight>
                <a:latin typeface="Times New Roman"/>
                <a:ea typeface="Times New Roman"/>
                <a:cs typeface="Times New Roman"/>
                <a:sym typeface="Times New Roman"/>
              </a:rPr>
              <a:t>5</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X ≤ 10</a:t>
            </a:r>
            <a:r>
              <a:rPr lang="en" sz="1350" baseline="30000">
                <a:solidFill>
                  <a:srgbClr val="4A4A4A"/>
                </a:solidFill>
                <a:highlight>
                  <a:srgbClr val="FFFFFF"/>
                </a:highlight>
                <a:latin typeface="Times New Roman"/>
                <a:ea typeface="Times New Roman"/>
                <a:cs typeface="Times New Roman"/>
                <a:sym typeface="Times New Roman"/>
              </a:rPr>
              <a:t>9</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u, v ≤ N</a:t>
            </a:r>
            <a:endParaRPr sz="135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|Ai| ≤ 10</a:t>
            </a:r>
            <a:r>
              <a:rPr lang="en" sz="1350" baseline="30000">
                <a:solidFill>
                  <a:srgbClr val="4A4A4A"/>
                </a:solidFill>
                <a:highlight>
                  <a:srgbClr val="FFFFFF"/>
                </a:highlight>
                <a:latin typeface="Times New Roman"/>
                <a:ea typeface="Times New Roman"/>
                <a:cs typeface="Times New Roman"/>
                <a:sym typeface="Times New Roman"/>
              </a:rPr>
              <a:t>9</a:t>
            </a:r>
            <a:r>
              <a:rPr lang="en" sz="1000">
                <a:solidFill>
                  <a:srgbClr val="4A4A4A"/>
                </a:solidFill>
                <a:highlight>
                  <a:srgbClr val="FFFFFF"/>
                </a:highlight>
                <a:latin typeface="Arial"/>
                <a:ea typeface="Arial"/>
                <a:cs typeface="Arial"/>
                <a:sym typeface="Arial"/>
              </a:rPr>
              <a:t> for each valid </a:t>
            </a:r>
            <a:r>
              <a:rPr lang="en" sz="1350">
                <a:solidFill>
                  <a:srgbClr val="4A4A4A"/>
                </a:solidFill>
                <a:highlight>
                  <a:srgbClr val="FFFFFF"/>
                </a:highlight>
                <a:latin typeface="Times New Roman"/>
                <a:ea typeface="Times New Roman"/>
                <a:cs typeface="Times New Roman"/>
                <a:sym typeface="Times New Roman"/>
              </a:rPr>
              <a:t>i</a:t>
            </a:r>
            <a:r>
              <a:rPr lang="en" sz="1000">
                <a:solidFill>
                  <a:srgbClr val="4A4A4A"/>
                </a:solidFill>
                <a:highlight>
                  <a:srgbClr val="FFFFFF"/>
                </a:highlight>
                <a:latin typeface="Arial"/>
                <a:ea typeface="Arial"/>
                <a:cs typeface="Arial"/>
                <a:sym typeface="Arial"/>
              </a:rPr>
              <a:t>i</a:t>
            </a:r>
            <a:endParaRPr sz="1000">
              <a:solidFill>
                <a:srgbClr val="4A4A4A"/>
              </a:solidFill>
              <a:highlight>
                <a:srgbClr val="FFFFFF"/>
              </a:highlight>
              <a:latin typeface="Arial"/>
              <a:ea typeface="Arial"/>
              <a:cs typeface="Arial"/>
              <a:sym typeface="Arial"/>
            </a:endParaRPr>
          </a:p>
          <a:p>
            <a:pPr marL="241300" lvl="0" indent="0" algn="l" rtl="0">
              <a:spcBef>
                <a:spcPts val="0"/>
              </a:spcBef>
              <a:spcAft>
                <a:spcPts val="0"/>
              </a:spcAft>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the graph described on the input is a tree</a:t>
            </a:r>
            <a:endParaRPr sz="1150">
              <a:solidFill>
                <a:srgbClr val="4A4A4A"/>
              </a:solidFill>
              <a:highlight>
                <a:srgbClr val="FFFFFF"/>
              </a:highlight>
              <a:latin typeface="Arial"/>
              <a:ea typeface="Arial"/>
              <a:cs typeface="Arial"/>
              <a:sym typeface="Arial"/>
            </a:endParaRPr>
          </a:p>
          <a:p>
            <a:pPr marL="241300" lvl="0" indent="0" algn="l" rtl="0">
              <a:spcBef>
                <a:spcPts val="0"/>
              </a:spcBef>
              <a:spcAft>
                <a:spcPts val="0"/>
              </a:spcAft>
              <a:buNone/>
            </a:pP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0"/>
              </a:spcAft>
              <a:buNone/>
            </a:pPr>
            <a:r>
              <a:rPr lang="en" sz="1350" b="1">
                <a:solidFill>
                  <a:srgbClr val="4A4A4A"/>
                </a:solidFill>
                <a:highlight>
                  <a:srgbClr val="FFFFFF"/>
                </a:highlight>
                <a:latin typeface="Arial"/>
                <a:ea typeface="Arial"/>
                <a:cs typeface="Arial"/>
                <a:sym typeface="Arial"/>
              </a:rPr>
              <a:t>Subtasks</a:t>
            </a:r>
            <a:endParaRPr sz="135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None/>
            </a:pPr>
            <a:r>
              <a:rPr lang="en" sz="1150" b="1">
                <a:solidFill>
                  <a:srgbClr val="4A4A4A"/>
                </a:solidFill>
                <a:highlight>
                  <a:srgbClr val="FFFFFF"/>
                </a:highlight>
                <a:latin typeface="Arial"/>
                <a:ea typeface="Arial"/>
                <a:cs typeface="Arial"/>
                <a:sym typeface="Arial"/>
              </a:rPr>
              <a:t>Subtask #1 (30 points):</a:t>
            </a:r>
            <a:r>
              <a:rPr lang="en" sz="1150">
                <a:solidFill>
                  <a:srgbClr val="4A4A4A"/>
                </a:solidFill>
                <a:highlight>
                  <a:srgbClr val="FFFFFF"/>
                </a:highlight>
                <a:latin typeface="Arial"/>
                <a:ea typeface="Arial"/>
                <a:cs typeface="Arial"/>
                <a:sym typeface="Arial"/>
              </a:rPr>
              <a:t> </a:t>
            </a:r>
            <a:r>
              <a:rPr lang="en" sz="1350">
                <a:solidFill>
                  <a:srgbClr val="4A4A4A"/>
                </a:solidFill>
                <a:highlight>
                  <a:srgbClr val="FFFFFF"/>
                </a:highlight>
                <a:latin typeface="Times New Roman"/>
                <a:ea typeface="Times New Roman"/>
                <a:cs typeface="Times New Roman"/>
                <a:sym typeface="Times New Roman"/>
              </a:rPr>
              <a:t>1≤N≤1,000</a:t>
            </a:r>
            <a:endParaRPr sz="1350">
              <a:solidFill>
                <a:srgbClr val="4A4A4A"/>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150" b="1">
                <a:solidFill>
                  <a:srgbClr val="4A4A4A"/>
                </a:solidFill>
                <a:highlight>
                  <a:srgbClr val="FFFFFF"/>
                </a:highlight>
                <a:latin typeface="Arial"/>
                <a:ea typeface="Arial"/>
                <a:cs typeface="Arial"/>
                <a:sym typeface="Arial"/>
              </a:rPr>
              <a:t>Subtask #2 (70 points):</a:t>
            </a:r>
            <a:r>
              <a:rPr lang="en" sz="1150">
                <a:solidFill>
                  <a:srgbClr val="4A4A4A"/>
                </a:solidFill>
                <a:highlight>
                  <a:srgbClr val="FFFFFF"/>
                </a:highlight>
                <a:latin typeface="Arial"/>
                <a:ea typeface="Arial"/>
                <a:cs typeface="Arial"/>
                <a:sym typeface="Arial"/>
              </a:rPr>
              <a:t> original constraints</a:t>
            </a:r>
            <a:endParaRPr sz="1150">
              <a:solidFill>
                <a:srgbClr val="4A4A4A"/>
              </a:solidFill>
              <a:highlight>
                <a:srgbClr val="FFFFFF"/>
              </a:highlight>
              <a:latin typeface="Arial"/>
              <a:ea typeface="Arial"/>
              <a:cs typeface="Arial"/>
              <a:sym typeface="Arial"/>
            </a:endParaRPr>
          </a:p>
          <a:p>
            <a:pPr marL="0" lvl="0" indent="0" algn="l" rtl="0">
              <a:spcBef>
                <a:spcPts val="1500"/>
              </a:spcBef>
              <a:spcAft>
                <a:spcPts val="0"/>
              </a:spcAft>
              <a:buClr>
                <a:schemeClr val="dk1"/>
              </a:buClr>
              <a:buSzPts val="1100"/>
              <a:buFont typeface="Arial"/>
              <a:buNone/>
            </a:pPr>
            <a:endParaRPr sz="1150">
              <a:solidFill>
                <a:srgbClr val="4A4A4A"/>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Shape 2933"/>
        <p:cNvGrpSpPr/>
        <p:nvPr/>
      </p:nvGrpSpPr>
      <p:grpSpPr>
        <a:xfrm>
          <a:off x="0" y="0"/>
          <a:ext cx="0" cy="0"/>
          <a:chOff x="0" y="0"/>
          <a:chExt cx="0" cy="0"/>
        </a:xfrm>
      </p:grpSpPr>
      <p:sp>
        <p:nvSpPr>
          <p:cNvPr id="2934" name="Google Shape;2934;p46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68. Subtree Removal</a:t>
            </a:r>
            <a:endParaRPr/>
          </a:p>
        </p:txBody>
      </p:sp>
      <p:sp>
        <p:nvSpPr>
          <p:cNvPr id="2935" name="Google Shape;2935;p461"/>
          <p:cNvSpPr txBox="1">
            <a:spLocks noGrp="1"/>
          </p:cNvSpPr>
          <p:nvPr>
            <p:ph type="body" idx="1"/>
          </p:nvPr>
        </p:nvSpPr>
        <p:spPr>
          <a:xfrm>
            <a:off x="311700" y="1171600"/>
            <a:ext cx="40530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Sample Input 1 </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1050">
                <a:solidFill>
                  <a:srgbClr val="333333"/>
                </a:solidFill>
                <a:highlight>
                  <a:srgbClr val="FFFFFF"/>
                </a:highlight>
                <a:latin typeface="Courier"/>
                <a:ea typeface="Courier"/>
                <a:cs typeface="Courier"/>
                <a:sym typeface="Courier"/>
              </a:rPr>
              <a:t>1</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3 5</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1 -5 -10</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1 2</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2 3</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
        <p:nvSpPr>
          <p:cNvPr id="2936" name="Google Shape;2936;p461"/>
          <p:cNvSpPr txBox="1">
            <a:spLocks noGrp="1"/>
          </p:cNvSpPr>
          <p:nvPr>
            <p:ph type="body" idx="1"/>
          </p:nvPr>
        </p:nvSpPr>
        <p:spPr>
          <a:xfrm>
            <a:off x="4640675" y="1171600"/>
            <a:ext cx="40530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Sample Output 1 </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-4</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sp>
        <p:nvSpPr>
          <p:cNvPr id="2941" name="Google Shape;2941;p46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68. Subtree Removal</a:t>
            </a:r>
            <a:endParaRPr/>
          </a:p>
        </p:txBody>
      </p:sp>
      <p:sp>
        <p:nvSpPr>
          <p:cNvPr id="2942" name="Google Shape;2942;p46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a:p>
            <a:pPr marL="0" lvl="0" indent="0" algn="l" rtl="0">
              <a:spcBef>
                <a:spcPts val="1200"/>
              </a:spcBef>
              <a:spcAft>
                <a:spcPts val="1200"/>
              </a:spcAft>
              <a:buNone/>
            </a:pPr>
            <a:r>
              <a:rPr lang="en"/>
              <a:t>https://youtu.be/-ehfeiZ7M2o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7. GCD and LCM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53" name="Google Shape;353;p58"/>
          <p:cNvSpPr txBox="1">
            <a:spLocks noGrp="1"/>
          </p:cNvSpPr>
          <p:nvPr>
            <p:ph type="body" idx="1"/>
          </p:nvPr>
        </p:nvSpPr>
        <p:spPr>
          <a:xfrm>
            <a:off x="311700" y="1171600"/>
            <a:ext cx="41130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contains an integer </a:t>
            </a:r>
            <a:r>
              <a:rPr lang="en" sz="1400" b="1">
                <a:latin typeface="Cambria"/>
                <a:ea typeface="Cambria"/>
                <a:cs typeface="Cambria"/>
                <a:sym typeface="Cambria"/>
              </a:rPr>
              <a:t>T</a:t>
            </a:r>
            <a:r>
              <a:rPr lang="en" sz="1400">
                <a:latin typeface="Cambria"/>
                <a:ea typeface="Cambria"/>
                <a:cs typeface="Cambria"/>
                <a:sym typeface="Cambria"/>
              </a:rPr>
              <a:t>, total number of testcases. Then follow </a:t>
            </a:r>
            <a:r>
              <a:rPr lang="en" sz="1400" b="1">
                <a:latin typeface="Cambria"/>
                <a:ea typeface="Cambria"/>
                <a:cs typeface="Cambria"/>
                <a:sym typeface="Cambria"/>
              </a:rPr>
              <a:t>T</a:t>
            </a:r>
            <a:r>
              <a:rPr lang="en" sz="1400">
                <a:latin typeface="Cambria"/>
                <a:ea typeface="Cambria"/>
                <a:cs typeface="Cambria"/>
                <a:sym typeface="Cambria"/>
              </a:rPr>
              <a:t> lines, each line contains an integer </a:t>
            </a:r>
            <a:r>
              <a:rPr lang="en" sz="1400" b="1">
                <a:latin typeface="Cambria"/>
                <a:ea typeface="Cambria"/>
                <a:cs typeface="Cambria"/>
                <a:sym typeface="Cambria"/>
              </a:rPr>
              <a:t>A</a:t>
            </a:r>
            <a:r>
              <a:rPr lang="en" sz="1400">
                <a:latin typeface="Cambria"/>
                <a:ea typeface="Cambria"/>
                <a:cs typeface="Cambria"/>
                <a:sym typeface="Cambria"/>
              </a:rPr>
              <a:t> and </a:t>
            </a:r>
            <a:r>
              <a:rPr lang="en" sz="1400" b="1">
                <a:latin typeface="Cambria"/>
                <a:ea typeface="Cambria"/>
                <a:cs typeface="Cambria"/>
                <a:sym typeface="Cambria"/>
              </a:rPr>
              <a:t>B</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354" name="Google Shape;354;p58"/>
          <p:cNvSpPr txBox="1">
            <a:spLocks noGrp="1"/>
          </p:cNvSpPr>
          <p:nvPr>
            <p:ph type="body" idx="1"/>
          </p:nvPr>
        </p:nvSpPr>
        <p:spPr>
          <a:xfrm>
            <a:off x="4731300" y="1171600"/>
            <a:ext cx="4113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Display the GCD and LCM of </a:t>
            </a:r>
            <a:r>
              <a:rPr lang="en" sz="1400" b="1">
                <a:latin typeface="Cambria"/>
                <a:ea typeface="Cambria"/>
                <a:cs typeface="Cambria"/>
                <a:sym typeface="Cambria"/>
              </a:rPr>
              <a:t>A</a:t>
            </a:r>
            <a:r>
              <a:rPr lang="en" sz="1400">
                <a:latin typeface="Cambria"/>
                <a:ea typeface="Cambria"/>
                <a:cs typeface="Cambria"/>
                <a:sym typeface="Cambria"/>
              </a:rPr>
              <a:t> and </a:t>
            </a:r>
            <a:r>
              <a:rPr lang="en" sz="1400" b="1">
                <a:latin typeface="Cambria"/>
                <a:ea typeface="Cambria"/>
                <a:cs typeface="Cambria"/>
                <a:sym typeface="Cambria"/>
              </a:rPr>
              <a:t>B</a:t>
            </a:r>
            <a:r>
              <a:rPr lang="en" sz="1400">
                <a:latin typeface="Cambria"/>
                <a:ea typeface="Cambria"/>
                <a:cs typeface="Cambria"/>
                <a:sym typeface="Cambria"/>
              </a:rPr>
              <a:t> separated by space respectively. The answer for each test case must be displayed in a new line.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47" name="Google Shape;2947;p46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latin typeface="Cambria"/>
                <a:ea typeface="Cambria"/>
                <a:cs typeface="Cambria"/>
                <a:sym typeface="Cambria"/>
              </a:rPr>
              <a:t>69. IS IT DSU HARD!!</a:t>
            </a:r>
            <a:endParaRPr sz="2250" b="1">
              <a:solidFill>
                <a:srgbClr val="4A4A4A"/>
              </a:solidFill>
              <a:highlight>
                <a:srgbClr val="FFFFFF"/>
              </a:highlight>
              <a:latin typeface="Arial"/>
              <a:ea typeface="Arial"/>
              <a:cs typeface="Arial"/>
              <a:sym typeface="Arial"/>
            </a:endParaRPr>
          </a:p>
          <a:p>
            <a:pPr marL="0" lvl="0" indent="0" algn="l" rtl="0">
              <a:lnSpc>
                <a:spcPct val="160000"/>
              </a:lnSpc>
              <a:spcBef>
                <a:spcPts val="2400"/>
              </a:spcBef>
              <a:spcAft>
                <a:spcPts val="600"/>
              </a:spcAft>
              <a:buClr>
                <a:schemeClr val="dk1"/>
              </a:buClr>
              <a:buSzPct val="44000"/>
              <a:buFont typeface="Arial"/>
              <a:buNone/>
            </a:pPr>
            <a:endParaRPr sz="2500" b="1">
              <a:latin typeface="Cambria"/>
              <a:ea typeface="Cambria"/>
              <a:cs typeface="Cambria"/>
              <a:sym typeface="Cambria"/>
            </a:endParaRPr>
          </a:p>
        </p:txBody>
      </p:sp>
      <p:sp>
        <p:nvSpPr>
          <p:cNvPr id="2948" name="Google Shape;2948;p46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just"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You might hear about Disjoint Set Union. Question is, You are given a list of </a:t>
            </a:r>
            <a:r>
              <a:rPr lang="en" sz="1150">
                <a:latin typeface="Arial"/>
                <a:ea typeface="Arial"/>
                <a:cs typeface="Arial"/>
                <a:sym typeface="Arial"/>
              </a:rPr>
              <a:t>N</a:t>
            </a:r>
            <a:r>
              <a:rPr lang="en" sz="1150">
                <a:solidFill>
                  <a:srgbClr val="4A4A4A"/>
                </a:solidFill>
                <a:highlight>
                  <a:srgbClr val="FFFFFF"/>
                </a:highlight>
                <a:latin typeface="Arial"/>
                <a:ea typeface="Arial"/>
                <a:cs typeface="Arial"/>
                <a:sym typeface="Arial"/>
              </a:rPr>
              <a:t> words (strings containing only lower case English alphabet). Let's say two words are equivalent if one word can be obtained by rearranging the letters of another word. Your task is, form sets equivalent words and print the size of the </a:t>
            </a:r>
            <a:r>
              <a:rPr lang="en" sz="1150">
                <a:latin typeface="Arial"/>
                <a:ea typeface="Arial"/>
                <a:cs typeface="Arial"/>
                <a:sym typeface="Arial"/>
              </a:rPr>
              <a:t>largest</a:t>
            </a:r>
            <a:r>
              <a:rPr lang="en" sz="1150">
                <a:solidFill>
                  <a:srgbClr val="4A4A4A"/>
                </a:solidFill>
                <a:highlight>
                  <a:srgbClr val="FFFFFF"/>
                </a:highlight>
                <a:latin typeface="Arial"/>
                <a:ea typeface="Arial"/>
                <a:cs typeface="Arial"/>
                <a:sym typeface="Arial"/>
              </a:rPr>
              <a:t> set.</a:t>
            </a: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Shape 2952"/>
        <p:cNvGrpSpPr/>
        <p:nvPr/>
      </p:nvGrpSpPr>
      <p:grpSpPr>
        <a:xfrm>
          <a:off x="0" y="0"/>
          <a:ext cx="0" cy="0"/>
          <a:chOff x="0" y="0"/>
          <a:chExt cx="0" cy="0"/>
        </a:xfrm>
      </p:grpSpPr>
      <p:sp>
        <p:nvSpPr>
          <p:cNvPr id="2953" name="Google Shape;2953;p46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69. IS IT DSU HARD!!</a:t>
            </a:r>
            <a:endParaRPr/>
          </a:p>
        </p:txBody>
      </p:sp>
      <p:sp>
        <p:nvSpPr>
          <p:cNvPr id="2954" name="Google Shape;2954;p464"/>
          <p:cNvSpPr txBox="1">
            <a:spLocks noGrp="1"/>
          </p:cNvSpPr>
          <p:nvPr>
            <p:ph type="body" idx="1"/>
          </p:nvPr>
        </p:nvSpPr>
        <p:spPr>
          <a:xfrm>
            <a:off x="311700" y="1171600"/>
            <a:ext cx="40260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a:solidFill>
                  <a:srgbClr val="4A4A4A"/>
                </a:solidFill>
                <a:highlight>
                  <a:srgbClr val="FFFFFF"/>
                </a:highlight>
                <a:latin typeface="Arial"/>
                <a:ea typeface="Arial"/>
                <a:cs typeface="Arial"/>
                <a:sym typeface="Arial"/>
              </a:rPr>
              <a:t>Input:</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150">
                <a:solidFill>
                  <a:srgbClr val="4A4A4A"/>
                </a:solidFill>
                <a:highlight>
                  <a:srgbClr val="FFFFFF"/>
                </a:highlight>
                <a:latin typeface="Arial"/>
                <a:ea typeface="Arial"/>
                <a:cs typeface="Arial"/>
                <a:sym typeface="Arial"/>
              </a:rPr>
              <a:t>First-line will contain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the number of words.</a:t>
            </a:r>
            <a:endParaRPr sz="1100">
              <a:highlight>
                <a:srgbClr val="FFFFFF"/>
              </a:highlight>
              <a:latin typeface="Arial"/>
              <a:ea typeface="Arial"/>
              <a:cs typeface="Arial"/>
              <a:sym typeface="Arial"/>
            </a:endParaRPr>
          </a:p>
          <a:p>
            <a:pPr marL="241300" lvl="0" indent="0" algn="l" rtl="0">
              <a:spcBef>
                <a:spcPts val="0"/>
              </a:spcBef>
              <a:spcAft>
                <a:spcPts val="0"/>
              </a:spcAft>
              <a:buClr>
                <a:schemeClr val="dk1"/>
              </a:buClr>
              <a:buSzPts val="1100"/>
              <a:buFont typeface="Arial"/>
              <a:buNone/>
            </a:pPr>
            <a:r>
              <a:rPr lang="en" sz="1000">
                <a:solidFill>
                  <a:srgbClr val="4A4A4A"/>
                </a:solidFill>
                <a:highlight>
                  <a:srgbClr val="FFFFFF"/>
                </a:highlight>
                <a:latin typeface="Arial"/>
                <a:ea typeface="Arial"/>
                <a:cs typeface="Arial"/>
                <a:sym typeface="Arial"/>
              </a:rPr>
              <a:t>·         </a:t>
            </a:r>
            <a:r>
              <a:rPr lang="en" sz="1150">
                <a:solidFill>
                  <a:srgbClr val="4A4A4A"/>
                </a:solidFill>
                <a:highlight>
                  <a:srgbClr val="FFFFFF"/>
                </a:highlight>
                <a:latin typeface="Arial"/>
                <a:ea typeface="Arial"/>
                <a:cs typeface="Arial"/>
                <a:sym typeface="Arial"/>
              </a:rPr>
              <a:t>The next </a:t>
            </a:r>
            <a:r>
              <a:rPr lang="en" sz="1350">
                <a:solidFill>
                  <a:srgbClr val="4A4A4A"/>
                </a:solidFill>
                <a:highlight>
                  <a:srgbClr val="FFFFFF"/>
                </a:highlight>
                <a:latin typeface="Times New Roman"/>
                <a:ea typeface="Times New Roman"/>
                <a:cs typeface="Times New Roman"/>
                <a:sym typeface="Times New Roman"/>
              </a:rPr>
              <a:t>N</a:t>
            </a:r>
            <a:r>
              <a:rPr lang="en" sz="1100">
                <a:highlight>
                  <a:srgbClr val="FFFFFF"/>
                </a:highlight>
                <a:latin typeface="Arial"/>
                <a:ea typeface="Arial"/>
                <a:cs typeface="Arial"/>
                <a:sym typeface="Arial"/>
              </a:rPr>
              <a:t> line contains a string</a:t>
            </a:r>
            <a:endParaRPr sz="11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Output:</a:t>
            </a:r>
            <a:endParaRPr sz="135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50">
                <a:solidFill>
                  <a:srgbClr val="4A4A4A"/>
                </a:solidFill>
                <a:highlight>
                  <a:srgbClr val="FFFFFF"/>
                </a:highlight>
                <a:latin typeface="Arial"/>
                <a:ea typeface="Arial"/>
                <a:cs typeface="Arial"/>
                <a:sym typeface="Arial"/>
              </a:rPr>
              <a:t>Output the size of the </a:t>
            </a:r>
            <a:r>
              <a:rPr lang="en" sz="1350">
                <a:solidFill>
                  <a:srgbClr val="4A4A4A"/>
                </a:solidFill>
                <a:highlight>
                  <a:srgbClr val="FFFFFF"/>
                </a:highlight>
                <a:latin typeface="Times New Roman"/>
                <a:ea typeface="Times New Roman"/>
                <a:cs typeface="Times New Roman"/>
                <a:sym typeface="Times New Roman"/>
              </a:rPr>
              <a:t>largest</a:t>
            </a:r>
            <a:r>
              <a:rPr lang="en" sz="1150">
                <a:solidFill>
                  <a:srgbClr val="4A4A4A"/>
                </a:solidFill>
                <a:highlight>
                  <a:srgbClr val="FFFFFF"/>
                </a:highlight>
                <a:latin typeface="Arial"/>
                <a:ea typeface="Arial"/>
                <a:cs typeface="Arial"/>
                <a:sym typeface="Arial"/>
              </a:rPr>
              <a:t> subset of equivalent words.</a:t>
            </a:r>
            <a:endParaRPr sz="1150">
              <a:solidFill>
                <a:srgbClr val="4A4A4A"/>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sz="1350" b="1">
              <a:solidFill>
                <a:srgbClr val="4A4A4A"/>
              </a:solidFill>
              <a:highlight>
                <a:srgbClr val="FFFFFF"/>
              </a:highlight>
              <a:latin typeface="Arial"/>
              <a:ea typeface="Arial"/>
              <a:cs typeface="Arial"/>
              <a:sym typeface="Arial"/>
            </a:endParaRPr>
          </a:p>
        </p:txBody>
      </p:sp>
      <p:sp>
        <p:nvSpPr>
          <p:cNvPr id="2955" name="Google Shape;2955;p464"/>
          <p:cNvSpPr txBox="1">
            <a:spLocks noGrp="1"/>
          </p:cNvSpPr>
          <p:nvPr>
            <p:ph type="body" idx="1"/>
          </p:nvPr>
        </p:nvSpPr>
        <p:spPr>
          <a:xfrm>
            <a:off x="4640675" y="1297150"/>
            <a:ext cx="4026000" cy="3397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n" sz="1300" b="1">
                <a:solidFill>
                  <a:srgbClr val="4A4A4A"/>
                </a:solidFill>
                <a:highlight>
                  <a:srgbClr val="FFFFFF"/>
                </a:highlight>
                <a:latin typeface="Arial"/>
                <a:ea typeface="Arial"/>
                <a:cs typeface="Arial"/>
                <a:sym typeface="Arial"/>
              </a:rPr>
              <a:t>Constraints</a:t>
            </a:r>
            <a:endParaRPr sz="1300" b="1">
              <a:solidFill>
                <a:srgbClr val="4A4A4A"/>
              </a:solidFill>
              <a:highlight>
                <a:srgbClr val="FFFFFF"/>
              </a:highlight>
              <a:latin typeface="Arial"/>
              <a:ea typeface="Arial"/>
              <a:cs typeface="Arial"/>
              <a:sym typeface="Arial"/>
            </a:endParaRPr>
          </a:p>
          <a:p>
            <a:pPr marL="241300" lvl="0" indent="0" algn="l" rtl="0">
              <a:spcBef>
                <a:spcPts val="400"/>
              </a:spcBef>
              <a:spcAft>
                <a:spcPts val="0"/>
              </a:spcAft>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N ≤ 10</a:t>
            </a:r>
            <a:r>
              <a:rPr lang="en" sz="1350" baseline="30000">
                <a:solidFill>
                  <a:srgbClr val="4A4A4A"/>
                </a:solidFill>
                <a:highlight>
                  <a:srgbClr val="FFFFFF"/>
                </a:highlight>
                <a:latin typeface="Times New Roman"/>
                <a:ea typeface="Times New Roman"/>
                <a:cs typeface="Times New Roman"/>
                <a:sym typeface="Times New Roman"/>
              </a:rPr>
              <a:t>5</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1 ≤ |S| ≤ 10</a:t>
            </a:r>
            <a:r>
              <a:rPr lang="en" sz="1350" baseline="30000">
                <a:solidFill>
                  <a:srgbClr val="4A4A4A"/>
                </a:solidFill>
                <a:highlight>
                  <a:srgbClr val="FFFFFF"/>
                </a:highlight>
                <a:latin typeface="Times New Roman"/>
                <a:ea typeface="Times New Roman"/>
                <a:cs typeface="Times New Roman"/>
                <a:sym typeface="Times New Roman"/>
              </a:rPr>
              <a:t>5</a:t>
            </a:r>
            <a:endParaRPr sz="1350" baseline="30000">
              <a:solidFill>
                <a:srgbClr val="4A4A4A"/>
              </a:solidFill>
              <a:highlight>
                <a:srgbClr val="FFFFFF"/>
              </a:highlight>
              <a:latin typeface="Times New Roman"/>
              <a:ea typeface="Times New Roman"/>
              <a:cs typeface="Times New Roman"/>
              <a:sym typeface="Times New Roman"/>
            </a:endParaRPr>
          </a:p>
          <a:p>
            <a:pPr marL="241300" lvl="0" indent="0" algn="l" rtl="0">
              <a:spcBef>
                <a:spcPts val="0"/>
              </a:spcBef>
              <a:spcAft>
                <a:spcPts val="0"/>
              </a:spcAft>
              <a:buNone/>
            </a:pPr>
            <a:r>
              <a:rPr lang="en" sz="1000">
                <a:solidFill>
                  <a:srgbClr val="4A4A4A"/>
                </a:solidFill>
                <a:highlight>
                  <a:srgbClr val="FFFFFF"/>
                </a:highlight>
                <a:latin typeface="Arial"/>
                <a:ea typeface="Arial"/>
                <a:cs typeface="Arial"/>
                <a:sym typeface="Arial"/>
              </a:rPr>
              <a:t>·</a:t>
            </a:r>
            <a:r>
              <a:rPr lang="en" sz="700">
                <a:solidFill>
                  <a:srgbClr val="4A4A4A"/>
                </a:solidFill>
                <a:highlight>
                  <a:srgbClr val="FFFFFF"/>
                </a:highlight>
                <a:latin typeface="Times New Roman"/>
                <a:ea typeface="Times New Roman"/>
                <a:cs typeface="Times New Roman"/>
                <a:sym typeface="Times New Roman"/>
              </a:rPr>
              <a:t>         </a:t>
            </a:r>
            <a:r>
              <a:rPr lang="en" sz="1350">
                <a:solidFill>
                  <a:srgbClr val="4A4A4A"/>
                </a:solidFill>
                <a:highlight>
                  <a:srgbClr val="FFFFFF"/>
                </a:highlight>
                <a:latin typeface="Times New Roman"/>
                <a:ea typeface="Times New Roman"/>
                <a:cs typeface="Times New Roman"/>
                <a:sym typeface="Times New Roman"/>
              </a:rPr>
              <a:t>∑</a:t>
            </a:r>
            <a:r>
              <a:rPr lang="en" sz="1350" baseline="30000">
                <a:solidFill>
                  <a:srgbClr val="4A4A4A"/>
                </a:solidFill>
                <a:highlight>
                  <a:srgbClr val="FFFFFF"/>
                </a:highlight>
                <a:latin typeface="Times New Roman"/>
                <a:ea typeface="Times New Roman"/>
                <a:cs typeface="Times New Roman"/>
                <a:sym typeface="Times New Roman"/>
              </a:rPr>
              <a:t>N</a:t>
            </a:r>
            <a:r>
              <a:rPr lang="en" sz="1000">
                <a:solidFill>
                  <a:srgbClr val="4A4A4A"/>
                </a:solidFill>
                <a:highlight>
                  <a:srgbClr val="FFFFFF"/>
                </a:highlight>
                <a:latin typeface="Arial"/>
                <a:ea typeface="Arial"/>
                <a:cs typeface="Arial"/>
                <a:sym typeface="Arial"/>
              </a:rPr>
              <a:t>i</a:t>
            </a:r>
            <a:r>
              <a:rPr lang="en" sz="2000" baseline="-25000">
                <a:solidFill>
                  <a:srgbClr val="4A4A4A"/>
                </a:solidFill>
                <a:highlight>
                  <a:srgbClr val="FFFFFF"/>
                </a:highlight>
                <a:latin typeface="Times New Roman"/>
                <a:ea typeface="Times New Roman"/>
                <a:cs typeface="Times New Roman"/>
                <a:sym typeface="Times New Roman"/>
              </a:rPr>
              <a:t>=1</a:t>
            </a:r>
            <a:r>
              <a:rPr lang="en" sz="1000">
                <a:solidFill>
                  <a:srgbClr val="4A4A4A"/>
                </a:solidFill>
                <a:highlight>
                  <a:srgbClr val="FFFFFF"/>
                </a:highlight>
                <a:latin typeface="Arial"/>
                <a:ea typeface="Arial"/>
                <a:cs typeface="Arial"/>
                <a:sym typeface="Arial"/>
              </a:rPr>
              <a:t> </a:t>
            </a:r>
            <a:r>
              <a:rPr lang="en" sz="1350">
                <a:solidFill>
                  <a:srgbClr val="4A4A4A"/>
                </a:solidFill>
                <a:highlight>
                  <a:srgbClr val="FFFFFF"/>
                </a:highlight>
                <a:latin typeface="Times New Roman"/>
                <a:ea typeface="Times New Roman"/>
                <a:cs typeface="Times New Roman"/>
                <a:sym typeface="Times New Roman"/>
              </a:rPr>
              <a:t>|S| ≤ 10</a:t>
            </a:r>
            <a:r>
              <a:rPr lang="en" sz="1350" baseline="30000">
                <a:solidFill>
                  <a:srgbClr val="4A4A4A"/>
                </a:solidFill>
                <a:highlight>
                  <a:srgbClr val="FFFFFF"/>
                </a:highlight>
                <a:latin typeface="Times New Roman"/>
                <a:ea typeface="Times New Roman"/>
                <a:cs typeface="Times New Roman"/>
                <a:sym typeface="Times New Roman"/>
              </a:rPr>
              <a:t>6</a:t>
            </a:r>
            <a:endParaRPr sz="1350" baseline="30000">
              <a:solidFill>
                <a:srgbClr val="4A4A4A"/>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300" b="1">
              <a:solidFill>
                <a:srgbClr val="4A4A4A"/>
              </a:solidFill>
              <a:highlight>
                <a:srgbClr val="FFFFFF"/>
              </a:highlight>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sz="1350" b="1">
              <a:solidFill>
                <a:srgbClr val="4A4A4A"/>
              </a:solidFill>
              <a:highlight>
                <a:srgbClr val="FFFFFF"/>
              </a:highlight>
              <a:latin typeface="Arial"/>
              <a:ea typeface="Arial"/>
              <a:cs typeface="Arial"/>
              <a:sym typeface="Arial"/>
            </a:endParaRPr>
          </a:p>
        </p:txBody>
      </p:sp>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Shape 2959"/>
        <p:cNvGrpSpPr/>
        <p:nvPr/>
      </p:nvGrpSpPr>
      <p:grpSpPr>
        <a:xfrm>
          <a:off x="0" y="0"/>
          <a:ext cx="0" cy="0"/>
          <a:chOff x="0" y="0"/>
          <a:chExt cx="0" cy="0"/>
        </a:xfrm>
      </p:grpSpPr>
      <p:sp>
        <p:nvSpPr>
          <p:cNvPr id="2960" name="Google Shape;2960;p46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69. IS IT DSU HARD!!</a:t>
            </a:r>
            <a:endParaRPr/>
          </a:p>
        </p:txBody>
      </p:sp>
      <p:sp>
        <p:nvSpPr>
          <p:cNvPr id="2961" name="Google Shape;2961;p465"/>
          <p:cNvSpPr txBox="1">
            <a:spLocks noGrp="1"/>
          </p:cNvSpPr>
          <p:nvPr>
            <p:ph type="body" idx="1"/>
          </p:nvPr>
        </p:nvSpPr>
        <p:spPr>
          <a:xfrm>
            <a:off x="311700" y="1219200"/>
            <a:ext cx="41199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Sample Input:</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None/>
            </a:pPr>
            <a:r>
              <a:rPr lang="en" sz="1050">
                <a:solidFill>
                  <a:srgbClr val="333333"/>
                </a:solidFill>
                <a:highlight>
                  <a:srgbClr val="FFFFFF"/>
                </a:highlight>
                <a:latin typeface="Courier"/>
                <a:ea typeface="Courier"/>
                <a:cs typeface="Courier"/>
                <a:sym typeface="Courier"/>
              </a:rPr>
              <a:t>4</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aaa</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aba</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None/>
            </a:pPr>
            <a:r>
              <a:rPr lang="en" sz="1050">
                <a:solidFill>
                  <a:srgbClr val="333333"/>
                </a:solidFill>
                <a:highlight>
                  <a:srgbClr val="FFFFFF"/>
                </a:highlight>
                <a:latin typeface="Courier"/>
                <a:ea typeface="Courier"/>
                <a:cs typeface="Courier"/>
                <a:sym typeface="Courier"/>
              </a:rPr>
              <a:t>aab</a:t>
            </a:r>
            <a:endParaRPr sz="1050">
              <a:solidFill>
                <a:srgbClr val="333333"/>
              </a:solidFill>
              <a:highlight>
                <a:srgbClr val="FFFFFF"/>
              </a:highlight>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aca</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
        <p:nvSpPr>
          <p:cNvPr id="2962" name="Google Shape;2962;p465"/>
          <p:cNvSpPr txBox="1">
            <a:spLocks noGrp="1"/>
          </p:cNvSpPr>
          <p:nvPr>
            <p:ph type="body" idx="1"/>
          </p:nvPr>
        </p:nvSpPr>
        <p:spPr>
          <a:xfrm>
            <a:off x="4712400" y="1156750"/>
            <a:ext cx="4119900" cy="3397200"/>
          </a:xfrm>
          <a:prstGeom prst="rect">
            <a:avLst/>
          </a:prstGeom>
        </p:spPr>
        <p:txBody>
          <a:bodyPr spcFirstLastPara="1" wrap="square" lIns="91425" tIns="91425" rIns="91425" bIns="91425" anchor="t" anchorCtr="0">
            <a:normAutofit/>
          </a:bodyPr>
          <a:lstStyle/>
          <a:p>
            <a:pPr marL="0" lvl="0" indent="0" algn="l" rtl="0">
              <a:lnSpc>
                <a:spcPct val="160000"/>
              </a:lnSpc>
              <a:spcBef>
                <a:spcPts val="1100"/>
              </a:spcBef>
              <a:spcAft>
                <a:spcPts val="0"/>
              </a:spcAft>
              <a:buClr>
                <a:schemeClr val="dk1"/>
              </a:buClr>
              <a:buSzPts val="1100"/>
              <a:buFont typeface="Arial"/>
              <a:buNone/>
            </a:pPr>
            <a:r>
              <a:rPr lang="en" sz="1350" b="1">
                <a:solidFill>
                  <a:srgbClr val="4A4A4A"/>
                </a:solidFill>
                <a:highlight>
                  <a:srgbClr val="FFFFFF"/>
                </a:highlight>
                <a:latin typeface="Arial"/>
                <a:ea typeface="Arial"/>
                <a:cs typeface="Arial"/>
                <a:sym typeface="Arial"/>
              </a:rPr>
              <a:t>Sample Output:</a:t>
            </a:r>
            <a:endParaRPr sz="1350" b="1">
              <a:solidFill>
                <a:srgbClr val="4A4A4A"/>
              </a:solidFill>
              <a:highlight>
                <a:srgbClr val="FFFFFF"/>
              </a:highlight>
              <a:latin typeface="Arial"/>
              <a:ea typeface="Arial"/>
              <a:cs typeface="Arial"/>
              <a:sym typeface="Arial"/>
            </a:endParaRPr>
          </a:p>
          <a:p>
            <a:pPr marL="0" lvl="0" indent="0" algn="l" rtl="0">
              <a:spcBef>
                <a:spcPts val="400"/>
              </a:spcBef>
              <a:spcAft>
                <a:spcPts val="0"/>
              </a:spcAft>
              <a:buClr>
                <a:schemeClr val="dk1"/>
              </a:buClr>
              <a:buSzPts val="1100"/>
              <a:buFont typeface="Arial"/>
              <a:buNone/>
            </a:pPr>
            <a:r>
              <a:rPr lang="en" sz="1050">
                <a:solidFill>
                  <a:srgbClr val="333333"/>
                </a:solidFill>
                <a:highlight>
                  <a:srgbClr val="FFFFFF"/>
                </a:highlight>
                <a:latin typeface="Courier"/>
                <a:ea typeface="Courier"/>
                <a:cs typeface="Courier"/>
                <a:sym typeface="Courier"/>
              </a:rPr>
              <a:t>2 </a:t>
            </a:r>
            <a:endParaRPr sz="1050">
              <a:solidFill>
                <a:srgbClr val="333333"/>
              </a:solidFill>
              <a:highlight>
                <a:srgbClr val="FFFFFF"/>
              </a:highlight>
              <a:latin typeface="Courier"/>
              <a:ea typeface="Courier"/>
              <a:cs typeface="Courier"/>
              <a:sym typeface="Courier"/>
            </a:endParaRPr>
          </a:p>
          <a:p>
            <a:pPr marL="0" lvl="0" indent="0" algn="l" rtl="0">
              <a:spcBef>
                <a:spcPts val="1500"/>
              </a:spcBef>
              <a:spcAft>
                <a:spcPts val="1200"/>
              </a:spcAft>
              <a:buNone/>
            </a:pPr>
            <a:endParaRPr/>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Shape 2966"/>
        <p:cNvGrpSpPr/>
        <p:nvPr/>
      </p:nvGrpSpPr>
      <p:grpSpPr>
        <a:xfrm>
          <a:off x="0" y="0"/>
          <a:ext cx="0" cy="0"/>
          <a:chOff x="0" y="0"/>
          <a:chExt cx="0" cy="0"/>
        </a:xfrm>
      </p:grpSpPr>
      <p:sp>
        <p:nvSpPr>
          <p:cNvPr id="2967" name="Google Shape;2967;p46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69. IS IT DSU HARD!!</a:t>
            </a:r>
            <a:endParaRPr/>
          </a:p>
        </p:txBody>
      </p:sp>
      <p:sp>
        <p:nvSpPr>
          <p:cNvPr id="2968" name="Google Shape;2968;p46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a:p>
            <a:pPr marL="0" lvl="0" indent="0" algn="l" rtl="0">
              <a:spcBef>
                <a:spcPts val="1200"/>
              </a:spcBef>
              <a:spcAft>
                <a:spcPts val="1200"/>
              </a:spcAft>
              <a:buNone/>
            </a:pPr>
            <a:r>
              <a:rPr lang="en"/>
              <a:t>https://youtu.be/qFt79bbqzns</a:t>
            </a:r>
            <a:endParaRPr/>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sp>
        <p:nvSpPr>
          <p:cNvPr id="2973" name="Google Shape;2973;p46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0"/>
              </a:spcAft>
              <a:buNone/>
            </a:pPr>
            <a:r>
              <a:rPr lang="en" sz="2500" b="1">
                <a:latin typeface="Cambria"/>
                <a:ea typeface="Cambria"/>
                <a:cs typeface="Cambria"/>
                <a:sym typeface="Cambria"/>
              </a:rPr>
              <a:t>70. Family Tree</a:t>
            </a:r>
            <a:endParaRPr sz="2500" b="1">
              <a:latin typeface="Cambria"/>
              <a:ea typeface="Cambria"/>
              <a:cs typeface="Cambria"/>
              <a:sym typeface="Cambria"/>
            </a:endParaRPr>
          </a:p>
          <a:p>
            <a:pPr marL="0" lvl="0" indent="0" algn="l" rtl="0">
              <a:lnSpc>
                <a:spcPct val="160000"/>
              </a:lnSpc>
              <a:spcBef>
                <a:spcPts val="2400"/>
              </a:spcBef>
              <a:spcAft>
                <a:spcPts val="600"/>
              </a:spcAft>
              <a:buClr>
                <a:schemeClr val="dk1"/>
              </a:buClr>
              <a:buSzPct val="44000"/>
              <a:buFont typeface="Arial"/>
              <a:buNone/>
            </a:pPr>
            <a:endParaRPr sz="2500" b="1">
              <a:latin typeface="Cambria"/>
              <a:ea typeface="Cambria"/>
              <a:cs typeface="Cambria"/>
              <a:sym typeface="Cambria"/>
            </a:endParaRPr>
          </a:p>
        </p:txBody>
      </p:sp>
      <p:sp>
        <p:nvSpPr>
          <p:cNvPr id="2974" name="Google Shape;2974;p46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a:p>
            <a:pPr marL="0" lvl="0" indent="0" algn="l" rtl="0">
              <a:spcBef>
                <a:spcPts val="1200"/>
              </a:spcBef>
              <a:spcAft>
                <a:spcPts val="1200"/>
              </a:spcAft>
              <a:buNone/>
            </a:pPr>
            <a:endParaRP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Shape 2978"/>
        <p:cNvGrpSpPr/>
        <p:nvPr/>
      </p:nvGrpSpPr>
      <p:grpSpPr>
        <a:xfrm>
          <a:off x="0" y="0"/>
          <a:ext cx="0" cy="0"/>
          <a:chOff x="0" y="0"/>
          <a:chExt cx="0" cy="0"/>
        </a:xfrm>
      </p:grpSpPr>
      <p:sp>
        <p:nvSpPr>
          <p:cNvPr id="2979" name="Google Shape;2979;p46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70. Family Tree</a:t>
            </a:r>
            <a:endParaRPr/>
          </a:p>
        </p:txBody>
      </p:sp>
      <p:sp>
        <p:nvSpPr>
          <p:cNvPr id="2980" name="Google Shape;2980;p46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46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70. Family Tree</a:t>
            </a:r>
            <a:endParaRPr/>
          </a:p>
        </p:txBody>
      </p:sp>
      <p:sp>
        <p:nvSpPr>
          <p:cNvPr id="2986" name="Google Shape;2986;p46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Shape 2990"/>
        <p:cNvGrpSpPr/>
        <p:nvPr/>
      </p:nvGrpSpPr>
      <p:grpSpPr>
        <a:xfrm>
          <a:off x="0" y="0"/>
          <a:ext cx="0" cy="0"/>
          <a:chOff x="0" y="0"/>
          <a:chExt cx="0" cy="0"/>
        </a:xfrm>
      </p:grpSpPr>
      <p:sp>
        <p:nvSpPr>
          <p:cNvPr id="2991" name="Google Shape;2991;p47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70. Family Tree</a:t>
            </a:r>
            <a:endParaRPr/>
          </a:p>
        </p:txBody>
      </p:sp>
      <p:sp>
        <p:nvSpPr>
          <p:cNvPr id="2992" name="Google Shape;2992;p47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Shape 2996"/>
        <p:cNvGrpSpPr/>
        <p:nvPr/>
      </p:nvGrpSpPr>
      <p:grpSpPr>
        <a:xfrm>
          <a:off x="0" y="0"/>
          <a:ext cx="0" cy="0"/>
          <a:chOff x="0" y="0"/>
          <a:chExt cx="0" cy="0"/>
        </a:xfrm>
      </p:grpSpPr>
      <p:sp>
        <p:nvSpPr>
          <p:cNvPr id="2997" name="Google Shape;2997;p47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70. Family Tree</a:t>
            </a:r>
            <a:endParaRPr/>
          </a:p>
        </p:txBody>
      </p:sp>
      <p:sp>
        <p:nvSpPr>
          <p:cNvPr id="2998" name="Google Shape;2998;p47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Shape 3002"/>
        <p:cNvGrpSpPr/>
        <p:nvPr/>
      </p:nvGrpSpPr>
      <p:grpSpPr>
        <a:xfrm>
          <a:off x="0" y="0"/>
          <a:ext cx="0" cy="0"/>
          <a:chOff x="0" y="0"/>
          <a:chExt cx="0" cy="0"/>
        </a:xfrm>
      </p:grpSpPr>
      <p:sp>
        <p:nvSpPr>
          <p:cNvPr id="3003" name="Google Shape;3003;p47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2400"/>
              </a:spcBef>
              <a:spcAft>
                <a:spcPts val="600"/>
              </a:spcAft>
              <a:buClr>
                <a:schemeClr val="dk1"/>
              </a:buClr>
              <a:buSzPct val="44000"/>
              <a:buFont typeface="Arial"/>
              <a:buNone/>
            </a:pPr>
            <a:r>
              <a:rPr lang="en" sz="2500" b="1">
                <a:latin typeface="Cambria"/>
                <a:ea typeface="Cambria"/>
                <a:cs typeface="Cambria"/>
                <a:sym typeface="Cambria"/>
              </a:rPr>
              <a:t>70. Family Tree</a:t>
            </a:r>
            <a:endParaRPr/>
          </a:p>
        </p:txBody>
      </p:sp>
      <p:sp>
        <p:nvSpPr>
          <p:cNvPr id="3004" name="Google Shape;3004;p47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7. GCD and LCM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60" name="Google Shape;360;p59"/>
          <p:cNvSpPr txBox="1">
            <a:spLocks noGrp="1"/>
          </p:cNvSpPr>
          <p:nvPr>
            <p:ph type="body" idx="1"/>
          </p:nvPr>
        </p:nvSpPr>
        <p:spPr>
          <a:xfrm>
            <a:off x="311700" y="1171600"/>
            <a:ext cx="4113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120 140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10213 312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10 30</a:t>
            </a:r>
            <a:endParaRPr sz="1400">
              <a:latin typeface="Cambria"/>
              <a:ea typeface="Cambria"/>
              <a:cs typeface="Cambria"/>
              <a:sym typeface="Cambria"/>
            </a:endParaRPr>
          </a:p>
          <a:p>
            <a:pPr marL="0" lvl="0" indent="0" algn="l" rtl="0">
              <a:spcBef>
                <a:spcPts val="1200"/>
              </a:spcBef>
              <a:spcAft>
                <a:spcPts val="0"/>
              </a:spcAft>
              <a:buNone/>
            </a:pP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361" name="Google Shape;361;p59"/>
          <p:cNvSpPr txBox="1">
            <a:spLocks noGrp="1"/>
          </p:cNvSpPr>
          <p:nvPr>
            <p:ph type="body" idx="1"/>
          </p:nvPr>
        </p:nvSpPr>
        <p:spPr>
          <a:xfrm>
            <a:off x="4731300" y="1171600"/>
            <a:ext cx="41130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Output</a:t>
            </a:r>
            <a:endParaRPr sz="1400">
              <a:latin typeface="Cambria"/>
              <a:ea typeface="Cambria"/>
              <a:cs typeface="Cambria"/>
              <a:sym typeface="Cambria"/>
            </a:endParaRPr>
          </a:p>
          <a:p>
            <a:pPr marL="0" lvl="0" indent="0" algn="l" rtl="0">
              <a:spcBef>
                <a:spcPts val="1500"/>
              </a:spcBef>
              <a:spcAft>
                <a:spcPts val="0"/>
              </a:spcAft>
              <a:buNone/>
            </a:pPr>
            <a:r>
              <a:rPr lang="en" sz="1400">
                <a:latin typeface="Cambria"/>
                <a:ea typeface="Cambria"/>
                <a:cs typeface="Cambria"/>
                <a:sym typeface="Cambria"/>
              </a:rPr>
              <a:t>20 840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1 3186456</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10 30</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7. GCD and LCM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67" name="Google Shape;367;p6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T</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A,B</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1000000</a:t>
            </a:r>
            <a:endParaRPr sz="1400">
              <a:latin typeface="Cambria"/>
              <a:ea typeface="Cambria"/>
              <a:cs typeface="Cambria"/>
              <a:sym typeface="Cambria"/>
            </a:endParaRPr>
          </a:p>
          <a:p>
            <a:pPr marL="0" lvl="0" indent="0" algn="l" rtl="0">
              <a:lnSpc>
                <a:spcPct val="160000"/>
              </a:lnSpc>
              <a:spcBef>
                <a:spcPts val="30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7. GCD and LCM</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73" name="Google Shape;373;p61"/>
          <p:cNvSpPr txBox="1">
            <a:spLocks noGrp="1"/>
          </p:cNvSpPr>
          <p:nvPr>
            <p:ph type="body" idx="1"/>
          </p:nvPr>
        </p:nvSpPr>
        <p:spPr>
          <a:xfrm>
            <a:off x="311700" y="1171600"/>
            <a:ext cx="3852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def lcm(c,d):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l=gcd(c,d)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(c//l)*(d//l)*l</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def gcd(c,d):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d&gt;c:</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gcd(d,c)</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elif d==0: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c</a:t>
            </a:r>
            <a:endParaRPr sz="1400">
              <a:latin typeface="Courier"/>
              <a:ea typeface="Courier"/>
              <a:cs typeface="Courier"/>
              <a:sym typeface="Courier"/>
            </a:endParaRPr>
          </a:p>
          <a:p>
            <a:pPr marL="0" lvl="0" indent="0" algn="l" rtl="0">
              <a:spcBef>
                <a:spcPts val="1200"/>
              </a:spcBef>
              <a:spcAft>
                <a:spcPts val="1200"/>
              </a:spcAft>
              <a:buNone/>
            </a:pPr>
            <a:r>
              <a:rPr lang="en" sz="1400">
                <a:latin typeface="Courier"/>
                <a:ea typeface="Courier"/>
                <a:cs typeface="Courier"/>
                <a:sym typeface="Courier"/>
              </a:rPr>
              <a:t>        </a:t>
            </a:r>
            <a:endParaRPr sz="1400" b="1" u="sng">
              <a:latin typeface="Courier"/>
              <a:ea typeface="Courier"/>
              <a:cs typeface="Courier"/>
              <a:sym typeface="Courier"/>
            </a:endParaRPr>
          </a:p>
        </p:txBody>
      </p:sp>
      <p:sp>
        <p:nvSpPr>
          <p:cNvPr id="374" name="Google Shape;374;p61"/>
          <p:cNvSpPr txBox="1">
            <a:spLocks noGrp="1"/>
          </p:cNvSpPr>
          <p:nvPr>
            <p:ph type="body" idx="1"/>
          </p:nvPr>
        </p:nvSpPr>
        <p:spPr>
          <a:xfrm>
            <a:off x="5036100" y="1171600"/>
            <a:ext cx="3852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return gcd(d,c%d)   </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z=int(input())</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for _ in range(z):</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c,d=map(int,input().split())</a:t>
            </a:r>
            <a:endParaRPr sz="1400">
              <a:latin typeface="Courier"/>
              <a:ea typeface="Courier"/>
              <a:cs typeface="Courier"/>
              <a:sym typeface="Courier"/>
            </a:endParaRPr>
          </a:p>
          <a:p>
            <a:pPr marL="0" lvl="0" indent="0" algn="l" rtl="0">
              <a:spcBef>
                <a:spcPts val="1200"/>
              </a:spcBef>
              <a:spcAft>
                <a:spcPts val="0"/>
              </a:spcAft>
              <a:buNone/>
            </a:pPr>
            <a:r>
              <a:rPr lang="en" sz="1400">
                <a:latin typeface="Courier"/>
                <a:ea typeface="Courier"/>
                <a:cs typeface="Courier"/>
                <a:sym typeface="Courier"/>
              </a:rPr>
              <a:t>        print(gcd(c,d),lcm(c,d))</a:t>
            </a:r>
            <a:endParaRPr sz="1400">
              <a:latin typeface="Courier"/>
              <a:ea typeface="Courier"/>
              <a:cs typeface="Courier"/>
              <a:sym typeface="Courier"/>
            </a:endParaRPr>
          </a:p>
          <a:p>
            <a:pPr marL="0" lvl="0" indent="0" algn="l" rtl="0">
              <a:spcBef>
                <a:spcPts val="1200"/>
              </a:spcBef>
              <a:spcAft>
                <a:spcPts val="0"/>
              </a:spcAft>
              <a:buNone/>
            </a:pPr>
            <a:endParaRPr sz="1400">
              <a:latin typeface="Courier"/>
              <a:ea typeface="Courier"/>
              <a:cs typeface="Courier"/>
              <a:sym typeface="Courier"/>
            </a:endParaRPr>
          </a:p>
          <a:p>
            <a:pPr marL="0" lvl="0" indent="0" algn="l" rtl="0">
              <a:spcBef>
                <a:spcPts val="1200"/>
              </a:spcBef>
              <a:spcAft>
                <a:spcPts val="0"/>
              </a:spcAft>
              <a:buNone/>
            </a:pPr>
            <a:endParaRPr sz="1400" b="1" u="sng">
              <a:latin typeface="Courier"/>
              <a:ea typeface="Courier"/>
              <a:cs typeface="Courier"/>
              <a:sym typeface="Courier"/>
            </a:endParaRPr>
          </a:p>
          <a:p>
            <a:pPr marL="0" lvl="0" indent="0" algn="l" rtl="0">
              <a:spcBef>
                <a:spcPts val="1200"/>
              </a:spcBef>
              <a:spcAft>
                <a:spcPts val="1200"/>
              </a:spcAft>
              <a:buNone/>
            </a:pPr>
            <a:endParaRPr sz="1400" b="1" u="sng">
              <a:latin typeface="Courier"/>
              <a:ea typeface="Courier"/>
              <a:cs typeface="Courier"/>
              <a:sym typeface="Courie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80" name="Google Shape;380;p6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l" rtl="0">
              <a:lnSpc>
                <a:spcPct val="150000"/>
              </a:lnSpc>
              <a:spcBef>
                <a:spcPts val="1500"/>
              </a:spcBef>
              <a:spcAft>
                <a:spcPts val="0"/>
              </a:spcAft>
              <a:buClr>
                <a:schemeClr val="dk1"/>
              </a:buClr>
              <a:buSzPts val="1100"/>
              <a:buFont typeface="Arial"/>
              <a:buNone/>
            </a:pPr>
            <a:r>
              <a:rPr lang="en" sz="1400">
                <a:latin typeface="Cambria"/>
                <a:ea typeface="Cambria"/>
                <a:cs typeface="Cambria"/>
                <a:sym typeface="Cambria"/>
              </a:rPr>
              <a:t>As every other little boy, Mike has a favorite toy to play with. Mike's favorite toy is a set of </a:t>
            </a:r>
            <a:r>
              <a:rPr lang="en" sz="1400" b="1">
                <a:latin typeface="Cambria"/>
                <a:ea typeface="Cambria"/>
                <a:cs typeface="Cambria"/>
                <a:sym typeface="Cambria"/>
              </a:rPr>
              <a:t>N</a:t>
            </a:r>
            <a:r>
              <a:rPr lang="en" sz="1400">
                <a:latin typeface="Cambria"/>
                <a:ea typeface="Cambria"/>
                <a:cs typeface="Cambria"/>
                <a:sym typeface="Cambria"/>
              </a:rPr>
              <a:t> disks. The boy likes to compose his disks in stacks, but there's one very important rule: the disks in a single stack must be ordered by their radiuses in a </a:t>
            </a:r>
            <a:r>
              <a:rPr lang="en" sz="1400" b="1">
                <a:latin typeface="Cambria"/>
                <a:ea typeface="Cambria"/>
                <a:cs typeface="Cambria"/>
                <a:sym typeface="Cambria"/>
              </a:rPr>
              <a:t>strictly</a:t>
            </a:r>
            <a:r>
              <a:rPr lang="en" sz="1400">
                <a:latin typeface="Cambria"/>
                <a:ea typeface="Cambria"/>
                <a:cs typeface="Cambria"/>
                <a:sym typeface="Cambria"/>
              </a:rPr>
              <a:t> increasing order such that the top-most disk will have the smallest radius.</a:t>
            </a:r>
            <a:endParaRPr sz="1400">
              <a:latin typeface="Cambria"/>
              <a:ea typeface="Cambria"/>
              <a:cs typeface="Cambria"/>
              <a:sym typeface="Cambria"/>
            </a:endParaRPr>
          </a:p>
          <a:p>
            <a:pPr marL="0" lvl="0" indent="0" algn="l" rtl="0">
              <a:lnSpc>
                <a:spcPct val="150000"/>
              </a:lnSpc>
              <a:spcBef>
                <a:spcPts val="1500"/>
              </a:spcBef>
              <a:spcAft>
                <a:spcPts val="0"/>
              </a:spcAft>
              <a:buClr>
                <a:schemeClr val="dk1"/>
              </a:buClr>
              <a:buSzPts val="1100"/>
              <a:buFont typeface="Arial"/>
              <a:buNone/>
            </a:pPr>
            <a:r>
              <a:rPr lang="en" sz="1400">
                <a:latin typeface="Cambria"/>
                <a:ea typeface="Cambria"/>
                <a:cs typeface="Cambria"/>
                <a:sym typeface="Cambria"/>
              </a:rPr>
              <a:t>For example, a stack of disks with radii (5, 2, 1) is valid, while a stack of disks with radii (3, 4, 1) is not. Little Mike has recently come up with the following algorithm after the order of disks are given:</a:t>
            </a:r>
            <a:endParaRPr sz="1400">
              <a:latin typeface="Cambria"/>
              <a:ea typeface="Cambria"/>
              <a:cs typeface="Cambria"/>
              <a:sym typeface="Cambria"/>
            </a:endParaRPr>
          </a:p>
          <a:p>
            <a:pPr marL="698500" lvl="0" indent="-317500" algn="l" rtl="0">
              <a:lnSpc>
                <a:spcPct val="170000"/>
              </a:lnSpc>
              <a:spcBef>
                <a:spcPts val="1500"/>
              </a:spcBef>
              <a:spcAft>
                <a:spcPts val="0"/>
              </a:spcAft>
              <a:buClr>
                <a:schemeClr val="dk1"/>
              </a:buClr>
              <a:buSzPts val="1400"/>
              <a:buFont typeface="Cambria"/>
              <a:buChar char="●"/>
            </a:pPr>
            <a:r>
              <a:rPr lang="en" sz="1400">
                <a:latin typeface="Cambria"/>
                <a:ea typeface="Cambria"/>
                <a:cs typeface="Cambria"/>
                <a:sym typeface="Cambria"/>
              </a:rPr>
              <a:t>First, Mike initiates an empty set of disk stacks.</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Then, Mike processes the disks in the chosen order using the following pattern:</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457200" lvl="0" indent="-371475" algn="l" rtl="0">
              <a:spcBef>
                <a:spcPts val="0"/>
              </a:spcBef>
              <a:spcAft>
                <a:spcPts val="0"/>
              </a:spcAft>
              <a:buSzPct val="100000"/>
              <a:buFont typeface="Cambria"/>
              <a:buAutoNum type="arabicPeriod"/>
            </a:pPr>
            <a:r>
              <a:rPr lang="en" sz="2500" b="1">
                <a:latin typeface="Cambria"/>
                <a:ea typeface="Cambria"/>
                <a:cs typeface="Cambria"/>
                <a:sym typeface="Cambria"/>
              </a:rPr>
              <a:t>Add two number</a:t>
            </a:r>
            <a:endParaRPr sz="2500" b="1">
              <a:latin typeface="Cambria"/>
              <a:ea typeface="Cambria"/>
              <a:cs typeface="Cambria"/>
              <a:sym typeface="Cambria"/>
            </a:endParaRPr>
          </a:p>
          <a:p>
            <a:pPr marL="0" lvl="0" indent="0" algn="l" rtl="0">
              <a:spcBef>
                <a:spcPts val="0"/>
              </a:spcBef>
              <a:spcAft>
                <a:spcPts val="0"/>
              </a:spcAft>
              <a:buClr>
                <a:schemeClr val="dk1"/>
              </a:buClr>
              <a:buSzPct val="36666"/>
              <a:buFont typeface="Arial"/>
              <a:buNone/>
            </a:pPr>
            <a:endParaRPr/>
          </a:p>
          <a:p>
            <a:pPr marL="0" lvl="0" indent="0" algn="l" rtl="0">
              <a:spcBef>
                <a:spcPts val="0"/>
              </a:spcBef>
              <a:spcAft>
                <a:spcPts val="0"/>
              </a:spcAft>
              <a:buNone/>
            </a:pPr>
            <a:endParaRPr/>
          </a:p>
        </p:txBody>
      </p:sp>
      <p:sp>
        <p:nvSpPr>
          <p:cNvPr id="93" name="Google Shape;93;p18"/>
          <p:cNvSpPr txBox="1">
            <a:spLocks noGrp="1"/>
          </p:cNvSpPr>
          <p:nvPr>
            <p:ph type="body" idx="1"/>
          </p:nvPr>
        </p:nvSpPr>
        <p:spPr>
          <a:xfrm>
            <a:off x="311700" y="1171600"/>
            <a:ext cx="3567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Input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just" rtl="0">
              <a:lnSpc>
                <a:spcPct val="95000"/>
              </a:lnSpc>
              <a:spcBef>
                <a:spcPts val="400"/>
              </a:spcBef>
              <a:spcAft>
                <a:spcPts val="0"/>
              </a:spcAft>
              <a:buSzPts val="275"/>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1 2</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100 200</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10 40</a:t>
            </a:r>
            <a:endParaRPr sz="1400">
              <a:latin typeface="Cambria"/>
              <a:ea typeface="Cambria"/>
              <a:cs typeface="Cambria"/>
              <a:sym typeface="Cambria"/>
            </a:endParaRPr>
          </a:p>
          <a:p>
            <a:pPr marL="0" lvl="0" indent="0" algn="just" rtl="0">
              <a:lnSpc>
                <a:spcPct val="95000"/>
              </a:lnSpc>
              <a:spcBef>
                <a:spcPts val="1200"/>
              </a:spcBef>
              <a:spcAft>
                <a:spcPts val="0"/>
              </a:spcAft>
              <a:buClr>
                <a:schemeClr val="dk1"/>
              </a:buClr>
              <a:buSzPts val="275"/>
              <a:buFont typeface="Arial"/>
              <a:buNone/>
            </a:pPr>
            <a:endParaRPr sz="1400">
              <a:latin typeface="Cambria"/>
              <a:ea typeface="Cambria"/>
              <a:cs typeface="Cambria"/>
              <a:sym typeface="Cambria"/>
            </a:endParaRPr>
          </a:p>
          <a:p>
            <a:pPr marL="0" lvl="0" indent="0" algn="just" rtl="0">
              <a:lnSpc>
                <a:spcPct val="140000"/>
              </a:lnSpc>
              <a:spcBef>
                <a:spcPts val="1500"/>
              </a:spcBef>
              <a:spcAft>
                <a:spcPts val="400"/>
              </a:spcAft>
              <a:buClr>
                <a:schemeClr val="dk1"/>
              </a:buClr>
              <a:buSzPts val="275"/>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94" name="Google Shape;94;p18"/>
          <p:cNvSpPr txBox="1">
            <a:spLocks noGrp="1"/>
          </p:cNvSpPr>
          <p:nvPr>
            <p:ph type="body" idx="1"/>
          </p:nvPr>
        </p:nvSpPr>
        <p:spPr>
          <a:xfrm>
            <a:off x="5188500" y="1171600"/>
            <a:ext cx="3567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just" rtl="0">
              <a:lnSpc>
                <a:spcPct val="95000"/>
              </a:lnSpc>
              <a:spcBef>
                <a:spcPts val="400"/>
              </a:spcBef>
              <a:spcAft>
                <a:spcPts val="0"/>
              </a:spcAft>
              <a:buSzPts val="275"/>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ambria"/>
                <a:ea typeface="Cambria"/>
                <a:cs typeface="Cambria"/>
                <a:sym typeface="Cambria"/>
              </a:rPr>
              <a:t>300</a:t>
            </a:r>
            <a:endParaRPr sz="1400">
              <a:latin typeface="Cambria"/>
              <a:ea typeface="Cambria"/>
              <a:cs typeface="Cambria"/>
              <a:sym typeface="Cambria"/>
            </a:endParaRPr>
          </a:p>
          <a:p>
            <a:pPr marL="0" lvl="0" indent="0" algn="just" rtl="0">
              <a:lnSpc>
                <a:spcPct val="95000"/>
              </a:lnSpc>
              <a:spcBef>
                <a:spcPts val="1200"/>
              </a:spcBef>
              <a:spcAft>
                <a:spcPts val="0"/>
              </a:spcAft>
              <a:buClr>
                <a:schemeClr val="dk1"/>
              </a:buClr>
              <a:buSzPts val="275"/>
              <a:buFont typeface="Arial"/>
              <a:buNone/>
            </a:pPr>
            <a:r>
              <a:rPr lang="en" sz="1400">
                <a:latin typeface="Cambria"/>
                <a:ea typeface="Cambria"/>
                <a:cs typeface="Cambria"/>
                <a:sym typeface="Cambria"/>
              </a:rPr>
              <a:t>50</a:t>
            </a:r>
            <a:endParaRPr sz="1400">
              <a:latin typeface="Cambria"/>
              <a:ea typeface="Cambria"/>
              <a:cs typeface="Cambria"/>
              <a:sym typeface="Cambria"/>
            </a:endParaRPr>
          </a:p>
          <a:p>
            <a:pPr marL="0" lvl="0" indent="0" algn="just" rtl="0">
              <a:lnSpc>
                <a:spcPct val="95000"/>
              </a:lnSpc>
              <a:spcBef>
                <a:spcPts val="15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86" name="Google Shape;386;p6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571500" lvl="1" indent="-374650" algn="l" rtl="0">
              <a:lnSpc>
                <a:spcPct val="170000"/>
              </a:lnSpc>
              <a:spcBef>
                <a:spcPts val="1500"/>
              </a:spcBef>
              <a:spcAft>
                <a:spcPts val="0"/>
              </a:spcAft>
              <a:buClr>
                <a:schemeClr val="dk1"/>
              </a:buClr>
              <a:buSzPts val="1400"/>
              <a:buFont typeface="Arial"/>
              <a:buChar char="○"/>
            </a:pPr>
            <a:r>
              <a:rPr lang="en">
                <a:latin typeface="Cambria"/>
                <a:ea typeface="Cambria"/>
                <a:cs typeface="Cambria"/>
                <a:sym typeface="Cambria"/>
              </a:rPr>
              <a:t>If there is at least one stack such that Mike can put the current disk on the top of the stack without making it invalid, then he chooses the stack with the smallest top disk radius </a:t>
            </a:r>
            <a:r>
              <a:rPr lang="en" b="1">
                <a:latin typeface="Cambria"/>
                <a:ea typeface="Cambria"/>
                <a:cs typeface="Cambria"/>
                <a:sym typeface="Cambria"/>
              </a:rPr>
              <a:t>strictly</a:t>
            </a:r>
            <a:r>
              <a:rPr lang="en">
                <a:latin typeface="Cambria"/>
                <a:ea typeface="Cambria"/>
                <a:cs typeface="Cambria"/>
                <a:sym typeface="Cambria"/>
              </a:rPr>
              <a:t> greater than the radius of the current disk, and puts the current disk on top of that stack.</a:t>
            </a:r>
            <a:endParaRPr>
              <a:latin typeface="Cambria"/>
              <a:ea typeface="Cambria"/>
              <a:cs typeface="Cambria"/>
              <a:sym typeface="Cambria"/>
            </a:endParaRPr>
          </a:p>
          <a:p>
            <a:pPr marL="571500" lvl="1" indent="-374650" algn="l" rtl="0">
              <a:lnSpc>
                <a:spcPct val="115000"/>
              </a:lnSpc>
              <a:spcBef>
                <a:spcPts val="0"/>
              </a:spcBef>
              <a:spcAft>
                <a:spcPts val="0"/>
              </a:spcAft>
              <a:buClr>
                <a:schemeClr val="dk1"/>
              </a:buClr>
              <a:buSzPts val="1400"/>
              <a:buFont typeface="Cambria"/>
              <a:buChar char="○"/>
            </a:pPr>
            <a:r>
              <a:rPr lang="en">
                <a:latin typeface="Cambria"/>
                <a:ea typeface="Cambria"/>
                <a:cs typeface="Cambria"/>
                <a:sym typeface="Cambria"/>
              </a:rPr>
              <a:t>Otherwise, Mike makes a new stack containing only the current disk.</a:t>
            </a:r>
            <a:endParaRPr>
              <a:latin typeface="Cambria"/>
              <a:ea typeface="Cambria"/>
              <a:cs typeface="Cambria"/>
              <a:sym typeface="Cambria"/>
            </a:endParaRPr>
          </a:p>
          <a:p>
            <a:pPr marL="571500" lvl="0" indent="0" algn="l" rtl="0">
              <a:lnSpc>
                <a:spcPct val="115000"/>
              </a:lnSpc>
              <a:spcBef>
                <a:spcPts val="0"/>
              </a:spcBef>
              <a:spcAft>
                <a:spcPts val="0"/>
              </a:spcAft>
              <a:buNone/>
            </a:pPr>
            <a:endParaRPr>
              <a:latin typeface="Cambria"/>
              <a:ea typeface="Cambria"/>
              <a:cs typeface="Cambria"/>
              <a:sym typeface="Cambria"/>
            </a:endParaRPr>
          </a:p>
          <a:p>
            <a:pPr marL="0" lvl="0" indent="0" algn="l" rtl="0">
              <a:lnSpc>
                <a:spcPct val="115000"/>
              </a:lnSpc>
              <a:spcBef>
                <a:spcPts val="0"/>
              </a:spcBef>
              <a:spcAft>
                <a:spcPts val="0"/>
              </a:spcAft>
              <a:buNone/>
            </a:pPr>
            <a:r>
              <a:rPr lang="en" sz="1400">
                <a:latin typeface="Cambria"/>
                <a:ea typeface="Cambria"/>
                <a:cs typeface="Cambria"/>
                <a:sym typeface="Cambria"/>
              </a:rPr>
              <a:t>For example, let's assume that the order of the disk radii is (3, 4, 5, 1, 1, 2). Here's how the set of the top stack disks will appear during the algorithm's run:</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In the beginning of the algorithm, the set of disk stacks is empty. After processing the first disk, the set of top stack disks is {3}.</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92" name="Google Shape;392;p6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1400">
              <a:latin typeface="Cambria"/>
              <a:ea typeface="Cambria"/>
              <a:cs typeface="Cambria"/>
              <a:sym typeface="Cambria"/>
            </a:endParaRPr>
          </a:p>
          <a:p>
            <a:pPr marL="698500" lvl="0" indent="-317500" algn="l" rtl="0">
              <a:lnSpc>
                <a:spcPct val="150000"/>
              </a:lnSpc>
              <a:spcBef>
                <a:spcPts val="1500"/>
              </a:spcBef>
              <a:spcAft>
                <a:spcPts val="0"/>
              </a:spcAft>
              <a:buClr>
                <a:schemeClr val="dk1"/>
              </a:buClr>
              <a:buSzPts val="1400"/>
              <a:buFont typeface="Cambria"/>
              <a:buChar char="●"/>
            </a:pPr>
            <a:r>
              <a:rPr lang="en" sz="1400">
                <a:latin typeface="Cambria"/>
                <a:ea typeface="Cambria"/>
                <a:cs typeface="Cambria"/>
                <a:sym typeface="Cambria"/>
              </a:rPr>
              <a:t>We cannot put the second disk on the only stack that we have after processing the first disk, so we make a new stack. After processing the second disk, the set of top stack disks is {3, 4}.</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We cannot put the third disk on any of the available stacks, so we make a new stack. After processing the third disk, the set of top stack disks is {3, 4, 5}.</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The fourth disk has radius 1, so it can be easily put on any of the available stacks. According to the algorithm, we choose the stack with the top disk radius equal to 3. After processing the fourth disk, the set of top stack disks is {1, 4, 5}.</a:t>
            </a:r>
            <a:endParaRPr sz="1400">
              <a:latin typeface="Cambria"/>
              <a:ea typeface="Cambria"/>
              <a:cs typeface="Cambria"/>
              <a:sym typeface="Cambria"/>
            </a:endParaRPr>
          </a:p>
          <a:p>
            <a:pPr marL="698500" lvl="0" indent="-317500" algn="l" rtl="0">
              <a:lnSpc>
                <a:spcPct val="150000"/>
              </a:lnSpc>
              <a:spcBef>
                <a:spcPts val="0"/>
              </a:spcBef>
              <a:spcAft>
                <a:spcPts val="0"/>
              </a:spcAft>
              <a:buClr>
                <a:schemeClr val="dk1"/>
              </a:buClr>
              <a:buSzPts val="1400"/>
              <a:buFont typeface="Cambria"/>
              <a:buChar char="●"/>
            </a:pPr>
            <a:r>
              <a:rPr lang="en" sz="1400">
                <a:latin typeface="Cambria"/>
                <a:ea typeface="Cambria"/>
                <a:cs typeface="Cambria"/>
                <a:sym typeface="Cambria"/>
              </a:rPr>
              <a:t>The fifth disk has radius 1, so there are two stacks we can put it on. According to the algorithm, we choose the stack with the top disk radius equal to 4. After processing the fifth disk, the set of top stack disks is {1, 1, 5}.</a:t>
            </a:r>
            <a:endParaRPr sz="1400">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398" name="Google Shape;398;p6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698500" lvl="0" indent="-317500" algn="l" rtl="0">
              <a:lnSpc>
                <a:spcPct val="170000"/>
              </a:lnSpc>
              <a:spcBef>
                <a:spcPts val="1500"/>
              </a:spcBef>
              <a:spcAft>
                <a:spcPts val="0"/>
              </a:spcAft>
              <a:buClr>
                <a:schemeClr val="dk1"/>
              </a:buClr>
              <a:buSzPts val="1400"/>
              <a:buFont typeface="Cambria"/>
              <a:buChar char="●"/>
            </a:pPr>
            <a:r>
              <a:rPr lang="en" sz="1400">
                <a:latin typeface="Cambria"/>
                <a:ea typeface="Cambria"/>
                <a:cs typeface="Cambria"/>
                <a:sym typeface="Cambria"/>
              </a:rPr>
              <a:t>The sixth disk has radius 2, so there is only one stack we can put it on. The final set of top stack disks is {1, 1, 2}.</a:t>
            </a:r>
            <a:endParaRPr sz="1400">
              <a:latin typeface="Cambria"/>
              <a:ea typeface="Cambria"/>
              <a:cs typeface="Cambria"/>
              <a:sym typeface="Cambria"/>
            </a:endParaRPr>
          </a:p>
          <a:p>
            <a:pPr marL="0" lvl="0" indent="0" algn="l" rtl="0">
              <a:lnSpc>
                <a:spcPct val="170000"/>
              </a:lnSpc>
              <a:spcBef>
                <a:spcPts val="3000"/>
              </a:spcBef>
              <a:spcAft>
                <a:spcPts val="0"/>
              </a:spcAft>
              <a:buClr>
                <a:schemeClr val="dk1"/>
              </a:buClr>
              <a:buSzPts val="1100"/>
              <a:buFont typeface="Arial"/>
              <a:buNone/>
            </a:pPr>
            <a:r>
              <a:rPr lang="en" sz="1400">
                <a:latin typeface="Cambria"/>
                <a:ea typeface="Cambria"/>
                <a:cs typeface="Cambria"/>
                <a:sym typeface="Cambria"/>
              </a:rPr>
              <a:t>Mike is really excited about his new algorithm, but he has so many disks that it seems impossible to simulate the algorithm manually.</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You are given an array </a:t>
            </a:r>
            <a:r>
              <a:rPr lang="en" sz="1400" b="1">
                <a:latin typeface="Cambria"/>
                <a:ea typeface="Cambria"/>
                <a:cs typeface="Cambria"/>
                <a:sym typeface="Cambria"/>
              </a:rPr>
              <a:t>A</a:t>
            </a:r>
            <a:r>
              <a:rPr lang="en" sz="1400">
                <a:latin typeface="Cambria"/>
                <a:ea typeface="Cambria"/>
                <a:cs typeface="Cambria"/>
                <a:sym typeface="Cambria"/>
              </a:rPr>
              <a:t> of </a:t>
            </a:r>
            <a:r>
              <a:rPr lang="en" sz="1400" b="1">
                <a:latin typeface="Cambria"/>
                <a:ea typeface="Cambria"/>
                <a:cs typeface="Cambria"/>
                <a:sym typeface="Cambria"/>
              </a:rPr>
              <a:t>N</a:t>
            </a:r>
            <a:r>
              <a:rPr lang="en" sz="1400">
                <a:latin typeface="Cambria"/>
                <a:ea typeface="Cambria"/>
                <a:cs typeface="Cambria"/>
                <a:sym typeface="Cambria"/>
              </a:rPr>
              <a:t> integers denoting the radii of Mike's disks. The disks are already ordered by Mike. Your task is to find the set of the stack top disk radii after the algorithm is done.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04" name="Google Shape;404;p66"/>
          <p:cNvSpPr txBox="1">
            <a:spLocks noGrp="1"/>
          </p:cNvSpPr>
          <p:nvPr>
            <p:ph type="body" idx="1"/>
          </p:nvPr>
        </p:nvSpPr>
        <p:spPr>
          <a:xfrm>
            <a:off x="311700" y="1171600"/>
            <a:ext cx="41253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 description of </a:t>
            </a:r>
            <a:r>
              <a:rPr lang="en" sz="1400" b="1">
                <a:latin typeface="Cambria"/>
                <a:ea typeface="Cambria"/>
                <a:cs typeface="Cambria"/>
                <a:sym typeface="Cambria"/>
              </a:rPr>
              <a:t>T</a:t>
            </a:r>
            <a:r>
              <a:rPr lang="en" sz="1400">
                <a:latin typeface="Cambria"/>
                <a:ea typeface="Cambria"/>
                <a:cs typeface="Cambria"/>
                <a:sym typeface="Cambria"/>
              </a:rPr>
              <a:t> test cases follows.</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of a test description contains a single integer </a:t>
            </a:r>
            <a:r>
              <a:rPr lang="en" sz="1400" b="1">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second line of the description contains </a:t>
            </a:r>
            <a:r>
              <a:rPr lang="en" sz="1400" b="1">
                <a:latin typeface="Cambria"/>
                <a:ea typeface="Cambria"/>
                <a:cs typeface="Cambria"/>
                <a:sym typeface="Cambria"/>
              </a:rPr>
              <a:t>N</a:t>
            </a:r>
            <a:r>
              <a:rPr lang="en" sz="1400">
                <a:latin typeface="Cambria"/>
                <a:ea typeface="Cambria"/>
                <a:cs typeface="Cambria"/>
                <a:sym typeface="Cambria"/>
              </a:rPr>
              <a:t> integers denoting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b="1">
                <a:latin typeface="Cambria"/>
                <a:ea typeface="Cambria"/>
                <a:cs typeface="Cambria"/>
                <a:sym typeface="Cambria"/>
              </a:rPr>
              <a:t>, ... , A</a:t>
            </a:r>
            <a:r>
              <a:rPr lang="en" sz="1400" b="1" baseline="-25000">
                <a:latin typeface="Cambria"/>
                <a:ea typeface="Cambria"/>
                <a:cs typeface="Cambria"/>
                <a:sym typeface="Cambria"/>
              </a:rPr>
              <a:t>N</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405" name="Google Shape;405;p66"/>
          <p:cNvSpPr txBox="1">
            <a:spLocks noGrp="1"/>
          </p:cNvSpPr>
          <p:nvPr>
            <p:ph type="body" idx="1"/>
          </p:nvPr>
        </p:nvSpPr>
        <p:spPr>
          <a:xfrm>
            <a:off x="4578900" y="1171600"/>
            <a:ext cx="4125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The line should start with a positive integer </a:t>
            </a:r>
            <a:r>
              <a:rPr lang="en" sz="1400" b="1">
                <a:latin typeface="Cambria"/>
                <a:ea typeface="Cambria"/>
                <a:cs typeface="Cambria"/>
                <a:sym typeface="Cambria"/>
              </a:rPr>
              <a:t>S</a:t>
            </a:r>
            <a:r>
              <a:rPr lang="en" sz="1400">
                <a:latin typeface="Cambria"/>
                <a:ea typeface="Cambria"/>
                <a:cs typeface="Cambria"/>
                <a:sym typeface="Cambria"/>
              </a:rPr>
              <a:t> denoting the number of stacks after the algorithm is done. This should be followed by </a:t>
            </a:r>
            <a:r>
              <a:rPr lang="en" sz="1400" b="1">
                <a:latin typeface="Cambria"/>
                <a:ea typeface="Cambria"/>
                <a:cs typeface="Cambria"/>
                <a:sym typeface="Cambria"/>
              </a:rPr>
              <a:t>S</a:t>
            </a:r>
            <a:r>
              <a:rPr lang="en" sz="1400">
                <a:latin typeface="Cambria"/>
                <a:ea typeface="Cambria"/>
                <a:cs typeface="Cambria"/>
                <a:sym typeface="Cambria"/>
              </a:rPr>
              <a:t> integers on the same line denoting the stacks' top disk radii in </a:t>
            </a:r>
            <a:r>
              <a:rPr lang="en" sz="1400" b="1">
                <a:latin typeface="Cambria"/>
                <a:ea typeface="Cambria"/>
                <a:cs typeface="Cambria"/>
                <a:sym typeface="Cambria"/>
              </a:rPr>
              <a:t>non-decreasing order</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If there are multiple correct answers, you are allowed to output any of them.</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11" name="Google Shape;411;p67"/>
          <p:cNvSpPr txBox="1">
            <a:spLocks noGrp="1"/>
          </p:cNvSpPr>
          <p:nvPr>
            <p:ph type="body" idx="1"/>
          </p:nvPr>
        </p:nvSpPr>
        <p:spPr>
          <a:xfrm>
            <a:off x="311700" y="1171600"/>
            <a:ext cx="4137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6</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3 4 5 1 1 2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3 2 9 5 2 9 4 14 7 10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8</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14 5 13 19 17 10 18 12</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412" name="Google Shape;412;p67"/>
          <p:cNvSpPr txBox="1">
            <a:spLocks noGrp="1"/>
          </p:cNvSpPr>
          <p:nvPr>
            <p:ph type="body" idx="1"/>
          </p:nvPr>
        </p:nvSpPr>
        <p:spPr>
          <a:xfrm>
            <a:off x="4807500" y="1171600"/>
            <a:ext cx="4137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 </a:t>
            </a:r>
            <a:endParaRPr sz="1400" b="1">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ambria"/>
                <a:ea typeface="Cambria"/>
                <a:cs typeface="Cambria"/>
                <a:sym typeface="Cambria"/>
              </a:rPr>
              <a:t>3 1 1 2</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5 2 2 4 7 10 </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4 5 10 12 18</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18" name="Google Shape;418;p68"/>
          <p:cNvSpPr txBox="1">
            <a:spLocks noGrp="1"/>
          </p:cNvSpPr>
          <p:nvPr>
            <p:ph type="body" idx="1"/>
          </p:nvPr>
        </p:nvSpPr>
        <p:spPr>
          <a:xfrm>
            <a:off x="694075" y="1171600"/>
            <a:ext cx="82509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T</a:t>
            </a:r>
            <a:r>
              <a:rPr lang="en" sz="1400">
                <a:latin typeface="Cambria"/>
                <a:ea typeface="Cambria"/>
                <a:cs typeface="Cambria"/>
                <a:sym typeface="Cambria"/>
              </a:rPr>
              <a:t> ≤ 10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24" name="Google Shape;424;p69"/>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for T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lst=list(map(int,input().split()))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stack=[]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lst: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if(len(stack)==0):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stack.append(i)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425" name="Google Shape;425;p69"/>
          <p:cNvSpPr txBox="1">
            <a:spLocks noGrp="1"/>
          </p:cNvSpPr>
          <p:nvPr>
            <p:ph type="body" idx="1"/>
          </p:nvPr>
        </p:nvSpPr>
        <p:spPr>
          <a:xfrm>
            <a:off x="4731300" y="1171600"/>
            <a:ext cx="4260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if(i&gt;=stack[-1]):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stack.append(i)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h=len(stack)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m=(h+l)//2</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while(h&gt;=l):</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if(i&gt;=stack[m]):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l=m+1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2000" b="1" u="sng">
              <a:latin typeface="Cambria"/>
              <a:ea typeface="Cambria"/>
              <a:cs typeface="Cambria"/>
              <a:sym typeface="Cambria"/>
            </a:endParaRPr>
          </a:p>
          <a:p>
            <a:pPr marL="0" lvl="0" indent="0" algn="l" rtl="0">
              <a:lnSpc>
                <a:spcPct val="170000"/>
              </a:lnSpc>
              <a:spcBef>
                <a:spcPts val="1200"/>
              </a:spcBef>
              <a:spcAft>
                <a:spcPts val="15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8. Stacks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31" name="Google Shape;431;p70"/>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                    h=m-1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m=(h+l)//2</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stack[l]=i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print(len(stack), end="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print(*stack)</a:t>
            </a:r>
            <a:endParaRPr sz="1400">
              <a:latin typeface="Courier"/>
              <a:ea typeface="Courier"/>
              <a:cs typeface="Courier"/>
              <a:sym typeface="Courier"/>
            </a:endParaRPr>
          </a:p>
          <a:p>
            <a:pPr marL="0" lvl="0" indent="0" algn="l" rtl="0">
              <a:lnSpc>
                <a:spcPct val="170000"/>
              </a:lnSpc>
              <a:spcBef>
                <a:spcPts val="1200"/>
              </a:spcBef>
              <a:spcAft>
                <a:spcPts val="1500"/>
              </a:spcAft>
              <a:buClr>
                <a:schemeClr val="dk1"/>
              </a:buClr>
              <a:buSzPts val="1100"/>
              <a:buFont typeface="Arial"/>
              <a:buNone/>
            </a:pPr>
            <a:endParaRPr sz="1400">
              <a:latin typeface="Cambria"/>
              <a:ea typeface="Cambria"/>
              <a:cs typeface="Cambria"/>
              <a:sym typeface="Cambria"/>
            </a:endParaRPr>
          </a:p>
        </p:txBody>
      </p:sp>
      <p:sp>
        <p:nvSpPr>
          <p:cNvPr id="432" name="Google Shape;432;p70"/>
          <p:cNvSpPr txBox="1">
            <a:spLocks noGrp="1"/>
          </p:cNvSpPr>
          <p:nvPr>
            <p:ph type="body" idx="1"/>
          </p:nvPr>
        </p:nvSpPr>
        <p:spPr>
          <a:xfrm>
            <a:off x="4731300" y="1171600"/>
            <a:ext cx="4260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lnSpc>
                <a:spcPct val="170000"/>
              </a:lnSpc>
              <a:spcBef>
                <a:spcPts val="1200"/>
              </a:spcBef>
              <a:spcAft>
                <a:spcPts val="0"/>
              </a:spcAft>
              <a:buClr>
                <a:schemeClr val="dk1"/>
              </a:buClr>
              <a:buSzPts val="1100"/>
              <a:buFont typeface="Arial"/>
              <a:buNone/>
            </a:pPr>
            <a:endParaRPr sz="2000" b="1" u="sng">
              <a:latin typeface="Cambria"/>
              <a:ea typeface="Cambria"/>
              <a:cs typeface="Cambria"/>
              <a:sym typeface="Cambria"/>
            </a:endParaRPr>
          </a:p>
          <a:p>
            <a:pPr marL="0" lvl="0" indent="0" algn="l" rtl="0">
              <a:lnSpc>
                <a:spcPct val="170000"/>
              </a:lnSpc>
              <a:spcBef>
                <a:spcPts val="1500"/>
              </a:spcBef>
              <a:spcAft>
                <a:spcPts val="15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38" name="Google Shape;438;p7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1100"/>
              <a:buFont typeface="Arial"/>
              <a:buNone/>
            </a:pPr>
            <a:r>
              <a:rPr lang="en" sz="1400">
                <a:latin typeface="Cambria"/>
                <a:ea typeface="Cambria"/>
                <a:cs typeface="Cambria"/>
                <a:sym typeface="Cambria"/>
              </a:rPr>
              <a:t>The Chef has acquired a vicious bunch of snakes, and these snakes are ever hungry and end up eating each other. In particular, each snake i has a length </a:t>
            </a:r>
            <a:r>
              <a:rPr lang="en" sz="1400" b="1">
                <a:latin typeface="Cambria"/>
                <a:ea typeface="Cambria"/>
                <a:cs typeface="Cambria"/>
                <a:sym typeface="Cambria"/>
              </a:rPr>
              <a:t>L</a:t>
            </a:r>
            <a:r>
              <a:rPr lang="en" sz="1400" b="1" baseline="-25000">
                <a:latin typeface="Cambria"/>
                <a:ea typeface="Cambria"/>
                <a:cs typeface="Cambria"/>
                <a:sym typeface="Cambria"/>
              </a:rPr>
              <a:t>i</a:t>
            </a:r>
            <a:r>
              <a:rPr lang="en" sz="1400">
                <a:latin typeface="Cambria"/>
                <a:ea typeface="Cambria"/>
                <a:cs typeface="Cambria"/>
                <a:sym typeface="Cambria"/>
              </a:rPr>
              <a:t>, whose initial value is given to you. A snake can eat any other snake which is not longer than itself. That is, snake i can eat snake j (i ≠ j), if </a:t>
            </a:r>
            <a:r>
              <a:rPr lang="en" sz="1400" b="1">
                <a:latin typeface="Cambria"/>
                <a:ea typeface="Cambria"/>
                <a:cs typeface="Cambria"/>
                <a:sym typeface="Cambria"/>
              </a:rPr>
              <a:t>L</a:t>
            </a:r>
            <a:r>
              <a:rPr lang="en" sz="1400" b="1" baseline="-25000">
                <a:latin typeface="Cambria"/>
                <a:ea typeface="Cambria"/>
                <a:cs typeface="Cambria"/>
                <a:sym typeface="Cambria"/>
              </a:rPr>
              <a:t>i</a:t>
            </a:r>
            <a:r>
              <a:rPr lang="en" sz="1400">
                <a:latin typeface="Cambria"/>
                <a:ea typeface="Cambria"/>
                <a:cs typeface="Cambria"/>
                <a:sym typeface="Cambria"/>
              </a:rPr>
              <a:t> ≥ </a:t>
            </a:r>
            <a:r>
              <a:rPr lang="en" sz="1400" b="1">
                <a:latin typeface="Cambria"/>
                <a:ea typeface="Cambria"/>
                <a:cs typeface="Cambria"/>
                <a:sym typeface="Cambria"/>
              </a:rPr>
              <a:t>L</a:t>
            </a:r>
            <a:r>
              <a:rPr lang="en" sz="1400" b="1" baseline="-25000">
                <a:latin typeface="Cambria"/>
                <a:ea typeface="Cambria"/>
                <a:cs typeface="Cambria"/>
                <a:sym typeface="Cambria"/>
              </a:rPr>
              <a:t>j</a:t>
            </a:r>
            <a:r>
              <a:rPr lang="en" sz="1400">
                <a:latin typeface="Cambria"/>
                <a:ea typeface="Cambria"/>
                <a:cs typeface="Cambria"/>
                <a:sym typeface="Cambria"/>
              </a:rPr>
              <a:t>. And when a snake eats another snake, its length increases by 1. That is, </a:t>
            </a:r>
            <a:r>
              <a:rPr lang="en" sz="1400" b="1">
                <a:latin typeface="Cambria"/>
                <a:ea typeface="Cambria"/>
                <a:cs typeface="Cambria"/>
                <a:sym typeface="Cambria"/>
              </a:rPr>
              <a:t>L</a:t>
            </a:r>
            <a:r>
              <a:rPr lang="en" sz="1400" b="1" baseline="-25000">
                <a:latin typeface="Cambria"/>
                <a:ea typeface="Cambria"/>
                <a:cs typeface="Cambria"/>
                <a:sym typeface="Cambria"/>
              </a:rPr>
              <a:t>i</a:t>
            </a:r>
            <a:r>
              <a:rPr lang="en" sz="1400">
                <a:latin typeface="Cambria"/>
                <a:ea typeface="Cambria"/>
                <a:cs typeface="Cambria"/>
                <a:sym typeface="Cambria"/>
              </a:rPr>
              <a:t> increases by 1. A snake can eat multiple other snakes.</a:t>
            </a:r>
            <a:endParaRPr sz="1400">
              <a:latin typeface="Cambria"/>
              <a:ea typeface="Cambria"/>
              <a:cs typeface="Cambria"/>
              <a:sym typeface="Cambria"/>
            </a:endParaRPr>
          </a:p>
          <a:p>
            <a:pPr marL="0" lvl="0" indent="0" algn="just" rtl="0">
              <a:lnSpc>
                <a:spcPct val="150000"/>
              </a:lnSpc>
              <a:spcBef>
                <a:spcPts val="1500"/>
              </a:spcBef>
              <a:spcAft>
                <a:spcPts val="0"/>
              </a:spcAft>
              <a:buClr>
                <a:schemeClr val="dk1"/>
              </a:buClr>
              <a:buSzPts val="1100"/>
              <a:buFont typeface="Arial"/>
              <a:buNone/>
            </a:pPr>
            <a:r>
              <a:rPr lang="en" sz="1400">
                <a:latin typeface="Cambria"/>
                <a:ea typeface="Cambria"/>
                <a:cs typeface="Cambria"/>
                <a:sym typeface="Cambria"/>
              </a:rPr>
              <a:t>The Chef doesn't care about snakes eating each other. All he wants is to have as many snakes as possible, which are at least some particular lengths long. You are given </a:t>
            </a:r>
            <a:r>
              <a:rPr lang="en" sz="1400" b="1">
                <a:latin typeface="Cambria"/>
                <a:ea typeface="Cambria"/>
                <a:cs typeface="Cambria"/>
                <a:sym typeface="Cambria"/>
              </a:rPr>
              <a:t>Q</a:t>
            </a:r>
            <a:r>
              <a:rPr lang="en" sz="1400">
                <a:latin typeface="Cambria"/>
                <a:ea typeface="Cambria"/>
                <a:cs typeface="Cambria"/>
                <a:sym typeface="Cambria"/>
              </a:rPr>
              <a:t> values: </a:t>
            </a:r>
            <a:r>
              <a:rPr lang="en" sz="1400" b="1">
                <a:latin typeface="Cambria"/>
                <a:ea typeface="Cambria"/>
                <a:cs typeface="Cambria"/>
                <a:sym typeface="Cambria"/>
              </a:rPr>
              <a:t>K</a:t>
            </a:r>
            <a:r>
              <a:rPr lang="en" sz="1400" b="1" baseline="-25000">
                <a:latin typeface="Cambria"/>
                <a:ea typeface="Cambria"/>
                <a:cs typeface="Cambria"/>
                <a:sym typeface="Cambria"/>
              </a:rPr>
              <a:t>1</a:t>
            </a:r>
            <a:r>
              <a:rPr lang="en" sz="1400" b="1">
                <a:latin typeface="Cambria"/>
                <a:ea typeface="Cambria"/>
                <a:cs typeface="Cambria"/>
                <a:sym typeface="Cambria"/>
              </a:rPr>
              <a:t>, K</a:t>
            </a:r>
            <a:r>
              <a:rPr lang="en" sz="1400" b="1" baseline="-25000">
                <a:latin typeface="Cambria"/>
                <a:ea typeface="Cambria"/>
                <a:cs typeface="Cambria"/>
                <a:sym typeface="Cambria"/>
              </a:rPr>
              <a:t>2</a:t>
            </a:r>
            <a:r>
              <a:rPr lang="en" sz="1400" b="1">
                <a:latin typeface="Cambria"/>
                <a:ea typeface="Cambria"/>
                <a:cs typeface="Cambria"/>
                <a:sym typeface="Cambria"/>
              </a:rPr>
              <a:t>, .., K</a:t>
            </a:r>
            <a:r>
              <a:rPr lang="en" sz="1400" b="1" baseline="-25000">
                <a:latin typeface="Cambria"/>
                <a:ea typeface="Cambria"/>
                <a:cs typeface="Cambria"/>
                <a:sym typeface="Cambria"/>
              </a:rPr>
              <a:t>Q</a:t>
            </a:r>
            <a:r>
              <a:rPr lang="en" sz="1400">
                <a:latin typeface="Cambria"/>
                <a:ea typeface="Cambria"/>
                <a:cs typeface="Cambria"/>
                <a:sym typeface="Cambria"/>
              </a:rPr>
              <a:t>. Treat each of them independently and output the answer for each. That is, for each </a:t>
            </a:r>
            <a:r>
              <a:rPr lang="en" sz="1400" b="1">
                <a:latin typeface="Cambria"/>
                <a:ea typeface="Cambria"/>
                <a:cs typeface="Cambria"/>
                <a:sym typeface="Cambria"/>
              </a:rPr>
              <a:t>K</a:t>
            </a:r>
            <a:r>
              <a:rPr lang="en" sz="1400" b="1" baseline="-25000">
                <a:latin typeface="Cambria"/>
                <a:ea typeface="Cambria"/>
                <a:cs typeface="Cambria"/>
                <a:sym typeface="Cambria"/>
              </a:rPr>
              <a:t>i</a:t>
            </a:r>
            <a:r>
              <a:rPr lang="en" sz="1400">
                <a:latin typeface="Cambria"/>
                <a:ea typeface="Cambria"/>
                <a:cs typeface="Cambria"/>
                <a:sym typeface="Cambria"/>
              </a:rPr>
              <a:t>, assume that you start out from the beginning with all the snakes alive and the lengths as the initial values given in the input, and find out the maximum number of snakes you can get whose length is at least </a:t>
            </a:r>
            <a:r>
              <a:rPr lang="en" sz="1400" b="1">
                <a:latin typeface="Cambria"/>
                <a:ea typeface="Cambria"/>
                <a:cs typeface="Cambria"/>
                <a:sym typeface="Cambria"/>
              </a:rPr>
              <a:t>K</a:t>
            </a:r>
            <a:r>
              <a:rPr lang="en" sz="1400" b="1" baseline="-25000">
                <a:latin typeface="Cambria"/>
                <a:ea typeface="Cambria"/>
                <a:cs typeface="Cambria"/>
                <a:sym typeface="Cambria"/>
              </a:rPr>
              <a:t>i</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44" name="Google Shape;444;p72"/>
          <p:cNvSpPr txBox="1">
            <a:spLocks noGrp="1"/>
          </p:cNvSpPr>
          <p:nvPr>
            <p:ph type="body" idx="1"/>
          </p:nvPr>
        </p:nvSpPr>
        <p:spPr>
          <a:xfrm>
            <a:off x="311700" y="1171600"/>
            <a:ext cx="44958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342900" lvl="0" indent="-317500" algn="just" rtl="0">
              <a:lnSpc>
                <a:spcPct val="115000"/>
              </a:lnSpc>
              <a:spcBef>
                <a:spcPts val="400"/>
              </a:spcBef>
              <a:spcAft>
                <a:spcPts val="0"/>
              </a:spcAft>
              <a:buClr>
                <a:schemeClr val="dk1"/>
              </a:buClr>
              <a:buSzPts val="1400"/>
              <a:buFont typeface="Arial"/>
              <a:buChar char="●"/>
            </a:pPr>
            <a:r>
              <a:rPr lang="en" sz="1400">
                <a:latin typeface="Cambria"/>
                <a:ea typeface="Cambria"/>
                <a:cs typeface="Cambria"/>
                <a:sym typeface="Cambria"/>
              </a:rPr>
              <a:t>The first line contains an integer </a:t>
            </a:r>
            <a:r>
              <a:rPr lang="en" sz="1400" b="1">
                <a:latin typeface="Cambria"/>
                <a:ea typeface="Cambria"/>
                <a:cs typeface="Cambria"/>
                <a:sym typeface="Cambria"/>
              </a:rPr>
              <a:t>T</a:t>
            </a:r>
            <a:r>
              <a:rPr lang="en" sz="1400">
                <a:latin typeface="Cambria"/>
                <a:ea typeface="Cambria"/>
                <a:cs typeface="Cambria"/>
                <a:sym typeface="Cambria"/>
              </a:rPr>
              <a:t>, which is the number of testcases. The description of each testcase follows.</a:t>
            </a:r>
            <a:endParaRPr sz="1400">
              <a:latin typeface="Cambria"/>
              <a:ea typeface="Cambria"/>
              <a:cs typeface="Cambria"/>
              <a:sym typeface="Cambria"/>
            </a:endParaRPr>
          </a:p>
          <a:p>
            <a:pPr marL="400050" lvl="0" indent="-37465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The first line of each testcase contains two integers: </a:t>
            </a:r>
            <a:r>
              <a:rPr lang="en" sz="1400" b="1">
                <a:latin typeface="Cambria"/>
                <a:ea typeface="Cambria"/>
                <a:cs typeface="Cambria"/>
                <a:sym typeface="Cambria"/>
              </a:rPr>
              <a:t>N</a:t>
            </a:r>
            <a:r>
              <a:rPr lang="en" sz="1400">
                <a:latin typeface="Cambria"/>
                <a:ea typeface="Cambria"/>
                <a:cs typeface="Cambria"/>
                <a:sym typeface="Cambria"/>
              </a:rPr>
              <a:t> and </a:t>
            </a:r>
            <a:r>
              <a:rPr lang="en" sz="1400" b="1">
                <a:latin typeface="Cambria"/>
                <a:ea typeface="Cambria"/>
                <a:cs typeface="Cambria"/>
                <a:sym typeface="Cambria"/>
              </a:rPr>
              <a:t>Q</a:t>
            </a:r>
            <a:r>
              <a:rPr lang="en" sz="1400">
                <a:latin typeface="Cambria"/>
                <a:ea typeface="Cambria"/>
                <a:cs typeface="Cambria"/>
                <a:sym typeface="Cambria"/>
              </a:rPr>
              <a:t>, which denote the number of snakes initially, and the number of queries, respectively.</a:t>
            </a:r>
            <a:endParaRPr sz="1400">
              <a:latin typeface="Cambria"/>
              <a:ea typeface="Cambria"/>
              <a:cs typeface="Cambria"/>
              <a:sym typeface="Cambria"/>
            </a:endParaRPr>
          </a:p>
          <a:p>
            <a:pPr marL="400050" lvl="0" indent="-37465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The second line contains </a:t>
            </a:r>
            <a:r>
              <a:rPr lang="en" sz="1400" b="1">
                <a:latin typeface="Cambria"/>
                <a:ea typeface="Cambria"/>
                <a:cs typeface="Cambria"/>
                <a:sym typeface="Cambria"/>
              </a:rPr>
              <a:t>N</a:t>
            </a:r>
            <a:r>
              <a:rPr lang="en" sz="1400">
                <a:latin typeface="Cambria"/>
                <a:ea typeface="Cambria"/>
                <a:cs typeface="Cambria"/>
                <a:sym typeface="Cambria"/>
              </a:rPr>
              <a:t> space separated integers: </a:t>
            </a:r>
            <a:r>
              <a:rPr lang="en" sz="1400" b="1">
                <a:latin typeface="Cambria"/>
                <a:ea typeface="Cambria"/>
                <a:cs typeface="Cambria"/>
                <a:sym typeface="Cambria"/>
              </a:rPr>
              <a:t>L</a:t>
            </a:r>
            <a:r>
              <a:rPr lang="en" sz="1400" b="1" baseline="-25000">
                <a:latin typeface="Cambria"/>
                <a:ea typeface="Cambria"/>
                <a:cs typeface="Cambria"/>
                <a:sym typeface="Cambria"/>
              </a:rPr>
              <a:t>1</a:t>
            </a:r>
            <a:r>
              <a:rPr lang="en" sz="1400" b="1">
                <a:latin typeface="Cambria"/>
                <a:ea typeface="Cambria"/>
                <a:cs typeface="Cambria"/>
                <a:sym typeface="Cambria"/>
              </a:rPr>
              <a:t>, L</a:t>
            </a:r>
            <a:r>
              <a:rPr lang="en" sz="1400" b="1" baseline="-25000">
                <a:latin typeface="Cambria"/>
                <a:ea typeface="Cambria"/>
                <a:cs typeface="Cambria"/>
                <a:sym typeface="Cambria"/>
              </a:rPr>
              <a:t>2</a:t>
            </a:r>
            <a:r>
              <a:rPr lang="en" sz="1400" b="1">
                <a:latin typeface="Cambria"/>
                <a:ea typeface="Cambria"/>
                <a:cs typeface="Cambria"/>
                <a:sym typeface="Cambria"/>
              </a:rPr>
              <a:t>, .., L</a:t>
            </a:r>
            <a:r>
              <a:rPr lang="en" sz="1400" b="1" baseline="-25000">
                <a:latin typeface="Cambria"/>
                <a:ea typeface="Cambria"/>
                <a:cs typeface="Cambria"/>
                <a:sym typeface="Cambria"/>
              </a:rPr>
              <a:t>N</a:t>
            </a:r>
            <a:r>
              <a:rPr lang="en" sz="1400">
                <a:latin typeface="Cambria"/>
                <a:ea typeface="Cambria"/>
                <a:cs typeface="Cambria"/>
                <a:sym typeface="Cambria"/>
              </a:rPr>
              <a:t>, the initial lengths of the snakes.</a:t>
            </a:r>
            <a:endParaRPr sz="1400">
              <a:latin typeface="Cambria"/>
              <a:ea typeface="Cambria"/>
              <a:cs typeface="Cambria"/>
              <a:sym typeface="Cambria"/>
            </a:endParaRPr>
          </a:p>
          <a:p>
            <a:pPr marL="400050" lvl="0" indent="-431800" algn="just" rtl="0">
              <a:lnSpc>
                <a:spcPct val="115000"/>
              </a:lnSpc>
              <a:spcBef>
                <a:spcPts val="0"/>
              </a:spcBef>
              <a:spcAft>
                <a:spcPts val="0"/>
              </a:spcAft>
              <a:buClr>
                <a:schemeClr val="dk1"/>
              </a:buClr>
              <a:buSzPts val="1400"/>
              <a:buFont typeface="Arial"/>
              <a:buChar char="●"/>
            </a:pPr>
            <a:r>
              <a:rPr lang="en" sz="1400">
                <a:latin typeface="Cambria"/>
                <a:ea typeface="Cambria"/>
                <a:cs typeface="Cambria"/>
                <a:sym typeface="Cambria"/>
              </a:rPr>
              <a:t>The i-th of the next </a:t>
            </a:r>
            <a:r>
              <a:rPr lang="en" sz="1400" b="1">
                <a:latin typeface="Cambria"/>
                <a:ea typeface="Cambria"/>
                <a:cs typeface="Cambria"/>
                <a:sym typeface="Cambria"/>
              </a:rPr>
              <a:t>Q</a:t>
            </a:r>
            <a:r>
              <a:rPr lang="en" sz="1400">
                <a:latin typeface="Cambria"/>
                <a:ea typeface="Cambria"/>
                <a:cs typeface="Cambria"/>
                <a:sym typeface="Cambria"/>
              </a:rPr>
              <a:t> lines contains a single integer, </a:t>
            </a:r>
            <a:r>
              <a:rPr lang="en" sz="1400" b="1">
                <a:latin typeface="Cambria"/>
                <a:ea typeface="Cambria"/>
                <a:cs typeface="Cambria"/>
                <a:sym typeface="Cambria"/>
              </a:rPr>
              <a:t>K</a:t>
            </a:r>
            <a:r>
              <a:rPr lang="en" sz="1400" b="1" baseline="-25000">
                <a:latin typeface="Cambria"/>
                <a:ea typeface="Cambria"/>
                <a:cs typeface="Cambria"/>
                <a:sym typeface="Cambria"/>
              </a:rPr>
              <a:t>i</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445" name="Google Shape;445;p72"/>
          <p:cNvSpPr txBox="1">
            <a:spLocks noGrp="1"/>
          </p:cNvSpPr>
          <p:nvPr>
            <p:ph type="body" idx="1"/>
          </p:nvPr>
        </p:nvSpPr>
        <p:spPr>
          <a:xfrm>
            <a:off x="4807500" y="1171600"/>
            <a:ext cx="4137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400050" lvl="0" indent="-374650" algn="just" rtl="0">
              <a:lnSpc>
                <a:spcPct val="115000"/>
              </a:lnSpc>
              <a:spcBef>
                <a:spcPts val="400"/>
              </a:spcBef>
              <a:spcAft>
                <a:spcPts val="0"/>
              </a:spcAft>
              <a:buClr>
                <a:schemeClr val="dk1"/>
              </a:buClr>
              <a:buSzPts val="1400"/>
              <a:buFont typeface="Arial"/>
              <a:buChar char="●"/>
            </a:pPr>
            <a:r>
              <a:rPr lang="en" sz="1400">
                <a:latin typeface="Cambria"/>
                <a:ea typeface="Cambria"/>
                <a:cs typeface="Cambria"/>
                <a:sym typeface="Cambria"/>
              </a:rPr>
              <a:t>For each testcase, output </a:t>
            </a:r>
            <a:r>
              <a:rPr lang="en" sz="1400" b="1">
                <a:latin typeface="Cambria"/>
                <a:ea typeface="Cambria"/>
                <a:cs typeface="Cambria"/>
                <a:sym typeface="Cambria"/>
              </a:rPr>
              <a:t>Q</a:t>
            </a:r>
            <a:r>
              <a:rPr lang="en" sz="1400">
                <a:latin typeface="Cambria"/>
                <a:ea typeface="Cambria"/>
                <a:cs typeface="Cambria"/>
                <a:sym typeface="Cambria"/>
              </a:rPr>
              <a:t> lines, the i-th of which should have a single integer: The maximum number of snakes the Chef can get which are of length at least </a:t>
            </a:r>
            <a:r>
              <a:rPr lang="en" sz="1400" b="1">
                <a:latin typeface="Cambria"/>
                <a:ea typeface="Cambria"/>
                <a:cs typeface="Cambria"/>
                <a:sym typeface="Cambria"/>
              </a:rPr>
              <a:t>K</a:t>
            </a:r>
            <a:r>
              <a:rPr lang="en" sz="1400" b="1" baseline="-25000">
                <a:latin typeface="Cambria"/>
                <a:ea typeface="Cambria"/>
                <a:cs typeface="Cambria"/>
                <a:sym typeface="Cambria"/>
              </a:rPr>
              <a:t>i</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457200" lvl="0" indent="-371475" algn="l" rtl="0">
              <a:spcBef>
                <a:spcPts val="0"/>
              </a:spcBef>
              <a:spcAft>
                <a:spcPts val="0"/>
              </a:spcAft>
              <a:buSzPct val="100000"/>
              <a:buFont typeface="Cambria"/>
              <a:buAutoNum type="arabicPeriod"/>
            </a:pPr>
            <a:r>
              <a:rPr lang="en" sz="2500" b="1">
                <a:latin typeface="Cambria"/>
                <a:ea typeface="Cambria"/>
                <a:cs typeface="Cambria"/>
                <a:sym typeface="Cambria"/>
              </a:rPr>
              <a:t>Add two number</a:t>
            </a:r>
            <a:endParaRPr sz="2500" b="1">
              <a:latin typeface="Cambria"/>
              <a:ea typeface="Cambria"/>
              <a:cs typeface="Cambria"/>
              <a:sym typeface="Cambria"/>
            </a:endParaRPr>
          </a:p>
          <a:p>
            <a:pPr marL="0" lvl="0" indent="0" algn="l" rtl="0">
              <a:spcBef>
                <a:spcPts val="0"/>
              </a:spcBef>
              <a:spcAft>
                <a:spcPts val="0"/>
              </a:spcAft>
              <a:buClr>
                <a:schemeClr val="dk1"/>
              </a:buClr>
              <a:buSzPct val="36666"/>
              <a:buFont typeface="Arial"/>
              <a:buNone/>
            </a:pPr>
            <a:endParaRPr/>
          </a:p>
          <a:p>
            <a:pPr marL="0" lvl="0" indent="0" algn="l" rtl="0">
              <a:spcBef>
                <a:spcPts val="0"/>
              </a:spcBef>
              <a:spcAft>
                <a:spcPts val="0"/>
              </a:spcAft>
              <a:buNone/>
            </a:pPr>
            <a:endParaRPr/>
          </a:p>
        </p:txBody>
      </p:sp>
      <p:sp>
        <p:nvSpPr>
          <p:cNvPr id="100" name="Google Shape;100;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0" lvl="0" indent="0" algn="just" rtl="0">
              <a:lnSpc>
                <a:spcPct val="140000"/>
              </a:lnSpc>
              <a:spcBef>
                <a:spcPts val="400"/>
              </a:spcBef>
              <a:spcAft>
                <a:spcPts val="0"/>
              </a:spcAft>
              <a:buClr>
                <a:schemeClr val="dk1"/>
              </a:buClr>
              <a:buSzPts val="275"/>
              <a:buFont typeface="Arial"/>
              <a:buNone/>
            </a:pPr>
            <a:r>
              <a:rPr lang="en" sz="1400">
                <a:latin typeface="Cambria"/>
                <a:ea typeface="Cambria"/>
                <a:cs typeface="Cambria"/>
                <a:sym typeface="Cambria"/>
              </a:rPr>
              <a:t>This section tell you the maximum and minimum possible values the variables in the problem statement can take. You </a:t>
            </a:r>
            <a:r>
              <a:rPr lang="en" sz="1400" b="1">
                <a:latin typeface="Cambria"/>
                <a:ea typeface="Cambria"/>
                <a:cs typeface="Cambria"/>
                <a:sym typeface="Cambria"/>
              </a:rPr>
              <a:t>do not</a:t>
            </a:r>
            <a:r>
              <a:rPr lang="en" sz="1400">
                <a:latin typeface="Cambria"/>
                <a:ea typeface="Cambria"/>
                <a:cs typeface="Cambria"/>
                <a:sym typeface="Cambria"/>
              </a:rPr>
              <a:t> need to check these constraints in your program. You can safely assume that the input given to your program will be in the given range of constraints.</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Arial"/>
              <a:buChar char="●"/>
            </a:pPr>
            <a:r>
              <a:rPr lang="en" sz="1400">
                <a:latin typeface="Cambria"/>
                <a:ea typeface="Cambria"/>
                <a:cs typeface="Cambria"/>
                <a:sym typeface="Cambria"/>
              </a:rPr>
              <a:t>1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T</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a:t>
            </a:r>
            <a:endParaRPr sz="1400">
              <a:latin typeface="Cambria"/>
              <a:ea typeface="Cambria"/>
              <a:cs typeface="Cambria"/>
              <a:sym typeface="Cambria"/>
            </a:endParaRPr>
          </a:p>
          <a:p>
            <a:pPr marL="698500" lvl="0" indent="-317500" algn="just" rtl="0">
              <a:lnSpc>
                <a:spcPct val="150000"/>
              </a:lnSpc>
              <a:spcBef>
                <a:spcPts val="0"/>
              </a:spcBef>
              <a:spcAft>
                <a:spcPts val="0"/>
              </a:spcAft>
              <a:buClr>
                <a:schemeClr val="dk1"/>
              </a:buClr>
              <a:buSzPts val="1400"/>
              <a:buFont typeface="Arial"/>
              <a:buChar char="●"/>
            </a:pPr>
            <a:r>
              <a:rPr lang="en" sz="1400">
                <a:latin typeface="Cambria"/>
                <a:ea typeface="Cambria"/>
                <a:cs typeface="Cambria"/>
                <a:sym typeface="Cambria"/>
              </a:rPr>
              <a:t>0 </a:t>
            </a:r>
            <a:r>
              <a:rPr lang="en" sz="1400" b="1">
                <a:latin typeface="Cambria"/>
                <a:ea typeface="Cambria"/>
                <a:cs typeface="Cambria"/>
                <a:sym typeface="Cambria"/>
              </a:rPr>
              <a:t>≤</a:t>
            </a:r>
            <a:r>
              <a:rPr lang="en" sz="1400">
                <a:latin typeface="Cambria"/>
                <a:ea typeface="Cambria"/>
                <a:cs typeface="Cambria"/>
                <a:sym typeface="Cambria"/>
              </a:rPr>
              <a:t> </a:t>
            </a:r>
            <a:r>
              <a:rPr lang="en" sz="1400" b="1">
                <a:latin typeface="Cambria"/>
                <a:ea typeface="Cambria"/>
                <a:cs typeface="Cambria"/>
                <a:sym typeface="Cambria"/>
              </a:rPr>
              <a:t>A,B</a:t>
            </a:r>
            <a:r>
              <a:rPr lang="en" sz="1400">
                <a:latin typeface="Cambria"/>
                <a:ea typeface="Cambria"/>
                <a:cs typeface="Cambria"/>
                <a:sym typeface="Cambria"/>
              </a:rPr>
              <a:t> </a:t>
            </a:r>
            <a:r>
              <a:rPr lang="en" sz="1400" b="1">
                <a:latin typeface="Cambria"/>
                <a:ea typeface="Cambria"/>
                <a:cs typeface="Cambria"/>
                <a:sym typeface="Cambria"/>
              </a:rPr>
              <a:t>≤</a:t>
            </a:r>
            <a:r>
              <a:rPr lang="en" sz="1400">
                <a:latin typeface="Cambria"/>
                <a:ea typeface="Cambria"/>
                <a:cs typeface="Cambria"/>
                <a:sym typeface="Cambria"/>
              </a:rPr>
              <a:t> 10000</a:t>
            </a:r>
            <a:endParaRPr sz="1400">
              <a:latin typeface="Cambria"/>
              <a:ea typeface="Cambria"/>
              <a:cs typeface="Cambria"/>
              <a:sym typeface="Cambria"/>
            </a:endParaRPr>
          </a:p>
          <a:p>
            <a:pPr marL="0" lvl="0" indent="0" algn="just" rtl="0">
              <a:lnSpc>
                <a:spcPct val="95000"/>
              </a:lnSpc>
              <a:spcBef>
                <a:spcPts val="3000"/>
              </a:spcBef>
              <a:spcAft>
                <a:spcPts val="1200"/>
              </a:spcAft>
              <a:buSzPts val="275"/>
              <a:buNone/>
            </a:pPr>
            <a:endParaRPr sz="1400">
              <a:latin typeface="Cambria"/>
              <a:ea typeface="Cambria"/>
              <a:cs typeface="Cambria"/>
              <a:sym typeface="Cambr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51" name="Google Shape;451;p73"/>
          <p:cNvSpPr txBox="1">
            <a:spLocks noGrp="1"/>
          </p:cNvSpPr>
          <p:nvPr>
            <p:ph type="body" idx="1"/>
          </p:nvPr>
        </p:nvSpPr>
        <p:spPr>
          <a:xfrm>
            <a:off x="311700" y="1171600"/>
            <a:ext cx="4174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21 9 5 8 10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15</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1 2 3 4 5</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100</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452" name="Google Shape;452;p73"/>
          <p:cNvSpPr txBox="1">
            <a:spLocks noGrp="1"/>
          </p:cNvSpPr>
          <p:nvPr>
            <p:ph type="body" idx="1"/>
          </p:nvPr>
        </p:nvSpPr>
        <p:spPr>
          <a:xfrm>
            <a:off x="4731300" y="1171600"/>
            <a:ext cx="4174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58" name="Google Shape;458;p7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T</a:t>
            </a:r>
            <a:r>
              <a:rPr lang="en" sz="1400">
                <a:latin typeface="Cambria"/>
                <a:ea typeface="Cambria"/>
                <a:cs typeface="Cambria"/>
                <a:sym typeface="Cambria"/>
              </a:rPr>
              <a:t> ≤ 5</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 Q</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L</a:t>
            </a:r>
            <a:r>
              <a:rPr lang="en" sz="1400" b="1"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K</a:t>
            </a:r>
            <a:r>
              <a:rPr lang="en" sz="1400" b="1"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64" name="Google Shape;464;p7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In the first testcase, first query, the second snake (length 9) can eat the fourth snake (length 8), and hence make its length 10. Now, there are four snakes left, and their lengths are {21, 10, 5, 10}. So, we have three snakes with length ≥ 10: Two snakes of length 10 and one snake of length 21. This is the best you can do.</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In the second query, no matter what happens, you cannot get more than one snake of length ≥ 15.</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In the second testcase, no matter what happens, you cannot get any snake of length ≥ 100. Hence the answer is 0.</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70" name="Google Shape;470;p76"/>
          <p:cNvSpPr txBox="1">
            <a:spLocks noGrp="1"/>
          </p:cNvSpPr>
          <p:nvPr>
            <p:ph type="body" idx="1"/>
          </p:nvPr>
        </p:nvSpPr>
        <p:spPr>
          <a:xfrm>
            <a:off x="311700" y="1095400"/>
            <a:ext cx="40263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def solution(n, arr, prefixSum, 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arr[0] &gt;= 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 = 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 = n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while l &lt;= 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mid = (l + r) // 2</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471" name="Google Shape;471;p76"/>
          <p:cNvSpPr txBox="1">
            <a:spLocks noGrp="1"/>
          </p:cNvSpPr>
          <p:nvPr>
            <p:ph type="body" idx="1"/>
          </p:nvPr>
        </p:nvSpPr>
        <p:spPr>
          <a:xfrm>
            <a:off x="4655100" y="1095400"/>
            <a:ext cx="4026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if arr[mid] &lt; 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 = mid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 = mid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elif arr[mid] &gt;= 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 = mid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n - 1 - temp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 = 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 = temp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newtemp = 0</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77" name="Google Shape;477;p77"/>
          <p:cNvSpPr txBox="1">
            <a:spLocks noGrp="1"/>
          </p:cNvSpPr>
          <p:nvPr>
            <p:ph type="body" idx="1"/>
          </p:nvPr>
        </p:nvSpPr>
        <p:spPr>
          <a:xfrm>
            <a:off x="311700" y="1095400"/>
            <a:ext cx="40263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while l &lt;= 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mid = (l + r) // 2</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requiredSum = (temp - mid + 1) * 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mid != 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haveSum = prefixSum[temp] - prefixSum[mid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haveSum = prefixSum[r]</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478" name="Google Shape;478;p77"/>
          <p:cNvSpPr txBox="1">
            <a:spLocks noGrp="1"/>
          </p:cNvSpPr>
          <p:nvPr>
            <p:ph type="body" idx="1"/>
          </p:nvPr>
        </p:nvSpPr>
        <p:spPr>
          <a:xfrm>
            <a:off x="4655100" y="1095400"/>
            <a:ext cx="4026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snakeRequired = requiredSum - haveSum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snakeWeHave = mid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snakeWeHave &gt;= snakeRequired: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newtemp = max(temp - mid + 1, newtemp)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 = mid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 = mid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newtemp</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9. Snake Eating</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484" name="Google Shape;484;p78"/>
          <p:cNvSpPr txBox="1">
            <a:spLocks noGrp="1"/>
          </p:cNvSpPr>
          <p:nvPr>
            <p:ph type="body" idx="1"/>
          </p:nvPr>
        </p:nvSpPr>
        <p:spPr>
          <a:xfrm>
            <a:off x="311700" y="1095400"/>
            <a:ext cx="40263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return ans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for _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 q = map(int, 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arr = list(map(int, 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arr = sorted(arr)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prefixSum = [0] * (n)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prefixSum[0] = arr[0]</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485" name="Google Shape;485;p78"/>
          <p:cNvSpPr txBox="1">
            <a:spLocks noGrp="1"/>
          </p:cNvSpPr>
          <p:nvPr>
            <p:ph type="body" idx="1"/>
          </p:nvPr>
        </p:nvSpPr>
        <p:spPr>
          <a:xfrm>
            <a:off x="4655100" y="1095400"/>
            <a:ext cx="4026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for i in range(1, 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prefixSum[i] = arr[i] + prefixSum[i - 1]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_ in range(q):</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k = 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 = solution(n, arr, prefixSum, 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print(temp)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lnSpc>
                <a:spcPct val="170000"/>
              </a:lnSpc>
              <a:spcBef>
                <a:spcPts val="1200"/>
              </a:spcBef>
              <a:spcAft>
                <a:spcPts val="0"/>
              </a:spcAft>
              <a:buClr>
                <a:schemeClr val="dk1"/>
              </a:buClr>
              <a:buSzPts val="1100"/>
              <a:buFont typeface="Arial"/>
              <a:buNone/>
            </a:pPr>
            <a:endParaRPr sz="1400" b="1" u="sng">
              <a:latin typeface="Courier"/>
              <a:ea typeface="Courier"/>
              <a:cs typeface="Courier"/>
              <a:sym typeface="Courier"/>
            </a:endParaRPr>
          </a:p>
          <a:p>
            <a:pPr marL="0" lvl="0" indent="0" algn="l" rtl="0">
              <a:spcBef>
                <a:spcPts val="15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endParaRPr sz="1400">
              <a:latin typeface="Courier"/>
              <a:ea typeface="Courier"/>
              <a:cs typeface="Courier"/>
              <a:sym typeface="Courie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491" name="Google Shape;491;p7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You are given a string </a:t>
            </a:r>
            <a:r>
              <a:rPr lang="en" sz="1400" b="1">
                <a:latin typeface="Cambria"/>
                <a:ea typeface="Cambria"/>
                <a:cs typeface="Cambria"/>
                <a:sym typeface="Cambria"/>
              </a:rPr>
              <a:t>S</a:t>
            </a:r>
            <a:r>
              <a:rPr lang="en" sz="1400">
                <a:latin typeface="Cambria"/>
                <a:ea typeface="Cambria"/>
                <a:cs typeface="Cambria"/>
                <a:sym typeface="Cambria"/>
              </a:rPr>
              <a:t> of length </a:t>
            </a:r>
            <a:r>
              <a:rPr lang="en" sz="1400" b="1">
                <a:latin typeface="Cambria"/>
                <a:ea typeface="Cambria"/>
                <a:cs typeface="Cambria"/>
                <a:sym typeface="Cambria"/>
              </a:rPr>
              <a:t>N</a:t>
            </a:r>
            <a:r>
              <a:rPr lang="en" sz="1400">
                <a:latin typeface="Cambria"/>
                <a:ea typeface="Cambria"/>
                <a:cs typeface="Cambria"/>
                <a:sym typeface="Cambria"/>
              </a:rPr>
              <a:t> consisting only of </a:t>
            </a:r>
            <a:r>
              <a:rPr lang="en" sz="1400" b="1">
                <a:latin typeface="Cambria"/>
                <a:ea typeface="Cambria"/>
                <a:cs typeface="Cambria"/>
                <a:sym typeface="Cambria"/>
              </a:rPr>
              <a:t>0</a:t>
            </a:r>
            <a:r>
              <a:rPr lang="en" sz="1400">
                <a:latin typeface="Cambria"/>
                <a:ea typeface="Cambria"/>
                <a:cs typeface="Cambria"/>
                <a:sym typeface="Cambria"/>
              </a:rPr>
              <a:t>s and </a:t>
            </a:r>
            <a:r>
              <a:rPr lang="en" sz="1400" b="1">
                <a:latin typeface="Cambria"/>
                <a:ea typeface="Cambria"/>
                <a:cs typeface="Cambria"/>
                <a:sym typeface="Cambria"/>
              </a:rPr>
              <a:t>1</a:t>
            </a:r>
            <a:r>
              <a:rPr lang="en" sz="1400">
                <a:latin typeface="Cambria"/>
                <a:ea typeface="Cambria"/>
                <a:cs typeface="Cambria"/>
                <a:sym typeface="Cambria"/>
              </a:rPr>
              <a:t>s. You are also given an integer </a:t>
            </a:r>
            <a:r>
              <a:rPr lang="en" sz="1400" b="1">
                <a:latin typeface="Cambria"/>
                <a:ea typeface="Cambria"/>
                <a:cs typeface="Cambria"/>
                <a:sym typeface="Cambria"/>
              </a:rPr>
              <a:t>K</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You have to answer </a:t>
            </a:r>
            <a:r>
              <a:rPr lang="en" sz="1400" b="1">
                <a:latin typeface="Cambria"/>
                <a:ea typeface="Cambria"/>
                <a:cs typeface="Cambria"/>
                <a:sym typeface="Cambria"/>
              </a:rPr>
              <a:t>Q</a:t>
            </a:r>
            <a:r>
              <a:rPr lang="en" sz="1400">
                <a:latin typeface="Cambria"/>
                <a:ea typeface="Cambria"/>
                <a:cs typeface="Cambria"/>
                <a:sym typeface="Cambria"/>
              </a:rPr>
              <a:t> queries. In the </a:t>
            </a:r>
            <a:r>
              <a:rPr lang="en" sz="1400" b="1">
                <a:latin typeface="Cambria"/>
                <a:ea typeface="Cambria"/>
                <a:cs typeface="Cambria"/>
                <a:sym typeface="Cambria"/>
              </a:rPr>
              <a:t>i</a:t>
            </a:r>
            <a:r>
              <a:rPr lang="en" sz="1400" baseline="30000">
                <a:latin typeface="Cambria"/>
                <a:ea typeface="Cambria"/>
                <a:cs typeface="Cambria"/>
                <a:sym typeface="Cambria"/>
              </a:rPr>
              <a:t>th</a:t>
            </a:r>
            <a:r>
              <a:rPr lang="en" sz="1400">
                <a:latin typeface="Cambria"/>
                <a:ea typeface="Cambria"/>
                <a:cs typeface="Cambria"/>
                <a:sym typeface="Cambria"/>
              </a:rPr>
              <a:t> query, two integers </a:t>
            </a:r>
            <a:r>
              <a:rPr lang="en" sz="1400" b="1">
                <a:latin typeface="Cambria"/>
                <a:ea typeface="Cambria"/>
                <a:cs typeface="Cambria"/>
                <a:sym typeface="Cambria"/>
              </a:rPr>
              <a:t>L</a:t>
            </a:r>
            <a:r>
              <a:rPr lang="en" sz="1400" b="1" baseline="-25000">
                <a:latin typeface="Cambria"/>
                <a:ea typeface="Cambria"/>
                <a:cs typeface="Cambria"/>
                <a:sym typeface="Cambria"/>
              </a:rPr>
              <a:t>i</a:t>
            </a:r>
            <a:r>
              <a:rPr lang="en" sz="1400">
                <a:latin typeface="Cambria"/>
                <a:ea typeface="Cambria"/>
                <a:cs typeface="Cambria"/>
                <a:sym typeface="Cambria"/>
              </a:rPr>
              <a:t> and </a:t>
            </a:r>
            <a:r>
              <a:rPr lang="en" sz="1400" b="1">
                <a:latin typeface="Cambria"/>
                <a:ea typeface="Cambria"/>
                <a:cs typeface="Cambria"/>
                <a:sym typeface="Cambria"/>
              </a:rPr>
              <a:t>R</a:t>
            </a:r>
            <a:r>
              <a:rPr lang="en" sz="1400" b="1" baseline="-25000">
                <a:latin typeface="Cambria"/>
                <a:ea typeface="Cambria"/>
                <a:cs typeface="Cambria"/>
                <a:sym typeface="Cambria"/>
              </a:rPr>
              <a:t>i</a:t>
            </a:r>
            <a:r>
              <a:rPr lang="en" sz="1400">
                <a:latin typeface="Cambria"/>
                <a:ea typeface="Cambria"/>
                <a:cs typeface="Cambria"/>
                <a:sym typeface="Cambria"/>
              </a:rPr>
              <a:t> are given. Then you should print the number of substrings of </a:t>
            </a:r>
            <a:r>
              <a:rPr lang="en" sz="1400" b="1">
                <a:latin typeface="Cambria"/>
                <a:ea typeface="Cambria"/>
                <a:cs typeface="Cambria"/>
                <a:sym typeface="Cambria"/>
              </a:rPr>
              <a:t>S[L, R]</a:t>
            </a:r>
            <a:r>
              <a:rPr lang="en" sz="1400">
                <a:latin typeface="Cambria"/>
                <a:ea typeface="Cambria"/>
                <a:cs typeface="Cambria"/>
                <a:sym typeface="Cambria"/>
              </a:rPr>
              <a:t> which contain at most </a:t>
            </a:r>
            <a:r>
              <a:rPr lang="en" sz="1400" b="1">
                <a:latin typeface="Cambria"/>
                <a:ea typeface="Cambria"/>
                <a:cs typeface="Cambria"/>
                <a:sym typeface="Cambria"/>
              </a:rPr>
              <a:t>K</a:t>
            </a:r>
            <a:r>
              <a:rPr lang="en" sz="1400">
                <a:latin typeface="Cambria"/>
                <a:ea typeface="Cambria"/>
                <a:cs typeface="Cambria"/>
                <a:sym typeface="Cambria"/>
              </a:rPr>
              <a:t> </a:t>
            </a:r>
            <a:r>
              <a:rPr lang="en" sz="1400" b="1">
                <a:latin typeface="Cambria"/>
                <a:ea typeface="Cambria"/>
                <a:cs typeface="Cambria"/>
                <a:sym typeface="Cambria"/>
              </a:rPr>
              <a:t>0</a:t>
            </a:r>
            <a:r>
              <a:rPr lang="en" sz="1400">
                <a:latin typeface="Cambria"/>
                <a:ea typeface="Cambria"/>
                <a:cs typeface="Cambria"/>
                <a:sym typeface="Cambria"/>
              </a:rPr>
              <a:t>s and at most </a:t>
            </a:r>
            <a:r>
              <a:rPr lang="en" sz="1400" b="1">
                <a:latin typeface="Cambria"/>
                <a:ea typeface="Cambria"/>
                <a:cs typeface="Cambria"/>
                <a:sym typeface="Cambria"/>
              </a:rPr>
              <a:t>K</a:t>
            </a:r>
            <a:r>
              <a:rPr lang="en" sz="1400">
                <a:latin typeface="Cambria"/>
                <a:ea typeface="Cambria"/>
                <a:cs typeface="Cambria"/>
                <a:sym typeface="Cambria"/>
              </a:rPr>
              <a:t> </a:t>
            </a:r>
            <a:r>
              <a:rPr lang="en" sz="1400" b="1">
                <a:latin typeface="Cambria"/>
                <a:ea typeface="Cambria"/>
                <a:cs typeface="Cambria"/>
                <a:sym typeface="Cambria"/>
              </a:rPr>
              <a:t>1</a:t>
            </a:r>
            <a:r>
              <a:rPr lang="en" sz="1400">
                <a:latin typeface="Cambria"/>
                <a:ea typeface="Cambria"/>
                <a:cs typeface="Cambria"/>
                <a:sym typeface="Cambria"/>
              </a:rPr>
              <a:t>s where </a:t>
            </a:r>
            <a:r>
              <a:rPr lang="en" sz="1400" b="1">
                <a:latin typeface="Cambria"/>
                <a:ea typeface="Cambria"/>
                <a:cs typeface="Cambria"/>
                <a:sym typeface="Cambria"/>
              </a:rPr>
              <a:t>S[L, R]</a:t>
            </a:r>
            <a:r>
              <a:rPr lang="en" sz="1400">
                <a:latin typeface="Cambria"/>
                <a:ea typeface="Cambria"/>
                <a:cs typeface="Cambria"/>
                <a:sym typeface="Cambria"/>
              </a:rPr>
              <a:t> denotes the substring from </a:t>
            </a:r>
            <a:r>
              <a:rPr lang="en" sz="1400" b="1">
                <a:latin typeface="Cambria"/>
                <a:ea typeface="Cambria"/>
                <a:cs typeface="Cambria"/>
                <a:sym typeface="Cambria"/>
              </a:rPr>
              <a:t>L</a:t>
            </a:r>
            <a:r>
              <a:rPr lang="en" sz="1400" baseline="30000">
                <a:latin typeface="Cambria"/>
                <a:ea typeface="Cambria"/>
                <a:cs typeface="Cambria"/>
                <a:sym typeface="Cambria"/>
              </a:rPr>
              <a:t>th</a:t>
            </a:r>
            <a:r>
              <a:rPr lang="en" sz="1400">
                <a:latin typeface="Cambria"/>
                <a:ea typeface="Cambria"/>
                <a:cs typeface="Cambria"/>
                <a:sym typeface="Cambria"/>
              </a:rPr>
              <a:t> to </a:t>
            </a:r>
            <a:r>
              <a:rPr lang="en" sz="1400" b="1">
                <a:latin typeface="Cambria"/>
                <a:ea typeface="Cambria"/>
                <a:cs typeface="Cambria"/>
                <a:sym typeface="Cambria"/>
              </a:rPr>
              <a:t>R</a:t>
            </a:r>
            <a:r>
              <a:rPr lang="en" sz="1400" baseline="30000">
                <a:latin typeface="Cambria"/>
                <a:ea typeface="Cambria"/>
                <a:cs typeface="Cambria"/>
                <a:sym typeface="Cambria"/>
              </a:rPr>
              <a:t>th</a:t>
            </a:r>
            <a:r>
              <a:rPr lang="en" sz="1400">
                <a:latin typeface="Cambria"/>
                <a:ea typeface="Cambria"/>
                <a:cs typeface="Cambria"/>
                <a:sym typeface="Cambria"/>
              </a:rPr>
              <a:t> characters of the string </a:t>
            </a:r>
            <a:r>
              <a:rPr lang="en" sz="1400" b="1">
                <a:latin typeface="Cambria"/>
                <a:ea typeface="Cambria"/>
                <a:cs typeface="Cambria"/>
                <a:sym typeface="Cambria"/>
              </a:rPr>
              <a:t>S</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In other words, you have to count number of pairs </a:t>
            </a:r>
            <a:r>
              <a:rPr lang="en" sz="1400" b="1">
                <a:latin typeface="Cambria"/>
                <a:ea typeface="Cambria"/>
                <a:cs typeface="Cambria"/>
                <a:sym typeface="Cambria"/>
              </a:rPr>
              <a:t>(i, j)</a:t>
            </a:r>
            <a:r>
              <a:rPr lang="en" sz="1400">
                <a:latin typeface="Cambria"/>
                <a:ea typeface="Cambria"/>
                <a:cs typeface="Cambria"/>
                <a:sym typeface="Cambria"/>
              </a:rPr>
              <a:t> of integers such that </a:t>
            </a:r>
            <a:r>
              <a:rPr lang="en" sz="1400" b="1">
                <a:latin typeface="Cambria"/>
                <a:ea typeface="Cambria"/>
                <a:cs typeface="Cambria"/>
                <a:sym typeface="Cambria"/>
              </a:rPr>
              <a:t>L ≤ i ≤ j ≤ R</a:t>
            </a:r>
            <a:r>
              <a:rPr lang="en" sz="1400">
                <a:latin typeface="Cambria"/>
                <a:ea typeface="Cambria"/>
                <a:cs typeface="Cambria"/>
                <a:sym typeface="Cambria"/>
              </a:rPr>
              <a:t> such that no character in substring </a:t>
            </a:r>
            <a:r>
              <a:rPr lang="en" sz="1400" b="1">
                <a:latin typeface="Cambria"/>
                <a:ea typeface="Cambria"/>
                <a:cs typeface="Cambria"/>
                <a:sym typeface="Cambria"/>
              </a:rPr>
              <a:t>S[i, j]</a:t>
            </a:r>
            <a:r>
              <a:rPr lang="en" sz="1400">
                <a:latin typeface="Cambria"/>
                <a:ea typeface="Cambria"/>
                <a:cs typeface="Cambria"/>
                <a:sym typeface="Cambria"/>
              </a:rPr>
              <a:t> occurs more than </a:t>
            </a:r>
            <a:r>
              <a:rPr lang="en" sz="1400" b="1">
                <a:latin typeface="Cambria"/>
                <a:ea typeface="Cambria"/>
                <a:cs typeface="Cambria"/>
                <a:sym typeface="Cambria"/>
              </a:rPr>
              <a:t>K</a:t>
            </a:r>
            <a:r>
              <a:rPr lang="en" sz="1400">
                <a:latin typeface="Cambria"/>
                <a:ea typeface="Cambria"/>
                <a:cs typeface="Cambria"/>
                <a:sym typeface="Cambria"/>
              </a:rPr>
              <a:t> times.</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497" name="Google Shape;497;p80"/>
          <p:cNvSpPr txBox="1">
            <a:spLocks noGrp="1"/>
          </p:cNvSpPr>
          <p:nvPr>
            <p:ph type="body" idx="1"/>
          </p:nvPr>
        </p:nvSpPr>
        <p:spPr>
          <a:xfrm>
            <a:off x="311700" y="1095400"/>
            <a:ext cx="4113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of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Then </a:t>
            </a:r>
            <a:r>
              <a:rPr lang="en" sz="1400" b="1">
                <a:latin typeface="Cambria"/>
                <a:ea typeface="Cambria"/>
                <a:cs typeface="Cambria"/>
                <a:sym typeface="Cambria"/>
              </a:rPr>
              <a:t>T</a:t>
            </a:r>
            <a:r>
              <a:rPr lang="en" sz="1400">
                <a:latin typeface="Cambria"/>
                <a:ea typeface="Cambria"/>
                <a:cs typeface="Cambria"/>
                <a:sym typeface="Cambria"/>
              </a:rPr>
              <a:t> test cases follow.</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of each test case contains three space-separated integers </a:t>
            </a:r>
            <a:r>
              <a:rPr lang="en" sz="1400" b="1">
                <a:latin typeface="Cambria"/>
                <a:ea typeface="Cambria"/>
                <a:cs typeface="Cambria"/>
                <a:sym typeface="Cambria"/>
              </a:rPr>
              <a:t>N</a:t>
            </a:r>
            <a:r>
              <a:rPr lang="en" sz="1400">
                <a:latin typeface="Cambria"/>
                <a:ea typeface="Cambria"/>
                <a:cs typeface="Cambria"/>
                <a:sym typeface="Cambria"/>
              </a:rPr>
              <a:t>, </a:t>
            </a:r>
            <a:r>
              <a:rPr lang="en" sz="1400" b="1">
                <a:latin typeface="Cambria"/>
                <a:ea typeface="Cambria"/>
                <a:cs typeface="Cambria"/>
                <a:sym typeface="Cambria"/>
              </a:rPr>
              <a:t>K</a:t>
            </a:r>
            <a:r>
              <a:rPr lang="en" sz="1400">
                <a:latin typeface="Cambria"/>
                <a:ea typeface="Cambria"/>
                <a:cs typeface="Cambria"/>
                <a:sym typeface="Cambria"/>
              </a:rPr>
              <a:t> and </a:t>
            </a:r>
            <a:r>
              <a:rPr lang="en" sz="1400" b="1">
                <a:latin typeface="Cambria"/>
                <a:ea typeface="Cambria"/>
                <a:cs typeface="Cambria"/>
                <a:sym typeface="Cambria"/>
              </a:rPr>
              <a:t>Q</a:t>
            </a:r>
            <a:r>
              <a:rPr lang="en" sz="1400">
                <a:latin typeface="Cambria"/>
                <a:ea typeface="Cambria"/>
                <a:cs typeface="Cambria"/>
                <a:sym typeface="Cambria"/>
              </a:rPr>
              <a:t> as described in the problem. The second line contains a string </a:t>
            </a:r>
            <a:r>
              <a:rPr lang="en" sz="1400" b="1">
                <a:latin typeface="Cambria"/>
                <a:ea typeface="Cambria"/>
                <a:cs typeface="Cambria"/>
                <a:sym typeface="Cambria"/>
              </a:rPr>
              <a:t>S</a:t>
            </a:r>
            <a:r>
              <a:rPr lang="en" sz="1400">
                <a:latin typeface="Cambria"/>
                <a:ea typeface="Cambria"/>
                <a:cs typeface="Cambria"/>
                <a:sym typeface="Cambria"/>
              </a:rPr>
              <a:t> of length </a:t>
            </a:r>
            <a:r>
              <a:rPr lang="en" sz="1400" b="1">
                <a:latin typeface="Cambria"/>
                <a:ea typeface="Cambria"/>
                <a:cs typeface="Cambria"/>
                <a:sym typeface="Cambria"/>
              </a:rPr>
              <a:t>N</a:t>
            </a:r>
            <a:r>
              <a:rPr lang="en" sz="1400">
                <a:latin typeface="Cambria"/>
                <a:ea typeface="Cambria"/>
                <a:cs typeface="Cambria"/>
                <a:sym typeface="Cambria"/>
              </a:rPr>
              <a:t>. Then the next </a:t>
            </a:r>
            <a:r>
              <a:rPr lang="en" sz="1400" b="1">
                <a:latin typeface="Cambria"/>
                <a:ea typeface="Cambria"/>
                <a:cs typeface="Cambria"/>
                <a:sym typeface="Cambria"/>
              </a:rPr>
              <a:t>Q</a:t>
            </a:r>
            <a:r>
              <a:rPr lang="en" sz="1400">
                <a:latin typeface="Cambria"/>
                <a:ea typeface="Cambria"/>
                <a:cs typeface="Cambria"/>
                <a:sym typeface="Cambria"/>
              </a:rPr>
              <a:t> lines describe the query, where the </a:t>
            </a:r>
            <a:r>
              <a:rPr lang="en" sz="1400" b="1">
                <a:latin typeface="Cambria"/>
                <a:ea typeface="Cambria"/>
                <a:cs typeface="Cambria"/>
                <a:sym typeface="Cambria"/>
              </a:rPr>
              <a:t>i</a:t>
            </a:r>
            <a:r>
              <a:rPr lang="en" sz="1400" baseline="30000">
                <a:latin typeface="Cambria"/>
                <a:ea typeface="Cambria"/>
                <a:cs typeface="Cambria"/>
                <a:sym typeface="Cambria"/>
              </a:rPr>
              <a:t>th</a:t>
            </a:r>
            <a:r>
              <a:rPr lang="en" sz="1400">
                <a:latin typeface="Cambria"/>
                <a:ea typeface="Cambria"/>
                <a:cs typeface="Cambria"/>
                <a:sym typeface="Cambria"/>
              </a:rPr>
              <a:t> line of them contains two space-separated integers </a:t>
            </a:r>
            <a:r>
              <a:rPr lang="en" sz="1400" b="1">
                <a:latin typeface="Cambria"/>
                <a:ea typeface="Cambria"/>
                <a:cs typeface="Cambria"/>
                <a:sym typeface="Cambria"/>
              </a:rPr>
              <a:t>L</a:t>
            </a:r>
            <a:r>
              <a:rPr lang="en" sz="1400" b="1" baseline="-25000">
                <a:latin typeface="Cambria"/>
                <a:ea typeface="Cambria"/>
                <a:cs typeface="Cambria"/>
                <a:sym typeface="Cambria"/>
              </a:rPr>
              <a:t>i</a:t>
            </a:r>
            <a:r>
              <a:rPr lang="en" sz="1400">
                <a:latin typeface="Cambria"/>
                <a:ea typeface="Cambria"/>
                <a:cs typeface="Cambria"/>
                <a:sym typeface="Cambria"/>
              </a:rPr>
              <a:t> and </a:t>
            </a:r>
            <a:r>
              <a:rPr lang="en" sz="1400" b="1">
                <a:latin typeface="Cambria"/>
                <a:ea typeface="Cambria"/>
                <a:cs typeface="Cambria"/>
                <a:sym typeface="Cambria"/>
              </a:rPr>
              <a:t>R</a:t>
            </a:r>
            <a:r>
              <a:rPr lang="en" sz="1400" b="1" baseline="-25000">
                <a:latin typeface="Cambria"/>
                <a:ea typeface="Cambria"/>
                <a:cs typeface="Cambria"/>
                <a:sym typeface="Cambria"/>
              </a:rPr>
              <a:t>i</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498" name="Google Shape;498;p80"/>
          <p:cNvSpPr txBox="1">
            <a:spLocks noGrp="1"/>
          </p:cNvSpPr>
          <p:nvPr>
            <p:ph type="body" idx="1"/>
          </p:nvPr>
        </p:nvSpPr>
        <p:spPr>
          <a:xfrm>
            <a:off x="4807500" y="1095400"/>
            <a:ext cx="41130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query, print the required answer in a single line.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04" name="Google Shape;504;p81"/>
          <p:cNvSpPr txBox="1">
            <a:spLocks noGrp="1"/>
          </p:cNvSpPr>
          <p:nvPr>
            <p:ph type="body" idx="1"/>
          </p:nvPr>
        </p:nvSpPr>
        <p:spPr>
          <a:xfrm>
            <a:off x="311700" y="1171600"/>
            <a:ext cx="40881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8 2 3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01110000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2 4</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5 8</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505" name="Google Shape;505;p81"/>
          <p:cNvSpPr txBox="1">
            <a:spLocks noGrp="1"/>
          </p:cNvSpPr>
          <p:nvPr>
            <p:ph type="body" idx="1"/>
          </p:nvPr>
        </p:nvSpPr>
        <p:spPr>
          <a:xfrm>
            <a:off x="4959900" y="1171600"/>
            <a:ext cx="40881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8</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7</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11" name="Google Shape;511;p8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 and Subtasks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 ≤ 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 ≤ K ≤ N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 ≤ Q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 ≤ L</a:t>
            </a:r>
            <a:r>
              <a:rPr lang="en" sz="1400" baseline="-25000">
                <a:latin typeface="Cambria"/>
                <a:ea typeface="Cambria"/>
                <a:cs typeface="Cambria"/>
                <a:sym typeface="Cambria"/>
              </a:rPr>
              <a:t>i</a:t>
            </a:r>
            <a:r>
              <a:rPr lang="en" sz="1400">
                <a:latin typeface="Cambria"/>
                <a:ea typeface="Cambria"/>
                <a:cs typeface="Cambria"/>
                <a:sym typeface="Cambria"/>
              </a:rPr>
              <a:t> ≤ R</a:t>
            </a:r>
            <a:r>
              <a:rPr lang="en" sz="1400" baseline="-25000">
                <a:latin typeface="Cambria"/>
                <a:ea typeface="Cambria"/>
                <a:cs typeface="Cambria"/>
                <a:sym typeface="Cambria"/>
              </a:rPr>
              <a:t>i</a:t>
            </a:r>
            <a:r>
              <a:rPr lang="en" sz="1400">
                <a:latin typeface="Cambria"/>
                <a:ea typeface="Cambria"/>
                <a:cs typeface="Cambria"/>
                <a:sym typeface="Cambria"/>
              </a:rPr>
              <a:t> ≤ N</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Sum of </a:t>
            </a:r>
            <a:r>
              <a:rPr lang="en" sz="1400" b="1">
                <a:latin typeface="Cambria"/>
                <a:ea typeface="Cambria"/>
                <a:cs typeface="Cambria"/>
                <a:sym typeface="Cambria"/>
              </a:rPr>
              <a:t>N</a:t>
            </a:r>
            <a:r>
              <a:rPr lang="en" sz="1400">
                <a:latin typeface="Cambria"/>
                <a:ea typeface="Cambria"/>
                <a:cs typeface="Cambria"/>
                <a:sym typeface="Cambria"/>
              </a:rPr>
              <a:t> over all test cases in one test file does not exceed </a:t>
            </a:r>
            <a:r>
              <a:rPr lang="en" sz="1400" b="1">
                <a:latin typeface="Cambria"/>
                <a:ea typeface="Cambria"/>
                <a:cs typeface="Cambria"/>
                <a:sym typeface="Cambria"/>
              </a:rPr>
              <a:t>10</a:t>
            </a:r>
            <a:r>
              <a:rPr lang="en" sz="1400" b="1" baseline="30000">
                <a:latin typeface="Cambria"/>
                <a:ea typeface="Cambria"/>
                <a:cs typeface="Cambria"/>
                <a:sym typeface="Cambria"/>
              </a:rPr>
              <a:t>5</a:t>
            </a:r>
            <a:endParaRPr sz="1400" b="1"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Sum of </a:t>
            </a:r>
            <a:r>
              <a:rPr lang="en" sz="1400" b="1">
                <a:latin typeface="Cambria"/>
                <a:ea typeface="Cambria"/>
                <a:cs typeface="Cambria"/>
                <a:sym typeface="Cambria"/>
              </a:rPr>
              <a:t>Q</a:t>
            </a:r>
            <a:r>
              <a:rPr lang="en" sz="1400">
                <a:latin typeface="Cambria"/>
                <a:ea typeface="Cambria"/>
                <a:cs typeface="Cambria"/>
                <a:sym typeface="Cambria"/>
              </a:rPr>
              <a:t> over all test cases in one test file does not exceed </a:t>
            </a:r>
            <a:r>
              <a:rPr lang="en" sz="1400" b="1">
                <a:latin typeface="Cambria"/>
                <a:ea typeface="Cambria"/>
                <a:cs typeface="Cambria"/>
                <a:sym typeface="Cambria"/>
              </a:rPr>
              <a:t>10</a:t>
            </a:r>
            <a:r>
              <a:rPr lang="en" sz="1400" b="1" baseline="30000">
                <a:latin typeface="Cambria"/>
                <a:ea typeface="Cambria"/>
                <a:cs typeface="Cambria"/>
                <a:sym typeface="Cambria"/>
              </a:rPr>
              <a:t>5</a:t>
            </a:r>
            <a:endParaRPr sz="1400" b="1"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b="1">
                <a:latin typeface="Cambria"/>
                <a:ea typeface="Cambria"/>
                <a:cs typeface="Cambria"/>
                <a:sym typeface="Cambria"/>
              </a:rPr>
              <a:t>S</a:t>
            </a:r>
            <a:r>
              <a:rPr lang="en" sz="1400">
                <a:latin typeface="Cambria"/>
                <a:ea typeface="Cambria"/>
                <a:cs typeface="Cambria"/>
                <a:sym typeface="Cambria"/>
              </a:rPr>
              <a:t> consists only of </a:t>
            </a:r>
            <a:r>
              <a:rPr lang="en" sz="1400" b="1">
                <a:latin typeface="Cambria"/>
                <a:ea typeface="Cambria"/>
                <a:cs typeface="Cambria"/>
                <a:sym typeface="Cambria"/>
              </a:rPr>
              <a:t>0</a:t>
            </a:r>
            <a:r>
              <a:rPr lang="en" sz="1400">
                <a:latin typeface="Cambria"/>
                <a:ea typeface="Cambria"/>
                <a:cs typeface="Cambria"/>
                <a:sym typeface="Cambria"/>
              </a:rPr>
              <a:t>s and </a:t>
            </a:r>
            <a:r>
              <a:rPr lang="en" sz="1400" b="1">
                <a:latin typeface="Cambria"/>
                <a:ea typeface="Cambria"/>
                <a:cs typeface="Cambria"/>
                <a:sym typeface="Cambria"/>
              </a:rPr>
              <a:t>1</a:t>
            </a:r>
            <a:r>
              <a:rPr lang="en" sz="1400">
                <a:latin typeface="Cambria"/>
                <a:ea typeface="Cambria"/>
                <a:cs typeface="Cambria"/>
                <a:sym typeface="Cambria"/>
              </a:rPr>
              <a:t>s.</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457200" lvl="0" indent="-371475" algn="l" rtl="0">
              <a:spcBef>
                <a:spcPts val="0"/>
              </a:spcBef>
              <a:spcAft>
                <a:spcPts val="0"/>
              </a:spcAft>
              <a:buSzPct val="100000"/>
              <a:buFont typeface="Cambria"/>
              <a:buAutoNum type="arabicPeriod"/>
            </a:pPr>
            <a:r>
              <a:rPr lang="en" sz="2500" b="1">
                <a:latin typeface="Cambria"/>
                <a:ea typeface="Cambria"/>
                <a:cs typeface="Cambria"/>
                <a:sym typeface="Cambria"/>
              </a:rPr>
              <a:t>Add two number</a:t>
            </a:r>
            <a:endParaRPr sz="2500" b="1">
              <a:latin typeface="Cambria"/>
              <a:ea typeface="Cambria"/>
              <a:cs typeface="Cambria"/>
              <a:sym typeface="Cambria"/>
            </a:endParaRPr>
          </a:p>
          <a:p>
            <a:pPr marL="0" lvl="0" indent="0" algn="l" rtl="0">
              <a:spcBef>
                <a:spcPts val="0"/>
              </a:spcBef>
              <a:spcAft>
                <a:spcPts val="0"/>
              </a:spcAft>
              <a:buClr>
                <a:schemeClr val="dk1"/>
              </a:buClr>
              <a:buSzPct val="36666"/>
              <a:buFont typeface="Arial"/>
              <a:buNone/>
            </a:pPr>
            <a:endParaRPr/>
          </a:p>
          <a:p>
            <a:pPr marL="0" lvl="0" indent="0" algn="l" rtl="0">
              <a:spcBef>
                <a:spcPts val="0"/>
              </a:spcBef>
              <a:spcAft>
                <a:spcPts val="0"/>
              </a:spcAft>
              <a:buNone/>
            </a:pPr>
            <a:endParaRPr/>
          </a:p>
        </p:txBody>
      </p:sp>
      <p:sp>
        <p:nvSpPr>
          <p:cNvPr id="106" name="Google Shape;106;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200">
                <a:latin typeface="Courier"/>
                <a:ea typeface="Courier"/>
                <a:cs typeface="Courier"/>
                <a:sym typeface="Courier"/>
              </a:rPr>
              <a:t>T = int(input())</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for tc in range(T):</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	# Read integers a and b.</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	(a, b) = map(int, input().split(' '))</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	</a:t>
            </a:r>
            <a:endParaRPr sz="12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200">
                <a:latin typeface="Courier"/>
                <a:ea typeface="Courier"/>
                <a:cs typeface="Courier"/>
                <a:sym typeface="Courier"/>
              </a:rPr>
              <a:t>	ans = a + b</a:t>
            </a:r>
            <a:endParaRPr sz="12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200">
                <a:latin typeface="Courier"/>
                <a:ea typeface="Courier"/>
                <a:cs typeface="Courier"/>
                <a:sym typeface="Courier"/>
              </a:rPr>
              <a:t>	print(ans)</a:t>
            </a:r>
            <a:endParaRPr sz="1200" b="1" u="sng">
              <a:latin typeface="Courier"/>
              <a:ea typeface="Courier"/>
              <a:cs typeface="Courier"/>
              <a:sym typeface="Courie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17" name="Google Shape;517;p8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 and Subtasks</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b="1">
                <a:latin typeface="Cambria"/>
                <a:ea typeface="Cambria"/>
                <a:cs typeface="Cambria"/>
                <a:sym typeface="Cambria"/>
              </a:rPr>
              <a:t>Subtask 1: 10 points</a:t>
            </a:r>
            <a:endParaRPr sz="1400" b="1">
              <a:latin typeface="Cambria"/>
              <a:ea typeface="Cambria"/>
              <a:cs typeface="Cambria"/>
              <a:sym typeface="Cambria"/>
            </a:endParaRPr>
          </a:p>
          <a:p>
            <a:pPr marL="698500" lvl="0" indent="-317500" algn="l" rtl="0">
              <a:lnSpc>
                <a:spcPct val="115000"/>
              </a:lnSpc>
              <a:spcBef>
                <a:spcPts val="1200"/>
              </a:spcBef>
              <a:spcAft>
                <a:spcPts val="0"/>
              </a:spcAft>
              <a:buClr>
                <a:schemeClr val="dk1"/>
              </a:buClr>
              <a:buSzPts val="1400"/>
              <a:buFont typeface="Arial"/>
              <a:buChar char="●"/>
            </a:pPr>
            <a:r>
              <a:rPr lang="en" sz="1400">
                <a:latin typeface="Cambria"/>
                <a:ea typeface="Cambria"/>
                <a:cs typeface="Cambria"/>
                <a:sym typeface="Cambria"/>
              </a:rPr>
              <a:t>Sum of </a:t>
            </a:r>
            <a:r>
              <a:rPr lang="en" sz="1400" b="1">
                <a:latin typeface="Cambria"/>
                <a:ea typeface="Cambria"/>
                <a:cs typeface="Cambria"/>
                <a:sym typeface="Cambria"/>
              </a:rPr>
              <a:t>N</a:t>
            </a:r>
            <a:r>
              <a:rPr lang="en" sz="1400">
                <a:latin typeface="Cambria"/>
                <a:ea typeface="Cambria"/>
                <a:cs typeface="Cambria"/>
                <a:sym typeface="Cambria"/>
              </a:rPr>
              <a:t> over all test cases in one test file does not exceed </a:t>
            </a:r>
            <a:r>
              <a:rPr lang="en" sz="1400" b="1">
                <a:latin typeface="Cambria"/>
                <a:ea typeface="Cambria"/>
                <a:cs typeface="Cambria"/>
                <a:sym typeface="Cambria"/>
              </a:rPr>
              <a:t>100</a:t>
            </a:r>
            <a:endParaRPr sz="1400" b="1">
              <a:latin typeface="Cambria"/>
              <a:ea typeface="Cambria"/>
              <a:cs typeface="Cambria"/>
              <a:sym typeface="Cambria"/>
            </a:endParaRPr>
          </a:p>
          <a:p>
            <a:pPr marL="0" lvl="0" indent="0" algn="l" rtl="0">
              <a:lnSpc>
                <a:spcPct val="170000"/>
              </a:lnSpc>
              <a:spcBef>
                <a:spcPts val="0"/>
              </a:spcBef>
              <a:spcAft>
                <a:spcPts val="0"/>
              </a:spcAft>
              <a:buNone/>
            </a:pPr>
            <a:r>
              <a:rPr lang="en" sz="1400" b="1">
                <a:latin typeface="Cambria"/>
                <a:ea typeface="Cambria"/>
                <a:cs typeface="Cambria"/>
                <a:sym typeface="Cambria"/>
              </a:rPr>
              <a:t>Subtask 2: 10 points</a:t>
            </a:r>
            <a:endParaRPr sz="1400" b="1">
              <a:latin typeface="Cambria"/>
              <a:ea typeface="Cambria"/>
              <a:cs typeface="Cambria"/>
              <a:sym typeface="Cambria"/>
            </a:endParaRPr>
          </a:p>
          <a:p>
            <a:pPr marL="457200" lvl="0" indent="-317500" algn="l" rtl="0">
              <a:lnSpc>
                <a:spcPct val="170000"/>
              </a:lnSpc>
              <a:spcBef>
                <a:spcPts val="0"/>
              </a:spcBef>
              <a:spcAft>
                <a:spcPts val="0"/>
              </a:spcAft>
              <a:buSzPts val="1400"/>
              <a:buFont typeface="Cambria"/>
              <a:buChar char="●"/>
            </a:pPr>
            <a:r>
              <a:rPr lang="en" sz="1400" b="1">
                <a:latin typeface="Cambria"/>
                <a:ea typeface="Cambria"/>
                <a:cs typeface="Cambria"/>
                <a:sym typeface="Cambria"/>
              </a:rPr>
              <a:t>Q = 1</a:t>
            </a:r>
            <a:endParaRPr sz="1400" b="1">
              <a:latin typeface="Cambria"/>
              <a:ea typeface="Cambria"/>
              <a:cs typeface="Cambria"/>
              <a:sym typeface="Cambria"/>
            </a:endParaRPr>
          </a:p>
          <a:p>
            <a:pPr marL="457200" lvl="0" indent="-317500" algn="l" rtl="0">
              <a:lnSpc>
                <a:spcPct val="170000"/>
              </a:lnSpc>
              <a:spcBef>
                <a:spcPts val="0"/>
              </a:spcBef>
              <a:spcAft>
                <a:spcPts val="0"/>
              </a:spcAft>
              <a:buSzPts val="1400"/>
              <a:buFont typeface="Cambria"/>
              <a:buChar char="●"/>
            </a:pPr>
            <a:r>
              <a:rPr lang="en" sz="1400" b="1">
                <a:latin typeface="Cambria"/>
                <a:ea typeface="Cambria"/>
                <a:cs typeface="Cambria"/>
                <a:sym typeface="Cambria"/>
              </a:rPr>
              <a:t>1 ≤ K ≤ min(5, N)</a:t>
            </a:r>
            <a:endParaRPr sz="1400" b="1">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1400" b="1">
                <a:latin typeface="Cambria"/>
                <a:ea typeface="Cambria"/>
                <a:cs typeface="Cambria"/>
                <a:sym typeface="Cambria"/>
              </a:rPr>
              <a:t>Subtask 3: 20 points</a:t>
            </a:r>
            <a:endParaRPr sz="1400" b="1">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b="1">
                <a:latin typeface="Cambria"/>
                <a:ea typeface="Cambria"/>
                <a:cs typeface="Cambria"/>
                <a:sym typeface="Cambria"/>
              </a:rPr>
              <a:t>1 ≤ Q ≤ 10</a:t>
            </a:r>
            <a:endParaRPr sz="1400" b="1">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1400" b="1">
                <a:latin typeface="Cambria"/>
                <a:ea typeface="Cambria"/>
                <a:cs typeface="Cambria"/>
                <a:sym typeface="Cambria"/>
              </a:rPr>
              <a:t>Subtask 4: 60 points</a:t>
            </a:r>
            <a:endParaRPr sz="1400" b="1">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Original constraints.</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23" name="Google Shape;523;p84"/>
          <p:cNvSpPr txBox="1">
            <a:spLocks noGrp="1"/>
          </p:cNvSpPr>
          <p:nvPr>
            <p:ph type="body" idx="1"/>
          </p:nvPr>
        </p:nvSpPr>
        <p:spPr>
          <a:xfrm>
            <a:off x="311700" y="10954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15000"/>
              </a:lnSpc>
              <a:spcBef>
                <a:spcPts val="400"/>
              </a:spcBef>
              <a:spcAft>
                <a:spcPts val="0"/>
              </a:spcAft>
              <a:buClr>
                <a:schemeClr val="dk1"/>
              </a:buClr>
              <a:buSzPts val="1100"/>
              <a:buFont typeface="Arial"/>
              <a:buNone/>
            </a:pPr>
            <a:r>
              <a:rPr lang="en" sz="1400" b="1">
                <a:latin typeface="Cambria"/>
                <a:ea typeface="Cambria"/>
                <a:cs typeface="Cambria"/>
                <a:sym typeface="Cambria"/>
              </a:rPr>
              <a:t>Query 1:</a:t>
            </a:r>
            <a:r>
              <a:rPr lang="en" sz="1400">
                <a:latin typeface="Cambria"/>
                <a:ea typeface="Cambria"/>
                <a:cs typeface="Cambria"/>
                <a:sym typeface="Cambria"/>
              </a:rPr>
              <a:t> Consider substring </a:t>
            </a:r>
            <a:r>
              <a:rPr lang="en" sz="1400" b="1">
                <a:latin typeface="Cambria"/>
                <a:ea typeface="Cambria"/>
                <a:cs typeface="Cambria"/>
                <a:sym typeface="Cambria"/>
              </a:rPr>
              <a:t>P = S[1, 4] = "0111"</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Out of </a:t>
            </a:r>
            <a:r>
              <a:rPr lang="en" sz="1400" b="1">
                <a:latin typeface="Cambria"/>
                <a:ea typeface="Cambria"/>
                <a:cs typeface="Cambria"/>
                <a:sym typeface="Cambria"/>
              </a:rPr>
              <a:t>10</a:t>
            </a:r>
            <a:r>
              <a:rPr lang="en" sz="1400">
                <a:latin typeface="Cambria"/>
                <a:ea typeface="Cambria"/>
                <a:cs typeface="Cambria"/>
                <a:sym typeface="Cambria"/>
              </a:rPr>
              <a:t> total substrings of </a:t>
            </a:r>
            <a:r>
              <a:rPr lang="en" sz="1400" b="1">
                <a:latin typeface="Cambria"/>
                <a:ea typeface="Cambria"/>
                <a:cs typeface="Cambria"/>
                <a:sym typeface="Cambria"/>
              </a:rPr>
              <a:t>P</a:t>
            </a:r>
            <a:r>
              <a:rPr lang="en" sz="1400">
                <a:latin typeface="Cambria"/>
                <a:ea typeface="Cambria"/>
                <a:cs typeface="Cambria"/>
                <a:sym typeface="Cambria"/>
              </a:rPr>
              <a:t>, substrings </a:t>
            </a:r>
            <a:r>
              <a:rPr lang="en" sz="1400" b="1">
                <a:latin typeface="Cambria"/>
                <a:ea typeface="Cambria"/>
                <a:cs typeface="Cambria"/>
                <a:sym typeface="Cambria"/>
              </a:rPr>
              <a:t>P[1, 4]</a:t>
            </a:r>
            <a:r>
              <a:rPr lang="en" sz="1400">
                <a:latin typeface="Cambria"/>
                <a:ea typeface="Cambria"/>
                <a:cs typeface="Cambria"/>
                <a:sym typeface="Cambria"/>
              </a:rPr>
              <a:t> and </a:t>
            </a:r>
            <a:r>
              <a:rPr lang="en" sz="1400" b="1">
                <a:latin typeface="Cambria"/>
                <a:ea typeface="Cambria"/>
                <a:cs typeface="Cambria"/>
                <a:sym typeface="Cambria"/>
              </a:rPr>
              <a:t>P[2, 4]</a:t>
            </a:r>
            <a:r>
              <a:rPr lang="en" sz="1400">
                <a:latin typeface="Cambria"/>
                <a:ea typeface="Cambria"/>
                <a:cs typeface="Cambria"/>
                <a:sym typeface="Cambria"/>
              </a:rPr>
              <a:t> are not valid because both contain more than two </a:t>
            </a:r>
            <a:r>
              <a:rPr lang="en" sz="1400" b="1">
                <a:latin typeface="Cambria"/>
                <a:ea typeface="Cambria"/>
                <a:cs typeface="Cambria"/>
                <a:sym typeface="Cambria"/>
              </a:rPr>
              <a:t>1</a:t>
            </a:r>
            <a:r>
              <a:rPr lang="en" sz="1400">
                <a:latin typeface="Cambria"/>
                <a:ea typeface="Cambria"/>
                <a:cs typeface="Cambria"/>
                <a:sym typeface="Cambria"/>
              </a:rPr>
              <a:t>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Other substrings contains at most two </a:t>
            </a:r>
            <a:r>
              <a:rPr lang="en" sz="1400" b="1">
                <a:latin typeface="Cambria"/>
                <a:ea typeface="Cambria"/>
                <a:cs typeface="Cambria"/>
                <a:sym typeface="Cambria"/>
              </a:rPr>
              <a:t>0</a:t>
            </a:r>
            <a:r>
              <a:rPr lang="en" sz="1400">
                <a:latin typeface="Cambria"/>
                <a:ea typeface="Cambria"/>
                <a:cs typeface="Cambria"/>
                <a:sym typeface="Cambria"/>
              </a:rPr>
              <a:t>s and at most two </a:t>
            </a:r>
            <a:r>
              <a:rPr lang="en" sz="1400" b="1">
                <a:latin typeface="Cambria"/>
                <a:ea typeface="Cambria"/>
                <a:cs typeface="Cambria"/>
                <a:sym typeface="Cambria"/>
              </a:rPr>
              <a:t>1</a:t>
            </a:r>
            <a:r>
              <a:rPr lang="en" sz="1400">
                <a:latin typeface="Cambria"/>
                <a:ea typeface="Cambria"/>
                <a:cs typeface="Cambria"/>
                <a:sym typeface="Cambria"/>
              </a:rPr>
              <a:t>s, thus the answer is </a:t>
            </a:r>
            <a:r>
              <a:rPr lang="en" sz="1400" b="1">
                <a:latin typeface="Cambria"/>
                <a:ea typeface="Cambria"/>
                <a:cs typeface="Cambria"/>
                <a:sym typeface="Cambria"/>
              </a:rPr>
              <a:t>8</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b="1">
                <a:latin typeface="Cambria"/>
                <a:ea typeface="Cambria"/>
                <a:cs typeface="Cambria"/>
                <a:sym typeface="Cambria"/>
              </a:rPr>
              <a:t>Query 2:</a:t>
            </a:r>
            <a:r>
              <a:rPr lang="en" sz="1400">
                <a:latin typeface="Cambria"/>
                <a:ea typeface="Cambria"/>
                <a:cs typeface="Cambria"/>
                <a:sym typeface="Cambria"/>
              </a:rPr>
              <a:t> Consider substring </a:t>
            </a:r>
            <a:r>
              <a:rPr lang="en" sz="1400" b="1">
                <a:latin typeface="Cambria"/>
                <a:ea typeface="Cambria"/>
                <a:cs typeface="Cambria"/>
                <a:sym typeface="Cambria"/>
              </a:rPr>
              <a:t>P = S[2, 4] = "111"</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Out of </a:t>
            </a:r>
            <a:r>
              <a:rPr lang="en" sz="1400" b="1">
                <a:latin typeface="Cambria"/>
                <a:ea typeface="Cambria"/>
                <a:cs typeface="Cambria"/>
                <a:sym typeface="Cambria"/>
              </a:rPr>
              <a:t>6</a:t>
            </a:r>
            <a:r>
              <a:rPr lang="en" sz="1400">
                <a:latin typeface="Cambria"/>
                <a:ea typeface="Cambria"/>
                <a:cs typeface="Cambria"/>
                <a:sym typeface="Cambria"/>
              </a:rPr>
              <a:t> total substrings of </a:t>
            </a:r>
            <a:r>
              <a:rPr lang="en" sz="1400" b="1">
                <a:latin typeface="Cambria"/>
                <a:ea typeface="Cambria"/>
                <a:cs typeface="Cambria"/>
                <a:sym typeface="Cambria"/>
              </a:rPr>
              <a:t>P</a:t>
            </a:r>
            <a:r>
              <a:rPr lang="en" sz="1400">
                <a:latin typeface="Cambria"/>
                <a:ea typeface="Cambria"/>
                <a:cs typeface="Cambria"/>
                <a:sym typeface="Cambria"/>
              </a:rPr>
              <a:t>, substrings </a:t>
            </a:r>
            <a:r>
              <a:rPr lang="en" sz="1400" b="1">
                <a:latin typeface="Cambria"/>
                <a:ea typeface="Cambria"/>
                <a:cs typeface="Cambria"/>
                <a:sym typeface="Cambria"/>
              </a:rPr>
              <a:t>P[1, 3]</a:t>
            </a:r>
            <a:r>
              <a:rPr lang="en" sz="1400">
                <a:latin typeface="Cambria"/>
                <a:ea typeface="Cambria"/>
                <a:cs typeface="Cambria"/>
                <a:sym typeface="Cambria"/>
              </a:rPr>
              <a:t> is not valid because it contains more than two 1s.</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b="1">
                <a:latin typeface="Cambria"/>
                <a:ea typeface="Cambria"/>
                <a:cs typeface="Cambria"/>
                <a:sym typeface="Cambria"/>
              </a:rPr>
              <a:t>Query 3:</a:t>
            </a:r>
            <a:r>
              <a:rPr lang="en" sz="1400">
                <a:latin typeface="Cambria"/>
                <a:ea typeface="Cambria"/>
                <a:cs typeface="Cambria"/>
                <a:sym typeface="Cambria"/>
              </a:rPr>
              <a:t> Consider substring </a:t>
            </a:r>
            <a:r>
              <a:rPr lang="en" sz="1400" b="1">
                <a:latin typeface="Cambria"/>
                <a:ea typeface="Cambria"/>
                <a:cs typeface="Cambria"/>
                <a:sym typeface="Cambria"/>
              </a:rPr>
              <a:t>P = S[5, 8] = "0000"</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Out of </a:t>
            </a:r>
            <a:r>
              <a:rPr lang="en" sz="1400" b="1">
                <a:latin typeface="Cambria"/>
                <a:ea typeface="Cambria"/>
                <a:cs typeface="Cambria"/>
                <a:sym typeface="Cambria"/>
              </a:rPr>
              <a:t>10</a:t>
            </a:r>
            <a:r>
              <a:rPr lang="en" sz="1400">
                <a:latin typeface="Cambria"/>
                <a:ea typeface="Cambria"/>
                <a:cs typeface="Cambria"/>
                <a:sym typeface="Cambria"/>
              </a:rPr>
              <a:t> total substrings of </a:t>
            </a:r>
            <a:r>
              <a:rPr lang="en" sz="1400" b="1">
                <a:latin typeface="Cambria"/>
                <a:ea typeface="Cambria"/>
                <a:cs typeface="Cambria"/>
                <a:sym typeface="Cambria"/>
              </a:rPr>
              <a:t>P</a:t>
            </a:r>
            <a:r>
              <a:rPr lang="en" sz="1400">
                <a:latin typeface="Cambria"/>
                <a:ea typeface="Cambria"/>
                <a:cs typeface="Cambria"/>
                <a:sym typeface="Cambria"/>
              </a:rPr>
              <a:t>, substrings </a:t>
            </a:r>
            <a:r>
              <a:rPr lang="en" sz="1400" b="1">
                <a:latin typeface="Cambria"/>
                <a:ea typeface="Cambria"/>
                <a:cs typeface="Cambria"/>
                <a:sym typeface="Cambria"/>
              </a:rPr>
              <a:t>P[1, 3]</a:t>
            </a:r>
            <a:r>
              <a:rPr lang="en" sz="1400">
                <a:latin typeface="Cambria"/>
                <a:ea typeface="Cambria"/>
                <a:cs typeface="Cambria"/>
                <a:sym typeface="Cambria"/>
              </a:rPr>
              <a:t>, </a:t>
            </a:r>
            <a:r>
              <a:rPr lang="en" sz="1400" b="1">
                <a:latin typeface="Cambria"/>
                <a:ea typeface="Cambria"/>
                <a:cs typeface="Cambria"/>
                <a:sym typeface="Cambria"/>
              </a:rPr>
              <a:t>P[1, 4]</a:t>
            </a:r>
            <a:r>
              <a:rPr lang="en" sz="1400">
                <a:latin typeface="Cambria"/>
                <a:ea typeface="Cambria"/>
                <a:cs typeface="Cambria"/>
                <a:sym typeface="Cambria"/>
              </a:rPr>
              <a:t> and </a:t>
            </a:r>
            <a:r>
              <a:rPr lang="en" sz="1400" b="1">
                <a:latin typeface="Cambria"/>
                <a:ea typeface="Cambria"/>
                <a:cs typeface="Cambria"/>
                <a:sym typeface="Cambria"/>
              </a:rPr>
              <a:t>P[2, 4]</a:t>
            </a:r>
            <a:r>
              <a:rPr lang="en" sz="1400">
                <a:latin typeface="Cambria"/>
                <a:ea typeface="Cambria"/>
                <a:cs typeface="Cambria"/>
                <a:sym typeface="Cambria"/>
              </a:rPr>
              <a:t> are not valid because all contain more than two </a:t>
            </a:r>
            <a:r>
              <a:rPr lang="en" sz="1400" b="1">
                <a:latin typeface="Cambria"/>
                <a:ea typeface="Cambria"/>
                <a:cs typeface="Cambria"/>
                <a:sym typeface="Cambria"/>
              </a:rPr>
              <a:t>0</a:t>
            </a:r>
            <a:r>
              <a:rPr lang="en" sz="1400">
                <a:latin typeface="Cambria"/>
                <a:ea typeface="Cambria"/>
                <a:cs typeface="Cambria"/>
                <a:sym typeface="Cambria"/>
              </a:rPr>
              <a:t>s.</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29" name="Google Shape;529;p85"/>
          <p:cNvSpPr txBox="1">
            <a:spLocks noGrp="1"/>
          </p:cNvSpPr>
          <p:nvPr>
            <p:ph type="body" idx="1"/>
          </p:nvPr>
        </p:nvSpPr>
        <p:spPr>
          <a:xfrm>
            <a:off x="311700" y="1171600"/>
            <a:ext cx="46212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for _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n,k,q = 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string = 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n_z = [0]*(n)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n_o = [0]*(n)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range(n):</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2000" b="1" u="sng">
              <a:latin typeface="Cambria"/>
              <a:ea typeface="Cambria"/>
              <a:cs typeface="Cambria"/>
              <a:sym typeface="Cambria"/>
            </a:endParaRPr>
          </a:p>
        </p:txBody>
      </p:sp>
      <p:sp>
        <p:nvSpPr>
          <p:cNvPr id="530" name="Google Shape;530;p85"/>
          <p:cNvSpPr txBox="1">
            <a:spLocks noGrp="1"/>
          </p:cNvSpPr>
          <p:nvPr>
            <p:ph type="body" idx="1"/>
          </p:nvPr>
        </p:nvSpPr>
        <p:spPr>
          <a:xfrm>
            <a:off x="4426500" y="1171600"/>
            <a:ext cx="45345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if i==0: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n_z[0] = int('0'==string[i])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n_o[0] = int('1'==string[i])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n_z[i] = n_z[i-1] + int('0'==string[i])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n_o[i] = n_o[i-1] + int('1'==string[i])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def solve(s,e):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S,E = s,e </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2000" b="1" u="sng">
              <a:latin typeface="Cambria"/>
              <a:ea typeface="Cambria"/>
              <a:cs typeface="Cambria"/>
              <a:sym typeface="Cambri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36" name="Google Shape;536;p86"/>
          <p:cNvSpPr txBox="1">
            <a:spLocks noGrp="1"/>
          </p:cNvSpPr>
          <p:nvPr>
            <p:ph type="body" idx="1"/>
          </p:nvPr>
        </p:nvSpPr>
        <p:spPr>
          <a:xfrm>
            <a:off x="311700" y="1171600"/>
            <a:ext cx="46212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ans = E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while s&lt;=e: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 = (s+e)//2</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m==0: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c_z = n_z[E]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c_o = n_o[E]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c_z = n_z[E] - n_z[m-1]</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537" name="Google Shape;537;p86"/>
          <p:cNvSpPr txBox="1">
            <a:spLocks noGrp="1"/>
          </p:cNvSpPr>
          <p:nvPr>
            <p:ph type="body" idx="1"/>
          </p:nvPr>
        </p:nvSpPr>
        <p:spPr>
          <a:xfrm>
            <a:off x="4426500" y="1171600"/>
            <a:ext cx="4621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c_o = n_o[E] - n_o[m-1]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c_z&lt;=k and c_o&lt;=k:</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 = m-1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 = m+1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ans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[0]*(n)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 = [0]*(n)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range(n):</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43" name="Google Shape;543;p87"/>
          <p:cNvSpPr txBox="1">
            <a:spLocks noGrp="1"/>
          </p:cNvSpPr>
          <p:nvPr>
            <p:ph type="body" idx="1"/>
          </p:nvPr>
        </p:nvSpPr>
        <p:spPr>
          <a:xfrm>
            <a:off x="311700" y="1171600"/>
            <a:ext cx="46212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temp = solve(0,i)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re[i] = temp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ans[i] = i-temp+1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reans = [ans[0]]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range(1,n):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temp = ans[i]+reans[i-1]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reans.append(temp)</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544" name="Google Shape;544;p87"/>
          <p:cNvSpPr txBox="1">
            <a:spLocks noGrp="1"/>
          </p:cNvSpPr>
          <p:nvPr>
            <p:ph type="body" idx="1"/>
          </p:nvPr>
        </p:nvSpPr>
        <p:spPr>
          <a:xfrm>
            <a:off x="4426500" y="1171600"/>
            <a:ext cx="4621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def solved(l,r):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L,R = l,r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L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while l&lt;=r: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m = (l+r)//2</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if re[m]&lt;=L:</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 = m+1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m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 = m-1</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return ans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_ in range(q):</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l,r = 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ind = solved(l,r)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reans[r]-reans[ind]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val = ind-l+1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val*(val+1)//2</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print(ans)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endParaRPr sz="1400">
              <a:latin typeface="Courier"/>
              <a:ea typeface="Courier"/>
              <a:cs typeface="Courier"/>
              <a:sym typeface="Courie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990"/>
              <a:buFont typeface="Arial"/>
              <a:buNone/>
            </a:pPr>
            <a:r>
              <a:rPr lang="en" sz="2500" b="1">
                <a:latin typeface="Cambria"/>
                <a:ea typeface="Cambria"/>
                <a:cs typeface="Cambria"/>
                <a:sym typeface="Cambria"/>
              </a:rPr>
              <a:t>10. Count Substrings </a:t>
            </a:r>
            <a:endParaRPr sz="2500" b="1">
              <a:latin typeface="Cambria"/>
              <a:ea typeface="Cambria"/>
              <a:cs typeface="Cambria"/>
              <a:sym typeface="Cambria"/>
            </a:endParaRPr>
          </a:p>
          <a:p>
            <a:pPr marL="0" lvl="0" indent="0" algn="l" rtl="0">
              <a:spcBef>
                <a:spcPts val="600"/>
              </a:spcBef>
              <a:spcAft>
                <a:spcPts val="0"/>
              </a:spcAft>
              <a:buSzPts val="990"/>
              <a:buNone/>
            </a:pPr>
            <a:endParaRPr sz="2700"/>
          </a:p>
        </p:txBody>
      </p:sp>
      <p:sp>
        <p:nvSpPr>
          <p:cNvPr id="550" name="Google Shape;550;p88"/>
          <p:cNvSpPr txBox="1">
            <a:spLocks noGrp="1"/>
          </p:cNvSpPr>
          <p:nvPr>
            <p:ph type="body" idx="1"/>
          </p:nvPr>
        </p:nvSpPr>
        <p:spPr>
          <a:xfrm>
            <a:off x="311700" y="1171600"/>
            <a:ext cx="46212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return ans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_ in range(q):</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l,r = 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l-=1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ind = solved(l,r)</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 reans[r]-reans[ind]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p:txBody>
      </p:sp>
      <p:sp>
        <p:nvSpPr>
          <p:cNvPr id="551" name="Google Shape;551;p88"/>
          <p:cNvSpPr txBox="1">
            <a:spLocks noGrp="1"/>
          </p:cNvSpPr>
          <p:nvPr>
            <p:ph type="body" idx="1"/>
          </p:nvPr>
        </p:nvSpPr>
        <p:spPr>
          <a:xfrm>
            <a:off x="4426500" y="1171600"/>
            <a:ext cx="4621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val = ind-l+1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ans+= val*(val+1)//2</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print(ans)</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endParaRPr sz="1400">
              <a:latin typeface="Courier"/>
              <a:ea typeface="Courier"/>
              <a:cs typeface="Courier"/>
              <a:sym typeface="Courie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555"/>
        <p:cNvGrpSpPr/>
        <p:nvPr/>
      </p:nvGrpSpPr>
      <p:grpSpPr>
        <a:xfrm>
          <a:off x="0" y="0"/>
          <a:ext cx="0" cy="0"/>
          <a:chOff x="0" y="0"/>
          <a:chExt cx="0" cy="0"/>
        </a:xfrm>
      </p:grpSpPr>
      <p:sp>
        <p:nvSpPr>
          <p:cNvPr id="556" name="Google Shape;556;p89"/>
          <p:cNvSpPr txBox="1">
            <a:spLocks noGrp="1"/>
          </p:cNvSpPr>
          <p:nvPr>
            <p:ph type="title"/>
          </p:nvPr>
        </p:nvSpPr>
        <p:spPr>
          <a:xfrm>
            <a:off x="2140500" y="2045225"/>
            <a:ext cx="46881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1: Assignment problem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9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11. Simple Division</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562" name="Google Shape;562;p9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r>
              <a:rPr lang="en" sz="1400">
                <a:latin typeface="Cambria"/>
                <a:ea typeface="Cambria"/>
                <a:cs typeface="Cambria"/>
                <a:sym typeface="Cambria"/>
              </a:rPr>
              <a:t>Given an array </a:t>
            </a:r>
            <a:r>
              <a:rPr lang="en" sz="1400" b="1">
                <a:latin typeface="Cambria"/>
                <a:ea typeface="Cambria"/>
                <a:cs typeface="Cambria"/>
                <a:sym typeface="Cambria"/>
              </a:rPr>
              <a:t>A</a:t>
            </a:r>
            <a:r>
              <a:rPr lang="en" sz="1400">
                <a:latin typeface="Cambria"/>
                <a:ea typeface="Cambria"/>
                <a:cs typeface="Cambria"/>
                <a:sym typeface="Cambria"/>
              </a:rPr>
              <a:t> of </a:t>
            </a:r>
            <a:r>
              <a:rPr lang="en" sz="1400" b="1">
                <a:latin typeface="Cambria"/>
                <a:ea typeface="Cambria"/>
                <a:cs typeface="Cambria"/>
                <a:sym typeface="Cambria"/>
              </a:rPr>
              <a:t>N</a:t>
            </a:r>
            <a:r>
              <a:rPr lang="en" sz="1400">
                <a:latin typeface="Cambria"/>
                <a:ea typeface="Cambria"/>
                <a:cs typeface="Cambria"/>
                <a:sym typeface="Cambria"/>
              </a:rPr>
              <a:t> integers and two integers </a:t>
            </a:r>
            <a:r>
              <a:rPr lang="en" sz="1400" b="1">
                <a:latin typeface="Cambria"/>
                <a:ea typeface="Cambria"/>
                <a:cs typeface="Cambria"/>
                <a:sym typeface="Cambria"/>
              </a:rPr>
              <a:t>X</a:t>
            </a:r>
            <a:r>
              <a:rPr lang="en" sz="1400">
                <a:latin typeface="Cambria"/>
                <a:ea typeface="Cambria"/>
                <a:cs typeface="Cambria"/>
                <a:sym typeface="Cambria"/>
              </a:rPr>
              <a:t> and </a:t>
            </a:r>
            <a:r>
              <a:rPr lang="en" sz="1400" b="1">
                <a:latin typeface="Cambria"/>
                <a:ea typeface="Cambria"/>
                <a:cs typeface="Cambria"/>
                <a:sym typeface="Cambria"/>
              </a:rPr>
              <a:t>Y</a:t>
            </a:r>
            <a:r>
              <a:rPr lang="en" sz="1400">
                <a:latin typeface="Cambria"/>
                <a:ea typeface="Cambria"/>
                <a:cs typeface="Cambria"/>
                <a:sym typeface="Cambria"/>
              </a:rPr>
              <a:t>, find the number of integers in the array that are both less than or equal to </a:t>
            </a:r>
            <a:r>
              <a:rPr lang="en" sz="1400" b="1">
                <a:latin typeface="Cambria"/>
                <a:ea typeface="Cambria"/>
                <a:cs typeface="Cambria"/>
                <a:sym typeface="Cambria"/>
              </a:rPr>
              <a:t>X</a:t>
            </a:r>
            <a:r>
              <a:rPr lang="en" sz="1400">
                <a:latin typeface="Cambria"/>
                <a:ea typeface="Cambria"/>
                <a:cs typeface="Cambria"/>
                <a:sym typeface="Cambria"/>
              </a:rPr>
              <a:t> and divisible by </a:t>
            </a:r>
            <a:r>
              <a:rPr lang="en" sz="1400" b="1">
                <a:latin typeface="Cambria"/>
                <a:ea typeface="Cambria"/>
                <a:cs typeface="Cambria"/>
                <a:sym typeface="Cambria"/>
              </a:rPr>
              <a:t>Y</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11. Simple Division</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568" name="Google Shape;568;p91"/>
          <p:cNvSpPr txBox="1">
            <a:spLocks noGrp="1"/>
          </p:cNvSpPr>
          <p:nvPr>
            <p:ph type="body" idx="1"/>
          </p:nvPr>
        </p:nvSpPr>
        <p:spPr>
          <a:xfrm>
            <a:off x="4660125" y="1171600"/>
            <a:ext cx="41721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containing the answer.</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569" name="Google Shape;569;p91"/>
          <p:cNvSpPr txBox="1">
            <a:spLocks noGrp="1"/>
          </p:cNvSpPr>
          <p:nvPr>
            <p:ph type="body" idx="1"/>
          </p:nvPr>
        </p:nvSpPr>
        <p:spPr>
          <a:xfrm>
            <a:off x="464100" y="1171600"/>
            <a:ext cx="4196100" cy="3397200"/>
          </a:xfrm>
          <a:prstGeom prst="rect">
            <a:avLst/>
          </a:prstGeom>
        </p:spPr>
        <p:txBody>
          <a:bodyPr spcFirstLastPara="1" wrap="square" lIns="228600"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228600" lvl="0" indent="-317500" algn="just"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 The description of each test case follows.</a:t>
            </a:r>
            <a:endParaRPr sz="1400">
              <a:latin typeface="Cambria"/>
              <a:ea typeface="Cambria"/>
              <a:cs typeface="Cambria"/>
              <a:sym typeface="Cambria"/>
            </a:endParaRPr>
          </a:p>
          <a:p>
            <a:pPr marL="2286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The first line of each test case contains three space separated integers: </a:t>
            </a:r>
            <a:r>
              <a:rPr lang="en" sz="1400" b="1">
                <a:latin typeface="Cambria"/>
                <a:ea typeface="Cambria"/>
                <a:cs typeface="Cambria"/>
                <a:sym typeface="Cambria"/>
              </a:rPr>
              <a:t>N</a:t>
            </a:r>
            <a:r>
              <a:rPr lang="en" sz="1400">
                <a:latin typeface="Cambria"/>
                <a:ea typeface="Cambria"/>
                <a:cs typeface="Cambria"/>
                <a:sym typeface="Cambria"/>
              </a:rPr>
              <a:t>, </a:t>
            </a:r>
            <a:r>
              <a:rPr lang="en" sz="1400" b="1">
                <a:latin typeface="Cambria"/>
                <a:ea typeface="Cambria"/>
                <a:cs typeface="Cambria"/>
                <a:sym typeface="Cambria"/>
              </a:rPr>
              <a:t>X</a:t>
            </a:r>
            <a:r>
              <a:rPr lang="en" sz="1400">
                <a:latin typeface="Cambria"/>
                <a:ea typeface="Cambria"/>
                <a:cs typeface="Cambria"/>
                <a:sym typeface="Cambria"/>
              </a:rPr>
              <a:t> and </a:t>
            </a:r>
            <a:r>
              <a:rPr lang="en" sz="1400" b="1">
                <a:latin typeface="Cambria"/>
                <a:ea typeface="Cambria"/>
                <a:cs typeface="Cambria"/>
                <a:sym typeface="Cambria"/>
              </a:rPr>
              <a:t>Y</a:t>
            </a:r>
            <a:r>
              <a:rPr lang="en" sz="1400">
                <a:latin typeface="Cambria"/>
                <a:ea typeface="Cambria"/>
                <a:cs typeface="Cambria"/>
                <a:sym typeface="Cambria"/>
              </a:rPr>
              <a:t>.</a:t>
            </a:r>
            <a:endParaRPr sz="1400">
              <a:latin typeface="Cambria"/>
              <a:ea typeface="Cambria"/>
              <a:cs typeface="Cambria"/>
              <a:sym typeface="Cambria"/>
            </a:endParaRPr>
          </a:p>
          <a:p>
            <a:pPr marL="228600" lvl="0" indent="-317500" algn="just"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The second line contains </a:t>
            </a:r>
            <a:r>
              <a:rPr lang="en" sz="1400" b="1">
                <a:latin typeface="Cambria"/>
                <a:ea typeface="Cambria"/>
                <a:cs typeface="Cambria"/>
                <a:sym typeface="Cambria"/>
              </a:rPr>
              <a:t>N</a:t>
            </a:r>
            <a:r>
              <a:rPr lang="en" sz="1400">
                <a:latin typeface="Cambria"/>
                <a:ea typeface="Cambria"/>
                <a:cs typeface="Cambria"/>
                <a:sym typeface="Cambria"/>
              </a:rPr>
              <a:t> space-separated integers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denoting the array </a:t>
            </a:r>
            <a:r>
              <a:rPr lang="en" sz="1400" b="1">
                <a:latin typeface="Cambria"/>
                <a:ea typeface="Cambria"/>
                <a:cs typeface="Cambria"/>
                <a:sym typeface="Cambria"/>
              </a:rPr>
              <a:t>A</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11. Simple Division</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575" name="Google Shape;575;p92"/>
          <p:cNvSpPr txBox="1">
            <a:spLocks noGrp="1"/>
          </p:cNvSpPr>
          <p:nvPr>
            <p:ph type="body" idx="1"/>
          </p:nvPr>
        </p:nvSpPr>
        <p:spPr>
          <a:xfrm>
            <a:off x="311700" y="1171600"/>
            <a:ext cx="1634100" cy="3397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b="1" u="sng">
                <a:latin typeface="Cambria"/>
                <a:ea typeface="Cambria"/>
                <a:cs typeface="Cambria"/>
                <a:sym typeface="Cambria"/>
              </a:rPr>
              <a:t>Input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l" rtl="0">
              <a:lnSpc>
                <a:spcPct val="150000"/>
              </a:lnSpc>
              <a:spcBef>
                <a:spcPts val="1200"/>
              </a:spcBef>
              <a:spcAft>
                <a:spcPts val="0"/>
              </a:spcAft>
              <a:buNone/>
            </a:pPr>
            <a:r>
              <a:rPr lang="en" sz="1400" b="1">
                <a:latin typeface="Cambria"/>
                <a:ea typeface="Cambria"/>
                <a:cs typeface="Cambria"/>
                <a:sym typeface="Cambria"/>
              </a:rPr>
              <a:t>Example 1</a:t>
            </a:r>
            <a:endParaRPr sz="1400" b="1">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3 2 1</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b="1">
                <a:latin typeface="Cambria"/>
                <a:ea typeface="Cambria"/>
                <a:cs typeface="Cambria"/>
                <a:sym typeface="Cambria"/>
              </a:rPr>
              <a:t>Example 2 </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5 10 3</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4 6 12 3 9</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1 10 10</a:t>
            </a:r>
            <a:endParaRPr sz="1400">
              <a:latin typeface="Cambria"/>
              <a:ea typeface="Cambria"/>
              <a:cs typeface="Cambria"/>
              <a:sym typeface="Cambria"/>
            </a:endParaRPr>
          </a:p>
          <a:p>
            <a:pPr marL="0" lvl="0" indent="0" algn="l" rtl="0">
              <a:lnSpc>
                <a:spcPct val="150000"/>
              </a:lnSpc>
              <a:spcBef>
                <a:spcPts val="0"/>
              </a:spcBef>
              <a:spcAft>
                <a:spcPts val="0"/>
              </a:spcAft>
              <a:buNone/>
            </a:pPr>
            <a:r>
              <a:rPr lang="en" sz="1400">
                <a:latin typeface="Cambria"/>
                <a:ea typeface="Cambria"/>
                <a:cs typeface="Cambria"/>
                <a:sym typeface="Cambria"/>
              </a:rPr>
              <a:t>20</a:t>
            </a:r>
            <a:endParaRPr sz="1400">
              <a:latin typeface="Cambria"/>
              <a:ea typeface="Cambria"/>
              <a:cs typeface="Cambria"/>
              <a:sym typeface="Cambria"/>
            </a:endParaRPr>
          </a:p>
          <a:p>
            <a:pPr marL="0" lvl="0" indent="0" algn="l" rtl="0">
              <a:spcBef>
                <a:spcPts val="0"/>
              </a:spcBef>
              <a:spcAft>
                <a:spcPts val="0"/>
              </a:spcAft>
              <a:buNone/>
            </a:pP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576" name="Google Shape;576;p92"/>
          <p:cNvSpPr txBox="1">
            <a:spLocks noGrp="1"/>
          </p:cNvSpPr>
          <p:nvPr>
            <p:ph type="body" idx="1"/>
          </p:nvPr>
        </p:nvSpPr>
        <p:spPr>
          <a:xfrm>
            <a:off x="5340425" y="1171600"/>
            <a:ext cx="3384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1200"/>
              </a:spcBef>
              <a:spcAft>
                <a:spcPts val="0"/>
              </a:spcAft>
              <a:buNone/>
            </a:pPr>
            <a:r>
              <a:rPr lang="en" sz="1400" b="1">
                <a:latin typeface="Cambria"/>
                <a:ea typeface="Cambria"/>
                <a:cs typeface="Cambria"/>
                <a:sym typeface="Cambria"/>
              </a:rPr>
              <a:t>Example 1</a:t>
            </a:r>
            <a:endParaRPr sz="1400" b="1">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endParaRPr sz="1400">
              <a:latin typeface="Cambria"/>
              <a:ea typeface="Cambria"/>
              <a:cs typeface="Cambria"/>
              <a:sym typeface="Cambria"/>
            </a:endParaRPr>
          </a:p>
          <a:p>
            <a:pPr marL="0" lvl="0" indent="0" algn="l" rtl="0">
              <a:spcBef>
                <a:spcPts val="1200"/>
              </a:spcBef>
              <a:spcAft>
                <a:spcPts val="0"/>
              </a:spcAft>
              <a:buNone/>
            </a:pPr>
            <a:r>
              <a:rPr lang="en" sz="1400" b="1">
                <a:latin typeface="Cambria"/>
                <a:ea typeface="Cambria"/>
                <a:cs typeface="Cambria"/>
                <a:sym typeface="Cambria"/>
              </a:rPr>
              <a:t>Example  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endParaRPr sz="14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457200" lvl="0" indent="-371475" algn="l" rtl="0">
              <a:spcBef>
                <a:spcPts val="0"/>
              </a:spcBef>
              <a:spcAft>
                <a:spcPts val="0"/>
              </a:spcAft>
              <a:buSzPct val="100000"/>
              <a:buFont typeface="Cambria"/>
              <a:buAutoNum type="arabicPeriod"/>
            </a:pPr>
            <a:r>
              <a:rPr lang="en" sz="2500" b="1">
                <a:latin typeface="Cambria"/>
                <a:ea typeface="Cambria"/>
                <a:cs typeface="Cambria"/>
                <a:sym typeface="Cambria"/>
              </a:rPr>
              <a:t>Add two number</a:t>
            </a:r>
            <a:endParaRPr sz="2500" b="1">
              <a:latin typeface="Cambria"/>
              <a:ea typeface="Cambria"/>
              <a:cs typeface="Cambria"/>
              <a:sym typeface="Cambria"/>
            </a:endParaRPr>
          </a:p>
          <a:p>
            <a:pPr marL="0" lvl="0" indent="0" algn="l" rtl="0">
              <a:spcBef>
                <a:spcPts val="0"/>
              </a:spcBef>
              <a:spcAft>
                <a:spcPts val="0"/>
              </a:spcAft>
              <a:buClr>
                <a:schemeClr val="dk1"/>
              </a:buClr>
              <a:buSzPct val="36666"/>
              <a:buFont typeface="Arial"/>
              <a:buNone/>
            </a:pPr>
            <a:endParaRPr/>
          </a:p>
          <a:p>
            <a:pPr marL="0" lvl="0" indent="0" algn="l" rtl="0">
              <a:spcBef>
                <a:spcPts val="0"/>
              </a:spcBef>
              <a:spcAft>
                <a:spcPts val="0"/>
              </a:spcAft>
              <a:buNone/>
            </a:pPr>
            <a:endParaRPr/>
          </a:p>
        </p:txBody>
      </p:sp>
      <p:sp>
        <p:nvSpPr>
          <p:cNvPr id="112" name="Google Shape;112;p21"/>
          <p:cNvSpPr txBox="1">
            <a:spLocks noGrp="1"/>
          </p:cNvSpPr>
          <p:nvPr>
            <p:ph type="body" idx="1"/>
          </p:nvPr>
        </p:nvSpPr>
        <p:spPr>
          <a:xfrm>
            <a:off x="311700" y="1171600"/>
            <a:ext cx="3270300" cy="3397200"/>
          </a:xfrm>
          <a:prstGeom prst="rect">
            <a:avLst/>
          </a:prstGeom>
        </p:spPr>
        <p:txBody>
          <a:bodyPr spcFirstLastPara="1" wrap="square" lIns="91425" tIns="91425" rIns="91425" bIns="91425" anchor="t" anchorCtr="0">
            <a:noAutofit/>
          </a:bodyPr>
          <a:lstStyle/>
          <a:p>
            <a:pPr marL="0" lvl="0" indent="0" algn="just" rtl="0">
              <a:lnSpc>
                <a:spcPct val="140000"/>
              </a:lnSpc>
              <a:spcBef>
                <a:spcPts val="1100"/>
              </a:spcBef>
              <a:spcAft>
                <a:spcPts val="0"/>
              </a:spcAft>
              <a:buClr>
                <a:schemeClr val="dk1"/>
              </a:buClr>
              <a:buSzPts val="275"/>
              <a:buFont typeface="Arial"/>
              <a:buNone/>
            </a:pPr>
            <a:r>
              <a:rPr lang="en" sz="2000" b="1" u="sng">
                <a:latin typeface="Cambria"/>
                <a:ea typeface="Cambria"/>
                <a:cs typeface="Cambria"/>
                <a:sym typeface="Cambria"/>
              </a:rPr>
              <a:t>Exercise</a:t>
            </a:r>
            <a:endParaRPr sz="2000" b="1" u="sng">
              <a:latin typeface="Cambria"/>
              <a:ea typeface="Cambria"/>
              <a:cs typeface="Cambria"/>
              <a:sym typeface="Cambria"/>
            </a:endParaRPr>
          </a:p>
          <a:p>
            <a:pPr marL="0" lvl="0" indent="0" algn="just" rtl="0">
              <a:lnSpc>
                <a:spcPct val="95000"/>
              </a:lnSpc>
              <a:spcBef>
                <a:spcPts val="400"/>
              </a:spcBef>
              <a:spcAft>
                <a:spcPts val="0"/>
              </a:spcAft>
              <a:buClr>
                <a:schemeClr val="dk1"/>
              </a:buClr>
              <a:buSzPts val="275"/>
              <a:buFont typeface="Arial"/>
              <a:buNone/>
            </a:pPr>
            <a:r>
              <a:rPr lang="en" sz="2000" b="1" u="sng">
                <a:latin typeface="Cambria"/>
                <a:ea typeface="Cambria"/>
                <a:cs typeface="Cambria"/>
                <a:sym typeface="Cambria"/>
              </a:rPr>
              <a:t>Input </a:t>
            </a:r>
            <a:endParaRPr sz="2000" b="1" u="sng">
              <a:latin typeface="Cambria"/>
              <a:ea typeface="Cambria"/>
              <a:cs typeface="Cambria"/>
              <a:sym typeface="Cambria"/>
            </a:endParaRPr>
          </a:p>
          <a:p>
            <a:pPr marL="0" lvl="0" indent="0" algn="just" rtl="0">
              <a:lnSpc>
                <a:spcPct val="95000"/>
              </a:lnSpc>
              <a:spcBef>
                <a:spcPts val="1200"/>
              </a:spcBef>
              <a:spcAft>
                <a:spcPts val="0"/>
              </a:spcAft>
              <a:buClr>
                <a:schemeClr val="dk1"/>
              </a:buClr>
              <a:buSzPts val="275"/>
              <a:buFont typeface="Arial"/>
              <a:buNone/>
            </a:pPr>
            <a:r>
              <a:rPr lang="en" sz="1400">
                <a:latin typeface="Courier"/>
                <a:ea typeface="Courier"/>
                <a:cs typeface="Courier"/>
                <a:sym typeface="Courier"/>
              </a:rPr>
              <a:t>4</a:t>
            </a:r>
            <a:endParaRPr sz="1400">
              <a:latin typeface="Courier"/>
              <a:ea typeface="Courier"/>
              <a:cs typeface="Courier"/>
              <a:sym typeface="Courier"/>
            </a:endParaRPr>
          </a:p>
          <a:p>
            <a:pPr marL="0" lvl="0" indent="0" algn="just" rtl="0">
              <a:lnSpc>
                <a:spcPct val="95000"/>
              </a:lnSpc>
              <a:spcBef>
                <a:spcPts val="1200"/>
              </a:spcBef>
              <a:spcAft>
                <a:spcPts val="0"/>
              </a:spcAft>
              <a:buClr>
                <a:schemeClr val="dk1"/>
              </a:buClr>
              <a:buSzPts val="275"/>
              <a:buFont typeface="Arial"/>
              <a:buNone/>
            </a:pPr>
            <a:r>
              <a:rPr lang="en" sz="1400">
                <a:latin typeface="Courier"/>
                <a:ea typeface="Courier"/>
                <a:cs typeface="Courier"/>
                <a:sym typeface="Courier"/>
              </a:rPr>
              <a:t>7 2</a:t>
            </a:r>
            <a:endParaRPr sz="1400">
              <a:latin typeface="Courier"/>
              <a:ea typeface="Courier"/>
              <a:cs typeface="Courier"/>
              <a:sym typeface="Courier"/>
            </a:endParaRPr>
          </a:p>
          <a:p>
            <a:pPr marL="0" lvl="0" indent="0" algn="just" rtl="0">
              <a:lnSpc>
                <a:spcPct val="95000"/>
              </a:lnSpc>
              <a:spcBef>
                <a:spcPts val="1200"/>
              </a:spcBef>
              <a:spcAft>
                <a:spcPts val="0"/>
              </a:spcAft>
              <a:buClr>
                <a:schemeClr val="dk1"/>
              </a:buClr>
              <a:buSzPts val="275"/>
              <a:buFont typeface="Arial"/>
              <a:buNone/>
            </a:pPr>
            <a:r>
              <a:rPr lang="en" sz="1400">
                <a:latin typeface="Courier"/>
                <a:ea typeface="Courier"/>
                <a:cs typeface="Courier"/>
                <a:sym typeface="Courier"/>
              </a:rPr>
              <a:t>10 22</a:t>
            </a:r>
            <a:endParaRPr sz="1400">
              <a:latin typeface="Courier"/>
              <a:ea typeface="Courier"/>
              <a:cs typeface="Courier"/>
              <a:sym typeface="Courier"/>
            </a:endParaRPr>
          </a:p>
          <a:p>
            <a:pPr marL="0" lvl="0" indent="0" algn="just" rtl="0">
              <a:lnSpc>
                <a:spcPct val="95000"/>
              </a:lnSpc>
              <a:spcBef>
                <a:spcPts val="1200"/>
              </a:spcBef>
              <a:spcAft>
                <a:spcPts val="0"/>
              </a:spcAft>
              <a:buClr>
                <a:schemeClr val="dk1"/>
              </a:buClr>
              <a:buSzPts val="275"/>
              <a:buFont typeface="Arial"/>
              <a:buNone/>
            </a:pPr>
            <a:r>
              <a:rPr lang="en" sz="1400">
                <a:latin typeface="Courier"/>
                <a:ea typeface="Courier"/>
                <a:cs typeface="Courier"/>
                <a:sym typeface="Courier"/>
              </a:rPr>
              <a:t>110 400</a:t>
            </a:r>
            <a:endParaRPr sz="1400">
              <a:latin typeface="Courier"/>
              <a:ea typeface="Courier"/>
              <a:cs typeface="Courier"/>
              <a:sym typeface="Courier"/>
            </a:endParaRPr>
          </a:p>
          <a:p>
            <a:pPr marL="0" lvl="0" indent="0" algn="just" rtl="0">
              <a:lnSpc>
                <a:spcPct val="95000"/>
              </a:lnSpc>
              <a:spcBef>
                <a:spcPts val="1200"/>
              </a:spcBef>
              <a:spcAft>
                <a:spcPts val="0"/>
              </a:spcAft>
              <a:buClr>
                <a:schemeClr val="dk1"/>
              </a:buClr>
              <a:buSzPts val="275"/>
              <a:buFont typeface="Arial"/>
              <a:buNone/>
            </a:pPr>
            <a:r>
              <a:rPr lang="en" sz="1400">
                <a:latin typeface="Courier"/>
                <a:ea typeface="Courier"/>
                <a:cs typeface="Courier"/>
                <a:sym typeface="Courier"/>
              </a:rPr>
              <a:t>52 25</a:t>
            </a:r>
            <a:endParaRPr sz="1400">
              <a:latin typeface="Courier"/>
              <a:ea typeface="Courier"/>
              <a:cs typeface="Courier"/>
              <a:sym typeface="Courier"/>
            </a:endParaRPr>
          </a:p>
          <a:p>
            <a:pPr marL="0" lvl="0" indent="0" algn="just" rtl="0">
              <a:lnSpc>
                <a:spcPct val="140000"/>
              </a:lnSpc>
              <a:spcBef>
                <a:spcPts val="1200"/>
              </a:spcBef>
              <a:spcAft>
                <a:spcPts val="0"/>
              </a:spcAft>
              <a:buClr>
                <a:schemeClr val="dk1"/>
              </a:buClr>
              <a:buSzPts val="275"/>
              <a:buFont typeface="Arial"/>
              <a:buNone/>
            </a:pPr>
            <a:r>
              <a:rPr lang="en" sz="2000" b="1" u="sng">
                <a:latin typeface="Cambria"/>
                <a:ea typeface="Cambria"/>
                <a:cs typeface="Cambria"/>
                <a:sym typeface="Cambria"/>
              </a:rPr>
              <a:t> </a:t>
            </a:r>
            <a:endParaRPr sz="1400">
              <a:latin typeface="Cambria"/>
              <a:ea typeface="Cambria"/>
              <a:cs typeface="Cambria"/>
              <a:sym typeface="Cambria"/>
            </a:endParaRPr>
          </a:p>
          <a:p>
            <a:pPr marL="0" lvl="0" indent="0" algn="just" rtl="0">
              <a:lnSpc>
                <a:spcPct val="95000"/>
              </a:lnSpc>
              <a:spcBef>
                <a:spcPts val="400"/>
              </a:spcBef>
              <a:spcAft>
                <a:spcPts val="1200"/>
              </a:spcAft>
              <a:buSzPts val="275"/>
              <a:buNone/>
            </a:pPr>
            <a:endParaRPr sz="1400">
              <a:latin typeface="Cambria"/>
              <a:ea typeface="Cambria"/>
              <a:cs typeface="Cambria"/>
              <a:sym typeface="Cambria"/>
            </a:endParaRPr>
          </a:p>
        </p:txBody>
      </p:sp>
      <p:sp>
        <p:nvSpPr>
          <p:cNvPr id="113" name="Google Shape;113;p21"/>
          <p:cNvSpPr txBox="1">
            <a:spLocks noGrp="1"/>
          </p:cNvSpPr>
          <p:nvPr>
            <p:ph type="body" idx="1"/>
          </p:nvPr>
        </p:nvSpPr>
        <p:spPr>
          <a:xfrm>
            <a:off x="5417100" y="1171600"/>
            <a:ext cx="3270300" cy="3397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2000" b="1" u="sng">
                <a:latin typeface="Cambria"/>
                <a:ea typeface="Cambria"/>
                <a:cs typeface="Cambria"/>
                <a:sym typeface="Cambria"/>
              </a:rPr>
              <a:t>Output </a:t>
            </a:r>
            <a:endParaRPr sz="2000" b="1" u="sng">
              <a:latin typeface="Cambria"/>
              <a:ea typeface="Cambria"/>
              <a:cs typeface="Cambria"/>
              <a:sym typeface="Cambria"/>
            </a:endParaRPr>
          </a:p>
          <a:p>
            <a:pPr marL="0" lvl="0" indent="0" algn="just" rtl="0">
              <a:lnSpc>
                <a:spcPct val="95000"/>
              </a:lnSpc>
              <a:spcBef>
                <a:spcPts val="1200"/>
              </a:spcBef>
              <a:spcAft>
                <a:spcPts val="0"/>
              </a:spcAft>
              <a:buClr>
                <a:schemeClr val="dk1"/>
              </a:buClr>
              <a:buSzPts val="275"/>
              <a:buFont typeface="Arial"/>
              <a:buNone/>
            </a:pPr>
            <a:r>
              <a:rPr lang="en" sz="1400">
                <a:latin typeface="Courier"/>
                <a:ea typeface="Courier"/>
                <a:cs typeface="Courier"/>
                <a:sym typeface="Courier"/>
              </a:rPr>
              <a:t>9</a:t>
            </a:r>
            <a:r>
              <a:rPr lang="en" sz="2000" b="1" u="sng">
                <a:latin typeface="Cambria"/>
                <a:ea typeface="Cambria"/>
                <a:cs typeface="Cambria"/>
                <a:sym typeface="Cambria"/>
              </a:rPr>
              <a:t> </a:t>
            </a:r>
            <a:endParaRPr sz="1400">
              <a:latin typeface="Cambria"/>
              <a:ea typeface="Cambria"/>
              <a:cs typeface="Cambria"/>
              <a:sym typeface="Cambria"/>
            </a:endParaRPr>
          </a:p>
          <a:p>
            <a:pPr marL="0" lvl="0" indent="0" algn="just" rtl="0">
              <a:lnSpc>
                <a:spcPct val="95000"/>
              </a:lnSpc>
              <a:spcBef>
                <a:spcPts val="1200"/>
              </a:spcBef>
              <a:spcAft>
                <a:spcPts val="0"/>
              </a:spcAft>
              <a:buSzPts val="275"/>
              <a:buNone/>
            </a:pPr>
            <a:r>
              <a:rPr lang="en" sz="1400">
                <a:latin typeface="Courier"/>
                <a:ea typeface="Courier"/>
                <a:cs typeface="Courier"/>
                <a:sym typeface="Courier"/>
              </a:rPr>
              <a:t>32 </a:t>
            </a:r>
            <a:endParaRPr sz="1400">
              <a:latin typeface="Courier"/>
              <a:ea typeface="Courier"/>
              <a:cs typeface="Courier"/>
              <a:sym typeface="Courier"/>
            </a:endParaRPr>
          </a:p>
          <a:p>
            <a:pPr marL="0" lvl="0" indent="0" algn="just" rtl="0">
              <a:lnSpc>
                <a:spcPct val="95000"/>
              </a:lnSpc>
              <a:spcBef>
                <a:spcPts val="1200"/>
              </a:spcBef>
              <a:spcAft>
                <a:spcPts val="0"/>
              </a:spcAft>
              <a:buSzPts val="275"/>
              <a:buNone/>
            </a:pPr>
            <a:r>
              <a:rPr lang="en" sz="1400">
                <a:latin typeface="Courier"/>
                <a:ea typeface="Courier"/>
                <a:cs typeface="Courier"/>
                <a:sym typeface="Courier"/>
              </a:rPr>
              <a:t>510 </a:t>
            </a:r>
            <a:endParaRPr sz="1400">
              <a:latin typeface="Courier"/>
              <a:ea typeface="Courier"/>
              <a:cs typeface="Courier"/>
              <a:sym typeface="Courier"/>
            </a:endParaRPr>
          </a:p>
          <a:p>
            <a:pPr marL="0" lvl="0" indent="0" algn="just" rtl="0">
              <a:lnSpc>
                <a:spcPct val="95000"/>
              </a:lnSpc>
              <a:spcBef>
                <a:spcPts val="1200"/>
              </a:spcBef>
              <a:spcAft>
                <a:spcPts val="1200"/>
              </a:spcAft>
              <a:buSzPts val="275"/>
              <a:buNone/>
            </a:pPr>
            <a:r>
              <a:rPr lang="en" sz="1400">
                <a:latin typeface="Courier"/>
                <a:ea typeface="Courier"/>
                <a:cs typeface="Courier"/>
                <a:sym typeface="Courier"/>
              </a:rPr>
              <a:t>77</a:t>
            </a:r>
            <a:endParaRPr sz="1400">
              <a:latin typeface="Courier"/>
              <a:ea typeface="Courier"/>
              <a:cs typeface="Courier"/>
              <a:sym typeface="Courie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11. Simple Division</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582" name="Google Shape;582;p9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 T ≤ 10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N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a:t>
            </a:r>
            <a:r>
              <a:rPr lang="en" sz="1400" baseline="-25000">
                <a:latin typeface="Cambria"/>
                <a:ea typeface="Cambria"/>
                <a:cs typeface="Cambria"/>
                <a:sym typeface="Cambria"/>
              </a:rPr>
              <a:t>1</a:t>
            </a:r>
            <a:r>
              <a:rPr lang="en" sz="1400">
                <a:latin typeface="Cambria"/>
                <a:ea typeface="Cambria"/>
                <a:cs typeface="Cambria"/>
                <a:sym typeface="Cambria"/>
              </a:rPr>
              <a:t>, A</a:t>
            </a:r>
            <a:r>
              <a:rPr lang="en" sz="1400" baseline="-25000">
                <a:latin typeface="Cambria"/>
                <a:ea typeface="Cambria"/>
                <a:cs typeface="Cambria"/>
                <a:sym typeface="Cambria"/>
              </a:rPr>
              <a:t>2</a:t>
            </a:r>
            <a:r>
              <a:rPr lang="en" sz="1400">
                <a:latin typeface="Cambria"/>
                <a:ea typeface="Cambria"/>
                <a:cs typeface="Cambria"/>
                <a:sym typeface="Cambria"/>
              </a:rPr>
              <a:t>, ... ,A</a:t>
            </a:r>
            <a:r>
              <a:rPr lang="en" sz="1400" baseline="-25000">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X, Y ≤ 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l"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Information to score partial points</a:t>
            </a:r>
            <a:endParaRPr sz="1400" b="1">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For 20% of the score, it is guaranteed that </a:t>
            </a:r>
            <a:r>
              <a:rPr lang="en" sz="1400" b="1">
                <a:latin typeface="Cambria"/>
                <a:ea typeface="Cambria"/>
                <a:cs typeface="Cambria"/>
                <a:sym typeface="Cambria"/>
              </a:rPr>
              <a:t>N</a:t>
            </a:r>
            <a:r>
              <a:rPr lang="en" sz="1400">
                <a:latin typeface="Cambria"/>
                <a:ea typeface="Cambria"/>
                <a:cs typeface="Cambria"/>
                <a:sym typeface="Cambria"/>
              </a:rPr>
              <a:t> ≤ 100.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For further 30% of the score, it is guaranteed that </a:t>
            </a:r>
            <a:r>
              <a:rPr lang="en" sz="1400" b="1">
                <a:latin typeface="Cambria"/>
                <a:ea typeface="Cambria"/>
                <a:cs typeface="Cambria"/>
                <a:sym typeface="Cambria"/>
              </a:rPr>
              <a:t>N</a:t>
            </a:r>
            <a:r>
              <a:rPr lang="en" sz="1400">
                <a:latin typeface="Cambria"/>
                <a:ea typeface="Cambria"/>
                <a:cs typeface="Cambria"/>
                <a:sym typeface="Cambria"/>
              </a:rPr>
              <a:t> ≤ 1000.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For the rest of the 50% of the score, no extra guarantees. That is,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9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11. Simple Division</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588" name="Google Shape;588;p9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 sz="1400" b="1">
                <a:latin typeface="Cambria"/>
                <a:ea typeface="Cambria"/>
                <a:cs typeface="Cambria"/>
                <a:sym typeface="Cambria"/>
              </a:rPr>
              <a:t>Example case 1:</a:t>
            </a:r>
            <a:r>
              <a:rPr lang="en" sz="1400">
                <a:latin typeface="Cambria"/>
                <a:ea typeface="Cambria"/>
                <a:cs typeface="Cambria"/>
                <a:sym typeface="Cambria"/>
              </a:rPr>
              <a:t> All integers of the array are divisible by </a:t>
            </a:r>
            <a:r>
              <a:rPr lang="en" sz="1400" b="1">
                <a:latin typeface="Cambria"/>
                <a:ea typeface="Cambria"/>
                <a:cs typeface="Cambria"/>
                <a:sym typeface="Cambria"/>
              </a:rPr>
              <a:t>Y</a:t>
            </a:r>
            <a:r>
              <a:rPr lang="en" sz="1400">
                <a:latin typeface="Cambria"/>
                <a:ea typeface="Cambria"/>
                <a:cs typeface="Cambria"/>
                <a:sym typeface="Cambria"/>
              </a:rPr>
              <a:t> = 1 but only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 1 and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2 are less than or equal to </a:t>
            </a:r>
            <a:r>
              <a:rPr lang="en" sz="1400" b="1">
                <a:latin typeface="Cambria"/>
                <a:ea typeface="Cambria"/>
                <a:cs typeface="Cambria"/>
                <a:sym typeface="Cambria"/>
              </a:rPr>
              <a:t>X</a:t>
            </a:r>
            <a:r>
              <a:rPr lang="en" sz="1400">
                <a:latin typeface="Cambria"/>
                <a:ea typeface="Cambria"/>
                <a:cs typeface="Cambria"/>
                <a:sym typeface="Cambria"/>
              </a:rPr>
              <a:t> = 2. Hence, the count for the number of integers that are less than or equal to 2 and divisible by 1 is 2.</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b="1">
                <a:latin typeface="Cambria"/>
                <a:ea typeface="Cambria"/>
                <a:cs typeface="Cambria"/>
                <a:sym typeface="Cambria"/>
              </a:rPr>
              <a:t>Example case 2:</a:t>
            </a:r>
            <a:endParaRPr sz="1400" b="1">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Testcase 1: We want to count the number of integers which are less than or equal to </a:t>
            </a:r>
            <a:r>
              <a:rPr lang="en" sz="1400" b="1">
                <a:latin typeface="Cambria"/>
                <a:ea typeface="Cambria"/>
                <a:cs typeface="Cambria"/>
                <a:sym typeface="Cambria"/>
              </a:rPr>
              <a:t>X</a:t>
            </a:r>
            <a:r>
              <a:rPr lang="en" sz="1400">
                <a:latin typeface="Cambria"/>
                <a:ea typeface="Cambria"/>
                <a:cs typeface="Cambria"/>
                <a:sym typeface="Cambria"/>
              </a:rPr>
              <a:t> = 10 and divisible by </a:t>
            </a:r>
            <a:r>
              <a:rPr lang="en" sz="1400" b="1">
                <a:latin typeface="Cambria"/>
                <a:ea typeface="Cambria"/>
                <a:cs typeface="Cambria"/>
                <a:sym typeface="Cambria"/>
              </a:rPr>
              <a:t>Y</a:t>
            </a:r>
            <a:r>
              <a:rPr lang="en" sz="1400">
                <a:latin typeface="Cambria"/>
                <a:ea typeface="Cambria"/>
                <a:cs typeface="Cambria"/>
                <a:sym typeface="Cambria"/>
              </a:rPr>
              <a:t> = 3. The only integers in the array which fit both these criteria are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6, </a:t>
            </a:r>
            <a:r>
              <a:rPr lang="en" sz="1400" b="1">
                <a:latin typeface="Cambria"/>
                <a:ea typeface="Cambria"/>
                <a:cs typeface="Cambria"/>
                <a:sym typeface="Cambria"/>
              </a:rPr>
              <a:t>A</a:t>
            </a:r>
            <a:r>
              <a:rPr lang="en" sz="1400" b="1" baseline="-25000">
                <a:latin typeface="Cambria"/>
                <a:ea typeface="Cambria"/>
                <a:cs typeface="Cambria"/>
                <a:sym typeface="Cambria"/>
              </a:rPr>
              <a:t>4</a:t>
            </a:r>
            <a:r>
              <a:rPr lang="en" sz="1400">
                <a:latin typeface="Cambria"/>
                <a:ea typeface="Cambria"/>
                <a:cs typeface="Cambria"/>
                <a:sym typeface="Cambria"/>
              </a:rPr>
              <a:t> = 3 and </a:t>
            </a:r>
            <a:r>
              <a:rPr lang="en" sz="1400" b="1">
                <a:latin typeface="Cambria"/>
                <a:ea typeface="Cambria"/>
                <a:cs typeface="Cambria"/>
                <a:sym typeface="Cambria"/>
              </a:rPr>
              <a:t>A</a:t>
            </a:r>
            <a:r>
              <a:rPr lang="en" sz="1400" b="1" baseline="-25000">
                <a:latin typeface="Cambria"/>
                <a:ea typeface="Cambria"/>
                <a:cs typeface="Cambria"/>
                <a:sym typeface="Cambria"/>
              </a:rPr>
              <a:t>5</a:t>
            </a:r>
            <a:r>
              <a:rPr lang="en" sz="1400">
                <a:latin typeface="Cambria"/>
                <a:ea typeface="Cambria"/>
                <a:cs typeface="Cambria"/>
                <a:sym typeface="Cambria"/>
              </a:rPr>
              <a:t> = 9. Since there are three of them, the answer is 3.</a:t>
            </a:r>
            <a:endParaRPr sz="1400">
              <a:latin typeface="Cambria"/>
              <a:ea typeface="Cambria"/>
              <a:cs typeface="Cambria"/>
              <a:sym typeface="Cambria"/>
            </a:endParaRPr>
          </a:p>
          <a:p>
            <a:pPr marL="0" lvl="0" indent="0" algn="just" rtl="0">
              <a:lnSpc>
                <a:spcPct val="115000"/>
              </a:lnSpc>
              <a:spcBef>
                <a:spcPts val="1500"/>
              </a:spcBef>
              <a:spcAft>
                <a:spcPts val="0"/>
              </a:spcAft>
              <a:buClr>
                <a:schemeClr val="dk1"/>
              </a:buClr>
              <a:buSzPts val="1100"/>
              <a:buFont typeface="Arial"/>
              <a:buNone/>
            </a:pPr>
            <a:r>
              <a:rPr lang="en" sz="1400">
                <a:latin typeface="Cambria"/>
                <a:ea typeface="Cambria"/>
                <a:cs typeface="Cambria"/>
                <a:sym typeface="Cambria"/>
              </a:rPr>
              <a:t>Testcase 2: We want to count the number of integers which are less than or equal to </a:t>
            </a:r>
            <a:r>
              <a:rPr lang="en" sz="1400" b="1">
                <a:latin typeface="Cambria"/>
                <a:ea typeface="Cambria"/>
                <a:cs typeface="Cambria"/>
                <a:sym typeface="Cambria"/>
              </a:rPr>
              <a:t>X</a:t>
            </a:r>
            <a:r>
              <a:rPr lang="en" sz="1400">
                <a:latin typeface="Cambria"/>
                <a:ea typeface="Cambria"/>
                <a:cs typeface="Cambria"/>
                <a:sym typeface="Cambria"/>
              </a:rPr>
              <a:t> = 10 and divisible by </a:t>
            </a:r>
            <a:r>
              <a:rPr lang="en" sz="1400" b="1">
                <a:latin typeface="Cambria"/>
                <a:ea typeface="Cambria"/>
                <a:cs typeface="Cambria"/>
                <a:sym typeface="Cambria"/>
              </a:rPr>
              <a:t>Y</a:t>
            </a:r>
            <a:r>
              <a:rPr lang="en" sz="1400">
                <a:latin typeface="Cambria"/>
                <a:ea typeface="Cambria"/>
                <a:cs typeface="Cambria"/>
                <a:sym typeface="Cambria"/>
              </a:rPr>
              <a:t> = 10. No integer in the array fits both the criteria. Since there are no valid integers, the answer is 0.</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9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11. Simple Division</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594" name="Google Shape;594;p95"/>
          <p:cNvSpPr txBox="1">
            <a:spLocks noGrp="1"/>
          </p:cNvSpPr>
          <p:nvPr>
            <p:ph type="body" idx="1"/>
          </p:nvPr>
        </p:nvSpPr>
        <p:spPr>
          <a:xfrm>
            <a:off x="311700" y="1171600"/>
            <a:ext cx="4137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latin typeface="Cambria"/>
                <a:ea typeface="Cambria"/>
                <a:cs typeface="Cambria"/>
                <a:sym typeface="Cambria"/>
              </a:rPr>
              <a:t>Solution </a:t>
            </a:r>
            <a:endParaRPr sz="2000" b="1" u="sng">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a = int(input())</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for i in range(a):</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a1,b1,c1 = map(int, input().split(' '))</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arr = [int(i1) for i1 in input().split(' ')]</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arr2 = []</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arr3 = []</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for i2 in arr:</a:t>
            </a:r>
            <a:endParaRPr sz="1400">
              <a:latin typeface="Courier"/>
              <a:ea typeface="Courier"/>
              <a:cs typeface="Courier"/>
              <a:sym typeface="Courier"/>
            </a:endParaRPr>
          </a:p>
          <a:p>
            <a:pPr marL="0" lvl="0" indent="0" algn="just"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2000" b="1" u="sng">
              <a:latin typeface="Cambria"/>
              <a:ea typeface="Cambria"/>
              <a:cs typeface="Cambria"/>
              <a:sym typeface="Cambria"/>
            </a:endParaRPr>
          </a:p>
        </p:txBody>
      </p:sp>
      <p:sp>
        <p:nvSpPr>
          <p:cNvPr id="595" name="Google Shape;595;p95"/>
          <p:cNvSpPr txBox="1">
            <a:spLocks noGrp="1"/>
          </p:cNvSpPr>
          <p:nvPr>
            <p:ph type="body" idx="1"/>
          </p:nvPr>
        </p:nvSpPr>
        <p:spPr>
          <a:xfrm>
            <a:off x="4655100" y="1171600"/>
            <a:ext cx="4137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latin typeface="Courier"/>
                <a:ea typeface="Courier"/>
                <a:cs typeface="Courier"/>
                <a:sym typeface="Courier"/>
              </a:rPr>
              <a:t>        if i2&lt;=b1:</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arr2.append(i2)</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for j in arr2:</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if j%c1==0:</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arr3.append(j)</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r>
              <a:rPr lang="en" sz="1400">
                <a:latin typeface="Courier"/>
                <a:ea typeface="Courier"/>
                <a:cs typeface="Courier"/>
                <a:sym typeface="Courier"/>
              </a:rPr>
              <a:t>    print(len(arr3))</a:t>
            </a:r>
            <a:endParaRPr sz="1400">
              <a:latin typeface="Courier"/>
              <a:ea typeface="Courier"/>
              <a:cs typeface="Courier"/>
              <a:sym typeface="Courier"/>
            </a:endParaRPr>
          </a:p>
          <a:p>
            <a:pPr marL="0" lvl="0" indent="0" algn="just"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endParaRPr sz="2000" b="1" u="sng">
              <a:latin typeface="Cambria"/>
              <a:ea typeface="Cambria"/>
              <a:cs typeface="Cambria"/>
              <a:sym typeface="Cambri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9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12. Holi and Miss Ural</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01" name="Google Shape;601;p9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a:t>
            </a:r>
            <a:r>
              <a:rPr lang="en" sz="1400">
                <a:latin typeface="Cambria"/>
                <a:ea typeface="Cambria"/>
                <a:cs typeface="Cambria"/>
                <a:sym typeface="Cambria"/>
              </a:rPr>
              <a:t> </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In a far away Galaxy of Tilky Way, there was a planet Tarth where the sport of Competitive Coding was very popular. According to legends, there lived a setter known for making long problem statements on Holi.</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Miss Ural wants to buy colors for Holi, and that too, at the cheapest cost!!</a:t>
            </a:r>
            <a:endParaRPr sz="1400">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There are N shops selling colors near Ural's house, where the i′th shop sells colors at rate of  Ri for one unit. Also, i′th shop is located at a distance of Di kilometers from her house. Life was simple, but then petrol and fuel prices soared up. The current price of petrol to travel one kilometer is K.</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Find the minimum cost at which Miss Ural can buy one unit of color. Note that she does not need to return back home.</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9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12. Holi and Miss Ural</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07" name="Google Shape;607;p97"/>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l"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input contains T, number of test cases in a file.</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The next line contains two integers, N and K, as described in the problem statement.</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The next line contains N space separated integers, denoting Di, i.e. distance of the shop.</a:t>
            </a:r>
            <a:endParaRPr sz="14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The next line contains N space separated integers denoting Ri, i.e. rate of the color.</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
        <p:nvSpPr>
          <p:cNvPr id="608" name="Google Shape;608;p97"/>
          <p:cNvSpPr txBox="1">
            <a:spLocks noGrp="1"/>
          </p:cNvSpPr>
          <p:nvPr>
            <p:ph type="body" idx="1"/>
          </p:nvPr>
        </p:nvSpPr>
        <p:spPr>
          <a:xfrm>
            <a:off x="4731300" y="1171600"/>
            <a:ext cx="4260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ambria"/>
                <a:ea typeface="Cambria"/>
                <a:cs typeface="Cambria"/>
                <a:sym typeface="Cambria"/>
              </a:rPr>
              <a:t>For test case, output minimum cost to purchase 1 unit of color.</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9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12. Holi and Miss Ural</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14" name="Google Shape;614;p98"/>
          <p:cNvSpPr txBox="1">
            <a:spLocks noGrp="1"/>
          </p:cNvSpPr>
          <p:nvPr>
            <p:ph type="body" idx="1"/>
          </p:nvPr>
        </p:nvSpPr>
        <p:spPr>
          <a:xfrm>
            <a:off x="311700" y="1171600"/>
            <a:ext cx="4026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1400" b="1">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3 10</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3 2 1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2 4 6</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3 2 1</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lnSpc>
                <a:spcPct val="160000"/>
              </a:lnSpc>
              <a:spcBef>
                <a:spcPts val="15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615" name="Google Shape;615;p98"/>
          <p:cNvSpPr txBox="1">
            <a:spLocks noGrp="1"/>
          </p:cNvSpPr>
          <p:nvPr>
            <p:ph type="body" idx="1"/>
          </p:nvPr>
        </p:nvSpPr>
        <p:spPr>
          <a:xfrm>
            <a:off x="5264700" y="1171600"/>
            <a:ext cx="40263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spcBef>
                <a:spcPts val="400"/>
              </a:spcBef>
              <a:spcAft>
                <a:spcPts val="0"/>
              </a:spcAft>
              <a:buNone/>
            </a:pPr>
            <a:r>
              <a:rPr lang="en" sz="1400">
                <a:latin typeface="Cambria"/>
                <a:ea typeface="Cambria"/>
                <a:cs typeface="Cambria"/>
                <a:sym typeface="Cambria"/>
              </a:rPr>
              <a:t>13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9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12. Holi and Miss Ural</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21" name="Google Shape;621;p9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1≤T≤10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1≤N≤10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spcBef>
                <a:spcPts val="0"/>
              </a:spcBef>
              <a:spcAft>
                <a:spcPts val="0"/>
              </a:spcAft>
              <a:buClr>
                <a:schemeClr val="dk1"/>
              </a:buClr>
              <a:buSzPts val="1400"/>
              <a:buFont typeface="Cambria"/>
              <a:buChar char="●"/>
            </a:pPr>
            <a:r>
              <a:rPr lang="en" sz="1400">
                <a:latin typeface="Cambria"/>
                <a:ea typeface="Cambria"/>
                <a:cs typeface="Cambria"/>
                <a:sym typeface="Cambria"/>
              </a:rPr>
              <a:t>Sum of N over all T in a test file does not exceed 10</a:t>
            </a:r>
            <a:r>
              <a:rPr lang="en" sz="1400" baseline="30000">
                <a:latin typeface="Cambria"/>
                <a:ea typeface="Cambria"/>
                <a:cs typeface="Cambria"/>
                <a:sym typeface="Cambria"/>
              </a:rPr>
              <a:t>6</a:t>
            </a:r>
            <a:r>
              <a:rPr lang="en" sz="1400">
                <a:latin typeface="Cambria"/>
                <a:ea typeface="Cambria"/>
                <a:cs typeface="Cambria"/>
                <a:sym typeface="Cambria"/>
              </a:rPr>
              <a:t>.</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1≤Ri,K,Di≤10</a:t>
            </a:r>
            <a:r>
              <a:rPr lang="en" sz="1400" baseline="30000">
                <a:latin typeface="Cambria"/>
                <a:ea typeface="Cambria"/>
                <a:cs typeface="Cambria"/>
                <a:sym typeface="Cambria"/>
              </a:rPr>
              <a:t>9</a:t>
            </a:r>
            <a:endParaRPr sz="1400" baseline="30000">
              <a:latin typeface="Cambria"/>
              <a:ea typeface="Cambria"/>
              <a:cs typeface="Cambria"/>
              <a:sym typeface="Cambria"/>
            </a:endParaRPr>
          </a:p>
          <a:p>
            <a:pPr marL="0" lvl="0" indent="0" algn="l"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100% points - Original Constraints</a:t>
            </a:r>
            <a:endParaRPr sz="14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0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12. Holi and Miss Ural</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27" name="Google Shape;627;p10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spcBef>
                <a:spcPts val="400"/>
              </a:spcBef>
              <a:spcAft>
                <a:spcPts val="0"/>
              </a:spcAft>
              <a:buClr>
                <a:schemeClr val="dk1"/>
              </a:buClr>
              <a:buSzPts val="1100"/>
              <a:buFont typeface="Arial"/>
              <a:buNone/>
            </a:pPr>
            <a:r>
              <a:rPr lang="en" sz="1400">
                <a:latin typeface="Cambria"/>
                <a:ea typeface="Cambria"/>
                <a:cs typeface="Cambria"/>
                <a:sym typeface="Cambria"/>
              </a:rPr>
              <a:t>In first case, K=10. He can buy from first shop, at cost of 1∗10+3=13. Recall that the first array denotes distance.</a:t>
            </a:r>
            <a:endParaRPr sz="1400">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For second case, shop 1 offers best deal.</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0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12. Holi and Miss Ural</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33" name="Google Shape;633;p101"/>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A=int(input())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for i in range(A):</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n,k=map(int,input().split())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d=list(map(int,input().split()))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r=list(map(int,input().split()))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sum=[]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just" rtl="0">
              <a:lnSpc>
                <a:spcPct val="170000"/>
              </a:lnSpc>
              <a:spcBef>
                <a:spcPts val="1200"/>
              </a:spcBef>
              <a:spcAft>
                <a:spcPts val="0"/>
              </a:spcAft>
              <a:buClr>
                <a:schemeClr val="dk1"/>
              </a:buClr>
              <a:buSzPts val="1100"/>
              <a:buFont typeface="Arial"/>
              <a:buNone/>
            </a:pPr>
            <a:endParaRPr sz="2000" b="1" u="sng">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634" name="Google Shape;634;p101"/>
          <p:cNvSpPr txBox="1">
            <a:spLocks noGrp="1"/>
          </p:cNvSpPr>
          <p:nvPr>
            <p:ph type="body" idx="1"/>
          </p:nvPr>
        </p:nvSpPr>
        <p:spPr>
          <a:xfrm>
            <a:off x="4655100" y="1171600"/>
            <a:ext cx="4260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for j in range(n):</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sum.append((d[j]*k)+r[j])</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print(min(sum))</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just" rtl="0">
              <a:lnSpc>
                <a:spcPct val="170000"/>
              </a:lnSpc>
              <a:spcBef>
                <a:spcPts val="1200"/>
              </a:spcBef>
              <a:spcAft>
                <a:spcPts val="0"/>
              </a:spcAft>
              <a:buClr>
                <a:schemeClr val="dk1"/>
              </a:buClr>
              <a:buSzPts val="1100"/>
              <a:buFont typeface="Arial"/>
              <a:buNone/>
            </a:pPr>
            <a:endParaRPr sz="2000" b="1" u="sng">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10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13. Alternating Subsequences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40" name="Google Shape;640;p10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You are given an array of </a:t>
            </a:r>
            <a:r>
              <a:rPr lang="en" sz="1400" b="1">
                <a:latin typeface="Cambria"/>
                <a:ea typeface="Cambria"/>
                <a:cs typeface="Cambria"/>
                <a:sym typeface="Cambria"/>
              </a:rPr>
              <a:t>N</a:t>
            </a:r>
            <a:r>
              <a:rPr lang="en" sz="1400">
                <a:latin typeface="Cambria"/>
                <a:ea typeface="Cambria"/>
                <a:cs typeface="Cambria"/>
                <a:sym typeface="Cambria"/>
              </a:rPr>
              <a:t> non-negative integers: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An </a:t>
            </a:r>
            <a:r>
              <a:rPr lang="en" sz="1400" i="1">
                <a:latin typeface="Cambria"/>
                <a:ea typeface="Cambria"/>
                <a:cs typeface="Cambria"/>
                <a:sym typeface="Cambria"/>
              </a:rPr>
              <a:t>alternating subsequence</a:t>
            </a:r>
            <a:r>
              <a:rPr lang="en" sz="1400">
                <a:latin typeface="Cambria"/>
                <a:ea typeface="Cambria"/>
                <a:cs typeface="Cambria"/>
                <a:sym typeface="Cambria"/>
              </a:rPr>
              <a:t> is a subsequence in which the indices of any two consecutive elements differ by exactly two in the original array. That is, if </a:t>
            </a:r>
            <a:r>
              <a:rPr lang="en" sz="1400" b="1">
                <a:latin typeface="Cambria"/>
                <a:ea typeface="Cambria"/>
                <a:cs typeface="Cambria"/>
                <a:sym typeface="Cambria"/>
              </a:rPr>
              <a:t>A</a:t>
            </a:r>
            <a:r>
              <a:rPr lang="en" sz="1400" b="1" baseline="-25000">
                <a:latin typeface="Cambria"/>
                <a:ea typeface="Cambria"/>
                <a:cs typeface="Cambria"/>
                <a:sym typeface="Cambria"/>
              </a:rPr>
              <a:t>i1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i2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ik</a:t>
            </a:r>
            <a:r>
              <a:rPr lang="en" sz="1400">
                <a:latin typeface="Cambria"/>
                <a:ea typeface="Cambria"/>
                <a:cs typeface="Cambria"/>
                <a:sym typeface="Cambria"/>
              </a:rPr>
              <a:t> is some subsequence, then for it to be an </a:t>
            </a:r>
            <a:r>
              <a:rPr lang="en" sz="1400" i="1">
                <a:latin typeface="Cambria"/>
                <a:ea typeface="Cambria"/>
                <a:cs typeface="Cambria"/>
                <a:sym typeface="Cambria"/>
              </a:rPr>
              <a:t>alternating subsequence</a:t>
            </a:r>
            <a:r>
              <a:rPr lang="en" sz="1400">
                <a:latin typeface="Cambria"/>
                <a:ea typeface="Cambria"/>
                <a:cs typeface="Cambria"/>
                <a:sym typeface="Cambria"/>
              </a:rPr>
              <a:t>, (i</a:t>
            </a:r>
            <a:r>
              <a:rPr lang="en" sz="1400" baseline="-25000">
                <a:latin typeface="Cambria"/>
                <a:ea typeface="Cambria"/>
                <a:cs typeface="Cambria"/>
                <a:sym typeface="Cambria"/>
              </a:rPr>
              <a:t>2</a:t>
            </a:r>
            <a:r>
              <a:rPr lang="en" sz="1400">
                <a:latin typeface="Cambria"/>
                <a:ea typeface="Cambria"/>
                <a:cs typeface="Cambria"/>
                <a:sym typeface="Cambria"/>
              </a:rPr>
              <a:t> - i</a:t>
            </a:r>
            <a:r>
              <a:rPr lang="en" sz="1400" baseline="-25000">
                <a:latin typeface="Cambria"/>
                <a:ea typeface="Cambria"/>
                <a:cs typeface="Cambria"/>
                <a:sym typeface="Cambria"/>
              </a:rPr>
              <a:t>1</a:t>
            </a:r>
            <a:r>
              <a:rPr lang="en" sz="1400">
                <a:latin typeface="Cambria"/>
                <a:ea typeface="Cambria"/>
                <a:cs typeface="Cambria"/>
                <a:sym typeface="Cambria"/>
              </a:rPr>
              <a:t> = 2), (i</a:t>
            </a:r>
            <a:r>
              <a:rPr lang="en" sz="1400" baseline="-25000">
                <a:latin typeface="Cambria"/>
                <a:ea typeface="Cambria"/>
                <a:cs typeface="Cambria"/>
                <a:sym typeface="Cambria"/>
              </a:rPr>
              <a:t>3</a:t>
            </a:r>
            <a:r>
              <a:rPr lang="en" sz="1400">
                <a:latin typeface="Cambria"/>
                <a:ea typeface="Cambria"/>
                <a:cs typeface="Cambria"/>
                <a:sym typeface="Cambria"/>
              </a:rPr>
              <a:t> - i</a:t>
            </a:r>
            <a:r>
              <a:rPr lang="en" sz="1400" baseline="-25000">
                <a:latin typeface="Cambria"/>
                <a:ea typeface="Cambria"/>
                <a:cs typeface="Cambria"/>
                <a:sym typeface="Cambria"/>
              </a:rPr>
              <a:t>2</a:t>
            </a:r>
            <a:r>
              <a:rPr lang="en" sz="1400">
                <a:latin typeface="Cambria"/>
                <a:ea typeface="Cambria"/>
                <a:cs typeface="Cambria"/>
                <a:sym typeface="Cambria"/>
              </a:rPr>
              <a:t> = 2), and so on should all hold true. Among all </a:t>
            </a:r>
            <a:r>
              <a:rPr lang="en" sz="1400" i="1">
                <a:latin typeface="Cambria"/>
                <a:ea typeface="Cambria"/>
                <a:cs typeface="Cambria"/>
                <a:sym typeface="Cambria"/>
              </a:rPr>
              <a:t>alternating subsequences</a:t>
            </a:r>
            <a:r>
              <a:rPr lang="en" sz="1400">
                <a:latin typeface="Cambria"/>
                <a:ea typeface="Cambria"/>
                <a:cs typeface="Cambria"/>
                <a:sym typeface="Cambria"/>
              </a:rPr>
              <a:t>, find the one which has maximum sum of elements, and output that sum.</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2. Find Remainder</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119" name="Google Shape;119;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Problem </a:t>
            </a:r>
            <a:endParaRPr sz="2000" b="1" u="sng">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Write a program to find the remainder when an integer </a:t>
            </a:r>
            <a:r>
              <a:rPr lang="en" sz="1400" b="1">
                <a:latin typeface="Cambria"/>
                <a:ea typeface="Cambria"/>
                <a:cs typeface="Cambria"/>
                <a:sym typeface="Cambria"/>
              </a:rPr>
              <a:t>A</a:t>
            </a:r>
            <a:r>
              <a:rPr lang="en" sz="1400">
                <a:latin typeface="Cambria"/>
                <a:ea typeface="Cambria"/>
                <a:cs typeface="Cambria"/>
                <a:sym typeface="Cambria"/>
              </a:rPr>
              <a:t> is divided by an integer </a:t>
            </a:r>
            <a:r>
              <a:rPr lang="en" sz="1400" b="1">
                <a:latin typeface="Cambria"/>
                <a:ea typeface="Cambria"/>
                <a:cs typeface="Cambria"/>
                <a:sym typeface="Cambria"/>
              </a:rPr>
              <a:t>B</a:t>
            </a:r>
            <a:r>
              <a:rPr lang="en" sz="1400">
                <a:latin typeface="Cambria"/>
                <a:ea typeface="Cambria"/>
                <a:cs typeface="Cambria"/>
                <a:sym typeface="Cambria"/>
              </a:rPr>
              <a:t>.</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10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13. Alternating Subsequences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46" name="Google Shape;646;p103"/>
          <p:cNvSpPr txBox="1">
            <a:spLocks noGrp="1"/>
          </p:cNvSpPr>
          <p:nvPr>
            <p:ph type="body" idx="1"/>
          </p:nvPr>
        </p:nvSpPr>
        <p:spPr>
          <a:xfrm>
            <a:off x="311700" y="1171600"/>
            <a:ext cx="40014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The first line of the input contains an integer </a:t>
            </a:r>
            <a:r>
              <a:rPr lang="en" sz="1400" b="1">
                <a:latin typeface="Cambria"/>
                <a:ea typeface="Cambria"/>
                <a:cs typeface="Cambria"/>
                <a:sym typeface="Cambria"/>
              </a:rPr>
              <a:t>T</a:t>
            </a:r>
            <a:r>
              <a:rPr lang="en" sz="1400">
                <a:latin typeface="Cambria"/>
                <a:ea typeface="Cambria"/>
                <a:cs typeface="Cambria"/>
                <a:sym typeface="Cambria"/>
              </a:rPr>
              <a:t> denoting the number of test cases.</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first line of each test case contains an integer </a:t>
            </a:r>
            <a:r>
              <a:rPr lang="en" sz="1400" b="1">
                <a:latin typeface="Cambria"/>
                <a:ea typeface="Cambria"/>
                <a:cs typeface="Cambria"/>
                <a:sym typeface="Cambria"/>
              </a:rPr>
              <a:t>N</a:t>
            </a:r>
            <a:r>
              <a:rPr lang="en" sz="1400">
                <a:latin typeface="Cambria"/>
                <a:ea typeface="Cambria"/>
                <a:cs typeface="Cambria"/>
                <a:sym typeface="Cambria"/>
              </a:rPr>
              <a:t> denoting the number of elements in the array.</a:t>
            </a:r>
            <a:endParaRPr sz="1400">
              <a:latin typeface="Cambria"/>
              <a:ea typeface="Cambria"/>
              <a:cs typeface="Cambria"/>
              <a:sym typeface="Cambria"/>
            </a:endParaRPr>
          </a:p>
          <a:p>
            <a:pPr marL="0" lvl="0" indent="0" algn="just"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The second line contains </a:t>
            </a:r>
            <a:r>
              <a:rPr lang="en" sz="1400" b="1">
                <a:latin typeface="Cambria"/>
                <a:ea typeface="Cambria"/>
                <a:cs typeface="Cambria"/>
                <a:sym typeface="Cambria"/>
              </a:rPr>
              <a:t>N</a:t>
            </a:r>
            <a:r>
              <a:rPr lang="en" sz="1400">
                <a:latin typeface="Cambria"/>
                <a:ea typeface="Cambria"/>
                <a:cs typeface="Cambria"/>
                <a:sym typeface="Cambria"/>
              </a:rPr>
              <a:t> space-separated integers </a:t>
            </a:r>
            <a:r>
              <a:rPr lang="en" sz="1400" b="1">
                <a:latin typeface="Cambria"/>
                <a:ea typeface="Cambria"/>
                <a:cs typeface="Cambria"/>
                <a:sym typeface="Cambria"/>
              </a:rPr>
              <a:t>A</a:t>
            </a:r>
            <a:r>
              <a:rPr lang="en" sz="1400" b="1" baseline="-25000">
                <a:latin typeface="Cambria"/>
                <a:ea typeface="Cambria"/>
                <a:cs typeface="Cambria"/>
                <a:sym typeface="Cambria"/>
              </a:rPr>
              <a:t>1</a:t>
            </a:r>
            <a:r>
              <a:rPr lang="en" sz="1400">
                <a:latin typeface="Cambria"/>
                <a:ea typeface="Cambria"/>
                <a:cs typeface="Cambria"/>
                <a:sym typeface="Cambria"/>
              </a:rPr>
              <a:t>, </a:t>
            </a:r>
            <a:r>
              <a:rPr lang="en" sz="1400" b="1">
                <a:latin typeface="Cambria"/>
                <a:ea typeface="Cambria"/>
                <a:cs typeface="Cambria"/>
                <a:sym typeface="Cambria"/>
              </a:rPr>
              <a:t>A</a:t>
            </a:r>
            <a:r>
              <a:rPr lang="en" sz="1400" b="1" baseline="-25000">
                <a:latin typeface="Cambria"/>
                <a:ea typeface="Cambria"/>
                <a:cs typeface="Cambria"/>
                <a:sym typeface="Cambria"/>
              </a:rPr>
              <a:t>2</a:t>
            </a:r>
            <a:r>
              <a:rPr lang="en" sz="1400">
                <a:latin typeface="Cambria"/>
                <a:ea typeface="Cambria"/>
                <a:cs typeface="Cambria"/>
                <a:sym typeface="Cambria"/>
              </a:rPr>
              <a:t>, ..., </a:t>
            </a:r>
            <a:r>
              <a:rPr lang="en" sz="1400" b="1">
                <a:latin typeface="Cambria"/>
                <a:ea typeface="Cambria"/>
                <a:cs typeface="Cambria"/>
                <a:sym typeface="Cambria"/>
              </a:rPr>
              <a:t>A</a:t>
            </a:r>
            <a:r>
              <a:rPr lang="en" sz="1400" b="1" baseline="-25000">
                <a:latin typeface="Cambria"/>
                <a:ea typeface="Cambria"/>
                <a:cs typeface="Cambria"/>
                <a:sym typeface="Cambria"/>
              </a:rPr>
              <a:t>N</a:t>
            </a:r>
            <a:r>
              <a:rPr lang="en" sz="1400">
                <a:latin typeface="Cambria"/>
                <a:ea typeface="Cambria"/>
                <a:cs typeface="Cambria"/>
                <a:sym typeface="Cambria"/>
              </a:rPr>
              <a:t> denoting the array </a:t>
            </a:r>
            <a:r>
              <a:rPr lang="en" sz="1400" b="1">
                <a:latin typeface="Cambria"/>
                <a:ea typeface="Cambria"/>
                <a:cs typeface="Cambria"/>
                <a:sym typeface="Cambria"/>
              </a:rPr>
              <a:t>A</a:t>
            </a:r>
            <a:r>
              <a:rPr lang="en" sz="1400">
                <a:latin typeface="Cambria"/>
                <a:ea typeface="Cambria"/>
                <a:cs typeface="Cambria"/>
                <a:sym typeface="Cambria"/>
              </a:rPr>
              <a:t>.</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
        <p:nvSpPr>
          <p:cNvPr id="647" name="Google Shape;647;p103"/>
          <p:cNvSpPr txBox="1">
            <a:spLocks noGrp="1"/>
          </p:cNvSpPr>
          <p:nvPr>
            <p:ph type="body" idx="1"/>
          </p:nvPr>
        </p:nvSpPr>
        <p:spPr>
          <a:xfrm>
            <a:off x="4655100" y="1171600"/>
            <a:ext cx="40014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For each test case, output a single line containing the answer.</a:t>
            </a:r>
            <a:endParaRPr sz="1400">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b="1">
                <a:latin typeface="Cambria"/>
                <a:ea typeface="Cambria"/>
                <a:cs typeface="Cambria"/>
                <a:sym typeface="Cambria"/>
              </a:rPr>
              <a:t>Note</a:t>
            </a:r>
            <a:endParaRPr sz="1400" b="1">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1400">
                <a:latin typeface="Cambria"/>
                <a:ea typeface="Cambria"/>
                <a:cs typeface="Cambria"/>
                <a:sym typeface="Cambria"/>
              </a:rPr>
              <a:t>A subsequence with only a single integer is also an alternating subsequence.</a:t>
            </a: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0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13. Alternating Subsequences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53" name="Google Shape;653;p104"/>
          <p:cNvSpPr txBox="1">
            <a:spLocks noGrp="1"/>
          </p:cNvSpPr>
          <p:nvPr>
            <p:ph type="body" idx="1"/>
          </p:nvPr>
        </p:nvSpPr>
        <p:spPr>
          <a:xfrm>
            <a:off x="311700" y="1159200"/>
            <a:ext cx="39765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Input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1 2 5</a:t>
            </a:r>
            <a:endParaRPr sz="1400">
              <a:latin typeface="Cambria"/>
              <a:ea typeface="Cambria"/>
              <a:cs typeface="Cambria"/>
              <a:sym typeface="Cambria"/>
            </a:endParaRPr>
          </a:p>
          <a:p>
            <a:pPr marL="0" lvl="0" indent="0" algn="l" rtl="0">
              <a:spcBef>
                <a:spcPts val="1200"/>
              </a:spcBef>
              <a:spcAft>
                <a:spcPts val="0"/>
              </a:spcAft>
              <a:buNone/>
            </a:pPr>
            <a:endParaRPr sz="1400">
              <a:latin typeface="Cambria"/>
              <a:ea typeface="Cambria"/>
              <a:cs typeface="Cambria"/>
              <a:sym typeface="Cambria"/>
            </a:endParaRPr>
          </a:p>
          <a:p>
            <a:pPr marL="0" lvl="0" indent="0" algn="l" rtl="0">
              <a:spcBef>
                <a:spcPts val="1200"/>
              </a:spcBef>
              <a:spcAft>
                <a:spcPts val="1200"/>
              </a:spcAft>
              <a:buNone/>
            </a:pPr>
            <a:endParaRPr sz="1400">
              <a:latin typeface="Cambria"/>
              <a:ea typeface="Cambria"/>
              <a:cs typeface="Cambria"/>
              <a:sym typeface="Cambria"/>
            </a:endParaRPr>
          </a:p>
        </p:txBody>
      </p:sp>
      <p:sp>
        <p:nvSpPr>
          <p:cNvPr id="654" name="Google Shape;654;p104"/>
          <p:cNvSpPr txBox="1">
            <a:spLocks noGrp="1"/>
          </p:cNvSpPr>
          <p:nvPr>
            <p:ph type="body" idx="1"/>
          </p:nvPr>
        </p:nvSpPr>
        <p:spPr>
          <a:xfrm>
            <a:off x="5264700" y="1159200"/>
            <a:ext cx="39765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latin typeface="Cambria"/>
                <a:ea typeface="Cambria"/>
                <a:cs typeface="Cambria"/>
                <a:sym typeface="Cambria"/>
              </a:rPr>
              <a:t>Output</a:t>
            </a:r>
            <a:endParaRPr sz="2000" u="sng">
              <a:latin typeface="Cambria"/>
              <a:ea typeface="Cambria"/>
              <a:cs typeface="Cambria"/>
              <a:sym typeface="Cambria"/>
            </a:endParaRPr>
          </a:p>
          <a:p>
            <a:pPr marL="0" lvl="0" indent="0" algn="l" rtl="0">
              <a:spcBef>
                <a:spcPts val="1200"/>
              </a:spcBef>
              <a:spcAft>
                <a:spcPts val="0"/>
              </a:spcAft>
              <a:buNone/>
            </a:pPr>
            <a:r>
              <a:rPr lang="en" sz="1400">
                <a:latin typeface="Cambria"/>
                <a:ea typeface="Cambria"/>
                <a:cs typeface="Cambria"/>
                <a:sym typeface="Cambria"/>
              </a:rPr>
              <a:t>6</a:t>
            </a:r>
            <a:endParaRPr sz="1400">
              <a:latin typeface="Cambria"/>
              <a:ea typeface="Cambria"/>
              <a:cs typeface="Cambria"/>
              <a:sym typeface="Cambria"/>
            </a:endParaRPr>
          </a:p>
          <a:p>
            <a:pPr marL="0" lvl="0" indent="0" algn="l"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0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13. Alternating Subsequences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60" name="Google Shape;660;p10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T</a:t>
            </a:r>
            <a:r>
              <a:rPr lang="en" sz="1400">
                <a:latin typeface="Cambria"/>
                <a:ea typeface="Cambria"/>
                <a:cs typeface="Cambria"/>
                <a:sym typeface="Cambria"/>
              </a:rPr>
              <a:t> ≤ 10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1 ≤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0 ≤ </a:t>
            </a:r>
            <a:r>
              <a:rPr lang="en" sz="1400" b="1">
                <a:latin typeface="Cambria"/>
                <a:ea typeface="Cambria"/>
                <a:cs typeface="Cambria"/>
                <a:sym typeface="Cambria"/>
              </a:rPr>
              <a:t>A</a:t>
            </a:r>
            <a:r>
              <a:rPr lang="en" sz="1400" b="1" baseline="-25000">
                <a:latin typeface="Cambria"/>
                <a:ea typeface="Cambria"/>
                <a:cs typeface="Cambria"/>
                <a:sym typeface="Cambria"/>
              </a:rPr>
              <a:t>i</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0" lvl="0" indent="0" algn="l"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Scoring Infomation</a:t>
            </a:r>
            <a:endParaRPr sz="1400" b="1">
              <a:latin typeface="Cambria"/>
              <a:ea typeface="Cambria"/>
              <a:cs typeface="Cambria"/>
              <a:sym typeface="Cambria"/>
            </a:endParaRPr>
          </a:p>
          <a:p>
            <a:pPr marL="698500" lvl="0" indent="-317500" algn="l" rtl="0">
              <a:lnSpc>
                <a:spcPct val="170000"/>
              </a:lnSpc>
              <a:spcBef>
                <a:spcPts val="400"/>
              </a:spcBef>
              <a:spcAft>
                <a:spcPts val="0"/>
              </a:spcAft>
              <a:buClr>
                <a:schemeClr val="dk1"/>
              </a:buClr>
              <a:buSzPts val="1400"/>
              <a:buFont typeface="Arial"/>
              <a:buChar char="●"/>
            </a:pPr>
            <a:r>
              <a:rPr lang="en" sz="1400">
                <a:latin typeface="Cambria"/>
                <a:ea typeface="Cambria"/>
                <a:cs typeface="Cambria"/>
                <a:sym typeface="Cambria"/>
              </a:rPr>
              <a:t>20% score for </a:t>
            </a:r>
            <a:r>
              <a:rPr lang="en" sz="1400" b="1">
                <a:latin typeface="Cambria"/>
                <a:ea typeface="Cambria"/>
                <a:cs typeface="Cambria"/>
                <a:sym typeface="Cambria"/>
              </a:rPr>
              <a:t>N</a:t>
            </a:r>
            <a:r>
              <a:rPr lang="en" sz="1400">
                <a:latin typeface="Cambria"/>
                <a:ea typeface="Cambria"/>
                <a:cs typeface="Cambria"/>
                <a:sym typeface="Cambria"/>
              </a:rPr>
              <a:t> ≤ 100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30% score for </a:t>
            </a:r>
            <a:r>
              <a:rPr lang="en" sz="1400" b="1">
                <a:latin typeface="Cambria"/>
                <a:ea typeface="Cambria"/>
                <a:cs typeface="Cambria"/>
                <a:sym typeface="Cambria"/>
              </a:rPr>
              <a:t>N</a:t>
            </a:r>
            <a:r>
              <a:rPr lang="en" sz="1400">
                <a:latin typeface="Cambria"/>
                <a:ea typeface="Cambria"/>
                <a:cs typeface="Cambria"/>
                <a:sym typeface="Cambria"/>
              </a:rPr>
              <a:t> ≤ 1000</a:t>
            </a:r>
            <a:endParaRPr sz="1400">
              <a:latin typeface="Cambria"/>
              <a:ea typeface="Cambria"/>
              <a:cs typeface="Cambria"/>
              <a:sym typeface="Cambria"/>
            </a:endParaRPr>
          </a:p>
          <a:p>
            <a:pPr marL="698500" lvl="0" indent="-317500" algn="l" rtl="0">
              <a:lnSpc>
                <a:spcPct val="170000"/>
              </a:lnSpc>
              <a:spcBef>
                <a:spcPts val="0"/>
              </a:spcBef>
              <a:spcAft>
                <a:spcPts val="0"/>
              </a:spcAft>
              <a:buClr>
                <a:schemeClr val="dk1"/>
              </a:buClr>
              <a:buSzPts val="1400"/>
              <a:buFont typeface="Arial"/>
              <a:buChar char="●"/>
            </a:pPr>
            <a:r>
              <a:rPr lang="en" sz="1400">
                <a:latin typeface="Cambria"/>
                <a:ea typeface="Cambria"/>
                <a:cs typeface="Cambria"/>
                <a:sym typeface="Cambria"/>
              </a:rPr>
              <a:t>50% score for </a:t>
            </a:r>
            <a:r>
              <a:rPr lang="en" sz="1400" b="1">
                <a:latin typeface="Cambria"/>
                <a:ea typeface="Cambria"/>
                <a:cs typeface="Cambria"/>
                <a:sym typeface="Cambria"/>
              </a:rPr>
              <a:t>N</a:t>
            </a:r>
            <a:r>
              <a:rPr lang="en" sz="1400">
                <a:latin typeface="Cambria"/>
                <a:ea typeface="Cambria"/>
                <a:cs typeface="Cambria"/>
                <a:sym typeface="Cambria"/>
              </a:rPr>
              <a:t> ≤ 10</a:t>
            </a:r>
            <a:r>
              <a:rPr lang="en" sz="1400" baseline="30000">
                <a:latin typeface="Cambria"/>
                <a:ea typeface="Cambria"/>
                <a:cs typeface="Cambria"/>
                <a:sym typeface="Cambria"/>
              </a:rPr>
              <a:t>5</a:t>
            </a:r>
            <a:endParaRPr sz="1400" baseline="30000">
              <a:latin typeface="Cambria"/>
              <a:ea typeface="Cambria"/>
              <a:cs typeface="Cambria"/>
              <a:sym typeface="Cambria"/>
            </a:endParaRPr>
          </a:p>
          <a:p>
            <a:pPr marL="0" lvl="0" indent="0" algn="l"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0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13. Alternating Subsequences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66" name="Google Shape;666;p10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0" lvl="0" indent="0" algn="l" rtl="0">
              <a:lnSpc>
                <a:spcPct val="170000"/>
              </a:lnSpc>
              <a:spcBef>
                <a:spcPts val="400"/>
              </a:spcBef>
              <a:spcAft>
                <a:spcPts val="0"/>
              </a:spcAft>
              <a:buClr>
                <a:schemeClr val="dk1"/>
              </a:buClr>
              <a:buSzPts val="1100"/>
              <a:buFont typeface="Arial"/>
              <a:buNone/>
            </a:pPr>
            <a:r>
              <a:rPr lang="en" sz="1400" b="1">
                <a:latin typeface="Cambria"/>
                <a:ea typeface="Cambria"/>
                <a:cs typeface="Cambria"/>
                <a:sym typeface="Cambria"/>
              </a:rPr>
              <a:t>Example case 1.</a:t>
            </a:r>
            <a:endParaRPr sz="1400" b="1">
              <a:latin typeface="Cambria"/>
              <a:ea typeface="Cambria"/>
              <a:cs typeface="Cambria"/>
              <a:sym typeface="Cambria"/>
            </a:endParaRPr>
          </a:p>
          <a:p>
            <a:pPr marL="0" lvl="0" indent="0" algn="l" rtl="0">
              <a:lnSpc>
                <a:spcPct val="170000"/>
              </a:lnSpc>
              <a:spcBef>
                <a:spcPts val="1500"/>
              </a:spcBef>
              <a:spcAft>
                <a:spcPts val="0"/>
              </a:spcAft>
              <a:buClr>
                <a:schemeClr val="dk1"/>
              </a:buClr>
              <a:buSzPts val="1100"/>
              <a:buFont typeface="Arial"/>
              <a:buNone/>
            </a:pPr>
            <a:r>
              <a:rPr lang="en" sz="1400">
                <a:latin typeface="Cambria"/>
                <a:ea typeface="Cambria"/>
                <a:cs typeface="Cambria"/>
                <a:sym typeface="Cambria"/>
              </a:rPr>
              <a:t>For the given array [1, 2, 5], there are 7 non-empty subsequences out of which there are 4 alternating subsequences. These will be {[1], [2], [5], [1, 5]}. The alternating subsequence [1, 5] will have the largest sum i.e 6.</a:t>
            </a:r>
            <a:endParaRPr sz="1400">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0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13. Alternating Subsequences</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72" name="Google Shape;672;p107"/>
          <p:cNvSpPr txBox="1">
            <a:spLocks noGrp="1"/>
          </p:cNvSpPr>
          <p:nvPr>
            <p:ph type="body" idx="1"/>
          </p:nvPr>
        </p:nvSpPr>
        <p:spPr>
          <a:xfrm>
            <a:off x="311700" y="1171600"/>
            <a:ext cx="4137600" cy="33972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2000" b="1" u="sng">
                <a:latin typeface="Cambria"/>
                <a:ea typeface="Cambria"/>
                <a:cs typeface="Cambria"/>
                <a:sym typeface="Cambria"/>
              </a:rPr>
              <a:t>Solution</a:t>
            </a:r>
            <a:endParaRPr sz="2000" b="1" u="sng">
              <a:latin typeface="Cambria"/>
              <a:ea typeface="Cambria"/>
              <a:cs typeface="Cambria"/>
              <a:sym typeface="Cambria"/>
            </a:endParaRPr>
          </a:p>
          <a:p>
            <a:pPr marL="0" lvl="0" indent="0" algn="l" rtl="0">
              <a:spcBef>
                <a:spcPts val="1500"/>
              </a:spcBef>
              <a:spcAft>
                <a:spcPts val="0"/>
              </a:spcAft>
              <a:buClr>
                <a:schemeClr val="dk1"/>
              </a:buClr>
              <a:buSzPts val="1100"/>
              <a:buFont typeface="Arial"/>
              <a:buNone/>
            </a:pPr>
            <a:r>
              <a:rPr lang="en" sz="1400">
                <a:latin typeface="Courier"/>
                <a:ea typeface="Courier"/>
                <a:cs typeface="Courier"/>
                <a:sym typeface="Courier"/>
              </a:rPr>
              <a:t>for T in range(int(input())):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n=int(input())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even=0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odd=0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a=list(map(int,input().strip().split()))</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for i in range(n):</a:t>
            </a:r>
            <a:endParaRPr sz="1400">
              <a:latin typeface="Courier"/>
              <a:ea typeface="Courier"/>
              <a:cs typeface="Courier"/>
              <a:sym typeface="Courier"/>
            </a:endParaRPr>
          </a:p>
          <a:p>
            <a:pPr marL="0" lvl="0" indent="0" algn="l" rtl="0">
              <a:spcBef>
                <a:spcPts val="1200"/>
              </a:spcBef>
              <a:spcAft>
                <a:spcPts val="1200"/>
              </a:spcAft>
              <a:buClr>
                <a:schemeClr val="dk1"/>
              </a:buClr>
              <a:buSzPts val="1100"/>
              <a:buFont typeface="Arial"/>
              <a:buNone/>
            </a:pPr>
            <a:r>
              <a:rPr lang="en" sz="1400">
                <a:latin typeface="Courier"/>
                <a:ea typeface="Courier"/>
                <a:cs typeface="Courier"/>
                <a:sym typeface="Courier"/>
              </a:rPr>
              <a:t>        </a:t>
            </a:r>
            <a:endParaRPr sz="1400">
              <a:latin typeface="Cambria"/>
              <a:ea typeface="Cambria"/>
              <a:cs typeface="Cambria"/>
              <a:sym typeface="Cambria"/>
            </a:endParaRPr>
          </a:p>
        </p:txBody>
      </p:sp>
      <p:sp>
        <p:nvSpPr>
          <p:cNvPr id="673" name="Google Shape;673;p107"/>
          <p:cNvSpPr txBox="1">
            <a:spLocks noGrp="1"/>
          </p:cNvSpPr>
          <p:nvPr>
            <p:ph type="body" idx="1"/>
          </p:nvPr>
        </p:nvSpPr>
        <p:spPr>
          <a:xfrm>
            <a:off x="5031950" y="1171600"/>
            <a:ext cx="4029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a:ea typeface="Courier"/>
                <a:cs typeface="Courier"/>
                <a:sym typeface="Courier"/>
              </a:rPr>
              <a:t>        if i%2==0:</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even += a[i]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else:</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odd+=a[i]</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r>
              <a:rPr lang="en" sz="1400">
                <a:latin typeface="Courier"/>
                <a:ea typeface="Courier"/>
                <a:cs typeface="Courier"/>
                <a:sym typeface="Courier"/>
              </a:rPr>
              <a:t>    print(max(even,odd))</a:t>
            </a:r>
            <a:endParaRPr sz="1400">
              <a:latin typeface="Courier"/>
              <a:ea typeface="Courier"/>
              <a:cs typeface="Courier"/>
              <a:sym typeface="Courier"/>
            </a:endParaRPr>
          </a:p>
          <a:p>
            <a:pPr marL="0" lvl="0" indent="0" algn="l" rtl="0">
              <a:spcBef>
                <a:spcPts val="1200"/>
              </a:spcBef>
              <a:spcAft>
                <a:spcPts val="0"/>
              </a:spcAft>
              <a:buClr>
                <a:schemeClr val="dk1"/>
              </a:buClr>
              <a:buSzPts val="1100"/>
              <a:buFont typeface="Arial"/>
              <a:buNone/>
            </a:pPr>
            <a:endParaRPr sz="1400">
              <a:latin typeface="Courier"/>
              <a:ea typeface="Courier"/>
              <a:cs typeface="Courier"/>
              <a:sym typeface="Courier"/>
            </a:endParaRPr>
          </a:p>
          <a:p>
            <a:pPr marL="0" lvl="0" indent="0" algn="l" rtl="0">
              <a:lnSpc>
                <a:spcPct val="170000"/>
              </a:lnSpc>
              <a:spcBef>
                <a:spcPts val="1200"/>
              </a:spcBef>
              <a:spcAft>
                <a:spcPts val="0"/>
              </a:spcAft>
              <a:buClr>
                <a:schemeClr val="dk1"/>
              </a:buClr>
              <a:buSzPts val="1100"/>
              <a:buFont typeface="Arial"/>
              <a:buNone/>
            </a:pPr>
            <a:endParaRPr sz="2000" b="1" u="sng">
              <a:latin typeface="Cambria"/>
              <a:ea typeface="Cambria"/>
              <a:cs typeface="Cambria"/>
              <a:sym typeface="Cambria"/>
            </a:endParaRPr>
          </a:p>
          <a:p>
            <a:pPr marL="0" lvl="0" indent="0" algn="l"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0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14. Queries in an 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79" name="Google Shape;679;p10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000" b="1" u="sng">
                <a:latin typeface="Cambria"/>
                <a:ea typeface="Cambria"/>
                <a:cs typeface="Cambria"/>
                <a:sym typeface="Cambria"/>
              </a:rPr>
              <a:t>Problem</a:t>
            </a:r>
            <a:endParaRPr sz="2000" b="1" u="sng">
              <a:latin typeface="Cambria"/>
              <a:ea typeface="Cambria"/>
              <a:cs typeface="Cambria"/>
              <a:sym typeface="Cambria"/>
            </a:endParaRPr>
          </a:p>
          <a:p>
            <a:pPr marL="0" lvl="0" indent="0" algn="just" rtl="0">
              <a:spcBef>
                <a:spcPts val="1500"/>
              </a:spcBef>
              <a:spcAft>
                <a:spcPts val="0"/>
              </a:spcAft>
              <a:buClr>
                <a:schemeClr val="dk1"/>
              </a:buClr>
              <a:buSzPts val="1100"/>
              <a:buFont typeface="Arial"/>
              <a:buNone/>
            </a:pPr>
            <a:r>
              <a:rPr lang="en" sz="1400">
                <a:latin typeface="Cambria"/>
                <a:ea typeface="Cambria"/>
                <a:cs typeface="Cambria"/>
                <a:sym typeface="Cambria"/>
              </a:rPr>
              <a:t>Chef has an array a consisting of positive integers. This array is </a:t>
            </a:r>
            <a:r>
              <a:rPr lang="en" sz="1400" b="1">
                <a:latin typeface="Cambria"/>
                <a:ea typeface="Cambria"/>
                <a:cs typeface="Cambria"/>
                <a:sym typeface="Cambria"/>
              </a:rPr>
              <a:t>sorted</a:t>
            </a:r>
            <a:r>
              <a:rPr lang="en" sz="1400">
                <a:latin typeface="Cambria"/>
                <a:ea typeface="Cambria"/>
                <a:cs typeface="Cambria"/>
                <a:sym typeface="Cambria"/>
              </a:rPr>
              <a:t> in non-decreasing order from left to right. You are given Q queries. Each query consists of three integers l,r,x. The answer to this query can be found as follows. Consider the subarray al,al+1,…,ar. The answer to the query is the count of numbers in this subarray that are greater than or equal to x.</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0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14. Queries in an 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85" name="Google Shape;685;p109"/>
          <p:cNvSpPr txBox="1">
            <a:spLocks noGrp="1"/>
          </p:cNvSpPr>
          <p:nvPr>
            <p:ph type="body" idx="1"/>
          </p:nvPr>
        </p:nvSpPr>
        <p:spPr>
          <a:xfrm>
            <a:off x="311700" y="1171600"/>
            <a:ext cx="37572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The first line of each test case contains two space-separated integers n,Q.</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The second line contains n space separated integers denoting the array a.</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Each of the next Q lines contains three space-separated integers l,r,x denoting the query.</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
        <p:nvSpPr>
          <p:cNvPr id="686" name="Google Shape;686;p109"/>
          <p:cNvSpPr txBox="1">
            <a:spLocks noGrp="1"/>
          </p:cNvSpPr>
          <p:nvPr>
            <p:ph type="body" idx="1"/>
          </p:nvPr>
        </p:nvSpPr>
        <p:spPr>
          <a:xfrm>
            <a:off x="4731300" y="1171600"/>
            <a:ext cx="37572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Output</a:t>
            </a:r>
            <a:endParaRPr sz="2000" b="1" u="sng">
              <a:latin typeface="Cambria"/>
              <a:ea typeface="Cambria"/>
              <a:cs typeface="Cambria"/>
              <a:sym typeface="Cambria"/>
            </a:endParaRPr>
          </a:p>
          <a:p>
            <a:pPr marL="0" lvl="0" indent="0" algn="just" rtl="0">
              <a:lnSpc>
                <a:spcPct val="170000"/>
              </a:lnSpc>
              <a:spcBef>
                <a:spcPts val="400"/>
              </a:spcBef>
              <a:spcAft>
                <a:spcPts val="0"/>
              </a:spcAft>
              <a:buClr>
                <a:schemeClr val="dk1"/>
              </a:buClr>
              <a:buSzPts val="1100"/>
              <a:buFont typeface="Arial"/>
              <a:buNone/>
            </a:pPr>
            <a:r>
              <a:rPr lang="en" sz="1400">
                <a:latin typeface="Cambria"/>
                <a:ea typeface="Cambria"/>
                <a:cs typeface="Cambria"/>
                <a:sym typeface="Cambria"/>
              </a:rPr>
              <a:t>Q lines one for each query containing the answer for the corresponding query.</a:t>
            </a: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11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14. Queries in an 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92" name="Google Shape;692;p110"/>
          <p:cNvSpPr txBox="1">
            <a:spLocks noGrp="1"/>
          </p:cNvSpPr>
          <p:nvPr>
            <p:ph type="body" idx="1"/>
          </p:nvPr>
        </p:nvSpPr>
        <p:spPr>
          <a:xfrm>
            <a:off x="311700" y="1171600"/>
            <a:ext cx="38547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Input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5 6</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1 2 3 6 9</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1 5 1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1 5 3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1 5 10</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1 4 4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2 5 4</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2 5 1</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lnSpc>
                <a:spcPct val="160000"/>
              </a:lnSpc>
              <a:spcBef>
                <a:spcPts val="1500"/>
              </a:spcBef>
              <a:spcAft>
                <a:spcPts val="400"/>
              </a:spcAft>
              <a:buClr>
                <a:schemeClr val="dk1"/>
              </a:buClr>
              <a:buSzPts val="1100"/>
              <a:buFont typeface="Arial"/>
              <a:buNone/>
            </a:pPr>
            <a:r>
              <a:rPr lang="en" sz="1400" b="1">
                <a:latin typeface="Cambria"/>
                <a:ea typeface="Cambria"/>
                <a:cs typeface="Cambria"/>
                <a:sym typeface="Cambria"/>
              </a:rPr>
              <a:t> </a:t>
            </a:r>
            <a:endParaRPr sz="1400">
              <a:latin typeface="Cambria"/>
              <a:ea typeface="Cambria"/>
              <a:cs typeface="Cambria"/>
              <a:sym typeface="Cambria"/>
            </a:endParaRPr>
          </a:p>
        </p:txBody>
      </p:sp>
      <p:sp>
        <p:nvSpPr>
          <p:cNvPr id="693" name="Google Shape;693;p110"/>
          <p:cNvSpPr txBox="1">
            <a:spLocks noGrp="1"/>
          </p:cNvSpPr>
          <p:nvPr>
            <p:ph type="body" idx="1"/>
          </p:nvPr>
        </p:nvSpPr>
        <p:spPr>
          <a:xfrm>
            <a:off x="5264700" y="1171600"/>
            <a:ext cx="38547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1400" b="1">
                <a:latin typeface="Cambria"/>
                <a:ea typeface="Cambria"/>
                <a:cs typeface="Cambria"/>
                <a:sym typeface="Cambria"/>
              </a:rPr>
              <a:t> </a:t>
            </a:r>
            <a:r>
              <a:rPr lang="en" sz="2000" b="1" u="sng">
                <a:latin typeface="Cambria"/>
                <a:ea typeface="Cambria"/>
                <a:cs typeface="Cambria"/>
                <a:sym typeface="Cambria"/>
              </a:rPr>
              <a:t>Output</a:t>
            </a:r>
            <a:r>
              <a:rPr lang="en" sz="1400" b="1">
                <a:latin typeface="Cambria"/>
                <a:ea typeface="Cambria"/>
                <a:cs typeface="Cambria"/>
                <a:sym typeface="Cambria"/>
              </a:rPr>
              <a:t> </a:t>
            </a:r>
            <a:endParaRPr sz="1400" b="1">
              <a:latin typeface="Cambria"/>
              <a:ea typeface="Cambria"/>
              <a:cs typeface="Cambria"/>
              <a:sym typeface="Cambria"/>
            </a:endParaRPr>
          </a:p>
          <a:p>
            <a:pPr marL="0" lvl="0" indent="0" algn="just" rtl="0">
              <a:spcBef>
                <a:spcPts val="400"/>
              </a:spcBef>
              <a:spcAft>
                <a:spcPts val="0"/>
              </a:spcAft>
              <a:buNone/>
            </a:pPr>
            <a:r>
              <a:rPr lang="en" sz="1400">
                <a:latin typeface="Cambria"/>
                <a:ea typeface="Cambria"/>
                <a:cs typeface="Cambria"/>
                <a:sym typeface="Cambria"/>
              </a:rPr>
              <a:t>5</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3</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0</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1</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2</a:t>
            </a:r>
            <a:endParaRPr sz="1400">
              <a:latin typeface="Cambria"/>
              <a:ea typeface="Cambria"/>
              <a:cs typeface="Cambria"/>
              <a:sym typeface="Cambria"/>
            </a:endParaRPr>
          </a:p>
          <a:p>
            <a:pPr marL="0" lvl="0" indent="0" algn="just" rtl="0">
              <a:spcBef>
                <a:spcPts val="1200"/>
              </a:spcBef>
              <a:spcAft>
                <a:spcPts val="0"/>
              </a:spcAft>
              <a:buNone/>
            </a:pPr>
            <a:r>
              <a:rPr lang="en" sz="1400">
                <a:latin typeface="Cambria"/>
                <a:ea typeface="Cambria"/>
                <a:cs typeface="Cambria"/>
                <a:sym typeface="Cambria"/>
              </a:rPr>
              <a:t>4</a:t>
            </a:r>
            <a:endParaRPr sz="1400">
              <a:latin typeface="Cambria"/>
              <a:ea typeface="Cambria"/>
              <a:cs typeface="Cambria"/>
              <a:sym typeface="Cambria"/>
            </a:endParaRPr>
          </a:p>
          <a:p>
            <a:pPr marL="0" lvl="0" indent="0" algn="just" rtl="0">
              <a:spcBef>
                <a:spcPts val="1200"/>
              </a:spcBef>
              <a:spcAft>
                <a:spcPts val="0"/>
              </a:spcAft>
              <a:buClr>
                <a:schemeClr val="dk1"/>
              </a:buClr>
              <a:buSzPts val="1100"/>
              <a:buFont typeface="Arial"/>
              <a:buNone/>
            </a:pPr>
            <a:endParaRPr sz="1400">
              <a:latin typeface="Cambria"/>
              <a:ea typeface="Cambria"/>
              <a:cs typeface="Cambria"/>
              <a:sym typeface="Cambria"/>
            </a:endParaRPr>
          </a:p>
          <a:p>
            <a:pPr marL="0" lvl="0" indent="0" algn="just" rtl="0">
              <a:spcBef>
                <a:spcPts val="1500"/>
              </a:spcBef>
              <a:spcAft>
                <a:spcPts val="1200"/>
              </a:spcAft>
              <a:buNone/>
            </a:pPr>
            <a:endParaRPr sz="1400">
              <a:latin typeface="Cambria"/>
              <a:ea typeface="Cambria"/>
              <a:cs typeface="Cambria"/>
              <a:sym typeface="Cambri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1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14. Queries in an 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699" name="Google Shape;699;p11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Constraints</a:t>
            </a:r>
            <a:endParaRPr sz="2000" b="1" u="sng">
              <a:latin typeface="Cambria"/>
              <a:ea typeface="Cambria"/>
              <a:cs typeface="Cambria"/>
              <a:sym typeface="Cambria"/>
            </a:endParaRPr>
          </a:p>
          <a:p>
            <a:pPr marL="698500" lvl="0" indent="-317500" algn="just" rtl="0">
              <a:lnSpc>
                <a:spcPct val="170000"/>
              </a:lnSpc>
              <a:spcBef>
                <a:spcPts val="400"/>
              </a:spcBef>
              <a:spcAft>
                <a:spcPts val="0"/>
              </a:spcAft>
              <a:buClr>
                <a:schemeClr val="dk1"/>
              </a:buClr>
              <a:buSzPts val="1400"/>
              <a:buFont typeface="Cambria"/>
              <a:buChar char="●"/>
            </a:pPr>
            <a:r>
              <a:rPr lang="en" sz="1400">
                <a:latin typeface="Cambria"/>
                <a:ea typeface="Cambria"/>
                <a:cs typeface="Cambria"/>
                <a:sym typeface="Cambria"/>
              </a:rPr>
              <a:t>1≤n,Q≤105</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1≤ai≤109</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1≤l≤r≤n</a:t>
            </a:r>
            <a:endParaRPr sz="1400">
              <a:latin typeface="Cambria"/>
              <a:ea typeface="Cambria"/>
              <a:cs typeface="Cambria"/>
              <a:sym typeface="Cambria"/>
            </a:endParaRPr>
          </a:p>
          <a:p>
            <a:pPr marL="698500" lvl="0" indent="-317500" algn="just" rtl="0">
              <a:lnSpc>
                <a:spcPct val="170000"/>
              </a:lnSpc>
              <a:spcBef>
                <a:spcPts val="0"/>
              </a:spcBef>
              <a:spcAft>
                <a:spcPts val="0"/>
              </a:spcAft>
              <a:buClr>
                <a:schemeClr val="dk1"/>
              </a:buClr>
              <a:buSzPts val="1400"/>
              <a:buFont typeface="Cambria"/>
              <a:buChar char="●"/>
            </a:pPr>
            <a:r>
              <a:rPr lang="en" sz="1400">
                <a:latin typeface="Cambria"/>
                <a:ea typeface="Cambria"/>
                <a:cs typeface="Cambria"/>
                <a:sym typeface="Cambria"/>
              </a:rPr>
              <a:t>1≤x≤109</a:t>
            </a:r>
            <a:endParaRPr sz="1400">
              <a:latin typeface="Cambria"/>
              <a:ea typeface="Cambria"/>
              <a:cs typeface="Cambria"/>
              <a:sym typeface="Cambria"/>
            </a:endParaRPr>
          </a:p>
          <a:p>
            <a:pPr marL="0" lvl="0" indent="0" algn="just" rtl="0">
              <a:lnSpc>
                <a:spcPct val="160000"/>
              </a:lnSpc>
              <a:spcBef>
                <a:spcPts val="3000"/>
              </a:spcBef>
              <a:spcAft>
                <a:spcPts val="0"/>
              </a:spcAft>
              <a:buClr>
                <a:schemeClr val="dk1"/>
              </a:buClr>
              <a:buSzPts val="1100"/>
              <a:buFont typeface="Arial"/>
              <a:buNone/>
            </a:pPr>
            <a:r>
              <a:rPr lang="en" sz="1400" b="1">
                <a:latin typeface="Cambria"/>
                <a:ea typeface="Cambria"/>
                <a:cs typeface="Cambria"/>
                <a:sym typeface="Cambria"/>
              </a:rPr>
              <a:t>Subtasks</a:t>
            </a:r>
            <a:endParaRPr sz="1400" b="1">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For 10% of the score: 1≤n,Q≤100</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For 20% of the score: 1≤x≤100</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Remaining 70%: No extra constraints.</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1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60000"/>
              </a:lnSpc>
              <a:spcBef>
                <a:spcPts val="2400"/>
              </a:spcBef>
              <a:spcAft>
                <a:spcPts val="0"/>
              </a:spcAft>
              <a:buClr>
                <a:schemeClr val="dk1"/>
              </a:buClr>
              <a:buSzPts val="1100"/>
              <a:buFont typeface="Arial"/>
              <a:buNone/>
            </a:pPr>
            <a:r>
              <a:rPr lang="en" sz="2500" b="1">
                <a:latin typeface="Cambria"/>
                <a:ea typeface="Cambria"/>
                <a:cs typeface="Cambria"/>
                <a:sym typeface="Cambria"/>
              </a:rPr>
              <a:t>14. Queries in an Array </a:t>
            </a:r>
            <a:endParaRPr sz="2500" b="1">
              <a:latin typeface="Cambria"/>
              <a:ea typeface="Cambria"/>
              <a:cs typeface="Cambria"/>
              <a:sym typeface="Cambria"/>
            </a:endParaRPr>
          </a:p>
          <a:p>
            <a:pPr marL="0" lvl="0" indent="0" algn="l" rtl="0">
              <a:spcBef>
                <a:spcPts val="600"/>
              </a:spcBef>
              <a:spcAft>
                <a:spcPts val="0"/>
              </a:spcAft>
              <a:buNone/>
            </a:pPr>
            <a:endParaRPr/>
          </a:p>
        </p:txBody>
      </p:sp>
      <p:sp>
        <p:nvSpPr>
          <p:cNvPr id="705" name="Google Shape;705;p11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lnSpc>
                <a:spcPct val="160000"/>
              </a:lnSpc>
              <a:spcBef>
                <a:spcPts val="1100"/>
              </a:spcBef>
              <a:spcAft>
                <a:spcPts val="0"/>
              </a:spcAft>
              <a:buClr>
                <a:schemeClr val="dk1"/>
              </a:buClr>
              <a:buSzPts val="1100"/>
              <a:buFont typeface="Arial"/>
              <a:buNone/>
            </a:pPr>
            <a:r>
              <a:rPr lang="en" sz="2000" b="1" u="sng">
                <a:latin typeface="Cambria"/>
                <a:ea typeface="Cambria"/>
                <a:cs typeface="Cambria"/>
                <a:sym typeface="Cambria"/>
              </a:rPr>
              <a:t>Explanation</a:t>
            </a:r>
            <a:endParaRPr sz="2000" b="1" u="sng">
              <a:latin typeface="Cambria"/>
              <a:ea typeface="Cambria"/>
              <a:cs typeface="Cambria"/>
              <a:sym typeface="Cambria"/>
            </a:endParaRPr>
          </a:p>
          <a:p>
            <a:pPr marL="698500" lvl="0" indent="-317500" algn="just" rtl="0">
              <a:spcBef>
                <a:spcPts val="400"/>
              </a:spcBef>
              <a:spcAft>
                <a:spcPts val="0"/>
              </a:spcAft>
              <a:buClr>
                <a:schemeClr val="dk1"/>
              </a:buClr>
              <a:buSzPts val="1400"/>
              <a:buFont typeface="Cambria"/>
              <a:buChar char="●"/>
            </a:pPr>
            <a:r>
              <a:rPr lang="en" sz="1400">
                <a:latin typeface="Cambria"/>
                <a:ea typeface="Cambria"/>
                <a:cs typeface="Cambria"/>
                <a:sym typeface="Cambria"/>
              </a:rPr>
              <a:t>For the first query, all the elements of the array are ≥1. Thus, the answer is 5.</a:t>
            </a:r>
            <a:endParaRPr sz="1400">
              <a:latin typeface="Cambria"/>
              <a:ea typeface="Cambria"/>
              <a:cs typeface="Cambria"/>
              <a:sym typeface="Cambria"/>
            </a:endParaRPr>
          </a:p>
          <a:p>
            <a:pPr marL="698500" lvl="0" indent="-317500" algn="just" rtl="0">
              <a:spcBef>
                <a:spcPts val="0"/>
              </a:spcBef>
              <a:spcAft>
                <a:spcPts val="0"/>
              </a:spcAft>
              <a:buClr>
                <a:schemeClr val="dk1"/>
              </a:buClr>
              <a:buSzPts val="1400"/>
              <a:buFont typeface="Cambria"/>
              <a:buChar char="●"/>
            </a:pPr>
            <a:r>
              <a:rPr lang="en" sz="1400">
                <a:latin typeface="Cambria"/>
                <a:ea typeface="Cambria"/>
                <a:cs typeface="Cambria"/>
                <a:sym typeface="Cambria"/>
              </a:rPr>
              <a:t>For the second query, the answer will be 3, as the elements 3,6,9 are ≥3.</a:t>
            </a:r>
            <a:endParaRPr sz="1400">
              <a:latin typeface="Cambria"/>
              <a:ea typeface="Cambria"/>
              <a:cs typeface="Cambria"/>
              <a:sym typeface="Cambria"/>
            </a:endParaRPr>
          </a:p>
          <a:p>
            <a:pPr marL="0" lvl="0" indent="0" algn="just" rtl="0">
              <a:spcBef>
                <a:spcPts val="3000"/>
              </a:spcBef>
              <a:spcAft>
                <a:spcPts val="1200"/>
              </a:spcAft>
              <a:buNone/>
            </a:pPr>
            <a:endParaRPr sz="14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31744</Words>
  <Application>Microsoft Office PowerPoint</Application>
  <PresentationFormat>On-screen Show (16:9)</PresentationFormat>
  <Paragraphs>3613</Paragraphs>
  <Slides>459</Slides>
  <Notes>459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459</vt:i4>
      </vt:variant>
    </vt:vector>
  </HeadingPairs>
  <TitlesOfParts>
    <vt:vector size="466" baseType="lpstr">
      <vt:lpstr>Old Standard TT</vt:lpstr>
      <vt:lpstr>Times New Roman</vt:lpstr>
      <vt:lpstr>Courier</vt:lpstr>
      <vt:lpstr>Trebuchet MS</vt:lpstr>
      <vt:lpstr>Cambria</vt:lpstr>
      <vt:lpstr>Arial</vt:lpstr>
      <vt:lpstr>Paperback</vt:lpstr>
      <vt:lpstr>Practice and Assignment Problem</vt:lpstr>
      <vt:lpstr>Week 1: Practice problem  </vt:lpstr>
      <vt:lpstr>Add two number</vt:lpstr>
      <vt:lpstr>Add two number </vt:lpstr>
      <vt:lpstr>Add two number  </vt:lpstr>
      <vt:lpstr>Add two number  </vt:lpstr>
      <vt:lpstr>Add two number  </vt:lpstr>
      <vt:lpstr>Add two number  </vt:lpstr>
      <vt:lpstr>2. Find Remainder </vt:lpstr>
      <vt:lpstr>2. Find Remainder </vt:lpstr>
      <vt:lpstr>2. Find Remainder </vt:lpstr>
      <vt:lpstr>2. Find Remainder </vt:lpstr>
      <vt:lpstr>2. Find Remainder </vt:lpstr>
      <vt:lpstr>2. Find Remainder </vt:lpstr>
      <vt:lpstr>3. Second Max of Three Numbers </vt:lpstr>
      <vt:lpstr>3. Second Max of Three Numbers </vt:lpstr>
      <vt:lpstr>3. Second Max of Three Numbers </vt:lpstr>
      <vt:lpstr>3. Second Max of Three Numbers </vt:lpstr>
      <vt:lpstr>3. Second Max of Three Numbers </vt:lpstr>
      <vt:lpstr>3. Second Max of Three Numbers </vt:lpstr>
      <vt:lpstr>4. Mahasena </vt:lpstr>
      <vt:lpstr>4. Mahasena </vt:lpstr>
      <vt:lpstr>4. Mahasena </vt:lpstr>
      <vt:lpstr>4. Mahasena </vt:lpstr>
      <vt:lpstr>4. Mahasena </vt:lpstr>
      <vt:lpstr>4. Mahasena </vt:lpstr>
      <vt:lpstr>4. Mahasena </vt:lpstr>
      <vt:lpstr>4. Mahasena </vt:lpstr>
      <vt:lpstr>4. Mahasena </vt:lpstr>
      <vt:lpstr>4. Mahasena </vt:lpstr>
      <vt:lpstr>5. First and Last Digit  </vt:lpstr>
      <vt:lpstr>5. First and Last Digit  </vt:lpstr>
      <vt:lpstr>5. First and Last Digit  </vt:lpstr>
      <vt:lpstr>5. First and Last Digit  </vt:lpstr>
      <vt:lpstr>5. First and Last Digit  </vt:lpstr>
      <vt:lpstr>5. First and Last Digit  </vt:lpstr>
      <vt:lpstr>6. Greedy puppy </vt:lpstr>
      <vt:lpstr>6. Greedy puppy </vt:lpstr>
      <vt:lpstr>6. Greedy puppy </vt:lpstr>
      <vt:lpstr>6. Greedy puppy </vt:lpstr>
      <vt:lpstr>6. Greedy puppy </vt:lpstr>
      <vt:lpstr>6. Greedy puppy </vt:lpstr>
      <vt:lpstr>6. Greedy puppy </vt:lpstr>
      <vt:lpstr>7. GCD and LCM </vt:lpstr>
      <vt:lpstr>7. GCD and LCM </vt:lpstr>
      <vt:lpstr>7. GCD and LCM </vt:lpstr>
      <vt:lpstr>7. GCD and LCM </vt:lpstr>
      <vt:lpstr>7. GCD and LCM </vt:lpstr>
      <vt:lpstr>8. Stacks </vt:lpstr>
      <vt:lpstr>8. Stacks </vt:lpstr>
      <vt:lpstr>8. Stacks </vt:lpstr>
      <vt:lpstr>8. Stacks </vt:lpstr>
      <vt:lpstr>8. Stacks </vt:lpstr>
      <vt:lpstr>8. Stacks </vt:lpstr>
      <vt:lpstr>8. Stacks </vt:lpstr>
      <vt:lpstr>8. Stacks </vt:lpstr>
      <vt:lpstr>8. Stacks </vt:lpstr>
      <vt:lpstr>9. Snake Eating </vt:lpstr>
      <vt:lpstr>9. Snake Eating </vt:lpstr>
      <vt:lpstr>9. Snake Eating </vt:lpstr>
      <vt:lpstr>9. Snake Eating </vt:lpstr>
      <vt:lpstr>9. Snake Eating </vt:lpstr>
      <vt:lpstr>9. Snake Eating </vt:lpstr>
      <vt:lpstr>9. Snake Eating </vt:lpstr>
      <vt:lpstr>9. Snake Eating </vt:lpstr>
      <vt:lpstr>10. Count Substrings  </vt:lpstr>
      <vt:lpstr>10. Count Substrings  </vt:lpstr>
      <vt:lpstr>10. Count Substrings  </vt:lpstr>
      <vt:lpstr>10. Count Substrings  </vt:lpstr>
      <vt:lpstr>10. Count Substrings  </vt:lpstr>
      <vt:lpstr>10. Count Substrings  </vt:lpstr>
      <vt:lpstr>10. Count Substrings  </vt:lpstr>
      <vt:lpstr>10. Count Substrings  </vt:lpstr>
      <vt:lpstr>10. Count Substrings  </vt:lpstr>
      <vt:lpstr>10. Count Substrings  </vt:lpstr>
      <vt:lpstr>Week 1: Assignment problem </vt:lpstr>
      <vt:lpstr>11. Simple Division </vt:lpstr>
      <vt:lpstr>11. Simple Division </vt:lpstr>
      <vt:lpstr>11. Simple Division </vt:lpstr>
      <vt:lpstr>11. Simple Division </vt:lpstr>
      <vt:lpstr>11. Simple Division </vt:lpstr>
      <vt:lpstr>11. Simple Division </vt:lpstr>
      <vt:lpstr>12. Holi and Miss Ural </vt:lpstr>
      <vt:lpstr>12. Holi and Miss Ural </vt:lpstr>
      <vt:lpstr>12. Holi and Miss Ural </vt:lpstr>
      <vt:lpstr>12. Holi and Miss Ural </vt:lpstr>
      <vt:lpstr>12. Holi and Miss Ural </vt:lpstr>
      <vt:lpstr>12. Holi and Miss Ural </vt:lpstr>
      <vt:lpstr>13. Alternating Subsequences </vt:lpstr>
      <vt:lpstr>13. Alternating Subsequences </vt:lpstr>
      <vt:lpstr>13. Alternating Subsequences </vt:lpstr>
      <vt:lpstr>13. Alternating Subsequences </vt:lpstr>
      <vt:lpstr>13. Alternating Subsequences </vt:lpstr>
      <vt:lpstr>13. Alternating Subsequences </vt:lpstr>
      <vt:lpstr>14. Queries in an Array  </vt:lpstr>
      <vt:lpstr>14. Queries in an Array  </vt:lpstr>
      <vt:lpstr>14. Queries in an Array  </vt:lpstr>
      <vt:lpstr>14. Queries in an Array  </vt:lpstr>
      <vt:lpstr>14. Queries in an Array  </vt:lpstr>
      <vt:lpstr>14. Queries in an Array  </vt:lpstr>
      <vt:lpstr>15. Is this Knapsack</vt:lpstr>
      <vt:lpstr>15. Is this Knapsack</vt:lpstr>
      <vt:lpstr>15. Is this Knapsack</vt:lpstr>
      <vt:lpstr>15. Is this Knapsack</vt:lpstr>
      <vt:lpstr>15. Is this Knapsack</vt:lpstr>
      <vt:lpstr>15. Is this Knapsack</vt:lpstr>
      <vt:lpstr>Week 2 Practice Problems</vt:lpstr>
      <vt:lpstr>16. Average Flex </vt:lpstr>
      <vt:lpstr>16. Average Flex </vt:lpstr>
      <vt:lpstr>16. Average Flex </vt:lpstr>
      <vt:lpstr>16. Average Flex </vt:lpstr>
      <vt:lpstr>16. Average Flex </vt:lpstr>
      <vt:lpstr>16. Average Flex </vt:lpstr>
      <vt:lpstr>17. ICPC Balloons </vt:lpstr>
      <vt:lpstr>17. ICPC Balloons </vt:lpstr>
      <vt:lpstr>17. ICPC Balloons </vt:lpstr>
      <vt:lpstr>17. ICPC Balloons </vt:lpstr>
      <vt:lpstr>17. ICPC Balloons </vt:lpstr>
      <vt:lpstr>17. ICPC Balloons </vt:lpstr>
      <vt:lpstr>18. Red Alert </vt:lpstr>
      <vt:lpstr>18. Red Alert </vt:lpstr>
      <vt:lpstr>18. Red Alert </vt:lpstr>
      <vt:lpstr>18. Red Alert </vt:lpstr>
      <vt:lpstr>18. Red Alert </vt:lpstr>
      <vt:lpstr>18. Red Alert </vt:lpstr>
      <vt:lpstr>18. Red Alert </vt:lpstr>
      <vt:lpstr>19. A Subtask Problem </vt:lpstr>
      <vt:lpstr>19. A Subtask Problem </vt:lpstr>
      <vt:lpstr>19. A Subtask Problem </vt:lpstr>
      <vt:lpstr>19. A Subtask Problem </vt:lpstr>
      <vt:lpstr>19. A Subtask Problem </vt:lpstr>
      <vt:lpstr>19. A Subtask Problem </vt:lpstr>
      <vt:lpstr>20. Chef in Vaccination Queue </vt:lpstr>
      <vt:lpstr>20. Chef in Vaccination Queue </vt:lpstr>
      <vt:lpstr>20. Chef in Vaccination Queue </vt:lpstr>
      <vt:lpstr>20. Chef in Vaccination Queue </vt:lpstr>
      <vt:lpstr>20. Chef in Vaccination Queue </vt:lpstr>
      <vt:lpstr>20. Chef in Vaccination Queue </vt:lpstr>
      <vt:lpstr>21. Vaccine Drive </vt:lpstr>
      <vt:lpstr>21. Vaccine Drive </vt:lpstr>
      <vt:lpstr>21. Vaccine Drive </vt:lpstr>
      <vt:lpstr>21. Vaccine Drive </vt:lpstr>
      <vt:lpstr>21. Vaccine Drive </vt:lpstr>
      <vt:lpstr>21. Vaccine Drive </vt:lpstr>
      <vt:lpstr>22. College Life 2 </vt:lpstr>
      <vt:lpstr>22. College Life 2 </vt:lpstr>
      <vt:lpstr>22. College Life 2 </vt:lpstr>
      <vt:lpstr>22. College Life 2 </vt:lpstr>
      <vt:lpstr>22. College Life 2 </vt:lpstr>
      <vt:lpstr>22. College Life 2 </vt:lpstr>
      <vt:lpstr>22. College Life 2 </vt:lpstr>
      <vt:lpstr>23. Nobel Prize  </vt:lpstr>
      <vt:lpstr>23. Nobel Prize  </vt:lpstr>
      <vt:lpstr>23. Nobel Prize  </vt:lpstr>
      <vt:lpstr>23. Nobel Prize  </vt:lpstr>
      <vt:lpstr>23. Nobel Prize  </vt:lpstr>
      <vt:lpstr>23. Nobel Prize  </vt:lpstr>
      <vt:lpstr>Week 2: Assignment problem </vt:lpstr>
      <vt:lpstr>24. Linked List 1 </vt:lpstr>
      <vt:lpstr>24. Linked List 1 </vt:lpstr>
      <vt:lpstr>24. Linked List 1 </vt:lpstr>
      <vt:lpstr>24. Linked List 1 </vt:lpstr>
      <vt:lpstr>24. Linked List 1 </vt:lpstr>
      <vt:lpstr>25. Linked List 2  </vt:lpstr>
      <vt:lpstr>25. Linked List 2  </vt:lpstr>
      <vt:lpstr>25. Linked List 2  </vt:lpstr>
      <vt:lpstr>25. Linked List 2  </vt:lpstr>
      <vt:lpstr>25. Linked List 2  </vt:lpstr>
      <vt:lpstr>25. Linked List 2  </vt:lpstr>
      <vt:lpstr>26. Longest Subarray  </vt:lpstr>
      <vt:lpstr>26. Longest Subarray  </vt:lpstr>
      <vt:lpstr>26. Longest Subarray  </vt:lpstr>
      <vt:lpstr>26. Longest Subarray  </vt:lpstr>
      <vt:lpstr>26. Longest Subarray  </vt:lpstr>
      <vt:lpstr>26. Longest Subarray  </vt:lpstr>
      <vt:lpstr>27. Strict Sequence  </vt:lpstr>
      <vt:lpstr>27. Strict Sequence  </vt:lpstr>
      <vt:lpstr>27. Strict Sequence  </vt:lpstr>
      <vt:lpstr>27. Strict Sequence  </vt:lpstr>
      <vt:lpstr>27. Strict Sequence  </vt:lpstr>
      <vt:lpstr>27. Strict Sequence  </vt:lpstr>
      <vt:lpstr>28. Maximum Difference  </vt:lpstr>
      <vt:lpstr>28. Maximum Difference  </vt:lpstr>
      <vt:lpstr>28. Maximum Difference  </vt:lpstr>
      <vt:lpstr>28. Maximum Difference  </vt:lpstr>
      <vt:lpstr>28. Maximum Difference  </vt:lpstr>
      <vt:lpstr>28. Maximum Difference  </vt:lpstr>
      <vt:lpstr>29. Maximum Overlap </vt:lpstr>
      <vt:lpstr>29. Maximum Overlap </vt:lpstr>
      <vt:lpstr>29. Maximum Overlap </vt:lpstr>
      <vt:lpstr>29. Maximum Overlap </vt:lpstr>
      <vt:lpstr>29. Maximum Overlap </vt:lpstr>
      <vt:lpstr>29. Maximum Overlap </vt:lpstr>
      <vt:lpstr>29. Maximum Overlap </vt:lpstr>
      <vt:lpstr>29. Maximum Overlap </vt:lpstr>
      <vt:lpstr>30. Non Repeating Array </vt:lpstr>
      <vt:lpstr>30. Non Repeating Array </vt:lpstr>
      <vt:lpstr>30. Non Repeating Array </vt:lpstr>
      <vt:lpstr>30. Non Repeating Array </vt:lpstr>
      <vt:lpstr>30. Non Repeating Array </vt:lpstr>
      <vt:lpstr>30. Non Repeating Array </vt:lpstr>
      <vt:lpstr>30. Non Repeating Array </vt:lpstr>
      <vt:lpstr>30. Non Repeating Array </vt:lpstr>
      <vt:lpstr>Week 3: Practice problem </vt:lpstr>
      <vt:lpstr>31. Sudhanva and Books </vt:lpstr>
      <vt:lpstr>31. Sudhanva and Books </vt:lpstr>
      <vt:lpstr>31. Sudhanva and Books </vt:lpstr>
      <vt:lpstr>31. Sudhanva and Books </vt:lpstr>
      <vt:lpstr>31. Sudhanva and Books </vt:lpstr>
      <vt:lpstr>32. Chefs in Queue</vt:lpstr>
      <vt:lpstr>32. Chefs in Queue</vt:lpstr>
      <vt:lpstr>32. Chefs in Queue</vt:lpstr>
      <vt:lpstr>32. Chefs in Queue</vt:lpstr>
      <vt:lpstr>32. Chefs in Queue</vt:lpstr>
      <vt:lpstr>32. Chefs in Queue</vt:lpstr>
      <vt:lpstr>33. Nikhil and Commands</vt:lpstr>
      <vt:lpstr>33. Nikhil and Commands</vt:lpstr>
      <vt:lpstr>33. Nikhil and Commands</vt:lpstr>
      <vt:lpstr>33. Nikhil and Commands</vt:lpstr>
      <vt:lpstr>33. Nikhil and Commands</vt:lpstr>
      <vt:lpstr>34. Iron, Magnet and Wall</vt:lpstr>
      <vt:lpstr>34. Iron, Magnet and Wall</vt:lpstr>
      <vt:lpstr>34. Iron, Magnet and Wall</vt:lpstr>
      <vt:lpstr>34. Iron, Magnet and Wall</vt:lpstr>
      <vt:lpstr>34. Iron, Magnet and Wall</vt:lpstr>
      <vt:lpstr>35. Dr Phil goes to the ranch</vt:lpstr>
      <vt:lpstr>35. Dr Phil goes to the ranch</vt:lpstr>
      <vt:lpstr>35. Dr Phil goes to the ranch</vt:lpstr>
      <vt:lpstr>35. Dr Phil goes to the ranch</vt:lpstr>
      <vt:lpstr>35. Dr Phil goes to the ranch</vt:lpstr>
      <vt:lpstr>35. Dr Phil goes to the ranch</vt:lpstr>
      <vt:lpstr>35. Dr Phil goes to the ranch</vt:lpstr>
      <vt:lpstr>35. Dr Phil goes to the ranch</vt:lpstr>
      <vt:lpstr>36. Cinema Ticketing Queue</vt:lpstr>
      <vt:lpstr>36. Cinema Ticketing Queue</vt:lpstr>
      <vt:lpstr>36. Cinema Ticketing Queue</vt:lpstr>
      <vt:lpstr>36. Cinema Ticketing Queue</vt:lpstr>
      <vt:lpstr>36. Cinema Ticketing Queue</vt:lpstr>
      <vt:lpstr>36. Cinema Ticketing Queue</vt:lpstr>
      <vt:lpstr>36. Cinema Ticketing Queue</vt:lpstr>
      <vt:lpstr>Week 3: Assignment problem </vt:lpstr>
      <vt:lpstr>37. Optimal Adjacent Removal</vt:lpstr>
      <vt:lpstr>37. Optimal Adjacent Removal</vt:lpstr>
      <vt:lpstr>37. Optimal Adjacent Removal</vt:lpstr>
      <vt:lpstr>37. Optimal Adjacent Removal</vt:lpstr>
      <vt:lpstr>37. Optimal Adjacent Removal</vt:lpstr>
      <vt:lpstr>37. Optimal Adjacent Removal</vt:lpstr>
      <vt:lpstr>38. Balanced String Parentheses</vt:lpstr>
      <vt:lpstr>38. Balanced String Parentheses</vt:lpstr>
      <vt:lpstr>38. Balanced String Parentheses</vt:lpstr>
      <vt:lpstr>38. Balanced String Parentheses</vt:lpstr>
      <vt:lpstr>38. Balanced String Parentheses</vt:lpstr>
      <vt:lpstr>38. Balanced String Parentheses</vt:lpstr>
      <vt:lpstr>39. Count Distinct Numbers</vt:lpstr>
      <vt:lpstr>39. Count Distinct Numbers</vt:lpstr>
      <vt:lpstr>39. Count Distinct Numbers</vt:lpstr>
      <vt:lpstr>39. Count Distinct Numbers</vt:lpstr>
      <vt:lpstr>39. Count Distinct Numbers</vt:lpstr>
      <vt:lpstr>39. Count Distinct Numbers</vt:lpstr>
      <vt:lpstr>Week 4: Practice problem </vt:lpstr>
      <vt:lpstr>40. Racing Horses </vt:lpstr>
      <vt:lpstr>40. Racing Horses </vt:lpstr>
      <vt:lpstr>40. Racing Horses </vt:lpstr>
      <vt:lpstr>40. Racing Horses </vt:lpstr>
      <vt:lpstr>40. Racing Horses </vt:lpstr>
      <vt:lpstr>40. Racing Horses </vt:lpstr>
      <vt:lpstr>40. Racing Horses </vt:lpstr>
      <vt:lpstr>41. Maximum Weight Difference </vt:lpstr>
      <vt:lpstr>41. Maximum Weight Difference </vt:lpstr>
      <vt:lpstr>41. Maximum Weight Difference </vt:lpstr>
      <vt:lpstr>41. Maximum Weight Difference </vt:lpstr>
      <vt:lpstr>41. Maximum Weight Difference </vt:lpstr>
      <vt:lpstr>41. Maximum Weight Difference </vt:lpstr>
      <vt:lpstr>41. Maximum Weight Difference </vt:lpstr>
      <vt:lpstr>42. Sticks </vt:lpstr>
      <vt:lpstr>42. Sticks </vt:lpstr>
      <vt:lpstr>42. Sticks </vt:lpstr>
      <vt:lpstr>42. Sticks </vt:lpstr>
      <vt:lpstr>42. Sticks </vt:lpstr>
      <vt:lpstr>42. Sticks </vt:lpstr>
      <vt:lpstr>42. Sticks </vt:lpstr>
      <vt:lpstr>43. Chopsticks </vt:lpstr>
      <vt:lpstr>43. Chopsticks </vt:lpstr>
      <vt:lpstr>43. Chopsticks </vt:lpstr>
      <vt:lpstr>43. Chopsticks </vt:lpstr>
      <vt:lpstr>43. Chopsticks </vt:lpstr>
      <vt:lpstr>43. Chopsticks </vt:lpstr>
      <vt:lpstr>44. Max Mex </vt:lpstr>
      <vt:lpstr>44. Max Mex </vt:lpstr>
      <vt:lpstr>44. Max Mex </vt:lpstr>
      <vt:lpstr>44. Max Mex </vt:lpstr>
      <vt:lpstr>44. Max Mex </vt:lpstr>
      <vt:lpstr>44. Max Mex </vt:lpstr>
      <vt:lpstr>44. Max Mex </vt:lpstr>
      <vt:lpstr>45. Maximise the Subsequence Sum </vt:lpstr>
      <vt:lpstr>45. Maximise the Subsequence Sum  </vt:lpstr>
      <vt:lpstr>45. Maximise the Subsequence Sum </vt:lpstr>
      <vt:lpstr>45. Maximise the Subsequence Sum </vt:lpstr>
      <vt:lpstr>45. Maximise the Subsequence Sum </vt:lpstr>
      <vt:lpstr>45. Maximise the Subsequence Sum </vt:lpstr>
      <vt:lpstr>45. Maximise the Subsequence Sum </vt:lpstr>
      <vt:lpstr>46. Remove One Element  </vt:lpstr>
      <vt:lpstr>46. Remove One Element  </vt:lpstr>
      <vt:lpstr>46. Remove One Element  </vt:lpstr>
      <vt:lpstr>46. Remove One Element  </vt:lpstr>
      <vt:lpstr>46. Remove One Element  </vt:lpstr>
      <vt:lpstr>46. Remove One Element  </vt:lpstr>
      <vt:lpstr>46. Remove One Element  </vt:lpstr>
      <vt:lpstr>46. Remove One Element  </vt:lpstr>
      <vt:lpstr>Week 4: Assignment Problems</vt:lpstr>
      <vt:lpstr>47. Students and Fighting </vt:lpstr>
      <vt:lpstr>47. Students and Fighting </vt:lpstr>
      <vt:lpstr>47. Students and Fighting </vt:lpstr>
      <vt:lpstr>47. Students and Fighting </vt:lpstr>
      <vt:lpstr>47. Students and Fighting </vt:lpstr>
      <vt:lpstr>47. Students and Fighting </vt:lpstr>
      <vt:lpstr>47. Students and Fighting </vt:lpstr>
      <vt:lpstr>48. Can you Swap  </vt:lpstr>
      <vt:lpstr>48. Can you Swap  </vt:lpstr>
      <vt:lpstr>48. Can you Swap  </vt:lpstr>
      <vt:lpstr>48. Can you Swap  </vt:lpstr>
      <vt:lpstr>48. Can you Swap  </vt:lpstr>
      <vt:lpstr>48. Can you Swap  </vt:lpstr>
      <vt:lpstr>48. Can you Swap  </vt:lpstr>
      <vt:lpstr>49. Find the largest sub-permutation </vt:lpstr>
      <vt:lpstr>49. Find the largest sub-permutation </vt:lpstr>
      <vt:lpstr>49. Find the largest sub-permutation </vt:lpstr>
      <vt:lpstr>49. Find the largest sub-permutation </vt:lpstr>
      <vt:lpstr>49. Find the largest sub-permutation </vt:lpstr>
      <vt:lpstr>49. Find the largest sub-permutation </vt:lpstr>
      <vt:lpstr>49. Find the largest sub-permutation </vt:lpstr>
      <vt:lpstr>Week 5 Practice Problems</vt:lpstr>
      <vt:lpstr>50. Truth and Dare   </vt:lpstr>
      <vt:lpstr>50. Truth and Dare   </vt:lpstr>
      <vt:lpstr>50. Truth and Dare   </vt:lpstr>
      <vt:lpstr>50. Truth and Dare   </vt:lpstr>
      <vt:lpstr>50. Truth and Dare   </vt:lpstr>
      <vt:lpstr>50. Truth and Dare   </vt:lpstr>
      <vt:lpstr>50. Truth and Dare   </vt:lpstr>
      <vt:lpstr>51. Plane Division    </vt:lpstr>
      <vt:lpstr>51. Plane Division    </vt:lpstr>
      <vt:lpstr>51. Plane Division    </vt:lpstr>
      <vt:lpstr>51. Plane Division    </vt:lpstr>
      <vt:lpstr>51. Plane Division    </vt:lpstr>
      <vt:lpstr>51. Plane Division    </vt:lpstr>
      <vt:lpstr>52. Sorting Tool </vt:lpstr>
      <vt:lpstr>52. Sorting Tool </vt:lpstr>
      <vt:lpstr>52. Sorting Tool </vt:lpstr>
      <vt:lpstr>52. Sorting Tool </vt:lpstr>
      <vt:lpstr>52. Sorting Tool </vt:lpstr>
      <vt:lpstr>53. Bear and Segments </vt:lpstr>
      <vt:lpstr>53. Bear and Segments </vt:lpstr>
      <vt:lpstr>53. Bear and Segments </vt:lpstr>
      <vt:lpstr>53. Bear and Segments </vt:lpstr>
      <vt:lpstr>53. Bear and Segments </vt:lpstr>
      <vt:lpstr>53. Bear and Segments </vt:lpstr>
      <vt:lpstr>54. Choosing Problems</vt:lpstr>
      <vt:lpstr>54. Choosing Problems</vt:lpstr>
      <vt:lpstr>54. Choosing Problems</vt:lpstr>
      <vt:lpstr>54. Choosing Problems</vt:lpstr>
      <vt:lpstr>54. Choosing Problems</vt:lpstr>
      <vt:lpstr>54. Choosing Problems</vt:lpstr>
      <vt:lpstr>55. Version Control System </vt:lpstr>
      <vt:lpstr>55. Version Control System </vt:lpstr>
      <vt:lpstr>55. Version Control System </vt:lpstr>
      <vt:lpstr>55. Version Control System </vt:lpstr>
      <vt:lpstr>55. Version Control System </vt:lpstr>
      <vt:lpstr>55. Version Control System </vt:lpstr>
      <vt:lpstr>55. Version Control System </vt:lpstr>
      <vt:lpstr>56. Nothing in Common </vt:lpstr>
      <vt:lpstr>56. Nothing in Common </vt:lpstr>
      <vt:lpstr>56. Nothing in Common </vt:lpstr>
      <vt:lpstr>56. Nothing in Common </vt:lpstr>
      <vt:lpstr>56. Nothing in Common </vt:lpstr>
      <vt:lpstr>56. Nothing in Common </vt:lpstr>
      <vt:lpstr>Week 5 Assignment Problems</vt:lpstr>
      <vt:lpstr>57. The Next Big Thing</vt:lpstr>
      <vt:lpstr>57. The Next Big Thing</vt:lpstr>
      <vt:lpstr>57. The Next Big Thing</vt:lpstr>
      <vt:lpstr>57. The Next Big Thing</vt:lpstr>
      <vt:lpstr>57. The Next Big Thing</vt:lpstr>
      <vt:lpstr>57. The Next Big Thing</vt:lpstr>
      <vt:lpstr>58. Thief and his Bed</vt:lpstr>
      <vt:lpstr>58. Thief and his Bed</vt:lpstr>
      <vt:lpstr>58. Thief and his Bed</vt:lpstr>
      <vt:lpstr>58. Thief and his Bed</vt:lpstr>
      <vt:lpstr>58. Thief and his Bed</vt:lpstr>
      <vt:lpstr>58. Thief and his Bed</vt:lpstr>
      <vt:lpstr>58. Thief and his Bed</vt:lpstr>
      <vt:lpstr>59. Map and Intersections</vt:lpstr>
      <vt:lpstr>59. Map and Intersections</vt:lpstr>
      <vt:lpstr>59. Map and Intersections</vt:lpstr>
      <vt:lpstr>59. Map and Intersections</vt:lpstr>
      <vt:lpstr>59. Map and Intersections</vt:lpstr>
      <vt:lpstr>59. Map and Intersections</vt:lpstr>
      <vt:lpstr>60. Zenny and Simple Sum  </vt:lpstr>
      <vt:lpstr>60. Zenny and Simple Sum   </vt:lpstr>
      <vt:lpstr>60. Zenny and Simple Sum   </vt:lpstr>
      <vt:lpstr>60. Zenny and Simple Sum   </vt:lpstr>
      <vt:lpstr>60. Zenny and Simple Sum   </vt:lpstr>
      <vt:lpstr>60. Zenny and Simple Sum   </vt:lpstr>
      <vt:lpstr>61. B2 - Mayor Ram &amp; Portals (Slightly Hard Version )  </vt:lpstr>
      <vt:lpstr>61. B2 - Mayor Ram &amp; Portals (Slightly Hard Version )  </vt:lpstr>
      <vt:lpstr>61. B2 - Mayor Ram &amp; Portals (Slightly Hard Version )  </vt:lpstr>
      <vt:lpstr>61. B2 - Mayor Ram &amp; Portals (Slightly Hard Version )  </vt:lpstr>
      <vt:lpstr>61. B2 - Mayor Ram &amp; Portals (Slightly Hard Version )                  4 2  1 3 2 4  1 2  4 2 </vt:lpstr>
      <vt:lpstr>61. B2 - Mayor Ram &amp; Portals (Slightly Hard Version )                  4 2  1 3 2 4  1 2  4 2 </vt:lpstr>
      <vt:lpstr>61. B2 - Mayor Ram &amp; Portals (Slightly Hard Version )  </vt:lpstr>
      <vt:lpstr>62. Maximum Size  </vt:lpstr>
      <vt:lpstr>62. Maximum Size  </vt:lpstr>
      <vt:lpstr>62. Maximum Size  </vt:lpstr>
      <vt:lpstr>62. Maximum Size </vt:lpstr>
      <vt:lpstr>62. Maximum Size  </vt:lpstr>
      <vt:lpstr>62. Maximum Size  </vt:lpstr>
      <vt:lpstr>63. Maximum Possible Sweetness    </vt:lpstr>
      <vt:lpstr>63. Maximum Possible Sweetness  </vt:lpstr>
      <vt:lpstr>63. Maximum Possible Sweetness</vt:lpstr>
      <vt:lpstr>63. Maximum Possible Sweetness</vt:lpstr>
      <vt:lpstr>63. Maximum Possible Sweetness</vt:lpstr>
      <vt:lpstr>63. Maximum Possible Sweetness</vt:lpstr>
      <vt:lpstr>64. Snakes and transition from Capitalism to Socialism </vt:lpstr>
      <vt:lpstr>64. Snakes and transition from Capitalism to Socialism</vt:lpstr>
      <vt:lpstr>64. Snakes and transition from Capitalism to Socialism</vt:lpstr>
      <vt:lpstr>64. Snakes and transition from Capitalism to Socialism</vt:lpstr>
      <vt:lpstr>64. Snakes and transition from Capitalism to Socialism</vt:lpstr>
      <vt:lpstr>64. Snakes and transition from Capitalism to Socialism</vt:lpstr>
      <vt:lpstr>65. Ada King  </vt:lpstr>
      <vt:lpstr>65. Ada King</vt:lpstr>
      <vt:lpstr>65. Ada King</vt:lpstr>
      <vt:lpstr>65. Ada King</vt:lpstr>
      <vt:lpstr>65. Ada King</vt:lpstr>
      <vt:lpstr>66. Toll Count </vt:lpstr>
      <vt:lpstr>66. Toll Count</vt:lpstr>
      <vt:lpstr>66. Toll Count</vt:lpstr>
      <vt:lpstr>66. Toll Count</vt:lpstr>
      <vt:lpstr>66. Toll Count</vt:lpstr>
      <vt:lpstr>66. Toll Count</vt:lpstr>
      <vt:lpstr>66. Toll Count</vt:lpstr>
      <vt:lpstr>67. Find Tree Diameter </vt:lpstr>
      <vt:lpstr>67. Find Tree Diameter</vt:lpstr>
      <vt:lpstr>67. Find Tree Diameter</vt:lpstr>
      <vt:lpstr>67. Find Tree Diameter</vt:lpstr>
      <vt:lpstr>67. Find Tree Diameter</vt:lpstr>
      <vt:lpstr>67. Find Tree Diameter </vt:lpstr>
      <vt:lpstr>68. Subtree Removal</vt:lpstr>
      <vt:lpstr>68. Subtree Removal</vt:lpstr>
      <vt:lpstr>68. Subtree Removal</vt:lpstr>
      <vt:lpstr>68. Subtree Removal</vt:lpstr>
      <vt:lpstr>68. Subtree Removal</vt:lpstr>
      <vt:lpstr>69. IS IT DSU HARD!! </vt:lpstr>
      <vt:lpstr>69. IS IT DSU HARD!!</vt:lpstr>
      <vt:lpstr>69. IS IT DSU HARD!!</vt:lpstr>
      <vt:lpstr>69. IS IT DSU HARD!!</vt:lpstr>
      <vt:lpstr>70. Family Tree </vt:lpstr>
      <vt:lpstr>70. Family Tree</vt:lpstr>
      <vt:lpstr>70. Family Tree</vt:lpstr>
      <vt:lpstr>70. Family Tree</vt:lpstr>
      <vt:lpstr>70. Family Tree</vt:lpstr>
      <vt:lpstr>70. Family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and Assignment Problem</dc:title>
  <cp:lastModifiedBy>User</cp:lastModifiedBy>
  <cp:revision>1</cp:revision>
  <dcterms:modified xsi:type="dcterms:W3CDTF">2022-04-16T12:30:34Z</dcterms:modified>
</cp:coreProperties>
</file>