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7023100" cy="9734550"/>
  <p:notesSz cx="7023100" cy="97345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3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732" y="3017710"/>
            <a:ext cx="5969635" cy="2044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3465" y="5451348"/>
            <a:ext cx="4916170" cy="2433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2"/>
                </a:lnTo>
                <a:lnTo>
                  <a:pt x="189716" y="125408"/>
                </a:lnTo>
                <a:lnTo>
                  <a:pt x="156209" y="156178"/>
                </a:lnTo>
                <a:lnTo>
                  <a:pt x="125432" y="189675"/>
                </a:lnTo>
                <a:lnTo>
                  <a:pt x="97570" y="225710"/>
                </a:lnTo>
                <a:lnTo>
                  <a:pt x="72813" y="264096"/>
                </a:lnTo>
                <a:lnTo>
                  <a:pt x="51348" y="304643"/>
                </a:lnTo>
                <a:lnTo>
                  <a:pt x="33364" y="347164"/>
                </a:lnTo>
                <a:lnTo>
                  <a:pt x="19050" y="391471"/>
                </a:lnTo>
                <a:lnTo>
                  <a:pt x="8592" y="437375"/>
                </a:lnTo>
                <a:lnTo>
                  <a:pt x="2179" y="484688"/>
                </a:lnTo>
                <a:lnTo>
                  <a:pt x="0" y="533222"/>
                </a:lnTo>
                <a:lnTo>
                  <a:pt x="2179" y="581755"/>
                </a:lnTo>
                <a:lnTo>
                  <a:pt x="8592" y="629068"/>
                </a:lnTo>
                <a:lnTo>
                  <a:pt x="19050" y="674973"/>
                </a:lnTo>
                <a:lnTo>
                  <a:pt x="33364" y="719280"/>
                </a:lnTo>
                <a:lnTo>
                  <a:pt x="51348" y="761801"/>
                </a:lnTo>
                <a:lnTo>
                  <a:pt x="72813" y="802349"/>
                </a:lnTo>
                <a:lnTo>
                  <a:pt x="97570" y="840735"/>
                </a:lnTo>
                <a:lnTo>
                  <a:pt x="125432" y="876771"/>
                </a:lnTo>
                <a:lnTo>
                  <a:pt x="156210" y="910268"/>
                </a:lnTo>
                <a:lnTo>
                  <a:pt x="189716" y="941039"/>
                </a:lnTo>
                <a:lnTo>
                  <a:pt x="225762" y="968894"/>
                </a:lnTo>
                <a:lnTo>
                  <a:pt x="264160" y="993647"/>
                </a:lnTo>
                <a:lnTo>
                  <a:pt x="304721" y="1015107"/>
                </a:lnTo>
                <a:lnTo>
                  <a:pt x="347258" y="1033088"/>
                </a:lnTo>
                <a:lnTo>
                  <a:pt x="391583" y="1047401"/>
                </a:lnTo>
                <a:lnTo>
                  <a:pt x="437507" y="1057858"/>
                </a:lnTo>
                <a:lnTo>
                  <a:pt x="484842" y="1064270"/>
                </a:lnTo>
                <a:lnTo>
                  <a:pt x="533400" y="1066449"/>
                </a:lnTo>
                <a:lnTo>
                  <a:pt x="581939" y="1064270"/>
                </a:lnTo>
                <a:lnTo>
                  <a:pt x="629259" y="1057858"/>
                </a:lnTo>
                <a:lnTo>
                  <a:pt x="675172" y="1047401"/>
                </a:lnTo>
                <a:lnTo>
                  <a:pt x="719490" y="1033088"/>
                </a:lnTo>
                <a:lnTo>
                  <a:pt x="762023" y="1015107"/>
                </a:lnTo>
                <a:lnTo>
                  <a:pt x="802583" y="993647"/>
                </a:lnTo>
                <a:lnTo>
                  <a:pt x="840982" y="968894"/>
                </a:lnTo>
                <a:lnTo>
                  <a:pt x="877031" y="941039"/>
                </a:lnTo>
                <a:lnTo>
                  <a:pt x="910542" y="910268"/>
                </a:lnTo>
                <a:lnTo>
                  <a:pt x="941326" y="876771"/>
                </a:lnTo>
                <a:lnTo>
                  <a:pt x="969194" y="840735"/>
                </a:lnTo>
                <a:lnTo>
                  <a:pt x="993958" y="802349"/>
                </a:lnTo>
                <a:lnTo>
                  <a:pt x="1015430" y="761801"/>
                </a:lnTo>
                <a:lnTo>
                  <a:pt x="1033420" y="719280"/>
                </a:lnTo>
                <a:lnTo>
                  <a:pt x="1047741" y="674973"/>
                </a:lnTo>
                <a:lnTo>
                  <a:pt x="1058203" y="629068"/>
                </a:lnTo>
                <a:lnTo>
                  <a:pt x="1064619" y="581755"/>
                </a:lnTo>
                <a:lnTo>
                  <a:pt x="1066800" y="533222"/>
                </a:lnTo>
                <a:lnTo>
                  <a:pt x="1064619" y="484688"/>
                </a:lnTo>
                <a:lnTo>
                  <a:pt x="1058203" y="437375"/>
                </a:lnTo>
                <a:lnTo>
                  <a:pt x="1047741" y="391471"/>
                </a:lnTo>
                <a:lnTo>
                  <a:pt x="1033420" y="347164"/>
                </a:lnTo>
                <a:lnTo>
                  <a:pt x="1015430" y="304643"/>
                </a:lnTo>
                <a:lnTo>
                  <a:pt x="993958" y="264096"/>
                </a:lnTo>
                <a:lnTo>
                  <a:pt x="969194" y="225710"/>
                </a:lnTo>
                <a:lnTo>
                  <a:pt x="941326" y="189675"/>
                </a:lnTo>
                <a:lnTo>
                  <a:pt x="910542" y="156178"/>
                </a:lnTo>
                <a:lnTo>
                  <a:pt x="877031" y="125408"/>
                </a:lnTo>
                <a:lnTo>
                  <a:pt x="840982" y="97552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222"/>
                </a:moveTo>
                <a:lnTo>
                  <a:pt x="2179" y="484688"/>
                </a:lnTo>
                <a:lnTo>
                  <a:pt x="8592" y="437375"/>
                </a:lnTo>
                <a:lnTo>
                  <a:pt x="19050" y="391471"/>
                </a:lnTo>
                <a:lnTo>
                  <a:pt x="33364" y="347164"/>
                </a:lnTo>
                <a:lnTo>
                  <a:pt x="51348" y="304643"/>
                </a:lnTo>
                <a:lnTo>
                  <a:pt x="72813" y="264096"/>
                </a:lnTo>
                <a:lnTo>
                  <a:pt x="97570" y="225710"/>
                </a:lnTo>
                <a:lnTo>
                  <a:pt x="125432" y="189675"/>
                </a:lnTo>
                <a:lnTo>
                  <a:pt x="156209" y="156178"/>
                </a:lnTo>
                <a:lnTo>
                  <a:pt x="189716" y="125408"/>
                </a:lnTo>
                <a:lnTo>
                  <a:pt x="225762" y="97552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2"/>
                </a:lnTo>
                <a:lnTo>
                  <a:pt x="877031" y="125408"/>
                </a:lnTo>
                <a:lnTo>
                  <a:pt x="910542" y="156178"/>
                </a:lnTo>
                <a:lnTo>
                  <a:pt x="941326" y="189675"/>
                </a:lnTo>
                <a:lnTo>
                  <a:pt x="969194" y="225710"/>
                </a:lnTo>
                <a:lnTo>
                  <a:pt x="993958" y="264096"/>
                </a:lnTo>
                <a:lnTo>
                  <a:pt x="1015430" y="304643"/>
                </a:lnTo>
                <a:lnTo>
                  <a:pt x="1033420" y="347164"/>
                </a:lnTo>
                <a:lnTo>
                  <a:pt x="1047741" y="391471"/>
                </a:lnTo>
                <a:lnTo>
                  <a:pt x="1058203" y="437375"/>
                </a:lnTo>
                <a:lnTo>
                  <a:pt x="1064619" y="484688"/>
                </a:lnTo>
                <a:lnTo>
                  <a:pt x="1066800" y="533222"/>
                </a:lnTo>
                <a:lnTo>
                  <a:pt x="1064619" y="581755"/>
                </a:lnTo>
                <a:lnTo>
                  <a:pt x="1058203" y="629068"/>
                </a:lnTo>
                <a:lnTo>
                  <a:pt x="1047741" y="674973"/>
                </a:lnTo>
                <a:lnTo>
                  <a:pt x="1033420" y="719280"/>
                </a:lnTo>
                <a:lnTo>
                  <a:pt x="1015430" y="761801"/>
                </a:lnTo>
                <a:lnTo>
                  <a:pt x="993958" y="802349"/>
                </a:lnTo>
                <a:lnTo>
                  <a:pt x="969194" y="840735"/>
                </a:lnTo>
                <a:lnTo>
                  <a:pt x="941326" y="876771"/>
                </a:lnTo>
                <a:lnTo>
                  <a:pt x="910542" y="910268"/>
                </a:lnTo>
                <a:lnTo>
                  <a:pt x="877031" y="941039"/>
                </a:lnTo>
                <a:lnTo>
                  <a:pt x="840982" y="968894"/>
                </a:lnTo>
                <a:lnTo>
                  <a:pt x="802583" y="993647"/>
                </a:lnTo>
                <a:lnTo>
                  <a:pt x="762023" y="1015107"/>
                </a:lnTo>
                <a:lnTo>
                  <a:pt x="719490" y="1033088"/>
                </a:lnTo>
                <a:lnTo>
                  <a:pt x="675172" y="1047401"/>
                </a:lnTo>
                <a:lnTo>
                  <a:pt x="629259" y="1057858"/>
                </a:lnTo>
                <a:lnTo>
                  <a:pt x="581939" y="1064270"/>
                </a:lnTo>
                <a:lnTo>
                  <a:pt x="533400" y="1066449"/>
                </a:lnTo>
                <a:lnTo>
                  <a:pt x="484842" y="1064270"/>
                </a:lnTo>
                <a:lnTo>
                  <a:pt x="437507" y="1057858"/>
                </a:lnTo>
                <a:lnTo>
                  <a:pt x="391583" y="1047401"/>
                </a:lnTo>
                <a:lnTo>
                  <a:pt x="347258" y="1033088"/>
                </a:lnTo>
                <a:lnTo>
                  <a:pt x="304721" y="1015107"/>
                </a:lnTo>
                <a:lnTo>
                  <a:pt x="264160" y="993647"/>
                </a:lnTo>
                <a:lnTo>
                  <a:pt x="225762" y="968894"/>
                </a:lnTo>
                <a:lnTo>
                  <a:pt x="189716" y="941039"/>
                </a:lnTo>
                <a:lnTo>
                  <a:pt x="156210" y="910268"/>
                </a:lnTo>
                <a:lnTo>
                  <a:pt x="125432" y="876771"/>
                </a:lnTo>
                <a:lnTo>
                  <a:pt x="97570" y="840735"/>
                </a:lnTo>
                <a:lnTo>
                  <a:pt x="72813" y="802349"/>
                </a:lnTo>
                <a:lnTo>
                  <a:pt x="51348" y="761801"/>
                </a:lnTo>
                <a:lnTo>
                  <a:pt x="33364" y="719280"/>
                </a:lnTo>
                <a:lnTo>
                  <a:pt x="19050" y="674973"/>
                </a:lnTo>
                <a:lnTo>
                  <a:pt x="8592" y="629068"/>
                </a:lnTo>
                <a:lnTo>
                  <a:pt x="2179" y="581755"/>
                </a:lnTo>
                <a:lnTo>
                  <a:pt x="0" y="53322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57951" y="8517331"/>
            <a:ext cx="1062355" cy="1066800"/>
          </a:xfrm>
          <a:custGeom>
            <a:avLst/>
            <a:gdLst/>
            <a:ahLst/>
            <a:cxnLst/>
            <a:rect l="l" t="t" r="r" b="b"/>
            <a:pathLst>
              <a:path w="1062354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3"/>
                </a:lnTo>
                <a:lnTo>
                  <a:pt x="189716" y="125409"/>
                </a:lnTo>
                <a:lnTo>
                  <a:pt x="156209" y="156179"/>
                </a:lnTo>
                <a:lnTo>
                  <a:pt x="125432" y="189677"/>
                </a:lnTo>
                <a:lnTo>
                  <a:pt x="97570" y="225713"/>
                </a:lnTo>
                <a:lnTo>
                  <a:pt x="72813" y="264099"/>
                </a:lnTo>
                <a:lnTo>
                  <a:pt x="51348" y="304648"/>
                </a:lnTo>
                <a:lnTo>
                  <a:pt x="33364" y="347170"/>
                </a:lnTo>
                <a:lnTo>
                  <a:pt x="19050" y="391478"/>
                </a:lnTo>
                <a:lnTo>
                  <a:pt x="8592" y="437384"/>
                </a:lnTo>
                <a:lnTo>
                  <a:pt x="2179" y="484699"/>
                </a:lnTo>
                <a:lnTo>
                  <a:pt x="0" y="533234"/>
                </a:lnTo>
                <a:lnTo>
                  <a:pt x="2179" y="581768"/>
                </a:lnTo>
                <a:lnTo>
                  <a:pt x="8592" y="629081"/>
                </a:lnTo>
                <a:lnTo>
                  <a:pt x="19050" y="674985"/>
                </a:lnTo>
                <a:lnTo>
                  <a:pt x="33364" y="719292"/>
                </a:lnTo>
                <a:lnTo>
                  <a:pt x="51348" y="761813"/>
                </a:lnTo>
                <a:lnTo>
                  <a:pt x="72813" y="802361"/>
                </a:lnTo>
                <a:lnTo>
                  <a:pt x="97570" y="840746"/>
                </a:lnTo>
                <a:lnTo>
                  <a:pt x="125432" y="876781"/>
                </a:lnTo>
                <a:lnTo>
                  <a:pt x="156210" y="910278"/>
                </a:lnTo>
                <a:lnTo>
                  <a:pt x="189716" y="941048"/>
                </a:lnTo>
                <a:lnTo>
                  <a:pt x="225762" y="968904"/>
                </a:lnTo>
                <a:lnTo>
                  <a:pt x="264160" y="993655"/>
                </a:lnTo>
                <a:lnTo>
                  <a:pt x="304721" y="1015116"/>
                </a:lnTo>
                <a:lnTo>
                  <a:pt x="347258" y="1033097"/>
                </a:lnTo>
                <a:lnTo>
                  <a:pt x="391583" y="1047409"/>
                </a:lnTo>
                <a:lnTo>
                  <a:pt x="437507" y="1057866"/>
                </a:lnTo>
                <a:lnTo>
                  <a:pt x="484842" y="1064277"/>
                </a:lnTo>
                <a:lnTo>
                  <a:pt x="533400" y="1066457"/>
                </a:lnTo>
                <a:lnTo>
                  <a:pt x="581939" y="1064277"/>
                </a:lnTo>
                <a:lnTo>
                  <a:pt x="629259" y="1057866"/>
                </a:lnTo>
                <a:lnTo>
                  <a:pt x="675172" y="1047409"/>
                </a:lnTo>
                <a:lnTo>
                  <a:pt x="719490" y="1033097"/>
                </a:lnTo>
                <a:lnTo>
                  <a:pt x="762023" y="1015116"/>
                </a:lnTo>
                <a:lnTo>
                  <a:pt x="802583" y="993655"/>
                </a:lnTo>
                <a:lnTo>
                  <a:pt x="840982" y="968904"/>
                </a:lnTo>
                <a:lnTo>
                  <a:pt x="877031" y="941048"/>
                </a:lnTo>
                <a:lnTo>
                  <a:pt x="910542" y="910278"/>
                </a:lnTo>
                <a:lnTo>
                  <a:pt x="941326" y="876781"/>
                </a:lnTo>
                <a:lnTo>
                  <a:pt x="969194" y="840746"/>
                </a:lnTo>
                <a:lnTo>
                  <a:pt x="993958" y="802361"/>
                </a:lnTo>
                <a:lnTo>
                  <a:pt x="1015430" y="761813"/>
                </a:lnTo>
                <a:lnTo>
                  <a:pt x="1033420" y="719292"/>
                </a:lnTo>
                <a:lnTo>
                  <a:pt x="1047741" y="674985"/>
                </a:lnTo>
                <a:lnTo>
                  <a:pt x="1058203" y="629081"/>
                </a:lnTo>
                <a:lnTo>
                  <a:pt x="1061973" y="601280"/>
                </a:lnTo>
                <a:lnTo>
                  <a:pt x="1061973" y="465186"/>
                </a:lnTo>
                <a:lnTo>
                  <a:pt x="1047741" y="391478"/>
                </a:lnTo>
                <a:lnTo>
                  <a:pt x="1033420" y="347170"/>
                </a:lnTo>
                <a:lnTo>
                  <a:pt x="1015430" y="304648"/>
                </a:lnTo>
                <a:lnTo>
                  <a:pt x="993958" y="264099"/>
                </a:lnTo>
                <a:lnTo>
                  <a:pt x="969194" y="225713"/>
                </a:lnTo>
                <a:lnTo>
                  <a:pt x="941326" y="189677"/>
                </a:lnTo>
                <a:lnTo>
                  <a:pt x="910542" y="156179"/>
                </a:lnTo>
                <a:lnTo>
                  <a:pt x="877031" y="125409"/>
                </a:lnTo>
                <a:lnTo>
                  <a:pt x="840982" y="97553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57951" y="8517331"/>
            <a:ext cx="1062355" cy="533400"/>
          </a:xfrm>
          <a:custGeom>
            <a:avLst/>
            <a:gdLst/>
            <a:ahLst/>
            <a:cxnLst/>
            <a:rect l="l" t="t" r="r" b="b"/>
            <a:pathLst>
              <a:path w="1062354" h="533400">
                <a:moveTo>
                  <a:pt x="0" y="533234"/>
                </a:moveTo>
                <a:lnTo>
                  <a:pt x="2179" y="484699"/>
                </a:lnTo>
                <a:lnTo>
                  <a:pt x="8592" y="437384"/>
                </a:lnTo>
                <a:lnTo>
                  <a:pt x="19050" y="391478"/>
                </a:lnTo>
                <a:lnTo>
                  <a:pt x="33364" y="347170"/>
                </a:lnTo>
                <a:lnTo>
                  <a:pt x="51348" y="304648"/>
                </a:lnTo>
                <a:lnTo>
                  <a:pt x="72813" y="264099"/>
                </a:lnTo>
                <a:lnTo>
                  <a:pt x="97570" y="225713"/>
                </a:lnTo>
                <a:lnTo>
                  <a:pt x="125432" y="189677"/>
                </a:lnTo>
                <a:lnTo>
                  <a:pt x="156209" y="156179"/>
                </a:lnTo>
                <a:lnTo>
                  <a:pt x="189716" y="125409"/>
                </a:lnTo>
                <a:lnTo>
                  <a:pt x="225762" y="97553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3"/>
                </a:lnTo>
                <a:lnTo>
                  <a:pt x="877031" y="125409"/>
                </a:lnTo>
                <a:lnTo>
                  <a:pt x="910542" y="156179"/>
                </a:lnTo>
                <a:lnTo>
                  <a:pt x="941326" y="189677"/>
                </a:lnTo>
                <a:lnTo>
                  <a:pt x="969194" y="225713"/>
                </a:lnTo>
                <a:lnTo>
                  <a:pt x="993958" y="264099"/>
                </a:lnTo>
                <a:lnTo>
                  <a:pt x="1015430" y="304648"/>
                </a:lnTo>
                <a:lnTo>
                  <a:pt x="1033420" y="347170"/>
                </a:lnTo>
                <a:lnTo>
                  <a:pt x="1047741" y="391478"/>
                </a:lnTo>
                <a:lnTo>
                  <a:pt x="1058203" y="437384"/>
                </a:lnTo>
                <a:lnTo>
                  <a:pt x="1061973" y="465186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74404"/>
            <a:ext cx="7019925" cy="857250"/>
          </a:xfrm>
          <a:custGeom>
            <a:avLst/>
            <a:gdLst/>
            <a:ahLst/>
            <a:cxnLst/>
            <a:rect l="l" t="t" r="r" b="b"/>
            <a:pathLst>
              <a:path w="7019925" h="857250">
                <a:moveTo>
                  <a:pt x="0" y="0"/>
                </a:moveTo>
                <a:lnTo>
                  <a:pt x="0" y="856970"/>
                </a:lnTo>
                <a:lnTo>
                  <a:pt x="7019924" y="856970"/>
                </a:lnTo>
                <a:lnTo>
                  <a:pt x="7019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1155" y="2238946"/>
            <a:ext cx="3055048" cy="642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16896" y="2238946"/>
            <a:ext cx="3055048" cy="642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2"/>
                </a:lnTo>
                <a:lnTo>
                  <a:pt x="189716" y="125408"/>
                </a:lnTo>
                <a:lnTo>
                  <a:pt x="156209" y="156178"/>
                </a:lnTo>
                <a:lnTo>
                  <a:pt x="125432" y="189675"/>
                </a:lnTo>
                <a:lnTo>
                  <a:pt x="97570" y="225710"/>
                </a:lnTo>
                <a:lnTo>
                  <a:pt x="72813" y="264096"/>
                </a:lnTo>
                <a:lnTo>
                  <a:pt x="51348" y="304643"/>
                </a:lnTo>
                <a:lnTo>
                  <a:pt x="33364" y="347164"/>
                </a:lnTo>
                <a:lnTo>
                  <a:pt x="19050" y="391471"/>
                </a:lnTo>
                <a:lnTo>
                  <a:pt x="8592" y="437375"/>
                </a:lnTo>
                <a:lnTo>
                  <a:pt x="2179" y="484688"/>
                </a:lnTo>
                <a:lnTo>
                  <a:pt x="0" y="533222"/>
                </a:lnTo>
                <a:lnTo>
                  <a:pt x="2179" y="581755"/>
                </a:lnTo>
                <a:lnTo>
                  <a:pt x="8592" y="629068"/>
                </a:lnTo>
                <a:lnTo>
                  <a:pt x="19050" y="674973"/>
                </a:lnTo>
                <a:lnTo>
                  <a:pt x="33364" y="719280"/>
                </a:lnTo>
                <a:lnTo>
                  <a:pt x="51348" y="761801"/>
                </a:lnTo>
                <a:lnTo>
                  <a:pt x="72813" y="802349"/>
                </a:lnTo>
                <a:lnTo>
                  <a:pt x="97570" y="840735"/>
                </a:lnTo>
                <a:lnTo>
                  <a:pt x="125432" y="876771"/>
                </a:lnTo>
                <a:lnTo>
                  <a:pt x="156210" y="910268"/>
                </a:lnTo>
                <a:lnTo>
                  <a:pt x="189716" y="941039"/>
                </a:lnTo>
                <a:lnTo>
                  <a:pt x="225762" y="968894"/>
                </a:lnTo>
                <a:lnTo>
                  <a:pt x="264160" y="993647"/>
                </a:lnTo>
                <a:lnTo>
                  <a:pt x="304721" y="1015107"/>
                </a:lnTo>
                <a:lnTo>
                  <a:pt x="347258" y="1033088"/>
                </a:lnTo>
                <a:lnTo>
                  <a:pt x="391583" y="1047401"/>
                </a:lnTo>
                <a:lnTo>
                  <a:pt x="437507" y="1057858"/>
                </a:lnTo>
                <a:lnTo>
                  <a:pt x="484842" y="1064270"/>
                </a:lnTo>
                <a:lnTo>
                  <a:pt x="533400" y="1066449"/>
                </a:lnTo>
                <a:lnTo>
                  <a:pt x="581939" y="1064270"/>
                </a:lnTo>
                <a:lnTo>
                  <a:pt x="629259" y="1057858"/>
                </a:lnTo>
                <a:lnTo>
                  <a:pt x="675172" y="1047401"/>
                </a:lnTo>
                <a:lnTo>
                  <a:pt x="719490" y="1033088"/>
                </a:lnTo>
                <a:lnTo>
                  <a:pt x="762023" y="1015107"/>
                </a:lnTo>
                <a:lnTo>
                  <a:pt x="802583" y="993647"/>
                </a:lnTo>
                <a:lnTo>
                  <a:pt x="840982" y="968894"/>
                </a:lnTo>
                <a:lnTo>
                  <a:pt x="877031" y="941039"/>
                </a:lnTo>
                <a:lnTo>
                  <a:pt x="910542" y="910268"/>
                </a:lnTo>
                <a:lnTo>
                  <a:pt x="941326" y="876771"/>
                </a:lnTo>
                <a:lnTo>
                  <a:pt x="969194" y="840735"/>
                </a:lnTo>
                <a:lnTo>
                  <a:pt x="993958" y="802349"/>
                </a:lnTo>
                <a:lnTo>
                  <a:pt x="1015430" y="761801"/>
                </a:lnTo>
                <a:lnTo>
                  <a:pt x="1033420" y="719280"/>
                </a:lnTo>
                <a:lnTo>
                  <a:pt x="1047741" y="674973"/>
                </a:lnTo>
                <a:lnTo>
                  <a:pt x="1058203" y="629068"/>
                </a:lnTo>
                <a:lnTo>
                  <a:pt x="1064619" y="581755"/>
                </a:lnTo>
                <a:lnTo>
                  <a:pt x="1066800" y="533222"/>
                </a:lnTo>
                <a:lnTo>
                  <a:pt x="1064619" y="484688"/>
                </a:lnTo>
                <a:lnTo>
                  <a:pt x="1058203" y="437375"/>
                </a:lnTo>
                <a:lnTo>
                  <a:pt x="1047741" y="391471"/>
                </a:lnTo>
                <a:lnTo>
                  <a:pt x="1033420" y="347164"/>
                </a:lnTo>
                <a:lnTo>
                  <a:pt x="1015430" y="304643"/>
                </a:lnTo>
                <a:lnTo>
                  <a:pt x="993958" y="264096"/>
                </a:lnTo>
                <a:lnTo>
                  <a:pt x="969194" y="225710"/>
                </a:lnTo>
                <a:lnTo>
                  <a:pt x="941326" y="189675"/>
                </a:lnTo>
                <a:lnTo>
                  <a:pt x="910542" y="156178"/>
                </a:lnTo>
                <a:lnTo>
                  <a:pt x="877031" y="125408"/>
                </a:lnTo>
                <a:lnTo>
                  <a:pt x="840982" y="97552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222"/>
                </a:moveTo>
                <a:lnTo>
                  <a:pt x="2179" y="484688"/>
                </a:lnTo>
                <a:lnTo>
                  <a:pt x="8592" y="437375"/>
                </a:lnTo>
                <a:lnTo>
                  <a:pt x="19050" y="391471"/>
                </a:lnTo>
                <a:lnTo>
                  <a:pt x="33364" y="347164"/>
                </a:lnTo>
                <a:lnTo>
                  <a:pt x="51348" y="304643"/>
                </a:lnTo>
                <a:lnTo>
                  <a:pt x="72813" y="264096"/>
                </a:lnTo>
                <a:lnTo>
                  <a:pt x="97570" y="225710"/>
                </a:lnTo>
                <a:lnTo>
                  <a:pt x="125432" y="189675"/>
                </a:lnTo>
                <a:lnTo>
                  <a:pt x="156209" y="156178"/>
                </a:lnTo>
                <a:lnTo>
                  <a:pt x="189716" y="125408"/>
                </a:lnTo>
                <a:lnTo>
                  <a:pt x="225762" y="97552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2"/>
                </a:lnTo>
                <a:lnTo>
                  <a:pt x="877031" y="125408"/>
                </a:lnTo>
                <a:lnTo>
                  <a:pt x="910542" y="156178"/>
                </a:lnTo>
                <a:lnTo>
                  <a:pt x="941326" y="189675"/>
                </a:lnTo>
                <a:lnTo>
                  <a:pt x="969194" y="225710"/>
                </a:lnTo>
                <a:lnTo>
                  <a:pt x="993958" y="264096"/>
                </a:lnTo>
                <a:lnTo>
                  <a:pt x="1015430" y="304643"/>
                </a:lnTo>
                <a:lnTo>
                  <a:pt x="1033420" y="347164"/>
                </a:lnTo>
                <a:lnTo>
                  <a:pt x="1047741" y="391471"/>
                </a:lnTo>
                <a:lnTo>
                  <a:pt x="1058203" y="437375"/>
                </a:lnTo>
                <a:lnTo>
                  <a:pt x="1064619" y="484688"/>
                </a:lnTo>
                <a:lnTo>
                  <a:pt x="1066800" y="533222"/>
                </a:lnTo>
                <a:lnTo>
                  <a:pt x="1064619" y="581755"/>
                </a:lnTo>
                <a:lnTo>
                  <a:pt x="1058203" y="629068"/>
                </a:lnTo>
                <a:lnTo>
                  <a:pt x="1047741" y="674973"/>
                </a:lnTo>
                <a:lnTo>
                  <a:pt x="1033420" y="719280"/>
                </a:lnTo>
                <a:lnTo>
                  <a:pt x="1015430" y="761801"/>
                </a:lnTo>
                <a:lnTo>
                  <a:pt x="993958" y="802349"/>
                </a:lnTo>
                <a:lnTo>
                  <a:pt x="969194" y="840735"/>
                </a:lnTo>
                <a:lnTo>
                  <a:pt x="941326" y="876771"/>
                </a:lnTo>
                <a:lnTo>
                  <a:pt x="910542" y="910268"/>
                </a:lnTo>
                <a:lnTo>
                  <a:pt x="877031" y="941039"/>
                </a:lnTo>
                <a:lnTo>
                  <a:pt x="840982" y="968894"/>
                </a:lnTo>
                <a:lnTo>
                  <a:pt x="802583" y="993647"/>
                </a:lnTo>
                <a:lnTo>
                  <a:pt x="762023" y="1015107"/>
                </a:lnTo>
                <a:lnTo>
                  <a:pt x="719490" y="1033088"/>
                </a:lnTo>
                <a:lnTo>
                  <a:pt x="675172" y="1047401"/>
                </a:lnTo>
                <a:lnTo>
                  <a:pt x="629259" y="1057858"/>
                </a:lnTo>
                <a:lnTo>
                  <a:pt x="581939" y="1064270"/>
                </a:lnTo>
                <a:lnTo>
                  <a:pt x="533400" y="1066449"/>
                </a:lnTo>
                <a:lnTo>
                  <a:pt x="484842" y="1064270"/>
                </a:lnTo>
                <a:lnTo>
                  <a:pt x="437507" y="1057858"/>
                </a:lnTo>
                <a:lnTo>
                  <a:pt x="391583" y="1047401"/>
                </a:lnTo>
                <a:lnTo>
                  <a:pt x="347258" y="1033088"/>
                </a:lnTo>
                <a:lnTo>
                  <a:pt x="304721" y="1015107"/>
                </a:lnTo>
                <a:lnTo>
                  <a:pt x="264160" y="993647"/>
                </a:lnTo>
                <a:lnTo>
                  <a:pt x="225762" y="968894"/>
                </a:lnTo>
                <a:lnTo>
                  <a:pt x="189716" y="941039"/>
                </a:lnTo>
                <a:lnTo>
                  <a:pt x="156210" y="910268"/>
                </a:lnTo>
                <a:lnTo>
                  <a:pt x="125432" y="876771"/>
                </a:lnTo>
                <a:lnTo>
                  <a:pt x="97570" y="840735"/>
                </a:lnTo>
                <a:lnTo>
                  <a:pt x="72813" y="802349"/>
                </a:lnTo>
                <a:lnTo>
                  <a:pt x="51348" y="761801"/>
                </a:lnTo>
                <a:lnTo>
                  <a:pt x="33364" y="719280"/>
                </a:lnTo>
                <a:lnTo>
                  <a:pt x="19050" y="674973"/>
                </a:lnTo>
                <a:lnTo>
                  <a:pt x="8592" y="629068"/>
                </a:lnTo>
                <a:lnTo>
                  <a:pt x="2179" y="581755"/>
                </a:lnTo>
                <a:lnTo>
                  <a:pt x="0" y="53322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517331"/>
            <a:ext cx="7019925" cy="1217295"/>
          </a:xfrm>
          <a:custGeom>
            <a:avLst/>
            <a:gdLst/>
            <a:ahLst/>
            <a:cxnLst/>
            <a:rect l="l" t="t" r="r" b="b"/>
            <a:pathLst>
              <a:path w="7019925" h="1217295">
                <a:moveTo>
                  <a:pt x="7019912" y="414210"/>
                </a:moveTo>
                <a:lnTo>
                  <a:pt x="7010857" y="414210"/>
                </a:lnTo>
                <a:lnTo>
                  <a:pt x="7005688" y="391490"/>
                </a:lnTo>
                <a:lnTo>
                  <a:pt x="6991363" y="347179"/>
                </a:lnTo>
                <a:lnTo>
                  <a:pt x="6973379" y="304660"/>
                </a:lnTo>
                <a:lnTo>
                  <a:pt x="6951904" y="264109"/>
                </a:lnTo>
                <a:lnTo>
                  <a:pt x="6927139" y="225717"/>
                </a:lnTo>
                <a:lnTo>
                  <a:pt x="6899275" y="189687"/>
                </a:lnTo>
                <a:lnTo>
                  <a:pt x="6868490" y="156184"/>
                </a:lnTo>
                <a:lnTo>
                  <a:pt x="6834975" y="125412"/>
                </a:lnTo>
                <a:lnTo>
                  <a:pt x="6798932" y="97561"/>
                </a:lnTo>
                <a:lnTo>
                  <a:pt x="6760527" y="72809"/>
                </a:lnTo>
                <a:lnTo>
                  <a:pt x="6719964" y="51346"/>
                </a:lnTo>
                <a:lnTo>
                  <a:pt x="6677431" y="33362"/>
                </a:lnTo>
                <a:lnTo>
                  <a:pt x="6633121" y="19050"/>
                </a:lnTo>
                <a:lnTo>
                  <a:pt x="6587198" y="8597"/>
                </a:lnTo>
                <a:lnTo>
                  <a:pt x="6539878" y="2184"/>
                </a:lnTo>
                <a:lnTo>
                  <a:pt x="6491351" y="0"/>
                </a:lnTo>
                <a:lnTo>
                  <a:pt x="6442786" y="2184"/>
                </a:lnTo>
                <a:lnTo>
                  <a:pt x="6395453" y="8597"/>
                </a:lnTo>
                <a:lnTo>
                  <a:pt x="6349530" y="19050"/>
                </a:lnTo>
                <a:lnTo>
                  <a:pt x="6305207" y="33362"/>
                </a:lnTo>
                <a:lnTo>
                  <a:pt x="6262662" y="51346"/>
                </a:lnTo>
                <a:lnTo>
                  <a:pt x="6222098" y="72809"/>
                </a:lnTo>
                <a:lnTo>
                  <a:pt x="6183706" y="97561"/>
                </a:lnTo>
                <a:lnTo>
                  <a:pt x="6147663" y="125412"/>
                </a:lnTo>
                <a:lnTo>
                  <a:pt x="6114148" y="156184"/>
                </a:lnTo>
                <a:lnTo>
                  <a:pt x="6083376" y="189687"/>
                </a:lnTo>
                <a:lnTo>
                  <a:pt x="6055512" y="225717"/>
                </a:lnTo>
                <a:lnTo>
                  <a:pt x="6030760" y="264109"/>
                </a:lnTo>
                <a:lnTo>
                  <a:pt x="6009297" y="304660"/>
                </a:lnTo>
                <a:lnTo>
                  <a:pt x="5991314" y="347179"/>
                </a:lnTo>
                <a:lnTo>
                  <a:pt x="5977001" y="391490"/>
                </a:lnTo>
                <a:lnTo>
                  <a:pt x="5971819" y="414210"/>
                </a:lnTo>
                <a:lnTo>
                  <a:pt x="0" y="414210"/>
                </a:lnTo>
                <a:lnTo>
                  <a:pt x="0" y="1217218"/>
                </a:lnTo>
                <a:lnTo>
                  <a:pt x="7019912" y="1217218"/>
                </a:lnTo>
                <a:lnTo>
                  <a:pt x="7019912" y="601281"/>
                </a:lnTo>
                <a:lnTo>
                  <a:pt x="7019912" y="465188"/>
                </a:lnTo>
                <a:lnTo>
                  <a:pt x="7019912" y="41421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57951" y="8517331"/>
            <a:ext cx="1062355" cy="533400"/>
          </a:xfrm>
          <a:custGeom>
            <a:avLst/>
            <a:gdLst/>
            <a:ahLst/>
            <a:cxnLst/>
            <a:rect l="l" t="t" r="r" b="b"/>
            <a:pathLst>
              <a:path w="1062354" h="533400">
                <a:moveTo>
                  <a:pt x="0" y="533234"/>
                </a:moveTo>
                <a:lnTo>
                  <a:pt x="2179" y="484699"/>
                </a:lnTo>
                <a:lnTo>
                  <a:pt x="8592" y="437384"/>
                </a:lnTo>
                <a:lnTo>
                  <a:pt x="19050" y="391478"/>
                </a:lnTo>
                <a:lnTo>
                  <a:pt x="33364" y="347170"/>
                </a:lnTo>
                <a:lnTo>
                  <a:pt x="51348" y="304648"/>
                </a:lnTo>
                <a:lnTo>
                  <a:pt x="72813" y="264099"/>
                </a:lnTo>
                <a:lnTo>
                  <a:pt x="97570" y="225713"/>
                </a:lnTo>
                <a:lnTo>
                  <a:pt x="125432" y="189677"/>
                </a:lnTo>
                <a:lnTo>
                  <a:pt x="156209" y="156179"/>
                </a:lnTo>
                <a:lnTo>
                  <a:pt x="189716" y="125409"/>
                </a:lnTo>
                <a:lnTo>
                  <a:pt x="225762" y="97553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3"/>
                </a:lnTo>
                <a:lnTo>
                  <a:pt x="877031" y="125409"/>
                </a:lnTo>
                <a:lnTo>
                  <a:pt x="910542" y="156179"/>
                </a:lnTo>
                <a:lnTo>
                  <a:pt x="941326" y="189677"/>
                </a:lnTo>
                <a:lnTo>
                  <a:pt x="969194" y="225713"/>
                </a:lnTo>
                <a:lnTo>
                  <a:pt x="993958" y="264099"/>
                </a:lnTo>
                <a:lnTo>
                  <a:pt x="1015430" y="304648"/>
                </a:lnTo>
                <a:lnTo>
                  <a:pt x="1033420" y="347170"/>
                </a:lnTo>
                <a:lnTo>
                  <a:pt x="1047741" y="391478"/>
                </a:lnTo>
                <a:lnTo>
                  <a:pt x="1058203" y="437384"/>
                </a:lnTo>
                <a:lnTo>
                  <a:pt x="1061973" y="465186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74404"/>
            <a:ext cx="7019925" cy="857250"/>
          </a:xfrm>
          <a:custGeom>
            <a:avLst/>
            <a:gdLst/>
            <a:ahLst/>
            <a:cxnLst/>
            <a:rect l="l" t="t" r="r" b="b"/>
            <a:pathLst>
              <a:path w="7019925" h="857250">
                <a:moveTo>
                  <a:pt x="0" y="0"/>
                </a:moveTo>
                <a:lnTo>
                  <a:pt x="0" y="856970"/>
                </a:lnTo>
                <a:lnTo>
                  <a:pt x="7019924" y="856970"/>
                </a:lnTo>
                <a:lnTo>
                  <a:pt x="7019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292" y="1131506"/>
            <a:ext cx="5898514" cy="54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292" y="3980434"/>
            <a:ext cx="5892800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1339" y="9193450"/>
            <a:ext cx="2449829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1155" y="9053132"/>
            <a:ext cx="1615313" cy="486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12508" y="9189561"/>
            <a:ext cx="17780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804" y="214248"/>
            <a:ext cx="176148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7019924" cy="16854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2764" y="9143365"/>
            <a:ext cx="24974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Codificação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Back-End </a:t>
            </a:r>
            <a:r>
              <a:rPr sz="155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SENAI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9080" y="9099550"/>
            <a:ext cx="15621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2292" y="1131506"/>
            <a:ext cx="50444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TEMPLATE</a:t>
            </a:r>
            <a:r>
              <a:rPr spc="5" dirty="0"/>
              <a:t> </a:t>
            </a:r>
            <a:r>
              <a:rPr spc="-65" dirty="0"/>
              <a:t>PARA</a:t>
            </a:r>
            <a:r>
              <a:rPr spc="-105" dirty="0"/>
              <a:t> </a:t>
            </a:r>
            <a:r>
              <a:rPr spc="5" dirty="0"/>
              <a:t>SRS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292" y="2569209"/>
            <a:ext cx="142049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40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2150" b="1" spc="-2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2150" b="1" spc="-5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2150" b="1" spc="3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2150" b="1" spc="40" dirty="0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sz="2150" b="1" spc="5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sz="2150" b="1" spc="-2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2150" b="1" dirty="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sz="2150" b="1" spc="35" dirty="0">
                <a:solidFill>
                  <a:srgbClr val="933546"/>
                </a:solidFill>
                <a:latin typeface="Calibri"/>
                <a:cs typeface="Calibri"/>
              </a:rPr>
              <a:t>õe</a:t>
            </a:r>
            <a:r>
              <a:rPr sz="2150" b="1" spc="1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292" y="3541712"/>
            <a:ext cx="42989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8000" algn="l"/>
                <a:tab pos="1414780" algn="l"/>
                <a:tab pos="1910080" algn="l"/>
                <a:tab pos="2358390" algn="l"/>
                <a:tab pos="3197860" algn="l"/>
                <a:tab pos="3827145" algn="l"/>
              </a:tabLst>
            </a:pPr>
            <a:r>
              <a:rPr sz="155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-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7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5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3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7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5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2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550" spc="7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o</a:t>
            </a:r>
            <a:r>
              <a:rPr sz="1550" spc="8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55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550" spc="8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550" spc="-3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6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550" spc="5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spc="-3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550" spc="9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1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50" spc="3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292" y="3761359"/>
            <a:ext cx="405130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15489" algn="l"/>
                <a:tab pos="2806700" algn="l"/>
              </a:tabLst>
            </a:pP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desenvolvimento	da	</a:t>
            </a:r>
            <a:r>
              <a:rPr sz="1550" spc="20" dirty="0">
                <a:solidFill>
                  <a:srgbClr val="252525"/>
                </a:solidFill>
                <a:latin typeface="Calibri"/>
                <a:cs typeface="Calibri"/>
              </a:rPr>
              <a:t>documentação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450" y="3541712"/>
            <a:ext cx="1456690" cy="485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95"/>
              </a:lnSpc>
              <a:spcBef>
                <a:spcPts val="125"/>
              </a:spcBef>
              <a:tabLst>
                <a:tab pos="813435" algn="l"/>
                <a:tab pos="1337945" algn="l"/>
              </a:tabLst>
            </a:pPr>
            <a:r>
              <a:rPr sz="1550" spc="3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550" spc="7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550" spc="-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550" spc="1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550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55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550" dirty="0">
              <a:latin typeface="Calibri"/>
              <a:cs typeface="Calibri"/>
            </a:endParaRPr>
          </a:p>
          <a:p>
            <a:pPr marL="193675">
              <a:lnSpc>
                <a:spcPts val="1795"/>
              </a:lnSpc>
              <a:tabLst>
                <a:tab pos="1146810" algn="l"/>
              </a:tabLst>
            </a:pPr>
            <a:r>
              <a:rPr sz="1550" spc="5" dirty="0">
                <a:solidFill>
                  <a:srgbClr val="252525"/>
                </a:solidFill>
                <a:latin typeface="Calibri"/>
                <a:cs typeface="Calibri"/>
              </a:rPr>
              <a:t>pa</a:t>
            </a:r>
            <a:r>
              <a:rPr sz="155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550" dirty="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sz="1550" spc="3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55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550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algn="just">
              <a:lnSpc>
                <a:spcPct val="94100"/>
              </a:lnSpc>
              <a:spcBef>
                <a:spcPts val="234"/>
              </a:spcBef>
            </a:pPr>
            <a:r>
              <a:rPr spc="5" dirty="0"/>
              <a:t>(Software </a:t>
            </a:r>
            <a:r>
              <a:rPr spc="15" dirty="0"/>
              <a:t>Requirements Specification). </a:t>
            </a:r>
            <a:r>
              <a:rPr dirty="0"/>
              <a:t>Poderá </a:t>
            </a:r>
            <a:r>
              <a:rPr spc="15" dirty="0"/>
              <a:t>ser </a:t>
            </a:r>
            <a:r>
              <a:rPr spc="5" dirty="0"/>
              <a:t>utilizado </a:t>
            </a:r>
            <a:r>
              <a:rPr spc="50" dirty="0"/>
              <a:t>de </a:t>
            </a:r>
            <a:r>
              <a:rPr spc="5" dirty="0"/>
              <a:t>acordo </a:t>
            </a:r>
            <a:r>
              <a:rPr spc="10" dirty="0"/>
              <a:t> com </a:t>
            </a:r>
            <a:r>
              <a:rPr spc="5" dirty="0"/>
              <a:t>as </a:t>
            </a:r>
            <a:r>
              <a:rPr spc="10" dirty="0"/>
              <a:t>especificidades de cada </a:t>
            </a:r>
            <a:r>
              <a:rPr spc="5" dirty="0"/>
              <a:t>projeto, </a:t>
            </a:r>
            <a:r>
              <a:rPr dirty="0"/>
              <a:t>para isso </a:t>
            </a:r>
            <a:r>
              <a:rPr spc="10" dirty="0"/>
              <a:t>é </a:t>
            </a:r>
            <a:r>
              <a:rPr spc="15" dirty="0"/>
              <a:t>necessário </a:t>
            </a:r>
            <a:r>
              <a:rPr dirty="0"/>
              <a:t>verificar </a:t>
            </a:r>
            <a:r>
              <a:rPr spc="5" dirty="0"/>
              <a:t> todo </a:t>
            </a:r>
            <a:r>
              <a:rPr spc="10" dirty="0"/>
              <a:t>o </a:t>
            </a:r>
            <a:r>
              <a:rPr spc="15" dirty="0"/>
              <a:t>processo </a:t>
            </a:r>
            <a:r>
              <a:rPr spc="10" dirty="0"/>
              <a:t>e adequar o </a:t>
            </a:r>
            <a:r>
              <a:rPr spc="20" dirty="0"/>
              <a:t>documento </a:t>
            </a:r>
            <a:r>
              <a:rPr spc="45" dirty="0"/>
              <a:t>de </a:t>
            </a:r>
            <a:r>
              <a:rPr spc="5" dirty="0"/>
              <a:t>acordo </a:t>
            </a:r>
            <a:r>
              <a:rPr spc="10" dirty="0"/>
              <a:t>com o </a:t>
            </a:r>
            <a:r>
              <a:rPr spc="30" dirty="0"/>
              <a:t>que </a:t>
            </a:r>
            <a:r>
              <a:rPr spc="5" dirty="0"/>
              <a:t>será </a:t>
            </a:r>
            <a:r>
              <a:rPr spc="10" dirty="0"/>
              <a:t> </a:t>
            </a:r>
            <a:r>
              <a:rPr spc="-5" dirty="0"/>
              <a:t>desenvolvido.</a:t>
            </a:r>
          </a:p>
          <a:p>
            <a:pPr>
              <a:lnSpc>
                <a:spcPct val="100000"/>
              </a:lnSpc>
            </a:pPr>
            <a:endParaRPr sz="1600" dirty="0"/>
          </a:p>
          <a:p>
            <a:pPr marL="12700" algn="just">
              <a:lnSpc>
                <a:spcPct val="100000"/>
              </a:lnSpc>
              <a:spcBef>
                <a:spcPts val="1215"/>
              </a:spcBef>
            </a:pPr>
            <a:r>
              <a:rPr spc="10" dirty="0"/>
              <a:t>A </a:t>
            </a:r>
            <a:r>
              <a:rPr dirty="0"/>
              <a:t>seguir</a:t>
            </a:r>
            <a:r>
              <a:rPr spc="80" dirty="0"/>
              <a:t> </a:t>
            </a:r>
            <a:r>
              <a:rPr spc="5" dirty="0"/>
              <a:t>conheça</a:t>
            </a:r>
            <a:r>
              <a:rPr spc="110" dirty="0"/>
              <a:t> </a:t>
            </a:r>
            <a:r>
              <a:rPr spc="5" dirty="0"/>
              <a:t>os</a:t>
            </a:r>
            <a:r>
              <a:rPr spc="85" dirty="0"/>
              <a:t> </a:t>
            </a:r>
            <a:r>
              <a:rPr spc="5" dirty="0"/>
              <a:t>principais</a:t>
            </a:r>
            <a:r>
              <a:rPr spc="105" dirty="0"/>
              <a:t> </a:t>
            </a:r>
            <a:r>
              <a:rPr dirty="0"/>
              <a:t>itens</a:t>
            </a:r>
            <a:r>
              <a:rPr spc="85" dirty="0"/>
              <a:t> </a:t>
            </a:r>
            <a:r>
              <a:rPr spc="10" dirty="0"/>
              <a:t>da</a:t>
            </a:r>
            <a:r>
              <a:rPr spc="15" dirty="0"/>
              <a:t> </a:t>
            </a:r>
            <a:r>
              <a:rPr spc="5" dirty="0"/>
              <a:t>documentação</a:t>
            </a:r>
            <a:r>
              <a:rPr spc="90" dirty="0"/>
              <a:t> </a:t>
            </a:r>
            <a:r>
              <a:rPr spc="10" dirty="0"/>
              <a:t>de</a:t>
            </a:r>
            <a:r>
              <a:rPr spc="70" dirty="0"/>
              <a:t> </a:t>
            </a:r>
            <a:r>
              <a:rPr spc="15" dirty="0"/>
              <a:t>SRS.</a:t>
            </a:r>
          </a:p>
          <a:p>
            <a:pPr>
              <a:lnSpc>
                <a:spcPct val="100000"/>
              </a:lnSpc>
            </a:pPr>
            <a:endParaRPr sz="1600" dirty="0"/>
          </a:p>
          <a:p>
            <a:pPr marL="20320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Capa</a:t>
            </a:r>
            <a:endParaRPr sz="2000" dirty="0">
              <a:latin typeface="Calibri"/>
              <a:cs typeface="Calibri"/>
            </a:endParaRPr>
          </a:p>
          <a:p>
            <a:pPr marR="53975" algn="r">
              <a:lnSpc>
                <a:spcPct val="100000"/>
              </a:lnSpc>
              <a:spcBef>
                <a:spcPts val="1710"/>
              </a:spcBef>
            </a:pPr>
            <a:r>
              <a:rPr b="1" dirty="0">
                <a:latin typeface="Calibri"/>
                <a:cs typeface="Calibri"/>
              </a:rPr>
              <a:t>&lt;</a:t>
            </a:r>
            <a:r>
              <a:rPr lang="pt-BR" b="1" dirty="0">
                <a:solidFill>
                  <a:srgbClr val="933546"/>
                </a:solidFill>
                <a:latin typeface="Calibri"/>
                <a:cs typeface="Calibri"/>
              </a:rPr>
              <a:t>Projeto Web LH-Pets</a:t>
            </a:r>
            <a:r>
              <a:rPr b="1" spc="-5" dirty="0">
                <a:latin typeface="Calibri"/>
                <a:cs typeface="Calibri"/>
              </a:rPr>
              <a:t>&gt;</a:t>
            </a:r>
          </a:p>
          <a:p>
            <a:pPr marR="53975" algn="r">
              <a:lnSpc>
                <a:spcPct val="100000"/>
              </a:lnSpc>
              <a:spcBef>
                <a:spcPts val="695"/>
              </a:spcBef>
            </a:pPr>
            <a:r>
              <a:rPr b="1" spc="5" dirty="0">
                <a:latin typeface="Calibri"/>
                <a:cs typeface="Calibri"/>
              </a:rPr>
              <a:t>Especificação</a:t>
            </a:r>
            <a:r>
              <a:rPr b="1" spc="1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Requisitos</a:t>
            </a:r>
            <a:r>
              <a:rPr b="1" spc="1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Software</a:t>
            </a:r>
          </a:p>
          <a:p>
            <a:pPr marR="45085" algn="r">
              <a:lnSpc>
                <a:spcPct val="100000"/>
              </a:lnSpc>
              <a:spcBef>
                <a:spcPts val="690"/>
              </a:spcBef>
            </a:pPr>
            <a:r>
              <a:rPr b="1" spc="-10" dirty="0">
                <a:latin typeface="Calibri"/>
                <a:cs typeface="Calibri"/>
              </a:rPr>
              <a:t>Para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&lt;</a:t>
            </a:r>
            <a:r>
              <a:rPr lang="pt-BR" b="1" dirty="0">
                <a:solidFill>
                  <a:srgbClr val="933546"/>
                </a:solidFill>
                <a:latin typeface="Calibri"/>
                <a:cs typeface="Calibri"/>
              </a:rPr>
              <a:t>Empresa </a:t>
            </a:r>
            <a:r>
              <a:rPr lang="pt-BR" b="1" dirty="0" err="1">
                <a:solidFill>
                  <a:srgbClr val="933546"/>
                </a:solidFill>
                <a:latin typeface="Calibri"/>
                <a:cs typeface="Calibri"/>
              </a:rPr>
              <a:t>Balti</a:t>
            </a:r>
            <a:r>
              <a:rPr b="1" dirty="0">
                <a:latin typeface="Calibri"/>
                <a:cs typeface="Calibri"/>
              </a:rPr>
              <a:t>&gt;</a:t>
            </a: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 marR="35560" algn="r">
              <a:lnSpc>
                <a:spcPct val="100000"/>
              </a:lnSpc>
              <a:spcBef>
                <a:spcPts val="1215"/>
              </a:spcBef>
            </a:pPr>
            <a:r>
              <a:rPr b="1" spc="-20" dirty="0">
                <a:latin typeface="Calibri"/>
                <a:cs typeface="Calibri"/>
              </a:rPr>
              <a:t>Versão</a:t>
            </a:r>
            <a:r>
              <a:rPr b="1" spc="6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&lt;</a:t>
            </a:r>
            <a:r>
              <a:rPr b="1" spc="20" dirty="0">
                <a:solidFill>
                  <a:srgbClr val="933546"/>
                </a:solidFill>
                <a:latin typeface="Calibri"/>
                <a:cs typeface="Calibri"/>
              </a:rPr>
              <a:t>1.0</a:t>
            </a:r>
            <a:r>
              <a:rPr b="1" spc="20" dirty="0"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866130" cy="54972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6210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lang="pt-BR" sz="1400" b="1" spc="35" dirty="0">
                <a:solidFill>
                  <a:srgbClr val="252525"/>
                </a:solidFill>
                <a:latin typeface="Calibri"/>
                <a:cs typeface="Calibri"/>
              </a:rPr>
              <a:t>9.1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pt-BR" sz="14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 seção deve conter a descrição detalhada do requisito de confiabilidade um, indicando as expectativas de confiabilidade do sistema.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+mj-lt"/>
              <a:buAutoNum type="arabicPeriod" startAt="10"/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Suportabilidade</a:t>
            </a:r>
            <a:endParaRPr lang="pt-BR" sz="1400" dirty="0">
              <a:latin typeface="Calibri"/>
              <a:cs typeface="Calibri"/>
            </a:endParaRPr>
          </a:p>
          <a:p>
            <a:pPr marL="12700" marR="501650">
              <a:lnSpc>
                <a:spcPts val="1500"/>
              </a:lnSpc>
              <a:spcBef>
                <a:spcPts val="845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indica todos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requisitos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 aprimorarão a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suportabilidade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ou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manutenibilidade</a:t>
            </a:r>
            <a:r>
              <a:rPr sz="1400" spc="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sz="1400" spc="-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está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sendo</a:t>
            </a:r>
            <a:r>
              <a:rPr sz="1400" spc="-8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criado,</a:t>
            </a:r>
            <a:r>
              <a:rPr sz="1400" spc="-6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incluindo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padrões </a:t>
            </a:r>
            <a:r>
              <a:rPr sz="1400" spc="-3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codificação,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convenções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nomeação,</a:t>
            </a:r>
            <a:r>
              <a:rPr sz="1400" spc="-7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bibliotecas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classes,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acesso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485"/>
              </a:lnSpc>
            </a:pP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manutenção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utilitários</a:t>
            </a:r>
            <a:r>
              <a:rPr sz="1400" spc="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933546"/>
                </a:solidFill>
                <a:latin typeface="Calibri"/>
                <a:cs typeface="Calibri"/>
              </a:rPr>
              <a:t>manutenção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lang="pt-BR" sz="1400" dirty="0">
              <a:solidFill>
                <a:srgbClr val="933546"/>
              </a:solidFill>
              <a:latin typeface="Calibri"/>
              <a:cs typeface="Calibri"/>
            </a:endParaRPr>
          </a:p>
          <a:p>
            <a:pPr marL="12700">
              <a:lnSpc>
                <a:spcPts val="1485"/>
              </a:lnSpc>
            </a:pPr>
            <a:endParaRPr lang="pt-BR" sz="1400" dirty="0">
              <a:latin typeface="Calibri"/>
              <a:cs typeface="Calibri"/>
            </a:endParaRPr>
          </a:p>
          <a:p>
            <a:pPr marL="12700">
              <a:lnSpc>
                <a:spcPts val="1485"/>
              </a:lnSpc>
            </a:pPr>
            <a:r>
              <a:rPr lang="pt-BR" sz="1400" b="1" spc="35" dirty="0">
                <a:solidFill>
                  <a:srgbClr val="252525"/>
                </a:solidFill>
                <a:latin typeface="Calibri"/>
                <a:cs typeface="Calibri"/>
              </a:rPr>
              <a:t>10.1.  </a:t>
            </a:r>
            <a:r>
              <a:rPr sz="1400" b="1" spc="35" dirty="0" err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" dirty="0" err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35" dirty="0" err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10" dirty="0" err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up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il</a:t>
            </a:r>
            <a:r>
              <a:rPr sz="1400" b="1" spc="-4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Esta seção deve conter a descrição detalhada do requisito de suportabilidade um, indicando os aspectos relacionados à manutenção do sistema.</a:t>
            </a:r>
          </a:p>
          <a:p>
            <a:pPr marL="12700" marR="162560" lvl="2">
              <a:lnSpc>
                <a:spcPts val="1500"/>
              </a:lnSpc>
              <a:spcBef>
                <a:spcPts val="850"/>
              </a:spcBef>
              <a:tabLst>
                <a:tab pos="737870" algn="l"/>
              </a:tabLst>
            </a:pPr>
            <a:r>
              <a:rPr lang="pt-BR" sz="1400" b="1" spc="15" dirty="0">
                <a:solidFill>
                  <a:srgbClr val="252525"/>
                </a:solidFill>
                <a:latin typeface="Calibri"/>
                <a:cs typeface="Calibri"/>
              </a:rPr>
              <a:t>10.2.   </a:t>
            </a:r>
            <a:r>
              <a:rPr sz="1400" b="1" spc="15" dirty="0" err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sz="1400" b="1" spc="-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Sistema</a:t>
            </a:r>
            <a:r>
              <a:rPr sz="1400" b="1" spc="-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Ajuda</a:t>
            </a:r>
            <a:r>
              <a:rPr sz="1400" b="1" spc="-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Documentação</a:t>
            </a:r>
            <a:r>
              <a:rPr sz="1400" b="1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Usuário</a:t>
            </a:r>
            <a:r>
              <a:rPr sz="1400" b="1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On- </a:t>
            </a:r>
            <a:r>
              <a:rPr sz="1400" b="1" spc="-3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line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ts val="1500"/>
              </a:lnSpc>
              <a:spcBef>
                <a:spcPts val="825"/>
              </a:spcBef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Descrever os requisitos, se houver, para a documentação de usuário on-line, sistemas de ajuda e outras formas de suporte ao usuário.</a:t>
            </a:r>
          </a:p>
          <a:p>
            <a:pPr marL="355600" marR="5080" indent="-342900" algn="just">
              <a:lnSpc>
                <a:spcPts val="1500"/>
              </a:lnSpc>
              <a:spcBef>
                <a:spcPts val="825"/>
              </a:spcBef>
              <a:buFont typeface="+mj-lt"/>
              <a:buAutoNum type="arabicPeriod" startAt="11"/>
            </a:pPr>
            <a:r>
              <a:rPr sz="1400" b="1" spc="30" dirty="0" err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0" dirty="0" err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30" dirty="0" err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 err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1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-4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  <a:p>
            <a:pPr marL="12700" marR="685165" algn="just">
              <a:lnSpc>
                <a:spcPct val="91600"/>
              </a:lnSpc>
              <a:spcBef>
                <a:spcPts val="710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 seção define todos os requisitos de imposição de licenciamento ou outras restrições de utilização que devem ser exibidos pelo software. Isso inclui os termos e condições sob os quais o software pode ser utilizado pelos usuários.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87" y="214248"/>
            <a:ext cx="3578225" cy="1077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3E3E3E"/>
                </a:solidFill>
                <a:latin typeface="Calibri"/>
                <a:cs typeface="Calibri"/>
              </a:rPr>
              <a:t>H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ó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ri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-1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re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v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õ</a:t>
            </a:r>
            <a:r>
              <a:rPr sz="2000" b="1" spc="-3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82241"/>
              </p:ext>
            </p:extLst>
          </p:nvPr>
        </p:nvGraphicFramePr>
        <p:xfrm>
          <a:off x="317830" y="1625600"/>
          <a:ext cx="6054722" cy="114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350" b="1" spc="-10" dirty="0">
                          <a:latin typeface="Calibri"/>
                          <a:cs typeface="Calibri"/>
                        </a:rPr>
                        <a:t>Data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350" b="1" spc="-20" dirty="0">
                          <a:latin typeface="Calibri"/>
                          <a:cs typeface="Calibri"/>
                        </a:rPr>
                        <a:t>Versão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78840">
                        <a:lnSpc>
                          <a:spcPct val="100000"/>
                        </a:lnSpc>
                      </a:pPr>
                      <a:r>
                        <a:rPr sz="1350" b="1" spc="-5" dirty="0">
                          <a:latin typeface="Calibri"/>
                          <a:cs typeface="Calibri"/>
                        </a:rPr>
                        <a:t>Descrição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18844">
                        <a:lnSpc>
                          <a:spcPct val="100000"/>
                        </a:lnSpc>
                      </a:pPr>
                      <a:r>
                        <a:rPr sz="1350" b="1" spc="5" dirty="0">
                          <a:latin typeface="Calibri"/>
                          <a:cs typeface="Calibri"/>
                        </a:rPr>
                        <a:t>Autor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lang="pt-BR"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25</a:t>
                      </a: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pt-BR"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08</a:t>
                      </a: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pt-BR"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lang="pt-BR" sz="1350" spc="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r>
                        <a:rPr sz="1350" spc="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971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lang="pt-BR"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Sistema de Cadastro de Clientes</a:t>
                      </a:r>
                      <a:r>
                        <a:rPr sz="1350" spc="-10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lang="pt-BR" sz="1350" spc="-5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Pedro Macedo</a:t>
                      </a:r>
                      <a:r>
                        <a:rPr sz="1350" spc="-5" dirty="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7830" y="2977896"/>
            <a:ext cx="6292520" cy="1355976"/>
          </a:xfrm>
          <a:custGeom>
            <a:avLst/>
            <a:gdLst/>
            <a:ahLst/>
            <a:cxnLst/>
            <a:rect l="l" t="t" r="r" b="b"/>
            <a:pathLst>
              <a:path w="6055360" h="570864">
                <a:moveTo>
                  <a:pt x="2201684" y="0"/>
                </a:moveTo>
                <a:lnTo>
                  <a:pt x="1467866" y="0"/>
                </a:lnTo>
                <a:lnTo>
                  <a:pt x="0" y="0"/>
                </a:lnTo>
                <a:lnTo>
                  <a:pt x="0" y="570331"/>
                </a:lnTo>
                <a:lnTo>
                  <a:pt x="1467789" y="570331"/>
                </a:lnTo>
                <a:lnTo>
                  <a:pt x="2201684" y="570331"/>
                </a:lnTo>
                <a:lnTo>
                  <a:pt x="2201684" y="0"/>
                </a:lnTo>
                <a:close/>
              </a:path>
              <a:path w="6055360" h="570864">
                <a:moveTo>
                  <a:pt x="6054776" y="0"/>
                </a:moveTo>
                <a:lnTo>
                  <a:pt x="4586910" y="0"/>
                </a:lnTo>
                <a:lnTo>
                  <a:pt x="2201722" y="0"/>
                </a:lnTo>
                <a:lnTo>
                  <a:pt x="2201722" y="570331"/>
                </a:lnTo>
                <a:lnTo>
                  <a:pt x="4586910" y="570331"/>
                </a:lnTo>
                <a:lnTo>
                  <a:pt x="6054776" y="570331"/>
                </a:lnTo>
                <a:lnTo>
                  <a:pt x="605477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pPr algn="just"/>
            <a:r>
              <a:rPr lang="pt-BR" dirty="0"/>
              <a:t>Este documento descreve os requisitos de software para o Sistema de Gestão de Clínicas Veterinárias, desenvolvido para a empresa </a:t>
            </a:r>
            <a:r>
              <a:rPr lang="pt-BR" dirty="0" err="1"/>
              <a:t>Balti</a:t>
            </a:r>
            <a:r>
              <a:rPr lang="pt-BR" dirty="0"/>
              <a:t>. O objetivo deste documento é definir os requisitos funcionais, de performance, de usabilidade, de confiabilidade, entre outros, que devem ser atendidos pelo sistema.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7830" y="4459859"/>
            <a:ext cx="6055360" cy="0"/>
          </a:xfrm>
          <a:custGeom>
            <a:avLst/>
            <a:gdLst/>
            <a:ahLst/>
            <a:cxnLst/>
            <a:rect l="l" t="t" r="r" b="b"/>
            <a:pathLst>
              <a:path w="6055360">
                <a:moveTo>
                  <a:pt x="0" y="0"/>
                </a:moveTo>
                <a:lnTo>
                  <a:pt x="6054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5170423"/>
            <a:ext cx="38100" cy="1381125"/>
          </a:xfrm>
          <a:custGeom>
            <a:avLst/>
            <a:gdLst/>
            <a:ahLst/>
            <a:cxnLst/>
            <a:rect l="l" t="t" r="r" b="b"/>
            <a:pathLst>
              <a:path w="38100" h="1381125">
                <a:moveTo>
                  <a:pt x="38100" y="0"/>
                </a:moveTo>
                <a:lnTo>
                  <a:pt x="0" y="0"/>
                </a:lnTo>
                <a:lnTo>
                  <a:pt x="0" y="1380617"/>
                </a:lnTo>
                <a:lnTo>
                  <a:pt x="38100" y="1380617"/>
                </a:lnTo>
                <a:lnTo>
                  <a:pt x="381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252" y="5185727"/>
            <a:ext cx="476377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3499"/>
              </a:lnSpc>
              <a:spcBef>
                <a:spcPts val="55"/>
              </a:spcBef>
            </a:pPr>
            <a:r>
              <a:rPr sz="1550" spc="30" dirty="0">
                <a:latin typeface="Calibri"/>
                <a:cs typeface="Calibri"/>
              </a:rPr>
              <a:t>No </a:t>
            </a:r>
            <a:r>
              <a:rPr sz="1550" spc="5" dirty="0">
                <a:latin typeface="Calibri"/>
                <a:cs typeface="Calibri"/>
              </a:rPr>
              <a:t>histórico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spc="-10" dirty="0">
                <a:latin typeface="Calibri"/>
                <a:cs typeface="Calibri"/>
              </a:rPr>
              <a:t>revisões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deverá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constar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datas, 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versionamentos,</a:t>
            </a:r>
            <a:r>
              <a:rPr sz="1550" spc="2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detalhes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nome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autor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revisões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realizadas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ao longo do </a:t>
            </a:r>
            <a:r>
              <a:rPr sz="1550" spc="-5" dirty="0">
                <a:latin typeface="Calibri"/>
                <a:cs typeface="Calibri"/>
              </a:rPr>
              <a:t>processo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dirty="0">
                <a:latin typeface="Calibri"/>
                <a:cs typeface="Calibri"/>
              </a:rPr>
              <a:t>desenvolvimento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implementação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projeto.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867400" y="5198998"/>
            <a:ext cx="742950" cy="742950"/>
            <a:chOff x="5867400" y="5198998"/>
            <a:chExt cx="742950" cy="742950"/>
          </a:xfrm>
        </p:grpSpPr>
        <p:sp>
          <p:nvSpPr>
            <p:cNvPr id="9" name="object 9"/>
            <p:cNvSpPr/>
            <p:nvPr/>
          </p:nvSpPr>
          <p:spPr>
            <a:xfrm>
              <a:off x="5867400" y="519899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5" y="0"/>
                  </a:moveTo>
                  <a:lnTo>
                    <a:pt x="324888" y="2893"/>
                  </a:lnTo>
                  <a:lnTo>
                    <a:pt x="280026" y="11340"/>
                  </a:lnTo>
                  <a:lnTo>
                    <a:pt x="237236" y="24994"/>
                  </a:lnTo>
                  <a:lnTo>
                    <a:pt x="196867" y="43506"/>
                  </a:lnTo>
                  <a:lnTo>
                    <a:pt x="159267" y="66529"/>
                  </a:lnTo>
                  <a:lnTo>
                    <a:pt x="124785" y="93714"/>
                  </a:lnTo>
                  <a:lnTo>
                    <a:pt x="93770" y="124714"/>
                  </a:lnTo>
                  <a:lnTo>
                    <a:pt x="66570" y="159182"/>
                  </a:lnTo>
                  <a:lnTo>
                    <a:pt x="43534" y="196768"/>
                  </a:lnTo>
                  <a:lnTo>
                    <a:pt x="25011" y="237126"/>
                  </a:lnTo>
                  <a:lnTo>
                    <a:pt x="11348" y="279907"/>
                  </a:lnTo>
                  <a:lnTo>
                    <a:pt x="2895" y="324763"/>
                  </a:lnTo>
                  <a:lnTo>
                    <a:pt x="0" y="371348"/>
                  </a:lnTo>
                  <a:lnTo>
                    <a:pt x="2895" y="417932"/>
                  </a:lnTo>
                  <a:lnTo>
                    <a:pt x="11348" y="462788"/>
                  </a:lnTo>
                  <a:lnTo>
                    <a:pt x="25011" y="505569"/>
                  </a:lnTo>
                  <a:lnTo>
                    <a:pt x="43534" y="545927"/>
                  </a:lnTo>
                  <a:lnTo>
                    <a:pt x="66570" y="583513"/>
                  </a:lnTo>
                  <a:lnTo>
                    <a:pt x="93770" y="617981"/>
                  </a:lnTo>
                  <a:lnTo>
                    <a:pt x="124785" y="648981"/>
                  </a:lnTo>
                  <a:lnTo>
                    <a:pt x="159267" y="676166"/>
                  </a:lnTo>
                  <a:lnTo>
                    <a:pt x="196867" y="699189"/>
                  </a:lnTo>
                  <a:lnTo>
                    <a:pt x="237236" y="717701"/>
                  </a:lnTo>
                  <a:lnTo>
                    <a:pt x="280026" y="731355"/>
                  </a:lnTo>
                  <a:lnTo>
                    <a:pt x="324888" y="739802"/>
                  </a:lnTo>
                  <a:lnTo>
                    <a:pt x="371475" y="742696"/>
                  </a:lnTo>
                  <a:lnTo>
                    <a:pt x="418061" y="739802"/>
                  </a:lnTo>
                  <a:lnTo>
                    <a:pt x="462923" y="731355"/>
                  </a:lnTo>
                  <a:lnTo>
                    <a:pt x="505713" y="717701"/>
                  </a:lnTo>
                  <a:lnTo>
                    <a:pt x="546082" y="699189"/>
                  </a:lnTo>
                  <a:lnTo>
                    <a:pt x="583682" y="676166"/>
                  </a:lnTo>
                  <a:lnTo>
                    <a:pt x="618164" y="648981"/>
                  </a:lnTo>
                  <a:lnTo>
                    <a:pt x="649179" y="617981"/>
                  </a:lnTo>
                  <a:lnTo>
                    <a:pt x="676379" y="583513"/>
                  </a:lnTo>
                  <a:lnTo>
                    <a:pt x="699415" y="545927"/>
                  </a:lnTo>
                  <a:lnTo>
                    <a:pt x="717938" y="505569"/>
                  </a:lnTo>
                  <a:lnTo>
                    <a:pt x="731601" y="462788"/>
                  </a:lnTo>
                  <a:lnTo>
                    <a:pt x="740054" y="417932"/>
                  </a:lnTo>
                  <a:lnTo>
                    <a:pt x="742950" y="371348"/>
                  </a:lnTo>
                  <a:lnTo>
                    <a:pt x="740054" y="324763"/>
                  </a:lnTo>
                  <a:lnTo>
                    <a:pt x="731601" y="279907"/>
                  </a:lnTo>
                  <a:lnTo>
                    <a:pt x="717938" y="237126"/>
                  </a:lnTo>
                  <a:lnTo>
                    <a:pt x="699415" y="196768"/>
                  </a:lnTo>
                  <a:lnTo>
                    <a:pt x="676379" y="159182"/>
                  </a:lnTo>
                  <a:lnTo>
                    <a:pt x="649179" y="124714"/>
                  </a:lnTo>
                  <a:lnTo>
                    <a:pt x="618164" y="93714"/>
                  </a:lnTo>
                  <a:lnTo>
                    <a:pt x="583682" y="66529"/>
                  </a:lnTo>
                  <a:lnTo>
                    <a:pt x="546082" y="43506"/>
                  </a:lnTo>
                  <a:lnTo>
                    <a:pt x="505713" y="24994"/>
                  </a:lnTo>
                  <a:lnTo>
                    <a:pt x="462923" y="11340"/>
                  </a:lnTo>
                  <a:lnTo>
                    <a:pt x="418061" y="289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06540" y="5321611"/>
              <a:ext cx="74930" cy="295275"/>
            </a:xfrm>
            <a:custGeom>
              <a:avLst/>
              <a:gdLst/>
              <a:ahLst/>
              <a:cxnLst/>
              <a:rect l="l" t="t" r="r" b="b"/>
              <a:pathLst>
                <a:path w="74929" h="295275">
                  <a:moveTo>
                    <a:pt x="74344" y="0"/>
                  </a:moveTo>
                  <a:lnTo>
                    <a:pt x="0" y="0"/>
                  </a:lnTo>
                  <a:lnTo>
                    <a:pt x="4879" y="295207"/>
                  </a:lnTo>
                  <a:lnTo>
                    <a:pt x="70550" y="229557"/>
                  </a:lnTo>
                  <a:lnTo>
                    <a:pt x="74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434" y="214248"/>
            <a:ext cx="5886450" cy="7202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 marL="108585" algn="ctr">
              <a:lnSpc>
                <a:spcPct val="100000"/>
              </a:lnSpc>
              <a:spcBef>
                <a:spcPts val="1125"/>
              </a:spcBef>
            </a:pP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Tabela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2000" b="1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conteúdo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buFont typeface="+mj-lt"/>
              <a:buAutoNum type="arabicPeriod"/>
              <a:tabLst>
                <a:tab pos="307975" algn="l"/>
                <a:tab pos="308610" algn="l"/>
              </a:tabLst>
            </a:pPr>
            <a:r>
              <a:rPr sz="1400" b="1" dirty="0" err="1">
                <a:latin typeface="Calibri"/>
                <a:cs typeface="Calibri"/>
              </a:rPr>
              <a:t>Introdução</a:t>
            </a:r>
            <a:endParaRPr lang="pt-BR" sz="1400" b="1" dirty="0">
              <a:latin typeface="Calibri"/>
              <a:cs typeface="Calibri"/>
            </a:endParaRPr>
          </a:p>
          <a:p>
            <a:pPr marL="12065" algn="just">
              <a:lnSpc>
                <a:spcPct val="100000"/>
              </a:lnSpc>
              <a:tabLst>
                <a:tab pos="307975" algn="l"/>
                <a:tab pos="308610" algn="l"/>
              </a:tabLst>
            </a:pPr>
            <a:r>
              <a:rPr lang="pt-BR" sz="1400" spc="-5" dirty="0">
                <a:latin typeface="Calibri"/>
                <a:cs typeface="Calibri"/>
              </a:rPr>
              <a:t>1.1.   Finalidade</a:t>
            </a:r>
            <a:endParaRPr lang="pt-BR" sz="1400" dirty="0">
              <a:latin typeface="Calibri"/>
              <a:cs typeface="Calibri"/>
            </a:endParaRPr>
          </a:p>
          <a:p>
            <a:pPr marL="12065" algn="just">
              <a:lnSpc>
                <a:spcPct val="100000"/>
              </a:lnSpc>
              <a:tabLst>
                <a:tab pos="307975" algn="l"/>
                <a:tab pos="308610" algn="l"/>
              </a:tabLst>
            </a:pPr>
            <a:r>
              <a:rPr lang="pt-BR" sz="1400" spc="10" dirty="0">
                <a:latin typeface="Calibri"/>
                <a:cs typeface="Calibri"/>
              </a:rPr>
              <a:t>1.2.   </a:t>
            </a:r>
            <a:r>
              <a:rPr sz="1400" spc="10" dirty="0" err="1">
                <a:latin typeface="Calibri"/>
                <a:cs typeface="Calibri"/>
              </a:rPr>
              <a:t>Escopo</a:t>
            </a:r>
            <a:endParaRPr lang="pt-BR" sz="1400" dirty="0">
              <a:latin typeface="Calibri"/>
              <a:cs typeface="Calibri"/>
            </a:endParaRPr>
          </a:p>
          <a:p>
            <a:pPr marL="12065" algn="just">
              <a:lnSpc>
                <a:spcPct val="100000"/>
              </a:lnSpc>
              <a:tabLst>
                <a:tab pos="307975" algn="l"/>
                <a:tab pos="308610" algn="l"/>
              </a:tabLst>
            </a:pPr>
            <a:r>
              <a:rPr lang="pt-BR" sz="1400" spc="35" dirty="0">
                <a:latin typeface="Calibri"/>
                <a:cs typeface="Calibri"/>
              </a:rPr>
              <a:t>1.3.   </a:t>
            </a:r>
            <a:r>
              <a:rPr sz="1400" spc="35" dirty="0" err="1">
                <a:latin typeface="Calibri"/>
                <a:cs typeface="Calibri"/>
              </a:rPr>
              <a:t>D</a:t>
            </a:r>
            <a:r>
              <a:rPr sz="1400" spc="-25" dirty="0" err="1">
                <a:latin typeface="Calibri"/>
                <a:cs typeface="Calibri"/>
              </a:rPr>
              <a:t>e</a:t>
            </a:r>
            <a:r>
              <a:rPr sz="1400" spc="15" dirty="0" err="1">
                <a:latin typeface="Calibri"/>
                <a:cs typeface="Calibri"/>
              </a:rPr>
              <a:t>f</a:t>
            </a:r>
            <a:r>
              <a:rPr sz="1400" spc="-25" dirty="0" err="1">
                <a:latin typeface="Calibri"/>
                <a:cs typeface="Calibri"/>
              </a:rPr>
              <a:t>i</a:t>
            </a:r>
            <a:r>
              <a:rPr sz="1400" spc="5" dirty="0" err="1">
                <a:latin typeface="Calibri"/>
                <a:cs typeface="Calibri"/>
              </a:rPr>
              <a:t>n</a:t>
            </a:r>
            <a:r>
              <a:rPr sz="1400" spc="-25" dirty="0" err="1">
                <a:latin typeface="Calibri"/>
                <a:cs typeface="Calibri"/>
              </a:rPr>
              <a:t>i</a:t>
            </a:r>
            <a:r>
              <a:rPr sz="1400" spc="10" dirty="0" err="1">
                <a:latin typeface="Calibri"/>
                <a:cs typeface="Calibri"/>
              </a:rPr>
              <a:t>çõ</a:t>
            </a:r>
            <a:r>
              <a:rPr sz="1400" spc="-30" dirty="0" err="1">
                <a:latin typeface="Calibri"/>
                <a:cs typeface="Calibri"/>
              </a:rPr>
              <a:t>e</a:t>
            </a:r>
            <a:r>
              <a:rPr sz="1400" spc="55" dirty="0" err="1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</a:t>
            </a:r>
            <a:r>
              <a:rPr sz="1400" spc="35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ô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mo</a:t>
            </a:r>
            <a:r>
              <a:rPr sz="1400" spc="4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Ab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40" dirty="0">
                <a:latin typeface="Calibri"/>
                <a:cs typeface="Calibri"/>
              </a:rPr>
              <a:t>v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çõ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s</a:t>
            </a:r>
            <a:endParaRPr sz="14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307975" algn="l"/>
                <a:tab pos="308610" algn="l"/>
              </a:tabLst>
            </a:pPr>
            <a:r>
              <a:rPr sz="1400" b="1" spc="10" dirty="0" err="1">
                <a:latin typeface="Calibri"/>
                <a:cs typeface="Calibri"/>
              </a:rPr>
              <a:t>D</a:t>
            </a:r>
            <a:r>
              <a:rPr sz="1400" b="1" spc="40" dirty="0" err="1">
                <a:latin typeface="Calibri"/>
                <a:cs typeface="Calibri"/>
              </a:rPr>
              <a:t>es</a:t>
            </a:r>
            <a:r>
              <a:rPr sz="1400" b="1" spc="10" dirty="0" err="1">
                <a:latin typeface="Calibri"/>
                <a:cs typeface="Calibri"/>
              </a:rPr>
              <a:t>c</a:t>
            </a:r>
            <a:r>
              <a:rPr sz="1400" b="1" spc="20" dirty="0" err="1">
                <a:latin typeface="Calibri"/>
                <a:cs typeface="Calibri"/>
              </a:rPr>
              <a:t>r</a:t>
            </a:r>
            <a:r>
              <a:rPr sz="1400" b="1" spc="25" dirty="0" err="1">
                <a:latin typeface="Calibri"/>
                <a:cs typeface="Calibri"/>
              </a:rPr>
              <a:t>i</a:t>
            </a:r>
            <a:r>
              <a:rPr sz="1400" b="1" spc="10" dirty="0" err="1">
                <a:latin typeface="Calibri"/>
                <a:cs typeface="Calibri"/>
              </a:rPr>
              <a:t>ç</a:t>
            </a:r>
            <a:r>
              <a:rPr sz="1400" b="1" spc="-20" dirty="0" err="1">
                <a:latin typeface="Calibri"/>
                <a:cs typeface="Calibri"/>
              </a:rPr>
              <a:t>ã</a:t>
            </a:r>
            <a:r>
              <a:rPr sz="1400" b="1" spc="10" dirty="0" err="1">
                <a:latin typeface="Calibri"/>
                <a:cs typeface="Calibri"/>
              </a:rPr>
              <a:t>o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5" dirty="0" err="1">
                <a:latin typeface="Calibri"/>
                <a:cs typeface="Calibri"/>
              </a:rPr>
              <a:t>G</a:t>
            </a:r>
            <a:r>
              <a:rPr sz="1400" b="1" spc="40" dirty="0" err="1">
                <a:latin typeface="Calibri"/>
                <a:cs typeface="Calibri"/>
              </a:rPr>
              <a:t>e</a:t>
            </a:r>
            <a:r>
              <a:rPr sz="1400" b="1" spc="20" dirty="0" err="1">
                <a:latin typeface="Calibri"/>
                <a:cs typeface="Calibri"/>
              </a:rPr>
              <a:t>r</a:t>
            </a:r>
            <a:r>
              <a:rPr sz="1400" b="1" spc="-20" dirty="0" err="1">
                <a:latin typeface="Calibri"/>
                <a:cs typeface="Calibri"/>
              </a:rPr>
              <a:t>a</a:t>
            </a:r>
            <a:r>
              <a:rPr sz="1400" b="1" spc="5" dirty="0" err="1">
                <a:latin typeface="Calibri"/>
                <a:cs typeface="Calibri"/>
              </a:rPr>
              <a:t>l</a:t>
            </a:r>
            <a:endParaRPr lang="pt-BR" sz="1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AutoNum type="arabicPeriod" startAt="3"/>
              <a:tabLst>
                <a:tab pos="193675" algn="l"/>
              </a:tabLst>
            </a:pPr>
            <a:r>
              <a:rPr sz="1400" b="1" spc="35" dirty="0" err="1">
                <a:latin typeface="Calibri"/>
                <a:cs typeface="Calibri"/>
              </a:rPr>
              <a:t>R</a:t>
            </a:r>
            <a:r>
              <a:rPr sz="1400" b="1" spc="40" dirty="0" err="1">
                <a:latin typeface="Calibri"/>
                <a:cs typeface="Calibri"/>
              </a:rPr>
              <a:t>e</a:t>
            </a:r>
            <a:r>
              <a:rPr sz="1400" b="1" spc="-5" dirty="0" err="1">
                <a:latin typeface="Calibri"/>
                <a:cs typeface="Calibri"/>
              </a:rPr>
              <a:t>qu</a:t>
            </a:r>
            <a:r>
              <a:rPr sz="1400" b="1" spc="25" dirty="0" err="1">
                <a:latin typeface="Calibri"/>
                <a:cs typeface="Calibri"/>
              </a:rPr>
              <a:t>i</a:t>
            </a:r>
            <a:r>
              <a:rPr sz="1400" b="1" spc="40" dirty="0" err="1">
                <a:latin typeface="Calibri"/>
                <a:cs typeface="Calibri"/>
              </a:rPr>
              <a:t>s</a:t>
            </a:r>
            <a:r>
              <a:rPr sz="1400" b="1" spc="25" dirty="0" err="1">
                <a:latin typeface="Calibri"/>
                <a:cs typeface="Calibri"/>
              </a:rPr>
              <a:t>i</a:t>
            </a:r>
            <a:r>
              <a:rPr sz="1400" b="1" spc="-40" dirty="0" err="1">
                <a:latin typeface="Calibri"/>
                <a:cs typeface="Calibri"/>
              </a:rPr>
              <a:t>t</a:t>
            </a:r>
            <a:r>
              <a:rPr sz="1400" b="1" spc="-10" dirty="0" err="1">
                <a:latin typeface="Calibri"/>
                <a:cs typeface="Calibri"/>
              </a:rPr>
              <a:t>o</a:t>
            </a:r>
            <a:r>
              <a:rPr sz="1400" b="1" spc="10" dirty="0" err="1">
                <a:latin typeface="Calibri"/>
                <a:cs typeface="Calibri"/>
              </a:rPr>
              <a:t>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5" dirty="0" err="1">
                <a:latin typeface="Calibri"/>
                <a:cs typeface="Calibri"/>
              </a:rPr>
              <a:t>E</a:t>
            </a:r>
            <a:r>
              <a:rPr sz="1400" b="1" spc="35" dirty="0" err="1">
                <a:latin typeface="Calibri"/>
                <a:cs typeface="Calibri"/>
              </a:rPr>
              <a:t>s</a:t>
            </a:r>
            <a:r>
              <a:rPr sz="1400" b="1" spc="-10" dirty="0" err="1">
                <a:latin typeface="Calibri"/>
                <a:cs typeface="Calibri"/>
              </a:rPr>
              <a:t>p</a:t>
            </a:r>
            <a:r>
              <a:rPr sz="1400" b="1" spc="35" dirty="0" err="1">
                <a:latin typeface="Calibri"/>
                <a:cs typeface="Calibri"/>
              </a:rPr>
              <a:t>e</a:t>
            </a:r>
            <a:r>
              <a:rPr sz="1400" b="1" spc="5" dirty="0" err="1">
                <a:latin typeface="Calibri"/>
                <a:cs typeface="Calibri"/>
              </a:rPr>
              <a:t>c</a:t>
            </a:r>
            <a:r>
              <a:rPr sz="1400" b="1" spc="30" dirty="0" err="1">
                <a:latin typeface="Calibri"/>
                <a:cs typeface="Calibri"/>
              </a:rPr>
              <a:t>í</a:t>
            </a:r>
            <a:r>
              <a:rPr sz="1400" b="1" spc="-75" dirty="0" err="1">
                <a:latin typeface="Calibri"/>
                <a:cs typeface="Calibri"/>
              </a:rPr>
              <a:t>f</a:t>
            </a:r>
            <a:r>
              <a:rPr sz="1400" b="1" spc="25" dirty="0" err="1">
                <a:latin typeface="Calibri"/>
                <a:cs typeface="Calibri"/>
              </a:rPr>
              <a:t>i</a:t>
            </a:r>
            <a:r>
              <a:rPr sz="1400" b="1" spc="5" dirty="0" err="1">
                <a:latin typeface="Calibri"/>
                <a:cs typeface="Calibri"/>
              </a:rPr>
              <a:t>c</a:t>
            </a:r>
            <a:r>
              <a:rPr sz="1400" b="1" spc="-5" dirty="0" err="1">
                <a:latin typeface="Calibri"/>
                <a:cs typeface="Calibri"/>
              </a:rPr>
              <a:t>o</a:t>
            </a:r>
            <a:r>
              <a:rPr sz="1400" b="1" spc="10" dirty="0" err="1">
                <a:latin typeface="Calibri"/>
                <a:cs typeface="Calibri"/>
              </a:rPr>
              <a:t>s</a:t>
            </a:r>
            <a:endParaRPr lang="pt-BR" sz="1400" b="1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b="1" spc="-5" dirty="0">
                <a:latin typeface="Calibri"/>
                <a:cs typeface="Calibri"/>
              </a:rPr>
              <a:t>3.1.    </a:t>
            </a:r>
            <a:r>
              <a:rPr sz="1400" spc="-5" dirty="0" err="1">
                <a:latin typeface="Calibri"/>
                <a:cs typeface="Calibri"/>
              </a:rPr>
              <a:t>Requisitos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 err="1">
                <a:latin typeface="Calibri"/>
                <a:cs typeface="Calibri"/>
              </a:rPr>
              <a:t>Funcionais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spc="-10" dirty="0">
                <a:latin typeface="Calibri"/>
                <a:cs typeface="Calibri"/>
              </a:rPr>
              <a:t>3.1.2. </a:t>
            </a:r>
            <a:r>
              <a:rPr sz="1400" spc="-10" dirty="0">
                <a:latin typeface="Calibri"/>
                <a:cs typeface="Calibri"/>
              </a:rPr>
              <a:t>&lt;Requisito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um&gt;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spc="-5" dirty="0">
                <a:latin typeface="Calibri"/>
                <a:cs typeface="Calibri"/>
              </a:rPr>
              <a:t>3.2.     </a:t>
            </a:r>
            <a:r>
              <a:rPr sz="1400" spc="-5" dirty="0" err="1">
                <a:latin typeface="Calibri"/>
                <a:cs typeface="Calibri"/>
              </a:rPr>
              <a:t>Requisitos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 Performance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spc="-25" dirty="0">
                <a:latin typeface="Calibri"/>
                <a:cs typeface="Calibri"/>
              </a:rPr>
              <a:t>3.3.      </a:t>
            </a:r>
            <a:r>
              <a:rPr sz="1400" spc="-25" dirty="0">
                <a:latin typeface="Calibri"/>
                <a:cs typeface="Calibri"/>
              </a:rPr>
              <a:t>&lt;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qu</a:t>
            </a:r>
            <a:r>
              <a:rPr sz="1400" spc="-20" dirty="0">
                <a:latin typeface="Calibri"/>
                <a:cs typeface="Calibri"/>
              </a:rPr>
              <a:t>i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mp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nh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10" dirty="0">
                <a:latin typeface="Calibri"/>
                <a:cs typeface="Calibri"/>
              </a:rPr>
              <a:t>&gt;</a:t>
            </a:r>
            <a:endParaRPr lang="pt-BR" sz="1400" spc="1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spc="10" dirty="0">
                <a:latin typeface="Calibri"/>
                <a:cs typeface="Calibri"/>
              </a:rPr>
              <a:t>4.        </a:t>
            </a:r>
            <a:r>
              <a:rPr sz="1400" dirty="0">
                <a:latin typeface="Calibri"/>
                <a:cs typeface="Calibri"/>
              </a:rPr>
              <a:t>Restrições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Design</a:t>
            </a:r>
            <a:endParaRPr lang="pt-BR" sz="1400" spc="1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  <a:tabLst>
                <a:tab pos="193675" algn="l"/>
              </a:tabLst>
            </a:pPr>
            <a:r>
              <a:rPr lang="pt-BR" sz="1400" spc="10" dirty="0">
                <a:latin typeface="Calibri"/>
                <a:cs typeface="Calibri"/>
              </a:rPr>
              <a:t>4.1.      </a:t>
            </a:r>
            <a:r>
              <a:rPr sz="1400" spc="10" dirty="0">
                <a:latin typeface="Calibri"/>
                <a:cs typeface="Calibri"/>
              </a:rPr>
              <a:t>Interfaces</a:t>
            </a:r>
            <a:endParaRPr lang="pt-BR" sz="1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Font typeface="+mj-lt"/>
              <a:buAutoNum type="arabicPeriod" startAt="5"/>
              <a:tabLst>
                <a:tab pos="193675" algn="l"/>
              </a:tabLst>
            </a:pPr>
            <a:r>
              <a:rPr sz="1400" b="1" spc="-5" dirty="0" err="1">
                <a:latin typeface="Calibri"/>
                <a:cs typeface="Calibri"/>
              </a:rPr>
              <a:t>Componentes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Comprados</a:t>
            </a:r>
            <a:endParaRPr sz="1400" b="1" dirty="0">
              <a:latin typeface="Calibri"/>
              <a:cs typeface="Calibri"/>
            </a:endParaRPr>
          </a:p>
          <a:p>
            <a:pPr marL="727710" lvl="2" indent="-477520" algn="just">
              <a:lnSpc>
                <a:spcPct val="100000"/>
              </a:lnSpc>
              <a:spcBef>
                <a:spcPts val="575"/>
              </a:spcBef>
              <a:buFont typeface="+mj-lt"/>
              <a:buAutoNum type="arabicPeriod" startAt="6"/>
              <a:tabLst>
                <a:tab pos="728345" algn="l"/>
              </a:tabLst>
            </a:pPr>
            <a:r>
              <a:rPr sz="1400" spc="10" dirty="0">
                <a:latin typeface="Calibri"/>
                <a:cs typeface="Calibri"/>
              </a:rPr>
              <a:t>Observações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Legais,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Direitos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Autorais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</a:t>
            </a:r>
            <a:endParaRPr sz="1400" dirty="0">
              <a:latin typeface="Calibri"/>
              <a:cs typeface="Calibri"/>
            </a:endParaRPr>
          </a:p>
          <a:p>
            <a:pPr marL="727710" lvl="2" indent="-477520" algn="just">
              <a:lnSpc>
                <a:spcPct val="100000"/>
              </a:lnSpc>
              <a:spcBef>
                <a:spcPts val="645"/>
              </a:spcBef>
              <a:buAutoNum type="arabicPeriod" startAt="6"/>
              <a:tabLst>
                <a:tab pos="728345" algn="l"/>
              </a:tabLst>
            </a:pPr>
            <a:r>
              <a:rPr sz="1400" spc="5" dirty="0">
                <a:latin typeface="Calibri"/>
                <a:cs typeface="Calibri"/>
              </a:rPr>
              <a:t>Padrões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Aplicáveis</a:t>
            </a:r>
          </a:p>
          <a:p>
            <a:pPr marL="556260" lvl="1" indent="-381635" algn="just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400" spc="10" dirty="0">
                <a:latin typeface="Calibri"/>
                <a:cs typeface="Calibri"/>
              </a:rPr>
              <a:t>Outros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Requisitos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(Opcional)</a:t>
            </a:r>
            <a:endParaRPr sz="1400" dirty="0">
              <a:latin typeface="Calibri"/>
              <a:cs typeface="Calibri"/>
            </a:endParaRPr>
          </a:p>
          <a:p>
            <a:pPr marL="727710" lvl="2" indent="-477520" algn="just">
              <a:lnSpc>
                <a:spcPct val="100000"/>
              </a:lnSpc>
              <a:spcBef>
                <a:spcPts val="650"/>
              </a:spcBef>
              <a:buFont typeface="+mj-lt"/>
              <a:buAutoNum type="arabicPeriod" startAt="8"/>
              <a:tabLst>
                <a:tab pos="728345" algn="l"/>
              </a:tabLst>
            </a:pPr>
            <a:r>
              <a:rPr sz="1400" spc="-5" dirty="0">
                <a:latin typeface="Calibri"/>
                <a:cs typeface="Calibri"/>
              </a:rPr>
              <a:t>Requisitos</a:t>
            </a:r>
            <a:r>
              <a:rPr sz="1400" spc="10" dirty="0">
                <a:latin typeface="Calibri"/>
                <a:cs typeface="Calibri"/>
              </a:rPr>
              <a:t> de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Usabilidade</a:t>
            </a:r>
          </a:p>
          <a:p>
            <a:pPr marL="727710" lvl="2" indent="-477520" algn="just">
              <a:lnSpc>
                <a:spcPct val="100000"/>
              </a:lnSpc>
              <a:spcBef>
                <a:spcPts val="645"/>
              </a:spcBef>
              <a:buAutoNum type="arabicPeriod" startAt="8"/>
              <a:tabLst>
                <a:tab pos="728345" algn="l"/>
              </a:tabLst>
            </a:pPr>
            <a:r>
              <a:rPr sz="1400" spc="-5" dirty="0">
                <a:latin typeface="Calibri"/>
                <a:cs typeface="Calibri"/>
              </a:rPr>
              <a:t>Requisitos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Confiabilidade</a:t>
            </a:r>
            <a:endParaRPr sz="1400" dirty="0">
              <a:latin typeface="Calibri"/>
              <a:cs typeface="Calibri"/>
            </a:endParaRPr>
          </a:p>
          <a:p>
            <a:pPr marL="727710" lvl="2" indent="-477520" algn="just">
              <a:lnSpc>
                <a:spcPct val="100000"/>
              </a:lnSpc>
              <a:spcBef>
                <a:spcPts val="645"/>
              </a:spcBef>
              <a:buAutoNum type="arabicPeriod" startAt="8"/>
              <a:tabLst>
                <a:tab pos="728345" algn="l"/>
              </a:tabLst>
            </a:pPr>
            <a:r>
              <a:rPr sz="1400" dirty="0">
                <a:latin typeface="Calibri"/>
                <a:cs typeface="Calibri"/>
              </a:rPr>
              <a:t>Suportabilidade</a:t>
            </a:r>
          </a:p>
          <a:p>
            <a:pPr marL="727710" lvl="2" indent="-477520" algn="just">
              <a:lnSpc>
                <a:spcPct val="100000"/>
              </a:lnSpc>
              <a:spcBef>
                <a:spcPts val="570"/>
              </a:spcBef>
              <a:buAutoNum type="arabicPeriod" startAt="8"/>
              <a:tabLst>
                <a:tab pos="728345" algn="l"/>
              </a:tabLst>
            </a:pPr>
            <a:r>
              <a:rPr sz="1400" spc="-5" dirty="0">
                <a:latin typeface="Calibri"/>
                <a:cs typeface="Calibri"/>
              </a:rPr>
              <a:t>Requisitos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Sistema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Ajuda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Documentação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Usuário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On-line</a:t>
            </a:r>
            <a:endParaRPr sz="1400" dirty="0">
              <a:latin typeface="Calibri"/>
              <a:cs typeface="Calibri"/>
            </a:endParaRPr>
          </a:p>
          <a:p>
            <a:pPr marL="727710" lvl="2" indent="-477520" algn="just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728345" algn="l"/>
              </a:tabLst>
            </a:pPr>
            <a:r>
              <a:rPr sz="1400" spc="-5" dirty="0">
                <a:latin typeface="Calibri"/>
                <a:cs typeface="Calibri"/>
              </a:rPr>
              <a:t>Requisitos</a:t>
            </a:r>
            <a:r>
              <a:rPr sz="1400" spc="10" dirty="0">
                <a:latin typeface="Calibri"/>
                <a:cs typeface="Calibri"/>
              </a:rPr>
              <a:t> de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Licenciamento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804" y="214248"/>
            <a:ext cx="176148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1171181"/>
            <a:ext cx="38100" cy="1114425"/>
          </a:xfrm>
          <a:custGeom>
            <a:avLst/>
            <a:gdLst/>
            <a:ahLst/>
            <a:cxnLst/>
            <a:rect l="l" t="t" r="r" b="b"/>
            <a:pathLst>
              <a:path w="38100" h="1114425">
                <a:moveTo>
                  <a:pt x="38100" y="0"/>
                </a:moveTo>
                <a:lnTo>
                  <a:pt x="0" y="0"/>
                </a:lnTo>
                <a:lnTo>
                  <a:pt x="0" y="1114056"/>
                </a:lnTo>
                <a:lnTo>
                  <a:pt x="38100" y="1114056"/>
                </a:lnTo>
                <a:lnTo>
                  <a:pt x="381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67400" y="1171194"/>
            <a:ext cx="742950" cy="742950"/>
            <a:chOff x="5867400" y="1171194"/>
            <a:chExt cx="742950" cy="742950"/>
          </a:xfrm>
        </p:grpSpPr>
        <p:sp>
          <p:nvSpPr>
            <p:cNvPr id="5" name="object 5"/>
            <p:cNvSpPr/>
            <p:nvPr/>
          </p:nvSpPr>
          <p:spPr>
            <a:xfrm>
              <a:off x="5867400" y="1171194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5" y="0"/>
                  </a:moveTo>
                  <a:lnTo>
                    <a:pt x="324888" y="2893"/>
                  </a:lnTo>
                  <a:lnTo>
                    <a:pt x="280026" y="11340"/>
                  </a:lnTo>
                  <a:lnTo>
                    <a:pt x="237236" y="24994"/>
                  </a:lnTo>
                  <a:lnTo>
                    <a:pt x="196867" y="43506"/>
                  </a:lnTo>
                  <a:lnTo>
                    <a:pt x="159267" y="66529"/>
                  </a:lnTo>
                  <a:lnTo>
                    <a:pt x="124785" y="93714"/>
                  </a:lnTo>
                  <a:lnTo>
                    <a:pt x="93770" y="124714"/>
                  </a:lnTo>
                  <a:lnTo>
                    <a:pt x="66570" y="159182"/>
                  </a:lnTo>
                  <a:lnTo>
                    <a:pt x="43534" y="196768"/>
                  </a:lnTo>
                  <a:lnTo>
                    <a:pt x="25011" y="237126"/>
                  </a:lnTo>
                  <a:lnTo>
                    <a:pt x="11348" y="279907"/>
                  </a:lnTo>
                  <a:lnTo>
                    <a:pt x="2895" y="324763"/>
                  </a:lnTo>
                  <a:lnTo>
                    <a:pt x="0" y="371348"/>
                  </a:lnTo>
                  <a:lnTo>
                    <a:pt x="2895" y="417932"/>
                  </a:lnTo>
                  <a:lnTo>
                    <a:pt x="11348" y="462788"/>
                  </a:lnTo>
                  <a:lnTo>
                    <a:pt x="25011" y="505569"/>
                  </a:lnTo>
                  <a:lnTo>
                    <a:pt x="43534" y="545927"/>
                  </a:lnTo>
                  <a:lnTo>
                    <a:pt x="66570" y="583513"/>
                  </a:lnTo>
                  <a:lnTo>
                    <a:pt x="93770" y="617981"/>
                  </a:lnTo>
                  <a:lnTo>
                    <a:pt x="124785" y="648981"/>
                  </a:lnTo>
                  <a:lnTo>
                    <a:pt x="159267" y="676166"/>
                  </a:lnTo>
                  <a:lnTo>
                    <a:pt x="196867" y="699189"/>
                  </a:lnTo>
                  <a:lnTo>
                    <a:pt x="237236" y="717701"/>
                  </a:lnTo>
                  <a:lnTo>
                    <a:pt x="280026" y="731355"/>
                  </a:lnTo>
                  <a:lnTo>
                    <a:pt x="324888" y="739802"/>
                  </a:lnTo>
                  <a:lnTo>
                    <a:pt x="371475" y="742696"/>
                  </a:lnTo>
                  <a:lnTo>
                    <a:pt x="418061" y="739802"/>
                  </a:lnTo>
                  <a:lnTo>
                    <a:pt x="462923" y="731355"/>
                  </a:lnTo>
                  <a:lnTo>
                    <a:pt x="505713" y="717701"/>
                  </a:lnTo>
                  <a:lnTo>
                    <a:pt x="546082" y="699189"/>
                  </a:lnTo>
                  <a:lnTo>
                    <a:pt x="583682" y="676166"/>
                  </a:lnTo>
                  <a:lnTo>
                    <a:pt x="618164" y="648981"/>
                  </a:lnTo>
                  <a:lnTo>
                    <a:pt x="649179" y="617981"/>
                  </a:lnTo>
                  <a:lnTo>
                    <a:pt x="676379" y="583513"/>
                  </a:lnTo>
                  <a:lnTo>
                    <a:pt x="699415" y="545927"/>
                  </a:lnTo>
                  <a:lnTo>
                    <a:pt x="717938" y="505569"/>
                  </a:lnTo>
                  <a:lnTo>
                    <a:pt x="731601" y="462788"/>
                  </a:lnTo>
                  <a:lnTo>
                    <a:pt x="740054" y="417932"/>
                  </a:lnTo>
                  <a:lnTo>
                    <a:pt x="742950" y="371348"/>
                  </a:lnTo>
                  <a:lnTo>
                    <a:pt x="740054" y="324763"/>
                  </a:lnTo>
                  <a:lnTo>
                    <a:pt x="731601" y="279907"/>
                  </a:lnTo>
                  <a:lnTo>
                    <a:pt x="717938" y="237126"/>
                  </a:lnTo>
                  <a:lnTo>
                    <a:pt x="699415" y="196768"/>
                  </a:lnTo>
                  <a:lnTo>
                    <a:pt x="676379" y="159182"/>
                  </a:lnTo>
                  <a:lnTo>
                    <a:pt x="649179" y="124714"/>
                  </a:lnTo>
                  <a:lnTo>
                    <a:pt x="618164" y="93714"/>
                  </a:lnTo>
                  <a:lnTo>
                    <a:pt x="583682" y="66529"/>
                  </a:lnTo>
                  <a:lnTo>
                    <a:pt x="546082" y="43506"/>
                  </a:lnTo>
                  <a:lnTo>
                    <a:pt x="505713" y="24994"/>
                  </a:lnTo>
                  <a:lnTo>
                    <a:pt x="462923" y="11340"/>
                  </a:lnTo>
                  <a:lnTo>
                    <a:pt x="418061" y="289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6540" y="1293806"/>
              <a:ext cx="74930" cy="295275"/>
            </a:xfrm>
            <a:custGeom>
              <a:avLst/>
              <a:gdLst/>
              <a:ahLst/>
              <a:cxnLst/>
              <a:rect l="l" t="t" r="r" b="b"/>
              <a:pathLst>
                <a:path w="74929" h="295275">
                  <a:moveTo>
                    <a:pt x="74344" y="0"/>
                  </a:moveTo>
                  <a:lnTo>
                    <a:pt x="0" y="0"/>
                  </a:lnTo>
                  <a:lnTo>
                    <a:pt x="4879" y="295206"/>
                  </a:lnTo>
                  <a:lnTo>
                    <a:pt x="70550" y="229557"/>
                  </a:lnTo>
                  <a:lnTo>
                    <a:pt x="74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4985" y="771124"/>
            <a:ext cx="5993130" cy="675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 dirty="0">
              <a:latin typeface="Calibri"/>
              <a:cs typeface="Calibri"/>
            </a:endParaRPr>
          </a:p>
          <a:p>
            <a:pPr marL="263525" marR="1031240">
              <a:lnSpc>
                <a:spcPct val="102899"/>
              </a:lnSpc>
              <a:spcBef>
                <a:spcPts val="60"/>
              </a:spcBef>
            </a:pPr>
            <a:r>
              <a:rPr sz="1550" spc="30" dirty="0">
                <a:latin typeface="Calibri"/>
                <a:cs typeface="Calibri"/>
              </a:rPr>
              <a:t>Na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tabela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conteúdo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deve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conter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todos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tópicos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descritos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 </a:t>
            </a:r>
            <a:r>
              <a:rPr sz="1550" spc="5" dirty="0">
                <a:latin typeface="Calibri"/>
                <a:cs typeface="Calibri"/>
              </a:rPr>
              <a:t>documento, </a:t>
            </a:r>
            <a:r>
              <a:rPr sz="1550" dirty="0">
                <a:latin typeface="Calibri"/>
                <a:cs typeface="Calibri"/>
              </a:rPr>
              <a:t>organizado </a:t>
            </a:r>
            <a:r>
              <a:rPr sz="1550" spc="-5" dirty="0">
                <a:latin typeface="Calibri"/>
                <a:cs typeface="Calibri"/>
              </a:rPr>
              <a:t>em</a:t>
            </a:r>
            <a:r>
              <a:rPr sz="1550" dirty="0">
                <a:latin typeface="Calibri"/>
                <a:cs typeface="Calibri"/>
              </a:rPr>
              <a:t> forma </a:t>
            </a:r>
            <a:r>
              <a:rPr sz="1550" spc="10" dirty="0">
                <a:latin typeface="Calibri"/>
                <a:cs typeface="Calibri"/>
              </a:rPr>
              <a:t>de índice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facilitar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 </a:t>
            </a:r>
            <a:r>
              <a:rPr sz="1550" dirty="0">
                <a:latin typeface="Calibri"/>
                <a:cs typeface="Calibri"/>
              </a:rPr>
              <a:t>visualização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pesquisa.</a:t>
            </a: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caçã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-1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re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qu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libri"/>
              <a:cs typeface="Calibri"/>
            </a:endParaRPr>
          </a:p>
          <a:p>
            <a:pPr marL="360045" indent="-342900">
              <a:lnSpc>
                <a:spcPct val="100000"/>
              </a:lnSpc>
              <a:buFont typeface="+mj-lt"/>
              <a:buAutoNum type="arabicPeriod"/>
              <a:tabLst>
                <a:tab pos="312420" algn="l"/>
                <a:tab pos="313055" algn="l"/>
              </a:tabLst>
            </a:pP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Introdução</a:t>
            </a:r>
            <a:endParaRPr sz="1400" dirty="0">
              <a:latin typeface="Calibri"/>
              <a:cs typeface="Calibri"/>
            </a:endParaRPr>
          </a:p>
          <a:p>
            <a:pPr marL="17145" marR="5080" algn="just">
              <a:lnSpc>
                <a:spcPts val="1500"/>
              </a:lnSpc>
              <a:spcBef>
                <a:spcPts val="844"/>
              </a:spcBef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Esta Especificação de Requisitos de Software (SRS) apresenta uma visão detalhada dos requisitos para o desenvolvimento do Sistema de Gestão de Clínicas Veterinárias, projetado para a empresa </a:t>
            </a:r>
            <a:r>
              <a:rPr lang="pt-BR" sz="1400" spc="15" dirty="0" err="1">
                <a:solidFill>
                  <a:srgbClr val="933546"/>
                </a:solidFill>
                <a:latin typeface="Calibri"/>
                <a:cs typeface="Calibri"/>
              </a:rPr>
              <a:t>Balti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. Esta seção introdutória fornece uma visão geral da SRS, destacando sua finalidade, escopo, definições, acrônimos, abreviações, referências e uma visão geral do conteúdo subsequente.</a:t>
            </a:r>
          </a:p>
          <a:p>
            <a:pPr marL="17145" marR="5080" algn="just">
              <a:lnSpc>
                <a:spcPts val="1500"/>
              </a:lnSpc>
              <a:spcBef>
                <a:spcPts val="844"/>
              </a:spcBef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1.1    Finalidade</a:t>
            </a:r>
            <a:endParaRPr lang="pt-BR" sz="1400" dirty="0">
              <a:latin typeface="Calibri"/>
              <a:cs typeface="Calibri"/>
            </a:endParaRPr>
          </a:p>
          <a:p>
            <a:pPr marL="17145" marR="5080" algn="just">
              <a:lnSpc>
                <a:spcPct val="90500"/>
              </a:lnSpc>
              <a:spcBef>
                <a:spcPts val="805"/>
              </a:spcBef>
            </a:pP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O objetivo desta SRS é definir de forma clara e completa os requisitos funcionais, de performance, de usabilidade, de confiabilidade e outros requisitos relevantes para o Sistema de Gestão de Clínicas Veterinárias da empresa </a:t>
            </a:r>
            <a:r>
              <a:rPr lang="pt-BR" sz="1400" dirty="0" err="1">
                <a:solidFill>
                  <a:srgbClr val="933546"/>
                </a:solidFill>
                <a:latin typeface="Calibri"/>
                <a:cs typeface="Calibri"/>
              </a:rPr>
              <a:t>Balti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. Este documento serve como um guia essencial para os desenvolvedores, testadores e demais stakeholders envolvidos no projeto, garantindo uma compreensão unificada dos objetivos e funcionalidades do sistema.</a:t>
            </a:r>
          </a:p>
          <a:p>
            <a:pPr marL="17145" marR="5080" algn="just">
              <a:lnSpc>
                <a:spcPct val="90500"/>
              </a:lnSpc>
              <a:spcBef>
                <a:spcPts val="805"/>
              </a:spcBef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1.2    Escopo</a:t>
            </a:r>
            <a:endParaRPr lang="pt-BR" sz="1400" dirty="0">
              <a:latin typeface="Calibri"/>
              <a:cs typeface="Calibri"/>
            </a:endParaRPr>
          </a:p>
          <a:p>
            <a:pPr marL="17145" marR="5080" algn="just">
              <a:lnSpc>
                <a:spcPct val="91600"/>
              </a:lnSpc>
              <a:spcBef>
                <a:spcPts val="715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 SRS abrange todos os aspectos do Sistema de Gestão de Clínicas Veterinárias, incluindo seus componentes, funcionalidades, interfaces, requisitos de performance, restrições de design, requisitos de usabilidade, entre outros. O sistema visa automatizar e otimizar os processos de gestão de clínicas veterinárias, desde o agendamento de consultas até a geração de relatórios financeiros e clínicos.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804" y="214248"/>
            <a:ext cx="176148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1171181"/>
            <a:ext cx="38100" cy="1114425"/>
          </a:xfrm>
          <a:custGeom>
            <a:avLst/>
            <a:gdLst/>
            <a:ahLst/>
            <a:cxnLst/>
            <a:rect l="l" t="t" r="r" b="b"/>
            <a:pathLst>
              <a:path w="38100" h="1114425">
                <a:moveTo>
                  <a:pt x="38100" y="0"/>
                </a:moveTo>
                <a:lnTo>
                  <a:pt x="0" y="0"/>
                </a:lnTo>
                <a:lnTo>
                  <a:pt x="0" y="1114056"/>
                </a:lnTo>
                <a:lnTo>
                  <a:pt x="38100" y="1114056"/>
                </a:lnTo>
                <a:lnTo>
                  <a:pt x="381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67400" y="1171194"/>
            <a:ext cx="742950" cy="742950"/>
            <a:chOff x="5867400" y="1171194"/>
            <a:chExt cx="742950" cy="742950"/>
          </a:xfrm>
        </p:grpSpPr>
        <p:sp>
          <p:nvSpPr>
            <p:cNvPr id="5" name="object 5"/>
            <p:cNvSpPr/>
            <p:nvPr/>
          </p:nvSpPr>
          <p:spPr>
            <a:xfrm>
              <a:off x="5867400" y="1171194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5" y="0"/>
                  </a:moveTo>
                  <a:lnTo>
                    <a:pt x="324888" y="2893"/>
                  </a:lnTo>
                  <a:lnTo>
                    <a:pt x="280026" y="11340"/>
                  </a:lnTo>
                  <a:lnTo>
                    <a:pt x="237236" y="24994"/>
                  </a:lnTo>
                  <a:lnTo>
                    <a:pt x="196867" y="43506"/>
                  </a:lnTo>
                  <a:lnTo>
                    <a:pt x="159267" y="66529"/>
                  </a:lnTo>
                  <a:lnTo>
                    <a:pt x="124785" y="93714"/>
                  </a:lnTo>
                  <a:lnTo>
                    <a:pt x="93770" y="124714"/>
                  </a:lnTo>
                  <a:lnTo>
                    <a:pt x="66570" y="159182"/>
                  </a:lnTo>
                  <a:lnTo>
                    <a:pt x="43534" y="196768"/>
                  </a:lnTo>
                  <a:lnTo>
                    <a:pt x="25011" y="237126"/>
                  </a:lnTo>
                  <a:lnTo>
                    <a:pt x="11348" y="279907"/>
                  </a:lnTo>
                  <a:lnTo>
                    <a:pt x="2895" y="324763"/>
                  </a:lnTo>
                  <a:lnTo>
                    <a:pt x="0" y="371348"/>
                  </a:lnTo>
                  <a:lnTo>
                    <a:pt x="2895" y="417932"/>
                  </a:lnTo>
                  <a:lnTo>
                    <a:pt x="11348" y="462788"/>
                  </a:lnTo>
                  <a:lnTo>
                    <a:pt x="25011" y="505569"/>
                  </a:lnTo>
                  <a:lnTo>
                    <a:pt x="43534" y="545927"/>
                  </a:lnTo>
                  <a:lnTo>
                    <a:pt x="66570" y="583513"/>
                  </a:lnTo>
                  <a:lnTo>
                    <a:pt x="93770" y="617981"/>
                  </a:lnTo>
                  <a:lnTo>
                    <a:pt x="124785" y="648981"/>
                  </a:lnTo>
                  <a:lnTo>
                    <a:pt x="159267" y="676166"/>
                  </a:lnTo>
                  <a:lnTo>
                    <a:pt x="196867" y="699189"/>
                  </a:lnTo>
                  <a:lnTo>
                    <a:pt x="237236" y="717701"/>
                  </a:lnTo>
                  <a:lnTo>
                    <a:pt x="280026" y="731355"/>
                  </a:lnTo>
                  <a:lnTo>
                    <a:pt x="324888" y="739802"/>
                  </a:lnTo>
                  <a:lnTo>
                    <a:pt x="371475" y="742696"/>
                  </a:lnTo>
                  <a:lnTo>
                    <a:pt x="418061" y="739802"/>
                  </a:lnTo>
                  <a:lnTo>
                    <a:pt x="462923" y="731355"/>
                  </a:lnTo>
                  <a:lnTo>
                    <a:pt x="505713" y="717701"/>
                  </a:lnTo>
                  <a:lnTo>
                    <a:pt x="546082" y="699189"/>
                  </a:lnTo>
                  <a:lnTo>
                    <a:pt x="583682" y="676166"/>
                  </a:lnTo>
                  <a:lnTo>
                    <a:pt x="618164" y="648981"/>
                  </a:lnTo>
                  <a:lnTo>
                    <a:pt x="649179" y="617981"/>
                  </a:lnTo>
                  <a:lnTo>
                    <a:pt x="676379" y="583513"/>
                  </a:lnTo>
                  <a:lnTo>
                    <a:pt x="699415" y="545927"/>
                  </a:lnTo>
                  <a:lnTo>
                    <a:pt x="717938" y="505569"/>
                  </a:lnTo>
                  <a:lnTo>
                    <a:pt x="731601" y="462788"/>
                  </a:lnTo>
                  <a:lnTo>
                    <a:pt x="740054" y="417932"/>
                  </a:lnTo>
                  <a:lnTo>
                    <a:pt x="742950" y="371348"/>
                  </a:lnTo>
                  <a:lnTo>
                    <a:pt x="740054" y="324763"/>
                  </a:lnTo>
                  <a:lnTo>
                    <a:pt x="731601" y="279907"/>
                  </a:lnTo>
                  <a:lnTo>
                    <a:pt x="717938" y="237126"/>
                  </a:lnTo>
                  <a:lnTo>
                    <a:pt x="699415" y="196768"/>
                  </a:lnTo>
                  <a:lnTo>
                    <a:pt x="676379" y="159182"/>
                  </a:lnTo>
                  <a:lnTo>
                    <a:pt x="649179" y="124714"/>
                  </a:lnTo>
                  <a:lnTo>
                    <a:pt x="618164" y="93714"/>
                  </a:lnTo>
                  <a:lnTo>
                    <a:pt x="583682" y="66529"/>
                  </a:lnTo>
                  <a:lnTo>
                    <a:pt x="546082" y="43506"/>
                  </a:lnTo>
                  <a:lnTo>
                    <a:pt x="505713" y="24994"/>
                  </a:lnTo>
                  <a:lnTo>
                    <a:pt x="462923" y="11340"/>
                  </a:lnTo>
                  <a:lnTo>
                    <a:pt x="418061" y="289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6540" y="1293806"/>
              <a:ext cx="74930" cy="295275"/>
            </a:xfrm>
            <a:custGeom>
              <a:avLst/>
              <a:gdLst/>
              <a:ahLst/>
              <a:cxnLst/>
              <a:rect l="l" t="t" r="r" b="b"/>
              <a:pathLst>
                <a:path w="74929" h="295275">
                  <a:moveTo>
                    <a:pt x="74344" y="0"/>
                  </a:moveTo>
                  <a:lnTo>
                    <a:pt x="0" y="0"/>
                  </a:lnTo>
                  <a:lnTo>
                    <a:pt x="4879" y="295206"/>
                  </a:lnTo>
                  <a:lnTo>
                    <a:pt x="70550" y="229557"/>
                  </a:lnTo>
                  <a:lnTo>
                    <a:pt x="74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4985" y="771124"/>
            <a:ext cx="5993130" cy="365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 dirty="0">
              <a:latin typeface="Calibri"/>
              <a:cs typeface="Calibri"/>
            </a:endParaRPr>
          </a:p>
          <a:p>
            <a:pPr marL="263525" marR="1031240">
              <a:lnSpc>
                <a:spcPct val="102899"/>
              </a:lnSpc>
              <a:spcBef>
                <a:spcPts val="60"/>
              </a:spcBef>
            </a:pPr>
            <a:r>
              <a:rPr sz="1550" spc="30" dirty="0">
                <a:latin typeface="Calibri"/>
                <a:cs typeface="Calibri"/>
              </a:rPr>
              <a:t>Na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tabela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conteúdo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deve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conter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todos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tópicos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descritos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 </a:t>
            </a:r>
            <a:r>
              <a:rPr sz="1550" spc="5" dirty="0">
                <a:latin typeface="Calibri"/>
                <a:cs typeface="Calibri"/>
              </a:rPr>
              <a:t>documento, </a:t>
            </a:r>
            <a:r>
              <a:rPr sz="1550" dirty="0">
                <a:latin typeface="Calibri"/>
                <a:cs typeface="Calibri"/>
              </a:rPr>
              <a:t>organizado </a:t>
            </a:r>
            <a:r>
              <a:rPr sz="1550" spc="-5" dirty="0">
                <a:latin typeface="Calibri"/>
                <a:cs typeface="Calibri"/>
              </a:rPr>
              <a:t>em</a:t>
            </a:r>
            <a:r>
              <a:rPr sz="1550" dirty="0">
                <a:latin typeface="Calibri"/>
                <a:cs typeface="Calibri"/>
              </a:rPr>
              <a:t> forma </a:t>
            </a:r>
            <a:r>
              <a:rPr sz="1550" spc="10" dirty="0">
                <a:latin typeface="Calibri"/>
                <a:cs typeface="Calibri"/>
              </a:rPr>
              <a:t>de índice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facilitar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 </a:t>
            </a:r>
            <a:r>
              <a:rPr sz="1550" dirty="0">
                <a:latin typeface="Calibri"/>
                <a:cs typeface="Calibri"/>
              </a:rPr>
              <a:t>visualização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pesquisa.</a:t>
            </a: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caçã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-1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re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qu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b="1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b="1" spc="4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b="1" spc="35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b="1" spc="-2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w</a:t>
            </a:r>
            <a:r>
              <a:rPr sz="2000" b="1" spc="-1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endParaRPr lang="pt-BR" sz="1900" b="1" spc="10" dirty="0">
              <a:solidFill>
                <a:srgbClr val="3E3E3E"/>
              </a:solidFill>
              <a:latin typeface="Calibri"/>
              <a:cs typeface="Calibri"/>
            </a:endParaRPr>
          </a:p>
          <a:p>
            <a:pPr marL="17145" marR="5080" algn="just">
              <a:lnSpc>
                <a:spcPct val="91600"/>
              </a:lnSpc>
              <a:spcBef>
                <a:spcPts val="715"/>
              </a:spcBef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1.3     D</a:t>
            </a:r>
            <a:r>
              <a:rPr lang="pt-BR" sz="1400" b="1" spc="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lang="pt-BR"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lang="pt-BR"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lang="pt-BR" sz="1400" b="1" spc="-10" dirty="0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lang="pt-BR" sz="1400" b="1" spc="40" dirty="0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lang="pt-BR" sz="1400" b="1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lang="pt-BR"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lang="pt-BR" sz="1400" b="1" spc="-10" dirty="0">
                <a:solidFill>
                  <a:srgbClr val="252525"/>
                </a:solidFill>
                <a:latin typeface="Calibri"/>
                <a:cs typeface="Calibri"/>
              </a:rPr>
              <a:t>ô</a:t>
            </a:r>
            <a:r>
              <a:rPr lang="pt-BR" sz="1400" b="1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lang="pt-BR" sz="1400" b="1" spc="-5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lang="pt-BR"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lang="pt-BR" sz="1400" b="1" spc="3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lang="pt-BR" sz="1400" b="1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lang="pt-BR" sz="1400" b="1" spc="-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lang="pt-BR"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lang="pt-BR" sz="1400" b="1" spc="-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lang="pt-BR"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lang="pt-BR" sz="1400" b="1" spc="-10" dirty="0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lang="pt-BR" sz="1400" b="1" spc="-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lang="pt-BR" sz="1400" dirty="0">
              <a:latin typeface="Calibri"/>
              <a:cs typeface="Calibri"/>
            </a:endParaRPr>
          </a:p>
          <a:p>
            <a:pPr marL="302895" marR="10795" indent="-285750" algn="just">
              <a:lnSpc>
                <a:spcPts val="15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SRS: Especificação de Requisitos de Software</a:t>
            </a:r>
          </a:p>
          <a:p>
            <a:pPr marL="302895" marR="10795" indent="-285750" algn="just">
              <a:lnSpc>
                <a:spcPts val="15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pt-BR" sz="1400" spc="5" dirty="0" err="1">
                <a:solidFill>
                  <a:srgbClr val="933546"/>
                </a:solidFill>
                <a:latin typeface="Calibri"/>
                <a:cs typeface="Calibri"/>
              </a:rPr>
              <a:t>Balti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: Nome fictício da empresa que está desenvolvendo o sistema</a:t>
            </a:r>
          </a:p>
          <a:p>
            <a:pPr marL="302895" marR="10795" indent="-285750" algn="just">
              <a:lnSpc>
                <a:spcPts val="15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API: Interface de Programação de Aplicativos</a:t>
            </a:r>
          </a:p>
          <a:p>
            <a:pPr marL="302895" marR="10795" indent="-285750" algn="just">
              <a:lnSpc>
                <a:spcPts val="15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GUI: Interface Gráfica do Usuário</a:t>
            </a:r>
          </a:p>
          <a:p>
            <a:pPr marL="302895" marR="10795" indent="-285750" algn="just">
              <a:lnSpc>
                <a:spcPts val="15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SQL: Linguagem de Consulta Estruturada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323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914390" cy="8492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03835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 err="1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1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   </a:t>
            </a:r>
            <a:r>
              <a:rPr sz="1400" b="1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99700"/>
              </a:lnSpc>
              <a:spcBef>
                <a:spcPts val="800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 da 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SRS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descrever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fatores gerais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afetam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produto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seus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requisitos.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Ela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não deve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especificar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requisitos específicos.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 Em 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vez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disso,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fornecer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uma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base para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esses requisitos,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 serão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definidos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detalhadamente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na </a:t>
            </a:r>
            <a:r>
              <a:rPr sz="1400" spc="-30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3,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facilitar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sua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compreensão.</a:t>
            </a:r>
            <a:r>
              <a:rPr sz="1400" spc="-8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Inclua</a:t>
            </a:r>
            <a:r>
              <a:rPr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itens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como: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2.1	 Perspectiva do Produto</a:t>
            </a:r>
          </a:p>
          <a:p>
            <a:pPr marL="12700" algn="just">
              <a:lnSpc>
                <a:spcPct val="100000"/>
              </a:lnSpc>
              <a:spcBef>
                <a:spcPts val="800"/>
              </a:spcBef>
              <a:tabLst>
                <a:tab pos="299085" algn="l"/>
              </a:tabLst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O Sistema de Gestão de Clínicas Veterinárias será desenvolvido como uma aplicação web de ponta a ponta, permitindo o acesso e a interação de diferentes usuários, como administradores, veterinários e atendentes de clínicas veterinárias. A aplicação será executada em diversos dispositivos, incluindo desktops, tablets e smartphones, oferecendo uma experiência de usuário consistente.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2.2	 Funções do Produto</a:t>
            </a:r>
          </a:p>
          <a:p>
            <a:pPr marL="12700" algn="just">
              <a:lnSpc>
                <a:spcPct val="100000"/>
              </a:lnSpc>
              <a:spcBef>
                <a:spcPts val="800"/>
              </a:spcBef>
              <a:tabLst>
                <a:tab pos="299085" algn="l"/>
              </a:tabLst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O sistema permitirá que os usuários realizem uma variedade de tarefas, incluindo agendamento de consultas, gerenciamento de prontuários de pacientes, registro de históricos médicos, emissão de relatórios financeiros e de saúde, e gerenciamento de estoque de produtos veterinários.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2.3	 Características do Usuário</a:t>
            </a:r>
          </a:p>
          <a:p>
            <a:pPr marL="12700" algn="just">
              <a:lnSpc>
                <a:spcPct val="100000"/>
              </a:lnSpc>
              <a:spcBef>
                <a:spcPts val="800"/>
              </a:spcBef>
              <a:tabLst>
                <a:tab pos="299085" algn="l"/>
              </a:tabLst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O sistema será usado por administradores de clínicas veterinárias, veterinários, atendentes e outros profissionais envolvidos na gestão e prestação de serviços veterinários. Cada tipo de usuário terá acesso a funcionalidades específicas, com diferentes níveis de autorização.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2.4	 Restrições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O sistema deverá ser desenvolvido usando tecnologias compatíveis com a pilha tecnológica da empresa </a:t>
            </a:r>
            <a:r>
              <a:rPr lang="pt-BR" sz="1400" spc="5" dirty="0" err="1">
                <a:solidFill>
                  <a:srgbClr val="933546"/>
                </a:solidFill>
                <a:latin typeface="Calibri"/>
                <a:cs typeface="Calibri"/>
              </a:rPr>
              <a:t>Balti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, incluindo ASP.NET Core para o desenvolvimento web e Microsoft SQL Server para o gerenciamento de banco de dados. Além disso, o sistema deverá ser compatível com os principais navegadores web, como Chrome, Firefox e Edge.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2.5	 Suposições e Dependências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A implementação bem-sucedida do sistema depende da disponibilidade de recursos de hardware e software adequados. Além disso, as informações de pacientes e clientes serão fornecidas pelos usuários e devem ser precisas para garantir a integridade dos dados do sistema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914390" cy="82804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03835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 err="1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lang="pt-BR" sz="1150" dirty="0">
              <a:latin typeface="Calibri"/>
              <a:cs typeface="Calibri"/>
            </a:endParaRP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2.6	 Subconjuntos de Requisitos</a:t>
            </a:r>
          </a:p>
          <a:p>
            <a:pPr marL="12700" marR="5080" algn="just">
              <a:lnSpc>
                <a:spcPct val="99700"/>
              </a:lnSpc>
              <a:spcBef>
                <a:spcPts val="800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Os requisitos específicos do sistema serão detalhados nas seções subsequentes, divididos em requisitos funcionais, de performance, de usabilidade, de confiabilidade e outros aspectos relevantes.</a:t>
            </a:r>
          </a:p>
          <a:p>
            <a:pPr marL="308610" indent="-295910" algn="just">
              <a:lnSpc>
                <a:spcPct val="100000"/>
              </a:lnSpc>
              <a:spcBef>
                <a:spcPts val="1165"/>
              </a:spcBef>
              <a:buAutoNum type="arabicPeriod" startAt="3"/>
              <a:tabLst>
                <a:tab pos="308610" algn="l"/>
              </a:tabLst>
            </a:pPr>
            <a:r>
              <a:rPr lang="pt-BR" sz="1400" b="1" spc="15" dirty="0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lang="pt-BR"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dirty="0">
                <a:solidFill>
                  <a:srgbClr val="252525"/>
                </a:solidFill>
                <a:latin typeface="Calibri"/>
                <a:cs typeface="Calibri"/>
              </a:rPr>
              <a:t>Específicos</a:t>
            </a:r>
            <a:endParaRPr lang="pt-BR" sz="1400" dirty="0">
              <a:latin typeface="Calibri"/>
              <a:cs typeface="Calibri"/>
            </a:endParaRPr>
          </a:p>
          <a:p>
            <a:pPr marL="12700" marR="7620" algn="just">
              <a:lnSpc>
                <a:spcPct val="89300"/>
              </a:lnSpc>
              <a:spcBef>
                <a:spcPts val="830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 seção contém os requisitos detalhados do software que permitirão aos designers projetar o sistema de acordo com esses requisitos e aos testadores verificar se o sistema atende a eles. Os requisitos serão abordados em várias seções, começando com os Requisitos Funcionais na próxima subseção.</a:t>
            </a:r>
          </a:p>
          <a:p>
            <a:pPr marL="12700" algn="just">
              <a:spcBef>
                <a:spcPts val="800"/>
              </a:spcBef>
              <a:tabLst>
                <a:tab pos="299085" algn="l"/>
              </a:tabLst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3.1	 Requisitos Funcionais</a:t>
            </a:r>
          </a:p>
          <a:p>
            <a:pPr marL="12700" marR="8255" algn="just">
              <a:lnSpc>
                <a:spcPct val="89400"/>
              </a:lnSpc>
              <a:spcBef>
                <a:spcPts val="825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 seção </a:t>
            </a:r>
            <a:r>
              <a:rPr lang="pt-BR" sz="1400" spc="-10" dirty="0">
                <a:solidFill>
                  <a:srgbClr val="933546"/>
                </a:solidFill>
                <a:latin typeface="Calibri"/>
                <a:cs typeface="Calibri"/>
              </a:rPr>
              <a:t>descreve </a:t>
            </a:r>
            <a:r>
              <a:rPr lang="pt-BR" sz="1400" spc="-30" dirty="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requisitos funcionais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sistema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lang="pt-BR" sz="1400" spc="20" dirty="0">
                <a:solidFill>
                  <a:srgbClr val="933546"/>
                </a:solidFill>
                <a:latin typeface="Calibri"/>
                <a:cs typeface="Calibri"/>
              </a:rPr>
              <a:t>são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expressos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no 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estilo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linguagem natural. Para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muitos aplicativos,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este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poderá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ser o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volume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lang="pt-BR" sz="1400" spc="-3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Pacote</a:t>
            </a:r>
            <a:r>
              <a:rPr lang="pt-BR" sz="1400" spc="-1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da</a:t>
            </a: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SRS.</a:t>
            </a:r>
            <a:endParaRPr lang="pt-BR" sz="1400" dirty="0">
              <a:latin typeface="Calibri"/>
              <a:cs typeface="Calibri"/>
            </a:endParaRPr>
          </a:p>
          <a:p>
            <a:pPr marL="12700">
              <a:spcBef>
                <a:spcPts val="645"/>
              </a:spcBef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3.1.2  Requisito Funcional um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.NET SDK 7.0 ou superior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SQL Server (ou SQL Server Express) para o banco de dados</a:t>
            </a:r>
          </a:p>
          <a:p>
            <a:pPr marL="12700">
              <a:spcBef>
                <a:spcPts val="645"/>
              </a:spcBef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3.2  Requisitos de Performance</a:t>
            </a:r>
          </a:p>
          <a:p>
            <a:pPr marL="12700" algn="just">
              <a:spcBef>
                <a:spcPts val="645"/>
              </a:spcBef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Os requisitos de desempenho do sistema devem ser descritos nesta seção, abordando os seguintes aspectos: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b="1" spc="15" dirty="0">
                <a:solidFill>
                  <a:srgbClr val="933546"/>
                </a:solidFill>
                <a:latin typeface="Calibri"/>
                <a:cs typeface="Calibri"/>
              </a:rPr>
              <a:t>Tempo de Resposta de uma Transação (Médio, Máximo): 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Descrever o tempo máximo e médio que o sistema levará para responder a uma transação.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b="1" spc="15" dirty="0">
                <a:solidFill>
                  <a:srgbClr val="933546"/>
                </a:solidFill>
                <a:latin typeface="Calibri"/>
                <a:cs typeface="Calibri"/>
              </a:rPr>
              <a:t>Taxa de Transferência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: Definir a taxa máxima de transações que o sistema deve ser capaz de lidar em um determinado período.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b="1" spc="15" dirty="0">
                <a:solidFill>
                  <a:srgbClr val="933546"/>
                </a:solidFill>
                <a:latin typeface="Calibri"/>
                <a:cs typeface="Calibri"/>
              </a:rPr>
              <a:t>Capacidade: 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Especificar a capacidade máxima de processamento, armazenamento e usuários simultâneos que o sistema deve suportar.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b="1" spc="15" dirty="0">
                <a:solidFill>
                  <a:srgbClr val="933546"/>
                </a:solidFill>
                <a:latin typeface="Calibri"/>
                <a:cs typeface="Calibri"/>
              </a:rPr>
              <a:t>Modos de Degradação: 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Identificar como o sistema deve se comportar em situações de alta demanda, incluindo quais funcionalidades podem ser degradadas para manter o desempenho.</a:t>
            </a:r>
          </a:p>
          <a:p>
            <a:pPr marL="298450" indent="-285750" algn="just"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pt-BR" sz="1400" b="1" spc="15" dirty="0">
                <a:solidFill>
                  <a:srgbClr val="933546"/>
                </a:solidFill>
                <a:latin typeface="Calibri"/>
                <a:cs typeface="Calibri"/>
              </a:rPr>
              <a:t>Utilização de Recursos: </a:t>
            </a: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Descrever os recursos de hardware (CPU, memória, etc.) que o sistema pode utilizar em diferentes situações.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74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748020" cy="7913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 err="1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lang="pt-BR"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pt-BR" sz="1850" dirty="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lang="pt-BR" sz="1400" b="1" spc="15" dirty="0">
                <a:solidFill>
                  <a:srgbClr val="252525"/>
                </a:solidFill>
                <a:latin typeface="Calibri"/>
                <a:cs typeface="Calibri"/>
              </a:rPr>
              <a:t>3.3.</a:t>
            </a:r>
            <a:r>
              <a:rPr lang="pt-BR" sz="1400" b="1" spc="2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15" dirty="0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lang="pt-BR"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dirty="0">
                <a:solidFill>
                  <a:srgbClr val="252525"/>
                </a:solidFill>
                <a:latin typeface="Calibri"/>
                <a:cs typeface="Calibri"/>
              </a:rPr>
              <a:t>de desempenho um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Esta seção deve conter a descrição detalhada do requisito de desempenho um, especificando as características de desempenho esperadas e os critérios de sucesso.</a:t>
            </a: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Font typeface="+mj-lt"/>
              <a:buAutoNum type="arabicPeriod" startAt="4"/>
            </a:pP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gn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ts val="1590"/>
              </a:lnSpc>
              <a:spcBef>
                <a:spcPts val="570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lang="pt-BR"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lang="pt-BR"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indicar</a:t>
            </a:r>
            <a:r>
              <a:rPr lang="pt-BR" sz="1400" spc="-6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todas</a:t>
            </a:r>
            <a:r>
              <a:rPr lang="pt-BR"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restrições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lang="pt-BR"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design</a:t>
            </a:r>
            <a:r>
              <a:rPr lang="pt-BR" sz="1400" spc="-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referentes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ao</a:t>
            </a:r>
            <a:r>
              <a:rPr lang="pt-BR" sz="1400" spc="-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lang="pt-BR" sz="1400" spc="-1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ts val="1590"/>
              </a:lnSpc>
            </a:pP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lang="pt-BR" sz="1400" spc="45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lang="pt-BR" sz="1400" spc="-20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45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ndo</a:t>
            </a:r>
            <a:r>
              <a:rPr lang="pt-BR"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lang="pt-BR"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lang="pt-BR"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o.</a:t>
            </a:r>
            <a:endParaRPr lang="pt-BR" sz="1400" dirty="0">
              <a:latin typeface="Calibri"/>
              <a:cs typeface="Calibri"/>
            </a:endParaRPr>
          </a:p>
          <a:p>
            <a:pPr marL="12700" algn="just">
              <a:lnSpc>
                <a:spcPts val="1590"/>
              </a:lnSpc>
            </a:pPr>
            <a:endParaRPr lang="pt-BR" sz="1400" b="1" spc="-25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2700" algn="just">
              <a:lnSpc>
                <a:spcPts val="1590"/>
              </a:lnSpc>
            </a:pPr>
            <a:r>
              <a:rPr lang="pt-BR" sz="1400" b="1" spc="-25" dirty="0">
                <a:solidFill>
                  <a:srgbClr val="252525"/>
                </a:solidFill>
                <a:latin typeface="Calibri"/>
                <a:cs typeface="Calibri"/>
              </a:rPr>
              <a:t>4.1.     &lt;</a:t>
            </a:r>
            <a:r>
              <a:rPr lang="pt-BR" sz="1400" b="1" spc="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lang="pt-BR" sz="1400" b="1" spc="40" dirty="0">
                <a:solidFill>
                  <a:srgbClr val="252525"/>
                </a:solidFill>
                <a:latin typeface="Calibri"/>
                <a:cs typeface="Calibri"/>
              </a:rPr>
              <a:t>est</a:t>
            </a:r>
            <a:r>
              <a:rPr lang="pt-BR"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lang="pt-BR"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lang="pt-BR" sz="1400" b="1" spc="-20" dirty="0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lang="pt-BR"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lang="pt-BR" sz="1400" b="1" spc="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lang="pt-BR" sz="1400" b="1" spc="4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lang="pt-BR"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lang="pt-BR"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-15" dirty="0">
                <a:solidFill>
                  <a:srgbClr val="252525"/>
                </a:solidFill>
                <a:latin typeface="Calibri"/>
                <a:cs typeface="Calibri"/>
              </a:rPr>
              <a:t>Um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lang="pt-BR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 Esta seção deve conter a descrição detalhada da restrição de design um, indicando as limitações ou requisitos específicos de design do sistema.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4.2.    Interfaces</a:t>
            </a:r>
            <a:endParaRPr lang="pt-BR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lang="pt-BR"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lang="pt-BR"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define</a:t>
            </a:r>
            <a:r>
              <a:rPr lang="pt-BR"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lang="pt-BR"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dirty="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lang="pt-BR"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lang="pt-BR"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lang="pt-BR" sz="1400" spc="-6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suportadas</a:t>
            </a:r>
            <a:r>
              <a:rPr lang="pt-BR"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pelo</a:t>
            </a:r>
            <a:r>
              <a:rPr lang="pt-BR" sz="1400" spc="-1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lang="pt-BR" sz="1400" spc="-5" dirty="0">
                <a:solidFill>
                  <a:srgbClr val="933546"/>
                </a:solidFill>
                <a:latin typeface="Calibri"/>
                <a:cs typeface="Calibri"/>
              </a:rPr>
              <a:t>aplicativo.</a:t>
            </a:r>
            <a:endParaRPr lang="pt-BR" sz="1400" dirty="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4.3.      Interface</a:t>
            </a:r>
            <a:r>
              <a:rPr lang="pt-BR" sz="140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lang="pt-BR" sz="1400" b="1" spc="-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pt-BR" sz="1400" b="1" spc="10" dirty="0">
                <a:solidFill>
                  <a:srgbClr val="252525"/>
                </a:solidFill>
                <a:latin typeface="Calibri"/>
                <a:cs typeface="Calibri"/>
              </a:rPr>
              <a:t>Usuário</a:t>
            </a:r>
            <a:endParaRPr lang="pt-BR" sz="1400" spc="10" dirty="0">
              <a:solidFill>
                <a:srgbClr val="933546"/>
              </a:solidFill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lang="pt-BR" sz="1400" spc="10" dirty="0">
                <a:solidFill>
                  <a:srgbClr val="933546"/>
                </a:solidFill>
                <a:latin typeface="Calibri"/>
                <a:cs typeface="Calibri"/>
              </a:rPr>
              <a:t>Descrever as interfaces de usuário que devem ser implementadas pelo software, incluindo os elementos da interface, a disposição visual e a interação do usuário.</a:t>
            </a: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4.4.     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dw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 marL="12700" marR="153670">
              <a:lnSpc>
                <a:spcPct val="91600"/>
              </a:lnSpc>
              <a:spcBef>
                <a:spcPts val="790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define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todas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hardware</a:t>
            </a:r>
            <a:r>
              <a:rPr sz="1400" spc="-1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sz="1400" spc="-1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suportadas </a:t>
            </a:r>
            <a:r>
              <a:rPr sz="1400" spc="-30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sz="1400" spc="45" dirty="0">
                <a:solidFill>
                  <a:srgbClr val="933546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nc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sz="1400" spc="35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-1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ó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g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ços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í</a:t>
            </a:r>
            <a:r>
              <a:rPr sz="1400" spc="5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co</a:t>
            </a:r>
            <a:r>
              <a:rPr sz="1400" spc="50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  comportamento</a:t>
            </a:r>
            <a:r>
              <a:rPr sz="1400" spc="-9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esperado,</a:t>
            </a:r>
            <a:r>
              <a:rPr sz="1400" spc="-7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etc.</a:t>
            </a:r>
            <a:endParaRPr lang="pt-BR" sz="1400" dirty="0">
              <a:latin typeface="Calibri"/>
              <a:cs typeface="Calibri"/>
            </a:endParaRPr>
          </a:p>
          <a:p>
            <a:pPr marL="12700" marR="153670">
              <a:lnSpc>
                <a:spcPct val="91600"/>
              </a:lnSpc>
              <a:spcBef>
                <a:spcPts val="790"/>
              </a:spcBef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4.5.    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r>
              <a:rPr lang="pt-BR" sz="1400" spc="5" dirty="0">
                <a:solidFill>
                  <a:srgbClr val="933546"/>
                </a:solidFill>
                <a:latin typeface="Calibri"/>
                <a:cs typeface="Calibri"/>
              </a:rPr>
              <a:t>Descrever as interfaces de software que o sistema deve ter com outros componentes do ambiente de software, como integrações com sistemas externos.</a:t>
            </a: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endParaRPr lang="pt-BR" sz="1400" b="1" spc="5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lang="pt-BR" sz="1400" b="1" spc="5" dirty="0">
                <a:solidFill>
                  <a:srgbClr val="252525"/>
                </a:solidFill>
                <a:latin typeface="Calibri"/>
                <a:cs typeface="Calibri"/>
              </a:rPr>
              <a:t>4.6.     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400" dirty="0">
              <a:latin typeface="Calibri"/>
              <a:cs typeface="Calibri"/>
            </a:endParaRPr>
          </a:p>
          <a:p>
            <a:pPr marL="12700" marR="701040">
              <a:lnSpc>
                <a:spcPts val="1500"/>
              </a:lnSpc>
              <a:spcBef>
                <a:spcPts val="844"/>
              </a:spcBef>
            </a:pPr>
            <a:r>
              <a:rPr lang="pt-BR" sz="1400" spc="15" dirty="0">
                <a:solidFill>
                  <a:srgbClr val="933546"/>
                </a:solidFill>
                <a:latin typeface="Calibri"/>
                <a:cs typeface="Calibri"/>
              </a:rPr>
              <a:t>Descrever todas as interfaces de comunicação com outros sistemas ou dispositivos, incluindo protocolos de comunicação e formatos de dados.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699760" cy="5975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sz="1550" spc="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737870" lvl="2" indent="-487045">
              <a:lnSpc>
                <a:spcPct val="100000"/>
              </a:lnSpc>
              <a:buFont typeface="+mj-lt"/>
              <a:buAutoNum type="arabicPeriod" startAt="5"/>
              <a:tabLst>
                <a:tab pos="737870" algn="l"/>
              </a:tabLst>
            </a:pP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om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pon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om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do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documentos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comprados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para</a:t>
            </a:r>
            <a:r>
              <a:rPr sz="1400" spc="-1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serem</a:t>
            </a:r>
            <a:r>
              <a:rPr sz="1400" spc="-1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usados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com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00"/>
              </a:lnSpc>
            </a:pP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sistema,</a:t>
            </a:r>
            <a:r>
              <a:rPr sz="1400" spc="-7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quaisquer</a:t>
            </a:r>
            <a:r>
              <a:rPr sz="1400" spc="-7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restrições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utilização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licenciamento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aplicáveis,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40"/>
              </a:lnSpc>
            </a:pP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quaisquer</a:t>
            </a:r>
            <a:r>
              <a:rPr sz="1400" spc="-6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padrões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associados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compatibilidade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interoperabilidade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ou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25"/>
              </a:lnSpc>
            </a:pP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737870" lvl="2" indent="-487045">
              <a:lnSpc>
                <a:spcPct val="100000"/>
              </a:lnSpc>
              <a:spcBef>
                <a:spcPts val="570"/>
              </a:spcBef>
              <a:buFont typeface="+mj-lt"/>
              <a:buAutoNum type="arabicPeriod" startAt="6"/>
              <a:tabLst>
                <a:tab pos="737870" algn="l"/>
              </a:tabLst>
            </a:pP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se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70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400" b="1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4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4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3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5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1400" dirty="0">
              <a:latin typeface="Calibri"/>
              <a:cs typeface="Calibri"/>
            </a:endParaRPr>
          </a:p>
          <a:p>
            <a:pPr marL="12700" marR="16510">
              <a:lnSpc>
                <a:spcPct val="90800"/>
              </a:lnSpc>
              <a:spcBef>
                <a:spcPts val="805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sz="1400" spc="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933546"/>
                </a:solidFill>
                <a:latin typeface="Calibri"/>
                <a:cs typeface="Calibri"/>
              </a:rPr>
              <a:t>avisos</a:t>
            </a:r>
            <a:r>
              <a:rPr sz="1400" spc="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legais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necessários,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 garantias,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observações</a:t>
            </a:r>
            <a:r>
              <a:rPr sz="1400" spc="-5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sobre</a:t>
            </a:r>
            <a:r>
              <a:rPr sz="1400" spc="-1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direitos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autorais,</a:t>
            </a:r>
            <a:r>
              <a:rPr sz="1400" spc="-6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observações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sobre</a:t>
            </a:r>
            <a:r>
              <a:rPr sz="1400" spc="-1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patentes,</a:t>
            </a:r>
            <a:r>
              <a:rPr sz="1400" spc="-6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logomarcas, </a:t>
            </a:r>
            <a:r>
              <a:rPr sz="1400" spc="-3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marcas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comerciais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problemas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conformidade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com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logotipos referentes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ao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software.</a:t>
            </a:r>
            <a:endParaRPr sz="1400" dirty="0">
              <a:latin typeface="Calibri"/>
              <a:cs typeface="Calibri"/>
            </a:endParaRPr>
          </a:p>
          <a:p>
            <a:pPr marL="737870" lvl="2" indent="-487045">
              <a:lnSpc>
                <a:spcPct val="100000"/>
              </a:lnSpc>
              <a:spcBef>
                <a:spcPts val="645"/>
              </a:spcBef>
              <a:buFont typeface="+mj-lt"/>
              <a:buAutoNum type="arabicPeriod" startAt="7"/>
              <a:tabLst>
                <a:tab pos="737870" algn="l"/>
              </a:tabLst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á</a:t>
            </a:r>
            <a:r>
              <a:rPr sz="1400" b="1" spc="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1400" b="1" spc="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 dirty="0">
              <a:latin typeface="Calibri"/>
              <a:cs typeface="Calibri"/>
            </a:endParaRPr>
          </a:p>
          <a:p>
            <a:pPr marL="12700" marR="237490">
              <a:lnSpc>
                <a:spcPct val="91600"/>
              </a:lnSpc>
              <a:spcBef>
                <a:spcPts val="715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8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descreve,</a:t>
            </a:r>
            <a:r>
              <a:rPr sz="1400" spc="-6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por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33546"/>
                </a:solidFill>
                <a:latin typeface="Calibri"/>
                <a:cs typeface="Calibri"/>
              </a:rPr>
              <a:t>meio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referências,</a:t>
            </a:r>
            <a:r>
              <a:rPr sz="1400" spc="-6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padrões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aplicáveis</a:t>
            </a:r>
            <a:r>
              <a:rPr sz="1400" spc="-3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sz="1400" spc="-3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as seções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específicas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desses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padrões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se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aplicam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ao sistema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está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sendo</a:t>
            </a:r>
            <a:r>
              <a:rPr sz="1400" spc="-10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descrito.</a:t>
            </a:r>
            <a:endParaRPr sz="1400" dirty="0">
              <a:latin typeface="Calibri"/>
              <a:cs typeface="Calibri"/>
            </a:endParaRPr>
          </a:p>
          <a:p>
            <a:pPr marL="737870" lvl="2" indent="-487045">
              <a:lnSpc>
                <a:spcPct val="100000"/>
              </a:lnSpc>
              <a:spcBef>
                <a:spcPts val="645"/>
              </a:spcBef>
              <a:buFont typeface="+mj-lt"/>
              <a:buAutoNum type="arabicPeriod" startAt="8"/>
              <a:tabLst>
                <a:tab pos="737870" algn="l"/>
              </a:tabLst>
            </a:pPr>
            <a:r>
              <a:rPr sz="1400" b="1" spc="30" dirty="0" err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10" dirty="0" err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30" dirty="0" err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 err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1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33546"/>
                </a:solidFill>
                <a:latin typeface="Calibri"/>
                <a:cs typeface="Calibri"/>
              </a:rPr>
              <a:t>incluir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sz="1400" spc="-4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sz="1400" spc="-4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afetam</a:t>
            </a:r>
            <a:r>
              <a:rPr sz="1400" spc="-3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933546"/>
                </a:solidFill>
                <a:latin typeface="Calibri"/>
                <a:cs typeface="Calibri"/>
              </a:rPr>
              <a:t>usabilidade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lang="pt-BR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pt-BR" sz="1400" b="1" spc="35" dirty="0">
                <a:solidFill>
                  <a:srgbClr val="252525"/>
                </a:solidFill>
                <a:latin typeface="Calibri"/>
                <a:cs typeface="Calibri"/>
              </a:rPr>
              <a:t>     8.1.     </a:t>
            </a:r>
            <a:r>
              <a:rPr sz="1400" b="1" spc="35" dirty="0" err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5" dirty="0" err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40" dirty="0" err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25" dirty="0" err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35" dirty="0" err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10" dirty="0" err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4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400" b="1" spc="25" dirty="0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b="1" spc="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b="1" spc="2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 dirty="0">
              <a:latin typeface="Calibri"/>
              <a:cs typeface="Calibri"/>
            </a:endParaRPr>
          </a:p>
          <a:p>
            <a:pPr marR="2527300" algn="r">
              <a:lnSpc>
                <a:spcPct val="100000"/>
              </a:lnSpc>
              <a:spcBef>
                <a:spcPts val="645"/>
              </a:spcBef>
            </a:pP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45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sz="1400" spc="-9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sz="1400" spc="-1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45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40" dirty="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1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sz="1400" spc="-20" dirty="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737870" lvl="2" indent="-487045">
              <a:lnSpc>
                <a:spcPct val="100000"/>
              </a:lnSpc>
              <a:spcBef>
                <a:spcPts val="650"/>
              </a:spcBef>
              <a:buFont typeface="+mj-lt"/>
              <a:buAutoNum type="arabicPeriod" startAt="9"/>
              <a:tabLst>
                <a:tab pos="737870" algn="l"/>
              </a:tabLst>
            </a:pPr>
            <a:r>
              <a:rPr sz="1400" b="1" spc="15" dirty="0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sz="14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4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Confiabilidade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lang="pt-BR" sz="1400" spc="25" dirty="0">
                <a:solidFill>
                  <a:srgbClr val="933546"/>
                </a:solidFill>
                <a:latin typeface="Calibri"/>
                <a:cs typeface="Calibri"/>
              </a:rPr>
              <a:t>Os requisitos de confiabilidade do sistema devem ser especificados aqui, incluindo fatores como disponibilidade, tempo médio entre falhas (MTBF), tempo médio para reparo (MTTR), exatidão e taxas de erros ou defeitos.</a:t>
            </a:r>
            <a:endParaRPr lang="pt-BR"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5" dirty="0"/>
              <a:t>Codificação</a:t>
            </a:r>
            <a:r>
              <a:rPr spc="70" dirty="0"/>
              <a:t> </a:t>
            </a:r>
            <a:r>
              <a:rPr spc="5" dirty="0"/>
              <a:t>Back-End</a:t>
            </a:r>
            <a:r>
              <a:rPr spc="145" dirty="0"/>
              <a:t> </a:t>
            </a:r>
            <a:r>
              <a:rPr spc="10" dirty="0"/>
              <a:t>|</a:t>
            </a:r>
            <a:r>
              <a:rPr spc="-45" dirty="0"/>
              <a:t> </a:t>
            </a:r>
            <a:r>
              <a:rPr spc="15" dirty="0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1875</Words>
  <Application>Microsoft Office PowerPoint</Application>
  <PresentationFormat>Personalizar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Office Theme</vt:lpstr>
      <vt:lpstr>TEMPLATE PARA SRS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PARA SRS</dc:title>
  <cp:lastModifiedBy>pedro Macedo</cp:lastModifiedBy>
  <cp:revision>4</cp:revision>
  <dcterms:created xsi:type="dcterms:W3CDTF">2022-12-20T12:23:52Z</dcterms:created>
  <dcterms:modified xsi:type="dcterms:W3CDTF">2023-08-28T13:26:26Z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LastSaved">
    <vt:filetime>2022-12-20T00:00:00Z</vt:filetime>
  </property>
</Properties>
</file>