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67" r:id="rId2"/>
    <p:sldId id="368" r:id="rId3"/>
    <p:sldId id="378" r:id="rId4"/>
    <p:sldId id="370" r:id="rId5"/>
    <p:sldId id="379" r:id="rId6"/>
    <p:sldId id="380" r:id="rId7"/>
    <p:sldId id="381" r:id="rId8"/>
    <p:sldId id="382" r:id="rId9"/>
    <p:sldId id="383" r:id="rId10"/>
    <p:sldId id="385" r:id="rId11"/>
    <p:sldId id="387" r:id="rId12"/>
    <p:sldId id="397" r:id="rId13"/>
    <p:sldId id="389" r:id="rId14"/>
    <p:sldId id="386" r:id="rId15"/>
    <p:sldId id="384" r:id="rId16"/>
    <p:sldId id="388" r:id="rId17"/>
    <p:sldId id="390" r:id="rId18"/>
    <p:sldId id="391" r:id="rId19"/>
    <p:sldId id="392" r:id="rId20"/>
    <p:sldId id="393" r:id="rId21"/>
    <p:sldId id="394" r:id="rId22"/>
    <p:sldId id="396" r:id="rId23"/>
    <p:sldId id="395" r:id="rId24"/>
    <p:sldId id="401" r:id="rId25"/>
    <p:sldId id="402" r:id="rId26"/>
    <p:sldId id="403" r:id="rId27"/>
    <p:sldId id="398" r:id="rId28"/>
    <p:sldId id="399" r:id="rId29"/>
    <p:sldId id="400" r:id="rId30"/>
    <p:sldId id="404" r:id="rId31"/>
    <p:sldId id="405" r:id="rId32"/>
    <p:sldId id="406" r:id="rId33"/>
    <p:sldId id="407" r:id="rId34"/>
    <p:sldId id="408" r:id="rId35"/>
    <p:sldId id="409" r:id="rId36"/>
    <p:sldId id="410" r:id="rId37"/>
    <p:sldId id="411" r:id="rId38"/>
    <p:sldId id="412" r:id="rId39"/>
    <p:sldId id="413" r:id="rId40"/>
    <p:sldId id="414" r:id="rId41"/>
    <p:sldId id="415" r:id="rId42"/>
    <p:sldId id="416" r:id="rId43"/>
    <p:sldId id="417" r:id="rId44"/>
    <p:sldId id="418" r:id="rId45"/>
    <p:sldId id="419" r:id="rId46"/>
    <p:sldId id="421" r:id="rId47"/>
    <p:sldId id="420" r:id="rId48"/>
    <p:sldId id="422" r:id="rId49"/>
    <p:sldId id="423" r:id="rId50"/>
    <p:sldId id="424" r:id="rId51"/>
    <p:sldId id="425" r:id="rId52"/>
    <p:sldId id="426" r:id="rId53"/>
    <p:sldId id="427" r:id="rId54"/>
    <p:sldId id="428" r:id="rId55"/>
    <p:sldId id="429" r:id="rId56"/>
    <p:sldId id="430" r:id="rId57"/>
    <p:sldId id="431" r:id="rId58"/>
    <p:sldId id="360" r:id="rId59"/>
  </p:sldIdLst>
  <p:sldSz cx="9144000" cy="6858000" type="screen4x3"/>
  <p:notesSz cx="6400800" cy="8686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100" b="1" kern="1200">
        <a:solidFill>
          <a:schemeClr val="bg2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100" b="1" kern="1200">
        <a:solidFill>
          <a:schemeClr val="bg2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100" b="1" kern="1200">
        <a:solidFill>
          <a:schemeClr val="bg2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100" b="1" kern="1200">
        <a:solidFill>
          <a:schemeClr val="bg2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100" b="1" kern="1200">
        <a:solidFill>
          <a:schemeClr val="bg2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100" b="1" kern="1200">
        <a:solidFill>
          <a:schemeClr val="bg2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umimoji="1" sz="1100" b="1" kern="1200">
        <a:solidFill>
          <a:schemeClr val="bg2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umimoji="1" sz="1100" b="1" kern="1200">
        <a:solidFill>
          <a:schemeClr val="bg2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umimoji="1" sz="1100" b="1" kern="1200">
        <a:solidFill>
          <a:schemeClr val="bg2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A50021"/>
    <a:srgbClr val="000000"/>
    <a:srgbClr val="FFFF00"/>
    <a:srgbClr val="777777"/>
    <a:srgbClr val="E87513"/>
    <a:srgbClr val="C0C0C0"/>
    <a:srgbClr val="EAEAEA"/>
    <a:srgbClr val="322AD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5" autoAdjust="0"/>
    <p:restoredTop sz="94658" autoAdjust="0"/>
  </p:normalViewPr>
  <p:slideViewPr>
    <p:cSldViewPr>
      <p:cViewPr varScale="1">
        <p:scale>
          <a:sx n="74" d="100"/>
          <a:sy n="74" d="100"/>
        </p:scale>
        <p:origin x="-1044" y="-102"/>
      </p:cViewPr>
      <p:guideLst>
        <p:guide orient="horz" pos="2352"/>
        <p:guide pos="1584"/>
      </p:guideLst>
    </p:cSldViewPr>
  </p:slideViewPr>
  <p:outlineViewPr>
    <p:cViewPr>
      <p:scale>
        <a:sx n="33" d="100"/>
        <a:sy n="33" d="100"/>
      </p:scale>
      <p:origin x="48" y="4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86"/>
    </p:cViewPr>
  </p:sorterViewPr>
  <p:notesViewPr>
    <p:cSldViewPr>
      <p:cViewPr>
        <p:scale>
          <a:sx n="75" d="100"/>
          <a:sy n="75" d="100"/>
        </p:scale>
        <p:origin x="-2280" y="-60"/>
      </p:cViewPr>
      <p:guideLst>
        <p:guide orient="horz" pos="2736"/>
        <p:guide pos="201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627438" y="0"/>
            <a:ext cx="2773362" cy="434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2924" tIns="41462" rIns="82924" bIns="41462" numCol="1" anchor="t" anchorCtr="0" compatLnSpc="1">
            <a:prstTxWarp prst="textNoShape">
              <a:avLst/>
            </a:prstTxWarp>
          </a:bodyPr>
          <a:lstStyle>
            <a:lvl1pPr algn="r" defTabSz="828675">
              <a:defRPr kumimoji="0" sz="1000" b="0">
                <a:solidFill>
                  <a:schemeClr val="tx1"/>
                </a:solidFill>
              </a:defRPr>
            </a:lvl1pPr>
          </a:lstStyle>
          <a:p>
            <a:fld id="{98AF2312-2A2C-4215-A332-BB92B7E5156A}" type="datetime1">
              <a:rPr lang="en-GB"/>
              <a:pPr/>
              <a:t>31/01/2007</a:t>
            </a:fld>
            <a:endParaRPr lang="en-GB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251825"/>
            <a:ext cx="2773363" cy="434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2924" tIns="41462" rIns="82924" bIns="41462" numCol="1" anchor="b" anchorCtr="0" compatLnSpc="1">
            <a:prstTxWarp prst="textNoShape">
              <a:avLst/>
            </a:prstTxWarp>
          </a:bodyPr>
          <a:lstStyle>
            <a:lvl1pPr defTabSz="828675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EAUFBA</a:t>
            </a:r>
            <a:endParaRPr lang="en-GB" b="0" i="1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27438" y="8251825"/>
            <a:ext cx="2773362" cy="434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2924" tIns="41462" rIns="82924" bIns="41462" numCol="1" anchor="b" anchorCtr="0" compatLnSpc="1">
            <a:prstTxWarp prst="textNoShape">
              <a:avLst/>
            </a:prstTxWarp>
          </a:bodyPr>
          <a:lstStyle>
            <a:lvl1pPr algn="r" defTabSz="828675">
              <a:defRPr kumimoji="0" sz="1000" b="0">
                <a:solidFill>
                  <a:schemeClr val="tx1"/>
                </a:solidFill>
              </a:defRPr>
            </a:lvl1pPr>
          </a:lstStyle>
          <a:p>
            <a:fld id="{09E85562-74B4-4EED-A554-191D719609FA}" type="slidenum">
              <a:rPr lang="en-GB"/>
              <a:pPr/>
              <a:t>‹nº›</a:t>
            </a:fld>
            <a:endParaRPr lang="en-GB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924" tIns="41462" rIns="82924" bIns="41462" numCol="1" anchor="t" anchorCtr="0" compatLnSpc="1">
            <a:prstTxWarp prst="textNoShape">
              <a:avLst/>
            </a:prstTxWarp>
          </a:bodyPr>
          <a:lstStyle>
            <a:lvl1pPr defTabSz="828675">
              <a:defRPr sz="1000"/>
            </a:lvl1pPr>
          </a:lstStyle>
          <a:p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4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2924" tIns="41462" rIns="82924" bIns="41462" numCol="1" anchor="t" anchorCtr="0" compatLnSpc="1">
            <a:prstTxWarp prst="textNoShape">
              <a:avLst/>
            </a:prstTxWarp>
          </a:bodyPr>
          <a:lstStyle>
            <a:lvl1pPr defTabSz="828675">
              <a:defRPr kumimoji="0" sz="900" b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7438" y="0"/>
            <a:ext cx="2773362" cy="434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2924" tIns="41462" rIns="82924" bIns="41462" numCol="1" anchor="t" anchorCtr="0" compatLnSpc="1">
            <a:prstTxWarp prst="textNoShape">
              <a:avLst/>
            </a:prstTxWarp>
          </a:bodyPr>
          <a:lstStyle>
            <a:lvl1pPr algn="r" defTabSz="828675">
              <a:defRPr kumimoji="0" sz="900" b="0">
                <a:solidFill>
                  <a:schemeClr val="tx1"/>
                </a:solidFill>
              </a:defRPr>
            </a:lvl1pPr>
          </a:lstStyle>
          <a:p>
            <a:fld id="{49BAA9CF-50B1-479A-8E34-0C4F6159A2E4}" type="datetime1">
              <a:rPr lang="en-GB"/>
              <a:pPr/>
              <a:t>31/01/2007</a:t>
            </a:fld>
            <a:endParaRPr lang="en-GB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8700" y="652463"/>
            <a:ext cx="4341813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8798367-0808-40F6-8FFE-C8FFB3BBCDC6}" type="datetime1">
              <a:rPr lang="en-GB"/>
              <a:pPr/>
              <a:t>31/01/2007</a:t>
            </a:fld>
            <a:endParaRPr lang="en-GB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4114800"/>
            <a:ext cx="4724400" cy="3886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AA8AE3A-55D2-4D7E-86C5-183623EC2490}" type="datetime1">
              <a:rPr lang="en-GB"/>
              <a:pPr/>
              <a:t>31/01/2007</a:t>
            </a:fld>
            <a:endParaRPr lang="en-GB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4114800"/>
            <a:ext cx="4724400" cy="3886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Rectangle 25"/>
          <p:cNvSpPr>
            <a:spLocks noChangeArrowheads="1"/>
          </p:cNvSpPr>
          <p:nvPr/>
        </p:nvSpPr>
        <p:spPr bwMode="auto">
          <a:xfrm>
            <a:off x="0" y="5229225"/>
            <a:ext cx="9144000" cy="16287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0" lang="pt-BR" sz="2400" b="0">
                <a:solidFill>
                  <a:schemeClr val="tx1"/>
                </a:solidFill>
              </a:rPr>
              <a:t>Guilherme Gonçalves</a:t>
            </a:r>
          </a:p>
        </p:txBody>
      </p:sp>
      <p:pic>
        <p:nvPicPr>
          <p:cNvPr id="3108" name="Picture 36" descr="Logo OEA P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40650" y="5421313"/>
            <a:ext cx="1258888" cy="1247775"/>
          </a:xfrm>
          <a:prstGeom prst="rect">
            <a:avLst/>
          </a:prstGeom>
          <a:noFill/>
        </p:spPr>
      </p:pic>
      <p:sp>
        <p:nvSpPr>
          <p:cNvPr id="3109" name="Text Box 37"/>
          <p:cNvSpPr txBox="1">
            <a:spLocks noChangeArrowheads="1"/>
          </p:cNvSpPr>
          <p:nvPr userDrawn="1"/>
        </p:nvSpPr>
        <p:spPr bwMode="auto">
          <a:xfrm>
            <a:off x="4500563" y="5541963"/>
            <a:ext cx="3024187" cy="10175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pt-BR"/>
              <a:t>YABT Brasil é uma unidade nacional do Young Americas Business Trust, afiliado à Secretaria Geral da OEA</a:t>
            </a:r>
          </a:p>
          <a:p>
            <a:pPr algn="r">
              <a:spcBef>
                <a:spcPct val="50000"/>
              </a:spcBef>
            </a:pPr>
            <a:r>
              <a:rPr lang="pt-BR"/>
              <a:t>Departamento de Crescimento, Competitividade e Comércio</a:t>
            </a:r>
            <a:endParaRPr lang="en-US"/>
          </a:p>
        </p:txBody>
      </p:sp>
      <p:pic>
        <p:nvPicPr>
          <p:cNvPr id="6" name="Imagem 5" descr="Logo YABT Brasil em JPG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156" y="5474539"/>
            <a:ext cx="3857652" cy="1157296"/>
          </a:xfrm>
          <a:prstGeom prst="rect">
            <a:avLst/>
          </a:prstGeom>
        </p:spPr>
      </p:pic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00838" y="152400"/>
            <a:ext cx="2157412" cy="585311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19838" cy="585311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 advTm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34400" cy="381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323850" y="1052513"/>
            <a:ext cx="4191000" cy="49530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67250" y="1052513"/>
            <a:ext cx="4191000" cy="49530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 advTm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34400" cy="381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323850" y="1052513"/>
            <a:ext cx="8534400" cy="495300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ransition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191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67250" y="1052513"/>
            <a:ext cx="4191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  <p:transition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 advTm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13"/>
            <a:ext cx="8534400" cy="4953000"/>
          </a:xfrm>
          <a:prstGeom prst="rect">
            <a:avLst/>
          </a:prstGeom>
          <a:solidFill>
            <a:schemeClr val="tx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Texto</a:t>
            </a:r>
          </a:p>
          <a:p>
            <a:pPr lvl="1"/>
            <a:r>
              <a:rPr lang="pt-BR" smtClean="0"/>
              <a:t>Texto</a:t>
            </a:r>
          </a:p>
          <a:p>
            <a:pPr lvl="2"/>
            <a:r>
              <a:rPr lang="pt-BR" smtClean="0"/>
              <a:t>Texto</a:t>
            </a:r>
          </a:p>
          <a:p>
            <a:pPr lvl="3"/>
            <a:r>
              <a:rPr lang="pt-BR" smtClean="0"/>
              <a:t>Texto</a:t>
            </a:r>
          </a:p>
          <a:p>
            <a:pPr lvl="4"/>
            <a:r>
              <a:rPr lang="pt-BR" smtClean="0"/>
              <a:t>Texto</a:t>
            </a:r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0" lang="pt-BR" sz="2400" b="0">
              <a:solidFill>
                <a:schemeClr val="tx1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53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Titulo</a:t>
            </a:r>
          </a:p>
        </p:txBody>
      </p:sp>
      <p:sp>
        <p:nvSpPr>
          <p:cNvPr id="1056" name="Rectangle 32"/>
          <p:cNvSpPr>
            <a:spLocks noChangeArrowheads="1"/>
          </p:cNvSpPr>
          <p:nvPr userDrawn="1"/>
        </p:nvSpPr>
        <p:spPr bwMode="auto">
          <a:xfrm>
            <a:off x="2987675" y="6191250"/>
            <a:ext cx="4100513" cy="1365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 b="0">
              <a:solidFill>
                <a:schemeClr val="tx1"/>
              </a:solidFill>
            </a:endParaRPr>
          </a:p>
        </p:txBody>
      </p:sp>
      <p:pic>
        <p:nvPicPr>
          <p:cNvPr id="7" name="Imagem 6" descr="Logo YABT Brasil em JPG.jp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108831" y="6000956"/>
            <a:ext cx="1746054" cy="52381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advTm="0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Verdan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 b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b="1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600" b="1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400" b="1">
          <a:solidFill>
            <a:srgbClr val="0000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400" b="1">
          <a:solidFill>
            <a:srgbClr val="0000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400" b="1">
          <a:solidFill>
            <a:srgbClr val="0000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400" b="1">
          <a:solidFill>
            <a:srgbClr val="0000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400" b="1">
          <a:solidFill>
            <a:srgbClr val="000000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mailto:brasil@ybiz.n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leogomes@ybiz.ne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609600" y="4292600"/>
            <a:ext cx="78486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kumimoji="0" lang="es-ES" sz="2000" b="0" dirty="0" smtClean="0">
                <a:solidFill>
                  <a:schemeClr val="tx1"/>
                </a:solidFill>
                <a:latin typeface="Tahoma" charset="0"/>
              </a:rPr>
              <a:t>Salvador, BA, janeiro </a:t>
            </a:r>
            <a:r>
              <a:rPr kumimoji="0" lang="es-ES" sz="2000" b="0" dirty="0">
                <a:solidFill>
                  <a:schemeClr val="tx1"/>
                </a:solidFill>
                <a:latin typeface="Tahoma" charset="0"/>
              </a:rPr>
              <a:t>de 2006</a:t>
            </a:r>
          </a:p>
        </p:txBody>
      </p:sp>
      <p:sp>
        <p:nvSpPr>
          <p:cNvPr id="83987" name="Text Box 19"/>
          <p:cNvSpPr txBox="1">
            <a:spLocks noChangeArrowheads="1"/>
          </p:cNvSpPr>
          <p:nvPr/>
        </p:nvSpPr>
        <p:spPr bwMode="auto">
          <a:xfrm>
            <a:off x="539750" y="795338"/>
            <a:ext cx="8085138" cy="175432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6000" dirty="0" smtClean="0">
                <a:solidFill>
                  <a:schemeClr val="tx1"/>
                </a:solidFill>
              </a:rPr>
              <a:t>Plano de Negócios</a:t>
            </a:r>
          </a:p>
          <a:p>
            <a:pPr algn="ctr"/>
            <a:endParaRPr lang="pt-BR" sz="2400" dirty="0" smtClean="0"/>
          </a:p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Colocando o barco na água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smtClean="0"/>
              <a:t>O empreendedor-empresário</a:t>
            </a:r>
            <a:endParaRPr lang="en-US" sz="2000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278063"/>
            <a:ext cx="8424863" cy="3527425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>
              <a:spcAft>
                <a:spcPct val="60000"/>
              </a:spcAft>
            </a:pPr>
            <a:r>
              <a:rPr lang="pt-BR" sz="1800" dirty="0" smtClean="0"/>
              <a:t>Inovador</a:t>
            </a:r>
          </a:p>
          <a:p>
            <a:pPr>
              <a:spcAft>
                <a:spcPct val="60000"/>
              </a:spcAft>
            </a:pPr>
            <a:r>
              <a:rPr lang="pt-BR" sz="1800" dirty="0" smtClean="0"/>
              <a:t>Empreendedor e Gestor</a:t>
            </a:r>
          </a:p>
          <a:p>
            <a:pPr>
              <a:spcAft>
                <a:spcPct val="60000"/>
              </a:spcAft>
            </a:pPr>
            <a:r>
              <a:rPr lang="pt-BR" sz="1800" dirty="0" smtClean="0"/>
              <a:t>Busca por fazer melhor, mais rápido e mais barato</a:t>
            </a:r>
          </a:p>
          <a:p>
            <a:pPr>
              <a:spcAft>
                <a:spcPct val="60000"/>
              </a:spcAft>
            </a:pPr>
            <a:r>
              <a:rPr lang="pt-BR" sz="1800" dirty="0" smtClean="0"/>
              <a:t>Aprendem com as experiências de fracasso</a:t>
            </a:r>
          </a:p>
          <a:p>
            <a:pPr>
              <a:spcAft>
                <a:spcPct val="60000"/>
              </a:spcAft>
            </a:pPr>
            <a:r>
              <a:rPr lang="pt-BR" sz="1800" smtClean="0"/>
              <a:t>Buscam aliados</a:t>
            </a:r>
            <a:endParaRPr lang="pt-BR" sz="1800" dirty="0" smtClean="0"/>
          </a:p>
          <a:p>
            <a:pPr>
              <a:spcAft>
                <a:spcPct val="60000"/>
              </a:spcAft>
            </a:pPr>
            <a:r>
              <a:rPr lang="pt-BR" sz="1800" dirty="0" smtClean="0"/>
              <a:t>Planejam, planejam, planejam </a:t>
            </a:r>
            <a:r>
              <a:rPr lang="pt-BR" sz="1800" dirty="0" err="1" smtClean="0"/>
              <a:t>e.</a:t>
            </a:r>
            <a:r>
              <a:rPr lang="pt-BR" sz="1800" dirty="0" smtClean="0"/>
              <a:t>.... fazem!</a:t>
            </a:r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/>
          </a:p>
          <a:p>
            <a:pPr>
              <a:spcAft>
                <a:spcPct val="60000"/>
              </a:spcAft>
            </a:pPr>
            <a:endParaRPr lang="pt-BR" sz="1800" dirty="0"/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250825" y="1052513"/>
            <a:ext cx="8642350" cy="863600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de-DE" sz="2200" dirty="0" smtClean="0">
                <a:solidFill>
                  <a:srgbClr val="000000"/>
                </a:solidFill>
              </a:rPr>
              <a:t>“a </a:t>
            </a:r>
            <a:r>
              <a:rPr lang="de-DE" sz="2200" dirty="0" smtClean="0">
                <a:solidFill>
                  <a:schemeClr val="accent6"/>
                </a:solidFill>
              </a:rPr>
              <a:t>longo prazo </a:t>
            </a:r>
            <a:r>
              <a:rPr lang="de-DE" sz="2200" dirty="0" smtClean="0">
                <a:solidFill>
                  <a:srgbClr val="000000"/>
                </a:solidFill>
              </a:rPr>
              <a:t>só é bem sucedido como empresário quem for empreendedor“</a:t>
            </a:r>
          </a:p>
          <a:p>
            <a:pPr>
              <a:spcBef>
                <a:spcPct val="50000"/>
              </a:spcBef>
            </a:pPr>
            <a:endParaRPr lang="en-GB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smtClean="0"/>
              <a:t>Identificação de oportunidades de negócios</a:t>
            </a:r>
            <a:endParaRPr lang="en-US" sz="2000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278063"/>
            <a:ext cx="8424863" cy="3865581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>
              <a:spcAft>
                <a:spcPct val="60000"/>
              </a:spcAft>
            </a:pPr>
            <a:r>
              <a:rPr lang="pt-BR" sz="1800" dirty="0" smtClean="0"/>
              <a:t>Olhe ao seu redor</a:t>
            </a:r>
          </a:p>
          <a:p>
            <a:pPr>
              <a:spcAft>
                <a:spcPct val="60000"/>
              </a:spcAft>
            </a:pPr>
            <a:r>
              <a:rPr lang="pt-BR" sz="1800" dirty="0" smtClean="0"/>
              <a:t>Analise as atividades de maior identificação</a:t>
            </a:r>
          </a:p>
          <a:p>
            <a:pPr>
              <a:spcAft>
                <a:spcPct val="60000"/>
              </a:spcAft>
            </a:pPr>
            <a:r>
              <a:rPr lang="pt-BR" sz="1800" dirty="0" smtClean="0"/>
              <a:t>Pesquise ramos de negócios</a:t>
            </a:r>
          </a:p>
          <a:p>
            <a:pPr>
              <a:spcAft>
                <a:spcPct val="60000"/>
              </a:spcAft>
            </a:pPr>
            <a:r>
              <a:rPr lang="pt-BR" sz="1800" dirty="0" smtClean="0"/>
              <a:t>Identifique oportunidades de melhoria</a:t>
            </a:r>
          </a:p>
          <a:p>
            <a:pPr>
              <a:spcAft>
                <a:spcPct val="60000"/>
              </a:spcAft>
            </a:pPr>
            <a:r>
              <a:rPr lang="pt-BR" sz="1800" dirty="0" smtClean="0"/>
              <a:t>Defina um negócio específico</a:t>
            </a:r>
          </a:p>
          <a:p>
            <a:pPr>
              <a:spcAft>
                <a:spcPct val="60000"/>
              </a:spcAft>
            </a:pPr>
            <a:r>
              <a:rPr lang="pt-BR" sz="1800" dirty="0" smtClean="0"/>
              <a:t>Faça uma pré-análise da viabilidade</a:t>
            </a:r>
          </a:p>
          <a:p>
            <a:pPr>
              <a:spcAft>
                <a:spcPct val="60000"/>
              </a:spcAft>
            </a:pPr>
            <a:r>
              <a:rPr lang="pt-BR" sz="1800" dirty="0" smtClean="0"/>
              <a:t>Faça uma pesquisa de mercado</a:t>
            </a:r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250825" y="1052513"/>
            <a:ext cx="8642350" cy="863600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de-DE" sz="2200" dirty="0" smtClean="0">
                <a:solidFill>
                  <a:srgbClr val="000000"/>
                </a:solidFill>
              </a:rPr>
              <a:t>“</a:t>
            </a:r>
            <a:r>
              <a:rPr lang="de-DE" sz="2200" dirty="0" smtClean="0">
                <a:solidFill>
                  <a:schemeClr val="accent6"/>
                </a:solidFill>
              </a:rPr>
              <a:t>Pesquise</a:t>
            </a:r>
            <a:r>
              <a:rPr lang="de-DE" sz="2200" dirty="0" smtClean="0">
                <a:solidFill>
                  <a:srgbClr val="000000"/>
                </a:solidFill>
              </a:rPr>
              <a:t> para descobrir o negócio ideal“</a:t>
            </a:r>
          </a:p>
          <a:p>
            <a:pPr>
              <a:spcBef>
                <a:spcPct val="50000"/>
              </a:spcBef>
            </a:pPr>
            <a:endParaRPr lang="en-GB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4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smtClean="0"/>
              <a:t>A pesquisa de mercado</a:t>
            </a:r>
            <a:endParaRPr lang="en-US" sz="2000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278063"/>
            <a:ext cx="8424863" cy="3865581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>
              <a:spcAft>
                <a:spcPct val="60000"/>
              </a:spcAft>
            </a:pPr>
            <a:r>
              <a:rPr lang="pt-BR" sz="1800" dirty="0" smtClean="0"/>
              <a:t>Definição das questões-chave</a:t>
            </a:r>
          </a:p>
          <a:p>
            <a:pPr>
              <a:spcAft>
                <a:spcPct val="60000"/>
              </a:spcAft>
            </a:pPr>
            <a:r>
              <a:rPr lang="pt-BR" sz="1800" dirty="0" smtClean="0"/>
              <a:t>Construção do questionário: simples, objetivo e direto</a:t>
            </a:r>
          </a:p>
          <a:p>
            <a:pPr>
              <a:spcAft>
                <a:spcPct val="60000"/>
              </a:spcAft>
            </a:pPr>
            <a:r>
              <a:rPr lang="pt-BR" sz="1800" dirty="0" smtClean="0"/>
              <a:t>Teste do questionário</a:t>
            </a:r>
          </a:p>
          <a:p>
            <a:pPr>
              <a:spcAft>
                <a:spcPct val="60000"/>
              </a:spcAft>
            </a:pPr>
            <a:r>
              <a:rPr lang="pt-BR" sz="1800" dirty="0" smtClean="0"/>
              <a:t>Tabulação dos dados</a:t>
            </a:r>
          </a:p>
          <a:p>
            <a:pPr>
              <a:spcAft>
                <a:spcPct val="60000"/>
              </a:spcAft>
            </a:pPr>
            <a:r>
              <a:rPr lang="pt-BR" sz="1800" dirty="0" smtClean="0"/>
              <a:t>Análise dos resultados</a:t>
            </a:r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250825" y="1052513"/>
            <a:ext cx="8642350" cy="863600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de-DE" sz="2200" dirty="0" smtClean="0"/>
              <a:t>“A pesquisa de mercado ajuda a </a:t>
            </a:r>
            <a:r>
              <a:rPr lang="de-DE" sz="2200" dirty="0" smtClean="0">
                <a:solidFill>
                  <a:schemeClr val="accent6"/>
                </a:solidFill>
              </a:rPr>
              <a:t>calcular os riscos </a:t>
            </a:r>
            <a:r>
              <a:rPr lang="de-DE" sz="2200" dirty="0" smtClean="0"/>
              <a:t>do empreendimento“</a:t>
            </a:r>
          </a:p>
          <a:p>
            <a:pPr>
              <a:spcBef>
                <a:spcPct val="50000"/>
              </a:spcBef>
            </a:pPr>
            <a:endParaRPr lang="en-GB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4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smtClean="0"/>
              <a:t>Construção da sociedade</a:t>
            </a:r>
            <a:endParaRPr lang="en-US" sz="2000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278063"/>
            <a:ext cx="8424863" cy="3865581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>
              <a:spcAft>
                <a:spcPct val="60000"/>
              </a:spcAft>
            </a:pPr>
            <a:r>
              <a:rPr lang="pt-BR" sz="1800" dirty="0" smtClean="0"/>
              <a:t>Processo importante para o desenvolvimento do negócio</a:t>
            </a:r>
          </a:p>
          <a:p>
            <a:pPr>
              <a:spcAft>
                <a:spcPct val="60000"/>
              </a:spcAft>
            </a:pPr>
            <a:r>
              <a:rPr lang="pt-BR" sz="1800" dirty="0" smtClean="0"/>
              <a:t>Identificação de necessidades e habilidades complementares</a:t>
            </a:r>
          </a:p>
          <a:p>
            <a:pPr>
              <a:spcAft>
                <a:spcPct val="60000"/>
              </a:spcAft>
            </a:pPr>
            <a:r>
              <a:rPr lang="pt-BR" sz="1800" dirty="0" smtClean="0"/>
              <a:t>Ideais compartilhados</a:t>
            </a:r>
          </a:p>
          <a:p>
            <a:pPr>
              <a:spcAft>
                <a:spcPct val="60000"/>
              </a:spcAft>
            </a:pPr>
            <a:r>
              <a:rPr lang="pt-BR" sz="1800" dirty="0" smtClean="0"/>
              <a:t>Identificação pessoal</a:t>
            </a:r>
          </a:p>
          <a:p>
            <a:pPr>
              <a:spcAft>
                <a:spcPct val="60000"/>
              </a:spcAft>
            </a:pPr>
            <a:endParaRPr lang="pt-BR" sz="1800" dirty="0" smtClean="0"/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250825" y="1052513"/>
            <a:ext cx="8642350" cy="863600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de-DE" sz="2200" dirty="0" smtClean="0">
                <a:solidFill>
                  <a:srgbClr val="000000"/>
                </a:solidFill>
              </a:rPr>
              <a:t>“</a:t>
            </a:r>
            <a:r>
              <a:rPr lang="de-DE" sz="2200" dirty="0" smtClean="0"/>
              <a:t>Um </a:t>
            </a:r>
            <a:r>
              <a:rPr lang="de-DE" sz="2200" dirty="0" smtClean="0">
                <a:solidFill>
                  <a:schemeClr val="accent6"/>
                </a:solidFill>
              </a:rPr>
              <a:t>fator-chave</a:t>
            </a:r>
            <a:r>
              <a:rPr lang="de-DE" sz="2200" dirty="0" smtClean="0"/>
              <a:t> no desenvolvimento do negócio“</a:t>
            </a:r>
          </a:p>
          <a:p>
            <a:pPr>
              <a:spcBef>
                <a:spcPct val="50000"/>
              </a:spcBef>
            </a:pPr>
            <a:endParaRPr lang="en-GB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11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57224" y="2571744"/>
            <a:ext cx="7429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Plano de negócios</a:t>
            </a:r>
          </a:p>
        </p:txBody>
      </p:sp>
    </p:spTree>
  </p:cSld>
  <p:clrMapOvr>
    <a:masterClrMapping/>
  </p:clrMapOvr>
  <p:transition advTm="0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smtClean="0"/>
              <a:t>Seu plano de negócios, sua bússola</a:t>
            </a:r>
            <a:endParaRPr lang="en-US" sz="2000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278063"/>
            <a:ext cx="8424863" cy="3527425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>
              <a:spcAft>
                <a:spcPct val="60000"/>
              </a:spcAft>
            </a:pPr>
            <a:r>
              <a:rPr lang="pt-BR" sz="1800" dirty="0" smtClean="0"/>
              <a:t>Instrumento de desenvolvimento e engenharia de negócios</a:t>
            </a:r>
          </a:p>
          <a:p>
            <a:pPr>
              <a:spcAft>
                <a:spcPct val="60000"/>
              </a:spcAft>
            </a:pPr>
            <a:r>
              <a:rPr lang="pt-BR" sz="1800" dirty="0" smtClean="0"/>
              <a:t>Análise de riscos</a:t>
            </a:r>
          </a:p>
          <a:p>
            <a:pPr>
              <a:spcAft>
                <a:spcPct val="60000"/>
              </a:spcAft>
            </a:pPr>
            <a:r>
              <a:rPr lang="pt-BR" sz="1800" dirty="0" smtClean="0"/>
              <a:t>Instrumento de marketing</a:t>
            </a:r>
          </a:p>
          <a:p>
            <a:pPr>
              <a:spcAft>
                <a:spcPct val="60000"/>
              </a:spcAft>
            </a:pPr>
            <a:r>
              <a:rPr lang="pt-BR" sz="1800" dirty="0" smtClean="0"/>
              <a:t>Uma bússola para o empreendedor</a:t>
            </a:r>
          </a:p>
          <a:p>
            <a:pPr>
              <a:spcAft>
                <a:spcPct val="60000"/>
              </a:spcAft>
            </a:pPr>
            <a:r>
              <a:rPr lang="pt-BR" sz="1800" dirty="0" smtClean="0"/>
              <a:t>Maximização dos resultados</a:t>
            </a:r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/>
          </a:p>
          <a:p>
            <a:pPr>
              <a:spcAft>
                <a:spcPct val="60000"/>
              </a:spcAft>
            </a:pPr>
            <a:endParaRPr lang="pt-BR" sz="1800" dirty="0"/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250825" y="1052513"/>
            <a:ext cx="8642350" cy="863600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de-DE" sz="2200" dirty="0" smtClean="0">
                <a:solidFill>
                  <a:srgbClr val="000000"/>
                </a:solidFill>
              </a:rPr>
              <a:t>“O plano de negócios é o </a:t>
            </a:r>
            <a:r>
              <a:rPr lang="de-DE" sz="2200" dirty="0" smtClean="0">
                <a:solidFill>
                  <a:schemeClr val="accent6"/>
                </a:solidFill>
              </a:rPr>
              <a:t>ponto de partida</a:t>
            </a:r>
            <a:r>
              <a:rPr lang="de-DE" sz="2200" dirty="0" smtClean="0">
                <a:solidFill>
                  <a:srgbClr val="000000"/>
                </a:solidFill>
              </a:rPr>
              <a:t>“</a:t>
            </a:r>
          </a:p>
          <a:p>
            <a:pPr>
              <a:spcBef>
                <a:spcPct val="50000"/>
              </a:spcBef>
            </a:pPr>
            <a:endParaRPr lang="en-GB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smtClean="0"/>
              <a:t>Conteúdo do plano de negócios</a:t>
            </a:r>
            <a:endParaRPr lang="en-US" sz="2000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071678"/>
            <a:ext cx="8424863" cy="3722705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>
              <a:spcAft>
                <a:spcPts val="300"/>
              </a:spcAft>
            </a:pPr>
            <a:r>
              <a:rPr lang="pt-BR" sz="1800" dirty="0" smtClean="0"/>
              <a:t>Sumário Executivo</a:t>
            </a:r>
          </a:p>
          <a:p>
            <a:pPr>
              <a:spcAft>
                <a:spcPts val="300"/>
              </a:spcAft>
            </a:pPr>
            <a:r>
              <a:rPr lang="pt-BR" sz="1800" dirty="0" smtClean="0"/>
              <a:t>Definição da oportunidade</a:t>
            </a:r>
          </a:p>
          <a:p>
            <a:pPr>
              <a:spcAft>
                <a:spcPts val="300"/>
              </a:spcAft>
            </a:pPr>
            <a:r>
              <a:rPr lang="pt-BR" sz="1800" dirty="0" smtClean="0"/>
              <a:t>O conceito do negócio</a:t>
            </a:r>
          </a:p>
          <a:p>
            <a:pPr>
              <a:spcAft>
                <a:spcPts val="300"/>
              </a:spcAft>
            </a:pPr>
            <a:r>
              <a:rPr lang="pt-BR" sz="1800" dirty="0" smtClean="0"/>
              <a:t>Vantagem competitiva</a:t>
            </a:r>
          </a:p>
          <a:p>
            <a:pPr>
              <a:spcAft>
                <a:spcPts val="300"/>
              </a:spcAft>
            </a:pPr>
            <a:r>
              <a:rPr lang="pt-BR" sz="1800" dirty="0" smtClean="0"/>
              <a:t>A equipe de gestão</a:t>
            </a:r>
          </a:p>
          <a:p>
            <a:pPr>
              <a:spcAft>
                <a:spcPts val="300"/>
              </a:spcAft>
            </a:pPr>
            <a:r>
              <a:rPr lang="pt-BR" sz="1800" dirty="0" smtClean="0"/>
              <a:t>Marketing e vendas</a:t>
            </a:r>
          </a:p>
          <a:p>
            <a:pPr>
              <a:spcAft>
                <a:spcPts val="300"/>
              </a:spcAft>
            </a:pPr>
            <a:r>
              <a:rPr lang="pt-BR" sz="1800" dirty="0" smtClean="0"/>
              <a:t>Recursos humanos</a:t>
            </a:r>
          </a:p>
          <a:p>
            <a:pPr>
              <a:spcAft>
                <a:spcPts val="300"/>
              </a:spcAft>
            </a:pPr>
            <a:r>
              <a:rPr lang="pt-BR" sz="1800" dirty="0" err="1" smtClean="0"/>
              <a:t>Infra-estrutura</a:t>
            </a:r>
            <a:r>
              <a:rPr lang="pt-BR" sz="1800" dirty="0" smtClean="0"/>
              <a:t> e localização</a:t>
            </a:r>
          </a:p>
          <a:p>
            <a:pPr>
              <a:spcAft>
                <a:spcPts val="300"/>
              </a:spcAft>
            </a:pPr>
            <a:r>
              <a:rPr lang="pt-BR" sz="1800" dirty="0" smtClean="0"/>
              <a:t>Finanças</a:t>
            </a:r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/>
          </a:p>
          <a:p>
            <a:pPr>
              <a:spcAft>
                <a:spcPct val="60000"/>
              </a:spcAft>
            </a:pPr>
            <a:endParaRPr lang="pt-BR" sz="1800" dirty="0"/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250825" y="1052513"/>
            <a:ext cx="8642350" cy="863600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de-DE" sz="2200" dirty="0" smtClean="0">
                <a:solidFill>
                  <a:srgbClr val="000000"/>
                </a:solidFill>
              </a:rPr>
              <a:t>“O plano de negócios deve ser </a:t>
            </a:r>
            <a:r>
              <a:rPr lang="de-DE" sz="2200" dirty="0" smtClean="0">
                <a:solidFill>
                  <a:schemeClr val="accent6"/>
                </a:solidFill>
              </a:rPr>
              <a:t>estruturado</a:t>
            </a:r>
            <a:r>
              <a:rPr lang="de-DE" sz="2200" dirty="0" smtClean="0">
                <a:solidFill>
                  <a:srgbClr val="000000"/>
                </a:solidFill>
              </a:rPr>
              <a:t> para o empreendedor e para a sociedade“</a:t>
            </a:r>
          </a:p>
          <a:p>
            <a:pPr>
              <a:spcBef>
                <a:spcPct val="50000"/>
              </a:spcBef>
            </a:pPr>
            <a:endParaRPr lang="en-GB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4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smtClean="0"/>
              <a:t>O Sumário Executivo</a:t>
            </a:r>
            <a:endParaRPr lang="en-US" sz="2000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071678"/>
            <a:ext cx="8424863" cy="3722705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t-BR" sz="1800" dirty="0" smtClean="0"/>
              <a:t>Resumo geral do Plano de negócios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t-BR" sz="1800" dirty="0" smtClean="0"/>
              <a:t>Máximo de 2 páginas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t-BR" sz="1800" dirty="0" smtClean="0"/>
              <a:t>Linguagem clara e objetiva</a:t>
            </a:r>
          </a:p>
          <a:p>
            <a:pPr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/>
          </a:p>
          <a:p>
            <a:pPr>
              <a:spcAft>
                <a:spcPct val="60000"/>
              </a:spcAft>
            </a:pPr>
            <a:endParaRPr lang="pt-BR" sz="1800" dirty="0"/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250825" y="1052513"/>
            <a:ext cx="8642350" cy="863600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de-DE" sz="2200" dirty="0" smtClean="0">
                <a:solidFill>
                  <a:srgbClr val="000000"/>
                </a:solidFill>
              </a:rPr>
              <a:t>“Um bom sumário executivo </a:t>
            </a:r>
            <a:r>
              <a:rPr lang="de-DE" sz="2200" dirty="0" smtClean="0">
                <a:solidFill>
                  <a:schemeClr val="accent6"/>
                </a:solidFill>
              </a:rPr>
              <a:t>faz as pessoas lerem o restante</a:t>
            </a:r>
            <a:r>
              <a:rPr lang="de-DE" sz="2200" dirty="0" smtClean="0">
                <a:solidFill>
                  <a:srgbClr val="000000"/>
                </a:solidFill>
              </a:rPr>
              <a:t> do Plano de Negócios“</a:t>
            </a:r>
          </a:p>
          <a:p>
            <a:pPr>
              <a:spcBef>
                <a:spcPct val="50000"/>
              </a:spcBef>
            </a:pPr>
            <a:endParaRPr lang="en-GB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4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smtClean="0"/>
              <a:t>A Definição da Oportunidade</a:t>
            </a:r>
            <a:endParaRPr lang="en-US" sz="2000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071678"/>
            <a:ext cx="8424863" cy="3722705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t-BR" sz="1800" dirty="0" smtClean="0"/>
              <a:t>Histórico da identificação da oportunidade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t-BR" sz="1800" dirty="0" smtClean="0"/>
              <a:t>Definição do problema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t-BR" sz="1800" dirty="0" smtClean="0"/>
              <a:t>Dados estatísticos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t-BR" sz="1800" dirty="0" smtClean="0"/>
              <a:t>Análise da concorrência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/>
          </a:p>
          <a:p>
            <a:pPr>
              <a:spcAft>
                <a:spcPct val="60000"/>
              </a:spcAft>
            </a:pPr>
            <a:endParaRPr lang="pt-BR" sz="1800" dirty="0"/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250825" y="1052513"/>
            <a:ext cx="8642350" cy="863600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de-DE" sz="2200" dirty="0" smtClean="0">
                <a:solidFill>
                  <a:srgbClr val="000000"/>
                </a:solidFill>
              </a:rPr>
              <a:t>“A base de </a:t>
            </a:r>
            <a:r>
              <a:rPr lang="de-DE" sz="2200" dirty="0" smtClean="0">
                <a:solidFill>
                  <a:schemeClr val="accent6"/>
                </a:solidFill>
              </a:rPr>
              <a:t>sustentação e credibilidade </a:t>
            </a:r>
            <a:r>
              <a:rPr lang="de-DE" sz="2200" dirty="0" smtClean="0">
                <a:solidFill>
                  <a:srgbClr val="000000"/>
                </a:solidFill>
              </a:rPr>
              <a:t>para o plano de negócios“</a:t>
            </a:r>
          </a:p>
          <a:p>
            <a:pPr>
              <a:spcBef>
                <a:spcPct val="50000"/>
              </a:spcBef>
            </a:pPr>
            <a:endParaRPr lang="en-GB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smtClean="0"/>
              <a:t>O conceito do negócio</a:t>
            </a:r>
            <a:endParaRPr lang="en-US" sz="2000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071678"/>
            <a:ext cx="8424863" cy="3722705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t-BR" sz="1800" dirty="0" smtClean="0"/>
              <a:t>Definição geral do negócio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t-BR" sz="1800" dirty="0" smtClean="0"/>
              <a:t>Descrição do produto/serviço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t-BR" sz="1800" dirty="0" smtClean="0"/>
              <a:t>Definição dos processos internos gerais (como fazer?)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/>
          </a:p>
          <a:p>
            <a:pPr>
              <a:spcAft>
                <a:spcPct val="60000"/>
              </a:spcAft>
            </a:pPr>
            <a:endParaRPr lang="pt-BR" sz="1800" dirty="0"/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250825" y="1052513"/>
            <a:ext cx="8642350" cy="863600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de-DE" sz="2200" dirty="0" smtClean="0">
                <a:solidFill>
                  <a:srgbClr val="000000"/>
                </a:solidFill>
              </a:rPr>
              <a:t>“Que </a:t>
            </a:r>
            <a:r>
              <a:rPr lang="de-DE" sz="2200" dirty="0" smtClean="0">
                <a:solidFill>
                  <a:schemeClr val="accent6"/>
                </a:solidFill>
              </a:rPr>
              <a:t>solução</a:t>
            </a:r>
            <a:r>
              <a:rPr lang="de-DE" sz="2200" dirty="0" smtClean="0">
                <a:solidFill>
                  <a:srgbClr val="000000"/>
                </a:solidFill>
              </a:rPr>
              <a:t> o empreendedor propõe?“</a:t>
            </a:r>
          </a:p>
          <a:p>
            <a:pPr>
              <a:spcBef>
                <a:spcPct val="50000"/>
              </a:spcBef>
            </a:pPr>
            <a:endParaRPr lang="en-GB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4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smtClean="0"/>
              <a:t>Índice</a:t>
            </a:r>
            <a:endParaRPr lang="en-US" sz="2000" dirty="0"/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609602" y="1412875"/>
            <a:ext cx="7534298" cy="4302141"/>
          </a:xfrm>
          <a:prstGeom prst="rect">
            <a:avLst/>
          </a:prstGeom>
          <a:solidFill>
            <a:schemeClr val="tx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pt-BR" sz="2200" dirty="0" smtClean="0">
                <a:solidFill>
                  <a:srgbClr val="000000"/>
                </a:solidFill>
              </a:rPr>
              <a:t>Empreendedorismo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pt-BR" sz="2200" dirty="0" smtClean="0">
                <a:solidFill>
                  <a:srgbClr val="000000"/>
                </a:solidFill>
              </a:rPr>
              <a:t>O Empreendedor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pt-BR" sz="2200" dirty="0" smtClean="0">
                <a:solidFill>
                  <a:srgbClr val="000000"/>
                </a:solidFill>
              </a:rPr>
              <a:t>O Plano de Negócios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pt-BR" sz="2200" dirty="0" smtClean="0">
                <a:solidFill>
                  <a:srgbClr val="000000"/>
                </a:solidFill>
              </a:rPr>
              <a:t>Marketing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pt-BR" sz="2200" dirty="0" smtClean="0">
                <a:solidFill>
                  <a:srgbClr val="000000"/>
                </a:solidFill>
              </a:rPr>
              <a:t>Finanças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pt-BR" sz="2200" dirty="0" smtClean="0">
                <a:solidFill>
                  <a:srgbClr val="000000"/>
                </a:solidFill>
              </a:rPr>
              <a:t>Compilando o Plano de Negócios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pt-BR" sz="22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pt-BR" sz="22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smtClean="0"/>
              <a:t>Vantagem competitiva</a:t>
            </a:r>
            <a:endParaRPr lang="en-US" sz="2000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071678"/>
            <a:ext cx="8424863" cy="3722705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t-BR" sz="1800" dirty="0" smtClean="0"/>
              <a:t>Processos internos?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t-BR" sz="1800" dirty="0" smtClean="0"/>
              <a:t>Processo de produção?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t-BR" sz="1800" dirty="0" smtClean="0"/>
              <a:t>Produto/serviço inovador?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t-BR" sz="1800" dirty="0" smtClean="0"/>
              <a:t>Poder de barganha para comprar?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t-BR" sz="1800" dirty="0" smtClean="0"/>
              <a:t>Força da marca?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t-BR" sz="1800" dirty="0" smtClean="0"/>
              <a:t>Economia de escala?</a:t>
            </a:r>
          </a:p>
          <a:p>
            <a:pPr>
              <a:lnSpc>
                <a:spcPct val="150000"/>
              </a:lnSpc>
              <a:spcAft>
                <a:spcPts val="300"/>
              </a:spcAft>
              <a:buNone/>
            </a:pPr>
            <a:r>
              <a:rPr lang="pt-BR" sz="1800" dirty="0" smtClean="0"/>
              <a:t>(...)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/>
          </a:p>
          <a:p>
            <a:pPr>
              <a:spcAft>
                <a:spcPct val="60000"/>
              </a:spcAft>
            </a:pPr>
            <a:endParaRPr lang="pt-BR" sz="1800" dirty="0"/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250825" y="1052513"/>
            <a:ext cx="8642350" cy="863600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de-DE" sz="2200" dirty="0" smtClean="0">
                <a:solidFill>
                  <a:srgbClr val="000000"/>
                </a:solidFill>
              </a:rPr>
              <a:t>“Qual o </a:t>
            </a:r>
            <a:r>
              <a:rPr lang="de-DE" sz="2200" dirty="0" smtClean="0">
                <a:solidFill>
                  <a:schemeClr val="accent6"/>
                </a:solidFill>
              </a:rPr>
              <a:t>diferencial</a:t>
            </a:r>
            <a:r>
              <a:rPr lang="de-DE" sz="2200" dirty="0" smtClean="0">
                <a:solidFill>
                  <a:srgbClr val="000000"/>
                </a:solidFill>
              </a:rPr>
              <a:t> do negócio?“</a:t>
            </a:r>
          </a:p>
          <a:p>
            <a:pPr>
              <a:spcBef>
                <a:spcPct val="50000"/>
              </a:spcBef>
            </a:pPr>
            <a:endParaRPr lang="en-GB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4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smtClean="0"/>
              <a:t>A equipe de gestão</a:t>
            </a:r>
            <a:endParaRPr lang="en-US" sz="2000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071678"/>
            <a:ext cx="8424863" cy="3722705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t-BR" sz="1800" dirty="0" smtClean="0"/>
              <a:t>Descrição dos sócios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t-BR" sz="1800" dirty="0" smtClean="0"/>
              <a:t>Currículo resumido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/>
          </a:p>
          <a:p>
            <a:pPr>
              <a:spcAft>
                <a:spcPct val="60000"/>
              </a:spcAft>
            </a:pPr>
            <a:endParaRPr lang="pt-BR" sz="1800" dirty="0"/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250825" y="1052513"/>
            <a:ext cx="8642350" cy="863600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de-DE" sz="2200" dirty="0" smtClean="0">
                <a:solidFill>
                  <a:srgbClr val="000000"/>
                </a:solidFill>
              </a:rPr>
              <a:t>“Estas pessoas são </a:t>
            </a:r>
            <a:r>
              <a:rPr lang="de-DE" sz="2200" dirty="0" smtClean="0">
                <a:solidFill>
                  <a:schemeClr val="accent6"/>
                </a:solidFill>
              </a:rPr>
              <a:t>capazes</a:t>
            </a:r>
            <a:r>
              <a:rPr lang="de-DE" sz="2200" dirty="0" smtClean="0">
                <a:solidFill>
                  <a:srgbClr val="000000"/>
                </a:solidFill>
              </a:rPr>
              <a:t> de empreender neste ramo?“</a:t>
            </a:r>
          </a:p>
          <a:p>
            <a:pPr>
              <a:spcBef>
                <a:spcPct val="50000"/>
              </a:spcBef>
            </a:pPr>
            <a:endParaRPr lang="en-GB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4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11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57224" y="2571744"/>
            <a:ext cx="7429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Marketing e Vendas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smtClean="0"/>
              <a:t>O que é marketing</a:t>
            </a:r>
            <a:endParaRPr lang="en-US" sz="2000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071678"/>
            <a:ext cx="8424863" cy="3722705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smtClean="0"/>
              <a:t>O</a:t>
            </a:r>
            <a:r>
              <a:rPr lang="pt-BR" sz="1800" dirty="0" smtClean="0"/>
              <a:t> processo de IDENTIFICAÇÃO e SATISFAÇÃO das necessidades do cliente de um modo competitivamente superior, de maneira a atingir os objetivos da organização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t-BR" sz="1800" dirty="0" smtClean="0"/>
              <a:t>Conjunto de atividades desempenhadas pela empresa,  em seu mercado, com o objetivo de obter e manter clientes</a:t>
            </a: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/>
          </a:p>
          <a:p>
            <a:pPr>
              <a:spcAft>
                <a:spcPct val="60000"/>
              </a:spcAft>
            </a:pPr>
            <a:endParaRPr lang="pt-BR" sz="1800" dirty="0"/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250825" y="1052513"/>
            <a:ext cx="8642350" cy="863600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de-DE" sz="2200" dirty="0" smtClean="0">
                <a:solidFill>
                  <a:srgbClr val="000000"/>
                </a:solidFill>
              </a:rPr>
              <a:t>“marketing não é vender o que se faz, mas sim </a:t>
            </a:r>
            <a:r>
              <a:rPr lang="de-DE" sz="2200" dirty="0" smtClean="0">
                <a:solidFill>
                  <a:schemeClr val="accent6"/>
                </a:solidFill>
              </a:rPr>
              <a:t>fazer o que se vende</a:t>
            </a:r>
            <a:r>
              <a:rPr lang="de-DE" sz="2200" dirty="0" smtClean="0">
                <a:solidFill>
                  <a:srgbClr val="000000"/>
                </a:solidFill>
              </a:rPr>
              <a:t>“</a:t>
            </a:r>
          </a:p>
          <a:p>
            <a:pPr>
              <a:spcBef>
                <a:spcPct val="50000"/>
              </a:spcBef>
            </a:pPr>
            <a:endParaRPr lang="en-GB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4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smtClean="0"/>
              <a:t>Principais tipos de marketing</a:t>
            </a:r>
            <a:endParaRPr lang="en-US" sz="2000" dirty="0"/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419129" y="879493"/>
            <a:ext cx="8296275" cy="5049837"/>
            <a:chOff x="279" y="559"/>
            <a:chExt cx="5226" cy="3181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292" y="782"/>
              <a:ext cx="1008" cy="2958"/>
            </a:xfrm>
            <a:prstGeom prst="rect">
              <a:avLst/>
            </a:prstGeom>
            <a:solidFill>
              <a:schemeClr val="accent6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8" name="Group 33"/>
            <p:cNvGrpSpPr>
              <a:grpSpLocks/>
            </p:cNvGrpSpPr>
            <p:nvPr/>
          </p:nvGrpSpPr>
          <p:grpSpPr bwMode="auto">
            <a:xfrm>
              <a:off x="279" y="559"/>
              <a:ext cx="5226" cy="3046"/>
              <a:chOff x="279" y="559"/>
              <a:chExt cx="5226" cy="3046"/>
            </a:xfrm>
          </p:grpSpPr>
          <p:grpSp>
            <p:nvGrpSpPr>
              <p:cNvPr id="9" name="Group 31"/>
              <p:cNvGrpSpPr>
                <a:grpSpLocks/>
              </p:cNvGrpSpPr>
              <p:nvPr/>
            </p:nvGrpSpPr>
            <p:grpSpPr bwMode="auto">
              <a:xfrm>
                <a:off x="279" y="559"/>
                <a:ext cx="5226" cy="210"/>
                <a:chOff x="279" y="559"/>
                <a:chExt cx="5226" cy="210"/>
              </a:xfrm>
            </p:grpSpPr>
            <p:sp>
              <p:nvSpPr>
                <p:cNvPr id="17" name="Rectangle 4"/>
                <p:cNvSpPr>
                  <a:spLocks noChangeArrowheads="1"/>
                </p:cNvSpPr>
                <p:nvPr/>
              </p:nvSpPr>
              <p:spPr bwMode="auto">
                <a:xfrm>
                  <a:off x="279" y="562"/>
                  <a:ext cx="5226" cy="202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8" name="Rectangle 12"/>
                <p:cNvSpPr>
                  <a:spLocks noChangeArrowheads="1"/>
                </p:cNvSpPr>
                <p:nvPr/>
              </p:nvSpPr>
              <p:spPr bwMode="auto">
                <a:xfrm>
                  <a:off x="554" y="559"/>
                  <a:ext cx="4764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lIns="90488" tIns="44450" rIns="90488" bIns="44450">
                  <a:spAutoFit/>
                </a:bodyPr>
                <a:lstStyle/>
                <a:p>
                  <a:pPr>
                    <a:tabLst>
                      <a:tab pos="1604963" algn="l"/>
                      <a:tab pos="5140325" algn="l"/>
                    </a:tabLst>
                  </a:pPr>
                  <a:r>
                    <a:rPr kumimoji="0" lang="pt-BR" sz="1600" dirty="0">
                      <a:solidFill>
                        <a:schemeClr val="tx1"/>
                      </a:solidFill>
                    </a:rPr>
                    <a:t>Tipo	      Objetivo	     Exemplo</a:t>
                  </a:r>
                </a:p>
              </p:txBody>
            </p:sp>
          </p:grpSp>
          <p:grpSp>
            <p:nvGrpSpPr>
              <p:cNvPr id="10" name="Group 32"/>
              <p:cNvGrpSpPr>
                <a:grpSpLocks/>
              </p:cNvGrpSpPr>
              <p:nvPr/>
            </p:nvGrpSpPr>
            <p:grpSpPr bwMode="auto">
              <a:xfrm>
                <a:off x="292" y="908"/>
                <a:ext cx="1060" cy="2697"/>
                <a:chOff x="292" y="908"/>
                <a:chExt cx="1060" cy="2697"/>
              </a:xfrm>
            </p:grpSpPr>
            <p:sp>
              <p:nvSpPr>
                <p:cNvPr id="11" name="Rectangle 13"/>
                <p:cNvSpPr>
                  <a:spLocks noChangeArrowheads="1"/>
                </p:cNvSpPr>
                <p:nvPr/>
              </p:nvSpPr>
              <p:spPr bwMode="auto">
                <a:xfrm>
                  <a:off x="292" y="908"/>
                  <a:ext cx="1046" cy="22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lIns="90488" tIns="44450" rIns="90488" bIns="4445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pt-BR" sz="1800" dirty="0">
                      <a:solidFill>
                        <a:schemeClr val="tx1"/>
                      </a:solidFill>
                      <a:latin typeface="Arial" charset="0"/>
                    </a:rPr>
                    <a:t>Produto</a:t>
                  </a:r>
                </a:p>
              </p:txBody>
            </p:sp>
            <p:sp>
              <p:nvSpPr>
                <p:cNvPr id="12" name="Rectangle 16"/>
                <p:cNvSpPr>
                  <a:spLocks noChangeArrowheads="1"/>
                </p:cNvSpPr>
                <p:nvPr/>
              </p:nvSpPr>
              <p:spPr bwMode="auto">
                <a:xfrm>
                  <a:off x="305" y="1384"/>
                  <a:ext cx="1046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lIns="90488" tIns="44450" rIns="90488" bIns="4445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pt-BR" sz="1800" dirty="0">
                      <a:solidFill>
                        <a:schemeClr val="tx1"/>
                      </a:solidFill>
                      <a:latin typeface="Arial" charset="0"/>
                    </a:rPr>
                    <a:t>Serviço</a:t>
                  </a:r>
                  <a:endParaRPr kumimoji="0" lang="pt-BR" sz="2000" dirty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13" name="Rectangle 17"/>
                <p:cNvSpPr>
                  <a:spLocks noChangeArrowheads="1"/>
                </p:cNvSpPr>
                <p:nvPr/>
              </p:nvSpPr>
              <p:spPr bwMode="auto">
                <a:xfrm>
                  <a:off x="305" y="1861"/>
                  <a:ext cx="1046" cy="22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lIns="90488" tIns="44450" rIns="90488" bIns="4445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pt-BR" sz="1800" dirty="0">
                      <a:solidFill>
                        <a:schemeClr val="tx1"/>
                      </a:solidFill>
                      <a:latin typeface="Arial" charset="0"/>
                    </a:rPr>
                    <a:t>Pessoa</a:t>
                  </a:r>
                </a:p>
              </p:txBody>
            </p:sp>
            <p:sp>
              <p:nvSpPr>
                <p:cNvPr id="14" name="Rectangle 18"/>
                <p:cNvSpPr>
                  <a:spLocks noChangeArrowheads="1"/>
                </p:cNvSpPr>
                <p:nvPr/>
              </p:nvSpPr>
              <p:spPr bwMode="auto">
                <a:xfrm>
                  <a:off x="305" y="2267"/>
                  <a:ext cx="1046" cy="22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lIns="90488" tIns="44450" rIns="90488" bIns="4445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pt-BR" sz="1800" dirty="0">
                      <a:solidFill>
                        <a:schemeClr val="tx1"/>
                      </a:solidFill>
                      <a:latin typeface="Arial" charset="0"/>
                    </a:rPr>
                    <a:t>Lugar</a:t>
                  </a:r>
                </a:p>
              </p:txBody>
            </p:sp>
            <p:sp>
              <p:nvSpPr>
                <p:cNvPr id="15" name="Rectangle 19"/>
                <p:cNvSpPr>
                  <a:spLocks noChangeArrowheads="1"/>
                </p:cNvSpPr>
                <p:nvPr/>
              </p:nvSpPr>
              <p:spPr bwMode="auto">
                <a:xfrm>
                  <a:off x="292" y="2605"/>
                  <a:ext cx="1046" cy="48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lIns="90488" tIns="44450" rIns="90488" bIns="4445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kumimoji="0" lang="pt-BR" sz="1800" dirty="0">
                    <a:solidFill>
                      <a:schemeClr val="tx1"/>
                    </a:solidFill>
                    <a:latin typeface="Arial" charset="0"/>
                  </a:endParaRPr>
                </a:p>
                <a:p>
                  <a:pPr>
                    <a:spcBef>
                      <a:spcPct val="50000"/>
                    </a:spcBef>
                  </a:pPr>
                  <a:r>
                    <a:rPr kumimoji="0" lang="pt-BR" sz="1800" dirty="0">
                      <a:solidFill>
                        <a:schemeClr val="tx1"/>
                      </a:solidFill>
                      <a:latin typeface="Arial" charset="0"/>
                    </a:rPr>
                    <a:t>Causa</a:t>
                  </a:r>
                </a:p>
              </p:txBody>
            </p:sp>
            <p:sp>
              <p:nvSpPr>
                <p:cNvPr id="16" name="Rectangle 20"/>
                <p:cNvSpPr>
                  <a:spLocks noChangeArrowheads="1"/>
                </p:cNvSpPr>
                <p:nvPr/>
              </p:nvSpPr>
              <p:spPr bwMode="auto">
                <a:xfrm>
                  <a:off x="306" y="3116"/>
                  <a:ext cx="1046" cy="48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lIns="90488" tIns="44450" rIns="90488" bIns="4445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kumimoji="0" lang="pt-BR" sz="1800" dirty="0">
                    <a:solidFill>
                      <a:schemeClr val="tx1"/>
                    </a:solidFill>
                    <a:latin typeface="Arial" charset="0"/>
                  </a:endParaRPr>
                </a:p>
                <a:p>
                  <a:pPr>
                    <a:spcBef>
                      <a:spcPct val="50000"/>
                    </a:spcBef>
                  </a:pPr>
                  <a:r>
                    <a:rPr kumimoji="0" lang="pt-BR" sz="1800" dirty="0">
                      <a:solidFill>
                        <a:schemeClr val="tx1"/>
                      </a:solidFill>
                      <a:latin typeface="Arial" charset="0"/>
                    </a:rPr>
                    <a:t>Organização</a:t>
                  </a:r>
                </a:p>
              </p:txBody>
            </p:sp>
          </p:grpSp>
        </p:grpSp>
      </p:grp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168555" y="1309688"/>
            <a:ext cx="3532188" cy="4557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pt-BR" sz="1600" dirty="0">
                <a:solidFill>
                  <a:srgbClr val="000000"/>
                </a:solidFill>
                <a:latin typeface="Arial" charset="0"/>
              </a:rPr>
              <a:t>Criar trocas para produtos tangíveis</a:t>
            </a:r>
          </a:p>
          <a:p>
            <a:pPr>
              <a:spcBef>
                <a:spcPct val="50000"/>
              </a:spcBef>
            </a:pPr>
            <a:endParaRPr kumimoji="0" lang="pt-BR" sz="500" dirty="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kumimoji="0" lang="pt-BR" sz="1600" dirty="0">
                <a:solidFill>
                  <a:srgbClr val="000000"/>
                </a:solidFill>
                <a:latin typeface="Arial" charset="0"/>
              </a:rPr>
              <a:t>Criar trocas para produtos intangíveis</a:t>
            </a:r>
          </a:p>
          <a:p>
            <a:pPr>
              <a:spcBef>
                <a:spcPct val="50000"/>
              </a:spcBef>
            </a:pPr>
            <a:endParaRPr kumimoji="0" lang="pt-BR" sz="500" dirty="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kumimoji="0" lang="pt-BR" sz="1600" dirty="0">
                <a:solidFill>
                  <a:srgbClr val="000000"/>
                </a:solidFill>
                <a:latin typeface="Arial" charset="0"/>
              </a:rPr>
              <a:t>Criar ações favoráveis em relação a pessoas</a:t>
            </a:r>
          </a:p>
          <a:p>
            <a:pPr>
              <a:spcBef>
                <a:spcPct val="50000"/>
              </a:spcBef>
            </a:pPr>
            <a:endParaRPr kumimoji="0" lang="pt-BR" sz="600" dirty="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kumimoji="0" lang="pt-BR" sz="1600" dirty="0">
                <a:solidFill>
                  <a:srgbClr val="000000"/>
                </a:solidFill>
                <a:latin typeface="Arial" charset="0"/>
              </a:rPr>
              <a:t>Atrair pessoas para lugares</a:t>
            </a:r>
          </a:p>
          <a:p>
            <a:pPr>
              <a:spcBef>
                <a:spcPct val="50000"/>
              </a:spcBef>
            </a:pPr>
            <a:endParaRPr kumimoji="0" lang="pt-BR" sz="1600" dirty="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kumimoji="0" lang="pt-BR" sz="1600" dirty="0">
                <a:solidFill>
                  <a:srgbClr val="000000"/>
                </a:solidFill>
                <a:latin typeface="Arial" charset="0"/>
              </a:rPr>
              <a:t>Criar apoio para idéias e questões ou mudar comportamentos socialmente indesejáveis</a:t>
            </a:r>
          </a:p>
          <a:p>
            <a:pPr>
              <a:spcBef>
                <a:spcPct val="50000"/>
              </a:spcBef>
            </a:pPr>
            <a:endParaRPr kumimoji="0" lang="pt-BR" sz="500" dirty="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kumimoji="0" lang="pt-BR" sz="1600" dirty="0">
                <a:solidFill>
                  <a:srgbClr val="000000"/>
                </a:solidFill>
                <a:latin typeface="Arial" charset="0"/>
              </a:rPr>
              <a:t>Atrair doadores, membros, participantes ou voluntários</a:t>
            </a: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5775355" y="1323975"/>
            <a:ext cx="3082925" cy="4525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pt-BR" sz="1600" dirty="0">
                <a:solidFill>
                  <a:srgbClr val="000000"/>
                </a:solidFill>
                <a:latin typeface="Arial" charset="0"/>
              </a:rPr>
              <a:t>Vender os computadores </a:t>
            </a:r>
            <a:r>
              <a:rPr kumimoji="0" lang="pt-BR" sz="1600" dirty="0" err="1">
                <a:solidFill>
                  <a:srgbClr val="000000"/>
                </a:solidFill>
                <a:latin typeface="Arial" charset="0"/>
              </a:rPr>
              <a:t>Infoway</a:t>
            </a:r>
            <a:endParaRPr kumimoji="0" lang="pt-BR" sz="1600" dirty="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50000"/>
              </a:spcBef>
            </a:pPr>
            <a:endParaRPr kumimoji="0" lang="pt-BR" sz="500" dirty="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kumimoji="0" lang="pt-BR" sz="1600" dirty="0">
                <a:solidFill>
                  <a:srgbClr val="000000"/>
                </a:solidFill>
                <a:latin typeface="Arial" charset="0"/>
              </a:rPr>
              <a:t>Alugar carros Hertz para viajantes</a:t>
            </a:r>
          </a:p>
          <a:p>
            <a:pPr>
              <a:spcBef>
                <a:spcPct val="50000"/>
              </a:spcBef>
            </a:pPr>
            <a:endParaRPr kumimoji="0" lang="pt-BR" sz="500" dirty="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kumimoji="0" lang="pt-BR" sz="1600" dirty="0">
                <a:solidFill>
                  <a:srgbClr val="000000"/>
                </a:solidFill>
                <a:latin typeface="Arial" charset="0"/>
              </a:rPr>
              <a:t>Obter votos para Geraldo Alckmin</a:t>
            </a:r>
          </a:p>
          <a:p>
            <a:pPr>
              <a:spcBef>
                <a:spcPct val="50000"/>
              </a:spcBef>
            </a:pPr>
            <a:endParaRPr kumimoji="0" lang="pt-BR" sz="500" dirty="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kumimoji="0" lang="pt-BR" sz="1600" dirty="0">
                <a:solidFill>
                  <a:srgbClr val="000000"/>
                </a:solidFill>
                <a:latin typeface="Arial" charset="0"/>
              </a:rPr>
              <a:t>Levar pessoas a passar férias na Bahia</a:t>
            </a:r>
          </a:p>
          <a:p>
            <a:pPr>
              <a:spcBef>
                <a:spcPct val="50000"/>
              </a:spcBef>
            </a:pPr>
            <a:endParaRPr kumimoji="0" lang="pt-BR" sz="500" dirty="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kumimoji="0" lang="pt-BR" sz="1600" dirty="0">
                <a:solidFill>
                  <a:srgbClr val="000000"/>
                </a:solidFill>
                <a:latin typeface="Arial" charset="0"/>
              </a:rPr>
              <a:t>Coibir o uso de drogas ilícitas</a:t>
            </a:r>
          </a:p>
          <a:p>
            <a:pPr>
              <a:spcBef>
                <a:spcPct val="50000"/>
              </a:spcBef>
            </a:pPr>
            <a:endParaRPr kumimoji="0" lang="pt-BR" sz="500" dirty="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kumimoji="0" lang="pt-BR" sz="1600" dirty="0">
                <a:solidFill>
                  <a:srgbClr val="000000"/>
                </a:solidFill>
                <a:latin typeface="Arial" charset="0"/>
              </a:rPr>
              <a:t>Aumentar o número de associados do fã-clube do Roberto Carlos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err="1" smtClean="0"/>
              <a:t>Stakeholders</a:t>
            </a:r>
            <a:r>
              <a:rPr lang="pt-BR" sz="2000" dirty="0" smtClean="0"/>
              <a:t> em atividades de marketing</a:t>
            </a:r>
            <a:endParaRPr lang="en-US" sz="2000" dirty="0"/>
          </a:p>
        </p:txBody>
      </p:sp>
      <p:grpSp>
        <p:nvGrpSpPr>
          <p:cNvPr id="21" name="Group 53"/>
          <p:cNvGrpSpPr>
            <a:grpSpLocks/>
          </p:cNvGrpSpPr>
          <p:nvPr/>
        </p:nvGrpSpPr>
        <p:grpSpPr bwMode="auto">
          <a:xfrm>
            <a:off x="1905000" y="914400"/>
            <a:ext cx="5322888" cy="5059363"/>
            <a:chOff x="1248" y="624"/>
            <a:chExt cx="3353" cy="3187"/>
          </a:xfrm>
        </p:grpSpPr>
        <p:sp>
          <p:nvSpPr>
            <p:cNvPr id="22" name="Oval 24"/>
            <p:cNvSpPr>
              <a:spLocks noChangeArrowheads="1"/>
            </p:cNvSpPr>
            <p:nvPr/>
          </p:nvSpPr>
          <p:spPr bwMode="auto">
            <a:xfrm>
              <a:off x="1248" y="624"/>
              <a:ext cx="3353" cy="3187"/>
            </a:xfrm>
            <a:prstGeom prst="ellipse">
              <a:avLst/>
            </a:prstGeom>
            <a:solidFill>
              <a:srgbClr val="00CC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3" name="Oval 25"/>
            <p:cNvSpPr>
              <a:spLocks noChangeArrowheads="1"/>
            </p:cNvSpPr>
            <p:nvPr/>
          </p:nvSpPr>
          <p:spPr bwMode="auto">
            <a:xfrm>
              <a:off x="1615" y="965"/>
              <a:ext cx="2691" cy="2557"/>
            </a:xfrm>
            <a:prstGeom prst="ellipse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4" name="Oval 26"/>
            <p:cNvSpPr>
              <a:spLocks noChangeArrowheads="1"/>
            </p:cNvSpPr>
            <p:nvPr/>
          </p:nvSpPr>
          <p:spPr bwMode="auto">
            <a:xfrm>
              <a:off x="2111" y="1460"/>
              <a:ext cx="1673" cy="159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" name="Oval 27"/>
            <p:cNvSpPr>
              <a:spLocks noChangeArrowheads="1"/>
            </p:cNvSpPr>
            <p:nvPr/>
          </p:nvSpPr>
          <p:spPr bwMode="auto">
            <a:xfrm>
              <a:off x="2434" y="1784"/>
              <a:ext cx="1018" cy="96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" name="Rectangle 28"/>
            <p:cNvSpPr>
              <a:spLocks noChangeArrowheads="1"/>
            </p:cNvSpPr>
            <p:nvPr/>
          </p:nvSpPr>
          <p:spPr bwMode="auto">
            <a:xfrm rot="20760000">
              <a:off x="1758" y="864"/>
              <a:ext cx="107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kumimoji="0" lang="pt-BR" sz="2400">
                  <a:solidFill>
                    <a:srgbClr val="000000"/>
                  </a:solidFill>
                  <a:latin typeface="Arial" charset="0"/>
                </a:rPr>
                <a:t>Sociedade</a:t>
              </a:r>
            </a:p>
          </p:txBody>
        </p:sp>
        <p:sp>
          <p:nvSpPr>
            <p:cNvPr id="27" name="Rectangle 29"/>
            <p:cNvSpPr>
              <a:spLocks noChangeArrowheads="1"/>
            </p:cNvSpPr>
            <p:nvPr/>
          </p:nvSpPr>
          <p:spPr bwMode="auto">
            <a:xfrm>
              <a:off x="2832" y="720"/>
              <a:ext cx="392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kumimoji="0" lang="pt-BR" sz="2400">
                  <a:solidFill>
                    <a:srgbClr val="000000"/>
                  </a:solidFill>
                  <a:latin typeface="Arial" charset="0"/>
                </a:rPr>
                <a:t>em</a:t>
              </a:r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 rot="780000">
              <a:off x="3216" y="768"/>
              <a:ext cx="57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kumimoji="0" lang="pt-BR" sz="2400">
                  <a:solidFill>
                    <a:srgbClr val="000000"/>
                  </a:solidFill>
                  <a:latin typeface="Arial" charset="0"/>
                </a:rPr>
                <a:t>geral</a:t>
              </a:r>
            </a:p>
          </p:txBody>
        </p:sp>
        <p:sp>
          <p:nvSpPr>
            <p:cNvPr id="29" name="Rectangle 31"/>
            <p:cNvSpPr>
              <a:spLocks noChangeArrowheads="1"/>
            </p:cNvSpPr>
            <p:nvPr/>
          </p:nvSpPr>
          <p:spPr bwMode="auto">
            <a:xfrm>
              <a:off x="2393" y="1540"/>
              <a:ext cx="1103" cy="3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0" lang="pt-BR" sz="16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Atividades </a:t>
              </a:r>
            </a:p>
            <a:p>
              <a:pPr algn="ctr">
                <a:lnSpc>
                  <a:spcPct val="80000"/>
                </a:lnSpc>
              </a:pPr>
              <a:r>
                <a:rPr kumimoji="0" lang="pt-BR" sz="16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Organizacionais</a:t>
              </a:r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2378" y="2016"/>
              <a:ext cx="1100" cy="6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/>
              <a:r>
                <a:rPr kumimoji="0" lang="pt-BR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Atividades </a:t>
              </a:r>
            </a:p>
            <a:p>
              <a:pPr algn="ctr"/>
              <a:r>
                <a:rPr kumimoji="0" lang="pt-BR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de Marketing</a:t>
              </a:r>
            </a:p>
            <a:p>
              <a:pPr algn="ctr"/>
              <a:endParaRPr kumimoji="0" lang="pt-BR"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 rot="20280000">
              <a:off x="2141" y="1226"/>
              <a:ext cx="561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kumimoji="0" lang="pt-BR" sz="1600">
                  <a:solidFill>
                    <a:srgbClr val="000000"/>
                  </a:solidFill>
                  <a:latin typeface="Arial" charset="0"/>
                </a:rPr>
                <a:t>Concor</a:t>
              </a:r>
            </a:p>
            <a:p>
              <a:r>
                <a:rPr kumimoji="0" lang="pt-BR" sz="1600">
                  <a:solidFill>
                    <a:srgbClr val="000000"/>
                  </a:solidFill>
                  <a:latin typeface="Arial" charset="0"/>
                </a:rPr>
                <a:t>rentes</a:t>
              </a:r>
            </a:p>
          </p:txBody>
        </p:sp>
        <p:sp>
          <p:nvSpPr>
            <p:cNvPr id="32" name="Rectangle 34"/>
            <p:cNvSpPr>
              <a:spLocks noChangeArrowheads="1"/>
            </p:cNvSpPr>
            <p:nvPr/>
          </p:nvSpPr>
          <p:spPr bwMode="auto">
            <a:xfrm rot="840000">
              <a:off x="2915" y="1094"/>
              <a:ext cx="611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kumimoji="0" lang="pt-BR" sz="1600" dirty="0">
                  <a:solidFill>
                    <a:srgbClr val="000000"/>
                  </a:solidFill>
                  <a:latin typeface="Arial" charset="0"/>
                </a:rPr>
                <a:t>Fornece</a:t>
              </a:r>
            </a:p>
            <a:p>
              <a:r>
                <a:rPr kumimoji="0" lang="pt-BR" sz="1600" dirty="0">
                  <a:solidFill>
                    <a:srgbClr val="000000"/>
                  </a:solidFill>
                  <a:latin typeface="Arial" charset="0"/>
                </a:rPr>
                <a:t>dores</a:t>
              </a:r>
            </a:p>
          </p:txBody>
        </p:sp>
        <p:sp>
          <p:nvSpPr>
            <p:cNvPr id="33" name="Rectangle 35"/>
            <p:cNvSpPr>
              <a:spLocks noChangeArrowheads="1"/>
            </p:cNvSpPr>
            <p:nvPr/>
          </p:nvSpPr>
          <p:spPr bwMode="auto">
            <a:xfrm rot="3000000">
              <a:off x="3411" y="1418"/>
              <a:ext cx="646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kumimoji="0" lang="pt-BR" sz="1600">
                  <a:solidFill>
                    <a:srgbClr val="000000"/>
                  </a:solidFill>
                  <a:latin typeface="Arial" charset="0"/>
                </a:rPr>
                <a:t>Revende</a:t>
              </a:r>
            </a:p>
            <a:p>
              <a:r>
                <a:rPr kumimoji="0" lang="pt-BR" sz="1600">
                  <a:solidFill>
                    <a:srgbClr val="000000"/>
                  </a:solidFill>
                  <a:latin typeface="Arial" charset="0"/>
                </a:rPr>
                <a:t>dores</a:t>
              </a:r>
            </a:p>
          </p:txBody>
        </p:sp>
        <p:sp>
          <p:nvSpPr>
            <p:cNvPr id="34" name="Rectangle 36"/>
            <p:cNvSpPr>
              <a:spLocks noChangeArrowheads="1"/>
            </p:cNvSpPr>
            <p:nvPr/>
          </p:nvSpPr>
          <p:spPr bwMode="auto">
            <a:xfrm rot="5400000">
              <a:off x="3670" y="1970"/>
              <a:ext cx="790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kumimoji="0" lang="pt-BR" sz="1600">
                  <a:solidFill>
                    <a:srgbClr val="000000"/>
                  </a:solidFill>
                  <a:latin typeface="Arial" charset="0"/>
                </a:rPr>
                <a:t>Órgãos  do</a:t>
              </a:r>
            </a:p>
            <a:p>
              <a:pPr algn="ctr"/>
              <a:r>
                <a:rPr kumimoji="0" lang="pt-BR" sz="1600">
                  <a:solidFill>
                    <a:srgbClr val="000000"/>
                  </a:solidFill>
                  <a:latin typeface="Arial" charset="0"/>
                </a:rPr>
                <a:t> Governo</a:t>
              </a:r>
            </a:p>
          </p:txBody>
        </p:sp>
        <p:sp>
          <p:nvSpPr>
            <p:cNvPr id="35" name="Rectangle 37"/>
            <p:cNvSpPr>
              <a:spLocks noChangeArrowheads="1"/>
            </p:cNvSpPr>
            <p:nvPr/>
          </p:nvSpPr>
          <p:spPr bwMode="auto">
            <a:xfrm rot="18180000">
              <a:off x="3592" y="2504"/>
              <a:ext cx="533" cy="5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endParaRPr kumimoji="0" lang="pt-BR" sz="1600">
                <a:solidFill>
                  <a:srgbClr val="000000"/>
                </a:solidFill>
                <a:latin typeface="Arial" charset="0"/>
              </a:endParaRPr>
            </a:p>
            <a:p>
              <a:r>
                <a:rPr kumimoji="0" lang="pt-BR" sz="1600">
                  <a:solidFill>
                    <a:srgbClr val="000000"/>
                  </a:solidFill>
                  <a:latin typeface="Arial" charset="0"/>
                </a:rPr>
                <a:t>Funcio</a:t>
              </a:r>
            </a:p>
            <a:p>
              <a:r>
                <a:rPr kumimoji="0" lang="pt-BR" sz="1600">
                  <a:solidFill>
                    <a:srgbClr val="000000"/>
                  </a:solidFill>
                  <a:latin typeface="Arial" charset="0"/>
                </a:rPr>
                <a:t>nários</a:t>
              </a:r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 rot="20400000">
              <a:off x="2826" y="3023"/>
              <a:ext cx="959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kumimoji="0" lang="pt-BR" sz="1600">
                  <a:solidFill>
                    <a:srgbClr val="000000"/>
                  </a:solidFill>
                  <a:latin typeface="Arial" charset="0"/>
                </a:rPr>
                <a:t>Comunidades</a:t>
              </a:r>
            </a:p>
            <a:p>
              <a:pPr algn="ctr"/>
              <a:r>
                <a:rPr kumimoji="0" lang="pt-BR" sz="1600">
                  <a:solidFill>
                    <a:srgbClr val="000000"/>
                  </a:solidFill>
                  <a:latin typeface="Arial" charset="0"/>
                </a:rPr>
                <a:t> locais</a:t>
              </a:r>
            </a:p>
          </p:txBody>
        </p:sp>
        <p:sp>
          <p:nvSpPr>
            <p:cNvPr id="37" name="Rectangle 39"/>
            <p:cNvSpPr>
              <a:spLocks noChangeArrowheads="1"/>
            </p:cNvSpPr>
            <p:nvPr/>
          </p:nvSpPr>
          <p:spPr bwMode="auto">
            <a:xfrm rot="960000">
              <a:off x="2246" y="3043"/>
              <a:ext cx="796" cy="3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kumimoji="0" lang="pt-BR" sz="1600">
                  <a:solidFill>
                    <a:srgbClr val="000000"/>
                  </a:solidFill>
                  <a:latin typeface="Arial" charset="0"/>
                </a:rPr>
                <a:t>Grupos </a:t>
              </a:r>
            </a:p>
            <a:p>
              <a:pPr algn="ctr">
                <a:lnSpc>
                  <a:spcPct val="85000"/>
                </a:lnSpc>
              </a:pPr>
              <a:r>
                <a:rPr kumimoji="0" lang="pt-BR" sz="1600">
                  <a:solidFill>
                    <a:srgbClr val="000000"/>
                  </a:solidFill>
                  <a:latin typeface="Arial" charset="0"/>
                </a:rPr>
                <a:t>de Pressão</a:t>
              </a:r>
            </a:p>
          </p:txBody>
        </p:sp>
        <p:sp>
          <p:nvSpPr>
            <p:cNvPr id="38" name="Rectangle 40"/>
            <p:cNvSpPr>
              <a:spLocks noChangeArrowheads="1"/>
            </p:cNvSpPr>
            <p:nvPr/>
          </p:nvSpPr>
          <p:spPr bwMode="auto">
            <a:xfrm rot="2880000">
              <a:off x="1737" y="2784"/>
              <a:ext cx="633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kumimoji="0" lang="pt-BR" sz="1600">
                  <a:solidFill>
                    <a:srgbClr val="000000"/>
                  </a:solidFill>
                  <a:latin typeface="Arial" charset="0"/>
                </a:rPr>
                <a:t>Financia</a:t>
              </a:r>
            </a:p>
            <a:p>
              <a:r>
                <a:rPr kumimoji="0" lang="pt-BR" sz="1600">
                  <a:solidFill>
                    <a:srgbClr val="000000"/>
                  </a:solidFill>
                  <a:latin typeface="Arial" charset="0"/>
                </a:rPr>
                <a:t>dores</a:t>
              </a:r>
            </a:p>
          </p:txBody>
        </p:sp>
        <p:sp>
          <p:nvSpPr>
            <p:cNvPr id="39" name="Rectangle 41"/>
            <p:cNvSpPr>
              <a:spLocks noChangeArrowheads="1"/>
            </p:cNvSpPr>
            <p:nvPr/>
          </p:nvSpPr>
          <p:spPr bwMode="auto">
            <a:xfrm rot="15900000">
              <a:off x="1657" y="2213"/>
              <a:ext cx="562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kumimoji="0" lang="pt-BR" sz="1600">
                  <a:solidFill>
                    <a:srgbClr val="000000"/>
                  </a:solidFill>
                  <a:latin typeface="Arial" charset="0"/>
                </a:rPr>
                <a:t>Proprie</a:t>
              </a:r>
            </a:p>
            <a:p>
              <a:r>
                <a:rPr kumimoji="0" lang="pt-BR" sz="1600">
                  <a:solidFill>
                    <a:srgbClr val="000000"/>
                  </a:solidFill>
                  <a:latin typeface="Arial" charset="0"/>
                </a:rPr>
                <a:t>tários</a:t>
              </a:r>
            </a:p>
          </p:txBody>
        </p:sp>
        <p:sp>
          <p:nvSpPr>
            <p:cNvPr id="40" name="Rectangle 42"/>
            <p:cNvSpPr>
              <a:spLocks noChangeArrowheads="1"/>
            </p:cNvSpPr>
            <p:nvPr/>
          </p:nvSpPr>
          <p:spPr bwMode="auto">
            <a:xfrm rot="17760000">
              <a:off x="1612" y="1768"/>
              <a:ext cx="61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kumimoji="0" lang="pt-BR" sz="1600">
                  <a:solidFill>
                    <a:srgbClr val="000000"/>
                  </a:solidFill>
                  <a:latin typeface="Arial" charset="0"/>
                </a:rPr>
                <a:t>Clientes</a:t>
              </a:r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 flipV="1">
              <a:off x="1992" y="1346"/>
              <a:ext cx="380" cy="3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 flipH="1" flipV="1">
              <a:off x="1619" y="2109"/>
              <a:ext cx="490" cy="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 flipH="1">
              <a:off x="1728" y="2563"/>
              <a:ext cx="426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 flipH="1">
              <a:off x="2183" y="2926"/>
              <a:ext cx="271" cy="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>
              <a:off x="2941" y="963"/>
              <a:ext cx="0" cy="4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 flipH="1">
              <a:off x="3410" y="1163"/>
              <a:ext cx="262" cy="4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7" name="Line 49"/>
            <p:cNvSpPr>
              <a:spLocks noChangeShapeType="1"/>
            </p:cNvSpPr>
            <p:nvPr/>
          </p:nvSpPr>
          <p:spPr bwMode="auto">
            <a:xfrm flipH="1">
              <a:off x="3719" y="1727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 flipV="1">
              <a:off x="3773" y="2409"/>
              <a:ext cx="508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>
              <a:off x="3527" y="2844"/>
              <a:ext cx="301" cy="3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0" name="Line 52"/>
            <p:cNvSpPr>
              <a:spLocks noChangeShapeType="1"/>
            </p:cNvSpPr>
            <p:nvPr/>
          </p:nvSpPr>
          <p:spPr bwMode="auto">
            <a:xfrm>
              <a:off x="2932" y="3063"/>
              <a:ext cx="0" cy="4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smtClean="0"/>
              <a:t>Conceitos básicos de marketing</a:t>
            </a:r>
            <a:endParaRPr lang="en-US" sz="2000" dirty="0"/>
          </a:p>
        </p:txBody>
      </p: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457200" y="1557338"/>
            <a:ext cx="1616075" cy="708025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 algn="ctr">
              <a:lnSpc>
                <a:spcPct val="95000"/>
              </a:lnSpc>
              <a:buClr>
                <a:schemeClr val="tx1"/>
              </a:buClr>
              <a:buSzPct val="80000"/>
              <a:buFont typeface="Webdings" pitchFamily="18" charset="2"/>
              <a:buNone/>
            </a:pPr>
            <a:r>
              <a:rPr kumimoji="0" lang="en-GB" sz="1400">
                <a:solidFill>
                  <a:schemeClr val="tx1"/>
                </a:solidFill>
              </a:rPr>
              <a:t>Mercado Alvo</a:t>
            </a:r>
          </a:p>
        </p:txBody>
      </p:sp>
      <p:sp>
        <p:nvSpPr>
          <p:cNvPr id="52" name="Text Box 12"/>
          <p:cNvSpPr txBox="1">
            <a:spLocks noChangeArrowheads="1"/>
          </p:cNvSpPr>
          <p:nvPr/>
        </p:nvSpPr>
        <p:spPr bwMode="auto">
          <a:xfrm>
            <a:off x="2514600" y="1557338"/>
            <a:ext cx="5951538" cy="696912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180000" tIns="0" rIns="180000" bIns="0" anchor="ctr"/>
          <a:lstStyle/>
          <a:p>
            <a:pPr>
              <a:spcBef>
                <a:spcPct val="40000"/>
              </a:spcBef>
              <a:buClr>
                <a:schemeClr val="tx1"/>
              </a:buClr>
              <a:buFont typeface="Webdings" pitchFamily="18" charset="2"/>
              <a:buNone/>
            </a:pPr>
            <a:r>
              <a:rPr kumimoji="0" lang="pt-BR" sz="1600">
                <a:solidFill>
                  <a:srgbClr val="000000"/>
                </a:solidFill>
              </a:rPr>
              <a:t>Um conjunto de compradores com necessidades ou características comuns, ao qual a empresa decide servir</a:t>
            </a:r>
            <a:endParaRPr kumimoji="0" lang="en-GB" sz="1600">
              <a:solidFill>
                <a:srgbClr val="000000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457200" y="2436813"/>
            <a:ext cx="1616075" cy="708025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 algn="ctr">
              <a:lnSpc>
                <a:spcPct val="95000"/>
              </a:lnSpc>
              <a:buClr>
                <a:schemeClr val="tx1"/>
              </a:buClr>
              <a:buSzPct val="80000"/>
              <a:buFont typeface="Webdings" pitchFamily="18" charset="2"/>
              <a:buNone/>
            </a:pPr>
            <a:r>
              <a:rPr kumimoji="0" lang="en-GB" sz="1400">
                <a:solidFill>
                  <a:schemeClr val="tx1"/>
                </a:solidFill>
              </a:rPr>
              <a:t>Benchmarking</a:t>
            </a:r>
          </a:p>
        </p:txBody>
      </p:sp>
      <p:sp>
        <p:nvSpPr>
          <p:cNvPr id="54" name="Text Box 20"/>
          <p:cNvSpPr txBox="1">
            <a:spLocks noChangeArrowheads="1"/>
          </p:cNvSpPr>
          <p:nvPr/>
        </p:nvSpPr>
        <p:spPr bwMode="auto">
          <a:xfrm>
            <a:off x="2514600" y="2436813"/>
            <a:ext cx="5951538" cy="696912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180000" tIns="0" rIns="180000" bIns="0" anchor="ctr"/>
          <a:lstStyle/>
          <a:p>
            <a:pPr>
              <a:spcBef>
                <a:spcPct val="40000"/>
              </a:spcBef>
              <a:buClr>
                <a:schemeClr val="tx1"/>
              </a:buClr>
              <a:buFont typeface="Webdings" pitchFamily="18" charset="2"/>
              <a:buNone/>
            </a:pPr>
            <a:r>
              <a:rPr kumimoji="0" lang="pt-BR" sz="1600">
                <a:solidFill>
                  <a:srgbClr val="000000"/>
                </a:solidFill>
              </a:rPr>
              <a:t>Processo de comparar os produtos e processos da empresa aos das outras empresas</a:t>
            </a:r>
            <a:endParaRPr kumimoji="0" lang="en-GB" sz="1600">
              <a:solidFill>
                <a:srgbClr val="000000"/>
              </a:solidFill>
            </a:endParaRPr>
          </a:p>
        </p:txBody>
      </p:sp>
      <p:sp>
        <p:nvSpPr>
          <p:cNvPr id="55" name="Rectangle 21"/>
          <p:cNvSpPr>
            <a:spLocks noChangeArrowheads="1"/>
          </p:cNvSpPr>
          <p:nvPr/>
        </p:nvSpPr>
        <p:spPr bwMode="auto">
          <a:xfrm>
            <a:off x="457200" y="3309938"/>
            <a:ext cx="1616075" cy="708025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 algn="ctr">
              <a:lnSpc>
                <a:spcPct val="95000"/>
              </a:lnSpc>
              <a:buClr>
                <a:schemeClr val="tx1"/>
              </a:buClr>
              <a:buSzPct val="80000"/>
              <a:buFont typeface="Webdings" pitchFamily="18" charset="2"/>
              <a:buNone/>
            </a:pPr>
            <a:r>
              <a:rPr kumimoji="0" lang="en-GB" sz="1400">
                <a:solidFill>
                  <a:schemeClr val="tx1"/>
                </a:solidFill>
              </a:rPr>
              <a:t>Demanda</a:t>
            </a:r>
          </a:p>
        </p:txBody>
      </p: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2514600" y="3309938"/>
            <a:ext cx="5951538" cy="696912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180000" tIns="0" rIns="180000" bIns="0" anchor="ctr"/>
          <a:lstStyle/>
          <a:p>
            <a:pPr>
              <a:spcBef>
                <a:spcPct val="40000"/>
              </a:spcBef>
              <a:buClr>
                <a:schemeClr val="tx1"/>
              </a:buClr>
              <a:buFont typeface="Webdings" pitchFamily="18" charset="2"/>
              <a:buNone/>
            </a:pPr>
            <a:r>
              <a:rPr kumimoji="0" lang="pt-BR" sz="1600">
                <a:solidFill>
                  <a:srgbClr val="000000"/>
                </a:solidFill>
              </a:rPr>
              <a:t>Desejo humano acessível ao poder de compra</a:t>
            </a:r>
            <a:endParaRPr kumimoji="0" lang="en-GB" sz="1600">
              <a:solidFill>
                <a:srgbClr val="000000"/>
              </a:solidFill>
            </a:endParaRPr>
          </a:p>
        </p:txBody>
      </p:sp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457200" y="4148138"/>
            <a:ext cx="1616075" cy="708025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 algn="ctr">
              <a:lnSpc>
                <a:spcPct val="95000"/>
              </a:lnSpc>
              <a:buClr>
                <a:schemeClr val="tx1"/>
              </a:buClr>
              <a:buSzPct val="80000"/>
              <a:buFont typeface="Webdings" pitchFamily="18" charset="2"/>
              <a:buNone/>
            </a:pPr>
            <a:r>
              <a:rPr kumimoji="0" lang="en-GB" sz="1400">
                <a:solidFill>
                  <a:schemeClr val="tx1"/>
                </a:solidFill>
              </a:rPr>
              <a:t>Mix de marketing</a:t>
            </a:r>
          </a:p>
        </p:txBody>
      </p:sp>
      <p:sp>
        <p:nvSpPr>
          <p:cNvPr id="58" name="Text Box 24"/>
          <p:cNvSpPr txBox="1">
            <a:spLocks noChangeArrowheads="1"/>
          </p:cNvSpPr>
          <p:nvPr/>
        </p:nvSpPr>
        <p:spPr bwMode="auto">
          <a:xfrm>
            <a:off x="2514600" y="4148138"/>
            <a:ext cx="5951538" cy="696912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180000" tIns="0" rIns="180000" bIns="0" anchor="ctr"/>
          <a:lstStyle/>
          <a:p>
            <a:pPr>
              <a:spcBef>
                <a:spcPct val="50000"/>
              </a:spcBef>
            </a:pPr>
            <a:r>
              <a:rPr kumimoji="0" lang="pt-BR" sz="1600">
                <a:solidFill>
                  <a:srgbClr val="000000"/>
                </a:solidFill>
              </a:rPr>
              <a:t>Ferramentas estratégicas que uma empresa utiliza para criar valor para os clientes e alcançar os objetivos organizacionais</a:t>
            </a:r>
          </a:p>
        </p:txBody>
      </p: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457200" y="5006975"/>
            <a:ext cx="1616075" cy="708025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 algn="ctr">
              <a:lnSpc>
                <a:spcPct val="95000"/>
              </a:lnSpc>
              <a:buClr>
                <a:schemeClr val="tx1"/>
              </a:buClr>
              <a:buSzPct val="80000"/>
              <a:buFont typeface="Webdings" pitchFamily="18" charset="2"/>
              <a:buNone/>
            </a:pPr>
            <a:r>
              <a:rPr kumimoji="0" lang="en-GB" sz="1400">
                <a:solidFill>
                  <a:schemeClr val="tx1"/>
                </a:solidFill>
              </a:rPr>
              <a:t>Vantagem competitiva</a:t>
            </a:r>
          </a:p>
        </p:txBody>
      </p:sp>
      <p:sp>
        <p:nvSpPr>
          <p:cNvPr id="60" name="Text Box 26"/>
          <p:cNvSpPr txBox="1">
            <a:spLocks noChangeArrowheads="1"/>
          </p:cNvSpPr>
          <p:nvPr/>
        </p:nvSpPr>
        <p:spPr bwMode="auto">
          <a:xfrm>
            <a:off x="2514600" y="5006975"/>
            <a:ext cx="5951538" cy="696913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180000" tIns="0" rIns="180000" bIns="0" anchor="ctr"/>
          <a:lstStyle/>
          <a:p>
            <a:pPr>
              <a:spcBef>
                <a:spcPct val="40000"/>
              </a:spcBef>
              <a:buClr>
                <a:schemeClr val="tx1"/>
              </a:buClr>
              <a:buFont typeface="Webdings" pitchFamily="18" charset="2"/>
              <a:buNone/>
            </a:pPr>
            <a:r>
              <a:rPr kumimoji="0" lang="pt-BR" sz="1600">
                <a:solidFill>
                  <a:srgbClr val="000000"/>
                </a:solidFill>
              </a:rPr>
              <a:t>Vantagem sobre os concorrentes. Seja por preços mais baixos ou proporcionando maiores benefícios que justifiquem preços elevados</a:t>
            </a:r>
            <a:endParaRPr kumimoji="0" lang="en-GB"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 autoUpdateAnimBg="0"/>
      <p:bldP spid="56" grpId="0" animBg="1" autoUpdateAnimBg="0"/>
      <p:bldP spid="58" grpId="0" animBg="1" autoUpdateAnimBg="0"/>
      <p:bldP spid="60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smtClean="0"/>
              <a:t>Segmentação do mercado: A quem servir?</a:t>
            </a:r>
            <a:endParaRPr lang="en-US" sz="2000" dirty="0"/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250825" y="928670"/>
            <a:ext cx="8642350" cy="863600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de-DE" sz="2200" dirty="0" smtClean="0">
                <a:solidFill>
                  <a:srgbClr val="000000"/>
                </a:solidFill>
              </a:rPr>
              <a:t>“O pato anda, voa e nada; mas anda mal, voa mal e nada mal“</a:t>
            </a:r>
          </a:p>
          <a:p>
            <a:pPr>
              <a:spcBef>
                <a:spcPct val="50000"/>
              </a:spcBef>
            </a:pPr>
            <a:endParaRPr lang="en-GB" sz="2200" dirty="0">
              <a:solidFill>
                <a:srgbClr val="000000"/>
              </a:solidFill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357158" y="1915812"/>
          <a:ext cx="8572560" cy="3942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2976"/>
                <a:gridCol w="7119584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Critérios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Exemplos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Artigos para bebês</a:t>
                      </a:r>
                    </a:p>
                    <a:p>
                      <a:r>
                        <a:rPr lang="pt-BR" dirty="0" smtClean="0"/>
                        <a:t>Ginástica para idosos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Sexo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Sapatos masculinos</a:t>
                      </a:r>
                    </a:p>
                    <a:p>
                      <a:r>
                        <a:rPr lang="pt-BR" dirty="0" smtClean="0"/>
                        <a:t>Roupas</a:t>
                      </a:r>
                      <a:r>
                        <a:rPr lang="pt-BR" baseline="0" dirty="0" smtClean="0"/>
                        <a:t> para senhoras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Religião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Livros</a:t>
                      </a:r>
                      <a:r>
                        <a:rPr lang="pt-BR" baseline="0" dirty="0" smtClean="0"/>
                        <a:t> de doutrina batista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Renda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Carros de luxo</a:t>
                      </a:r>
                    </a:p>
                    <a:p>
                      <a:r>
                        <a:rPr lang="pt-BR" dirty="0" smtClean="0"/>
                        <a:t>Roupas populares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Profissão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Artigos para desenhistas</a:t>
                      </a:r>
                    </a:p>
                    <a:p>
                      <a:r>
                        <a:rPr lang="pt-BR" dirty="0" smtClean="0"/>
                        <a:t>Instrumentos para dentistas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Estilo de vida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Artigos para prática</a:t>
                      </a:r>
                      <a:r>
                        <a:rPr lang="pt-BR" baseline="0" dirty="0" smtClean="0"/>
                        <a:t> desportiva</a:t>
                      </a:r>
                    </a:p>
                    <a:p>
                      <a:r>
                        <a:rPr lang="pt-BR" baseline="0" dirty="0" smtClean="0"/>
                        <a:t>Agências de turismo ecológico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4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smtClean="0"/>
              <a:t>O pós segmentação de mercado</a:t>
            </a:r>
            <a:endParaRPr lang="en-US" sz="2000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071678"/>
            <a:ext cx="8424863" cy="3722705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t-BR" sz="1800" dirty="0" smtClean="0"/>
              <a:t>Qualidades do produto/serviço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t-BR" sz="1800" dirty="0" smtClean="0"/>
              <a:t>Quanto o público está disposto a gastar?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t-BR" sz="1800" dirty="0" smtClean="0"/>
              <a:t>Quais as exigências do público em atendimento?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t-BR" sz="1800" dirty="0" smtClean="0"/>
              <a:t>Como estimular este público a procurar a empresa?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/>
          </a:p>
          <a:p>
            <a:pPr>
              <a:spcAft>
                <a:spcPct val="60000"/>
              </a:spcAft>
            </a:pPr>
            <a:endParaRPr lang="pt-BR" sz="1800" dirty="0"/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250825" y="1052513"/>
            <a:ext cx="8642350" cy="863600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de-DE" sz="2200" dirty="0" smtClean="0">
                <a:solidFill>
                  <a:srgbClr val="000000"/>
                </a:solidFill>
              </a:rPr>
              <a:t>“Como devo servir ao meu público?</a:t>
            </a:r>
          </a:p>
          <a:p>
            <a:pPr>
              <a:spcBef>
                <a:spcPct val="50000"/>
              </a:spcBef>
            </a:pPr>
            <a:endParaRPr lang="en-GB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4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smtClean="0"/>
              <a:t>O Mix de marketing</a:t>
            </a:r>
            <a:endParaRPr lang="en-US" sz="2000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071678"/>
            <a:ext cx="8424863" cy="3722705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t-BR" sz="1800" dirty="0" smtClean="0"/>
              <a:t>Preço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t-BR" sz="1800" dirty="0" smtClean="0"/>
              <a:t>Produto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t-BR" sz="1800" dirty="0" smtClean="0"/>
              <a:t>Praça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t-BR" sz="1800" dirty="0" smtClean="0"/>
              <a:t>Promoção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/>
          </a:p>
          <a:p>
            <a:pPr>
              <a:spcAft>
                <a:spcPct val="60000"/>
              </a:spcAft>
            </a:pPr>
            <a:endParaRPr lang="pt-BR" sz="1800" dirty="0"/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250825" y="1052513"/>
            <a:ext cx="8642350" cy="863600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de-DE" sz="2200" dirty="0" smtClean="0">
                <a:solidFill>
                  <a:srgbClr val="000000"/>
                </a:solidFill>
              </a:rPr>
              <a:t>„a estratégia para atingir os objetivos mercadológicos“</a:t>
            </a:r>
          </a:p>
          <a:p>
            <a:pPr>
              <a:spcBef>
                <a:spcPct val="50000"/>
              </a:spcBef>
            </a:pPr>
            <a:endParaRPr lang="en-GB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4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11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57224" y="1921741"/>
            <a:ext cx="742955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”O Brasil é o 7º país mais empreendedor do mundo”</a:t>
            </a:r>
          </a:p>
          <a:p>
            <a:pPr algn="ctr"/>
            <a:endParaRPr lang="pt-BR" sz="48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pt-BR" sz="1600" b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Fonte: GEM 2004</a:t>
            </a:r>
            <a:endParaRPr lang="pt-BR" sz="1600" b="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smtClean="0"/>
              <a:t>O Preço</a:t>
            </a:r>
            <a:endParaRPr lang="en-US" sz="2000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071678"/>
            <a:ext cx="8424863" cy="3722705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t-BR" sz="1800" dirty="0" smtClean="0"/>
              <a:t>Preço de catálogo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t-BR" sz="1800" dirty="0" smtClean="0"/>
              <a:t>Política de descontos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t-BR" sz="1800" dirty="0" smtClean="0"/>
              <a:t>Concessões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t-BR" sz="1800" dirty="0" smtClean="0"/>
              <a:t>Prazos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t-BR" sz="1800" dirty="0" smtClean="0"/>
              <a:t>Financiamento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/>
          </a:p>
          <a:p>
            <a:pPr>
              <a:spcAft>
                <a:spcPct val="60000"/>
              </a:spcAft>
            </a:pPr>
            <a:endParaRPr lang="pt-BR" sz="1800" dirty="0"/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250825" y="1052513"/>
            <a:ext cx="8642350" cy="863600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de-DE" sz="2200" dirty="0" smtClean="0">
                <a:solidFill>
                  <a:srgbClr val="000000"/>
                </a:solidFill>
              </a:rPr>
              <a:t>„a definição do preço </a:t>
            </a:r>
            <a:r>
              <a:rPr lang="de-DE" sz="2200" dirty="0" smtClean="0">
                <a:solidFill>
                  <a:schemeClr val="accent6"/>
                </a:solidFill>
              </a:rPr>
              <a:t>deve ser baseada no mercado </a:t>
            </a:r>
            <a:r>
              <a:rPr lang="de-DE" sz="2200" dirty="0" smtClean="0">
                <a:solidFill>
                  <a:srgbClr val="000000"/>
                </a:solidFill>
              </a:rPr>
              <a:t>e não nos custos de produção“</a:t>
            </a:r>
          </a:p>
          <a:p>
            <a:pPr>
              <a:spcBef>
                <a:spcPct val="50000"/>
              </a:spcBef>
            </a:pPr>
            <a:endParaRPr lang="en-GB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4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smtClean="0"/>
              <a:t>O Produto</a:t>
            </a:r>
            <a:endParaRPr lang="en-US" sz="2000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071678"/>
            <a:ext cx="8424863" cy="3722705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t-BR" sz="1800" dirty="0" smtClean="0"/>
              <a:t>Variedade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t-BR" sz="1800" dirty="0" smtClean="0"/>
              <a:t>Qualidade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t-BR" sz="1800" dirty="0" smtClean="0"/>
              <a:t>Design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t-BR" sz="1800" dirty="0" smtClean="0"/>
              <a:t>Embalagem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t-BR" sz="1800" dirty="0" smtClean="0"/>
              <a:t>Marca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t-BR" sz="1800" dirty="0" smtClean="0"/>
              <a:t>Garantias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t-BR" sz="1800" dirty="0" smtClean="0"/>
              <a:t>Serviço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/>
          </a:p>
          <a:p>
            <a:pPr>
              <a:spcAft>
                <a:spcPct val="60000"/>
              </a:spcAft>
            </a:pPr>
            <a:endParaRPr lang="pt-BR" sz="1800" dirty="0"/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250825" y="1052513"/>
            <a:ext cx="8642350" cy="863600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de-DE" sz="2200" dirty="0" smtClean="0">
                <a:solidFill>
                  <a:srgbClr val="000000"/>
                </a:solidFill>
              </a:rPr>
              <a:t>„boas estratégias de Produto atuam diretamente na experiência do cliente“</a:t>
            </a:r>
          </a:p>
          <a:p>
            <a:pPr>
              <a:spcBef>
                <a:spcPct val="50000"/>
              </a:spcBef>
            </a:pPr>
            <a:endParaRPr lang="en-GB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4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smtClean="0"/>
              <a:t>A Praça (distribuição)</a:t>
            </a:r>
            <a:endParaRPr lang="en-US" sz="2000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071678"/>
            <a:ext cx="8424863" cy="3722705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t-BR" sz="1800" dirty="0" smtClean="0"/>
              <a:t>Canais de distribuição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t-BR" sz="1800" dirty="0" smtClean="0"/>
              <a:t>Locais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t-BR" sz="1800" dirty="0" smtClean="0"/>
              <a:t>Transporte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t-BR" sz="1800" dirty="0" smtClean="0"/>
              <a:t>Estoque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/>
          </a:p>
          <a:p>
            <a:pPr>
              <a:spcAft>
                <a:spcPct val="60000"/>
              </a:spcAft>
            </a:pPr>
            <a:endParaRPr lang="pt-BR" sz="1800" dirty="0"/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250825" y="1052513"/>
            <a:ext cx="8642350" cy="863600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de-DE" sz="2200" dirty="0" smtClean="0">
                <a:solidFill>
                  <a:srgbClr val="000000"/>
                </a:solidFill>
              </a:rPr>
              <a:t>„não basta fazer o melhor produto/serviço, ele deve </a:t>
            </a:r>
            <a:r>
              <a:rPr lang="de-DE" sz="2200" dirty="0" smtClean="0">
                <a:solidFill>
                  <a:schemeClr val="accent6"/>
                </a:solidFill>
              </a:rPr>
              <a:t>chegar até o cliente</a:t>
            </a:r>
            <a:r>
              <a:rPr lang="de-DE" sz="2200" dirty="0" smtClean="0">
                <a:solidFill>
                  <a:srgbClr val="000000"/>
                </a:solidFill>
              </a:rPr>
              <a:t> da melhor forma“</a:t>
            </a:r>
          </a:p>
          <a:p>
            <a:pPr>
              <a:spcBef>
                <a:spcPct val="50000"/>
              </a:spcBef>
            </a:pPr>
            <a:endParaRPr lang="en-GB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4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smtClean="0"/>
              <a:t>A Promoção</a:t>
            </a:r>
            <a:endParaRPr lang="en-US" sz="2000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071678"/>
            <a:ext cx="8424863" cy="3722705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t-BR" sz="1800" dirty="0" smtClean="0"/>
              <a:t>Força de vendas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t-BR" sz="1800" dirty="0" smtClean="0"/>
              <a:t>Publicidade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t-BR" sz="1800" dirty="0" smtClean="0"/>
              <a:t>Relações Públicas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t-BR" sz="1800" dirty="0" smtClean="0"/>
              <a:t>Marketing Direto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t-BR" sz="1800" dirty="0" smtClean="0"/>
              <a:t>Telemarketing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/>
          </a:p>
          <a:p>
            <a:pPr>
              <a:spcAft>
                <a:spcPct val="60000"/>
              </a:spcAft>
            </a:pPr>
            <a:endParaRPr lang="pt-BR" sz="1800" dirty="0"/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250825" y="1052513"/>
            <a:ext cx="8642350" cy="863600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de-DE" sz="2200" dirty="0" smtClean="0">
                <a:solidFill>
                  <a:srgbClr val="000000"/>
                </a:solidFill>
              </a:rPr>
              <a:t>„vender bem (</a:t>
            </a:r>
            <a:r>
              <a:rPr lang="de-DE" sz="2200" dirty="0" smtClean="0">
                <a:solidFill>
                  <a:schemeClr val="accent6"/>
                </a:solidFill>
              </a:rPr>
              <a:t>Promoção</a:t>
            </a:r>
            <a:r>
              <a:rPr lang="de-DE" sz="2200" dirty="0" smtClean="0">
                <a:solidFill>
                  <a:srgbClr val="000000"/>
                </a:solidFill>
              </a:rPr>
              <a:t>)um bom </a:t>
            </a:r>
            <a:r>
              <a:rPr lang="de-DE" sz="2200" dirty="0" smtClean="0">
                <a:solidFill>
                  <a:schemeClr val="accent6"/>
                </a:solidFill>
              </a:rPr>
              <a:t>Produto</a:t>
            </a:r>
            <a:r>
              <a:rPr lang="de-DE" sz="2200" dirty="0" smtClean="0">
                <a:solidFill>
                  <a:srgbClr val="000000"/>
                </a:solidFill>
              </a:rPr>
              <a:t>, com um </a:t>
            </a:r>
            <a:r>
              <a:rPr lang="de-DE" sz="2200" dirty="0" smtClean="0">
                <a:solidFill>
                  <a:schemeClr val="accent6"/>
                </a:solidFill>
              </a:rPr>
              <a:t>Preço</a:t>
            </a:r>
            <a:r>
              <a:rPr lang="de-DE" sz="2200" dirty="0" smtClean="0">
                <a:solidFill>
                  <a:srgbClr val="000000"/>
                </a:solidFill>
              </a:rPr>
              <a:t> adequado e fazê-lo chegar ao cliente (</a:t>
            </a:r>
            <a:r>
              <a:rPr lang="de-DE" sz="2200" dirty="0" smtClean="0">
                <a:solidFill>
                  <a:schemeClr val="accent6"/>
                </a:solidFill>
              </a:rPr>
              <a:t>Praça</a:t>
            </a:r>
            <a:r>
              <a:rPr lang="de-DE" sz="2200" dirty="0" smtClean="0">
                <a:solidFill>
                  <a:srgbClr val="000000"/>
                </a:solidFill>
              </a:rPr>
              <a:t>)“</a:t>
            </a:r>
          </a:p>
          <a:p>
            <a:pPr>
              <a:spcBef>
                <a:spcPct val="50000"/>
              </a:spcBef>
            </a:pPr>
            <a:endParaRPr lang="en-GB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4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smtClean="0"/>
              <a:t>Marketing de Produtos X Marketing de Serviços</a:t>
            </a:r>
            <a:endParaRPr lang="en-US" sz="2000" dirty="0"/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323850" y="1208088"/>
            <a:ext cx="8612188" cy="4887912"/>
            <a:chOff x="204" y="761"/>
            <a:chExt cx="5425" cy="3079"/>
          </a:xfrm>
        </p:grpSpPr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204" y="761"/>
              <a:ext cx="5425" cy="2839"/>
              <a:chOff x="191" y="761"/>
              <a:chExt cx="5425" cy="2839"/>
            </a:xfrm>
          </p:grpSpPr>
          <p:sp>
            <p:nvSpPr>
              <p:cNvPr id="9" name="Rectangle 3"/>
              <p:cNvSpPr>
                <a:spLocks noChangeArrowheads="1"/>
              </p:cNvSpPr>
              <p:nvPr/>
            </p:nvSpPr>
            <p:spPr bwMode="auto">
              <a:xfrm>
                <a:off x="231" y="944"/>
                <a:ext cx="1061" cy="2656"/>
              </a:xfrm>
              <a:prstGeom prst="rect">
                <a:avLst/>
              </a:prstGeom>
              <a:solidFill>
                <a:schemeClr val="accent6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10" name="Group 18"/>
              <p:cNvGrpSpPr>
                <a:grpSpLocks/>
              </p:cNvGrpSpPr>
              <p:nvPr/>
            </p:nvGrpSpPr>
            <p:grpSpPr bwMode="auto">
              <a:xfrm>
                <a:off x="191" y="761"/>
                <a:ext cx="5425" cy="2708"/>
                <a:chOff x="191" y="761"/>
                <a:chExt cx="5425" cy="2708"/>
              </a:xfrm>
            </p:grpSpPr>
            <p:sp>
              <p:nvSpPr>
                <p:cNvPr id="11" name="Rectangle 4"/>
                <p:cNvSpPr>
                  <a:spLocks noChangeArrowheads="1"/>
                </p:cNvSpPr>
                <p:nvPr/>
              </p:nvSpPr>
              <p:spPr bwMode="auto">
                <a:xfrm>
                  <a:off x="222" y="761"/>
                  <a:ext cx="5394" cy="251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2" name="Rectangle 5"/>
                <p:cNvSpPr>
                  <a:spLocks noChangeArrowheads="1"/>
                </p:cNvSpPr>
                <p:nvPr/>
              </p:nvSpPr>
              <p:spPr bwMode="auto">
                <a:xfrm>
                  <a:off x="240" y="799"/>
                  <a:ext cx="1362" cy="22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lIns="90488" tIns="44450" rIns="90488" bIns="44450">
                  <a:spAutoFit/>
                </a:bodyPr>
                <a:lstStyle/>
                <a:p>
                  <a:pPr>
                    <a:tabLst>
                      <a:tab pos="1604963" algn="l"/>
                      <a:tab pos="5140325" algn="l"/>
                    </a:tabLst>
                  </a:pPr>
                  <a:r>
                    <a:rPr kumimoji="0" lang="pt-BR" sz="1800" dirty="0">
                      <a:solidFill>
                        <a:schemeClr val="tx1"/>
                      </a:solidFill>
                      <a:latin typeface="Arial" charset="0"/>
                    </a:rPr>
                    <a:t>Característica</a:t>
                  </a:r>
                </a:p>
              </p:txBody>
            </p:sp>
            <p:sp>
              <p:nvSpPr>
                <p:cNvPr id="13" name="Rectangle 6"/>
                <p:cNvSpPr>
                  <a:spLocks noChangeArrowheads="1"/>
                </p:cNvSpPr>
                <p:nvPr/>
              </p:nvSpPr>
              <p:spPr bwMode="auto">
                <a:xfrm>
                  <a:off x="203" y="1156"/>
                  <a:ext cx="1164" cy="36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lIns="90488" tIns="44450" rIns="90488" bIns="44450">
                  <a:sp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ct val="50000"/>
                    </a:spcBef>
                  </a:pPr>
                  <a:r>
                    <a:rPr kumimoji="0" lang="pt-BR" sz="1800">
                      <a:solidFill>
                        <a:schemeClr val="tx1"/>
                      </a:solidFill>
                      <a:latin typeface="Arial" charset="0"/>
                    </a:rPr>
                    <a:t>Relação com os clientes</a:t>
                  </a:r>
                  <a:endParaRPr kumimoji="0" lang="pt-BR" sz="20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14" name="Rectangle 7"/>
                <p:cNvSpPr>
                  <a:spLocks noChangeArrowheads="1"/>
                </p:cNvSpPr>
                <p:nvPr/>
              </p:nvSpPr>
              <p:spPr bwMode="auto">
                <a:xfrm>
                  <a:off x="203" y="2135"/>
                  <a:ext cx="1428" cy="22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lIns="90488" tIns="44450" rIns="90488" bIns="4445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pt-BR" sz="1800">
                      <a:solidFill>
                        <a:schemeClr val="tx1"/>
                      </a:solidFill>
                      <a:latin typeface="Arial" charset="0"/>
                    </a:rPr>
                    <a:t>Perecibilidade</a:t>
                  </a:r>
                  <a:endParaRPr kumimoji="0" lang="pt-BR" sz="2400" b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15" name="Rectangle 8"/>
                <p:cNvSpPr>
                  <a:spLocks noChangeArrowheads="1"/>
                </p:cNvSpPr>
                <p:nvPr/>
              </p:nvSpPr>
              <p:spPr bwMode="auto">
                <a:xfrm>
                  <a:off x="1835" y="799"/>
                  <a:ext cx="853" cy="22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lIns="90488" tIns="44450" rIns="90488" bIns="44450">
                  <a:spAutoFit/>
                </a:bodyPr>
                <a:lstStyle/>
                <a:p>
                  <a:pPr>
                    <a:tabLst>
                      <a:tab pos="1604963" algn="l"/>
                      <a:tab pos="5140325" algn="l"/>
                    </a:tabLst>
                  </a:pPr>
                  <a:r>
                    <a:rPr kumimoji="0" lang="pt-BR" sz="1800" dirty="0">
                      <a:solidFill>
                        <a:schemeClr val="tx1"/>
                      </a:solidFill>
                      <a:latin typeface="Arial" charset="0"/>
                    </a:rPr>
                    <a:t>Serviços</a:t>
                  </a:r>
                </a:p>
              </p:txBody>
            </p:sp>
            <p:sp>
              <p:nvSpPr>
                <p:cNvPr id="16" name="Rectangle 9"/>
                <p:cNvSpPr>
                  <a:spLocks noChangeArrowheads="1"/>
                </p:cNvSpPr>
                <p:nvPr/>
              </p:nvSpPr>
              <p:spPr bwMode="auto">
                <a:xfrm>
                  <a:off x="1372" y="1172"/>
                  <a:ext cx="1940" cy="49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lIns="90488" tIns="44450" rIns="90488" bIns="44450">
                  <a:spAutoFit/>
                </a:bodyPr>
                <a:lstStyle/>
                <a:p>
                  <a:pPr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kumimoji="0" lang="pt-BR" sz="1800" b="0">
                      <a:solidFill>
                        <a:srgbClr val="000000"/>
                      </a:solidFill>
                      <a:latin typeface="Arial" charset="0"/>
                    </a:rPr>
                    <a:t>Geralmente envolvem uma relação contínua com os clientes</a:t>
                  </a:r>
                </a:p>
              </p:txBody>
            </p:sp>
            <p:sp>
              <p:nvSpPr>
                <p:cNvPr id="17" name="Rectangle 10"/>
                <p:cNvSpPr>
                  <a:spLocks noChangeArrowheads="1"/>
                </p:cNvSpPr>
                <p:nvPr/>
              </p:nvSpPr>
              <p:spPr bwMode="auto">
                <a:xfrm>
                  <a:off x="191" y="2900"/>
                  <a:ext cx="1361" cy="22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lIns="90488" tIns="44450" rIns="90488" bIns="4445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pt-BR" sz="1800">
                      <a:solidFill>
                        <a:schemeClr val="tx1"/>
                      </a:solidFill>
                      <a:latin typeface="Arial" charset="0"/>
                    </a:rPr>
                    <a:t>Intangibilidade</a:t>
                  </a:r>
                  <a:endParaRPr kumimoji="0" lang="pt-BR" sz="1800" b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18" name="Rectangle 11"/>
                <p:cNvSpPr>
                  <a:spLocks noChangeArrowheads="1"/>
                </p:cNvSpPr>
                <p:nvPr/>
              </p:nvSpPr>
              <p:spPr bwMode="auto">
                <a:xfrm>
                  <a:off x="4139" y="799"/>
                  <a:ext cx="853" cy="22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lIns="90488" tIns="44450" rIns="90488" bIns="44450">
                  <a:spAutoFit/>
                </a:bodyPr>
                <a:lstStyle/>
                <a:p>
                  <a:pPr>
                    <a:tabLst>
                      <a:tab pos="1604963" algn="l"/>
                      <a:tab pos="5140325" algn="l"/>
                    </a:tabLst>
                  </a:pPr>
                  <a:r>
                    <a:rPr kumimoji="0" lang="pt-BR" sz="1800">
                      <a:solidFill>
                        <a:schemeClr val="tx1"/>
                      </a:solidFill>
                      <a:latin typeface="Arial" charset="0"/>
                    </a:rPr>
                    <a:t>Bens</a:t>
                  </a:r>
                </a:p>
              </p:txBody>
            </p:sp>
            <p:sp>
              <p:nvSpPr>
                <p:cNvPr id="19" name="Rectangle 12"/>
                <p:cNvSpPr>
                  <a:spLocks noChangeArrowheads="1"/>
                </p:cNvSpPr>
                <p:nvPr/>
              </p:nvSpPr>
              <p:spPr bwMode="auto">
                <a:xfrm>
                  <a:off x="3406" y="1159"/>
                  <a:ext cx="2046" cy="79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lIns="90488" tIns="44450" rIns="90488" bIns="44450">
                  <a:spAutoFit/>
                </a:bodyPr>
                <a:lstStyle/>
                <a:p>
                  <a:pPr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kumimoji="0" lang="pt-BR" sz="1800" b="0">
                      <a:solidFill>
                        <a:srgbClr val="000000"/>
                      </a:solidFill>
                      <a:latin typeface="Arial" charset="0"/>
                    </a:rPr>
                    <a:t>Geralmente envolvem uma relação impessoal e breve, embora a força e a duração das relações estejam crescendo.</a:t>
                  </a:r>
                  <a:endParaRPr kumimoji="0" lang="pt-BR" sz="2000" b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20" name="Rectangle 13"/>
                <p:cNvSpPr>
                  <a:spLocks noChangeArrowheads="1"/>
                </p:cNvSpPr>
                <p:nvPr/>
              </p:nvSpPr>
              <p:spPr bwMode="auto">
                <a:xfrm>
                  <a:off x="3413" y="2100"/>
                  <a:ext cx="2077" cy="49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lIns="90488" tIns="44450" rIns="90488" bIns="44450">
                  <a:spAutoFit/>
                </a:bodyPr>
                <a:lstStyle/>
                <a:p>
                  <a:pPr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kumimoji="0" lang="pt-BR" sz="1800" b="0">
                      <a:solidFill>
                        <a:srgbClr val="000000"/>
                      </a:solidFill>
                      <a:latin typeface="Arial" charset="0"/>
                    </a:rPr>
                    <a:t>Bens podem ser colocados em estoque e usados num momento posterior.</a:t>
                  </a:r>
                  <a:endParaRPr kumimoji="0" lang="pt-BR" sz="2400" b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21" name="Rectangle 14"/>
                <p:cNvSpPr>
                  <a:spLocks noChangeArrowheads="1"/>
                </p:cNvSpPr>
                <p:nvPr/>
              </p:nvSpPr>
              <p:spPr bwMode="auto">
                <a:xfrm>
                  <a:off x="1401" y="2101"/>
                  <a:ext cx="2007" cy="49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lIns="90488" tIns="44450" rIns="90488" bIns="44450">
                  <a:spAutoFit/>
                </a:bodyPr>
                <a:lstStyle/>
                <a:p>
                  <a:pPr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kumimoji="0" lang="pt-BR" sz="1800" b="0">
                      <a:solidFill>
                        <a:srgbClr val="000000"/>
                      </a:solidFill>
                      <a:latin typeface="Arial" charset="0"/>
                    </a:rPr>
                    <a:t>Serviços só podem ser usados no momento em que são oferecidos.</a:t>
                  </a:r>
                  <a:endParaRPr kumimoji="0" lang="pt-BR" sz="2400" b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22" name="Rectangle 15"/>
                <p:cNvSpPr>
                  <a:spLocks noChangeArrowheads="1"/>
                </p:cNvSpPr>
                <p:nvPr/>
              </p:nvSpPr>
              <p:spPr bwMode="auto">
                <a:xfrm>
                  <a:off x="3407" y="2825"/>
                  <a:ext cx="2004" cy="64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lIns="90488" tIns="44450" rIns="90488" bIns="44450">
                  <a:spAutoFit/>
                </a:bodyPr>
                <a:lstStyle/>
                <a:p>
                  <a:pPr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kumimoji="0" lang="pt-BR" sz="1800" b="0">
                      <a:solidFill>
                        <a:srgbClr val="000000"/>
                      </a:solidFill>
                      <a:latin typeface="Arial" charset="0"/>
                    </a:rPr>
                    <a:t>O cliente possui objetos que podem ser usados, revendidos ou dados para outros.</a:t>
                  </a:r>
                  <a:endParaRPr kumimoji="0" lang="pt-BR" sz="2400" b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</p:grpSp>
        </p:grpSp>
        <p:sp>
          <p:nvSpPr>
            <p:cNvPr id="8" name="Rectangle 16"/>
            <p:cNvSpPr>
              <a:spLocks noChangeArrowheads="1"/>
            </p:cNvSpPr>
            <p:nvPr/>
          </p:nvSpPr>
          <p:spPr bwMode="auto">
            <a:xfrm>
              <a:off x="1433" y="2832"/>
              <a:ext cx="1988" cy="10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kumimoji="0" lang="pt-BR" sz="1800" b="0">
                  <a:solidFill>
                    <a:srgbClr val="000000"/>
                  </a:solidFill>
                  <a:latin typeface="Arial" charset="0"/>
                </a:rPr>
                <a:t>O cliente possui apenas lembranças ou resultados, como um cabelo bem cortado ou um maior conhecimento.</a:t>
              </a:r>
              <a:r>
                <a:rPr kumimoji="0" lang="pt-BR" sz="2400" b="0">
                  <a:solidFill>
                    <a:srgbClr val="000000"/>
                  </a:solidFill>
                  <a:latin typeface="Arial" charset="0"/>
                </a:rPr>
                <a:t>	</a:t>
              </a:r>
            </a:p>
            <a:p>
              <a:pPr>
                <a:lnSpc>
                  <a:spcPct val="85000"/>
                </a:lnSpc>
                <a:spcBef>
                  <a:spcPct val="50000"/>
                </a:spcBef>
              </a:pPr>
              <a:endParaRPr kumimoji="0" lang="pt-BR" sz="2000" b="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smtClean="0"/>
              <a:t>Marketing de Produtos X Marketing de Serviços</a:t>
            </a:r>
            <a:endParaRPr lang="en-US" sz="2000" dirty="0"/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352425" y="1208088"/>
            <a:ext cx="8586788" cy="4506912"/>
            <a:chOff x="222" y="761"/>
            <a:chExt cx="5409" cy="2839"/>
          </a:xfrm>
        </p:grpSpPr>
        <p:sp>
          <p:nvSpPr>
            <p:cNvPr id="4" name="Rectangle 16"/>
            <p:cNvSpPr>
              <a:spLocks noChangeArrowheads="1"/>
            </p:cNvSpPr>
            <p:nvPr/>
          </p:nvSpPr>
          <p:spPr bwMode="auto">
            <a:xfrm>
              <a:off x="231" y="944"/>
              <a:ext cx="1061" cy="2656"/>
            </a:xfrm>
            <a:prstGeom prst="rect">
              <a:avLst/>
            </a:prstGeom>
            <a:solidFill>
              <a:schemeClr val="accent6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" name="Rectangle 17"/>
            <p:cNvSpPr>
              <a:spLocks noChangeArrowheads="1"/>
            </p:cNvSpPr>
            <p:nvPr/>
          </p:nvSpPr>
          <p:spPr bwMode="auto">
            <a:xfrm>
              <a:off x="222" y="761"/>
              <a:ext cx="5394" cy="251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43" y="1219"/>
              <a:ext cx="1188" cy="3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0" lang="pt-BR" sz="1800">
                  <a:solidFill>
                    <a:schemeClr val="tx1"/>
                  </a:solidFill>
                  <a:latin typeface="Arial" charset="0"/>
                </a:rPr>
                <a:t>Inseparabili   dade</a:t>
              </a:r>
              <a:endParaRPr kumimoji="0" lang="pt-BR" sz="2400" b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43" y="1939"/>
              <a:ext cx="1314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pt-BR" sz="1800">
                  <a:solidFill>
                    <a:schemeClr val="tx1"/>
                  </a:solidFill>
                  <a:latin typeface="Arial" charset="0"/>
                </a:rPr>
                <a:t>Esforço do cliente</a:t>
              </a:r>
              <a:endParaRPr kumimoji="0" lang="pt-BR" sz="2400" b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419" y="1144"/>
              <a:ext cx="1929" cy="4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kumimoji="0" lang="pt-BR" sz="1600" b="0">
                  <a:solidFill>
                    <a:srgbClr val="000000"/>
                  </a:solidFill>
                </a:rPr>
                <a:t>Serviços geralmente não podem ser separados da pessoa que os fornece.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37" y="2883"/>
              <a:ext cx="1361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pt-BR" sz="1800">
                  <a:solidFill>
                    <a:schemeClr val="tx1"/>
                  </a:solidFill>
                  <a:latin typeface="Arial" charset="0"/>
                </a:rPr>
                <a:t>Uniformidade</a:t>
              </a:r>
              <a:endParaRPr kumimoji="0" lang="pt-BR" sz="2400" b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3392" y="1144"/>
              <a:ext cx="2239" cy="4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kumimoji="0" lang="pt-BR" sz="1600" b="0">
                  <a:solidFill>
                    <a:srgbClr val="000000"/>
                  </a:solidFill>
                </a:rPr>
                <a:t>Bens normalmente são produzidos por determinadas pessoas e vendidos por outras</a:t>
              </a: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3398" y="1917"/>
              <a:ext cx="2091" cy="7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r>
                <a:rPr kumimoji="0" lang="pt-BR" sz="1600" b="0">
                  <a:solidFill>
                    <a:srgbClr val="000000"/>
                  </a:solidFill>
                </a:rPr>
                <a:t>O envolvimento do cliente pode ser limitado a comprar o produto final e usá-lo.	</a:t>
              </a:r>
            </a:p>
            <a:p>
              <a:pPr>
                <a:lnSpc>
                  <a:spcPct val="85000"/>
                </a:lnSpc>
                <a:spcBef>
                  <a:spcPct val="50000"/>
                </a:spcBef>
              </a:pPr>
              <a:endParaRPr kumimoji="0" lang="pt-BR" sz="1600" b="0">
                <a:solidFill>
                  <a:srgbClr val="000000"/>
                </a:solidFill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1419" y="1918"/>
              <a:ext cx="1874" cy="3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kumimoji="0" lang="pt-BR" sz="1600" b="0">
                  <a:solidFill>
                    <a:srgbClr val="000000"/>
                  </a:solidFill>
                </a:rPr>
                <a:t>O cliente pode estar a par da produção dos serviços.</a:t>
              </a: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1419" y="2695"/>
              <a:ext cx="1995" cy="7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kumimoji="0" lang="pt-BR" sz="1600" b="0">
                  <a:solidFill>
                    <a:srgbClr val="000000"/>
                  </a:solidFill>
                </a:rPr>
                <a:t>Devido à inseparabilidade e ao alto envolvimento, cada serviço pode ser único, com uma possível variação de qualidade.</a:t>
              </a: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3404" y="2701"/>
              <a:ext cx="2037" cy="7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kumimoji="0" lang="pt-BR" sz="1600" b="0">
                  <a:solidFill>
                    <a:srgbClr val="000000"/>
                  </a:solidFill>
                </a:rPr>
                <a:t>As variações na qualidade e as diferenças em relação a padrões podem ser corrigidas antes que os clientes comprem os produtos.</a:t>
              </a: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240" y="799"/>
              <a:ext cx="13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tabLst>
                  <a:tab pos="1604963" algn="l"/>
                  <a:tab pos="5140325" algn="l"/>
                </a:tabLst>
              </a:pPr>
              <a:r>
                <a:rPr kumimoji="0" lang="pt-BR" sz="1800">
                  <a:solidFill>
                    <a:schemeClr val="tx1"/>
                  </a:solidFill>
                  <a:latin typeface="Arial" charset="0"/>
                </a:rPr>
                <a:t>Característica</a:t>
              </a:r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1835" y="799"/>
              <a:ext cx="853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tabLst>
                  <a:tab pos="1604963" algn="l"/>
                  <a:tab pos="5140325" algn="l"/>
                </a:tabLst>
              </a:pPr>
              <a:r>
                <a:rPr kumimoji="0" lang="pt-BR" sz="1800">
                  <a:solidFill>
                    <a:schemeClr val="tx1"/>
                  </a:solidFill>
                  <a:latin typeface="Arial" charset="0"/>
                </a:rPr>
                <a:t>Serviços</a:t>
              </a:r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4139" y="799"/>
              <a:ext cx="853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tabLst>
                  <a:tab pos="1604963" algn="l"/>
                  <a:tab pos="5140325" algn="l"/>
                </a:tabLst>
              </a:pPr>
              <a:r>
                <a:rPr kumimoji="0" lang="pt-BR" sz="1800">
                  <a:solidFill>
                    <a:schemeClr val="tx1"/>
                  </a:solidFill>
                  <a:latin typeface="Arial" charset="0"/>
                </a:rPr>
                <a:t>Bens</a:t>
              </a:r>
            </a:p>
          </p:txBody>
        </p:sp>
      </p:grp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smtClean="0"/>
              <a:t>Marketing </a:t>
            </a:r>
            <a:r>
              <a:rPr lang="pt-BR" sz="2000" dirty="0" err="1" smtClean="0"/>
              <a:t>boca-a-boca</a:t>
            </a:r>
            <a:endParaRPr lang="en-US" sz="2000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071678"/>
            <a:ext cx="8424863" cy="3722705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err="1" smtClean="0"/>
              <a:t>Rumores</a:t>
            </a: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err="1" smtClean="0"/>
              <a:t>Cliente</a:t>
            </a:r>
            <a:r>
              <a:rPr lang="en-GB" sz="1800" dirty="0" smtClean="0"/>
              <a:t> </a:t>
            </a:r>
            <a:r>
              <a:rPr lang="en-GB" sz="1800" dirty="0" err="1" smtClean="0"/>
              <a:t>satisfeito</a:t>
            </a:r>
            <a:r>
              <a:rPr lang="en-GB" sz="1800" dirty="0" smtClean="0"/>
              <a:t> </a:t>
            </a:r>
            <a:r>
              <a:rPr lang="en-GB" sz="1800" dirty="0" err="1" smtClean="0"/>
              <a:t>conta</a:t>
            </a:r>
            <a:r>
              <a:rPr lang="en-GB" sz="1800" dirty="0" smtClean="0"/>
              <a:t> </a:t>
            </a:r>
            <a:r>
              <a:rPr lang="en-GB" sz="1800" dirty="0" err="1" smtClean="0"/>
              <a:t>para</a:t>
            </a:r>
            <a:r>
              <a:rPr lang="en-GB" sz="1800" dirty="0" smtClean="0"/>
              <a:t> 3 </a:t>
            </a:r>
            <a:r>
              <a:rPr lang="en-GB" sz="1800" dirty="0" err="1" smtClean="0"/>
              <a:t>pessoas</a:t>
            </a:r>
            <a:r>
              <a:rPr lang="en-GB" sz="1800" dirty="0" smtClean="0"/>
              <a:t>, </a:t>
            </a:r>
            <a:r>
              <a:rPr lang="en-GB" sz="1800" dirty="0" err="1" smtClean="0"/>
              <a:t>Cliente</a:t>
            </a:r>
            <a:r>
              <a:rPr lang="en-GB" sz="1800" dirty="0" smtClean="0"/>
              <a:t> </a:t>
            </a:r>
            <a:r>
              <a:rPr lang="en-GB" sz="1800" dirty="0" err="1" smtClean="0"/>
              <a:t>insatisfeito</a:t>
            </a:r>
            <a:r>
              <a:rPr lang="en-GB" sz="1800" dirty="0" smtClean="0"/>
              <a:t> </a:t>
            </a:r>
            <a:r>
              <a:rPr lang="en-GB" sz="1800" dirty="0" err="1" smtClean="0"/>
              <a:t>conta</a:t>
            </a:r>
            <a:r>
              <a:rPr lang="en-GB" sz="1800" dirty="0" smtClean="0"/>
              <a:t> 8 </a:t>
            </a:r>
            <a:r>
              <a:rPr lang="en-GB" sz="1800" dirty="0" err="1" smtClean="0"/>
              <a:t>pessoas</a:t>
            </a: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err="1" smtClean="0"/>
              <a:t>Rede</a:t>
            </a:r>
            <a:r>
              <a:rPr lang="en-GB" sz="1800" dirty="0" smtClean="0"/>
              <a:t> de </a:t>
            </a:r>
            <a:r>
              <a:rPr lang="en-GB" sz="1800" dirty="0" err="1" smtClean="0"/>
              <a:t>relacionamentos</a:t>
            </a: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smtClean="0"/>
              <a:t>Leonardo – Daniel – </a:t>
            </a:r>
            <a:r>
              <a:rPr lang="en-GB" sz="1800" dirty="0" err="1" smtClean="0"/>
              <a:t>Octavio</a:t>
            </a:r>
            <a:r>
              <a:rPr lang="en-GB" sz="1800" dirty="0" smtClean="0"/>
              <a:t> – FHC – Bill Clinton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err="1" smtClean="0"/>
              <a:t>Difusão</a:t>
            </a:r>
            <a:r>
              <a:rPr lang="en-GB" sz="1800" dirty="0" smtClean="0"/>
              <a:t> de </a:t>
            </a:r>
            <a:r>
              <a:rPr lang="en-GB" sz="1800" dirty="0" err="1" smtClean="0"/>
              <a:t>rumores</a:t>
            </a: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/>
          </a:p>
          <a:p>
            <a:pPr>
              <a:spcAft>
                <a:spcPct val="60000"/>
              </a:spcAft>
            </a:pPr>
            <a:endParaRPr lang="pt-BR" sz="1800" dirty="0"/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250825" y="1052513"/>
            <a:ext cx="8642350" cy="863600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de-DE" sz="2200" dirty="0" smtClean="0">
                <a:solidFill>
                  <a:srgbClr val="000000"/>
                </a:solidFill>
              </a:rPr>
              <a:t>„o desafio é criar rumores e acelerar a sua </a:t>
            </a:r>
            <a:r>
              <a:rPr lang="de-DE" sz="2200" dirty="0" smtClean="0">
                <a:solidFill>
                  <a:schemeClr val="accent6"/>
                </a:solidFill>
              </a:rPr>
              <a:t>difusão</a:t>
            </a:r>
            <a:r>
              <a:rPr lang="de-DE" sz="2200" dirty="0" smtClean="0">
                <a:solidFill>
                  <a:srgbClr val="000000"/>
                </a:solidFill>
              </a:rPr>
              <a:t>“</a:t>
            </a:r>
          </a:p>
          <a:p>
            <a:pPr>
              <a:spcBef>
                <a:spcPct val="50000"/>
              </a:spcBef>
            </a:pPr>
            <a:endParaRPr lang="en-GB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4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smtClean="0"/>
              <a:t>Marketing de relacionamento</a:t>
            </a:r>
            <a:endParaRPr lang="en-US" sz="2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85720" y="947750"/>
            <a:ext cx="8305800" cy="4910142"/>
          </a:xfrm>
          <a:prstGeom prst="rect">
            <a:avLst/>
          </a:prstGeom>
          <a:solidFill>
            <a:schemeClr val="tx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0" rIns="92075" bIns="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14400" latinLnBrk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GB" sz="1800" dirty="0" smtClean="0">
                <a:solidFill>
                  <a:srgbClr val="000000"/>
                </a:solidFill>
                <a:latin typeface="+mn-lt"/>
              </a:rPr>
              <a:t>Marketing de </a:t>
            </a:r>
            <a:r>
              <a:rPr lang="en-GB" sz="1800" dirty="0" err="1" smtClean="0">
                <a:solidFill>
                  <a:srgbClr val="000000"/>
                </a:solidFill>
                <a:latin typeface="+mn-lt"/>
              </a:rPr>
              <a:t>massa</a:t>
            </a:r>
            <a:endParaRPr lang="en-GB" sz="1800" dirty="0" smtClean="0">
              <a:solidFill>
                <a:srgbClr val="000000"/>
              </a:solidFill>
              <a:latin typeface="+mn-lt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GB" sz="1800" dirty="0" smtClean="0">
                <a:solidFill>
                  <a:srgbClr val="000000"/>
                </a:solidFill>
                <a:latin typeface="+mn-lt"/>
              </a:rPr>
              <a:t>Marketing de </a:t>
            </a:r>
            <a:r>
              <a:rPr lang="en-GB" sz="1800" dirty="0" err="1" smtClean="0">
                <a:solidFill>
                  <a:srgbClr val="000000"/>
                </a:solidFill>
                <a:latin typeface="+mn-lt"/>
              </a:rPr>
              <a:t>nicho</a:t>
            </a:r>
            <a:endParaRPr lang="en-GB" sz="1800" dirty="0" smtClean="0">
              <a:solidFill>
                <a:srgbClr val="000000"/>
              </a:solidFill>
              <a:latin typeface="+mn-lt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GB" sz="1800" dirty="0" smtClean="0">
                <a:solidFill>
                  <a:srgbClr val="000000"/>
                </a:solidFill>
                <a:latin typeface="+mn-lt"/>
              </a:rPr>
              <a:t>Marketing um-a-um</a:t>
            </a:r>
          </a:p>
          <a:p>
            <a:pPr marL="342900" marR="0" lvl="0" indent="-342900" defTabSz="914400" latinLnBrk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GB" sz="1800" dirty="0" err="1" smtClean="0">
                <a:solidFill>
                  <a:srgbClr val="000000"/>
                </a:solidFill>
                <a:latin typeface="+mn-lt"/>
              </a:rPr>
              <a:t>Estabelecer</a:t>
            </a:r>
            <a:r>
              <a:rPr lang="en-GB" sz="18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+mn-lt"/>
              </a:rPr>
              <a:t>relacionamentos</a:t>
            </a:r>
            <a:r>
              <a:rPr lang="en-GB" sz="18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+mn-lt"/>
              </a:rPr>
              <a:t>mutuamente</a:t>
            </a:r>
            <a:r>
              <a:rPr lang="en-GB" sz="18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+mn-lt"/>
              </a:rPr>
              <a:t>satisfatórios</a:t>
            </a:r>
            <a:r>
              <a:rPr lang="en-GB" sz="1800" dirty="0" smtClean="0">
                <a:solidFill>
                  <a:srgbClr val="000000"/>
                </a:solidFill>
                <a:latin typeface="+mn-lt"/>
              </a:rPr>
              <a:t> no </a:t>
            </a:r>
            <a:r>
              <a:rPr lang="en-GB" sz="1800" dirty="0" err="1" smtClean="0">
                <a:solidFill>
                  <a:srgbClr val="000000"/>
                </a:solidFill>
                <a:latin typeface="+mn-lt"/>
              </a:rPr>
              <a:t>longo</a:t>
            </a:r>
            <a:r>
              <a:rPr lang="en-GB" sz="18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+mn-lt"/>
              </a:rPr>
              <a:t>prazo</a:t>
            </a:r>
            <a:r>
              <a:rPr lang="en-GB" sz="1800" dirty="0" smtClean="0">
                <a:solidFill>
                  <a:srgbClr val="000000"/>
                </a:solidFill>
                <a:latin typeface="+mn-lt"/>
              </a:rPr>
              <a:t>.</a:t>
            </a:r>
          </a:p>
          <a:p>
            <a:pPr marL="342900" marR="0" lvl="0" indent="-342900" defTabSz="914400" latinLnBrk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GB" sz="1800" dirty="0" err="1" smtClean="0">
                <a:solidFill>
                  <a:srgbClr val="000000"/>
                </a:solidFill>
                <a:latin typeface="+mn-lt"/>
              </a:rPr>
              <a:t>Regra</a:t>
            </a:r>
            <a:r>
              <a:rPr lang="en-GB" sz="1800" dirty="0" smtClean="0">
                <a:solidFill>
                  <a:srgbClr val="000000"/>
                </a:solidFill>
                <a:latin typeface="+mn-lt"/>
              </a:rPr>
              <a:t> 80-20 </a:t>
            </a:r>
            <a:r>
              <a:rPr lang="en-GB" sz="1800" dirty="0" smtClean="0">
                <a:solidFill>
                  <a:srgbClr val="000000"/>
                </a:solidFill>
                <a:latin typeface="+mn-lt"/>
                <a:sym typeface="Wingdings" pitchFamily="2" charset="2"/>
              </a:rPr>
              <a:t> 20-80</a:t>
            </a:r>
          </a:p>
          <a:p>
            <a:pPr marL="342900" marR="0" lvl="0" indent="-342900" defTabSz="914400" latinLnBrk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GB" sz="1800" dirty="0" err="1" smtClean="0">
                <a:solidFill>
                  <a:srgbClr val="000000"/>
                </a:solidFill>
                <a:latin typeface="+mn-lt"/>
                <a:sym typeface="Wingdings" pitchFamily="2" charset="2"/>
              </a:rPr>
              <a:t>Customização</a:t>
            </a:r>
            <a:endParaRPr lang="en-GB" sz="1800" dirty="0" smtClean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marL="342900" marR="0" lvl="0" indent="-342900" defTabSz="914400" latinLnBrk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GB" sz="1800" dirty="0" err="1" smtClean="0">
                <a:solidFill>
                  <a:srgbClr val="000000"/>
                </a:solidFill>
                <a:latin typeface="+mn-lt"/>
                <a:sym typeface="Wingdings" pitchFamily="2" charset="2"/>
              </a:rPr>
              <a:t>Mais</a:t>
            </a:r>
            <a:r>
              <a:rPr lang="en-GB" sz="1800" dirty="0" smtClean="0">
                <a:solidFill>
                  <a:srgbClr val="000000"/>
                </a:solidFill>
                <a:latin typeface="+mn-lt"/>
                <a:sym typeface="Wingdings" pitchFamily="2" charset="2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+mn-lt"/>
                <a:sym typeface="Wingdings" pitchFamily="2" charset="2"/>
              </a:rPr>
              <a:t>barato</a:t>
            </a:r>
            <a:r>
              <a:rPr lang="en-GB" sz="1800" dirty="0" smtClean="0">
                <a:solidFill>
                  <a:srgbClr val="000000"/>
                </a:solidFill>
                <a:latin typeface="+mn-lt"/>
                <a:sym typeface="Wingdings" pitchFamily="2" charset="2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+mn-lt"/>
                <a:sym typeface="Wingdings" pitchFamily="2" charset="2"/>
              </a:rPr>
              <a:t>para</a:t>
            </a:r>
            <a:r>
              <a:rPr lang="en-GB" sz="1800" dirty="0" smtClean="0">
                <a:solidFill>
                  <a:srgbClr val="000000"/>
                </a:solidFill>
                <a:latin typeface="+mn-lt"/>
                <a:sym typeface="Wingdings" pitchFamily="2" charset="2"/>
              </a:rPr>
              <a:t> a </a:t>
            </a:r>
            <a:r>
              <a:rPr lang="en-GB" sz="1800" dirty="0" err="1" smtClean="0">
                <a:solidFill>
                  <a:srgbClr val="000000"/>
                </a:solidFill>
                <a:latin typeface="+mn-lt"/>
                <a:sym typeface="Wingdings" pitchFamily="2" charset="2"/>
              </a:rPr>
              <a:t>empresa</a:t>
            </a:r>
            <a:endParaRPr lang="en-GB" sz="1800" dirty="0" smtClean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marL="342900" marR="0" lvl="0" indent="-342900" defTabSz="914400" latinLnBrk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GB" sz="1800" dirty="0" err="1" smtClean="0">
                <a:solidFill>
                  <a:srgbClr val="000000"/>
                </a:solidFill>
                <a:latin typeface="+mn-lt"/>
                <a:sym typeface="Wingdings" pitchFamily="2" charset="2"/>
              </a:rPr>
              <a:t>Conhecer</a:t>
            </a:r>
            <a:r>
              <a:rPr lang="en-GB" sz="1800" dirty="0" smtClean="0">
                <a:solidFill>
                  <a:srgbClr val="000000"/>
                </a:solidFill>
                <a:latin typeface="+mn-lt"/>
                <a:sym typeface="Wingdings" pitchFamily="2" charset="2"/>
              </a:rPr>
              <a:t> o </a:t>
            </a:r>
            <a:r>
              <a:rPr lang="en-GB" sz="1800" dirty="0" err="1" smtClean="0">
                <a:solidFill>
                  <a:srgbClr val="000000"/>
                </a:solidFill>
                <a:latin typeface="+mn-lt"/>
                <a:sym typeface="Wingdings" pitchFamily="2" charset="2"/>
              </a:rPr>
              <a:t>cliente</a:t>
            </a:r>
            <a:r>
              <a:rPr lang="en-GB" sz="1800" dirty="0" smtClean="0">
                <a:solidFill>
                  <a:srgbClr val="000000"/>
                </a:solidFill>
                <a:latin typeface="+mn-lt"/>
                <a:sym typeface="Wingdings" pitchFamily="2" charset="2"/>
              </a:rPr>
              <a:t> a </a:t>
            </a:r>
            <a:r>
              <a:rPr lang="en-GB" sz="1800" dirty="0" err="1" smtClean="0">
                <a:solidFill>
                  <a:srgbClr val="000000"/>
                </a:solidFill>
                <a:latin typeface="+mn-lt"/>
                <a:sym typeface="Wingdings" pitchFamily="2" charset="2"/>
              </a:rPr>
              <a:t>fundo</a:t>
            </a:r>
            <a:endParaRPr lang="en-GB" sz="1800" dirty="0" smtClean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smtClean="0"/>
              <a:t>Estudo de caso: loja de materiais de construção</a:t>
            </a:r>
            <a:endParaRPr lang="en-US" sz="2000" dirty="0"/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250825" y="1052513"/>
            <a:ext cx="8642350" cy="863600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de-DE" sz="2200" dirty="0" smtClean="0">
                <a:solidFill>
                  <a:srgbClr val="000000"/>
                </a:solidFill>
              </a:rPr>
              <a:t>„o problema estava na falta de </a:t>
            </a:r>
            <a:r>
              <a:rPr lang="de-DE" sz="2200" dirty="0" smtClean="0">
                <a:solidFill>
                  <a:schemeClr val="accent6"/>
                </a:solidFill>
              </a:rPr>
              <a:t>foco</a:t>
            </a:r>
            <a:r>
              <a:rPr lang="de-DE" sz="2200" dirty="0" smtClean="0">
                <a:solidFill>
                  <a:srgbClr val="000000"/>
                </a:solidFill>
              </a:rPr>
              <a:t>“</a:t>
            </a:r>
          </a:p>
          <a:p>
            <a:pPr>
              <a:spcBef>
                <a:spcPct val="50000"/>
              </a:spcBef>
            </a:pPr>
            <a:endParaRPr lang="en-GB" sz="2200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33375" y="1828800"/>
            <a:ext cx="3990975" cy="360363"/>
          </a:xfrm>
          <a:prstGeom prst="rect">
            <a:avLst/>
          </a:prstGeom>
          <a:solidFill>
            <a:schemeClr val="accent6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28688" y="1814513"/>
            <a:ext cx="2520950" cy="3603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>
              <a:lnSpc>
                <a:spcPct val="125000"/>
              </a:lnSpc>
              <a:spcBef>
                <a:spcPct val="20000"/>
              </a:spcBef>
              <a:buClr>
                <a:srgbClr val="777777"/>
              </a:buClr>
              <a:buFont typeface="Wingdings" pitchFamily="2" charset="2"/>
              <a:buNone/>
            </a:pPr>
            <a:r>
              <a:rPr lang="en-GB" sz="1500">
                <a:solidFill>
                  <a:schemeClr val="tx1"/>
                </a:solidFill>
              </a:rPr>
              <a:t>O Problema</a:t>
            </a:r>
            <a:endParaRPr lang="en-GB" sz="150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33375" y="2362200"/>
            <a:ext cx="3990975" cy="3417888"/>
          </a:xfrm>
          <a:prstGeom prst="rect">
            <a:avLst/>
          </a:prstGeom>
          <a:solidFill>
            <a:srgbClr val="FFFFFF">
              <a:alpha val="5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04800" y="2362200"/>
            <a:ext cx="4010025" cy="33988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187325" indent="-187325">
              <a:spcBef>
                <a:spcPct val="20000"/>
              </a:spcBef>
              <a:spcAft>
                <a:spcPct val="600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GB" sz="1600" b="0" dirty="0" err="1">
                <a:solidFill>
                  <a:srgbClr val="000000"/>
                </a:solidFill>
                <a:cs typeface="Times New Roman" pitchFamily="18" charset="0"/>
              </a:rPr>
              <a:t>Loja</a:t>
            </a:r>
            <a:r>
              <a:rPr lang="en-GB" sz="1600" b="0" dirty="0">
                <a:solidFill>
                  <a:srgbClr val="000000"/>
                </a:solidFill>
                <a:cs typeface="Times New Roman" pitchFamily="18" charset="0"/>
              </a:rPr>
              <a:t> de </a:t>
            </a:r>
            <a:r>
              <a:rPr lang="en-GB" sz="1600" b="0" dirty="0" err="1">
                <a:solidFill>
                  <a:srgbClr val="000000"/>
                </a:solidFill>
                <a:cs typeface="Times New Roman" pitchFamily="18" charset="0"/>
              </a:rPr>
              <a:t>médio</a:t>
            </a:r>
            <a:r>
              <a:rPr lang="en-GB" sz="1600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sz="1600" b="0" dirty="0" err="1">
                <a:solidFill>
                  <a:srgbClr val="000000"/>
                </a:solidFill>
                <a:cs typeface="Times New Roman" pitchFamily="18" charset="0"/>
              </a:rPr>
              <a:t>porte</a:t>
            </a:r>
            <a:endParaRPr lang="en-GB" sz="1600" b="0" dirty="0">
              <a:solidFill>
                <a:srgbClr val="000000"/>
              </a:solidFill>
              <a:cs typeface="Times New Roman" pitchFamily="18" charset="0"/>
            </a:endParaRPr>
          </a:p>
          <a:p>
            <a:pPr marL="187325" indent="-187325">
              <a:spcBef>
                <a:spcPct val="20000"/>
              </a:spcBef>
              <a:spcAft>
                <a:spcPct val="600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GB" sz="1600" b="0" dirty="0" err="1">
                <a:solidFill>
                  <a:srgbClr val="000000"/>
                </a:solidFill>
                <a:cs typeface="Times New Roman" pitchFamily="18" charset="0"/>
              </a:rPr>
              <a:t>Sem</a:t>
            </a:r>
            <a:r>
              <a:rPr lang="en-GB" sz="1600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sz="1600" b="0" dirty="0" err="1">
                <a:solidFill>
                  <a:srgbClr val="000000"/>
                </a:solidFill>
                <a:cs typeface="Times New Roman" pitchFamily="18" charset="0"/>
              </a:rPr>
              <a:t>economia</a:t>
            </a:r>
            <a:r>
              <a:rPr lang="en-GB" sz="1600" b="0" dirty="0">
                <a:solidFill>
                  <a:srgbClr val="000000"/>
                </a:solidFill>
                <a:cs typeface="Times New Roman" pitchFamily="18" charset="0"/>
              </a:rPr>
              <a:t> de </a:t>
            </a:r>
            <a:r>
              <a:rPr lang="en-GB" sz="1600" b="0" dirty="0" err="1">
                <a:solidFill>
                  <a:srgbClr val="000000"/>
                </a:solidFill>
                <a:cs typeface="Times New Roman" pitchFamily="18" charset="0"/>
              </a:rPr>
              <a:t>escala</a:t>
            </a:r>
            <a:endParaRPr lang="en-GB" sz="1600" b="0" dirty="0">
              <a:solidFill>
                <a:srgbClr val="000000"/>
              </a:solidFill>
              <a:cs typeface="Times New Roman" pitchFamily="18" charset="0"/>
            </a:endParaRPr>
          </a:p>
          <a:p>
            <a:pPr marL="187325" indent="-187325">
              <a:spcBef>
                <a:spcPct val="20000"/>
              </a:spcBef>
              <a:spcAft>
                <a:spcPct val="600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GB" sz="1600" b="0" dirty="0" err="1">
                <a:solidFill>
                  <a:srgbClr val="000000"/>
                </a:solidFill>
                <a:cs typeface="Times New Roman" pitchFamily="18" charset="0"/>
              </a:rPr>
              <a:t>Pouca</a:t>
            </a:r>
            <a:r>
              <a:rPr lang="en-GB" sz="1600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sz="1600" b="0" dirty="0" err="1">
                <a:solidFill>
                  <a:srgbClr val="000000"/>
                </a:solidFill>
                <a:cs typeface="Times New Roman" pitchFamily="18" charset="0"/>
              </a:rPr>
              <a:t>variedade</a:t>
            </a:r>
            <a:endParaRPr lang="en-GB" sz="1600" b="0" dirty="0">
              <a:solidFill>
                <a:srgbClr val="000000"/>
              </a:solidFill>
              <a:cs typeface="Times New Roman" pitchFamily="18" charset="0"/>
            </a:endParaRPr>
          </a:p>
          <a:p>
            <a:pPr marL="187325" indent="-187325">
              <a:spcBef>
                <a:spcPct val="20000"/>
              </a:spcBef>
              <a:spcAft>
                <a:spcPct val="600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GB" sz="1600" b="0" dirty="0">
                <a:solidFill>
                  <a:srgbClr val="000000"/>
                </a:solidFill>
                <a:cs typeface="Times New Roman" pitchFamily="18" charset="0"/>
              </a:rPr>
              <a:t>Altos </a:t>
            </a:r>
            <a:r>
              <a:rPr lang="en-GB" sz="1600" b="0" dirty="0" err="1">
                <a:solidFill>
                  <a:srgbClr val="000000"/>
                </a:solidFill>
                <a:cs typeface="Times New Roman" pitchFamily="18" charset="0"/>
              </a:rPr>
              <a:t>custos</a:t>
            </a:r>
            <a:endParaRPr lang="en-GB" sz="1600" b="0" dirty="0">
              <a:solidFill>
                <a:srgbClr val="000000"/>
              </a:solidFill>
              <a:cs typeface="Times New Roman" pitchFamily="18" charset="0"/>
            </a:endParaRPr>
          </a:p>
          <a:p>
            <a:pPr marL="187325" indent="-187325">
              <a:spcBef>
                <a:spcPct val="20000"/>
              </a:spcBef>
              <a:spcAft>
                <a:spcPct val="600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GB" sz="1600" b="0" dirty="0">
                <a:solidFill>
                  <a:srgbClr val="000000"/>
                </a:solidFill>
                <a:cs typeface="Times New Roman" pitchFamily="18" charset="0"/>
              </a:rPr>
              <a:t>Altos </a:t>
            </a:r>
            <a:r>
              <a:rPr lang="en-GB" sz="1600" b="0" dirty="0" err="1">
                <a:solidFill>
                  <a:srgbClr val="000000"/>
                </a:solidFill>
                <a:cs typeface="Times New Roman" pitchFamily="18" charset="0"/>
              </a:rPr>
              <a:t>preços</a:t>
            </a:r>
            <a:endParaRPr lang="en-GB" sz="1600" b="0" dirty="0">
              <a:solidFill>
                <a:srgbClr val="000000"/>
              </a:solidFill>
              <a:cs typeface="Times New Roman" pitchFamily="18" charset="0"/>
            </a:endParaRPr>
          </a:p>
          <a:p>
            <a:pPr marL="187325" indent="-187325">
              <a:spcBef>
                <a:spcPct val="20000"/>
              </a:spcBef>
              <a:spcAft>
                <a:spcPct val="600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GB" sz="1600" b="0" dirty="0">
                <a:solidFill>
                  <a:srgbClr val="000000"/>
                </a:solidFill>
                <a:cs typeface="Times New Roman" pitchFamily="18" charset="0"/>
              </a:rPr>
              <a:t>Mercado </a:t>
            </a:r>
            <a:r>
              <a:rPr lang="en-GB" sz="1600" b="0" dirty="0" err="1">
                <a:solidFill>
                  <a:srgbClr val="000000"/>
                </a:solidFill>
                <a:cs typeface="Times New Roman" pitchFamily="18" charset="0"/>
              </a:rPr>
              <a:t>genérico</a:t>
            </a:r>
            <a:endParaRPr lang="en-GB" sz="1600" b="0" dirty="0">
              <a:solidFill>
                <a:srgbClr val="000000"/>
              </a:solidFill>
              <a:cs typeface="Times New Roman" pitchFamily="18" charset="0"/>
            </a:endParaRPr>
          </a:p>
          <a:p>
            <a:pPr marL="187325" indent="-187325">
              <a:spcBef>
                <a:spcPct val="20000"/>
              </a:spcBef>
              <a:spcAft>
                <a:spcPct val="600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GB" sz="1600" b="0" dirty="0" err="1">
                <a:solidFill>
                  <a:srgbClr val="000000"/>
                </a:solidFill>
                <a:cs typeface="Times New Roman" pitchFamily="18" charset="0"/>
              </a:rPr>
              <a:t>Profissionais</a:t>
            </a:r>
            <a:r>
              <a:rPr lang="en-GB" sz="1600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sz="1600" b="0" dirty="0" err="1">
                <a:solidFill>
                  <a:srgbClr val="000000"/>
                </a:solidFill>
                <a:cs typeface="Times New Roman" pitchFamily="18" charset="0"/>
              </a:rPr>
              <a:t>pouco</a:t>
            </a:r>
            <a:r>
              <a:rPr lang="en-GB" sz="1600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sz="1600" b="0" dirty="0" err="1">
                <a:solidFill>
                  <a:srgbClr val="000000"/>
                </a:solidFill>
                <a:cs typeface="Times New Roman" pitchFamily="18" charset="0"/>
              </a:rPr>
              <a:t>qualificados</a:t>
            </a:r>
            <a:endParaRPr lang="en-GB" sz="1600" b="0" dirty="0">
              <a:solidFill>
                <a:srgbClr val="000000"/>
              </a:solidFill>
              <a:cs typeface="Times New Roman" pitchFamily="18" charset="0"/>
            </a:endParaRPr>
          </a:p>
          <a:p>
            <a:pPr marL="187325" indent="-187325">
              <a:spcBef>
                <a:spcPct val="20000"/>
              </a:spcBef>
              <a:spcAft>
                <a:spcPct val="600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GB" sz="1600" b="0" dirty="0" err="1">
                <a:solidFill>
                  <a:srgbClr val="000000"/>
                </a:solidFill>
                <a:cs typeface="Times New Roman" pitchFamily="18" charset="0"/>
              </a:rPr>
              <a:t>Fadada</a:t>
            </a:r>
            <a:r>
              <a:rPr lang="en-GB" sz="1600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sz="1600" b="0" dirty="0" err="1">
                <a:solidFill>
                  <a:srgbClr val="000000"/>
                </a:solidFill>
                <a:cs typeface="Times New Roman" pitchFamily="18" charset="0"/>
              </a:rPr>
              <a:t>à</a:t>
            </a:r>
            <a:r>
              <a:rPr lang="en-GB" sz="1600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sz="1600" b="0" dirty="0" err="1" smtClean="0">
                <a:solidFill>
                  <a:srgbClr val="000000"/>
                </a:solidFill>
                <a:cs typeface="Times New Roman" pitchFamily="18" charset="0"/>
              </a:rPr>
              <a:t>falência</a:t>
            </a:r>
            <a:endParaRPr lang="en-GB" sz="1400" b="0" dirty="0">
              <a:solidFill>
                <a:srgbClr val="000000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81525" y="1843088"/>
            <a:ext cx="3990975" cy="360362"/>
          </a:xfrm>
          <a:prstGeom prst="rect">
            <a:avLst/>
          </a:prstGeom>
          <a:solidFill>
            <a:schemeClr val="accent6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257800" y="1828800"/>
            <a:ext cx="2520950" cy="3603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>
              <a:lnSpc>
                <a:spcPct val="125000"/>
              </a:lnSpc>
              <a:spcBef>
                <a:spcPct val="20000"/>
              </a:spcBef>
              <a:buClr>
                <a:srgbClr val="777777"/>
              </a:buClr>
              <a:buFont typeface="Wingdings" pitchFamily="2" charset="2"/>
              <a:buNone/>
            </a:pPr>
            <a:r>
              <a:rPr lang="en-GB" sz="1500">
                <a:solidFill>
                  <a:schemeClr val="tx1"/>
                </a:solidFill>
              </a:rPr>
              <a:t>A Solução</a:t>
            </a:r>
            <a:endParaRPr lang="en-GB" sz="1500">
              <a:solidFill>
                <a:srgbClr val="000000"/>
              </a:solidFill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581525" y="2362200"/>
            <a:ext cx="3990975" cy="3432175"/>
          </a:xfrm>
          <a:prstGeom prst="rect">
            <a:avLst/>
          </a:prstGeom>
          <a:solidFill>
            <a:srgbClr val="FFFFFF">
              <a:alpha val="5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572000" y="2362200"/>
            <a:ext cx="4162425" cy="3489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187325" indent="-187325">
              <a:spcBef>
                <a:spcPct val="20000"/>
              </a:spcBef>
              <a:spcAft>
                <a:spcPct val="600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GB" sz="1600" b="0" dirty="0" err="1">
                <a:solidFill>
                  <a:srgbClr val="000000"/>
                </a:solidFill>
                <a:cs typeface="Times New Roman" pitchFamily="18" charset="0"/>
              </a:rPr>
              <a:t>Loja</a:t>
            </a:r>
            <a:r>
              <a:rPr lang="en-GB" sz="1600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sz="1600" b="0" dirty="0" err="1">
                <a:solidFill>
                  <a:srgbClr val="000000"/>
                </a:solidFill>
                <a:cs typeface="Times New Roman" pitchFamily="18" charset="0"/>
              </a:rPr>
              <a:t>especializada</a:t>
            </a:r>
            <a:r>
              <a:rPr lang="en-GB" sz="1600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sz="1600" b="0" dirty="0" err="1">
                <a:solidFill>
                  <a:srgbClr val="000000"/>
                </a:solidFill>
                <a:cs typeface="Times New Roman" pitchFamily="18" charset="0"/>
              </a:rPr>
              <a:t>em</a:t>
            </a:r>
            <a:r>
              <a:rPr lang="en-GB" sz="1600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sz="1600" b="0" dirty="0" err="1">
                <a:solidFill>
                  <a:srgbClr val="000000"/>
                </a:solidFill>
                <a:cs typeface="Times New Roman" pitchFamily="18" charset="0"/>
              </a:rPr>
              <a:t>acabamento</a:t>
            </a:r>
            <a:endParaRPr lang="en-GB" sz="1600" b="0" dirty="0">
              <a:solidFill>
                <a:srgbClr val="000000"/>
              </a:solidFill>
              <a:cs typeface="Times New Roman" pitchFamily="18" charset="0"/>
            </a:endParaRPr>
          </a:p>
          <a:p>
            <a:pPr marL="187325" indent="-187325">
              <a:spcBef>
                <a:spcPct val="20000"/>
              </a:spcBef>
              <a:spcAft>
                <a:spcPct val="600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GB" sz="1600" b="0" dirty="0" err="1">
                <a:solidFill>
                  <a:srgbClr val="000000"/>
                </a:solidFill>
                <a:cs typeface="Times New Roman" pitchFamily="18" charset="0"/>
              </a:rPr>
              <a:t>Profissionais</a:t>
            </a:r>
            <a:r>
              <a:rPr lang="en-GB" sz="1600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sz="1600" b="0" dirty="0" err="1">
                <a:solidFill>
                  <a:srgbClr val="000000"/>
                </a:solidFill>
                <a:cs typeface="Times New Roman" pitchFamily="18" charset="0"/>
              </a:rPr>
              <a:t>altamente</a:t>
            </a:r>
            <a:r>
              <a:rPr lang="en-GB" sz="1600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sz="1600" b="0" dirty="0" err="1">
                <a:solidFill>
                  <a:srgbClr val="000000"/>
                </a:solidFill>
                <a:cs typeface="Times New Roman" pitchFamily="18" charset="0"/>
              </a:rPr>
              <a:t>qualificados</a:t>
            </a:r>
            <a:endParaRPr lang="en-GB" sz="1600" b="0" dirty="0">
              <a:solidFill>
                <a:srgbClr val="000000"/>
              </a:solidFill>
              <a:cs typeface="Times New Roman" pitchFamily="18" charset="0"/>
            </a:endParaRPr>
          </a:p>
          <a:p>
            <a:pPr marL="187325" indent="-187325">
              <a:spcBef>
                <a:spcPct val="20000"/>
              </a:spcBef>
              <a:spcAft>
                <a:spcPct val="600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GB" sz="1600" b="0" dirty="0">
                <a:solidFill>
                  <a:srgbClr val="000000"/>
                </a:solidFill>
                <a:cs typeface="Times New Roman" pitchFamily="18" charset="0"/>
              </a:rPr>
              <a:t>Alta </a:t>
            </a:r>
            <a:r>
              <a:rPr lang="en-GB" sz="1600" b="0" dirty="0" err="1">
                <a:solidFill>
                  <a:srgbClr val="000000"/>
                </a:solidFill>
                <a:cs typeface="Times New Roman" pitchFamily="18" charset="0"/>
              </a:rPr>
              <a:t>qualidade</a:t>
            </a:r>
            <a:r>
              <a:rPr lang="en-GB" sz="1600" b="0" dirty="0">
                <a:solidFill>
                  <a:srgbClr val="000000"/>
                </a:solidFill>
                <a:cs typeface="Times New Roman" pitchFamily="18" charset="0"/>
              </a:rPr>
              <a:t> dos </a:t>
            </a:r>
            <a:r>
              <a:rPr lang="en-GB" sz="1600" b="0" dirty="0" err="1">
                <a:solidFill>
                  <a:srgbClr val="000000"/>
                </a:solidFill>
                <a:cs typeface="Times New Roman" pitchFamily="18" charset="0"/>
              </a:rPr>
              <a:t>produtos</a:t>
            </a:r>
            <a:endParaRPr lang="en-GB" sz="1600" b="0" dirty="0">
              <a:solidFill>
                <a:srgbClr val="000000"/>
              </a:solidFill>
              <a:cs typeface="Times New Roman" pitchFamily="18" charset="0"/>
            </a:endParaRPr>
          </a:p>
          <a:p>
            <a:pPr marL="187325" indent="-187325">
              <a:spcBef>
                <a:spcPct val="20000"/>
              </a:spcBef>
              <a:spcAft>
                <a:spcPct val="600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GB" sz="1600" b="0" dirty="0" err="1">
                <a:solidFill>
                  <a:srgbClr val="000000"/>
                </a:solidFill>
                <a:cs typeface="Times New Roman" pitchFamily="18" charset="0"/>
              </a:rPr>
              <a:t>Atendimento</a:t>
            </a:r>
            <a:r>
              <a:rPr lang="en-GB" sz="1600" b="0" dirty="0">
                <a:solidFill>
                  <a:srgbClr val="000000"/>
                </a:solidFill>
                <a:cs typeface="Times New Roman" pitchFamily="18" charset="0"/>
              </a:rPr>
              <a:t> de </a:t>
            </a:r>
            <a:r>
              <a:rPr lang="en-GB" sz="1600" b="0" dirty="0" err="1">
                <a:solidFill>
                  <a:srgbClr val="000000"/>
                </a:solidFill>
                <a:cs typeface="Times New Roman" pitchFamily="18" charset="0"/>
              </a:rPr>
              <a:t>primeira</a:t>
            </a:r>
            <a:endParaRPr lang="en-GB" sz="1600" b="0" dirty="0">
              <a:solidFill>
                <a:srgbClr val="000000"/>
              </a:solidFill>
              <a:cs typeface="Times New Roman" pitchFamily="18" charset="0"/>
            </a:endParaRPr>
          </a:p>
          <a:p>
            <a:pPr marL="187325" indent="-187325">
              <a:spcBef>
                <a:spcPct val="20000"/>
              </a:spcBef>
              <a:spcAft>
                <a:spcPct val="600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GB" sz="1600" b="0" dirty="0" smtClean="0">
                <a:solidFill>
                  <a:srgbClr val="000000"/>
                </a:solidFill>
                <a:cs typeface="Times New Roman" pitchFamily="18" charset="0"/>
              </a:rPr>
              <a:t>Marketing de </a:t>
            </a:r>
            <a:r>
              <a:rPr lang="en-GB" sz="1600" b="0" dirty="0" err="1" smtClean="0">
                <a:solidFill>
                  <a:srgbClr val="000000"/>
                </a:solidFill>
                <a:cs typeface="Times New Roman" pitchFamily="18" charset="0"/>
              </a:rPr>
              <a:t>relacionamento</a:t>
            </a:r>
            <a:endParaRPr lang="en-GB" sz="1600" b="0" dirty="0">
              <a:solidFill>
                <a:srgbClr val="000000"/>
              </a:solidFill>
              <a:cs typeface="Times New Roman" pitchFamily="18" charset="0"/>
            </a:endParaRPr>
          </a:p>
          <a:p>
            <a:pPr marL="187325" indent="-187325">
              <a:spcBef>
                <a:spcPct val="20000"/>
              </a:spcBef>
              <a:spcAft>
                <a:spcPct val="600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GB" sz="1600" b="0" dirty="0" err="1">
                <a:solidFill>
                  <a:srgbClr val="000000"/>
                </a:solidFill>
                <a:cs typeface="Times New Roman" pitchFamily="18" charset="0"/>
              </a:rPr>
              <a:t>Promoção</a:t>
            </a:r>
            <a:r>
              <a:rPr lang="en-GB" sz="1600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sz="1600" b="0" dirty="0" err="1">
                <a:solidFill>
                  <a:srgbClr val="000000"/>
                </a:solidFill>
                <a:cs typeface="Times New Roman" pitchFamily="18" charset="0"/>
              </a:rPr>
              <a:t>em</a:t>
            </a:r>
            <a:r>
              <a:rPr lang="en-GB" sz="1600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sz="1600" b="0" dirty="0" err="1">
                <a:solidFill>
                  <a:srgbClr val="000000"/>
                </a:solidFill>
                <a:cs typeface="Times New Roman" pitchFamily="18" charset="0"/>
              </a:rPr>
              <a:t>torno</a:t>
            </a:r>
            <a:r>
              <a:rPr lang="en-GB" sz="1600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sz="1600" b="0" dirty="0" err="1">
                <a:solidFill>
                  <a:srgbClr val="000000"/>
                </a:solidFill>
                <a:cs typeface="Times New Roman" pitchFamily="18" charset="0"/>
              </a:rPr>
              <a:t>da</a:t>
            </a:r>
            <a:r>
              <a:rPr lang="en-GB" sz="1600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sz="1600" b="0" dirty="0" err="1">
                <a:solidFill>
                  <a:srgbClr val="000000"/>
                </a:solidFill>
                <a:cs typeface="Times New Roman" pitchFamily="18" charset="0"/>
              </a:rPr>
              <a:t>reinauguracção</a:t>
            </a:r>
            <a:endParaRPr lang="en-GB" sz="1600" b="0" dirty="0">
              <a:solidFill>
                <a:srgbClr val="000000"/>
              </a:solidFill>
              <a:cs typeface="Times New Roman" pitchFamily="18" charset="0"/>
            </a:endParaRPr>
          </a:p>
          <a:p>
            <a:pPr marL="187325" indent="-187325">
              <a:spcBef>
                <a:spcPct val="20000"/>
              </a:spcBef>
              <a:spcAft>
                <a:spcPct val="600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GB" sz="1600" b="0" dirty="0" err="1">
                <a:solidFill>
                  <a:srgbClr val="000000"/>
                </a:solidFill>
                <a:cs typeface="Times New Roman" pitchFamily="18" charset="0"/>
              </a:rPr>
              <a:t>Sucesso</a:t>
            </a:r>
            <a:r>
              <a:rPr lang="en-GB" sz="1600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sz="1600" b="0" dirty="0" err="1">
                <a:solidFill>
                  <a:srgbClr val="000000"/>
                </a:solidFill>
                <a:cs typeface="Times New Roman" pitchFamily="18" charset="0"/>
              </a:rPr>
              <a:t>absoluto</a:t>
            </a:r>
            <a:endParaRPr lang="en-GB" sz="14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4" grpId="0" animBg="1" autoUpdateAnimBg="0"/>
      <p:bldP spid="13" grpId="0" build="allAtOnc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11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57224" y="2192246"/>
            <a:ext cx="74295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Voltando à estrutura do Plano de Negócios...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smtClean="0"/>
              <a:t>Empreendedorismo no Brasil: cenário atual</a:t>
            </a:r>
            <a:endParaRPr lang="en-US" sz="2000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278063"/>
            <a:ext cx="8424863" cy="3527425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>
              <a:spcAft>
                <a:spcPct val="60000"/>
              </a:spcAft>
            </a:pPr>
            <a:r>
              <a:rPr lang="pt-BR" sz="1800" dirty="0" smtClean="0"/>
              <a:t>15 milhões de empreendedores</a:t>
            </a:r>
          </a:p>
          <a:p>
            <a:pPr>
              <a:spcAft>
                <a:spcPct val="60000"/>
              </a:spcAft>
            </a:pPr>
            <a:r>
              <a:rPr lang="pt-BR" sz="1800" dirty="0" smtClean="0"/>
              <a:t>66% - por necessidade</a:t>
            </a:r>
          </a:p>
          <a:p>
            <a:pPr>
              <a:spcAft>
                <a:spcPct val="60000"/>
              </a:spcAft>
            </a:pPr>
            <a:r>
              <a:rPr lang="pt-BR" sz="1800" dirty="0" smtClean="0"/>
              <a:t>34% - por oportunidade</a:t>
            </a:r>
            <a:endParaRPr lang="pt-BR" sz="1800" dirty="0"/>
          </a:p>
          <a:p>
            <a:pPr>
              <a:spcAft>
                <a:spcPct val="60000"/>
              </a:spcAft>
            </a:pPr>
            <a:endParaRPr lang="pt-BR" sz="1800" dirty="0"/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250825" y="1052513"/>
            <a:ext cx="8642350" cy="863600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de-DE" sz="2200" dirty="0" smtClean="0">
                <a:solidFill>
                  <a:srgbClr val="000000"/>
                </a:solidFill>
              </a:rPr>
              <a:t>“muito empreendedorismo, pouca </a:t>
            </a:r>
            <a:r>
              <a:rPr lang="de-DE" sz="2200" dirty="0" smtClean="0">
                <a:solidFill>
                  <a:schemeClr val="accent6"/>
                </a:solidFill>
              </a:rPr>
              <a:t>qualidade</a:t>
            </a:r>
            <a:r>
              <a:rPr lang="de-DE" sz="2200" dirty="0" smtClean="0">
                <a:solidFill>
                  <a:srgbClr val="000000"/>
                </a:solidFill>
              </a:rPr>
              <a:t>“</a:t>
            </a:r>
          </a:p>
          <a:p>
            <a:pPr>
              <a:spcBef>
                <a:spcPct val="50000"/>
              </a:spcBef>
            </a:pPr>
            <a:endParaRPr lang="en-GB" sz="2200" dirty="0">
              <a:solidFill>
                <a:srgbClr val="000000"/>
              </a:solidFill>
            </a:endParaRPr>
          </a:p>
        </p:txBody>
      </p:sp>
      <p:pic>
        <p:nvPicPr>
          <p:cNvPr id="24576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87875" y="2997200"/>
            <a:ext cx="4176713" cy="2801938"/>
          </a:xfrm>
          <a:prstGeom prst="rect">
            <a:avLst/>
          </a:prstGeom>
          <a:noFill/>
        </p:spPr>
      </p:pic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4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smtClean="0"/>
              <a:t>Recursos Humanos</a:t>
            </a:r>
            <a:endParaRPr lang="en-US" sz="2000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071678"/>
            <a:ext cx="8424863" cy="3722705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err="1" smtClean="0"/>
              <a:t>Funcionários</a:t>
            </a:r>
            <a:r>
              <a:rPr lang="en-GB" sz="1800" dirty="0" smtClean="0"/>
              <a:t> </a:t>
            </a:r>
            <a:r>
              <a:rPr lang="en-GB" sz="1800" dirty="0" err="1" smtClean="0"/>
              <a:t>para</a:t>
            </a:r>
            <a:r>
              <a:rPr lang="en-GB" sz="1800" dirty="0" smtClean="0"/>
              <a:t> a </a:t>
            </a:r>
            <a:r>
              <a:rPr lang="en-GB" sz="1800" dirty="0" err="1" smtClean="0"/>
              <a:t>fase</a:t>
            </a:r>
            <a:r>
              <a:rPr lang="en-GB" sz="1800" dirty="0" smtClean="0"/>
              <a:t> </a:t>
            </a:r>
            <a:r>
              <a:rPr lang="en-GB" sz="1800" dirty="0" err="1" smtClean="0"/>
              <a:t>inicial</a:t>
            </a: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err="1" smtClean="0"/>
              <a:t>Política</a:t>
            </a:r>
            <a:r>
              <a:rPr lang="en-GB" sz="1800" dirty="0" smtClean="0"/>
              <a:t> de </a:t>
            </a:r>
            <a:r>
              <a:rPr lang="en-GB" sz="1800" dirty="0" err="1" smtClean="0"/>
              <a:t>desenvolvimento</a:t>
            </a:r>
            <a:r>
              <a:rPr lang="en-GB" sz="1800" dirty="0" smtClean="0"/>
              <a:t> de </a:t>
            </a:r>
            <a:r>
              <a:rPr lang="en-GB" sz="1800" dirty="0" err="1" smtClean="0"/>
              <a:t>pessoas</a:t>
            </a: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err="1" smtClean="0"/>
              <a:t>Treinamento</a:t>
            </a: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smtClean="0"/>
              <a:t>Plano de </a:t>
            </a:r>
            <a:r>
              <a:rPr lang="en-GB" sz="1800" dirty="0" err="1" smtClean="0"/>
              <a:t>retenção</a:t>
            </a:r>
            <a:r>
              <a:rPr lang="en-GB" sz="1800" dirty="0" smtClean="0"/>
              <a:t> de </a:t>
            </a:r>
            <a:r>
              <a:rPr lang="en-GB" sz="1800" dirty="0" err="1" smtClean="0"/>
              <a:t>talentos</a:t>
            </a: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/>
          </a:p>
          <a:p>
            <a:pPr>
              <a:spcAft>
                <a:spcPct val="60000"/>
              </a:spcAft>
            </a:pPr>
            <a:endParaRPr lang="pt-BR" sz="1800" dirty="0"/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250825" y="1052513"/>
            <a:ext cx="8642350" cy="863600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de-DE" sz="2200" dirty="0" smtClean="0">
                <a:solidFill>
                  <a:srgbClr val="000000"/>
                </a:solidFill>
              </a:rPr>
              <a:t>„</a:t>
            </a:r>
            <a:r>
              <a:rPr lang="de-DE" sz="2200" dirty="0" smtClean="0">
                <a:solidFill>
                  <a:schemeClr val="accent6"/>
                </a:solidFill>
              </a:rPr>
              <a:t>pessoas</a:t>
            </a:r>
            <a:r>
              <a:rPr lang="de-DE" sz="2200" dirty="0" smtClean="0">
                <a:solidFill>
                  <a:srgbClr val="000000"/>
                </a:solidFill>
              </a:rPr>
              <a:t> fazem negócios, as máquinas só auxiliam no processo“</a:t>
            </a:r>
          </a:p>
          <a:p>
            <a:pPr>
              <a:spcBef>
                <a:spcPct val="50000"/>
              </a:spcBef>
            </a:pPr>
            <a:endParaRPr lang="en-GB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4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err="1" smtClean="0"/>
              <a:t>Infra-estrutura</a:t>
            </a:r>
            <a:r>
              <a:rPr lang="pt-BR" sz="2000" dirty="0" smtClean="0"/>
              <a:t> e localização</a:t>
            </a:r>
            <a:endParaRPr lang="en-US" sz="2000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706559"/>
            <a:ext cx="8424863" cy="3722705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err="1" smtClean="0"/>
              <a:t>Estrutura</a:t>
            </a:r>
            <a:r>
              <a:rPr lang="en-GB" sz="1800" dirty="0" smtClean="0"/>
              <a:t> </a:t>
            </a:r>
            <a:r>
              <a:rPr lang="en-GB" sz="1800" dirty="0" err="1" smtClean="0"/>
              <a:t>física</a:t>
            </a: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smtClean="0"/>
              <a:t>Layout </a:t>
            </a:r>
            <a:r>
              <a:rPr lang="en-GB" sz="1800" dirty="0" err="1" smtClean="0"/>
              <a:t>otimizado</a:t>
            </a: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err="1" smtClean="0"/>
              <a:t>Equipamentos</a:t>
            </a: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err="1" smtClean="0"/>
              <a:t>Localização</a:t>
            </a:r>
            <a:r>
              <a:rPr lang="en-GB" sz="1800" dirty="0" smtClean="0"/>
              <a:t> do </a:t>
            </a:r>
            <a:r>
              <a:rPr lang="en-GB" sz="1800" dirty="0" err="1" smtClean="0"/>
              <a:t>empreendimento</a:t>
            </a:r>
            <a:endParaRPr lang="en-GB" sz="1800" dirty="0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GB" sz="1600" dirty="0" err="1" smtClean="0"/>
              <a:t>Proximidade</a:t>
            </a:r>
            <a:r>
              <a:rPr lang="en-GB" sz="1600" dirty="0" smtClean="0"/>
              <a:t> dos </a:t>
            </a:r>
            <a:r>
              <a:rPr lang="en-GB" sz="1600" dirty="0" err="1" smtClean="0"/>
              <a:t>consumidores/fornecedores</a:t>
            </a:r>
            <a:endParaRPr lang="en-GB" sz="1600" dirty="0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GB" sz="1600" dirty="0" err="1" smtClean="0"/>
              <a:t>Visibilidade</a:t>
            </a:r>
            <a:endParaRPr lang="en-GB" sz="1600" dirty="0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GB" sz="1600" dirty="0" err="1" smtClean="0"/>
              <a:t>Características</a:t>
            </a:r>
            <a:r>
              <a:rPr lang="en-GB" sz="1600" dirty="0" smtClean="0"/>
              <a:t> do </a:t>
            </a:r>
            <a:r>
              <a:rPr lang="en-GB" sz="1600" dirty="0" err="1" smtClean="0"/>
              <a:t>negócio</a:t>
            </a:r>
            <a:endParaRPr lang="en-GB" sz="16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/>
          </a:p>
          <a:p>
            <a:pPr>
              <a:spcAft>
                <a:spcPct val="60000"/>
              </a:spcAft>
            </a:pPr>
            <a:endParaRPr lang="pt-BR" sz="1800" dirty="0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11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57224" y="2883755"/>
            <a:ext cx="7429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Finanças</a:t>
            </a:r>
          </a:p>
        </p:txBody>
      </p:sp>
    </p:spTree>
  </p:cSld>
  <p:clrMapOvr>
    <a:masterClrMapping/>
  </p:clrMapOvr>
  <p:transition advTm="0"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smtClean="0"/>
              <a:t>Cenário</a:t>
            </a:r>
            <a:endParaRPr lang="en-US" sz="2000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071678"/>
            <a:ext cx="8424863" cy="3722705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err="1" smtClean="0"/>
              <a:t>Concorrência</a:t>
            </a:r>
            <a:r>
              <a:rPr lang="en-GB" sz="1800" dirty="0" smtClean="0"/>
              <a:t> </a:t>
            </a:r>
            <a:r>
              <a:rPr lang="en-GB" sz="1800" dirty="0" err="1" smtClean="0"/>
              <a:t>acirrada</a:t>
            </a: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err="1" smtClean="0"/>
              <a:t>Esforço</a:t>
            </a:r>
            <a:r>
              <a:rPr lang="en-GB" sz="1800" dirty="0" smtClean="0"/>
              <a:t> </a:t>
            </a:r>
            <a:r>
              <a:rPr lang="en-GB" sz="1800" dirty="0" err="1" smtClean="0"/>
              <a:t>para</a:t>
            </a:r>
            <a:r>
              <a:rPr lang="en-GB" sz="1800" dirty="0" smtClean="0"/>
              <a:t> a </a:t>
            </a:r>
            <a:r>
              <a:rPr lang="en-GB" sz="1800" dirty="0" err="1" smtClean="0"/>
              <a:t>redução</a:t>
            </a:r>
            <a:r>
              <a:rPr lang="en-GB" sz="1800" dirty="0" smtClean="0"/>
              <a:t> e </a:t>
            </a:r>
            <a:r>
              <a:rPr lang="en-GB" sz="1800" dirty="0" err="1" smtClean="0"/>
              <a:t>controle</a:t>
            </a:r>
            <a:r>
              <a:rPr lang="en-GB" sz="1800" dirty="0" smtClean="0"/>
              <a:t> dos </a:t>
            </a:r>
            <a:r>
              <a:rPr lang="en-GB" sz="1800" dirty="0" err="1" smtClean="0"/>
              <a:t>custos</a:t>
            </a: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err="1" smtClean="0"/>
              <a:t>Necessidade</a:t>
            </a:r>
            <a:r>
              <a:rPr lang="en-GB" sz="1800" dirty="0" smtClean="0"/>
              <a:t> de </a:t>
            </a:r>
            <a:r>
              <a:rPr lang="en-GB" sz="1800" dirty="0" err="1" smtClean="0"/>
              <a:t>gestão</a:t>
            </a:r>
            <a:r>
              <a:rPr lang="en-GB" sz="1800" dirty="0" smtClean="0"/>
              <a:t> do </a:t>
            </a:r>
            <a:r>
              <a:rPr lang="en-GB" sz="1800" dirty="0" err="1" smtClean="0"/>
              <a:t>fluxo</a:t>
            </a:r>
            <a:r>
              <a:rPr lang="en-GB" sz="1800" dirty="0" smtClean="0"/>
              <a:t> de </a:t>
            </a:r>
            <a:r>
              <a:rPr lang="en-GB" sz="1800" dirty="0" err="1" smtClean="0"/>
              <a:t>caixa</a:t>
            </a: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/>
          </a:p>
          <a:p>
            <a:pPr>
              <a:spcAft>
                <a:spcPct val="60000"/>
              </a:spcAft>
            </a:pPr>
            <a:endParaRPr lang="pt-BR" sz="1800" dirty="0"/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250825" y="1052513"/>
            <a:ext cx="8642350" cy="863600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de-DE" sz="2200" dirty="0" smtClean="0">
                <a:solidFill>
                  <a:srgbClr val="000000"/>
                </a:solidFill>
              </a:rPr>
              <a:t>„num negócio, toda decisão termina em uma </a:t>
            </a:r>
            <a:r>
              <a:rPr lang="de-DE" sz="2200" dirty="0" smtClean="0">
                <a:solidFill>
                  <a:schemeClr val="accent6"/>
                </a:solidFill>
              </a:rPr>
              <a:t>decisão financeira</a:t>
            </a:r>
            <a:r>
              <a:rPr lang="de-DE" sz="2200" dirty="0" smtClean="0">
                <a:solidFill>
                  <a:srgbClr val="000000"/>
                </a:solidFill>
              </a:rPr>
              <a:t>“</a:t>
            </a:r>
          </a:p>
          <a:p>
            <a:pPr>
              <a:spcBef>
                <a:spcPct val="50000"/>
              </a:spcBef>
            </a:pPr>
            <a:endParaRPr lang="en-GB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4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smtClean="0"/>
              <a:t>Objetivos de uma empresa</a:t>
            </a:r>
            <a:endParaRPr lang="en-US" sz="2000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071678"/>
            <a:ext cx="8424863" cy="3722705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err="1" smtClean="0"/>
              <a:t>Conquistar</a:t>
            </a:r>
            <a:r>
              <a:rPr lang="en-GB" sz="1800" dirty="0" smtClean="0"/>
              <a:t> </a:t>
            </a:r>
            <a:r>
              <a:rPr lang="en-GB" sz="1800" dirty="0" err="1" smtClean="0"/>
              <a:t>mercados</a:t>
            </a: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err="1" smtClean="0"/>
              <a:t>Gerar</a:t>
            </a:r>
            <a:r>
              <a:rPr lang="en-GB" sz="1800" dirty="0" smtClean="0"/>
              <a:t> </a:t>
            </a:r>
            <a:r>
              <a:rPr lang="en-GB" sz="1800" dirty="0" err="1" smtClean="0"/>
              <a:t>lucro</a:t>
            </a: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smtClean="0"/>
              <a:t>Se </a:t>
            </a:r>
            <a:r>
              <a:rPr lang="en-GB" sz="1800" dirty="0" err="1" smtClean="0"/>
              <a:t>não</a:t>
            </a:r>
            <a:r>
              <a:rPr lang="en-GB" sz="1800" dirty="0" smtClean="0"/>
              <a:t> </a:t>
            </a:r>
            <a:r>
              <a:rPr lang="en-GB" sz="1800" dirty="0" err="1" smtClean="0"/>
              <a:t>gerar</a:t>
            </a:r>
            <a:r>
              <a:rPr lang="en-GB" sz="1800" dirty="0" smtClean="0"/>
              <a:t> </a:t>
            </a:r>
            <a:r>
              <a:rPr lang="en-GB" sz="1800" dirty="0" err="1" smtClean="0"/>
              <a:t>lucro</a:t>
            </a:r>
            <a:r>
              <a:rPr lang="en-GB" sz="1800" dirty="0" smtClean="0"/>
              <a:t>: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GB" sz="1600" dirty="0" err="1" smtClean="0"/>
              <a:t>Não</a:t>
            </a:r>
            <a:r>
              <a:rPr lang="en-GB" sz="1600" dirty="0" smtClean="0"/>
              <a:t> </a:t>
            </a:r>
            <a:r>
              <a:rPr lang="en-GB" sz="1600" dirty="0" err="1" smtClean="0"/>
              <a:t>vai</a:t>
            </a:r>
            <a:r>
              <a:rPr lang="en-GB" sz="1600" dirty="0" smtClean="0"/>
              <a:t> </a:t>
            </a:r>
            <a:r>
              <a:rPr lang="en-GB" sz="1600" dirty="0" err="1" smtClean="0"/>
              <a:t>gerar</a:t>
            </a:r>
            <a:r>
              <a:rPr lang="en-GB" sz="1600" dirty="0" smtClean="0"/>
              <a:t> </a:t>
            </a:r>
            <a:r>
              <a:rPr lang="en-GB" sz="1600" dirty="0" err="1" smtClean="0"/>
              <a:t>empregos</a:t>
            </a:r>
            <a:endParaRPr lang="en-GB" sz="1600" dirty="0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GB" sz="1600" dirty="0" err="1" smtClean="0"/>
              <a:t>Não</a:t>
            </a:r>
            <a:r>
              <a:rPr lang="en-GB" sz="1600" dirty="0" smtClean="0"/>
              <a:t> se </a:t>
            </a:r>
            <a:r>
              <a:rPr lang="en-GB" sz="1600" dirty="0" err="1" smtClean="0"/>
              <a:t>desenvolverá</a:t>
            </a:r>
            <a:endParaRPr lang="en-GB" sz="1600" dirty="0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GB" sz="1600" dirty="0" err="1" smtClean="0"/>
              <a:t>Não</a:t>
            </a:r>
            <a:r>
              <a:rPr lang="en-GB" sz="1600" dirty="0" smtClean="0"/>
              <a:t> </a:t>
            </a:r>
            <a:r>
              <a:rPr lang="en-GB" sz="1600" dirty="0" err="1" smtClean="0"/>
              <a:t>ajudará</a:t>
            </a:r>
            <a:r>
              <a:rPr lang="en-GB" sz="1600" dirty="0" smtClean="0"/>
              <a:t> o </a:t>
            </a:r>
            <a:r>
              <a:rPr lang="en-GB" sz="1600" dirty="0" err="1" smtClean="0"/>
              <a:t>Brasil</a:t>
            </a:r>
            <a:r>
              <a:rPr lang="en-GB" sz="1600" dirty="0" smtClean="0"/>
              <a:t> a </a:t>
            </a:r>
            <a:r>
              <a:rPr lang="en-GB" sz="1600" dirty="0" err="1" smtClean="0"/>
              <a:t>crescer</a:t>
            </a:r>
            <a:endParaRPr lang="en-GB" sz="1600" dirty="0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GB" sz="1600" dirty="0" err="1" smtClean="0"/>
              <a:t>Vai</a:t>
            </a:r>
            <a:r>
              <a:rPr lang="en-GB" sz="1600" dirty="0" smtClean="0"/>
              <a:t> </a:t>
            </a:r>
            <a:r>
              <a:rPr lang="en-GB" sz="1600" dirty="0" err="1" smtClean="0"/>
              <a:t>falir</a:t>
            </a:r>
            <a:endParaRPr lang="en-GB" sz="16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/>
          </a:p>
          <a:p>
            <a:pPr>
              <a:spcAft>
                <a:spcPct val="60000"/>
              </a:spcAft>
            </a:pPr>
            <a:endParaRPr lang="pt-BR" sz="1800" dirty="0"/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250825" y="1052513"/>
            <a:ext cx="8642350" cy="863600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de-DE" sz="2200" dirty="0" smtClean="0">
                <a:solidFill>
                  <a:srgbClr val="000000"/>
                </a:solidFill>
              </a:rPr>
              <a:t>„O lucro é o principal </a:t>
            </a:r>
            <a:r>
              <a:rPr lang="de-DE" sz="2200" dirty="0" smtClean="0">
                <a:solidFill>
                  <a:schemeClr val="accent6"/>
                </a:solidFill>
              </a:rPr>
              <a:t>papel social </a:t>
            </a:r>
            <a:r>
              <a:rPr lang="de-DE" sz="2200" dirty="0" smtClean="0">
                <a:solidFill>
                  <a:srgbClr val="000000"/>
                </a:solidFill>
              </a:rPr>
              <a:t>de uma empresa“</a:t>
            </a:r>
          </a:p>
          <a:p>
            <a:pPr>
              <a:spcBef>
                <a:spcPct val="50000"/>
              </a:spcBef>
            </a:pPr>
            <a:endParaRPr lang="en-GB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4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smtClean="0"/>
              <a:t>Vamos ficar atentos!</a:t>
            </a:r>
            <a:endParaRPr lang="en-US" sz="2000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071678"/>
            <a:ext cx="8424863" cy="3722705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smtClean="0"/>
              <a:t>Os </a:t>
            </a:r>
            <a:r>
              <a:rPr lang="en-GB" sz="1800" dirty="0" err="1" smtClean="0"/>
              <a:t>amadores</a:t>
            </a:r>
            <a:r>
              <a:rPr lang="en-GB" sz="1800" dirty="0" smtClean="0"/>
              <a:t> </a:t>
            </a:r>
            <a:r>
              <a:rPr lang="en-GB" sz="1800" dirty="0" err="1" smtClean="0"/>
              <a:t>não</a:t>
            </a:r>
            <a:r>
              <a:rPr lang="en-GB" sz="1800" dirty="0" smtClean="0"/>
              <a:t> </a:t>
            </a:r>
            <a:r>
              <a:rPr lang="en-GB" sz="1800" dirty="0" err="1" smtClean="0"/>
              <a:t>têm</a:t>
            </a:r>
            <a:r>
              <a:rPr lang="en-GB" sz="1800" dirty="0" smtClean="0"/>
              <a:t> </a:t>
            </a:r>
            <a:r>
              <a:rPr lang="en-GB" sz="1800" dirty="0" err="1" smtClean="0"/>
              <a:t>lugar</a:t>
            </a:r>
            <a:r>
              <a:rPr lang="en-GB" sz="1800" dirty="0" smtClean="0"/>
              <a:t> no </a:t>
            </a:r>
            <a:r>
              <a:rPr lang="en-GB" sz="1800" dirty="0" err="1" smtClean="0"/>
              <a:t>mundo</a:t>
            </a:r>
            <a:r>
              <a:rPr lang="en-GB" sz="1800" dirty="0" smtClean="0"/>
              <a:t> dos </a:t>
            </a:r>
            <a:r>
              <a:rPr lang="en-GB" sz="1800" dirty="0" err="1" smtClean="0"/>
              <a:t>negócios</a:t>
            </a: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err="1" smtClean="0"/>
              <a:t>Vamos</a:t>
            </a:r>
            <a:r>
              <a:rPr lang="en-GB" sz="1800" dirty="0" smtClean="0"/>
              <a:t> </a:t>
            </a:r>
            <a:r>
              <a:rPr lang="en-GB" sz="1800" dirty="0" err="1" smtClean="0"/>
              <a:t>separar</a:t>
            </a:r>
            <a:r>
              <a:rPr lang="en-GB" sz="1800" dirty="0" smtClean="0"/>
              <a:t> o </a:t>
            </a:r>
            <a:r>
              <a:rPr lang="en-GB" sz="1800" dirty="0" err="1" smtClean="0"/>
              <a:t>nosso</a:t>
            </a:r>
            <a:r>
              <a:rPr lang="en-GB" sz="1800" dirty="0" smtClean="0"/>
              <a:t> </a:t>
            </a:r>
            <a:r>
              <a:rPr lang="en-GB" sz="1800" dirty="0" err="1" smtClean="0"/>
              <a:t>dinheiro</a:t>
            </a:r>
            <a:r>
              <a:rPr lang="en-GB" sz="1800" dirty="0" smtClean="0"/>
              <a:t> </a:t>
            </a:r>
            <a:r>
              <a:rPr lang="en-GB" sz="1800" dirty="0" err="1" smtClean="0"/>
              <a:t>pessoal</a:t>
            </a:r>
            <a:r>
              <a:rPr lang="en-GB" sz="1800" dirty="0" smtClean="0"/>
              <a:t> do </a:t>
            </a:r>
            <a:r>
              <a:rPr lang="en-GB" sz="1800" dirty="0" err="1" smtClean="0"/>
              <a:t>dinheiro</a:t>
            </a:r>
            <a:r>
              <a:rPr lang="en-GB" sz="1800" dirty="0" smtClean="0"/>
              <a:t> </a:t>
            </a:r>
            <a:r>
              <a:rPr lang="en-GB" sz="1800" dirty="0" err="1" smtClean="0"/>
              <a:t>da</a:t>
            </a:r>
            <a:r>
              <a:rPr lang="en-GB" sz="1800" dirty="0" smtClean="0"/>
              <a:t> </a:t>
            </a:r>
            <a:r>
              <a:rPr lang="en-GB" sz="1800" dirty="0" err="1" smtClean="0"/>
              <a:t>empresa</a:t>
            </a: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err="1" smtClean="0"/>
              <a:t>Necessidade</a:t>
            </a:r>
            <a:r>
              <a:rPr lang="en-GB" sz="1800" dirty="0" smtClean="0"/>
              <a:t> de </a:t>
            </a:r>
            <a:r>
              <a:rPr lang="en-GB" sz="1800" dirty="0" err="1" smtClean="0"/>
              <a:t>estruturação</a:t>
            </a:r>
            <a:r>
              <a:rPr lang="en-GB" sz="1800" dirty="0" smtClean="0"/>
              <a:t> </a:t>
            </a:r>
            <a:r>
              <a:rPr lang="en-GB" sz="1800" dirty="0" err="1" smtClean="0"/>
              <a:t>financeira</a:t>
            </a:r>
            <a:endParaRPr lang="en-GB" sz="16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/>
          </a:p>
          <a:p>
            <a:pPr>
              <a:spcAft>
                <a:spcPct val="60000"/>
              </a:spcAft>
            </a:pPr>
            <a:endParaRPr lang="pt-BR" sz="1800" dirty="0"/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250825" y="1052513"/>
            <a:ext cx="8642350" cy="863600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de-DE" sz="2200" dirty="0" smtClean="0">
                <a:solidFill>
                  <a:srgbClr val="000000"/>
                </a:solidFill>
              </a:rPr>
              <a:t>„</a:t>
            </a:r>
            <a:r>
              <a:rPr lang="de-DE" sz="2200" dirty="0" smtClean="0">
                <a:solidFill>
                  <a:schemeClr val="accent6"/>
                </a:solidFill>
              </a:rPr>
              <a:t>Planejamento </a:t>
            </a:r>
            <a:r>
              <a:rPr lang="de-DE" sz="2200" dirty="0" smtClean="0">
                <a:solidFill>
                  <a:srgbClr val="000000"/>
                </a:solidFill>
              </a:rPr>
              <a:t>é a palavra-chave“</a:t>
            </a:r>
          </a:p>
          <a:p>
            <a:pPr>
              <a:spcBef>
                <a:spcPct val="50000"/>
              </a:spcBef>
            </a:pPr>
            <a:endParaRPr lang="en-GB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4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smtClean="0"/>
              <a:t>Ciclo do dinheiro</a:t>
            </a:r>
            <a:endParaRPr lang="en-US" sz="2000" dirty="0"/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3954439" y="2060588"/>
            <a:ext cx="1208087" cy="563562"/>
          </a:xfrm>
          <a:prstGeom prst="rightArrow">
            <a:avLst>
              <a:gd name="adj1" fmla="val 50000"/>
              <a:gd name="adj2" fmla="val 107193"/>
            </a:avLst>
          </a:prstGeom>
          <a:gradFill rotWithShape="0">
            <a:gsLst>
              <a:gs pos="0">
                <a:srgbClr val="CC0000"/>
              </a:gs>
              <a:gs pos="100000">
                <a:srgbClr val="FF99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6429388" y="3111513"/>
            <a:ext cx="319088" cy="631825"/>
          </a:xfrm>
          <a:prstGeom prst="downArrow">
            <a:avLst>
              <a:gd name="adj1" fmla="val 50000"/>
              <a:gd name="adj2" fmla="val 99014"/>
            </a:avLst>
          </a:prstGeom>
          <a:gradFill rotWithShape="0">
            <a:gsLst>
              <a:gs pos="0">
                <a:srgbClr val="CC0000"/>
              </a:gs>
              <a:gs pos="100000">
                <a:srgbClr val="FF99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4013176" y="4137038"/>
            <a:ext cx="1116013" cy="544512"/>
          </a:xfrm>
          <a:prstGeom prst="leftArrow">
            <a:avLst>
              <a:gd name="adj1" fmla="val 50000"/>
              <a:gd name="adj2" fmla="val 102469"/>
            </a:avLst>
          </a:prstGeom>
          <a:gradFill rotWithShape="0">
            <a:gsLst>
              <a:gs pos="0">
                <a:srgbClr val="FF9900"/>
              </a:gs>
              <a:gs pos="100000">
                <a:srgbClr val="CC0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8" name="AutoShape 12"/>
          <p:cNvSpPr>
            <a:spLocks noChangeArrowheads="1"/>
          </p:cNvSpPr>
          <p:nvPr/>
        </p:nvSpPr>
        <p:spPr bwMode="auto">
          <a:xfrm rot="3600000">
            <a:off x="4323533" y="2629706"/>
            <a:ext cx="406400" cy="1385887"/>
          </a:xfrm>
          <a:prstGeom prst="upArrow">
            <a:avLst>
              <a:gd name="adj1" fmla="val 50000"/>
              <a:gd name="adj2" fmla="val 170492"/>
            </a:avLst>
          </a:prstGeom>
          <a:gradFill rotWithShape="0">
            <a:gsLst>
              <a:gs pos="0">
                <a:srgbClr val="FF9900"/>
              </a:gs>
              <a:gs pos="100000">
                <a:srgbClr val="CC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1142976" y="1557350"/>
            <a:ext cx="2232025" cy="1500188"/>
          </a:xfrm>
          <a:prstGeom prst="roundRect">
            <a:avLst>
              <a:gd name="adj" fmla="val 12495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pt-BR" sz="1800">
                <a:solidFill>
                  <a:schemeClr val="tx1"/>
                </a:solidFill>
                <a:latin typeface="Verdana" pitchFamily="34" charset="0"/>
              </a:rPr>
              <a:t>Financiamento</a:t>
            </a:r>
          </a:p>
        </p:txBody>
      </p:sp>
      <p:sp>
        <p:nvSpPr>
          <p:cNvPr id="10" name="AutoShape 14"/>
          <p:cNvSpPr>
            <a:spLocks noChangeArrowheads="1"/>
          </p:cNvSpPr>
          <p:nvPr/>
        </p:nvSpPr>
        <p:spPr bwMode="auto">
          <a:xfrm>
            <a:off x="5441926" y="1587513"/>
            <a:ext cx="2222500" cy="1487487"/>
          </a:xfrm>
          <a:prstGeom prst="roundRect">
            <a:avLst>
              <a:gd name="adj" fmla="val 12495"/>
            </a:avLst>
          </a:prstGeom>
          <a:solidFill>
            <a:schemeClr val="accent6"/>
          </a:solidFill>
          <a:ln w="127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pt-BR" sz="1800" dirty="0">
                <a:solidFill>
                  <a:schemeClr val="tx1"/>
                </a:solidFill>
                <a:latin typeface="Verdana" pitchFamily="34" charset="0"/>
              </a:rPr>
              <a:t>Investimento</a:t>
            </a:r>
          </a:p>
        </p:txBody>
      </p:sp>
      <p:sp>
        <p:nvSpPr>
          <p:cNvPr id="11" name="AutoShape 15"/>
          <p:cNvSpPr>
            <a:spLocks noChangeArrowheads="1"/>
          </p:cNvSpPr>
          <p:nvPr/>
        </p:nvSpPr>
        <p:spPr bwMode="auto">
          <a:xfrm>
            <a:off x="5410176" y="3767150"/>
            <a:ext cx="2232025" cy="1447800"/>
          </a:xfrm>
          <a:prstGeom prst="roundRect">
            <a:avLst>
              <a:gd name="adj" fmla="val 12495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pt-BR" sz="1800">
                <a:solidFill>
                  <a:schemeClr val="tx1"/>
                </a:solidFill>
                <a:latin typeface="Verdana" pitchFamily="34" charset="0"/>
              </a:rPr>
              <a:t>Receita</a:t>
            </a:r>
          </a:p>
        </p:txBody>
      </p:sp>
      <p:sp>
        <p:nvSpPr>
          <p:cNvPr id="12" name="AutoShape 16"/>
          <p:cNvSpPr>
            <a:spLocks noChangeArrowheads="1"/>
          </p:cNvSpPr>
          <p:nvPr/>
        </p:nvSpPr>
        <p:spPr bwMode="auto">
          <a:xfrm>
            <a:off x="1168376" y="3767150"/>
            <a:ext cx="2232025" cy="1371600"/>
          </a:xfrm>
          <a:prstGeom prst="roundRect">
            <a:avLst>
              <a:gd name="adj" fmla="val 12495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pt-BR" sz="1800">
                <a:solidFill>
                  <a:schemeClr val="tx1"/>
                </a:solidFill>
                <a:latin typeface="Verdana" pitchFamily="34" charset="0"/>
              </a:rPr>
              <a:t>Lucro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smtClean="0"/>
              <a:t>Modelo simplificado de estruturação financeira</a:t>
            </a:r>
            <a:endParaRPr lang="en-US" sz="2000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071546"/>
            <a:ext cx="8424863" cy="4071966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pt-BR" sz="1800" dirty="0" smtClean="0"/>
              <a:t>Separar os custos fixos dos variáveis</a:t>
            </a:r>
          </a:p>
          <a:p>
            <a:pPr>
              <a:lnSpc>
                <a:spcPct val="15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pt-BR" sz="1800" dirty="0" smtClean="0"/>
              <a:t>Cálculo do investimento</a:t>
            </a:r>
          </a:p>
          <a:p>
            <a:pPr>
              <a:lnSpc>
                <a:spcPct val="15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pt-BR" sz="1800" dirty="0" smtClean="0"/>
              <a:t>Cálculo do capital de giro</a:t>
            </a:r>
          </a:p>
          <a:p>
            <a:pPr>
              <a:lnSpc>
                <a:spcPct val="15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pt-BR" sz="1800" dirty="0" smtClean="0"/>
              <a:t>Análise do ponto de equilíbrio</a:t>
            </a:r>
          </a:p>
          <a:p>
            <a:pPr>
              <a:lnSpc>
                <a:spcPct val="15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pt-BR" sz="1800" dirty="0" smtClean="0"/>
              <a:t>Elaboração do fluxo de caixa</a:t>
            </a:r>
          </a:p>
          <a:p>
            <a:pPr>
              <a:lnSpc>
                <a:spcPct val="15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pt-BR" sz="1800" dirty="0" smtClean="0"/>
              <a:t>Escolha da forma de financiamento mais viável</a:t>
            </a:r>
          </a:p>
          <a:p>
            <a:pPr>
              <a:lnSpc>
                <a:spcPct val="15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pt-BR" sz="1800" dirty="0" smtClean="0"/>
              <a:t>Controle de todas as entradas / saídas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/>
          </a:p>
          <a:p>
            <a:pPr>
              <a:spcAft>
                <a:spcPct val="60000"/>
              </a:spcAft>
            </a:pPr>
            <a:endParaRPr lang="pt-BR" sz="1800" dirty="0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smtClean="0"/>
              <a:t>Custos variáveis</a:t>
            </a:r>
            <a:endParaRPr lang="en-US" sz="2000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071678"/>
            <a:ext cx="8424863" cy="3722705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err="1" smtClean="0"/>
              <a:t>Variam</a:t>
            </a:r>
            <a:r>
              <a:rPr lang="en-GB" sz="1800" dirty="0" smtClean="0"/>
              <a:t> de </a:t>
            </a:r>
            <a:r>
              <a:rPr lang="en-GB" sz="1800" dirty="0" err="1" smtClean="0"/>
              <a:t>acordo</a:t>
            </a:r>
            <a:r>
              <a:rPr lang="en-GB" sz="1800" dirty="0" smtClean="0"/>
              <a:t> com a </a:t>
            </a:r>
            <a:r>
              <a:rPr lang="en-GB" sz="1800" dirty="0" err="1" smtClean="0"/>
              <a:t>produção</a:t>
            </a: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err="1" smtClean="0"/>
              <a:t>Matéria</a:t>
            </a:r>
            <a:r>
              <a:rPr lang="en-GB" sz="1800" dirty="0" smtClean="0"/>
              <a:t>-prima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err="1" smtClean="0"/>
              <a:t>Mão</a:t>
            </a:r>
            <a:r>
              <a:rPr lang="en-GB" sz="1800" dirty="0" smtClean="0"/>
              <a:t> de </a:t>
            </a:r>
            <a:r>
              <a:rPr lang="en-GB" sz="1800" dirty="0" err="1" smtClean="0"/>
              <a:t>obra</a:t>
            </a:r>
            <a:r>
              <a:rPr lang="en-GB" sz="1800" dirty="0" smtClean="0"/>
              <a:t> </a:t>
            </a:r>
            <a:r>
              <a:rPr lang="en-GB" sz="1800" dirty="0" err="1" smtClean="0"/>
              <a:t>direta</a:t>
            </a: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err="1" smtClean="0"/>
              <a:t>Embalagem</a:t>
            </a: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/>
          </a:p>
          <a:p>
            <a:pPr>
              <a:spcAft>
                <a:spcPct val="60000"/>
              </a:spcAft>
            </a:pPr>
            <a:endParaRPr lang="pt-BR" sz="1800" dirty="0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smtClean="0"/>
              <a:t>Custos fixos</a:t>
            </a:r>
            <a:endParaRPr lang="en-US" sz="2000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071678"/>
            <a:ext cx="8424863" cy="3722705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err="1" smtClean="0"/>
              <a:t>Permanecem</a:t>
            </a:r>
            <a:r>
              <a:rPr lang="en-GB" sz="1800" dirty="0" smtClean="0"/>
              <a:t> </a:t>
            </a:r>
            <a:r>
              <a:rPr lang="en-GB" sz="1800" dirty="0" err="1" smtClean="0"/>
              <a:t>constantes</a:t>
            </a:r>
            <a:r>
              <a:rPr lang="en-GB" sz="1800" dirty="0" smtClean="0"/>
              <a:t> </a:t>
            </a:r>
            <a:r>
              <a:rPr lang="en-GB" sz="1800" dirty="0" err="1" smtClean="0"/>
              <a:t>em</a:t>
            </a:r>
            <a:r>
              <a:rPr lang="en-GB" sz="1800" dirty="0" smtClean="0"/>
              <a:t> um </a:t>
            </a:r>
            <a:r>
              <a:rPr lang="en-GB" sz="1800" dirty="0" err="1" smtClean="0"/>
              <a:t>período</a:t>
            </a:r>
            <a:r>
              <a:rPr lang="en-GB" sz="1800" dirty="0" smtClean="0"/>
              <a:t> de tempo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err="1" smtClean="0"/>
              <a:t>Aluguel</a:t>
            </a: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err="1" smtClean="0"/>
              <a:t>Secretária</a:t>
            </a: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err="1" smtClean="0"/>
              <a:t>Contabilidade</a:t>
            </a: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err="1" smtClean="0"/>
              <a:t>Energia</a:t>
            </a: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smtClean="0"/>
              <a:t>Material de </a:t>
            </a:r>
            <a:r>
              <a:rPr lang="en-GB" sz="1800" dirty="0" err="1" smtClean="0"/>
              <a:t>escritório</a:t>
            </a: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  <a:buNone/>
            </a:pPr>
            <a:r>
              <a:rPr lang="en-GB" sz="1800" dirty="0" smtClean="0"/>
              <a:t>(…)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/>
          </a:p>
          <a:p>
            <a:pPr>
              <a:spcAft>
                <a:spcPct val="60000"/>
              </a:spcAft>
            </a:pPr>
            <a:endParaRPr lang="pt-BR" sz="18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0825" y="1052513"/>
            <a:ext cx="8642350" cy="863600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de-DE" sz="2200" dirty="0" smtClean="0">
                <a:solidFill>
                  <a:srgbClr val="000000"/>
                </a:solidFill>
              </a:rPr>
              <a:t>„no </a:t>
            </a:r>
            <a:r>
              <a:rPr lang="de-DE" sz="2200" dirty="0" smtClean="0">
                <a:solidFill>
                  <a:schemeClr val="accent6"/>
                </a:solidFill>
              </a:rPr>
              <a:t>longo prazo </a:t>
            </a:r>
            <a:r>
              <a:rPr lang="de-DE" sz="2200" dirty="0" smtClean="0">
                <a:solidFill>
                  <a:srgbClr val="000000"/>
                </a:solidFill>
              </a:rPr>
              <a:t>todos os custos são variáveis“</a:t>
            </a:r>
          </a:p>
          <a:p>
            <a:pPr>
              <a:spcBef>
                <a:spcPct val="50000"/>
              </a:spcBef>
            </a:pPr>
            <a:endParaRPr lang="en-GB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smtClean="0"/>
              <a:t>Empreendedorismo no Brasil: Taxa de Mortalidade</a:t>
            </a:r>
            <a:endParaRPr lang="en-US" sz="2000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278063"/>
            <a:ext cx="8424863" cy="3527425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>
              <a:spcAft>
                <a:spcPct val="60000"/>
              </a:spcAft>
            </a:pPr>
            <a:r>
              <a:rPr lang="pt-BR" sz="1800" dirty="0" smtClean="0"/>
              <a:t>5 milhões de empresas no Brasil</a:t>
            </a:r>
          </a:p>
          <a:p>
            <a:pPr>
              <a:spcAft>
                <a:spcPct val="60000"/>
              </a:spcAft>
            </a:pPr>
            <a:r>
              <a:rPr lang="pt-BR" sz="1800" dirty="0" smtClean="0"/>
              <a:t>720 mil novos empreendimentos / ano</a:t>
            </a:r>
          </a:p>
          <a:p>
            <a:pPr>
              <a:spcAft>
                <a:spcPct val="60000"/>
              </a:spcAft>
            </a:pPr>
            <a:r>
              <a:rPr lang="pt-BR" sz="1800" dirty="0" smtClean="0"/>
              <a:t>461 mil empresas fecham as portas / ano</a:t>
            </a:r>
            <a:endParaRPr lang="pt-BR" sz="1800" dirty="0"/>
          </a:p>
          <a:p>
            <a:pPr>
              <a:spcAft>
                <a:spcPct val="60000"/>
              </a:spcAft>
            </a:pPr>
            <a:endParaRPr lang="pt-BR" sz="1800" dirty="0"/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250825" y="1052513"/>
            <a:ext cx="8642350" cy="863600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de-DE" sz="2200" dirty="0" smtClean="0">
                <a:solidFill>
                  <a:srgbClr val="000000"/>
                </a:solidFill>
              </a:rPr>
              <a:t>“de casa </a:t>
            </a:r>
            <a:r>
              <a:rPr lang="de-DE" sz="2200" dirty="0" smtClean="0">
                <a:solidFill>
                  <a:schemeClr val="accent6"/>
                </a:solidFill>
              </a:rPr>
              <a:t>10 empresas criadas</a:t>
            </a:r>
            <a:r>
              <a:rPr lang="de-DE" sz="2200" dirty="0" smtClean="0">
                <a:solidFill>
                  <a:srgbClr val="000000"/>
                </a:solidFill>
              </a:rPr>
              <a:t>, </a:t>
            </a:r>
            <a:r>
              <a:rPr lang="de-DE" sz="2200" dirty="0" smtClean="0">
                <a:solidFill>
                  <a:schemeClr val="accent6"/>
                </a:solidFill>
              </a:rPr>
              <a:t>6 não sobrevivem </a:t>
            </a:r>
            <a:r>
              <a:rPr lang="de-DE" sz="2200" dirty="0" smtClean="0">
                <a:solidFill>
                  <a:srgbClr val="000000"/>
                </a:solidFill>
              </a:rPr>
              <a:t>ao primeiro ano“</a:t>
            </a:r>
          </a:p>
          <a:p>
            <a:pPr>
              <a:spcBef>
                <a:spcPct val="50000"/>
              </a:spcBef>
            </a:pPr>
            <a:endParaRPr lang="en-GB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4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smtClean="0"/>
              <a:t>Cálculo (simplificado) do custo unitário dos produtos</a:t>
            </a:r>
            <a:endParaRPr lang="en-US" sz="2000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071678"/>
            <a:ext cx="8424863" cy="3722705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err="1" smtClean="0"/>
              <a:t>Custo</a:t>
            </a:r>
            <a:r>
              <a:rPr lang="en-GB" sz="1800" dirty="0" smtClean="0"/>
              <a:t> total = </a:t>
            </a:r>
            <a:r>
              <a:rPr lang="en-GB" sz="1800" dirty="0" err="1" smtClean="0"/>
              <a:t>Custo</a:t>
            </a:r>
            <a:r>
              <a:rPr lang="en-GB" sz="1800" dirty="0" smtClean="0"/>
              <a:t> </a:t>
            </a:r>
            <a:r>
              <a:rPr lang="en-GB" sz="1800" dirty="0" err="1" smtClean="0"/>
              <a:t>Fixo</a:t>
            </a:r>
            <a:r>
              <a:rPr lang="en-GB" sz="1800" dirty="0" smtClean="0"/>
              <a:t> + </a:t>
            </a:r>
            <a:r>
              <a:rPr lang="en-GB" sz="1800" dirty="0" err="1" smtClean="0"/>
              <a:t>Custo</a:t>
            </a:r>
            <a:r>
              <a:rPr lang="en-GB" sz="1800" dirty="0" smtClean="0"/>
              <a:t> </a:t>
            </a:r>
            <a:r>
              <a:rPr lang="en-GB" sz="1800" dirty="0" err="1" smtClean="0"/>
              <a:t>Variável</a:t>
            </a: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err="1" smtClean="0"/>
              <a:t>Custo</a:t>
            </a:r>
            <a:r>
              <a:rPr lang="en-GB" sz="1800" dirty="0" smtClean="0"/>
              <a:t> total / </a:t>
            </a:r>
            <a:r>
              <a:rPr lang="en-GB" sz="1800" dirty="0" err="1" smtClean="0"/>
              <a:t>quantidade</a:t>
            </a:r>
            <a:r>
              <a:rPr lang="en-GB" sz="1800" dirty="0" smtClean="0"/>
              <a:t> = </a:t>
            </a:r>
            <a:r>
              <a:rPr lang="en-GB" sz="1800" dirty="0" err="1" smtClean="0"/>
              <a:t>custo</a:t>
            </a:r>
            <a:r>
              <a:rPr lang="en-GB" sz="1800" dirty="0" smtClean="0"/>
              <a:t> </a:t>
            </a:r>
            <a:r>
              <a:rPr lang="en-GB" sz="1800" dirty="0" err="1" smtClean="0"/>
              <a:t>unitário</a:t>
            </a: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/>
          </a:p>
          <a:p>
            <a:pPr>
              <a:spcAft>
                <a:spcPct val="60000"/>
              </a:spcAft>
            </a:pPr>
            <a:endParaRPr lang="pt-BR" sz="1800" dirty="0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smtClean="0"/>
              <a:t>Cálculo (simplificado) do ponto de equilíbrio</a:t>
            </a:r>
            <a:endParaRPr lang="en-US" sz="20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357156" y="928672"/>
          <a:ext cx="8429688" cy="50156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04948"/>
                <a:gridCol w="1404948"/>
                <a:gridCol w="1404948"/>
                <a:gridCol w="1404948"/>
                <a:gridCol w="1309696"/>
                <a:gridCol w="1500200"/>
              </a:tblGrid>
              <a:tr h="625082">
                <a:tc>
                  <a:txBody>
                    <a:bodyPr/>
                    <a:lstStyle/>
                    <a:p>
                      <a:r>
                        <a:rPr lang="pt-BR" dirty="0" smtClean="0"/>
                        <a:t>Unidades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Custo Variável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Custo Fixo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Custo Total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Receita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endParaRPr lang="pt-BR" dirty="0"/>
                    </a:p>
                  </a:txBody>
                  <a:tcPr/>
                </a:tc>
              </a:tr>
              <a:tr h="625082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R$ 0,00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R$ 60,00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R$ 60,00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R$ 0,00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A50021"/>
                          </a:solidFill>
                        </a:rPr>
                        <a:t>-R$</a:t>
                      </a:r>
                      <a:r>
                        <a:rPr lang="pt-BR" baseline="0" dirty="0" smtClean="0">
                          <a:solidFill>
                            <a:srgbClr val="A50021"/>
                          </a:solidFill>
                        </a:rPr>
                        <a:t> 60,00</a:t>
                      </a:r>
                      <a:endParaRPr lang="pt-BR" dirty="0">
                        <a:solidFill>
                          <a:srgbClr val="A50021"/>
                        </a:solidFill>
                      </a:endParaRPr>
                    </a:p>
                  </a:txBody>
                  <a:tcPr/>
                </a:tc>
              </a:tr>
              <a:tr h="625082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R$ 3,00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R$ 60,00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R$ 63,00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R$ 15,00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A50021"/>
                          </a:solidFill>
                        </a:rPr>
                        <a:t>-R$</a:t>
                      </a:r>
                      <a:r>
                        <a:rPr lang="pt-BR" baseline="0" dirty="0" smtClean="0">
                          <a:solidFill>
                            <a:srgbClr val="A50021"/>
                          </a:solidFill>
                        </a:rPr>
                        <a:t> 48,00</a:t>
                      </a:r>
                      <a:endParaRPr lang="pt-BR" dirty="0">
                        <a:solidFill>
                          <a:srgbClr val="A50021"/>
                        </a:solidFill>
                      </a:endParaRPr>
                    </a:p>
                  </a:txBody>
                  <a:tcPr/>
                </a:tc>
              </a:tr>
              <a:tr h="625082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R$ 6,00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R$ 60,00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R$ 66,00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R$ 30,00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A50021"/>
                          </a:solidFill>
                        </a:rPr>
                        <a:t>-R$ 36,00</a:t>
                      </a:r>
                      <a:endParaRPr lang="pt-BR" dirty="0">
                        <a:solidFill>
                          <a:srgbClr val="A50021"/>
                        </a:solidFill>
                      </a:endParaRPr>
                    </a:p>
                  </a:txBody>
                  <a:tcPr/>
                </a:tc>
              </a:tr>
              <a:tr h="625082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R$ 9,00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R$ 60,00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R$ 69,00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R$ 45,00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A50021"/>
                          </a:solidFill>
                        </a:rPr>
                        <a:t>-R$</a:t>
                      </a:r>
                      <a:r>
                        <a:rPr lang="pt-BR" baseline="0" dirty="0" smtClean="0">
                          <a:solidFill>
                            <a:srgbClr val="A50021"/>
                          </a:solidFill>
                        </a:rPr>
                        <a:t> 24,00</a:t>
                      </a:r>
                      <a:endParaRPr lang="pt-BR" dirty="0">
                        <a:solidFill>
                          <a:srgbClr val="A50021"/>
                        </a:solidFill>
                      </a:endParaRPr>
                    </a:p>
                  </a:txBody>
                  <a:tcPr/>
                </a:tc>
              </a:tr>
              <a:tr h="625082"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R$ 12,00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R$ 60,00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R$ 71,00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R$ 60,00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A50021"/>
                          </a:solidFill>
                        </a:rPr>
                        <a:t>-R$ 12,00</a:t>
                      </a:r>
                      <a:endParaRPr lang="pt-BR" dirty="0">
                        <a:solidFill>
                          <a:srgbClr val="A50021"/>
                        </a:solidFill>
                      </a:endParaRPr>
                    </a:p>
                  </a:txBody>
                  <a:tcPr/>
                </a:tc>
              </a:tr>
              <a:tr h="625082"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R$ 15,00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R$ 60,00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R$ 75,00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R$ 75,00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0,00</a:t>
                      </a:r>
                      <a:endParaRPr lang="pt-BR" dirty="0"/>
                    </a:p>
                  </a:txBody>
                  <a:tcPr/>
                </a:tc>
              </a:tr>
              <a:tr h="625082"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R$ 18,00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R$ 60,00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R$ 78,00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R$ 90,00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R$ 12,00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smtClean="0"/>
              <a:t>Capital de giro</a:t>
            </a:r>
            <a:endParaRPr lang="en-US" sz="2000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071678"/>
            <a:ext cx="8424863" cy="3722705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err="1" smtClean="0"/>
              <a:t>Recursos</a:t>
            </a:r>
            <a:r>
              <a:rPr lang="en-GB" sz="1800" dirty="0" smtClean="0"/>
              <a:t> </a:t>
            </a:r>
            <a:r>
              <a:rPr lang="en-GB" sz="1800" dirty="0" err="1" smtClean="0"/>
              <a:t>para</a:t>
            </a:r>
            <a:r>
              <a:rPr lang="en-GB" sz="1800" dirty="0" smtClean="0"/>
              <a:t> </a:t>
            </a:r>
            <a:r>
              <a:rPr lang="en-GB" sz="1800" dirty="0" err="1" smtClean="0"/>
              <a:t>compra</a:t>
            </a:r>
            <a:r>
              <a:rPr lang="en-GB" sz="1800" dirty="0" smtClean="0"/>
              <a:t> de </a:t>
            </a:r>
            <a:r>
              <a:rPr lang="en-GB" sz="1800" dirty="0" err="1" smtClean="0"/>
              <a:t>materia-prima/mercadorias</a:t>
            </a: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err="1" smtClean="0"/>
              <a:t>Estoques</a:t>
            </a: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err="1" smtClean="0"/>
              <a:t>Contas</a:t>
            </a:r>
            <a:r>
              <a:rPr lang="en-GB" sz="1800" dirty="0" smtClean="0"/>
              <a:t> a </a:t>
            </a:r>
            <a:r>
              <a:rPr lang="en-GB" sz="1800" dirty="0" err="1" smtClean="0"/>
              <a:t>receber</a:t>
            </a: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err="1" smtClean="0"/>
              <a:t>Aplicações</a:t>
            </a:r>
            <a:r>
              <a:rPr lang="en-GB" sz="1800" dirty="0" smtClean="0"/>
              <a:t> </a:t>
            </a:r>
            <a:r>
              <a:rPr lang="en-GB" sz="1800" dirty="0" err="1" smtClean="0"/>
              <a:t>financeiras</a:t>
            </a:r>
            <a:r>
              <a:rPr lang="en-GB" sz="1800" dirty="0" smtClean="0"/>
              <a:t> a </a:t>
            </a:r>
            <a:r>
              <a:rPr lang="en-GB" sz="1800" dirty="0" err="1" smtClean="0"/>
              <a:t>curto</a:t>
            </a:r>
            <a:r>
              <a:rPr lang="en-GB" sz="1800" dirty="0" smtClean="0"/>
              <a:t> </a:t>
            </a:r>
            <a:r>
              <a:rPr lang="en-GB" sz="1800" dirty="0" err="1" smtClean="0"/>
              <a:t>prazo</a:t>
            </a: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/>
          </a:p>
          <a:p>
            <a:pPr>
              <a:spcAft>
                <a:spcPct val="60000"/>
              </a:spcAft>
            </a:pPr>
            <a:endParaRPr lang="pt-BR" sz="18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0825" y="1052513"/>
            <a:ext cx="8642350" cy="863600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de-DE" sz="2200" dirty="0" smtClean="0">
                <a:solidFill>
                  <a:srgbClr val="000000"/>
                </a:solidFill>
              </a:rPr>
              <a:t>„O capital de giro é o montante de recursos para tocar o </a:t>
            </a:r>
            <a:r>
              <a:rPr lang="de-DE" sz="2200" dirty="0" smtClean="0">
                <a:solidFill>
                  <a:schemeClr val="accent6"/>
                </a:solidFill>
              </a:rPr>
              <a:t>dia-a-dia</a:t>
            </a:r>
            <a:r>
              <a:rPr lang="de-DE" sz="2200" dirty="0" smtClean="0">
                <a:solidFill>
                  <a:srgbClr val="000000"/>
                </a:solidFill>
              </a:rPr>
              <a:t> da empresa“</a:t>
            </a:r>
          </a:p>
          <a:p>
            <a:pPr>
              <a:spcBef>
                <a:spcPct val="50000"/>
              </a:spcBef>
            </a:pPr>
            <a:endParaRPr lang="en-GB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smtClean="0"/>
              <a:t>Capital de giro: dicas</a:t>
            </a:r>
            <a:endParaRPr lang="en-US" sz="2000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28670"/>
            <a:ext cx="8424863" cy="5072098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err="1" smtClean="0"/>
              <a:t>Administrar</a:t>
            </a:r>
            <a:r>
              <a:rPr lang="en-GB" sz="1800" dirty="0" smtClean="0"/>
              <a:t> as </a:t>
            </a:r>
            <a:r>
              <a:rPr lang="en-GB" sz="1800" dirty="0" err="1" smtClean="0"/>
              <a:t>Contas</a:t>
            </a:r>
            <a:r>
              <a:rPr lang="en-GB" sz="1800" dirty="0" smtClean="0"/>
              <a:t> a </a:t>
            </a:r>
            <a:r>
              <a:rPr lang="en-GB" sz="1800" dirty="0" err="1" smtClean="0"/>
              <a:t>Pagar</a:t>
            </a:r>
            <a:endParaRPr lang="en-GB" sz="1800" dirty="0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GB" sz="1600" dirty="0" err="1" smtClean="0"/>
              <a:t>Comprar</a:t>
            </a:r>
            <a:r>
              <a:rPr lang="en-GB" sz="1600" dirty="0" smtClean="0"/>
              <a:t> a </a:t>
            </a:r>
            <a:r>
              <a:rPr lang="en-GB" sz="1600" dirty="0" err="1" smtClean="0"/>
              <a:t>prazo</a:t>
            </a:r>
            <a:endParaRPr lang="en-GB" sz="1600" dirty="0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GB" sz="1600" dirty="0" err="1" smtClean="0"/>
              <a:t>Negociar</a:t>
            </a:r>
            <a:r>
              <a:rPr lang="en-GB" sz="1600" dirty="0" smtClean="0"/>
              <a:t> com </a:t>
            </a:r>
            <a:r>
              <a:rPr lang="en-GB" sz="1600" dirty="0" err="1" smtClean="0"/>
              <a:t>fornecedores</a:t>
            </a:r>
            <a:endParaRPr lang="en-GB" sz="16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err="1" smtClean="0"/>
              <a:t>Administrar</a:t>
            </a:r>
            <a:r>
              <a:rPr lang="en-GB" sz="1800" dirty="0" smtClean="0"/>
              <a:t> as </a:t>
            </a:r>
            <a:r>
              <a:rPr lang="en-GB" sz="1800" dirty="0" err="1" smtClean="0"/>
              <a:t>Contas</a:t>
            </a:r>
            <a:r>
              <a:rPr lang="en-GB" sz="1800" dirty="0" smtClean="0"/>
              <a:t> a </a:t>
            </a:r>
            <a:r>
              <a:rPr lang="en-GB" sz="1800" dirty="0" err="1" smtClean="0"/>
              <a:t>Receber</a:t>
            </a:r>
            <a:endParaRPr lang="en-GB" sz="1800" dirty="0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GB" sz="1600" dirty="0" err="1" smtClean="0"/>
              <a:t>Controlar</a:t>
            </a:r>
            <a:r>
              <a:rPr lang="en-GB" sz="1600" dirty="0" smtClean="0"/>
              <a:t> as </a:t>
            </a:r>
            <a:r>
              <a:rPr lang="en-GB" sz="1600" dirty="0" err="1" smtClean="0"/>
              <a:t>vendas</a:t>
            </a:r>
            <a:r>
              <a:rPr lang="en-GB" sz="1600" dirty="0" smtClean="0"/>
              <a:t> a </a:t>
            </a:r>
            <a:r>
              <a:rPr lang="en-GB" sz="1600" dirty="0" err="1" smtClean="0"/>
              <a:t>prazo</a:t>
            </a:r>
            <a:endParaRPr lang="en-GB" sz="1600" dirty="0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GB" sz="1600" dirty="0" err="1" smtClean="0"/>
              <a:t>Não</a:t>
            </a:r>
            <a:r>
              <a:rPr lang="en-GB" sz="1600" dirty="0" smtClean="0"/>
              <a:t> conceder </a:t>
            </a:r>
            <a:r>
              <a:rPr lang="en-GB" sz="1600" dirty="0" err="1" smtClean="0"/>
              <a:t>prazos</a:t>
            </a:r>
            <a:r>
              <a:rPr lang="en-GB" sz="1600" dirty="0" smtClean="0"/>
              <a:t> </a:t>
            </a:r>
            <a:r>
              <a:rPr lang="en-GB" sz="1600" dirty="0" err="1" smtClean="0"/>
              <a:t>muito</a:t>
            </a:r>
            <a:r>
              <a:rPr lang="en-GB" sz="1600" dirty="0" smtClean="0"/>
              <a:t> </a:t>
            </a:r>
            <a:r>
              <a:rPr lang="en-GB" sz="1600" dirty="0" err="1" smtClean="0"/>
              <a:t>longos</a:t>
            </a:r>
            <a:endParaRPr lang="en-GB" sz="1600" dirty="0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GB" sz="1600" dirty="0" err="1" smtClean="0"/>
              <a:t>Selecionar</a:t>
            </a:r>
            <a:r>
              <a:rPr lang="en-GB" sz="1600" dirty="0" smtClean="0"/>
              <a:t> </a:t>
            </a:r>
            <a:r>
              <a:rPr lang="en-GB" sz="1600" dirty="0" err="1" smtClean="0"/>
              <a:t>clientes</a:t>
            </a:r>
            <a:r>
              <a:rPr lang="en-GB" sz="1600" dirty="0" smtClean="0"/>
              <a:t> </a:t>
            </a:r>
            <a:r>
              <a:rPr lang="en-GB" sz="1600" dirty="0" err="1" smtClean="0"/>
              <a:t>para</a:t>
            </a:r>
            <a:r>
              <a:rPr lang="en-GB" sz="1600" dirty="0" smtClean="0"/>
              <a:t> </a:t>
            </a:r>
            <a:r>
              <a:rPr lang="en-GB" sz="1600" dirty="0" err="1" smtClean="0"/>
              <a:t>vendas</a:t>
            </a:r>
            <a:r>
              <a:rPr lang="en-GB" sz="1600" dirty="0" smtClean="0"/>
              <a:t> a </a:t>
            </a:r>
            <a:r>
              <a:rPr lang="en-GB" sz="1600" dirty="0" err="1" smtClean="0"/>
              <a:t>prazo</a:t>
            </a:r>
            <a:endParaRPr lang="en-GB" sz="16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err="1" smtClean="0"/>
              <a:t>Sincronizar</a:t>
            </a:r>
            <a:r>
              <a:rPr lang="en-GB" sz="1800" dirty="0" smtClean="0"/>
              <a:t> as </a:t>
            </a:r>
            <a:r>
              <a:rPr lang="en-GB" sz="1800" dirty="0" err="1" smtClean="0"/>
              <a:t>Contas</a:t>
            </a:r>
            <a:r>
              <a:rPr lang="en-GB" sz="1800" dirty="0" smtClean="0"/>
              <a:t> a </a:t>
            </a:r>
            <a:r>
              <a:rPr lang="en-GB" sz="1800" dirty="0" err="1" smtClean="0"/>
              <a:t>Pagar</a:t>
            </a:r>
            <a:r>
              <a:rPr lang="en-GB" sz="1800" dirty="0" smtClean="0"/>
              <a:t> com </a:t>
            </a:r>
            <a:r>
              <a:rPr lang="en-GB" sz="1800" dirty="0" err="1" smtClean="0"/>
              <a:t>Contas</a:t>
            </a:r>
            <a:r>
              <a:rPr lang="en-GB" sz="1800" dirty="0" smtClean="0"/>
              <a:t> a </a:t>
            </a:r>
            <a:r>
              <a:rPr lang="en-GB" sz="1800" dirty="0" err="1" smtClean="0"/>
              <a:t>Receber</a:t>
            </a: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err="1" smtClean="0"/>
              <a:t>Administrar</a:t>
            </a:r>
            <a:r>
              <a:rPr lang="en-GB" sz="1800" dirty="0" smtClean="0"/>
              <a:t> </a:t>
            </a:r>
            <a:r>
              <a:rPr lang="en-GB" sz="1800" dirty="0" err="1" smtClean="0"/>
              <a:t>estoques</a:t>
            </a:r>
            <a:endParaRPr lang="en-GB" sz="1800" dirty="0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GB" sz="1600" dirty="0" smtClean="0"/>
              <a:t>Giro </a:t>
            </a:r>
            <a:r>
              <a:rPr lang="en-GB" sz="1600" dirty="0" err="1" smtClean="0"/>
              <a:t>rápido</a:t>
            </a:r>
            <a:endParaRPr lang="en-GB" sz="1600" dirty="0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GB" sz="1600" dirty="0" err="1" smtClean="0"/>
              <a:t>Manter</a:t>
            </a:r>
            <a:r>
              <a:rPr lang="en-GB" sz="1600" dirty="0" smtClean="0"/>
              <a:t> o </a:t>
            </a:r>
            <a:r>
              <a:rPr lang="en-GB" sz="1600" dirty="0" err="1" smtClean="0"/>
              <a:t>nível</a:t>
            </a:r>
            <a:r>
              <a:rPr lang="en-GB" sz="1600" dirty="0" smtClean="0"/>
              <a:t> </a:t>
            </a:r>
            <a:r>
              <a:rPr lang="en-GB" sz="1600" dirty="0" err="1" smtClean="0"/>
              <a:t>mínimo</a:t>
            </a:r>
            <a:endParaRPr lang="en-GB" sz="16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/>
          </a:p>
          <a:p>
            <a:pPr>
              <a:spcAft>
                <a:spcPct val="60000"/>
              </a:spcAft>
            </a:pPr>
            <a:endParaRPr lang="pt-BR" sz="1800" dirty="0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smtClean="0"/>
              <a:t>Investimentos</a:t>
            </a:r>
            <a:endParaRPr lang="en-US" sz="2000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285992"/>
            <a:ext cx="8424863" cy="2428892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err="1" smtClean="0"/>
              <a:t>Recursos</a:t>
            </a:r>
            <a:r>
              <a:rPr lang="en-GB" sz="1800" dirty="0" smtClean="0"/>
              <a:t> </a:t>
            </a:r>
            <a:r>
              <a:rPr lang="en-GB" sz="1800" dirty="0" err="1" smtClean="0"/>
              <a:t>iniciais</a:t>
            </a:r>
            <a:r>
              <a:rPr lang="en-GB" sz="1800" dirty="0" smtClean="0"/>
              <a:t> </a:t>
            </a:r>
            <a:r>
              <a:rPr lang="en-GB" sz="1800" dirty="0" err="1" smtClean="0"/>
              <a:t>necessários</a:t>
            </a:r>
            <a:r>
              <a:rPr lang="en-GB" sz="1800" dirty="0" smtClean="0"/>
              <a:t> </a:t>
            </a:r>
            <a:r>
              <a:rPr lang="en-GB" sz="1800" dirty="0" err="1" smtClean="0"/>
              <a:t>para</a:t>
            </a:r>
            <a:r>
              <a:rPr lang="en-GB" sz="1800" dirty="0" smtClean="0"/>
              <a:t> </a:t>
            </a:r>
            <a:r>
              <a:rPr lang="en-GB" sz="1800" dirty="0" err="1" smtClean="0"/>
              <a:t>montar</a:t>
            </a:r>
            <a:r>
              <a:rPr lang="en-GB" sz="1800" dirty="0" smtClean="0"/>
              <a:t> o </a:t>
            </a:r>
            <a:r>
              <a:rPr lang="en-GB" sz="1800" dirty="0" err="1" smtClean="0"/>
              <a:t>negócio</a:t>
            </a:r>
            <a:r>
              <a:rPr lang="en-GB" sz="1800" dirty="0" smtClean="0"/>
              <a:t>: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GB" sz="1400" dirty="0" err="1" smtClean="0"/>
              <a:t>Imóveis</a:t>
            </a:r>
            <a:endParaRPr lang="en-GB" sz="1400" dirty="0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GB" sz="1400" dirty="0" err="1" smtClean="0"/>
              <a:t>Equipamentos</a:t>
            </a:r>
            <a:endParaRPr lang="en-GB" sz="1400" dirty="0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GB" sz="1400" dirty="0" err="1" smtClean="0"/>
              <a:t>Eventos</a:t>
            </a:r>
            <a:r>
              <a:rPr lang="en-GB" sz="1400" dirty="0" smtClean="0"/>
              <a:t> </a:t>
            </a:r>
            <a:r>
              <a:rPr lang="en-GB" sz="1400" dirty="0" err="1" smtClean="0"/>
              <a:t>Iniciais</a:t>
            </a:r>
            <a:endParaRPr lang="en-GB" sz="1400" dirty="0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GB" sz="1400" dirty="0" smtClean="0"/>
              <a:t>Capital de giro </a:t>
            </a:r>
            <a:r>
              <a:rPr lang="en-GB" sz="1400" dirty="0" err="1" smtClean="0"/>
              <a:t>alinhado</a:t>
            </a:r>
            <a:r>
              <a:rPr lang="en-GB" sz="1400" dirty="0" smtClean="0"/>
              <a:t> </a:t>
            </a:r>
            <a:r>
              <a:rPr lang="en-GB" sz="1400" dirty="0" err="1" smtClean="0"/>
              <a:t>às</a:t>
            </a:r>
            <a:r>
              <a:rPr lang="en-GB" sz="1400" dirty="0" smtClean="0"/>
              <a:t> </a:t>
            </a:r>
            <a:r>
              <a:rPr lang="en-GB" sz="1400" dirty="0" err="1" smtClean="0"/>
              <a:t>projeções</a:t>
            </a:r>
            <a:r>
              <a:rPr lang="en-GB" sz="1400" dirty="0" smtClean="0"/>
              <a:t> de </a:t>
            </a:r>
            <a:r>
              <a:rPr lang="en-GB" sz="1400" dirty="0" err="1" smtClean="0"/>
              <a:t>resultado</a:t>
            </a:r>
            <a:endParaRPr lang="en-GB" sz="14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/>
          </a:p>
          <a:p>
            <a:pPr>
              <a:spcAft>
                <a:spcPct val="60000"/>
              </a:spcAft>
            </a:pPr>
            <a:endParaRPr lang="pt-BR" sz="1800" dirty="0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smtClean="0"/>
              <a:t>Projeção de resultados</a:t>
            </a:r>
            <a:endParaRPr lang="en-US" sz="2000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142984"/>
            <a:ext cx="8424863" cy="4714908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err="1" smtClean="0"/>
              <a:t>Expectativa</a:t>
            </a:r>
            <a:r>
              <a:rPr lang="en-GB" sz="1800" dirty="0" smtClean="0"/>
              <a:t> de </a:t>
            </a:r>
            <a:r>
              <a:rPr lang="en-GB" sz="1800" dirty="0" err="1" smtClean="0"/>
              <a:t>receita</a:t>
            </a:r>
            <a:r>
              <a:rPr lang="en-GB" sz="1800" dirty="0" smtClean="0"/>
              <a:t> </a:t>
            </a:r>
            <a:r>
              <a:rPr lang="en-GB" sz="1800" dirty="0" err="1" smtClean="0"/>
              <a:t>mês</a:t>
            </a:r>
            <a:r>
              <a:rPr lang="en-GB" sz="1800" dirty="0" smtClean="0"/>
              <a:t> a </a:t>
            </a:r>
            <a:r>
              <a:rPr lang="en-GB" sz="1800" dirty="0" err="1" smtClean="0"/>
              <a:t>mês</a:t>
            </a:r>
            <a:r>
              <a:rPr lang="en-GB" sz="1800" dirty="0" smtClean="0"/>
              <a:t> </a:t>
            </a:r>
            <a:r>
              <a:rPr lang="en-GB" sz="1800" dirty="0" err="1" smtClean="0"/>
              <a:t>nos</a:t>
            </a:r>
            <a:r>
              <a:rPr lang="en-GB" sz="1800" dirty="0" smtClean="0"/>
              <a:t> </a:t>
            </a:r>
            <a:r>
              <a:rPr lang="en-GB" sz="1800" dirty="0" err="1" smtClean="0"/>
              <a:t>primeiros</a:t>
            </a:r>
            <a:r>
              <a:rPr lang="en-GB" sz="1800" dirty="0" smtClean="0"/>
              <a:t> 2 </a:t>
            </a:r>
            <a:r>
              <a:rPr lang="en-GB" sz="1800" dirty="0" err="1" smtClean="0"/>
              <a:t>anos</a:t>
            </a: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err="1" smtClean="0"/>
              <a:t>Expectativa</a:t>
            </a:r>
            <a:r>
              <a:rPr lang="en-GB" sz="1800" dirty="0" smtClean="0"/>
              <a:t> de </a:t>
            </a:r>
            <a:r>
              <a:rPr lang="en-GB" sz="1800" dirty="0" err="1" smtClean="0"/>
              <a:t>retorno</a:t>
            </a:r>
            <a:r>
              <a:rPr lang="en-GB" sz="1800" dirty="0" smtClean="0"/>
              <a:t> do </a:t>
            </a:r>
            <a:r>
              <a:rPr lang="en-GB" sz="1800" dirty="0" err="1" smtClean="0"/>
              <a:t>investimento</a:t>
            </a: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  <a:buNone/>
            </a:pPr>
            <a:r>
              <a:rPr lang="en-GB" sz="1800" dirty="0" err="1" smtClean="0"/>
              <a:t>Sumário</a:t>
            </a:r>
            <a:r>
              <a:rPr lang="en-GB" sz="1800" dirty="0" smtClean="0"/>
              <a:t> </a:t>
            </a:r>
            <a:r>
              <a:rPr lang="en-GB" sz="1800" dirty="0" err="1" smtClean="0"/>
              <a:t>Financeiro</a:t>
            </a: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err="1" smtClean="0"/>
              <a:t>Investimento</a:t>
            </a: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err="1" smtClean="0"/>
              <a:t>Custos</a:t>
            </a: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smtClean="0"/>
              <a:t>Capital de giro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err="1" smtClean="0"/>
              <a:t>Projeção</a:t>
            </a:r>
            <a:r>
              <a:rPr lang="en-GB" sz="1800" dirty="0" smtClean="0"/>
              <a:t> de </a:t>
            </a:r>
            <a:r>
              <a:rPr lang="en-GB" sz="1800" dirty="0" err="1" smtClean="0"/>
              <a:t>resultados</a:t>
            </a: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sz="1800" dirty="0" err="1" smtClean="0"/>
              <a:t>Retorno</a:t>
            </a:r>
            <a:r>
              <a:rPr lang="en-GB" sz="1800" dirty="0" smtClean="0"/>
              <a:t> do </a:t>
            </a:r>
            <a:r>
              <a:rPr lang="en-GB" sz="1800" dirty="0" err="1" smtClean="0"/>
              <a:t>investimento</a:t>
            </a: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  <a:buNone/>
            </a:pPr>
            <a:endParaRPr lang="en-GB" sz="14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GB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ts val="3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/>
          </a:p>
          <a:p>
            <a:pPr>
              <a:spcAft>
                <a:spcPct val="60000"/>
              </a:spcAft>
            </a:pPr>
            <a:endParaRPr lang="pt-BR" sz="1800" dirty="0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11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57224" y="2573720"/>
            <a:ext cx="7429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Compilando o Plano de Negócios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smtClean="0"/>
              <a:t>Compilando o Plano de Negócios</a:t>
            </a:r>
            <a:endParaRPr lang="en-US" sz="20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563683"/>
            <a:ext cx="8424863" cy="3722705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>
              <a:spcAft>
                <a:spcPts val="300"/>
              </a:spcAft>
            </a:pPr>
            <a:r>
              <a:rPr lang="pt-BR" sz="1800" dirty="0" smtClean="0"/>
              <a:t>Capa</a:t>
            </a:r>
          </a:p>
          <a:p>
            <a:pPr>
              <a:spcAft>
                <a:spcPts val="300"/>
              </a:spcAft>
            </a:pPr>
            <a:r>
              <a:rPr lang="pt-BR" sz="1800" dirty="0" smtClean="0"/>
              <a:t>Sumário Executivo</a:t>
            </a:r>
          </a:p>
          <a:p>
            <a:pPr>
              <a:spcAft>
                <a:spcPts val="300"/>
              </a:spcAft>
            </a:pPr>
            <a:r>
              <a:rPr lang="pt-BR" sz="1800" dirty="0" smtClean="0"/>
              <a:t>Definição da oportunidade</a:t>
            </a:r>
          </a:p>
          <a:p>
            <a:pPr>
              <a:spcAft>
                <a:spcPts val="300"/>
              </a:spcAft>
            </a:pPr>
            <a:r>
              <a:rPr lang="pt-BR" sz="1800" dirty="0" smtClean="0"/>
              <a:t>O conceito do negócio</a:t>
            </a:r>
          </a:p>
          <a:p>
            <a:pPr>
              <a:spcAft>
                <a:spcPts val="300"/>
              </a:spcAft>
            </a:pPr>
            <a:r>
              <a:rPr lang="pt-BR" sz="1800" dirty="0" smtClean="0"/>
              <a:t>Vantagem competitiva</a:t>
            </a:r>
          </a:p>
          <a:p>
            <a:pPr>
              <a:spcAft>
                <a:spcPts val="300"/>
              </a:spcAft>
            </a:pPr>
            <a:r>
              <a:rPr lang="pt-BR" sz="1800" dirty="0" smtClean="0"/>
              <a:t>A equipe de gestão</a:t>
            </a:r>
          </a:p>
          <a:p>
            <a:pPr>
              <a:spcAft>
                <a:spcPts val="300"/>
              </a:spcAft>
            </a:pPr>
            <a:r>
              <a:rPr lang="pt-BR" sz="1800" dirty="0" smtClean="0"/>
              <a:t>Plano de Marketing</a:t>
            </a:r>
          </a:p>
          <a:p>
            <a:pPr>
              <a:spcAft>
                <a:spcPts val="300"/>
              </a:spcAft>
            </a:pPr>
            <a:r>
              <a:rPr lang="pt-BR" sz="1800" dirty="0" smtClean="0"/>
              <a:t>Recursos humanos</a:t>
            </a:r>
          </a:p>
          <a:p>
            <a:pPr>
              <a:spcAft>
                <a:spcPts val="300"/>
              </a:spcAft>
            </a:pPr>
            <a:r>
              <a:rPr lang="pt-BR" sz="1800" dirty="0" err="1" smtClean="0"/>
              <a:t>Infra-estrutura</a:t>
            </a:r>
            <a:r>
              <a:rPr lang="pt-BR" sz="1800" dirty="0" smtClean="0"/>
              <a:t> e localização</a:t>
            </a:r>
          </a:p>
          <a:p>
            <a:pPr>
              <a:spcAft>
                <a:spcPts val="300"/>
              </a:spcAft>
            </a:pPr>
            <a:r>
              <a:rPr lang="pt-BR" sz="1800" dirty="0" smtClean="0"/>
              <a:t>Planejamento Financeiro</a:t>
            </a:r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/>
          </a:p>
          <a:p>
            <a:pPr>
              <a:spcAft>
                <a:spcPct val="60000"/>
              </a:spcAft>
            </a:pPr>
            <a:endParaRPr lang="pt-BR" sz="1800" dirty="0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/>
              <a:t>Contato e maiores informações</a:t>
            </a:r>
          </a:p>
        </p:txBody>
      </p:sp>
      <p:sp>
        <p:nvSpPr>
          <p:cNvPr id="211972" name="Rectangle 4"/>
          <p:cNvSpPr>
            <a:spLocks noChangeArrowheads="1"/>
          </p:cNvSpPr>
          <p:nvPr/>
        </p:nvSpPr>
        <p:spPr bwMode="auto">
          <a:xfrm>
            <a:off x="395288" y="1844675"/>
            <a:ext cx="4968875" cy="3671888"/>
          </a:xfrm>
          <a:prstGeom prst="rect">
            <a:avLst/>
          </a:prstGeom>
          <a:solidFill>
            <a:schemeClr val="tx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pt-BR" sz="1800" dirty="0">
                <a:solidFill>
                  <a:srgbClr val="000000"/>
                </a:solidFill>
              </a:rPr>
              <a:t>YABT Brasil</a:t>
            </a:r>
          </a:p>
          <a:p>
            <a:pPr marL="742950" lvl="1" indent="-285750">
              <a:spcBef>
                <a:spcPct val="20000"/>
              </a:spcBef>
              <a:spcAft>
                <a:spcPct val="600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pt-BR" sz="1600" dirty="0">
                <a:solidFill>
                  <a:srgbClr val="000000"/>
                </a:solidFill>
              </a:rPr>
              <a:t>(71) 3311-7520</a:t>
            </a:r>
          </a:p>
          <a:p>
            <a:pPr marL="742950" lvl="1" indent="-285750">
              <a:spcBef>
                <a:spcPct val="20000"/>
              </a:spcBef>
              <a:spcAft>
                <a:spcPct val="600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pt-BR" sz="1600" dirty="0">
                <a:solidFill>
                  <a:schemeClr val="accent6"/>
                </a:solidFill>
                <a:hlinkClick r:id="rId3"/>
              </a:rPr>
              <a:t>brasil@ybiz.net</a:t>
            </a:r>
            <a:r>
              <a:rPr lang="pt-BR" sz="1600" dirty="0">
                <a:solidFill>
                  <a:schemeClr val="accent6"/>
                </a:solidFill>
              </a:rPr>
              <a:t> </a:t>
            </a:r>
          </a:p>
          <a:p>
            <a:pPr marL="742950" lvl="1" indent="-285750">
              <a:spcBef>
                <a:spcPct val="20000"/>
              </a:spcBef>
              <a:spcAft>
                <a:spcPct val="60000"/>
              </a:spcAft>
              <a:buClr>
                <a:schemeClr val="accent2"/>
              </a:buClr>
              <a:buFont typeface="Wingdings" pitchFamily="2" charset="2"/>
              <a:buChar char="§"/>
            </a:pPr>
            <a:endParaRPr lang="pt-BR" sz="1600" dirty="0">
              <a:solidFill>
                <a:srgbClr val="000000"/>
              </a:solidFill>
            </a:endParaRPr>
          </a:p>
          <a:p>
            <a:pPr marL="742950" lvl="1" indent="-285750">
              <a:spcBef>
                <a:spcPct val="20000"/>
              </a:spcBef>
              <a:spcAft>
                <a:spcPct val="600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pt-BR" sz="1600" dirty="0">
                <a:solidFill>
                  <a:srgbClr val="000000"/>
                </a:solidFill>
              </a:rPr>
              <a:t>Leonardo Gomes </a:t>
            </a:r>
          </a:p>
          <a:p>
            <a:pPr marL="1143000" lvl="2" indent="-228600">
              <a:spcBef>
                <a:spcPct val="20000"/>
              </a:spcBef>
              <a:spcAft>
                <a:spcPct val="600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pt-BR" sz="1400" dirty="0">
                <a:solidFill>
                  <a:srgbClr val="000000"/>
                </a:solidFill>
                <a:hlinkClick r:id="rId4"/>
              </a:rPr>
              <a:t>leogomes@ybiz.net</a:t>
            </a:r>
            <a:endParaRPr lang="pt-BR" sz="1400" dirty="0">
              <a:solidFill>
                <a:srgbClr val="000000"/>
              </a:solidFill>
            </a:endParaRPr>
          </a:p>
          <a:p>
            <a:pPr marL="1143000" lvl="2" indent="-228600">
              <a:spcBef>
                <a:spcPct val="20000"/>
              </a:spcBef>
              <a:spcAft>
                <a:spcPct val="60000"/>
              </a:spcAft>
              <a:buClr>
                <a:schemeClr val="accent2"/>
              </a:buClr>
              <a:buFont typeface="Wingdings" pitchFamily="2" charset="2"/>
              <a:buChar char="§"/>
            </a:pPr>
            <a:endParaRPr lang="pt-BR" sz="1400" dirty="0">
              <a:solidFill>
                <a:srgbClr val="000000"/>
              </a:solidFill>
            </a:endParaRPr>
          </a:p>
          <a:p>
            <a:pPr marL="742950" lvl="1" indent="-285750">
              <a:spcBef>
                <a:spcPct val="20000"/>
              </a:spcBef>
              <a:spcAft>
                <a:spcPct val="600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pt-BR" sz="1600" dirty="0" smtClean="0">
                <a:solidFill>
                  <a:srgbClr val="000000"/>
                </a:solidFill>
              </a:rPr>
              <a:t>www.ybiz.org.br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smtClean="0"/>
              <a:t>Empreendedorismo no Brasil: Causas da mortalidade</a:t>
            </a:r>
            <a:endParaRPr lang="en-US" sz="2000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473343"/>
            <a:ext cx="8424863" cy="3527425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>
              <a:spcAft>
                <a:spcPct val="60000"/>
              </a:spcAft>
            </a:pPr>
            <a:r>
              <a:rPr lang="pt-BR" sz="1800" dirty="0" smtClean="0"/>
              <a:t>Falta de planejamento</a:t>
            </a:r>
          </a:p>
          <a:p>
            <a:pPr>
              <a:spcAft>
                <a:spcPct val="60000"/>
              </a:spcAft>
            </a:pPr>
            <a:r>
              <a:rPr lang="pt-BR" sz="1800" dirty="0" smtClean="0"/>
              <a:t>Falta de análise de viabilidade</a:t>
            </a:r>
          </a:p>
          <a:p>
            <a:pPr>
              <a:spcAft>
                <a:spcPct val="60000"/>
              </a:spcAft>
            </a:pPr>
            <a:r>
              <a:rPr lang="pt-BR" sz="1800" dirty="0" smtClean="0"/>
              <a:t>Faltam habilidades empreendedoras</a:t>
            </a:r>
          </a:p>
          <a:p>
            <a:pPr>
              <a:spcAft>
                <a:spcPct val="60000"/>
              </a:spcAft>
            </a:pPr>
            <a:endParaRPr lang="pt-BR" sz="1800" dirty="0"/>
          </a:p>
          <a:p>
            <a:pPr>
              <a:spcAft>
                <a:spcPct val="60000"/>
              </a:spcAft>
            </a:pPr>
            <a:endParaRPr lang="pt-BR" sz="1800" dirty="0"/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250825" y="1052512"/>
            <a:ext cx="8642350" cy="1233479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de-DE" sz="2200" dirty="0" smtClean="0">
                <a:solidFill>
                  <a:srgbClr val="000000"/>
                </a:solidFill>
              </a:rPr>
              <a:t>“</a:t>
            </a:r>
            <a:r>
              <a:rPr lang="de-DE" sz="2200" dirty="0" smtClean="0">
                <a:solidFill>
                  <a:schemeClr val="accent6"/>
                </a:solidFill>
              </a:rPr>
              <a:t>saber fazer</a:t>
            </a:r>
            <a:r>
              <a:rPr lang="de-DE" sz="2200" dirty="0" smtClean="0">
                <a:solidFill>
                  <a:srgbClr val="000000"/>
                </a:solidFill>
              </a:rPr>
              <a:t> um determinado produto/serviço, ter </a:t>
            </a:r>
            <a:r>
              <a:rPr lang="de-DE" sz="2200" dirty="0" smtClean="0">
                <a:solidFill>
                  <a:schemeClr val="accent6"/>
                </a:solidFill>
              </a:rPr>
              <a:t>vontade</a:t>
            </a:r>
            <a:r>
              <a:rPr lang="de-DE" sz="2200" dirty="0" smtClean="0">
                <a:solidFill>
                  <a:srgbClr val="000000"/>
                </a:solidFill>
              </a:rPr>
              <a:t> de vencer e </a:t>
            </a:r>
            <a:r>
              <a:rPr lang="de-DE" sz="2200" dirty="0" smtClean="0">
                <a:solidFill>
                  <a:schemeClr val="accent6"/>
                </a:solidFill>
              </a:rPr>
              <a:t>disposição</a:t>
            </a:r>
            <a:r>
              <a:rPr lang="de-DE" sz="2200" dirty="0" smtClean="0">
                <a:solidFill>
                  <a:srgbClr val="000000"/>
                </a:solidFill>
              </a:rPr>
              <a:t> para o trabalho </a:t>
            </a:r>
            <a:r>
              <a:rPr lang="de-DE" sz="2200" dirty="0" smtClean="0">
                <a:solidFill>
                  <a:schemeClr val="accent6"/>
                </a:solidFill>
              </a:rPr>
              <a:t>não são suficientes</a:t>
            </a:r>
            <a:r>
              <a:rPr lang="de-DE" sz="2200" dirty="0" smtClean="0">
                <a:solidFill>
                  <a:srgbClr val="000000"/>
                </a:solidFill>
              </a:rPr>
              <a:t> para conduzir ao sucesso“</a:t>
            </a:r>
          </a:p>
          <a:p>
            <a:pPr>
              <a:spcBef>
                <a:spcPct val="50000"/>
              </a:spcBef>
            </a:pPr>
            <a:endParaRPr lang="en-GB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4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11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57224" y="2571744"/>
            <a:ext cx="7429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Quem é o empreendedor?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smtClean="0"/>
              <a:t>O empresário</a:t>
            </a:r>
            <a:endParaRPr lang="en-US" sz="2000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278063"/>
            <a:ext cx="8424863" cy="3527425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>
              <a:spcAft>
                <a:spcPct val="60000"/>
              </a:spcAft>
            </a:pPr>
            <a:r>
              <a:rPr lang="pt-BR" sz="1800" dirty="0" smtClean="0"/>
              <a:t>Identificação de Oportunidades</a:t>
            </a:r>
          </a:p>
          <a:p>
            <a:pPr>
              <a:spcAft>
                <a:spcPct val="60000"/>
              </a:spcAft>
            </a:pPr>
            <a:r>
              <a:rPr lang="pt-BR" sz="1800" dirty="0" smtClean="0"/>
              <a:t>Avaliação de riscos</a:t>
            </a:r>
          </a:p>
          <a:p>
            <a:pPr>
              <a:spcAft>
                <a:spcPct val="60000"/>
              </a:spcAft>
            </a:pPr>
            <a:r>
              <a:rPr lang="pt-BR" sz="1800" dirty="0" smtClean="0"/>
              <a:t>Tomada de decisões</a:t>
            </a:r>
          </a:p>
          <a:p>
            <a:pPr>
              <a:spcAft>
                <a:spcPct val="60000"/>
              </a:spcAft>
            </a:pPr>
            <a:r>
              <a:rPr lang="pt-BR" sz="1800" dirty="0" smtClean="0"/>
              <a:t>Gestão de recursos humanos, financeiros e tecnológicos</a:t>
            </a:r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 smtClean="0"/>
          </a:p>
          <a:p>
            <a:pPr>
              <a:spcAft>
                <a:spcPct val="60000"/>
              </a:spcAft>
            </a:pPr>
            <a:endParaRPr lang="pt-BR" sz="1800" dirty="0"/>
          </a:p>
          <a:p>
            <a:pPr>
              <a:spcAft>
                <a:spcPct val="60000"/>
              </a:spcAft>
            </a:pPr>
            <a:endParaRPr lang="pt-BR" sz="1800" dirty="0"/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250825" y="1052513"/>
            <a:ext cx="8642350" cy="863600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de-DE" sz="2200" dirty="0" smtClean="0">
                <a:solidFill>
                  <a:srgbClr val="000000"/>
                </a:solidFill>
              </a:rPr>
              <a:t>“Ser empresário é </a:t>
            </a:r>
            <a:r>
              <a:rPr lang="de-DE" sz="2200" dirty="0" smtClean="0">
                <a:solidFill>
                  <a:schemeClr val="accent6"/>
                </a:solidFill>
              </a:rPr>
              <a:t>muito mais do que ser dono </a:t>
            </a:r>
            <a:r>
              <a:rPr lang="de-DE" sz="2200" dirty="0" smtClean="0">
                <a:solidFill>
                  <a:srgbClr val="000000"/>
                </a:solidFill>
              </a:rPr>
              <a:t>de uma empresa“</a:t>
            </a:r>
          </a:p>
          <a:p>
            <a:pPr>
              <a:spcBef>
                <a:spcPct val="50000"/>
              </a:spcBef>
            </a:pPr>
            <a:endParaRPr lang="en-GB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4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smtClean="0"/>
              <a:t>O empreendedor: Condutas típicas</a:t>
            </a:r>
            <a:endParaRPr lang="en-US" sz="2000" dirty="0"/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215930" y="928670"/>
            <a:ext cx="8642350" cy="519099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de-DE" sz="2000" dirty="0" smtClean="0">
                <a:solidFill>
                  <a:srgbClr val="000000"/>
                </a:solidFill>
              </a:rPr>
              <a:t>“Empreendedores têm alta necessidade de </a:t>
            </a:r>
            <a:r>
              <a:rPr lang="de-DE" sz="2000" dirty="0" smtClean="0">
                <a:solidFill>
                  <a:schemeClr val="accent6"/>
                </a:solidFill>
              </a:rPr>
              <a:t>realização</a:t>
            </a:r>
            <a:r>
              <a:rPr lang="de-DE" sz="2000" dirty="0" smtClean="0">
                <a:solidFill>
                  <a:srgbClr val="000000"/>
                </a:solidFill>
              </a:rPr>
              <a:t>“</a:t>
            </a:r>
          </a:p>
          <a:p>
            <a:pPr>
              <a:spcBef>
                <a:spcPct val="50000"/>
              </a:spcBef>
            </a:pPr>
            <a:endParaRPr lang="en-GB" sz="2200" dirty="0">
              <a:solidFill>
                <a:srgbClr val="000000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55723" y="1585922"/>
          <a:ext cx="8858312" cy="4283402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701765"/>
                <a:gridCol w="6156547"/>
              </a:tblGrid>
              <a:tr h="1357322">
                <a:tc>
                  <a:txBody>
                    <a:bodyPr/>
                    <a:lstStyle/>
                    <a:p>
                      <a:r>
                        <a:rPr lang="pt-BR" dirty="0" smtClean="0"/>
                        <a:t>Conjunto</a:t>
                      </a:r>
                      <a:r>
                        <a:rPr lang="pt-BR" baseline="0" dirty="0" smtClean="0"/>
                        <a:t> de realização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Coragem para correr riscos</a:t>
                      </a:r>
                    </a:p>
                    <a:p>
                      <a:r>
                        <a:rPr lang="pt-BR" dirty="0" smtClean="0"/>
                        <a:t>Percepção</a:t>
                      </a:r>
                      <a:r>
                        <a:rPr lang="pt-BR" baseline="0" dirty="0" smtClean="0"/>
                        <a:t> e aproveitamento de oportunidades</a:t>
                      </a:r>
                    </a:p>
                    <a:p>
                      <a:r>
                        <a:rPr lang="pt-BR" baseline="0" dirty="0" smtClean="0"/>
                        <a:t>Autoconfiança</a:t>
                      </a:r>
                    </a:p>
                    <a:p>
                      <a:r>
                        <a:rPr lang="pt-BR" baseline="0" dirty="0" smtClean="0"/>
                        <a:t>Iniciativa</a:t>
                      </a:r>
                    </a:p>
                    <a:p>
                      <a:r>
                        <a:rPr lang="pt-BR" baseline="0" dirty="0" smtClean="0"/>
                        <a:t>Persistência</a:t>
                      </a:r>
                      <a:endParaRPr lang="pt-BR" dirty="0"/>
                    </a:p>
                  </a:txBody>
                  <a:tcPr/>
                </a:tc>
              </a:tr>
              <a:tr h="1357322">
                <a:tc>
                  <a:txBody>
                    <a:bodyPr/>
                    <a:lstStyle/>
                    <a:p>
                      <a:r>
                        <a:rPr lang="pt-BR" dirty="0" smtClean="0"/>
                        <a:t>Conjunto de planejamento</a:t>
                      </a:r>
                      <a:r>
                        <a:rPr lang="pt-BR" baseline="0" dirty="0" smtClean="0"/>
                        <a:t> e resolução de problemas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Definição clara</a:t>
                      </a:r>
                      <a:r>
                        <a:rPr lang="pt-BR" baseline="0" dirty="0" smtClean="0"/>
                        <a:t> de objetivos</a:t>
                      </a:r>
                    </a:p>
                    <a:p>
                      <a:r>
                        <a:rPr lang="pt-BR" baseline="0" dirty="0" smtClean="0"/>
                        <a:t>Avaliação de riscos</a:t>
                      </a:r>
                    </a:p>
                    <a:p>
                      <a:r>
                        <a:rPr lang="pt-BR" baseline="0" dirty="0" smtClean="0"/>
                        <a:t>Planejamento e controle da ação/resultados</a:t>
                      </a:r>
                    </a:p>
                    <a:p>
                      <a:r>
                        <a:rPr lang="pt-BR" baseline="0" dirty="0" smtClean="0"/>
                        <a:t>Busca de informação</a:t>
                      </a:r>
                    </a:p>
                    <a:p>
                      <a:r>
                        <a:rPr lang="pt-BR" baseline="0" dirty="0" smtClean="0"/>
                        <a:t>Busca e aproveitamento de recursos</a:t>
                      </a:r>
                    </a:p>
                  </a:txBody>
                  <a:tcPr/>
                </a:tc>
              </a:tr>
              <a:tr h="1357322">
                <a:tc>
                  <a:txBody>
                    <a:bodyPr/>
                    <a:lstStyle/>
                    <a:p>
                      <a:r>
                        <a:rPr lang="pt-BR" dirty="0" smtClean="0"/>
                        <a:t>Conjunto de influência (relação com as pessoas)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Assertividade (comunicação direta)</a:t>
                      </a:r>
                    </a:p>
                    <a:p>
                      <a:r>
                        <a:rPr lang="pt-BR" dirty="0" smtClean="0"/>
                        <a:t>Persuasão</a:t>
                      </a:r>
                    </a:p>
                    <a:p>
                      <a:r>
                        <a:rPr lang="pt-BR" dirty="0" smtClean="0"/>
                        <a:t>Formação de redes de apoio</a:t>
                      </a:r>
                    </a:p>
                    <a:p>
                      <a:r>
                        <a:rPr lang="pt-BR" dirty="0" smtClean="0"/>
                        <a:t>Promoção de ralações</a:t>
                      </a:r>
                      <a:r>
                        <a:rPr lang="pt-BR" baseline="0" dirty="0" smtClean="0"/>
                        <a:t> de confiança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4" grpId="0" animBg="1" autoUpdateAnimBg="0"/>
    </p:bldLst>
  </p:timing>
</p:sld>
</file>

<file path=ppt/theme/theme1.xml><?xml version="1.0" encoding="utf-8"?>
<a:theme xmlns:a="http://schemas.openxmlformats.org/drawingml/2006/main" name="uniforce">
  <a:themeElements>
    <a:clrScheme name="">
      <a:dk1>
        <a:srgbClr val="003300"/>
      </a:dk1>
      <a:lt1>
        <a:srgbClr val="FFFFFF"/>
      </a:lt1>
      <a:dk2>
        <a:srgbClr val="336600"/>
      </a:dk2>
      <a:lt2>
        <a:srgbClr val="FFCC66"/>
      </a:lt2>
      <a:accent1>
        <a:srgbClr val="996633"/>
      </a:accent1>
      <a:accent2>
        <a:srgbClr val="0099CC"/>
      </a:accent2>
      <a:accent3>
        <a:srgbClr val="ADB8AA"/>
      </a:accent3>
      <a:accent4>
        <a:srgbClr val="DADADA"/>
      </a:accent4>
      <a:accent5>
        <a:srgbClr val="CAB8AD"/>
      </a:accent5>
      <a:accent6>
        <a:srgbClr val="008AB9"/>
      </a:accent6>
      <a:hlink>
        <a:srgbClr val="FF9900"/>
      </a:hlink>
      <a:folHlink>
        <a:srgbClr val="FF9900"/>
      </a:folHlink>
    </a:clrScheme>
    <a:fontScheme name="uniforc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uniforce 1">
        <a:dk1>
          <a:srgbClr val="003300"/>
        </a:dk1>
        <a:lt1>
          <a:srgbClr val="FFFFFF"/>
        </a:lt1>
        <a:dk2>
          <a:srgbClr val="336600"/>
        </a:dk2>
        <a:lt2>
          <a:srgbClr val="FFCC66"/>
        </a:lt2>
        <a:accent1>
          <a:srgbClr val="996633"/>
        </a:accent1>
        <a:accent2>
          <a:srgbClr val="0099CC"/>
        </a:accent2>
        <a:accent3>
          <a:srgbClr val="ADB8AA"/>
        </a:accent3>
        <a:accent4>
          <a:srgbClr val="DADADA"/>
        </a:accent4>
        <a:accent5>
          <a:srgbClr val="CAB8AD"/>
        </a:accent5>
        <a:accent6>
          <a:srgbClr val="008AB9"/>
        </a:accent6>
        <a:hlink>
          <a:srgbClr val="FF99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force 2">
        <a:dk1>
          <a:srgbClr val="4D4D4D"/>
        </a:dk1>
        <a:lt1>
          <a:srgbClr val="D6EFD0"/>
        </a:lt1>
        <a:dk2>
          <a:srgbClr val="336699"/>
        </a:dk2>
        <a:lt2>
          <a:srgbClr val="65B5D1"/>
        </a:lt2>
        <a:accent1>
          <a:srgbClr val="9BB9C3"/>
        </a:accent1>
        <a:accent2>
          <a:srgbClr val="99CCFF"/>
        </a:accent2>
        <a:accent3>
          <a:srgbClr val="E8F6E4"/>
        </a:accent3>
        <a:accent4>
          <a:srgbClr val="404040"/>
        </a:accent4>
        <a:accent5>
          <a:srgbClr val="CBD9DE"/>
        </a:accent5>
        <a:accent6>
          <a:srgbClr val="8AB9E7"/>
        </a:accent6>
        <a:hlink>
          <a:srgbClr val="009999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forc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Y:\Vorlagen\Extern uf\uniforce.pot</Template>
  <TotalTime>7565</TotalTime>
  <Words>2132</Words>
  <Application>Microsoft PowerPoint 7.0</Application>
  <PresentationFormat>Apresentação na tela (4:3)</PresentationFormat>
  <Paragraphs>760</Paragraphs>
  <Slides>58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58</vt:i4>
      </vt:variant>
    </vt:vector>
  </HeadingPairs>
  <TitlesOfParts>
    <vt:vector size="59" baseType="lpstr">
      <vt:lpstr>uniforce</vt:lpstr>
      <vt:lpstr>Slide 1</vt:lpstr>
      <vt:lpstr>Índice</vt:lpstr>
      <vt:lpstr>Slide 3</vt:lpstr>
      <vt:lpstr>Empreendedorismo no Brasil: cenário atual</vt:lpstr>
      <vt:lpstr>Empreendedorismo no Brasil: Taxa de Mortalidade</vt:lpstr>
      <vt:lpstr>Empreendedorismo no Brasil: Causas da mortalidade</vt:lpstr>
      <vt:lpstr>Slide 7</vt:lpstr>
      <vt:lpstr>O empresário</vt:lpstr>
      <vt:lpstr>O empreendedor: Condutas típicas</vt:lpstr>
      <vt:lpstr>O empreendedor-empresário</vt:lpstr>
      <vt:lpstr>Identificação de oportunidades de negócios</vt:lpstr>
      <vt:lpstr>A pesquisa de mercado</vt:lpstr>
      <vt:lpstr>Construção da sociedade</vt:lpstr>
      <vt:lpstr>Slide 14</vt:lpstr>
      <vt:lpstr>Seu plano de negócios, sua bússola</vt:lpstr>
      <vt:lpstr>Conteúdo do plano de negócios</vt:lpstr>
      <vt:lpstr>O Sumário Executivo</vt:lpstr>
      <vt:lpstr>A Definição da Oportunidade</vt:lpstr>
      <vt:lpstr>O conceito do negócio</vt:lpstr>
      <vt:lpstr>Vantagem competitiva</vt:lpstr>
      <vt:lpstr>A equipe de gestão</vt:lpstr>
      <vt:lpstr>Slide 22</vt:lpstr>
      <vt:lpstr>O que é marketing</vt:lpstr>
      <vt:lpstr>Principais tipos de marketing</vt:lpstr>
      <vt:lpstr>Stakeholders em atividades de marketing</vt:lpstr>
      <vt:lpstr>Conceitos básicos de marketing</vt:lpstr>
      <vt:lpstr>Segmentação do mercado: A quem servir?</vt:lpstr>
      <vt:lpstr>O pós segmentação de mercado</vt:lpstr>
      <vt:lpstr>O Mix de marketing</vt:lpstr>
      <vt:lpstr>O Preço</vt:lpstr>
      <vt:lpstr>O Produto</vt:lpstr>
      <vt:lpstr>A Praça (distribuição)</vt:lpstr>
      <vt:lpstr>A Promoção</vt:lpstr>
      <vt:lpstr>Marketing de Produtos X Marketing de Serviços</vt:lpstr>
      <vt:lpstr>Marketing de Produtos X Marketing de Serviços</vt:lpstr>
      <vt:lpstr>Marketing boca-a-boca</vt:lpstr>
      <vt:lpstr>Marketing de relacionamento</vt:lpstr>
      <vt:lpstr>Estudo de caso: loja de materiais de construção</vt:lpstr>
      <vt:lpstr>Slide 39</vt:lpstr>
      <vt:lpstr>Recursos Humanos</vt:lpstr>
      <vt:lpstr>Infra-estrutura e localização</vt:lpstr>
      <vt:lpstr>Slide 42</vt:lpstr>
      <vt:lpstr>Cenário</vt:lpstr>
      <vt:lpstr>Objetivos de uma empresa</vt:lpstr>
      <vt:lpstr>Vamos ficar atentos!</vt:lpstr>
      <vt:lpstr>Ciclo do dinheiro</vt:lpstr>
      <vt:lpstr>Modelo simplificado de estruturação financeira</vt:lpstr>
      <vt:lpstr>Custos variáveis</vt:lpstr>
      <vt:lpstr>Custos fixos</vt:lpstr>
      <vt:lpstr>Cálculo (simplificado) do custo unitário dos produtos</vt:lpstr>
      <vt:lpstr>Cálculo (simplificado) do ponto de equilíbrio</vt:lpstr>
      <vt:lpstr>Capital de giro</vt:lpstr>
      <vt:lpstr>Capital de giro: dicas</vt:lpstr>
      <vt:lpstr>Investimentos</vt:lpstr>
      <vt:lpstr>Projeção de resultados</vt:lpstr>
      <vt:lpstr>Slide 56</vt:lpstr>
      <vt:lpstr>Compilando o Plano de Negócios</vt:lpstr>
      <vt:lpstr>Contato e maiores informações</vt:lpstr>
    </vt:vector>
  </TitlesOfParts>
  <Manager>Alexandre Caruso</Manager>
  <Company>YABT Brasil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em Plano de Negócios</dc:title>
  <dc:subject>Programa de desenvolvimento de jovens empreendedores</dc:subject>
  <dc:creator>Leonardo Laranjeira Gomes</dc:creator>
  <cp:keywords>juventude, empreendedorismo, capacitação, empreendedorismo, baixa renda</cp:keywords>
  <cp:lastModifiedBy>Leonardo Gomes</cp:lastModifiedBy>
  <cp:revision>347</cp:revision>
  <cp:lastPrinted>2000-10-25T12:29:09Z</cp:lastPrinted>
  <dcterms:created xsi:type="dcterms:W3CDTF">2002-02-14T16:11:40Z</dcterms:created>
  <dcterms:modified xsi:type="dcterms:W3CDTF">2007-01-31T11:13:58Z</dcterms:modified>
  <cp:category>Treinamentos externos</cp:category>
</cp:coreProperties>
</file>