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346" r:id="rId3"/>
    <p:sldId id="259" r:id="rId4"/>
    <p:sldId id="316" r:id="rId5"/>
    <p:sldId id="258" r:id="rId6"/>
    <p:sldId id="350" r:id="rId7"/>
    <p:sldId id="349" r:id="rId8"/>
    <p:sldId id="348" r:id="rId9"/>
    <p:sldId id="347" r:id="rId10"/>
    <p:sldId id="265" r:id="rId11"/>
    <p:sldId id="273" r:id="rId12"/>
    <p:sldId id="338" r:id="rId13"/>
    <p:sldId id="307" r:id="rId14"/>
    <p:sldId id="286" r:id="rId15"/>
    <p:sldId id="304" r:id="rId16"/>
    <p:sldId id="339" r:id="rId17"/>
    <p:sldId id="278" r:id="rId18"/>
    <p:sldId id="282" r:id="rId19"/>
    <p:sldId id="319" r:id="rId20"/>
    <p:sldId id="341" r:id="rId21"/>
    <p:sldId id="340" r:id="rId22"/>
    <p:sldId id="287" r:id="rId23"/>
    <p:sldId id="343" r:id="rId24"/>
    <p:sldId id="279" r:id="rId25"/>
    <p:sldId id="344" r:id="rId26"/>
    <p:sldId id="313" r:id="rId27"/>
    <p:sldId id="312" r:id="rId28"/>
    <p:sldId id="311" r:id="rId29"/>
    <p:sldId id="309" r:id="rId30"/>
    <p:sldId id="310" r:id="rId31"/>
    <p:sldId id="291" r:id="rId32"/>
    <p:sldId id="321" r:id="rId33"/>
    <p:sldId id="322" r:id="rId34"/>
    <p:sldId id="324" r:id="rId35"/>
    <p:sldId id="323" r:id="rId36"/>
    <p:sldId id="326" r:id="rId37"/>
    <p:sldId id="328" r:id="rId38"/>
    <p:sldId id="327" r:id="rId39"/>
    <p:sldId id="297" r:id="rId40"/>
    <p:sldId id="298" r:id="rId41"/>
    <p:sldId id="345" r:id="rId42"/>
    <p:sldId id="285" r:id="rId43"/>
    <p:sldId id="280" r:id="rId44"/>
    <p:sldId id="284" r:id="rId45"/>
    <p:sldId id="329" r:id="rId46"/>
    <p:sldId id="301" r:id="rId47"/>
    <p:sldId id="336" r:id="rId48"/>
    <p:sldId id="335" r:id="rId49"/>
    <p:sldId id="334" r:id="rId50"/>
    <p:sldId id="342" r:id="rId51"/>
    <p:sldId id="337" r:id="rId52"/>
    <p:sldId id="283" r:id="rId53"/>
    <p:sldId id="351" r:id="rId54"/>
    <p:sldId id="352" r:id="rId55"/>
    <p:sldId id="299" r:id="rId56"/>
    <p:sldId id="263" r:id="rId57"/>
    <p:sldId id="289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AD9EB-C803-4DAF-96B3-9F21397B1AC1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3CCE3-5ABE-4F1A-B851-C3AD362A2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260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39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4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788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732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35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11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09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17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7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64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52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0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2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28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770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92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50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9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08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56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6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0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9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37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893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84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4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053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49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09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488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944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2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604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333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62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679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05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56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181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18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969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4031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803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389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818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73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3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0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3CCE3-5ABE-4F1A-B851-C3AD362A2F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8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5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4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7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9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93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7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5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8DE4-9805-4477-AFD4-F90D14E5986B}" type="datetimeFigureOut">
              <a:rPr lang="pt-BR" smtClean="0"/>
              <a:t>05/07/2014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B67-2730-42BF-9319-425E538DB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INTRODUÇÃO AO TESTE DE SOFTWARE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4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i="1" dirty="0">
                <a:solidFill>
                  <a:schemeClr val="bg1"/>
                </a:solidFill>
              </a:rPr>
              <a:t>A totalidade de características de um produto de software que lhe confere a capacidade de satisfazer necessidades explicitas e implícitas</a:t>
            </a:r>
            <a:r>
              <a:rPr lang="pt-BR" i="1" dirty="0" smtClean="0">
                <a:solidFill>
                  <a:schemeClr val="bg1"/>
                </a:solidFill>
              </a:rPr>
              <a:t>”.(</a:t>
            </a:r>
            <a:r>
              <a:rPr lang="pt-BR" dirty="0">
                <a:solidFill>
                  <a:schemeClr val="bg1"/>
                </a:solidFill>
              </a:rPr>
              <a:t>ISO/IEC 9126 </a:t>
            </a:r>
            <a:r>
              <a:rPr lang="pt-BR" i="1" dirty="0" smtClean="0">
                <a:solidFill>
                  <a:schemeClr val="bg1"/>
                </a:solidFill>
              </a:rPr>
              <a:t>)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i="1" dirty="0">
                <a:solidFill>
                  <a:schemeClr val="bg1"/>
                </a:solidFill>
              </a:rPr>
              <a:t>A totalidade de características de um produto de software que lhe confere a capacidade de satisfazer necessidades explicitas e implícitas</a:t>
            </a:r>
            <a:r>
              <a:rPr lang="pt-BR" i="1" dirty="0" smtClean="0">
                <a:solidFill>
                  <a:schemeClr val="bg1"/>
                </a:solidFill>
              </a:rPr>
              <a:t>”.(</a:t>
            </a:r>
            <a:r>
              <a:rPr lang="pt-BR" dirty="0">
                <a:solidFill>
                  <a:schemeClr val="bg1"/>
                </a:solidFill>
              </a:rPr>
              <a:t>ISO/IEC 9126 </a:t>
            </a:r>
            <a:r>
              <a:rPr lang="pt-BR" i="1" dirty="0" smtClean="0">
                <a:solidFill>
                  <a:schemeClr val="bg1"/>
                </a:solidFill>
              </a:rPr>
              <a:t>)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i="1" dirty="0" smtClean="0">
                <a:solidFill>
                  <a:schemeClr val="bg1"/>
                </a:solidFill>
              </a:rPr>
              <a:t>Qualidade não é uma fase do ciclo de desenvolvimento do software...</a:t>
            </a:r>
            <a:r>
              <a:rPr lang="pt-BR" i="1" dirty="0">
                <a:solidFill>
                  <a:schemeClr val="bg1"/>
                </a:solidFill>
              </a:rPr>
              <a:t/>
            </a:r>
            <a:br>
              <a:rPr lang="pt-BR" i="1" dirty="0">
                <a:solidFill>
                  <a:schemeClr val="bg1"/>
                </a:solidFill>
              </a:rPr>
            </a:br>
            <a:r>
              <a:rPr lang="pt-BR" i="1" dirty="0" smtClean="0">
                <a:solidFill>
                  <a:schemeClr val="bg1"/>
                </a:solidFill>
              </a:rPr>
              <a:t>... é parte de todas as fases”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QUALIDADE DO SOFTWARE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7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cs typeface="Arial" panose="020B0604020202020204" pitchFamily="34" charset="0"/>
              </a:rPr>
              <a:t>Segundo pesquisas do SEI (SOFTWARE ENGINEERING INSTITUTE)</a:t>
            </a:r>
            <a:br>
              <a:rPr lang="pt-BR" dirty="0" smtClean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pt-BR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pt-BR" i="1" dirty="0" smtClean="0">
                <a:solidFill>
                  <a:schemeClr val="bg1"/>
                </a:solidFill>
                <a:cs typeface="Arial" panose="020B0604020202020204" pitchFamily="34" charset="0"/>
              </a:rPr>
              <a:t>30</a:t>
            </a:r>
            <a:r>
              <a:rPr lang="pt-BR" i="1" dirty="0">
                <a:solidFill>
                  <a:schemeClr val="bg1"/>
                </a:solidFill>
                <a:cs typeface="Arial" panose="020B0604020202020204" pitchFamily="34" charset="0"/>
              </a:rPr>
              <a:t>% dos projetos são cancelados antes de serem finalizados</a:t>
            </a:r>
          </a:p>
          <a:p>
            <a:r>
              <a:rPr lang="pt-BR" i="1" dirty="0">
                <a:solidFill>
                  <a:schemeClr val="bg1"/>
                </a:solidFill>
                <a:cs typeface="Arial" panose="020B0604020202020204" pitchFamily="34" charset="0"/>
              </a:rPr>
              <a:t>70% dos projetos falham nas entregas das funcionalidades esperadas</a:t>
            </a:r>
          </a:p>
          <a:p>
            <a:r>
              <a:rPr lang="pt-BR" i="1" dirty="0" smtClean="0">
                <a:solidFill>
                  <a:schemeClr val="bg1"/>
                </a:solidFill>
                <a:cs typeface="Arial" panose="020B0604020202020204" pitchFamily="34" charset="0"/>
              </a:rPr>
              <a:t>Empresas dedicam cerca de 55% dos esforços para corrigir defeitos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O QUE É TESTE DE SOFTWARE?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O QUE É TESTE DE SOFTWARE?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seu objetivo é revelar falhas em um produto, para que as causas dessas falhas sejam identificadas e possam ser corrigidas pela equipe de desenvolvimento antes da entrega final.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“O </a:t>
            </a:r>
            <a:r>
              <a:rPr lang="pt-BR" i="1" dirty="0">
                <a:solidFill>
                  <a:schemeClr val="bg1"/>
                </a:solidFill>
              </a:rPr>
              <a:t>teste de programas pode ser usado para mostrar a presença de defeitos, mas nunca para mostrar a sua </a:t>
            </a:r>
            <a:r>
              <a:rPr lang="pt-BR" i="1" dirty="0" smtClean="0">
                <a:solidFill>
                  <a:schemeClr val="bg1"/>
                </a:solidFill>
              </a:rPr>
              <a:t>ausência” </a:t>
            </a:r>
            <a:r>
              <a:rPr lang="pt-BR" b="1" i="1" dirty="0">
                <a:solidFill>
                  <a:schemeClr val="bg1"/>
                </a:solidFill>
              </a:rPr>
              <a:t>(</a:t>
            </a:r>
            <a:r>
              <a:rPr lang="pt-BR" b="1" i="1" dirty="0" err="1">
                <a:solidFill>
                  <a:schemeClr val="bg1"/>
                </a:solidFill>
              </a:rPr>
              <a:t>Dijkstra</a:t>
            </a:r>
            <a:r>
              <a:rPr lang="pt-BR" b="1" i="1" dirty="0">
                <a:solidFill>
                  <a:schemeClr val="bg1"/>
                </a:solidFill>
              </a:rPr>
              <a:t>). </a:t>
            </a:r>
            <a:endParaRPr lang="pt-BR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FUNDAMENTOS E PRINCÍPIOS DO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Elipse 8"/>
          <p:cNvSpPr/>
          <p:nvPr/>
        </p:nvSpPr>
        <p:spPr>
          <a:xfrm>
            <a:off x="5041249" y="2992676"/>
            <a:ext cx="2373409" cy="15914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DEFEITO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2366" y="2049485"/>
            <a:ext cx="2910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DEFEITO: Instrução ou comando incorreto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endParaRPr lang="pt-B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0" y="1516427"/>
            <a:ext cx="12192000" cy="330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2" name="Grupo 11"/>
          <p:cNvGrpSpPr/>
          <p:nvPr/>
        </p:nvGrpSpPr>
        <p:grpSpPr>
          <a:xfrm>
            <a:off x="4562346" y="2422254"/>
            <a:ext cx="4431182" cy="2877318"/>
            <a:chOff x="3572507" y="2271811"/>
            <a:chExt cx="4431182" cy="2877318"/>
          </a:xfrm>
        </p:grpSpPr>
        <p:sp>
          <p:nvSpPr>
            <p:cNvPr id="8" name="Elipse 7"/>
            <p:cNvSpPr/>
            <p:nvPr/>
          </p:nvSpPr>
          <p:spPr>
            <a:xfrm>
              <a:off x="3572507" y="2271811"/>
              <a:ext cx="4431182" cy="28773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051410" y="2842233"/>
              <a:ext cx="2373409" cy="1591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>
                  <a:solidFill>
                    <a:schemeClr val="tx1"/>
                  </a:solidFill>
                </a:rPr>
                <a:t>DEFEITO</a:t>
              </a:r>
              <a:endParaRPr lang="pt-BR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7712" y="3453314"/>
              <a:ext cx="827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 smtClean="0"/>
                <a:t>ERRO</a:t>
              </a:r>
              <a:endParaRPr lang="pt-BR" sz="2200" b="1" dirty="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2366" y="2049485"/>
            <a:ext cx="2910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DEFEITO: Instrução ou comando incorreto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ERRO: Desvio da especificação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endParaRPr lang="pt-BR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2" name="Grupo 11"/>
          <p:cNvGrpSpPr/>
          <p:nvPr/>
        </p:nvGrpSpPr>
        <p:grpSpPr>
          <a:xfrm>
            <a:off x="4163343" y="1690684"/>
            <a:ext cx="6174890" cy="4195483"/>
            <a:chOff x="3173504" y="1540241"/>
            <a:chExt cx="6174890" cy="4195483"/>
          </a:xfrm>
        </p:grpSpPr>
        <p:sp>
          <p:nvSpPr>
            <p:cNvPr id="4" name="Elipse 3"/>
            <p:cNvSpPr/>
            <p:nvPr/>
          </p:nvSpPr>
          <p:spPr>
            <a:xfrm>
              <a:off x="3173504" y="1540241"/>
              <a:ext cx="6174890" cy="41954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8" name="Elipse 7"/>
            <p:cNvSpPr/>
            <p:nvPr/>
          </p:nvSpPr>
          <p:spPr>
            <a:xfrm>
              <a:off x="3572507" y="2271811"/>
              <a:ext cx="4431182" cy="28773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051410" y="2842233"/>
              <a:ext cx="2373409" cy="15914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>
                  <a:solidFill>
                    <a:schemeClr val="tx1"/>
                  </a:solidFill>
                </a:rPr>
                <a:t>DEFEITO</a:t>
              </a:r>
              <a:endParaRPr lang="pt-BR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7712" y="3453314"/>
              <a:ext cx="827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 smtClean="0"/>
                <a:t>ERRO</a:t>
              </a:r>
              <a:endParaRPr lang="pt-BR" sz="22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8296582" y="3453314"/>
              <a:ext cx="9381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 smtClean="0"/>
                <a:t>FALHA</a:t>
              </a:r>
              <a:endParaRPr lang="pt-BR" sz="2200" b="1" dirty="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DEFEITO, ERRO E </a:t>
            </a:r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FALHA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2366" y="2049485"/>
            <a:ext cx="29109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DEFEITO: Instrução ou comando incorreto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ERRO: Desvio da especificação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/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FALHA: Processamento incorreto e comportamento inconsistente</a:t>
            </a:r>
          </a:p>
        </p:txBody>
      </p:sp>
    </p:spTree>
    <p:extLst>
      <p:ext uri="{BB962C8B-B14F-4D97-AF65-F5344CB8AC3E}">
        <p14:creationId xmlns:p14="http://schemas.microsoft.com/office/powerpoint/2010/main" val="1987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VERIFICAÇÃO E VALIDAÇÃO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VERIFICAÇÃO E VALIDAÇÃO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“Verificação </a:t>
            </a:r>
            <a:r>
              <a:rPr lang="pt-BR" i="1" dirty="0">
                <a:solidFill>
                  <a:schemeClr val="bg1"/>
                </a:solidFill>
              </a:rPr>
              <a:t>e validação são atividades envolvidas com a garantia da qualidade de software. A função dessas atividades é prevenir os defeitos e diminuir os riscos do </a:t>
            </a:r>
            <a:r>
              <a:rPr lang="pt-BR" i="1" dirty="0" smtClean="0">
                <a:solidFill>
                  <a:schemeClr val="bg1"/>
                </a:solidFill>
              </a:rPr>
              <a:t>projeto”.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“É um empreendimento temporário, planejado, executado, e controlado, com objetivo de criar um produto ou serviço único.”</a:t>
            </a:r>
            <a:r>
              <a:rPr lang="pt-BR" dirty="0" smtClean="0">
                <a:solidFill>
                  <a:schemeClr val="bg1"/>
                </a:solidFill>
              </a:rPr>
              <a:t>(PMBOK)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Retângulo 1"/>
          <p:cNvSpPr/>
          <p:nvPr/>
        </p:nvSpPr>
        <p:spPr>
          <a:xfrm>
            <a:off x="1548430" y="2265118"/>
            <a:ext cx="1573306" cy="10040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PLANEJAR TESTES</a:t>
            </a:r>
            <a:endParaRPr lang="pt-BR" sz="2200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4080584" cy="1004048"/>
            <a:chOff x="1421665" y="3760431"/>
            <a:chExt cx="4080584" cy="1004048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6587862" cy="1004048"/>
            <a:chOff x="1421665" y="3760431"/>
            <a:chExt cx="6587862" cy="1004048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TESTES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5" name="Grupo 14"/>
          <p:cNvGrpSpPr/>
          <p:nvPr/>
        </p:nvGrpSpPr>
        <p:grpSpPr>
          <a:xfrm>
            <a:off x="1548430" y="2265118"/>
            <a:ext cx="6587862" cy="2941901"/>
            <a:chOff x="1421665" y="3760431"/>
            <a:chExt cx="6587862" cy="2941901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TESTES</a:t>
              </a:r>
              <a:endParaRPr lang="pt-BR" sz="2200" b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36221" y="5698285"/>
              <a:ext cx="1573306" cy="10040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GERENCIAR DEFEITOS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3" name="Seta para a direita 12"/>
            <p:cNvSpPr/>
            <p:nvPr/>
          </p:nvSpPr>
          <p:spPr>
            <a:xfrm rot="5400000">
              <a:off x="6588846" y="5078138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4" name="Seta para a direita 13"/>
            <p:cNvSpPr/>
            <p:nvPr/>
          </p:nvSpPr>
          <p:spPr>
            <a:xfrm rot="16200000">
              <a:off x="6994221" y="5078139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4926237" y="1742869"/>
            <a:ext cx="2171620" cy="2311289"/>
            <a:chOff x="910836" y="1887612"/>
            <a:chExt cx="2171620" cy="2311289"/>
          </a:xfrm>
        </p:grpSpPr>
        <p:grpSp>
          <p:nvGrpSpPr>
            <p:cNvPr id="7" name="Grupo 6"/>
            <p:cNvGrpSpPr/>
            <p:nvPr/>
          </p:nvGrpSpPr>
          <p:grpSpPr>
            <a:xfrm>
              <a:off x="1023987" y="2512928"/>
              <a:ext cx="1980452" cy="1685973"/>
              <a:chOff x="1683780" y="2512928"/>
              <a:chExt cx="1980452" cy="1685973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24413" y="2566214"/>
                <a:ext cx="1864055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0" y="2512928"/>
                <a:ext cx="1980452" cy="1685973"/>
              </a:xfrm>
              <a:prstGeom prst="rect">
                <a:avLst/>
              </a:prstGeom>
              <a:effectLst>
                <a:softEdge rad="177800"/>
              </a:effectLst>
            </p:spPr>
          </p:pic>
        </p:grpSp>
        <p:sp>
          <p:nvSpPr>
            <p:cNvPr id="10" name="CaixaDeTexto 9"/>
            <p:cNvSpPr txBox="1"/>
            <p:nvPr/>
          </p:nvSpPr>
          <p:spPr>
            <a:xfrm>
              <a:off x="910836" y="1887612"/>
              <a:ext cx="217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 CLAUDINO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8926067" y="1710108"/>
            <a:ext cx="1864613" cy="2357921"/>
            <a:chOff x="4910666" y="1888701"/>
            <a:chExt cx="1864613" cy="2357921"/>
          </a:xfrm>
        </p:grpSpPr>
        <p:grpSp>
          <p:nvGrpSpPr>
            <p:cNvPr id="13" name="Grupo 12"/>
            <p:cNvGrpSpPr/>
            <p:nvPr/>
          </p:nvGrpSpPr>
          <p:grpSpPr>
            <a:xfrm>
              <a:off x="4950498" y="2424620"/>
              <a:ext cx="1824781" cy="1822002"/>
              <a:chOff x="1805523" y="2239940"/>
              <a:chExt cx="1824781" cy="1822002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805523" y="2381534"/>
                <a:ext cx="1824781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102" y="2239940"/>
                <a:ext cx="1763789" cy="1822002"/>
              </a:xfrm>
              <a:prstGeom prst="rect">
                <a:avLst/>
              </a:prstGeom>
              <a:effectLst>
                <a:softEdge rad="241300"/>
              </a:effectLst>
            </p:spPr>
          </p:pic>
        </p:grpSp>
        <p:sp>
          <p:nvSpPr>
            <p:cNvPr id="18" name="CaixaDeTexto 17"/>
            <p:cNvSpPr txBox="1"/>
            <p:nvPr/>
          </p:nvSpPr>
          <p:spPr>
            <a:xfrm>
              <a:off x="4910666" y="188870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PAULO HENRIQUE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979497" y="1799969"/>
            <a:ext cx="2190921" cy="2275390"/>
            <a:chOff x="8603489" y="1887612"/>
            <a:chExt cx="2190921" cy="2275390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8766923" y="2566214"/>
              <a:ext cx="1864055" cy="1596788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03489" y="1887612"/>
              <a:ext cx="2190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EDUARDO MARGOTO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89" y="2421471"/>
            <a:ext cx="1867076" cy="1691121"/>
          </a:xfrm>
          <a:prstGeom prst="rect">
            <a:avLst/>
          </a:prstGeom>
          <a:effectLst>
            <a:softEdge rad="177800"/>
          </a:effectLst>
        </p:spPr>
      </p:pic>
      <p:cxnSp>
        <p:nvCxnSpPr>
          <p:cNvPr id="20" name="Conector reto 19"/>
          <p:cNvCxnSpPr/>
          <p:nvPr/>
        </p:nvCxnSpPr>
        <p:spPr>
          <a:xfrm flipV="1">
            <a:off x="0" y="1516427"/>
            <a:ext cx="12192000" cy="330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PROCESSO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548430" y="2265118"/>
            <a:ext cx="9213354" cy="2941901"/>
            <a:chOff x="1421665" y="3760431"/>
            <a:chExt cx="9213354" cy="2941901"/>
          </a:xfrm>
        </p:grpSpPr>
        <p:sp>
          <p:nvSpPr>
            <p:cNvPr id="2" name="Retângulo 1"/>
            <p:cNvSpPr/>
            <p:nvPr/>
          </p:nvSpPr>
          <p:spPr>
            <a:xfrm>
              <a:off x="1421665" y="3760431"/>
              <a:ext cx="1573306" cy="1004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PLANEJAR TESTES</a:t>
              </a:r>
              <a:endParaRPr lang="pt-BR" sz="2200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28943" y="3760432"/>
              <a:ext cx="1573306" cy="10040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PROJETAR TESTES</a:t>
              </a:r>
              <a:endParaRPr lang="pt-BR" sz="22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36221" y="3760432"/>
              <a:ext cx="1573306" cy="10040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TESTES</a:t>
              </a:r>
              <a:endParaRPr lang="pt-BR" sz="2200" b="1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36221" y="5698285"/>
              <a:ext cx="1573306" cy="10040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GERENCIAR DEFEITOS</a:t>
              </a:r>
              <a:endParaRPr lang="pt-BR" sz="2200" b="1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943498" y="3760432"/>
              <a:ext cx="1691521" cy="1004047"/>
            </a:xfrm>
            <a:prstGeom prst="rect">
              <a:avLst/>
            </a:prstGeom>
            <a:solidFill>
              <a:srgbClr val="003C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VERIFICAR RESULTADOS</a:t>
              </a:r>
              <a:endParaRPr lang="pt-BR" sz="2200" b="1" dirty="0"/>
            </a:p>
          </p:txBody>
        </p:sp>
        <p:sp>
          <p:nvSpPr>
            <p:cNvPr id="3" name="Seta para a direita 2"/>
            <p:cNvSpPr/>
            <p:nvPr/>
          </p:nvSpPr>
          <p:spPr>
            <a:xfrm>
              <a:off x="3080060" y="4109210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587338" y="4114273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8094616" y="4103515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3" name="Seta para a direita 12"/>
            <p:cNvSpPr/>
            <p:nvPr/>
          </p:nvSpPr>
          <p:spPr>
            <a:xfrm rot="5400000">
              <a:off x="6588846" y="5078138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4" name="Seta para a direita 13"/>
            <p:cNvSpPr/>
            <p:nvPr/>
          </p:nvSpPr>
          <p:spPr>
            <a:xfrm rot="16200000">
              <a:off x="6994221" y="5078139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</p:spTree>
    <p:extLst>
      <p:ext uri="{BB962C8B-B14F-4D97-AF65-F5344CB8AC3E}">
        <p14:creationId xmlns:p14="http://schemas.microsoft.com/office/powerpoint/2010/main" val="20264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81212" y="466426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1882588" y="2291378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  <p:sp>
        <p:nvSpPr>
          <p:cNvPr id="6" name="Cubo 5"/>
          <p:cNvSpPr/>
          <p:nvPr/>
        </p:nvSpPr>
        <p:spPr>
          <a:xfrm>
            <a:off x="6413351" y="2291378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6251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553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teste de caixa-preta pode ser relacionado como se fosse a visão do usuário, ou seja, quer utilizar o programa sem se atentar aos detalhes de sua construção. 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5480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FUNCIONAL OU CAIXA-PRETA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657164" y="1827362"/>
            <a:ext cx="6875033" cy="5132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Estamos construindo o produto certo?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O teste de caixa-preta pode ser relacionado como se fosse a visão do usuário, ou seja, quer utilizar o programa sem se atentar aos detalhes de sua construção. </a:t>
            </a:r>
            <a:endParaRPr lang="pt-B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Para encontrar problemas dos tipos:</a:t>
            </a:r>
          </a:p>
          <a:p>
            <a:r>
              <a:rPr lang="pt-BR" sz="2600" i="1" dirty="0">
                <a:solidFill>
                  <a:schemeClr val="bg1"/>
                </a:solidFill>
              </a:rPr>
              <a:t>Funções incorretas ou omitidas; </a:t>
            </a:r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i="1" dirty="0">
                <a:solidFill>
                  <a:schemeClr val="bg1"/>
                </a:solidFill>
              </a:rPr>
              <a:t>Erros de interface; </a:t>
            </a:r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i="1" dirty="0">
                <a:solidFill>
                  <a:schemeClr val="bg1"/>
                </a:solidFill>
              </a:rPr>
              <a:t>Erros de comportamento ou desempenho; </a:t>
            </a:r>
            <a:endParaRPr lang="pt-BR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/>
            </a:r>
            <a:br>
              <a:rPr lang="pt-BR" b="1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838200" y="2331234"/>
            <a:ext cx="3195021" cy="2807746"/>
          </a:xfrm>
          <a:prstGeom prst="cub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CAIXA PRETA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314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</a:t>
            </a:r>
            <a:r>
              <a:rPr lang="pt-BR" b="1" dirty="0" smtClean="0">
                <a:solidFill>
                  <a:schemeClr val="bg1"/>
                </a:solidFill>
              </a:rPr>
              <a:t>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7676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Este teste é feito com relação à estrutura do componente permitindo uma verificação mais precisa do produto de software. 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087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34528" y="1773572"/>
            <a:ext cx="6875033" cy="52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Estamos construindo certo o produto?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Este teste é feito com relação à estrutura do componente permitindo uma verificação mais precisa do produto de software. 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Para encontrar problemas dos tipos:</a:t>
            </a:r>
          </a:p>
          <a:p>
            <a:r>
              <a:rPr lang="pt-BR" sz="2600" i="1" dirty="0">
                <a:solidFill>
                  <a:schemeClr val="bg1"/>
                </a:solidFill>
              </a:rPr>
              <a:t>Todos os caminhos independentes de um módulo tenham sido executados pelo menos uma vez; </a:t>
            </a:r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i="1" dirty="0" smtClean="0">
                <a:solidFill>
                  <a:schemeClr val="bg1"/>
                </a:solidFill>
              </a:rPr>
              <a:t>Exercitem </a:t>
            </a:r>
            <a:r>
              <a:rPr lang="pt-BR" sz="2600" i="1" dirty="0">
                <a:solidFill>
                  <a:schemeClr val="bg1"/>
                </a:solidFill>
              </a:rPr>
              <a:t>as estruturas de dados internas para garantir a sua validade. 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TÉCNICA ESTRUTURAL OU CAIXA-BRANCA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0" name="Cubo 9"/>
          <p:cNvSpPr/>
          <p:nvPr/>
        </p:nvSpPr>
        <p:spPr>
          <a:xfrm>
            <a:off x="8199121" y="2002134"/>
            <a:ext cx="3195021" cy="2807746"/>
          </a:xfrm>
          <a:prstGeom prst="cub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CAIXA</a:t>
            </a:r>
          </a:p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BRANCA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7503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TIPOS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42936"/>
              </p:ext>
            </p:extLst>
          </p:nvPr>
        </p:nvGraphicFramePr>
        <p:xfrm>
          <a:off x="838200" y="1825625"/>
          <a:ext cx="9500034" cy="3657600"/>
        </p:xfrm>
        <a:graphic>
          <a:graphicData uri="http://schemas.openxmlformats.org/drawingml/2006/table">
            <a:tbl>
              <a:tblPr firstRow="1" bandRow="1">
                <a:effectLst/>
                <a:tableStyleId>{D03447BB-5D67-496B-8E87-E561075AD55C}</a:tableStyleId>
              </a:tblPr>
              <a:tblGrid>
                <a:gridCol w="4750017"/>
                <a:gridCol w="475001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    FUNCIONAL</a:t>
                      </a:r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     ESTRUTURAL</a:t>
                      </a:r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REQUISITOS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ESTRESSE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REGRESSÃO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EXECUÇÃO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TRATAMENTO DE ERROS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RECUPERAÇÃO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SUPORTE MANUAL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OPERAÇÃO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INTERCONEXÃO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CONFORMIDADE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CONTROLE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SEGURANÇA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 smtClean="0">
                          <a:ln>
                            <a:noFill/>
                          </a:ln>
                        </a:rPr>
                        <a:t>PARALELO</a:t>
                      </a:r>
                      <a:endParaRPr lang="pt-BR" sz="2400" b="1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ubo 7"/>
          <p:cNvSpPr/>
          <p:nvPr/>
        </p:nvSpPr>
        <p:spPr>
          <a:xfrm>
            <a:off x="946673" y="1888257"/>
            <a:ext cx="265355" cy="222524"/>
          </a:xfrm>
          <a:prstGeom prst="cub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5" name="Cubo 14"/>
          <p:cNvSpPr/>
          <p:nvPr/>
        </p:nvSpPr>
        <p:spPr>
          <a:xfrm>
            <a:off x="5671268" y="1888257"/>
            <a:ext cx="265355" cy="222524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4418898" y="1742869"/>
            <a:ext cx="3296276" cy="3072018"/>
            <a:chOff x="403497" y="1887612"/>
            <a:chExt cx="3296276" cy="3072018"/>
          </a:xfrm>
        </p:grpSpPr>
        <p:grpSp>
          <p:nvGrpSpPr>
            <p:cNvPr id="7" name="Grupo 6"/>
            <p:cNvGrpSpPr/>
            <p:nvPr/>
          </p:nvGrpSpPr>
          <p:grpSpPr>
            <a:xfrm>
              <a:off x="1023987" y="2512928"/>
              <a:ext cx="1980452" cy="1685973"/>
              <a:chOff x="1683780" y="2512928"/>
              <a:chExt cx="1980452" cy="1685973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1724413" y="2566214"/>
                <a:ext cx="1864055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780" y="2512928"/>
                <a:ext cx="1980452" cy="1685973"/>
              </a:xfrm>
              <a:prstGeom prst="rect">
                <a:avLst/>
              </a:prstGeom>
              <a:effectLst>
                <a:softEdge rad="177800"/>
              </a:effectLst>
            </p:spPr>
          </p:pic>
        </p:grpSp>
        <p:sp>
          <p:nvSpPr>
            <p:cNvPr id="10" name="CaixaDeTexto 9"/>
            <p:cNvSpPr txBox="1"/>
            <p:nvPr/>
          </p:nvSpPr>
          <p:spPr>
            <a:xfrm>
              <a:off x="910836" y="1887612"/>
              <a:ext cx="2171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MATHEUS CLAUDINO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upo 30"/>
            <p:cNvGrpSpPr/>
            <p:nvPr/>
          </p:nvGrpSpPr>
          <p:grpSpPr>
            <a:xfrm>
              <a:off x="403497" y="4522598"/>
              <a:ext cx="3296276" cy="437032"/>
              <a:chOff x="1003480" y="4573509"/>
              <a:chExt cx="3296276" cy="437032"/>
            </a:xfrm>
          </p:grpSpPr>
          <p:pic>
            <p:nvPicPr>
              <p:cNvPr id="26" name="Imagem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480" y="4573509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0" name="CaixaDeTexto 29"/>
              <p:cNvSpPr txBox="1"/>
              <p:nvPr/>
            </p:nvSpPr>
            <p:spPr>
              <a:xfrm>
                <a:off x="1440512" y="4607359"/>
                <a:ext cx="285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matheusclaudin@gmail.com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8147855" y="1710108"/>
            <a:ext cx="3962337" cy="3104921"/>
            <a:chOff x="4132454" y="1888701"/>
            <a:chExt cx="3962337" cy="3104921"/>
          </a:xfrm>
        </p:grpSpPr>
        <p:grpSp>
          <p:nvGrpSpPr>
            <p:cNvPr id="13" name="Grupo 12"/>
            <p:cNvGrpSpPr/>
            <p:nvPr/>
          </p:nvGrpSpPr>
          <p:grpSpPr>
            <a:xfrm>
              <a:off x="4950498" y="2424620"/>
              <a:ext cx="1824781" cy="1822002"/>
              <a:chOff x="1805523" y="2239940"/>
              <a:chExt cx="1824781" cy="1822002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1805523" y="2381534"/>
                <a:ext cx="1824781" cy="159678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102" y="2239940"/>
                <a:ext cx="1763789" cy="1822002"/>
              </a:xfrm>
              <a:prstGeom prst="rect">
                <a:avLst/>
              </a:prstGeom>
              <a:effectLst>
                <a:softEdge rad="241300"/>
              </a:effectLst>
            </p:spPr>
          </p:pic>
        </p:grpSp>
        <p:sp>
          <p:nvSpPr>
            <p:cNvPr id="18" name="CaixaDeTexto 17"/>
            <p:cNvSpPr txBox="1"/>
            <p:nvPr/>
          </p:nvSpPr>
          <p:spPr>
            <a:xfrm>
              <a:off x="4910666" y="1888701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PAULO HENRIQUE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4132454" y="4556590"/>
              <a:ext cx="3962337" cy="437032"/>
              <a:chOff x="4910666" y="4573651"/>
              <a:chExt cx="3962337" cy="437032"/>
            </a:xfrm>
          </p:grpSpPr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0666" y="4573651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2" name="CaixaDeTexto 31"/>
              <p:cNvSpPr txBox="1"/>
              <p:nvPr/>
            </p:nvSpPr>
            <p:spPr>
              <a:xfrm>
                <a:off x="5399423" y="4607501"/>
                <a:ext cx="3473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p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aulohenrique.de93@hotmail.com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upo 39"/>
          <p:cNvGrpSpPr/>
          <p:nvPr/>
        </p:nvGrpSpPr>
        <p:grpSpPr>
          <a:xfrm>
            <a:off x="542465" y="1799969"/>
            <a:ext cx="3443753" cy="3011090"/>
            <a:chOff x="8166457" y="1887612"/>
            <a:chExt cx="3443753" cy="3011090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8766923" y="2566214"/>
              <a:ext cx="1864055" cy="1596788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8603489" y="1887612"/>
              <a:ext cx="2190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EDUARDO MARGOTO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8166457" y="4461670"/>
              <a:ext cx="3443753" cy="437032"/>
              <a:chOff x="8435551" y="4518770"/>
              <a:chExt cx="3443753" cy="437032"/>
            </a:xfrm>
          </p:grpSpPr>
          <p:pic>
            <p:nvPicPr>
              <p:cNvPr id="29" name="Imagem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5551" y="4518770"/>
                <a:ext cx="437032" cy="437032"/>
              </a:xfrm>
              <a:prstGeom prst="rect">
                <a:avLst/>
              </a:prstGeom>
            </p:spPr>
          </p:pic>
          <p:sp>
            <p:nvSpPr>
              <p:cNvPr id="38" name="CaixaDeTexto 37"/>
              <p:cNvSpPr txBox="1"/>
              <p:nvPr/>
            </p:nvSpPr>
            <p:spPr>
              <a:xfrm>
                <a:off x="8872583" y="4556448"/>
                <a:ext cx="3006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eduardo.margoto@gmail.com</a:t>
                </a:r>
              </a:p>
            </p:txBody>
          </p:sp>
        </p:grpSp>
      </p:grpSp>
      <p:grpSp>
        <p:nvGrpSpPr>
          <p:cNvPr id="42" name="Grupo 41"/>
          <p:cNvGrpSpPr/>
          <p:nvPr/>
        </p:nvGrpSpPr>
        <p:grpSpPr>
          <a:xfrm>
            <a:off x="3235832" y="5549424"/>
            <a:ext cx="6415285" cy="558983"/>
            <a:chOff x="1440317" y="3139080"/>
            <a:chExt cx="6415285" cy="558983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17" y="3139080"/>
              <a:ext cx="558983" cy="558983"/>
            </a:xfrm>
            <a:prstGeom prst="rect">
              <a:avLst/>
            </a:prstGeom>
          </p:spPr>
        </p:pic>
        <p:sp>
          <p:nvSpPr>
            <p:cNvPr id="44" name="CaixaDeTexto 43"/>
            <p:cNvSpPr txBox="1"/>
            <p:nvPr/>
          </p:nvSpPr>
          <p:spPr>
            <a:xfrm>
              <a:off x="2089802" y="3187738"/>
              <a:ext cx="576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chemeClr val="bg1"/>
                  </a:solidFill>
                </a:rPr>
                <a:t>WORKSHOP PARA DESENVOLVEDORES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4717501" y="285202"/>
            <a:ext cx="2589091" cy="1113991"/>
            <a:chOff x="1205724" y="349632"/>
            <a:chExt cx="2589091" cy="1113991"/>
          </a:xfrm>
        </p:grpSpPr>
        <p:pic>
          <p:nvPicPr>
            <p:cNvPr id="5" name="Imagem 4" descr="C:\Users\Matheus\Desktop\ifes.png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CaixaDeTexto 44"/>
            <p:cNvSpPr txBox="1"/>
            <p:nvPr/>
          </p:nvSpPr>
          <p:spPr>
            <a:xfrm>
              <a:off x="1906669" y="1052661"/>
              <a:ext cx="1888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CAMPUS COLATINA</a:t>
              </a:r>
              <a:endPara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5418446" y="292130"/>
            <a:ext cx="181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 INFORMAÇÃO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489" y="2421471"/>
            <a:ext cx="1867076" cy="1691121"/>
          </a:xfrm>
          <a:prstGeom prst="rect">
            <a:avLst/>
          </a:prstGeom>
          <a:effectLst>
            <a:softEdge rad="177800"/>
          </a:effectLst>
        </p:spPr>
      </p:pic>
      <p:cxnSp>
        <p:nvCxnSpPr>
          <p:cNvPr id="33" name="Conector reto 32"/>
          <p:cNvCxnSpPr/>
          <p:nvPr/>
        </p:nvCxnSpPr>
        <p:spPr>
          <a:xfrm flipV="1">
            <a:off x="0" y="1516427"/>
            <a:ext cx="12192000" cy="330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Os níveis de teste tem o intuito de efetuar a indicação sobre o foco do teste e os tipos de problemas a serem encontrados, dependendo do nível em que o teste será realizado. 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TESTE DE UNIDADE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INTEGRAÇÃO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SISTEMA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TESTE DE ACEITAÇÃO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46548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NÍVEIS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126748" y="-495062"/>
            <a:ext cx="6959238" cy="7017306"/>
            <a:chOff x="3152148" y="-1102797"/>
            <a:chExt cx="6959238" cy="7017306"/>
          </a:xfrm>
        </p:grpSpPr>
        <p:sp>
          <p:nvSpPr>
            <p:cNvPr id="12" name="CaixaDeTexto 11"/>
            <p:cNvSpPr txBox="1"/>
            <p:nvPr/>
          </p:nvSpPr>
          <p:spPr>
            <a:xfrm>
              <a:off x="4808672" y="-1102797"/>
              <a:ext cx="2538804" cy="701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pt-BR" sz="4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3152148" y="1886853"/>
              <a:ext cx="6959238" cy="2387613"/>
              <a:chOff x="3152148" y="1886853"/>
              <a:chExt cx="6959238" cy="2387613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3162748" y="2321604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3162748" y="2965594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162748" y="3608960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162748" y="4252950"/>
                <a:ext cx="6443831" cy="21516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/>
              <p:cNvSpPr txBox="1"/>
              <p:nvPr/>
            </p:nvSpPr>
            <p:spPr>
              <a:xfrm>
                <a:off x="3361917" y="1886853"/>
                <a:ext cx="15941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 smtClean="0">
                    <a:solidFill>
                      <a:schemeClr val="bg1"/>
                    </a:solidFill>
                  </a:rPr>
                  <a:t>REQUISITOS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3152148" y="2562427"/>
                <a:ext cx="22907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ANÁLISE PROJETO</a:t>
                </a: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3153428" y="3181037"/>
                <a:ext cx="25384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DESENVOLVIMENTO</a:t>
                </a: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509316" y="3793594"/>
                <a:ext cx="22776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 smtClean="0">
                    <a:solidFill>
                      <a:schemeClr val="bg1"/>
                    </a:solidFill>
                  </a:rPr>
                  <a:t>IMPLEMENTAÇÃO</a:t>
                </a:r>
                <a:endParaRPr lang="pt-BR" sz="2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7477075" y="1886853"/>
                <a:ext cx="26343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ACEITAÇÃO</a:t>
                </a: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7304399" y="2550770"/>
                <a:ext cx="23452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SISTEMA</a:t>
                </a: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7082522" y="3172620"/>
                <a:ext cx="2859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INTEGRAÇÃO</a:t>
                </a: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895077" y="3793594"/>
                <a:ext cx="241514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bg1"/>
                    </a:solidFill>
                  </a:rPr>
                  <a:t>TESTE DE UNIDADE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55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5000" y="2574925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“Todo </a:t>
            </a:r>
            <a:r>
              <a:rPr lang="pt-BR" i="1" dirty="0">
                <a:solidFill>
                  <a:schemeClr val="bg1"/>
                </a:solidFill>
              </a:rPr>
              <a:t>o processo de teste está ligado diretamente com o tipo do modelo de ciclo de vida que o produto de software está utilizando no seu processo de construção</a:t>
            </a:r>
            <a:r>
              <a:rPr lang="pt-BR" i="1" dirty="0" smtClean="0">
                <a:solidFill>
                  <a:schemeClr val="bg1"/>
                </a:solidFill>
              </a:rPr>
              <a:t>.” 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KiloGram" pitchFamily="50" charset="0"/>
              </a:rPr>
              <a:t>TESTE DURANTE O CICLO DE VIDA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“Todo </a:t>
            </a:r>
            <a:r>
              <a:rPr lang="pt-BR" i="1" dirty="0">
                <a:solidFill>
                  <a:schemeClr val="bg1"/>
                </a:solidFill>
              </a:rPr>
              <a:t>o processo de teste está ligado diretamente com o tipo do modelo de ciclo de vida que o produto de software está utilizando no seu processo de construção</a:t>
            </a:r>
            <a:r>
              <a:rPr lang="pt-BR" i="1" dirty="0" smtClean="0">
                <a:solidFill>
                  <a:schemeClr val="bg1"/>
                </a:solidFill>
              </a:rPr>
              <a:t>.” 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32067" y="3312388"/>
            <a:ext cx="9512300" cy="2584591"/>
            <a:chOff x="971547" y="3261588"/>
            <a:chExt cx="9512300" cy="2584591"/>
          </a:xfrm>
        </p:grpSpPr>
        <p:grpSp>
          <p:nvGrpSpPr>
            <p:cNvPr id="2" name="Grupo 1"/>
            <p:cNvGrpSpPr/>
            <p:nvPr/>
          </p:nvGrpSpPr>
          <p:grpSpPr>
            <a:xfrm>
              <a:off x="1180129" y="4839330"/>
              <a:ext cx="9095137" cy="1006849"/>
              <a:chOff x="1027730" y="3499270"/>
              <a:chExt cx="9095137" cy="1006849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027730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PLANO </a:t>
                </a:r>
              </a:p>
              <a:p>
                <a:pPr algn="ctr"/>
                <a:r>
                  <a:rPr lang="pt-BR" sz="2200" b="1" dirty="0" smtClean="0"/>
                  <a:t>DE TESTE</a:t>
                </a:r>
                <a:endParaRPr lang="pt-BR" sz="2200" b="1" dirty="0"/>
              </a:p>
            </p:txBody>
          </p:sp>
          <p:sp>
            <p:nvSpPr>
              <p:cNvPr id="10" name="Seta para a direita 9"/>
              <p:cNvSpPr/>
              <p:nvPr/>
            </p:nvSpPr>
            <p:spPr>
              <a:xfrm>
                <a:off x="2686125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535007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CASO DE TESTE</a:t>
                </a:r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>
                <a:off x="5193402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8549561" y="3499270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/>
                  <a:t>EXECUÇÃO CASO DE TESTE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042284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EXECUÇÃO CASO DE TESTE</a:t>
                </a:r>
                <a:endParaRPr lang="pt-BR" sz="2200" b="1" dirty="0"/>
              </a:p>
            </p:txBody>
          </p:sp>
          <p:sp>
            <p:nvSpPr>
              <p:cNvPr id="16" name="Seta para a direita 15"/>
              <p:cNvSpPr/>
              <p:nvPr/>
            </p:nvSpPr>
            <p:spPr>
              <a:xfrm>
                <a:off x="7700679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180129" y="3261588"/>
              <a:ext cx="9095137" cy="1006849"/>
              <a:chOff x="1027730" y="3499270"/>
              <a:chExt cx="9095137" cy="1006849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1027730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PLANO DE PROJETO</a:t>
                </a:r>
                <a:endParaRPr lang="pt-BR" sz="2200" b="1" dirty="0"/>
              </a:p>
            </p:txBody>
          </p:sp>
          <p:sp>
            <p:nvSpPr>
              <p:cNvPr id="19" name="Seta para a direita 18"/>
              <p:cNvSpPr/>
              <p:nvPr/>
            </p:nvSpPr>
            <p:spPr>
              <a:xfrm>
                <a:off x="2686125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492462" y="3499270"/>
                <a:ext cx="1658395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ANÁLISE</a:t>
                </a:r>
              </a:p>
              <a:p>
                <a:pPr algn="ctr"/>
                <a:r>
                  <a:rPr lang="pt-BR" sz="2200" b="1" dirty="0" smtClean="0"/>
                  <a:t>DE</a:t>
                </a:r>
              </a:p>
              <a:p>
                <a:pPr algn="ctr"/>
                <a:r>
                  <a:rPr lang="pt-BR" sz="2200" b="1" dirty="0" smtClean="0"/>
                  <a:t>REQUISITOS</a:t>
                </a:r>
              </a:p>
            </p:txBody>
          </p:sp>
          <p:sp>
            <p:nvSpPr>
              <p:cNvPr id="21" name="Seta para a direita 20"/>
              <p:cNvSpPr/>
              <p:nvPr/>
            </p:nvSpPr>
            <p:spPr>
              <a:xfrm>
                <a:off x="5193402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8549561" y="3499270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IMPLEMENTAÇÃO</a:t>
                </a:r>
                <a:endParaRPr lang="pt-BR" sz="2200" b="1" dirty="0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6042284" y="3502072"/>
                <a:ext cx="1573306" cy="10040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DESENVOLVIMENTO</a:t>
                </a:r>
                <a:endParaRPr lang="pt-BR" sz="2200" b="1" dirty="0"/>
              </a:p>
            </p:txBody>
          </p:sp>
          <p:sp>
            <p:nvSpPr>
              <p:cNvPr id="24" name="Seta para a direita 23"/>
              <p:cNvSpPr/>
              <p:nvPr/>
            </p:nvSpPr>
            <p:spPr>
              <a:xfrm>
                <a:off x="7700679" y="3850851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 b="1"/>
              </a:p>
            </p:txBody>
          </p:sp>
        </p:grpSp>
        <p:cxnSp>
          <p:nvCxnSpPr>
            <p:cNvPr id="4" name="Conector reto 3"/>
            <p:cNvCxnSpPr/>
            <p:nvPr/>
          </p:nvCxnSpPr>
          <p:spPr>
            <a:xfrm>
              <a:off x="971547" y="4544849"/>
              <a:ext cx="95123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5991" y="2666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42767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97536" y="2290876"/>
            <a:ext cx="1573306" cy="10040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TESTE</a:t>
            </a:r>
          </a:p>
        </p:txBody>
      </p: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</p:spTree>
    <p:extLst>
      <p:ext uri="{BB962C8B-B14F-4D97-AF65-F5344CB8AC3E}">
        <p14:creationId xmlns:p14="http://schemas.microsoft.com/office/powerpoint/2010/main" val="1877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97536" y="2290876"/>
            <a:ext cx="2483984" cy="1004047"/>
            <a:chOff x="3758719" y="3783101"/>
            <a:chExt cx="2483984" cy="1004047"/>
          </a:xfrm>
        </p:grpSpPr>
        <p:sp>
          <p:nvSpPr>
            <p:cNvPr id="7" name="Retângulo 6"/>
            <p:cNvSpPr/>
            <p:nvPr/>
          </p:nvSpPr>
          <p:spPr>
            <a:xfrm>
              <a:off x="3758719" y="3783101"/>
              <a:ext cx="1573306" cy="10040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/>
                <a:t>CASO DE TESTE</a:t>
              </a:r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5478910" y="4121066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6546190" y="2290875"/>
            <a:ext cx="1573306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EXECUTAR </a:t>
            </a:r>
          </a:p>
          <a:p>
            <a:pPr algn="ctr"/>
            <a:r>
              <a:rPr lang="pt-BR" sz="2200" b="1" dirty="0" smtClean="0"/>
              <a:t>TESTE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2052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</a:t>
            </a:r>
            <a:r>
              <a:rPr lang="pt-BR" dirty="0" smtClean="0">
                <a:solidFill>
                  <a:schemeClr val="bg1"/>
                </a:solidFill>
              </a:rPr>
              <a:t>SOFTWARE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897536" y="2290876"/>
            <a:ext cx="4281300" cy="3131801"/>
            <a:chOff x="3758719" y="3783101"/>
            <a:chExt cx="4281300" cy="3131801"/>
          </a:xfrm>
        </p:grpSpPr>
        <p:sp>
          <p:nvSpPr>
            <p:cNvPr id="7" name="Retângulo 6"/>
            <p:cNvSpPr/>
            <p:nvPr/>
          </p:nvSpPr>
          <p:spPr>
            <a:xfrm>
              <a:off x="3758719" y="3783101"/>
              <a:ext cx="1573306" cy="100404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/>
                <a:t>CASO DE TESTE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66713" y="5910855"/>
              <a:ext cx="1573306" cy="100404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GERENCIAR DEFEITOS</a:t>
              </a:r>
              <a:endParaRPr lang="pt-BR" sz="2200" b="1" dirty="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5478910" y="4121066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4" name="Seta para a direita 13"/>
            <p:cNvSpPr/>
            <p:nvPr/>
          </p:nvSpPr>
          <p:spPr>
            <a:xfrm rot="5400000">
              <a:off x="6578649" y="5195757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5" name="Seta para a direita 14"/>
            <p:cNvSpPr/>
            <p:nvPr/>
          </p:nvSpPr>
          <p:spPr>
            <a:xfrm rot="16200000">
              <a:off x="7024714" y="5195757"/>
              <a:ext cx="763793" cy="306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17" name="Elipse 16"/>
          <p:cNvSpPr/>
          <p:nvPr/>
        </p:nvSpPr>
        <p:spPr>
          <a:xfrm>
            <a:off x="1272873" y="2268207"/>
            <a:ext cx="1692461" cy="10277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CASO DE USO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132446" y="2386158"/>
            <a:ext cx="647700" cy="768144"/>
            <a:chOff x="2091011" y="1362047"/>
            <a:chExt cx="647700" cy="768144"/>
          </a:xfrm>
          <a:solidFill>
            <a:schemeClr val="bg1">
              <a:lumMod val="95000"/>
            </a:schemeClr>
          </a:solidFill>
        </p:grpSpPr>
        <p:sp>
          <p:nvSpPr>
            <p:cNvPr id="18" name="Seta em curva para cima 17"/>
            <p:cNvSpPr/>
            <p:nvPr/>
          </p:nvSpPr>
          <p:spPr>
            <a:xfrm>
              <a:off x="2091011" y="1812691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19" name="Seta em curva para cima 18"/>
            <p:cNvSpPr/>
            <p:nvPr/>
          </p:nvSpPr>
          <p:spPr>
            <a:xfrm rot="11227501">
              <a:off x="2091011" y="1362047"/>
              <a:ext cx="647700" cy="317500"/>
            </a:xfrm>
            <a:prstGeom prst="curved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6546190" y="2290875"/>
            <a:ext cx="1573306" cy="100404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/>
              <a:t>EXECUTAR </a:t>
            </a:r>
          </a:p>
          <a:p>
            <a:pPr algn="ctr"/>
            <a:r>
              <a:rPr lang="pt-BR" sz="2200" b="1" dirty="0" smtClean="0"/>
              <a:t>TESTE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4624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81391" y="380228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272873" y="2268207"/>
            <a:ext cx="9587384" cy="3154470"/>
            <a:chOff x="1272873" y="2268207"/>
            <a:chExt cx="9587384" cy="3154470"/>
          </a:xfrm>
        </p:grpSpPr>
        <p:grpSp>
          <p:nvGrpSpPr>
            <p:cNvPr id="5" name="Grupo 4"/>
            <p:cNvGrpSpPr/>
            <p:nvPr/>
          </p:nvGrpSpPr>
          <p:grpSpPr>
            <a:xfrm>
              <a:off x="3897536" y="2268207"/>
              <a:ext cx="6962721" cy="3154470"/>
              <a:chOff x="3758719" y="3760432"/>
              <a:chExt cx="6962721" cy="3154470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758719" y="3783101"/>
                <a:ext cx="1573306" cy="10040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/>
                  <a:t>CASO DE TESTE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6466713" y="5910855"/>
                <a:ext cx="1573306" cy="100404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GERENCIAR DEFEITOS</a:t>
                </a:r>
                <a:endParaRPr lang="pt-BR" sz="2200" b="1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9036905" y="3760432"/>
                <a:ext cx="1684535" cy="1004047"/>
              </a:xfrm>
              <a:prstGeom prst="rect">
                <a:avLst/>
              </a:prstGeom>
              <a:solidFill>
                <a:srgbClr val="003C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200" b="1" dirty="0" smtClean="0"/>
                  <a:t>VERIFICAR RESULTADOS</a:t>
                </a:r>
                <a:endParaRPr lang="pt-BR" sz="2200" b="1" dirty="0"/>
              </a:p>
            </p:txBody>
          </p:sp>
          <p:sp>
            <p:nvSpPr>
              <p:cNvPr id="12" name="Seta para a direita 11"/>
              <p:cNvSpPr/>
              <p:nvPr/>
            </p:nvSpPr>
            <p:spPr>
              <a:xfrm>
                <a:off x="5478910" y="4121066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4" name="Seta para a direita 13"/>
              <p:cNvSpPr/>
              <p:nvPr/>
            </p:nvSpPr>
            <p:spPr>
              <a:xfrm rot="5400000">
                <a:off x="6578649" y="5195757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5" name="Seta para a direita 14"/>
              <p:cNvSpPr/>
              <p:nvPr/>
            </p:nvSpPr>
            <p:spPr>
              <a:xfrm rot="16200000">
                <a:off x="7024714" y="5195757"/>
                <a:ext cx="763793" cy="30648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</p:grpSp>
        <p:sp>
          <p:nvSpPr>
            <p:cNvPr id="17" name="Elipse 16"/>
            <p:cNvSpPr/>
            <p:nvPr/>
          </p:nvSpPr>
          <p:spPr>
            <a:xfrm>
              <a:off x="1272873" y="2268207"/>
              <a:ext cx="1692461" cy="102775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/>
                <a:t>CASO DE USO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3132446" y="2386158"/>
              <a:ext cx="647700" cy="768144"/>
              <a:chOff x="2091011" y="1362047"/>
              <a:chExt cx="647700" cy="768144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Seta em curva para cima 17"/>
              <p:cNvSpPr/>
              <p:nvPr/>
            </p:nvSpPr>
            <p:spPr>
              <a:xfrm>
                <a:off x="2091011" y="1812691"/>
                <a:ext cx="647700" cy="317500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  <p:sp>
            <p:nvSpPr>
              <p:cNvPr id="19" name="Seta em curva para cima 18"/>
              <p:cNvSpPr/>
              <p:nvPr/>
            </p:nvSpPr>
            <p:spPr>
              <a:xfrm rot="11227501">
                <a:off x="2091011" y="1362047"/>
                <a:ext cx="647700" cy="317500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200"/>
              </a:p>
            </p:txBody>
          </p:sp>
        </p:grpSp>
        <p:sp>
          <p:nvSpPr>
            <p:cNvPr id="21" name="Igual 20"/>
            <p:cNvSpPr/>
            <p:nvPr/>
          </p:nvSpPr>
          <p:spPr>
            <a:xfrm>
              <a:off x="8232729" y="2509035"/>
              <a:ext cx="848883" cy="546100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546190" y="2290875"/>
              <a:ext cx="1573306" cy="100404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200" b="1" dirty="0" smtClean="0"/>
                <a:t>EXECUTAR </a:t>
              </a:r>
            </a:p>
            <a:p>
              <a:pPr algn="ctr"/>
              <a:r>
                <a:rPr lang="pt-BR" sz="2200" b="1" dirty="0" smtClean="0"/>
                <a:t>TESTE</a:t>
              </a:r>
              <a:endParaRPr lang="pt-BR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1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CASO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“O </a:t>
            </a:r>
            <a:r>
              <a:rPr lang="pt-BR" i="1" dirty="0">
                <a:solidFill>
                  <a:schemeClr val="bg1"/>
                </a:solidFill>
              </a:rPr>
              <a:t>caso de teste deve especificar a saída esperada e os resultados esperados do processamento</a:t>
            </a:r>
            <a:r>
              <a:rPr lang="pt-BR" i="1" dirty="0" smtClean="0">
                <a:solidFill>
                  <a:schemeClr val="bg1"/>
                </a:solidFill>
              </a:rPr>
              <a:t>.“</a:t>
            </a:r>
            <a:endParaRPr lang="pt-BR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249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CASO DE TESTE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80762"/>
              </p:ext>
            </p:extLst>
          </p:nvPr>
        </p:nvGraphicFramePr>
        <p:xfrm>
          <a:off x="0" y="1153432"/>
          <a:ext cx="12192000" cy="566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279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Procedimento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1)  O ator informa um campo de forma inválida.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2) O ator seleciona a opção salvar.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3) O sistema verifica se os campos obrigatórios forma preenchidos.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4) O sistema verifica se a pessoa está cadastrada no sistema.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5) O sistema exibe a mensagem de campo “nome do campo” inválido.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297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solidFill>
                            <a:schemeClr val="bg1"/>
                          </a:solidFill>
                          <a:effectLst/>
                        </a:rPr>
                        <a:t>Resultado esperado</a:t>
                      </a:r>
                      <a:endParaRPr lang="pt-BR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Mensagem de erro do sistema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10801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Dados de entrada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Qualquer dos campos seguintes inválido: nome, RG, CPF, telefone, e-mail, data de nascimento, endereço.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297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Ambiente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Windows 8.1, banco MySQL, IDE </a:t>
                      </a:r>
                      <a:r>
                        <a:rPr lang="pt-BR" sz="2200" dirty="0" err="1">
                          <a:solidFill>
                            <a:schemeClr val="bg1"/>
                          </a:solidFill>
                          <a:effectLst/>
                        </a:rPr>
                        <a:t>Netbens</a:t>
                      </a: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297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solidFill>
                            <a:schemeClr val="bg1"/>
                          </a:solidFill>
                          <a:effectLst/>
                        </a:rPr>
                        <a:t>Implementação</a:t>
                      </a:r>
                      <a:endParaRPr lang="pt-BR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Manual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297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>
                          <a:solidFill>
                            <a:schemeClr val="bg1"/>
                          </a:solidFill>
                          <a:effectLst/>
                        </a:rPr>
                        <a:t>Iteração</a:t>
                      </a:r>
                      <a:endParaRPr lang="pt-BR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solidFill>
                            <a:schemeClr val="bg1"/>
                          </a:solidFill>
                          <a:effectLst/>
                        </a:rPr>
                        <a:t>1 Iteração</a:t>
                      </a:r>
                      <a:endParaRPr lang="pt-BR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67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4400" y="2765620"/>
            <a:ext cx="113411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EXEMPLO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5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52920" y="2682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latin typeface="KiloGram" pitchFamily="50" charset="0"/>
              </a:rPr>
              <a:t>DÚVIDAS ?</a:t>
            </a:r>
            <a:endParaRPr lang="pt-BR" sz="54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954778" y="2165176"/>
            <a:ext cx="4282444" cy="1640879"/>
            <a:chOff x="3986996" y="1926212"/>
            <a:chExt cx="4282444" cy="164087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1926212"/>
              <a:ext cx="437032" cy="437032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4424028" y="1963890"/>
              <a:ext cx="3319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eduardo.margoto@gmail.com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2509589"/>
              <a:ext cx="437032" cy="437032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424028" y="2543439"/>
              <a:ext cx="315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</a:rPr>
                <a:t>matheusclaudin@gmail.com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96" y="3130059"/>
              <a:ext cx="437032" cy="437032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4424028" y="3163909"/>
              <a:ext cx="3845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p</a:t>
              </a:r>
              <a:r>
                <a:rPr lang="pt-BR" sz="2000" dirty="0" smtClean="0">
                  <a:solidFill>
                    <a:schemeClr val="bg1"/>
                  </a:solidFill>
                </a:rPr>
                <a:t>aulohenrique.de93@hotmail.com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PARA MAIS INFORMAÇÕES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503024" y="4420860"/>
            <a:ext cx="5185952" cy="986636"/>
            <a:chOff x="2036264" y="4489709"/>
            <a:chExt cx="5185952" cy="986636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264" y="4489709"/>
              <a:ext cx="986636" cy="986636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3022900" y="4754611"/>
              <a:ext cx="419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https://github.com/DevIFES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389" y="2755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KiloGram" pitchFamily="50" charset="0"/>
              </a:rPr>
              <a:t>OBRIGADO!</a:t>
            </a:r>
            <a:endParaRPr lang="pt-BR" sz="7200" dirty="0">
              <a:solidFill>
                <a:schemeClr val="bg1"/>
              </a:solidFill>
              <a:latin typeface="KiloGr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3818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TESTE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TESTE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TÉCNICAS DE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33" y="4949204"/>
            <a:ext cx="1513115" cy="157304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KiloGram" pitchFamily="50" charset="0"/>
              </a:rPr>
              <a:t>CONTEÚDO </a:t>
            </a:r>
            <a:endParaRPr lang="pt-BR" sz="4800" dirty="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INTRODUÇÃO AO TESTE DE SOFTWARE</a:t>
            </a:r>
          </a:p>
          <a:p>
            <a:r>
              <a:rPr lang="pt-BR" dirty="0">
                <a:solidFill>
                  <a:schemeClr val="bg1"/>
                </a:solidFill>
              </a:rPr>
              <a:t>FUNDAMENTOS E PRÍNCIPIOS DO </a:t>
            </a:r>
            <a:r>
              <a:rPr lang="pt-BR" dirty="0" smtClean="0">
                <a:solidFill>
                  <a:schemeClr val="bg1"/>
                </a:solidFill>
              </a:rPr>
              <a:t>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PROCESSO DE TESTE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TÉCNICAS DE TESTE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1092</Words>
  <Application>Microsoft Office PowerPoint</Application>
  <PresentationFormat>Widescreen</PresentationFormat>
  <Paragraphs>297</Paragraphs>
  <Slides>57</Slides>
  <Notes>57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KiloGram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CONTEÚDO </vt:lpstr>
      <vt:lpstr>CONTEÚDO </vt:lpstr>
      <vt:lpstr>CONTEÚDO </vt:lpstr>
      <vt:lpstr>CONTEÚDO </vt:lpstr>
      <vt:lpstr>CONTEÚDO </vt:lpstr>
      <vt:lpstr>INTRODUÇÃO AO TESTE DE SOFTWARE</vt:lpstr>
      <vt:lpstr>QUALIDADE DO SOFTWARE</vt:lpstr>
      <vt:lpstr>QUALIDADE DO SOFTWARE</vt:lpstr>
      <vt:lpstr>QUALIDADE DO SOFTWARE</vt:lpstr>
      <vt:lpstr>QUALIDADE DO SOFTWARE</vt:lpstr>
      <vt:lpstr>O QUE É TESTE DE SOFTWARE?</vt:lpstr>
      <vt:lpstr>O QUE É TESTE DE SOFTWARE?</vt:lpstr>
      <vt:lpstr>FUNDAMENTOS E PRINCÍPIOS DO TESTE</vt:lpstr>
      <vt:lpstr>DEFEITO, ERRO E FALHA</vt:lpstr>
      <vt:lpstr>DEFEITO, ERRO E FALHA</vt:lpstr>
      <vt:lpstr>DEFEITO, ERRO E FALHA</vt:lpstr>
      <vt:lpstr>DEFEITO, ERRO E FALHA</vt:lpstr>
      <vt:lpstr>VERIFICAÇÃO E VALIDAÇÃO</vt:lpstr>
      <vt:lpstr>VERIFICAÇÃO E VALIDAÇÃO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PROCESSO DE TESTE</vt:lpstr>
      <vt:lpstr>TÉCNICAS DE TESTE</vt:lpstr>
      <vt:lpstr>TÉCNICAS DE TESTE</vt:lpstr>
      <vt:lpstr>TÉCNICA FUNCIONAL OU CAIXA-PRETA</vt:lpstr>
      <vt:lpstr>TÉCNICA FUNCIONAL OU CAIXA-PRETA</vt:lpstr>
      <vt:lpstr>TÉCNICA FUNCIONAL OU CAIXA-PRETA</vt:lpstr>
      <vt:lpstr>TÉCNICA ESTRUTURAL OU CAIXA-BRANCA</vt:lpstr>
      <vt:lpstr>TÉCNICA ESTRUTURAL OU CAIXA-BRANCA</vt:lpstr>
      <vt:lpstr>TÉCNICA ESTRUTURAL OU CAIXA-BRANCA</vt:lpstr>
      <vt:lpstr>TIPOS DE TESTE</vt:lpstr>
      <vt:lpstr>NÍVEIS DE TESTE</vt:lpstr>
      <vt:lpstr>NÍVEIS DE TESTE</vt:lpstr>
      <vt:lpstr>NÍVEIS DE TESTE</vt:lpstr>
      <vt:lpstr>TESTE DURANTE O CICLO DE VIDA</vt:lpstr>
      <vt:lpstr>TESTE DURANTE O CICLO DE VIDA</vt:lpstr>
      <vt:lpstr>TESTE DURANTE O CICLO DE VIDA</vt:lpstr>
      <vt:lpstr>EXEMPLO</vt:lpstr>
      <vt:lpstr>EXEMPLO</vt:lpstr>
      <vt:lpstr>EXEMPLO</vt:lpstr>
      <vt:lpstr>EXEMPLO</vt:lpstr>
      <vt:lpstr>EXEMPLO</vt:lpstr>
      <vt:lpstr>EXEMPLO</vt:lpstr>
      <vt:lpstr>CASO DE TESTE</vt:lpstr>
      <vt:lpstr>CASO DE TESTE</vt:lpstr>
      <vt:lpstr>EXEMPLO</vt:lpstr>
      <vt:lpstr>DÚVIDAS ?</vt:lpstr>
      <vt:lpstr>PARA MAIS INFORMAÇÕES</vt:lpstr>
      <vt:lpstr>OBRIGADO!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Claudino</dc:creator>
  <cp:lastModifiedBy>Matheus Claudino</cp:lastModifiedBy>
  <cp:revision>136</cp:revision>
  <dcterms:created xsi:type="dcterms:W3CDTF">2014-06-12T14:04:05Z</dcterms:created>
  <dcterms:modified xsi:type="dcterms:W3CDTF">2014-07-05T13:13:01Z</dcterms:modified>
</cp:coreProperties>
</file>