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59" r:id="rId3"/>
    <p:sldId id="316" r:id="rId4"/>
    <p:sldId id="258" r:id="rId5"/>
    <p:sldId id="265" r:id="rId6"/>
    <p:sldId id="273" r:id="rId7"/>
    <p:sldId id="307" r:id="rId8"/>
    <p:sldId id="286" r:id="rId9"/>
    <p:sldId id="304" r:id="rId10"/>
    <p:sldId id="278" r:id="rId11"/>
    <p:sldId id="282" r:id="rId12"/>
    <p:sldId id="317" r:id="rId13"/>
    <p:sldId id="320" r:id="rId14"/>
    <p:sldId id="319" r:id="rId15"/>
    <p:sldId id="287" r:id="rId16"/>
    <p:sldId id="279" r:id="rId17"/>
    <p:sldId id="276" r:id="rId18"/>
    <p:sldId id="313" r:id="rId19"/>
    <p:sldId id="312" r:id="rId20"/>
    <p:sldId id="311" r:id="rId21"/>
    <p:sldId id="309" r:id="rId22"/>
    <p:sldId id="310" r:id="rId23"/>
    <p:sldId id="291" r:id="rId24"/>
    <p:sldId id="321" r:id="rId25"/>
    <p:sldId id="322" r:id="rId26"/>
    <p:sldId id="324" r:id="rId27"/>
    <p:sldId id="323" r:id="rId28"/>
    <p:sldId id="326" r:id="rId29"/>
    <p:sldId id="328" r:id="rId30"/>
    <p:sldId id="327" r:id="rId31"/>
    <p:sldId id="297" r:id="rId32"/>
    <p:sldId id="298" r:id="rId33"/>
    <p:sldId id="285" r:id="rId34"/>
    <p:sldId id="280" r:id="rId35"/>
    <p:sldId id="284" r:id="rId36"/>
    <p:sldId id="329" r:id="rId37"/>
    <p:sldId id="283" r:id="rId38"/>
    <p:sldId id="301" r:id="rId39"/>
    <p:sldId id="336" r:id="rId40"/>
    <p:sldId id="335" r:id="rId41"/>
    <p:sldId id="334" r:id="rId42"/>
    <p:sldId id="337" r:id="rId43"/>
    <p:sldId id="299" r:id="rId44"/>
    <p:sldId id="263" r:id="rId45"/>
    <p:sldId id="289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AD9EB-C803-4DAF-96B3-9F21397B1AC1}" type="datetimeFigureOut">
              <a:rPr lang="pt-BR" smtClean="0"/>
              <a:t>04/07/2014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3CCE3-5ABE-4F1A-B851-C3AD362A2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4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260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099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175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902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683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35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452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12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552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770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392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98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250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48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708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156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476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650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49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4375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7893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984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4053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149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34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9491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4885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9440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2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6042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5969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0333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16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156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8679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0588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218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389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5818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563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4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39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788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732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03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35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44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36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79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92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04/07/2014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83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04/07/2014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09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04/07/2014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93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04/07/2014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75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04/07/2014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16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04/07/2014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54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78DE4-9805-4477-AFD4-F90D14E5986B}" type="datetimeFigureOut">
              <a:rPr lang="pt-BR" smtClean="0"/>
              <a:t>04/07/2014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97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35000" y="2574925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FUNDAMENTOS E PRINCÍPIOS DO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4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DEFEITO, ERRO E </a:t>
            </a:r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FALHA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9" name="Elipse 8"/>
          <p:cNvSpPr/>
          <p:nvPr/>
        </p:nvSpPr>
        <p:spPr>
          <a:xfrm>
            <a:off x="5041249" y="2992676"/>
            <a:ext cx="2373409" cy="159149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DEFEITO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DEFEITO, ERRO E </a:t>
            </a:r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FALHA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329811" y="2422254"/>
            <a:ext cx="2910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DEFEITO: </a:t>
            </a:r>
            <a:r>
              <a:rPr lang="pt-BR" dirty="0" smtClean="0">
                <a:solidFill>
                  <a:schemeClr val="bg1"/>
                </a:solidFill>
              </a:rPr>
              <a:t>Instrução ou comando incorreto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776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grpSp>
        <p:nvGrpSpPr>
          <p:cNvPr id="12" name="Grupo 11"/>
          <p:cNvGrpSpPr/>
          <p:nvPr/>
        </p:nvGrpSpPr>
        <p:grpSpPr>
          <a:xfrm>
            <a:off x="4562346" y="2422254"/>
            <a:ext cx="4431182" cy="2877318"/>
            <a:chOff x="3572507" y="2271811"/>
            <a:chExt cx="4431182" cy="2877318"/>
          </a:xfrm>
        </p:grpSpPr>
        <p:sp>
          <p:nvSpPr>
            <p:cNvPr id="8" name="Elipse 7"/>
            <p:cNvSpPr/>
            <p:nvPr/>
          </p:nvSpPr>
          <p:spPr>
            <a:xfrm>
              <a:off x="3572507" y="2271811"/>
              <a:ext cx="4431182" cy="28773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051410" y="2842233"/>
              <a:ext cx="2373409" cy="15914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DEFEITO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717712" y="3453314"/>
              <a:ext cx="709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ERRO</a:t>
              </a:r>
              <a:endParaRPr lang="pt-BR" b="1" dirty="0"/>
            </a:p>
          </p:txBody>
        </p:sp>
      </p:grp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DEFEITO, ERRO E </a:t>
            </a:r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FALHA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329811" y="2422254"/>
            <a:ext cx="29109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DEFEITO: </a:t>
            </a:r>
            <a:r>
              <a:rPr lang="pt-BR" dirty="0" smtClean="0">
                <a:solidFill>
                  <a:schemeClr val="bg1"/>
                </a:solidFill>
              </a:rPr>
              <a:t>Instrução ou comando incorreto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b="1" dirty="0" smtClean="0">
                <a:solidFill>
                  <a:schemeClr val="bg1"/>
                </a:solidFill>
              </a:rPr>
              <a:t>ERRO: </a:t>
            </a:r>
            <a:r>
              <a:rPr lang="pt-BR" dirty="0" smtClean="0">
                <a:solidFill>
                  <a:schemeClr val="bg1"/>
                </a:solidFill>
              </a:rPr>
              <a:t>Desvio da especificação</a:t>
            </a:r>
            <a:br>
              <a:rPr lang="pt-BR" dirty="0" smtClean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6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grpSp>
        <p:nvGrpSpPr>
          <p:cNvPr id="12" name="Grupo 11"/>
          <p:cNvGrpSpPr/>
          <p:nvPr/>
        </p:nvGrpSpPr>
        <p:grpSpPr>
          <a:xfrm>
            <a:off x="4163343" y="1690684"/>
            <a:ext cx="6174890" cy="4195483"/>
            <a:chOff x="3173504" y="1540241"/>
            <a:chExt cx="6174890" cy="4195483"/>
          </a:xfrm>
        </p:grpSpPr>
        <p:sp>
          <p:nvSpPr>
            <p:cNvPr id="4" name="Elipse 3"/>
            <p:cNvSpPr/>
            <p:nvPr/>
          </p:nvSpPr>
          <p:spPr>
            <a:xfrm>
              <a:off x="3173504" y="1540241"/>
              <a:ext cx="6174890" cy="41954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572507" y="2271811"/>
              <a:ext cx="4431182" cy="28773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051410" y="2842233"/>
              <a:ext cx="2373409" cy="15914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DEFEITO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717712" y="3453314"/>
              <a:ext cx="709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ERRO</a:t>
              </a:r>
              <a:endParaRPr lang="pt-BR" b="1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8296582" y="3453314"/>
              <a:ext cx="799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FALHA</a:t>
              </a:r>
              <a:endParaRPr lang="pt-BR" b="1" dirty="0"/>
            </a:p>
          </p:txBody>
        </p:sp>
      </p:grp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DEFEITO, ERRO E </a:t>
            </a:r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FALHA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329811" y="2422254"/>
            <a:ext cx="29109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DEFEITO: </a:t>
            </a:r>
            <a:r>
              <a:rPr lang="pt-BR" dirty="0" smtClean="0">
                <a:solidFill>
                  <a:schemeClr val="bg1"/>
                </a:solidFill>
              </a:rPr>
              <a:t>Instrução ou comando incorreto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b="1" dirty="0" smtClean="0">
                <a:solidFill>
                  <a:schemeClr val="bg1"/>
                </a:solidFill>
              </a:rPr>
              <a:t>ERRO: </a:t>
            </a:r>
            <a:r>
              <a:rPr lang="pt-BR" dirty="0" smtClean="0">
                <a:solidFill>
                  <a:schemeClr val="bg1"/>
                </a:solidFill>
              </a:rPr>
              <a:t>Desvio da especificação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b="1" dirty="0" smtClean="0">
                <a:solidFill>
                  <a:schemeClr val="bg1"/>
                </a:solidFill>
              </a:rPr>
              <a:t>FALHA: </a:t>
            </a:r>
            <a:r>
              <a:rPr lang="pt-BR" dirty="0" smtClean="0">
                <a:solidFill>
                  <a:schemeClr val="bg1"/>
                </a:solidFill>
              </a:rPr>
              <a:t>Processamento incorreto e comportamento inconsistente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0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VERIFICAÇÃO E VALIDAÇÃO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i="1" dirty="0" smtClean="0">
                <a:solidFill>
                  <a:schemeClr val="bg1"/>
                </a:solidFill>
              </a:rPr>
              <a:t>“Verificação </a:t>
            </a:r>
            <a:r>
              <a:rPr lang="pt-BR" i="1" dirty="0">
                <a:solidFill>
                  <a:schemeClr val="bg1"/>
                </a:solidFill>
              </a:rPr>
              <a:t>e validação são atividades envolvidas com a garantia da qualidade de software. A função dessas atividades é prevenir os defeitos e diminuir os riscos do </a:t>
            </a:r>
            <a:r>
              <a:rPr lang="pt-BR" i="1" dirty="0" smtClean="0">
                <a:solidFill>
                  <a:schemeClr val="bg1"/>
                </a:solidFill>
              </a:rPr>
              <a:t>projeto”.</a:t>
            </a:r>
            <a:endParaRPr lang="pt-B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5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35000" y="2574925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PROCESSO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PROCESSO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>
                <a:solidFill>
                  <a:schemeClr val="bg1"/>
                </a:solidFill>
              </a:rPr>
              <a:t>“É um empreendimento temporário, planejado, executado, e controlado, com objetivo de criar um produto ou serviço único.”</a:t>
            </a:r>
            <a:r>
              <a:rPr lang="pt-BR" dirty="0" smtClean="0">
                <a:solidFill>
                  <a:schemeClr val="bg1"/>
                </a:solidFill>
              </a:rPr>
              <a:t>(PMBOK)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9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" name="Retângulo 1"/>
          <p:cNvSpPr/>
          <p:nvPr/>
        </p:nvSpPr>
        <p:spPr>
          <a:xfrm>
            <a:off x="1548430" y="2265118"/>
            <a:ext cx="1573306" cy="10040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PLANEJAR TESTES</a:t>
            </a:r>
            <a:endParaRPr lang="pt-BR" b="1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PROCESSO </a:t>
            </a:r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1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grpSp>
        <p:nvGrpSpPr>
          <p:cNvPr id="15" name="Grupo 14"/>
          <p:cNvGrpSpPr/>
          <p:nvPr/>
        </p:nvGrpSpPr>
        <p:grpSpPr>
          <a:xfrm>
            <a:off x="1548430" y="2265118"/>
            <a:ext cx="4080584" cy="1004048"/>
            <a:chOff x="1421665" y="3760431"/>
            <a:chExt cx="4080584" cy="1004048"/>
          </a:xfrm>
        </p:grpSpPr>
        <p:sp>
          <p:nvSpPr>
            <p:cNvPr id="2" name="Retângulo 1"/>
            <p:cNvSpPr/>
            <p:nvPr/>
          </p:nvSpPr>
          <p:spPr>
            <a:xfrm>
              <a:off x="1421665" y="3760431"/>
              <a:ext cx="1573306" cy="10040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PLANEJAR TESTES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928943" y="3760432"/>
              <a:ext cx="1573306" cy="100404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PROJETAR TESTES</a:t>
              </a:r>
              <a:endParaRPr lang="pt-BR" b="1" dirty="0"/>
            </a:p>
          </p:txBody>
        </p:sp>
        <p:sp>
          <p:nvSpPr>
            <p:cNvPr id="3" name="Seta para a direita 2"/>
            <p:cNvSpPr/>
            <p:nvPr/>
          </p:nvSpPr>
          <p:spPr>
            <a:xfrm>
              <a:off x="3080060" y="4109210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PROCESSO </a:t>
            </a:r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238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/>
          <p:cNvGrpSpPr/>
          <p:nvPr/>
        </p:nvGrpSpPr>
        <p:grpSpPr>
          <a:xfrm>
            <a:off x="4926237" y="1742869"/>
            <a:ext cx="2171620" cy="2311289"/>
            <a:chOff x="910836" y="1887612"/>
            <a:chExt cx="2171620" cy="2311289"/>
          </a:xfrm>
        </p:grpSpPr>
        <p:grpSp>
          <p:nvGrpSpPr>
            <p:cNvPr id="7" name="Grupo 6"/>
            <p:cNvGrpSpPr/>
            <p:nvPr/>
          </p:nvGrpSpPr>
          <p:grpSpPr>
            <a:xfrm>
              <a:off x="1023987" y="2512928"/>
              <a:ext cx="1980452" cy="1685973"/>
              <a:chOff x="1683780" y="2512928"/>
              <a:chExt cx="1980452" cy="1685973"/>
            </a:xfrm>
          </p:grpSpPr>
          <p:sp>
            <p:nvSpPr>
              <p:cNvPr id="8" name="Retângulo de cantos arredondados 7"/>
              <p:cNvSpPr/>
              <p:nvPr/>
            </p:nvSpPr>
            <p:spPr>
              <a:xfrm>
                <a:off x="1724413" y="2566214"/>
                <a:ext cx="1864055" cy="1596788"/>
              </a:xfrm>
              <a:prstGeom prst="roundRect">
                <a:avLst/>
              </a:prstGeom>
              <a:solidFill>
                <a:schemeClr val="tx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3780" y="2512928"/>
                <a:ext cx="1980452" cy="1685973"/>
              </a:xfrm>
              <a:prstGeom prst="rect">
                <a:avLst/>
              </a:prstGeom>
              <a:effectLst>
                <a:softEdge rad="177800"/>
              </a:effectLst>
            </p:spPr>
          </p:pic>
        </p:grpSp>
        <p:sp>
          <p:nvSpPr>
            <p:cNvPr id="10" name="CaixaDeTexto 9"/>
            <p:cNvSpPr txBox="1"/>
            <p:nvPr/>
          </p:nvSpPr>
          <p:spPr>
            <a:xfrm>
              <a:off x="910836" y="1887612"/>
              <a:ext cx="2171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MATHEUS CLAUDINO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8926067" y="1710108"/>
            <a:ext cx="1864613" cy="2357921"/>
            <a:chOff x="4910666" y="1888701"/>
            <a:chExt cx="1864613" cy="2357921"/>
          </a:xfrm>
        </p:grpSpPr>
        <p:grpSp>
          <p:nvGrpSpPr>
            <p:cNvPr id="13" name="Grupo 12"/>
            <p:cNvGrpSpPr/>
            <p:nvPr/>
          </p:nvGrpSpPr>
          <p:grpSpPr>
            <a:xfrm>
              <a:off x="4950498" y="2424620"/>
              <a:ext cx="1824781" cy="1822002"/>
              <a:chOff x="1805523" y="2239940"/>
              <a:chExt cx="1824781" cy="1822002"/>
            </a:xfrm>
          </p:grpSpPr>
          <p:sp>
            <p:nvSpPr>
              <p:cNvPr id="6" name="Retângulo de cantos arredondados 5"/>
              <p:cNvSpPr/>
              <p:nvPr/>
            </p:nvSpPr>
            <p:spPr>
              <a:xfrm>
                <a:off x="1805523" y="2381534"/>
                <a:ext cx="1824781" cy="1596788"/>
              </a:xfrm>
              <a:prstGeom prst="roundRect">
                <a:avLst/>
              </a:prstGeom>
              <a:solidFill>
                <a:schemeClr val="tx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102" y="2239940"/>
                <a:ext cx="1763789" cy="1822002"/>
              </a:xfrm>
              <a:prstGeom prst="rect">
                <a:avLst/>
              </a:prstGeom>
              <a:effectLst>
                <a:softEdge rad="241300"/>
              </a:effectLst>
            </p:spPr>
          </p:pic>
        </p:grpSp>
        <p:sp>
          <p:nvSpPr>
            <p:cNvPr id="18" name="CaixaDeTexto 17"/>
            <p:cNvSpPr txBox="1"/>
            <p:nvPr/>
          </p:nvSpPr>
          <p:spPr>
            <a:xfrm>
              <a:off x="4910666" y="1888701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PAULO HENRIQUE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979497" y="1799969"/>
            <a:ext cx="2190921" cy="2275390"/>
            <a:chOff x="8603489" y="1887612"/>
            <a:chExt cx="2190921" cy="2275390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8766923" y="2566214"/>
              <a:ext cx="1864055" cy="1596788"/>
            </a:xfrm>
            <a:prstGeom prst="roundRect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8603489" y="1887612"/>
              <a:ext cx="2190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EDUARDO MARGOTO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4717501" y="285202"/>
            <a:ext cx="2589091" cy="1113991"/>
            <a:chOff x="1205724" y="349632"/>
            <a:chExt cx="2589091" cy="1113991"/>
          </a:xfrm>
        </p:grpSpPr>
        <p:pic>
          <p:nvPicPr>
            <p:cNvPr id="5" name="Imagem 4" descr="C:\Users\Matheus\Desktop\ifes.png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5724" y="349632"/>
              <a:ext cx="1034273" cy="11139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CaixaDeTexto 44"/>
            <p:cNvSpPr txBox="1"/>
            <p:nvPr/>
          </p:nvSpPr>
          <p:spPr>
            <a:xfrm>
              <a:off x="1906669" y="1052661"/>
              <a:ext cx="18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CAMPUS COLATINA</a:t>
              </a:r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5418446" y="292130"/>
            <a:ext cx="1815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SISTEMAS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DE INFORMAÇÃO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489" y="2421471"/>
            <a:ext cx="1867076" cy="1691121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86818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grpSp>
        <p:nvGrpSpPr>
          <p:cNvPr id="15" name="Grupo 14"/>
          <p:cNvGrpSpPr/>
          <p:nvPr/>
        </p:nvGrpSpPr>
        <p:grpSpPr>
          <a:xfrm>
            <a:off x="1548430" y="2265118"/>
            <a:ext cx="6587862" cy="1004048"/>
            <a:chOff x="1421665" y="3760431"/>
            <a:chExt cx="6587862" cy="1004048"/>
          </a:xfrm>
        </p:grpSpPr>
        <p:sp>
          <p:nvSpPr>
            <p:cNvPr id="2" name="Retângulo 1"/>
            <p:cNvSpPr/>
            <p:nvPr/>
          </p:nvSpPr>
          <p:spPr>
            <a:xfrm>
              <a:off x="1421665" y="3760431"/>
              <a:ext cx="1573306" cy="10040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PLANEJAR TESTES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928943" y="3760432"/>
              <a:ext cx="1573306" cy="100404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PROJETAR TESTES</a:t>
              </a:r>
              <a:endParaRPr lang="pt-BR" b="1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6436221" y="3760432"/>
              <a:ext cx="1573306" cy="100404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EXECUTAR TESTES</a:t>
              </a:r>
              <a:endParaRPr lang="pt-BR" b="1" dirty="0"/>
            </a:p>
          </p:txBody>
        </p:sp>
        <p:sp>
          <p:nvSpPr>
            <p:cNvPr id="3" name="Seta para a direita 2"/>
            <p:cNvSpPr/>
            <p:nvPr/>
          </p:nvSpPr>
          <p:spPr>
            <a:xfrm>
              <a:off x="3080060" y="4109210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>
              <a:off x="5587338" y="4114273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PROCESSO </a:t>
            </a:r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4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grpSp>
        <p:nvGrpSpPr>
          <p:cNvPr id="15" name="Grupo 14"/>
          <p:cNvGrpSpPr/>
          <p:nvPr/>
        </p:nvGrpSpPr>
        <p:grpSpPr>
          <a:xfrm>
            <a:off x="1548430" y="2265118"/>
            <a:ext cx="6587862" cy="2941901"/>
            <a:chOff x="1421665" y="3760431"/>
            <a:chExt cx="6587862" cy="2941901"/>
          </a:xfrm>
        </p:grpSpPr>
        <p:sp>
          <p:nvSpPr>
            <p:cNvPr id="2" name="Retângulo 1"/>
            <p:cNvSpPr/>
            <p:nvPr/>
          </p:nvSpPr>
          <p:spPr>
            <a:xfrm>
              <a:off x="1421665" y="3760431"/>
              <a:ext cx="1573306" cy="10040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PLANEJAR TESTES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928943" y="3760432"/>
              <a:ext cx="1573306" cy="100404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PROJETAR TESTES</a:t>
              </a:r>
              <a:endParaRPr lang="pt-BR" b="1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6436221" y="3760432"/>
              <a:ext cx="1573306" cy="100404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EXECUTAR TESTES</a:t>
              </a:r>
              <a:endParaRPr lang="pt-BR" b="1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6436221" y="5698285"/>
              <a:ext cx="1573306" cy="100404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GERENCIAR DEFEITOS</a:t>
              </a:r>
              <a:endParaRPr lang="pt-BR" b="1" dirty="0"/>
            </a:p>
          </p:txBody>
        </p:sp>
        <p:sp>
          <p:nvSpPr>
            <p:cNvPr id="3" name="Seta para a direita 2"/>
            <p:cNvSpPr/>
            <p:nvPr/>
          </p:nvSpPr>
          <p:spPr>
            <a:xfrm>
              <a:off x="3080060" y="4109210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>
              <a:off x="5587338" y="4114273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 para a direita 12"/>
            <p:cNvSpPr/>
            <p:nvPr/>
          </p:nvSpPr>
          <p:spPr>
            <a:xfrm rot="5400000">
              <a:off x="6588846" y="5078138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 para a direita 13"/>
            <p:cNvSpPr/>
            <p:nvPr/>
          </p:nvSpPr>
          <p:spPr>
            <a:xfrm rot="16200000">
              <a:off x="6994221" y="5078139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PROCESSO </a:t>
            </a:r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36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PROCESSO </a:t>
            </a:r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548430" y="2265118"/>
            <a:ext cx="9095140" cy="2941901"/>
            <a:chOff x="1421665" y="3760431"/>
            <a:chExt cx="9095140" cy="2941901"/>
          </a:xfrm>
        </p:grpSpPr>
        <p:sp>
          <p:nvSpPr>
            <p:cNvPr id="2" name="Retângulo 1"/>
            <p:cNvSpPr/>
            <p:nvPr/>
          </p:nvSpPr>
          <p:spPr>
            <a:xfrm>
              <a:off x="1421665" y="3760431"/>
              <a:ext cx="1573306" cy="10040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PLANEJAR TESTES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928943" y="3760432"/>
              <a:ext cx="1573306" cy="100404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PROJETAR TESTES</a:t>
              </a:r>
              <a:endParaRPr lang="pt-BR" b="1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6436221" y="3760432"/>
              <a:ext cx="1573306" cy="100404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EXECUTAR TESTES</a:t>
              </a:r>
              <a:endParaRPr lang="pt-BR" b="1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6436221" y="5698285"/>
              <a:ext cx="1573306" cy="100404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GERENCIAR DEFEITOS</a:t>
              </a:r>
              <a:endParaRPr lang="pt-BR" b="1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943499" y="3760432"/>
              <a:ext cx="1573306" cy="1004047"/>
            </a:xfrm>
            <a:prstGeom prst="rect">
              <a:avLst/>
            </a:prstGeom>
            <a:solidFill>
              <a:srgbClr val="003C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VERIFICAR RESULTADOS</a:t>
              </a:r>
              <a:endParaRPr lang="pt-BR" b="1" dirty="0"/>
            </a:p>
          </p:txBody>
        </p:sp>
        <p:sp>
          <p:nvSpPr>
            <p:cNvPr id="3" name="Seta para a direita 2"/>
            <p:cNvSpPr/>
            <p:nvPr/>
          </p:nvSpPr>
          <p:spPr>
            <a:xfrm>
              <a:off x="3080060" y="4109210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>
              <a:off x="5587338" y="4114273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eta para a direita 11"/>
            <p:cNvSpPr/>
            <p:nvPr/>
          </p:nvSpPr>
          <p:spPr>
            <a:xfrm>
              <a:off x="8094616" y="4103515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 para a direita 12"/>
            <p:cNvSpPr/>
            <p:nvPr/>
          </p:nvSpPr>
          <p:spPr>
            <a:xfrm rot="5400000">
              <a:off x="6588846" y="5078138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 para a direita 13"/>
            <p:cNvSpPr/>
            <p:nvPr/>
          </p:nvSpPr>
          <p:spPr>
            <a:xfrm rot="16200000">
              <a:off x="6994221" y="5078139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26484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35000" y="2574925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TÉCNICAS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8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81212" y="466426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TÉCNICAS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2" name="Cubo 1"/>
          <p:cNvSpPr/>
          <p:nvPr/>
        </p:nvSpPr>
        <p:spPr>
          <a:xfrm>
            <a:off x="1882588" y="2291378"/>
            <a:ext cx="3195021" cy="2807746"/>
          </a:xfrm>
          <a:prstGeom prst="cub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CAIXA PRETA</a:t>
            </a:r>
            <a:endParaRPr lang="pt-BR" sz="3600" b="1" dirty="0"/>
          </a:p>
        </p:txBody>
      </p:sp>
      <p:sp>
        <p:nvSpPr>
          <p:cNvPr id="6" name="Cubo 5"/>
          <p:cNvSpPr/>
          <p:nvPr/>
        </p:nvSpPr>
        <p:spPr>
          <a:xfrm>
            <a:off x="6413351" y="2291378"/>
            <a:ext cx="3195021" cy="2807746"/>
          </a:xfrm>
          <a:prstGeom prst="cub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CAIXA</a:t>
            </a:r>
          </a:p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BRANCA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625125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 FUNCIONAL OU CAIXA-PRETA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657164" y="1827362"/>
            <a:ext cx="6875033" cy="5132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>Estamos construindo o produto certo?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/>
            </a:r>
            <a:br>
              <a:rPr lang="pt-BR" b="1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ubo 5"/>
          <p:cNvSpPr/>
          <p:nvPr/>
        </p:nvSpPr>
        <p:spPr>
          <a:xfrm>
            <a:off x="838200" y="2331234"/>
            <a:ext cx="3195021" cy="2807746"/>
          </a:xfrm>
          <a:prstGeom prst="cub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CAIXA PRETA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55352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 FUNCIONAL OU CAIXA-PRETA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657164" y="1827362"/>
            <a:ext cx="6875033" cy="5132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>Estamos construindo o produto certo?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O teste de caixa-preta pode ser relacionado como se fosse a visão do usuário, ou seja, quer utilizar o programa sem se atentar aos detalhes de sua construção. </a:t>
            </a:r>
            <a:endParaRPr lang="pt-BR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/>
            </a:r>
            <a:br>
              <a:rPr lang="pt-BR" b="1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ubo 5"/>
          <p:cNvSpPr/>
          <p:nvPr/>
        </p:nvSpPr>
        <p:spPr>
          <a:xfrm>
            <a:off x="838200" y="2331234"/>
            <a:ext cx="3195021" cy="2807746"/>
          </a:xfrm>
          <a:prstGeom prst="cub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CAIXA PRETA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154806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 FUNCIONAL OU CAIXA-PRETA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657164" y="1827362"/>
            <a:ext cx="6875033" cy="5132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>Estamos construindo o produto certo?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O teste de caixa-preta pode ser relacionado como se fosse a visão do usuário, ou seja, quer utilizar o programa sem se atentar aos detalhes de sua construção. </a:t>
            </a:r>
            <a:endParaRPr lang="pt-BR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>Para encontrar problemas dos tipos:</a:t>
            </a:r>
          </a:p>
          <a:p>
            <a:r>
              <a:rPr lang="pt-BR" sz="2400" i="1" dirty="0">
                <a:solidFill>
                  <a:schemeClr val="bg1"/>
                </a:solidFill>
              </a:rPr>
              <a:t>Funções incorretas ou omitidas; 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i="1" dirty="0">
                <a:solidFill>
                  <a:schemeClr val="bg1"/>
                </a:solidFill>
              </a:rPr>
              <a:t>Erros de interface; 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i="1" dirty="0">
                <a:solidFill>
                  <a:schemeClr val="bg1"/>
                </a:solidFill>
              </a:rPr>
              <a:t>Erros de comportamento ou desempenho; </a:t>
            </a:r>
            <a:endParaRPr lang="pt-B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/>
            </a:r>
            <a:br>
              <a:rPr lang="pt-BR" b="1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ubo 5"/>
          <p:cNvSpPr/>
          <p:nvPr/>
        </p:nvSpPr>
        <p:spPr>
          <a:xfrm>
            <a:off x="838200" y="2331234"/>
            <a:ext cx="3195021" cy="2807746"/>
          </a:xfrm>
          <a:prstGeom prst="cub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CAIXA PRETA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831415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034528" y="1773572"/>
            <a:ext cx="6875033" cy="5229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Estamos construindo certo o produto</a:t>
            </a:r>
            <a:r>
              <a:rPr lang="pt-BR" b="1" dirty="0" smtClean="0">
                <a:solidFill>
                  <a:schemeClr val="bg1"/>
                </a:solidFill>
              </a:rPr>
              <a:t>?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4654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 ESTRUTURAL OU CAIXA-BRANCA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10" name="Cubo 9"/>
          <p:cNvSpPr/>
          <p:nvPr/>
        </p:nvSpPr>
        <p:spPr>
          <a:xfrm>
            <a:off x="8199121" y="2002134"/>
            <a:ext cx="3195021" cy="2807746"/>
          </a:xfrm>
          <a:prstGeom prst="cub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CAIXA</a:t>
            </a:r>
          </a:p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BRANCA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767612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034528" y="1773572"/>
            <a:ext cx="6875033" cy="5229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Estamos construindo certo o produto?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Este teste é feito com relação à estrutura do componente permitindo uma verificação mais precisa do produto de software. 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4654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 ESTRUTURAL OU CAIXA-BRANCA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10" name="Cubo 9"/>
          <p:cNvSpPr/>
          <p:nvPr/>
        </p:nvSpPr>
        <p:spPr>
          <a:xfrm>
            <a:off x="8199121" y="2002134"/>
            <a:ext cx="3195021" cy="2807746"/>
          </a:xfrm>
          <a:prstGeom prst="cub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CAIXA</a:t>
            </a:r>
          </a:p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BRANCA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0870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/>
          <p:cNvGrpSpPr/>
          <p:nvPr/>
        </p:nvGrpSpPr>
        <p:grpSpPr>
          <a:xfrm>
            <a:off x="4418898" y="1742869"/>
            <a:ext cx="3296276" cy="3072018"/>
            <a:chOff x="403497" y="1887612"/>
            <a:chExt cx="3296276" cy="3072018"/>
          </a:xfrm>
        </p:grpSpPr>
        <p:grpSp>
          <p:nvGrpSpPr>
            <p:cNvPr id="7" name="Grupo 6"/>
            <p:cNvGrpSpPr/>
            <p:nvPr/>
          </p:nvGrpSpPr>
          <p:grpSpPr>
            <a:xfrm>
              <a:off x="1023987" y="2512928"/>
              <a:ext cx="1980452" cy="1685973"/>
              <a:chOff x="1683780" y="2512928"/>
              <a:chExt cx="1980452" cy="1685973"/>
            </a:xfrm>
          </p:grpSpPr>
          <p:sp>
            <p:nvSpPr>
              <p:cNvPr id="8" name="Retângulo de cantos arredondados 7"/>
              <p:cNvSpPr/>
              <p:nvPr/>
            </p:nvSpPr>
            <p:spPr>
              <a:xfrm>
                <a:off x="1724413" y="2566214"/>
                <a:ext cx="1864055" cy="1596788"/>
              </a:xfrm>
              <a:prstGeom prst="roundRect">
                <a:avLst/>
              </a:prstGeom>
              <a:solidFill>
                <a:schemeClr val="tx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3780" y="2512928"/>
                <a:ext cx="1980452" cy="1685973"/>
              </a:xfrm>
              <a:prstGeom prst="rect">
                <a:avLst/>
              </a:prstGeom>
              <a:effectLst>
                <a:softEdge rad="177800"/>
              </a:effectLst>
            </p:spPr>
          </p:pic>
        </p:grpSp>
        <p:sp>
          <p:nvSpPr>
            <p:cNvPr id="10" name="CaixaDeTexto 9"/>
            <p:cNvSpPr txBox="1"/>
            <p:nvPr/>
          </p:nvSpPr>
          <p:spPr>
            <a:xfrm>
              <a:off x="910836" y="1887612"/>
              <a:ext cx="2171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MATHEUS CLAUDINO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grpSp>
          <p:nvGrpSpPr>
            <p:cNvPr id="31" name="Grupo 30"/>
            <p:cNvGrpSpPr/>
            <p:nvPr/>
          </p:nvGrpSpPr>
          <p:grpSpPr>
            <a:xfrm>
              <a:off x="403497" y="4522598"/>
              <a:ext cx="3296276" cy="437032"/>
              <a:chOff x="1003480" y="4573509"/>
              <a:chExt cx="3296276" cy="437032"/>
            </a:xfrm>
          </p:grpSpPr>
          <p:pic>
            <p:nvPicPr>
              <p:cNvPr id="26" name="Imagem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3480" y="4573509"/>
                <a:ext cx="437032" cy="437032"/>
              </a:xfrm>
              <a:prstGeom prst="rect">
                <a:avLst/>
              </a:prstGeom>
            </p:spPr>
          </p:pic>
          <p:sp>
            <p:nvSpPr>
              <p:cNvPr id="30" name="CaixaDeTexto 29"/>
              <p:cNvSpPr txBox="1"/>
              <p:nvPr/>
            </p:nvSpPr>
            <p:spPr>
              <a:xfrm>
                <a:off x="1440512" y="4607359"/>
                <a:ext cx="285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bg1"/>
                    </a:solidFill>
                  </a:rPr>
                  <a:t>matheusclaudin@gmail.com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6" name="Grupo 35"/>
          <p:cNvGrpSpPr/>
          <p:nvPr/>
        </p:nvGrpSpPr>
        <p:grpSpPr>
          <a:xfrm>
            <a:off x="8147855" y="1710108"/>
            <a:ext cx="3962337" cy="3104921"/>
            <a:chOff x="4132454" y="1888701"/>
            <a:chExt cx="3962337" cy="3104921"/>
          </a:xfrm>
        </p:grpSpPr>
        <p:grpSp>
          <p:nvGrpSpPr>
            <p:cNvPr id="13" name="Grupo 12"/>
            <p:cNvGrpSpPr/>
            <p:nvPr/>
          </p:nvGrpSpPr>
          <p:grpSpPr>
            <a:xfrm>
              <a:off x="4950498" y="2424620"/>
              <a:ext cx="1824781" cy="1822002"/>
              <a:chOff x="1805523" y="2239940"/>
              <a:chExt cx="1824781" cy="1822002"/>
            </a:xfrm>
          </p:grpSpPr>
          <p:sp>
            <p:nvSpPr>
              <p:cNvPr id="6" name="Retângulo de cantos arredondados 5"/>
              <p:cNvSpPr/>
              <p:nvPr/>
            </p:nvSpPr>
            <p:spPr>
              <a:xfrm>
                <a:off x="1805523" y="2381534"/>
                <a:ext cx="1824781" cy="1596788"/>
              </a:xfrm>
              <a:prstGeom prst="roundRect">
                <a:avLst/>
              </a:prstGeom>
              <a:solidFill>
                <a:schemeClr val="tx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102" y="2239940"/>
                <a:ext cx="1763789" cy="1822002"/>
              </a:xfrm>
              <a:prstGeom prst="rect">
                <a:avLst/>
              </a:prstGeom>
              <a:effectLst>
                <a:softEdge rad="241300"/>
              </a:effectLst>
            </p:spPr>
          </p:pic>
        </p:grpSp>
        <p:sp>
          <p:nvSpPr>
            <p:cNvPr id="18" name="CaixaDeTexto 17"/>
            <p:cNvSpPr txBox="1"/>
            <p:nvPr/>
          </p:nvSpPr>
          <p:spPr>
            <a:xfrm>
              <a:off x="4910666" y="1888701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PAULO HENRIQUE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Grupo 33"/>
            <p:cNvGrpSpPr/>
            <p:nvPr/>
          </p:nvGrpSpPr>
          <p:grpSpPr>
            <a:xfrm>
              <a:off x="4132454" y="4556590"/>
              <a:ext cx="3962337" cy="437032"/>
              <a:chOff x="4910666" y="4573651"/>
              <a:chExt cx="3962337" cy="437032"/>
            </a:xfrm>
          </p:grpSpPr>
          <p:pic>
            <p:nvPicPr>
              <p:cNvPr id="27" name="Imagem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0666" y="4573651"/>
                <a:ext cx="437032" cy="437032"/>
              </a:xfrm>
              <a:prstGeom prst="rect">
                <a:avLst/>
              </a:prstGeom>
            </p:spPr>
          </p:pic>
          <p:sp>
            <p:nvSpPr>
              <p:cNvPr id="32" name="CaixaDeTexto 31"/>
              <p:cNvSpPr txBox="1"/>
              <p:nvPr/>
            </p:nvSpPr>
            <p:spPr>
              <a:xfrm>
                <a:off x="5399423" y="4607501"/>
                <a:ext cx="3473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p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aulohenrique.de93@hotmail.com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0" name="Grupo 39"/>
          <p:cNvGrpSpPr/>
          <p:nvPr/>
        </p:nvGrpSpPr>
        <p:grpSpPr>
          <a:xfrm>
            <a:off x="542465" y="1799969"/>
            <a:ext cx="3443753" cy="3011090"/>
            <a:chOff x="8166457" y="1887612"/>
            <a:chExt cx="3443753" cy="3011090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8766923" y="2566214"/>
              <a:ext cx="1864055" cy="1596788"/>
            </a:xfrm>
            <a:prstGeom prst="roundRect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8603489" y="1887612"/>
              <a:ext cx="2190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EDUARDO MARGOTO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upo 38"/>
            <p:cNvGrpSpPr/>
            <p:nvPr/>
          </p:nvGrpSpPr>
          <p:grpSpPr>
            <a:xfrm>
              <a:off x="8166457" y="4461670"/>
              <a:ext cx="3443753" cy="437032"/>
              <a:chOff x="8435551" y="4518770"/>
              <a:chExt cx="3443753" cy="437032"/>
            </a:xfrm>
          </p:grpSpPr>
          <p:pic>
            <p:nvPicPr>
              <p:cNvPr id="29" name="Imagem 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5551" y="4518770"/>
                <a:ext cx="437032" cy="437032"/>
              </a:xfrm>
              <a:prstGeom prst="rect">
                <a:avLst/>
              </a:prstGeom>
            </p:spPr>
          </p:pic>
          <p:sp>
            <p:nvSpPr>
              <p:cNvPr id="38" name="CaixaDeTexto 37"/>
              <p:cNvSpPr txBox="1"/>
              <p:nvPr/>
            </p:nvSpPr>
            <p:spPr>
              <a:xfrm>
                <a:off x="8872583" y="4556448"/>
                <a:ext cx="3006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eduardo.margoto@gmail.com</a:t>
                </a:r>
              </a:p>
            </p:txBody>
          </p:sp>
        </p:grpSp>
      </p:grpSp>
      <p:grpSp>
        <p:nvGrpSpPr>
          <p:cNvPr id="42" name="Grupo 41"/>
          <p:cNvGrpSpPr/>
          <p:nvPr/>
        </p:nvGrpSpPr>
        <p:grpSpPr>
          <a:xfrm>
            <a:off x="3235832" y="5549424"/>
            <a:ext cx="6415285" cy="558983"/>
            <a:chOff x="1440317" y="3139080"/>
            <a:chExt cx="6415285" cy="558983"/>
          </a:xfrm>
        </p:grpSpPr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317" y="3139080"/>
              <a:ext cx="558983" cy="558983"/>
            </a:xfrm>
            <a:prstGeom prst="rect">
              <a:avLst/>
            </a:prstGeom>
          </p:spPr>
        </p:pic>
        <p:sp>
          <p:nvSpPr>
            <p:cNvPr id="44" name="CaixaDeTexto 43"/>
            <p:cNvSpPr txBox="1"/>
            <p:nvPr/>
          </p:nvSpPr>
          <p:spPr>
            <a:xfrm>
              <a:off x="2089802" y="3187738"/>
              <a:ext cx="576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solidFill>
                    <a:schemeClr val="bg1"/>
                  </a:solidFill>
                </a:rPr>
                <a:t>WORKSHOP </a:t>
              </a:r>
              <a:r>
                <a:rPr lang="pt-BR" sz="2400" b="1" dirty="0" smtClean="0">
                  <a:solidFill>
                    <a:schemeClr val="bg1"/>
                  </a:solidFill>
                </a:rPr>
                <a:t>PARA DESENVOLVEDORES</a:t>
              </a:r>
              <a:endParaRPr lang="pt-BR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4717501" y="285202"/>
            <a:ext cx="2589091" cy="1113991"/>
            <a:chOff x="1205724" y="349632"/>
            <a:chExt cx="2589091" cy="1113991"/>
          </a:xfrm>
        </p:grpSpPr>
        <p:pic>
          <p:nvPicPr>
            <p:cNvPr id="5" name="Imagem 4" descr="C:\Users\Matheus\Desktop\ifes.pn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5724" y="349632"/>
              <a:ext cx="1034273" cy="11139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CaixaDeTexto 44"/>
            <p:cNvSpPr txBox="1"/>
            <p:nvPr/>
          </p:nvSpPr>
          <p:spPr>
            <a:xfrm>
              <a:off x="1906669" y="1052661"/>
              <a:ext cx="18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CAMPUS COLATINA</a:t>
              </a:r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5418446" y="292130"/>
            <a:ext cx="1815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SISTEMAS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DE INFORMAÇÃO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489" y="2421471"/>
            <a:ext cx="1867076" cy="1691121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263201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034528" y="1773572"/>
            <a:ext cx="6875033" cy="5229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Estamos construindo certo o produto?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Este teste é feito com relação à estrutura do componente permitindo uma verificação mais precisa do produto de software. 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>Para encontrar problemas dos tipos:</a:t>
            </a:r>
          </a:p>
          <a:p>
            <a:r>
              <a:rPr lang="pt-BR" sz="2400" i="1" dirty="0">
                <a:solidFill>
                  <a:schemeClr val="bg1"/>
                </a:solidFill>
              </a:rPr>
              <a:t>Todos os caminhos independentes de um módulo tenham sido executados pelo menos uma vez; 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i="1" dirty="0">
                <a:solidFill>
                  <a:schemeClr val="bg1"/>
                </a:solidFill>
              </a:rPr>
              <a:t>Exercitem todas as decisões lógicas para valores falsos ou verdadeiros; 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i="1" dirty="0" smtClean="0">
                <a:solidFill>
                  <a:schemeClr val="bg1"/>
                </a:solidFill>
              </a:rPr>
              <a:t>Exercitem </a:t>
            </a:r>
            <a:r>
              <a:rPr lang="pt-BR" sz="2400" i="1" dirty="0">
                <a:solidFill>
                  <a:schemeClr val="bg1"/>
                </a:solidFill>
              </a:rPr>
              <a:t>as estruturas de dados internas para garantir a sua validade.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4654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 ESTRUTURAL OU CAIXA-BRANCA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10" name="Cubo 9"/>
          <p:cNvSpPr/>
          <p:nvPr/>
        </p:nvSpPr>
        <p:spPr>
          <a:xfrm>
            <a:off x="8199121" y="2002134"/>
            <a:ext cx="3195021" cy="2807746"/>
          </a:xfrm>
          <a:prstGeom prst="cub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CAIXA</a:t>
            </a:r>
          </a:p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BRANCA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75037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46548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TIPOS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graphicFrame>
        <p:nvGraphicFramePr>
          <p:cNvPr id="2" name="Espaço Reservado para Conteú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479830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effectLst/>
                <a:tableStyleId>{D03447BB-5D67-496B-8E87-E561075AD55C}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      FUNCIONAL</a:t>
                      </a:r>
                      <a:endParaRPr lang="pt-BR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      ESTRUTURAL</a:t>
                      </a:r>
                      <a:endParaRPr lang="pt-BR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>
                          <a:ln>
                            <a:noFill/>
                          </a:ln>
                        </a:rPr>
                        <a:t>REQUISITOS</a:t>
                      </a:r>
                      <a:endParaRPr lang="pt-BR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ln>
                            <a:noFill/>
                          </a:ln>
                        </a:rPr>
                        <a:t>ESTRESSE</a:t>
                      </a:r>
                      <a:endParaRPr lang="pt-BR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>
                          <a:ln>
                            <a:noFill/>
                          </a:ln>
                        </a:rPr>
                        <a:t>REGRESSÃO</a:t>
                      </a:r>
                      <a:endParaRPr lang="pt-BR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ln>
                            <a:noFill/>
                          </a:ln>
                        </a:rPr>
                        <a:t>EXECUÇÃO</a:t>
                      </a:r>
                      <a:endParaRPr lang="pt-BR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>
                          <a:ln>
                            <a:noFill/>
                          </a:ln>
                        </a:rPr>
                        <a:t>TRATAMENTO DE ERROS</a:t>
                      </a:r>
                      <a:endParaRPr lang="pt-BR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ln>
                            <a:noFill/>
                          </a:ln>
                        </a:rPr>
                        <a:t>RECUPERAÇÃO</a:t>
                      </a:r>
                      <a:endParaRPr lang="pt-BR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>
                          <a:ln>
                            <a:noFill/>
                          </a:ln>
                        </a:rPr>
                        <a:t>SUPORTE MANUAL</a:t>
                      </a:r>
                      <a:endParaRPr lang="pt-BR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ln>
                            <a:noFill/>
                          </a:ln>
                        </a:rPr>
                        <a:t>OPERAÇÃO</a:t>
                      </a:r>
                      <a:endParaRPr lang="pt-BR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>
                          <a:ln>
                            <a:noFill/>
                          </a:ln>
                        </a:rPr>
                        <a:t>INTERCONEXÃO</a:t>
                      </a:r>
                      <a:endParaRPr lang="pt-BR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ln>
                            <a:noFill/>
                          </a:ln>
                        </a:rPr>
                        <a:t>CONFORMIDADE</a:t>
                      </a:r>
                      <a:endParaRPr lang="pt-BR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>
                          <a:ln>
                            <a:noFill/>
                          </a:ln>
                        </a:rPr>
                        <a:t>CONTROLE</a:t>
                      </a:r>
                      <a:endParaRPr lang="pt-BR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ln>
                            <a:noFill/>
                          </a:ln>
                        </a:rPr>
                        <a:t>SEGURANÇA</a:t>
                      </a:r>
                      <a:endParaRPr lang="pt-BR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n>
                            <a:noFill/>
                          </a:ln>
                        </a:rPr>
                        <a:t>PARALELO</a:t>
                      </a:r>
                      <a:endParaRPr lang="pt-BR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Cubo 7"/>
          <p:cNvSpPr/>
          <p:nvPr/>
        </p:nvSpPr>
        <p:spPr>
          <a:xfrm>
            <a:off x="946673" y="1888257"/>
            <a:ext cx="265355" cy="222524"/>
          </a:xfrm>
          <a:prstGeom prst="cub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5" name="Cubo 14"/>
          <p:cNvSpPr/>
          <p:nvPr/>
        </p:nvSpPr>
        <p:spPr>
          <a:xfrm>
            <a:off x="6191773" y="1897908"/>
            <a:ext cx="265355" cy="222524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96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46548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NÍVEIS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Os níveis de teste tem o intuito de efetuar a indicação sobre o foco do teste e os tipos de problemas a serem encontrados, dependendo do nível em que o teste será realizado. </a:t>
            </a: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TESTE DE UNIDADE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TESTE DE INTEGRAÇÃO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TESTE DE SISTEMA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TESTE DE ACEITAÇÃO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9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46548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NÍVEIS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3137348" y="-495062"/>
            <a:ext cx="6740187" cy="7017306"/>
            <a:chOff x="3162748" y="-1102797"/>
            <a:chExt cx="6740187" cy="7017306"/>
          </a:xfrm>
        </p:grpSpPr>
        <p:sp>
          <p:nvSpPr>
            <p:cNvPr id="12" name="CaixaDeTexto 11"/>
            <p:cNvSpPr txBox="1"/>
            <p:nvPr/>
          </p:nvSpPr>
          <p:spPr>
            <a:xfrm>
              <a:off x="4808672" y="-1102797"/>
              <a:ext cx="2538804" cy="7017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5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pt-BR" sz="4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3162748" y="1916222"/>
              <a:ext cx="6740187" cy="2358244"/>
              <a:chOff x="3162748" y="1916222"/>
              <a:chExt cx="6740187" cy="235824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3162748" y="2321604"/>
                <a:ext cx="6443831" cy="21516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/>
              <p:cNvCxnSpPr/>
              <p:nvPr/>
            </p:nvCxnSpPr>
            <p:spPr>
              <a:xfrm>
                <a:off x="3162748" y="2965594"/>
                <a:ext cx="6443831" cy="21516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/>
              <p:nvPr/>
            </p:nvCxnSpPr>
            <p:spPr>
              <a:xfrm>
                <a:off x="3162748" y="3608960"/>
                <a:ext cx="6443831" cy="21516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>
                <a:off x="3162748" y="4252950"/>
                <a:ext cx="6443831" cy="21516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CaixaDeTexto 19"/>
              <p:cNvSpPr txBox="1"/>
              <p:nvPr/>
            </p:nvSpPr>
            <p:spPr>
              <a:xfrm>
                <a:off x="3625577" y="1928031"/>
                <a:ext cx="1467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b="1" dirty="0" smtClean="0">
                    <a:solidFill>
                      <a:schemeClr val="bg1"/>
                    </a:solidFill>
                  </a:rPr>
                  <a:t>REQUISITOS</a:t>
                </a:r>
                <a:endParaRPr lang="pt-B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3283742" y="2558947"/>
                <a:ext cx="20980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b="1" dirty="0" smtClean="0">
                    <a:solidFill>
                      <a:schemeClr val="bg1"/>
                    </a:solidFill>
                  </a:rPr>
                  <a:t>ANÁLISE PROJETO</a:t>
                </a:r>
                <a:endParaRPr lang="pt-B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3320662" y="3208538"/>
                <a:ext cx="23255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b="1" dirty="0" smtClean="0">
                    <a:solidFill>
                      <a:schemeClr val="bg1"/>
                    </a:solidFill>
                  </a:rPr>
                  <a:t>DESENVOLVIMENTO</a:t>
                </a:r>
                <a:endParaRPr lang="pt-B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CaixaDeTexto 22"/>
              <p:cNvSpPr txBox="1"/>
              <p:nvPr/>
            </p:nvSpPr>
            <p:spPr>
              <a:xfrm>
                <a:off x="3765469" y="3852216"/>
                <a:ext cx="20864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b="1" dirty="0" smtClean="0">
                    <a:solidFill>
                      <a:schemeClr val="bg1"/>
                    </a:solidFill>
                  </a:rPr>
                  <a:t>IMPLEMENTAÇÃO</a:t>
                </a:r>
                <a:endParaRPr lang="pt-B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CaixaDeTexto 23"/>
              <p:cNvSpPr txBox="1"/>
              <p:nvPr/>
            </p:nvSpPr>
            <p:spPr>
              <a:xfrm>
                <a:off x="7492723" y="1916222"/>
                <a:ext cx="24102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b="1" dirty="0" smtClean="0">
                    <a:solidFill>
                      <a:schemeClr val="bg1"/>
                    </a:solidFill>
                  </a:rPr>
                  <a:t>TESTE DE ACEITAÇÃO</a:t>
                </a:r>
                <a:endParaRPr lang="pt-B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7271922" y="2536188"/>
                <a:ext cx="21488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b="1" dirty="0" smtClean="0">
                    <a:solidFill>
                      <a:schemeClr val="bg1"/>
                    </a:solidFill>
                  </a:rPr>
                  <a:t>TESTE DE SISTEMA</a:t>
                </a:r>
                <a:endParaRPr lang="pt-B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7134180" y="3173297"/>
                <a:ext cx="26139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b="1" dirty="0" smtClean="0">
                    <a:solidFill>
                      <a:schemeClr val="bg1"/>
                    </a:solidFill>
                  </a:rPr>
                  <a:t>TESTE DE INTEGRAÇÃO</a:t>
                </a:r>
                <a:endParaRPr lang="pt-B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6895077" y="3793594"/>
                <a:ext cx="2209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b="1" dirty="0" smtClean="0">
                    <a:solidFill>
                      <a:schemeClr val="bg1"/>
                    </a:solidFill>
                  </a:rPr>
                  <a:t>TESTE DE UNIDADE</a:t>
                </a:r>
                <a:endParaRPr lang="pt-BR" sz="2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554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35000" y="2574925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TESTE DURANTE O CICLO DE VIDA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79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TESTE DURANTE O CICLO DE VIDA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>
                <a:solidFill>
                  <a:schemeClr val="bg1"/>
                </a:solidFill>
              </a:rPr>
              <a:t>“Todo </a:t>
            </a:r>
            <a:r>
              <a:rPr lang="pt-BR" i="1" dirty="0">
                <a:solidFill>
                  <a:schemeClr val="bg1"/>
                </a:solidFill>
              </a:rPr>
              <a:t>o processo de teste está ligado diretamente com o tipo do modelo de ciclo de vida que o produto de software está utilizando no seu processo de construção</a:t>
            </a:r>
            <a:r>
              <a:rPr lang="pt-BR" i="1" dirty="0" smtClean="0">
                <a:solidFill>
                  <a:schemeClr val="bg1"/>
                </a:solidFill>
              </a:rPr>
              <a:t>.” </a:t>
            </a:r>
            <a:endParaRPr lang="pt-BR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4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TESTE DURANTE O CICLO DE VIDA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>
                <a:solidFill>
                  <a:schemeClr val="bg1"/>
                </a:solidFill>
              </a:rPr>
              <a:t>“Todo </a:t>
            </a:r>
            <a:r>
              <a:rPr lang="pt-BR" i="1" dirty="0">
                <a:solidFill>
                  <a:schemeClr val="bg1"/>
                </a:solidFill>
              </a:rPr>
              <a:t>o processo de teste está ligado diretamente com o tipo do modelo de ciclo de vida que o produto de software está utilizando no seu processo de construção</a:t>
            </a:r>
            <a:r>
              <a:rPr lang="pt-BR" i="1" dirty="0" smtClean="0">
                <a:solidFill>
                  <a:schemeClr val="bg1"/>
                </a:solidFill>
              </a:rPr>
              <a:t>.” </a:t>
            </a:r>
            <a:endParaRPr lang="pt-BR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832067" y="3312388"/>
            <a:ext cx="9512300" cy="2584591"/>
            <a:chOff x="971547" y="3261588"/>
            <a:chExt cx="9512300" cy="2584591"/>
          </a:xfrm>
        </p:grpSpPr>
        <p:grpSp>
          <p:nvGrpSpPr>
            <p:cNvPr id="2" name="Grupo 1"/>
            <p:cNvGrpSpPr/>
            <p:nvPr/>
          </p:nvGrpSpPr>
          <p:grpSpPr>
            <a:xfrm>
              <a:off x="1180129" y="4839330"/>
              <a:ext cx="9095137" cy="1006849"/>
              <a:chOff x="1027730" y="3499270"/>
              <a:chExt cx="9095137" cy="1006849"/>
            </a:xfrm>
          </p:grpSpPr>
          <p:sp>
            <p:nvSpPr>
              <p:cNvPr id="9" name="Retângulo 8"/>
              <p:cNvSpPr/>
              <p:nvPr/>
            </p:nvSpPr>
            <p:spPr>
              <a:xfrm>
                <a:off x="1027730" y="3502072"/>
                <a:ext cx="1573306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/>
                  <a:t>PLANO </a:t>
                </a:r>
              </a:p>
              <a:p>
                <a:pPr algn="ctr"/>
                <a:r>
                  <a:rPr lang="pt-BR" b="1" dirty="0" smtClean="0"/>
                  <a:t>DE TESTE</a:t>
                </a:r>
                <a:endParaRPr lang="pt-BR" b="1" dirty="0"/>
              </a:p>
            </p:txBody>
          </p:sp>
          <p:sp>
            <p:nvSpPr>
              <p:cNvPr id="10" name="Seta para a direita 9"/>
              <p:cNvSpPr/>
              <p:nvPr/>
            </p:nvSpPr>
            <p:spPr>
              <a:xfrm>
                <a:off x="2686125" y="3850851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3535007" y="3502072"/>
                <a:ext cx="1573306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/>
                  <a:t>CASO DE TESTE</a:t>
                </a:r>
              </a:p>
            </p:txBody>
          </p:sp>
          <p:sp>
            <p:nvSpPr>
              <p:cNvPr id="12" name="Seta para a direita 11"/>
              <p:cNvSpPr/>
              <p:nvPr/>
            </p:nvSpPr>
            <p:spPr>
              <a:xfrm>
                <a:off x="5193402" y="3850851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8549561" y="3499270"/>
                <a:ext cx="1573306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/>
                  <a:t>EXECUÇÃO CASO DE TESTE</a:t>
                </a:r>
                <a:endParaRPr lang="pt-BR" b="1" dirty="0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6042284" y="3502072"/>
                <a:ext cx="1573306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/>
                  <a:t>EXECUÇÃO CASO DE TESTE</a:t>
                </a:r>
                <a:endParaRPr lang="pt-BR" b="1" dirty="0"/>
              </a:p>
            </p:txBody>
          </p:sp>
          <p:sp>
            <p:nvSpPr>
              <p:cNvPr id="16" name="Seta para a direita 15"/>
              <p:cNvSpPr/>
              <p:nvPr/>
            </p:nvSpPr>
            <p:spPr>
              <a:xfrm>
                <a:off x="7700679" y="3850851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1180129" y="3261588"/>
              <a:ext cx="9095137" cy="1006849"/>
              <a:chOff x="1027730" y="3499270"/>
              <a:chExt cx="9095137" cy="1006849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1027730" y="3502072"/>
                <a:ext cx="1573306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/>
                  <a:t>PLANO DE PROJETO</a:t>
                </a:r>
                <a:endParaRPr lang="pt-BR" b="1" dirty="0"/>
              </a:p>
            </p:txBody>
          </p:sp>
          <p:sp>
            <p:nvSpPr>
              <p:cNvPr id="19" name="Seta para a direita 18"/>
              <p:cNvSpPr/>
              <p:nvPr/>
            </p:nvSpPr>
            <p:spPr>
              <a:xfrm>
                <a:off x="2686125" y="3850851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535007" y="3502072"/>
                <a:ext cx="1573306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/>
                  <a:t>ANÁLISE</a:t>
                </a:r>
              </a:p>
              <a:p>
                <a:pPr algn="ctr"/>
                <a:r>
                  <a:rPr lang="pt-BR" b="1" dirty="0" smtClean="0"/>
                  <a:t>DE</a:t>
                </a:r>
              </a:p>
              <a:p>
                <a:pPr algn="ctr"/>
                <a:r>
                  <a:rPr lang="pt-BR" b="1" dirty="0" smtClean="0"/>
                  <a:t>REQUISITOS</a:t>
                </a:r>
              </a:p>
            </p:txBody>
          </p:sp>
          <p:sp>
            <p:nvSpPr>
              <p:cNvPr id="21" name="Seta para a direita 20"/>
              <p:cNvSpPr/>
              <p:nvPr/>
            </p:nvSpPr>
            <p:spPr>
              <a:xfrm>
                <a:off x="5193402" y="3850851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8549561" y="3499270"/>
                <a:ext cx="1573306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/>
                  <a:t>IMPLEMENTAÇÃO</a:t>
                </a:r>
                <a:endParaRPr lang="pt-BR" b="1" dirty="0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6042284" y="3502072"/>
                <a:ext cx="1573306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/>
                  <a:t>DESENVOLVIMENTO</a:t>
                </a:r>
                <a:endParaRPr lang="pt-BR" b="1" dirty="0"/>
              </a:p>
            </p:txBody>
          </p:sp>
          <p:sp>
            <p:nvSpPr>
              <p:cNvPr id="24" name="Seta para a direita 23"/>
              <p:cNvSpPr/>
              <p:nvPr/>
            </p:nvSpPr>
            <p:spPr>
              <a:xfrm>
                <a:off x="7700679" y="3850851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4" name="Conector reto 3"/>
            <p:cNvCxnSpPr/>
            <p:nvPr/>
          </p:nvCxnSpPr>
          <p:spPr>
            <a:xfrm>
              <a:off x="971547" y="4544849"/>
              <a:ext cx="95123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518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CASO </a:t>
            </a:r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>
                <a:solidFill>
                  <a:schemeClr val="bg1"/>
                </a:solidFill>
              </a:rPr>
              <a:t>“O </a:t>
            </a:r>
            <a:r>
              <a:rPr lang="pt-BR" i="1" dirty="0">
                <a:solidFill>
                  <a:schemeClr val="bg1"/>
                </a:solidFill>
              </a:rPr>
              <a:t>caso de teste deve especificar a saída esperada e os resultados esperados do processamento</a:t>
            </a:r>
            <a:r>
              <a:rPr lang="pt-BR" i="1" dirty="0" smtClean="0">
                <a:solidFill>
                  <a:schemeClr val="bg1"/>
                </a:solidFill>
              </a:rPr>
              <a:t>.“</a:t>
            </a:r>
            <a:endParaRPr lang="pt-BR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40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55991" y="2666228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EXEMPLO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31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81391" y="380228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EXEMPLO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1272873" y="2268207"/>
            <a:ext cx="1692461" cy="102775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CASO DE USO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76744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CONTEÚDO 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INTRODUÇÃO AO TESTE DE SOFTWARE</a:t>
            </a:r>
          </a:p>
          <a:p>
            <a:r>
              <a:rPr lang="pt-BR" dirty="0">
                <a:solidFill>
                  <a:schemeClr val="bg1"/>
                </a:solidFill>
              </a:rPr>
              <a:t>FUNDAMENTOS E PRÍNCIPIOS DO </a:t>
            </a:r>
            <a:r>
              <a:rPr lang="pt-BR" dirty="0" smtClean="0">
                <a:solidFill>
                  <a:schemeClr val="bg1"/>
                </a:solidFill>
              </a:rPr>
              <a:t>TESTE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PROCESSO DE TESTE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TÉCNICAS DE TESTE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EXEMPLO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81391" y="380228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EXEMPLO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897536" y="2290876"/>
            <a:ext cx="1573306" cy="100404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CASO DE TESTE</a:t>
            </a:r>
          </a:p>
        </p:txBody>
      </p:sp>
      <p:sp>
        <p:nvSpPr>
          <p:cNvPr id="17" name="Elipse 16"/>
          <p:cNvSpPr/>
          <p:nvPr/>
        </p:nvSpPr>
        <p:spPr>
          <a:xfrm>
            <a:off x="1272873" y="2268207"/>
            <a:ext cx="1692461" cy="102775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CASO DE USO</a:t>
            </a:r>
            <a:endParaRPr lang="pt-BR" b="1" dirty="0"/>
          </a:p>
        </p:txBody>
      </p:sp>
      <p:grpSp>
        <p:nvGrpSpPr>
          <p:cNvPr id="20" name="Grupo 19"/>
          <p:cNvGrpSpPr/>
          <p:nvPr/>
        </p:nvGrpSpPr>
        <p:grpSpPr>
          <a:xfrm>
            <a:off x="3132446" y="2386158"/>
            <a:ext cx="647700" cy="768144"/>
            <a:chOff x="2091011" y="1362047"/>
            <a:chExt cx="647700" cy="768144"/>
          </a:xfrm>
          <a:solidFill>
            <a:schemeClr val="bg1">
              <a:lumMod val="95000"/>
            </a:schemeClr>
          </a:solidFill>
        </p:grpSpPr>
        <p:sp>
          <p:nvSpPr>
            <p:cNvPr id="18" name="Seta em curva para cima 17"/>
            <p:cNvSpPr/>
            <p:nvPr/>
          </p:nvSpPr>
          <p:spPr>
            <a:xfrm>
              <a:off x="2091011" y="1812691"/>
              <a:ext cx="647700" cy="317500"/>
            </a:xfrm>
            <a:prstGeom prst="curved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eta em curva para cima 18"/>
            <p:cNvSpPr/>
            <p:nvPr/>
          </p:nvSpPr>
          <p:spPr>
            <a:xfrm rot="11227501">
              <a:off x="2091011" y="1362047"/>
              <a:ext cx="647700" cy="317500"/>
            </a:xfrm>
            <a:prstGeom prst="curved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77731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81391" y="380228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EXEMPLO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897536" y="2290876"/>
            <a:ext cx="4281300" cy="3131801"/>
            <a:chOff x="3758719" y="3783101"/>
            <a:chExt cx="4281300" cy="3131801"/>
          </a:xfrm>
        </p:grpSpPr>
        <p:sp>
          <p:nvSpPr>
            <p:cNvPr id="7" name="Retângulo 6"/>
            <p:cNvSpPr/>
            <p:nvPr/>
          </p:nvSpPr>
          <p:spPr>
            <a:xfrm>
              <a:off x="3758719" y="3783101"/>
              <a:ext cx="1573306" cy="100404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CASO DE TESTE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466713" y="5910855"/>
              <a:ext cx="1573306" cy="100404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GERENCIAR DEFEITOS</a:t>
              </a:r>
              <a:endParaRPr lang="pt-BR" b="1" dirty="0"/>
            </a:p>
          </p:txBody>
        </p:sp>
        <p:sp>
          <p:nvSpPr>
            <p:cNvPr id="12" name="Seta para a direita 11"/>
            <p:cNvSpPr/>
            <p:nvPr/>
          </p:nvSpPr>
          <p:spPr>
            <a:xfrm>
              <a:off x="5478910" y="4121066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 para a direita 13"/>
            <p:cNvSpPr/>
            <p:nvPr/>
          </p:nvSpPr>
          <p:spPr>
            <a:xfrm rot="5400000">
              <a:off x="6578649" y="5195757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rot="16200000">
              <a:off x="7024714" y="5195757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Elipse 16"/>
          <p:cNvSpPr/>
          <p:nvPr/>
        </p:nvSpPr>
        <p:spPr>
          <a:xfrm>
            <a:off x="1272873" y="2268207"/>
            <a:ext cx="1692461" cy="102775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CASO DE USO</a:t>
            </a:r>
            <a:endParaRPr lang="pt-BR" b="1" dirty="0"/>
          </a:p>
        </p:txBody>
      </p:sp>
      <p:grpSp>
        <p:nvGrpSpPr>
          <p:cNvPr id="20" name="Grupo 19"/>
          <p:cNvGrpSpPr/>
          <p:nvPr/>
        </p:nvGrpSpPr>
        <p:grpSpPr>
          <a:xfrm>
            <a:off x="3132446" y="2386158"/>
            <a:ext cx="647700" cy="768144"/>
            <a:chOff x="2091011" y="1362047"/>
            <a:chExt cx="647700" cy="768144"/>
          </a:xfrm>
          <a:solidFill>
            <a:schemeClr val="bg1">
              <a:lumMod val="95000"/>
            </a:schemeClr>
          </a:solidFill>
        </p:grpSpPr>
        <p:sp>
          <p:nvSpPr>
            <p:cNvPr id="18" name="Seta em curva para cima 17"/>
            <p:cNvSpPr/>
            <p:nvPr/>
          </p:nvSpPr>
          <p:spPr>
            <a:xfrm>
              <a:off x="2091011" y="1812691"/>
              <a:ext cx="647700" cy="317500"/>
            </a:xfrm>
            <a:prstGeom prst="curved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eta em curva para cima 18"/>
            <p:cNvSpPr/>
            <p:nvPr/>
          </p:nvSpPr>
          <p:spPr>
            <a:xfrm rot="11227501">
              <a:off x="2091011" y="1362047"/>
              <a:ext cx="647700" cy="317500"/>
            </a:xfrm>
            <a:prstGeom prst="curved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Retângulo 27"/>
          <p:cNvSpPr/>
          <p:nvPr/>
        </p:nvSpPr>
        <p:spPr>
          <a:xfrm>
            <a:off x="6546190" y="2290875"/>
            <a:ext cx="1573306" cy="1004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EXECUTAR </a:t>
            </a:r>
          </a:p>
          <a:p>
            <a:pPr algn="ctr"/>
            <a:r>
              <a:rPr lang="pt-BR" b="1" dirty="0" smtClean="0"/>
              <a:t>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05273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81391" y="380228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EXEMPLO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272873" y="2268207"/>
            <a:ext cx="9476156" cy="3154470"/>
            <a:chOff x="1272873" y="2268207"/>
            <a:chExt cx="9476156" cy="3154470"/>
          </a:xfrm>
        </p:grpSpPr>
        <p:grpSp>
          <p:nvGrpSpPr>
            <p:cNvPr id="5" name="Grupo 4"/>
            <p:cNvGrpSpPr/>
            <p:nvPr/>
          </p:nvGrpSpPr>
          <p:grpSpPr>
            <a:xfrm>
              <a:off x="3897536" y="2268207"/>
              <a:ext cx="6851493" cy="3154470"/>
              <a:chOff x="3758719" y="3760432"/>
              <a:chExt cx="6851493" cy="3154470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3758719" y="3783101"/>
                <a:ext cx="1573306" cy="10040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/>
                  <a:t>CASO DE TESTE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6466713" y="5910855"/>
                <a:ext cx="1573306" cy="100404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/>
                  <a:t>GERENCIAR DEFEITOS</a:t>
                </a:r>
                <a:endParaRPr lang="pt-BR" b="1" dirty="0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9036906" y="3760432"/>
                <a:ext cx="1573306" cy="1004047"/>
              </a:xfrm>
              <a:prstGeom prst="rect">
                <a:avLst/>
              </a:prstGeom>
              <a:solidFill>
                <a:srgbClr val="003C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/>
                  <a:t>VERIFICAR RESULTADOS</a:t>
                </a:r>
                <a:endParaRPr lang="pt-BR" b="1" dirty="0"/>
              </a:p>
            </p:txBody>
          </p:sp>
          <p:sp>
            <p:nvSpPr>
              <p:cNvPr id="12" name="Seta para a direita 11"/>
              <p:cNvSpPr/>
              <p:nvPr/>
            </p:nvSpPr>
            <p:spPr>
              <a:xfrm>
                <a:off x="5478910" y="4121066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Seta para a direita 13"/>
              <p:cNvSpPr/>
              <p:nvPr/>
            </p:nvSpPr>
            <p:spPr>
              <a:xfrm rot="5400000">
                <a:off x="6578649" y="5195757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Seta para a direita 14"/>
              <p:cNvSpPr/>
              <p:nvPr/>
            </p:nvSpPr>
            <p:spPr>
              <a:xfrm rot="16200000">
                <a:off x="7024714" y="5195757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" name="Elipse 16"/>
            <p:cNvSpPr/>
            <p:nvPr/>
          </p:nvSpPr>
          <p:spPr>
            <a:xfrm>
              <a:off x="1272873" y="2268207"/>
              <a:ext cx="1692461" cy="102775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CASO DE USO</a:t>
              </a:r>
              <a:endParaRPr lang="pt-BR" b="1" dirty="0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3132446" y="2386158"/>
              <a:ext cx="647700" cy="768144"/>
              <a:chOff x="2091011" y="1362047"/>
              <a:chExt cx="647700" cy="768144"/>
            </a:xfrm>
            <a:solidFill>
              <a:schemeClr val="bg1">
                <a:lumMod val="95000"/>
              </a:schemeClr>
            </a:solidFill>
          </p:grpSpPr>
          <p:sp>
            <p:nvSpPr>
              <p:cNvPr id="18" name="Seta em curva para cima 17"/>
              <p:cNvSpPr/>
              <p:nvPr/>
            </p:nvSpPr>
            <p:spPr>
              <a:xfrm>
                <a:off x="2091011" y="1812691"/>
                <a:ext cx="647700" cy="317500"/>
              </a:xfrm>
              <a:prstGeom prst="curved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Seta em curva para cima 18"/>
              <p:cNvSpPr/>
              <p:nvPr/>
            </p:nvSpPr>
            <p:spPr>
              <a:xfrm rot="11227501">
                <a:off x="2091011" y="1362047"/>
                <a:ext cx="647700" cy="317500"/>
              </a:xfrm>
              <a:prstGeom prst="curved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Igual 20"/>
            <p:cNvSpPr/>
            <p:nvPr/>
          </p:nvSpPr>
          <p:spPr>
            <a:xfrm>
              <a:off x="8232729" y="2509035"/>
              <a:ext cx="848883" cy="546100"/>
            </a:xfrm>
            <a:prstGeom prst="mathEqual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546190" y="2290875"/>
              <a:ext cx="1573306" cy="100404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EXECUTAR </a:t>
              </a:r>
            </a:p>
            <a:p>
              <a:pPr algn="ctr"/>
              <a:r>
                <a:rPr lang="pt-BR" b="1" dirty="0" smtClean="0"/>
                <a:t>TESTE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56157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24132" y="5058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DÚVIDAS ?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92" y="1831365"/>
            <a:ext cx="6583680" cy="42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3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096524" y="2676733"/>
            <a:ext cx="2577420" cy="646331"/>
            <a:chOff x="1905778" y="3377408"/>
            <a:chExt cx="2597697" cy="616794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778" y="3429237"/>
              <a:ext cx="513138" cy="513137"/>
            </a:xfrm>
            <a:prstGeom prst="rect">
              <a:avLst/>
            </a:prstGeom>
          </p:spPr>
        </p:pic>
        <p:sp>
          <p:nvSpPr>
            <p:cNvPr id="2" name="CaixaDeTexto 1"/>
            <p:cNvSpPr txBox="1"/>
            <p:nvPr/>
          </p:nvSpPr>
          <p:spPr>
            <a:xfrm>
              <a:off x="2418916" y="3377408"/>
              <a:ext cx="2084559" cy="616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</a:rPr>
                <a:t>WORKSHOP PARA DESENVOLVEDORES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133663" y="2187248"/>
            <a:ext cx="3962337" cy="1640879"/>
            <a:chOff x="3986996" y="1926212"/>
            <a:chExt cx="3962337" cy="1640879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996" y="1926212"/>
              <a:ext cx="437032" cy="437032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4424028" y="1963890"/>
              <a:ext cx="3006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eduardo.margoto@gmail.com</a:t>
              </a: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996" y="2509589"/>
              <a:ext cx="437032" cy="437032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4424028" y="2543439"/>
              <a:ext cx="285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matheusclaudin@gmail.com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996" y="3130059"/>
              <a:ext cx="437032" cy="437032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4475753" y="3163909"/>
              <a:ext cx="3473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</a:t>
              </a:r>
              <a:r>
                <a:rPr lang="pt-BR" dirty="0" smtClean="0">
                  <a:solidFill>
                    <a:schemeClr val="bg1"/>
                  </a:solidFill>
                </a:rPr>
                <a:t>aulohenrique.de93@hotmail.com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PARA MAIS INFORMAÇÕES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3750942" y="4328515"/>
            <a:ext cx="5185952" cy="986636"/>
            <a:chOff x="2036264" y="4489709"/>
            <a:chExt cx="5185952" cy="986636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6264" y="4489709"/>
              <a:ext cx="986636" cy="986636"/>
            </a:xfrm>
            <a:prstGeom prst="rect">
              <a:avLst/>
            </a:prstGeom>
          </p:spPr>
        </p:pic>
        <p:sp>
          <p:nvSpPr>
            <p:cNvPr id="15" name="CaixaDeTexto 14"/>
            <p:cNvSpPr txBox="1"/>
            <p:nvPr/>
          </p:nvSpPr>
          <p:spPr>
            <a:xfrm>
              <a:off x="3022900" y="4754611"/>
              <a:ext cx="4199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https://github.com/DevIFES</a:t>
              </a:r>
              <a:endParaRPr lang="pt-BR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33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736600" y="238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 smtClean="0">
                <a:solidFill>
                  <a:schemeClr val="bg1"/>
                </a:solidFill>
                <a:latin typeface="KiloGram" pitchFamily="50" charset="0"/>
              </a:rPr>
              <a:t>OBRIGADO!</a:t>
            </a:r>
            <a:endParaRPr lang="pt-BR" sz="7200" dirty="0">
              <a:solidFill>
                <a:schemeClr val="bg1"/>
              </a:solidFill>
              <a:latin typeface="KiloGram" pitchFamily="50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1563688"/>
            <a:ext cx="5949950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0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35000" y="2574925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INTRODUÇÃO AO TESTE DE SOFTWARE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QUALIDADE DO SOFTWARE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78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“</a:t>
            </a:r>
            <a:r>
              <a:rPr lang="pt-BR" i="1" dirty="0">
                <a:solidFill>
                  <a:schemeClr val="bg1"/>
                </a:solidFill>
              </a:rPr>
              <a:t>A totalidade de características de um produto de software que lhe confere a capacidade de satisfazer necessidades explicitas e implícitas</a:t>
            </a:r>
            <a:r>
              <a:rPr lang="pt-BR" i="1" dirty="0" smtClean="0">
                <a:solidFill>
                  <a:schemeClr val="bg1"/>
                </a:solidFill>
              </a:rPr>
              <a:t>”.(</a:t>
            </a:r>
            <a:r>
              <a:rPr lang="pt-BR" dirty="0">
                <a:solidFill>
                  <a:schemeClr val="bg1"/>
                </a:solidFill>
              </a:rPr>
              <a:t>ISO/IEC 9126 </a:t>
            </a:r>
            <a:r>
              <a:rPr lang="pt-BR" i="1" dirty="0" smtClean="0">
                <a:solidFill>
                  <a:schemeClr val="bg1"/>
                </a:solidFill>
              </a:rPr>
              <a:t>)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5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QUALIDADE DO SOFTWARE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78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“</a:t>
            </a:r>
            <a:r>
              <a:rPr lang="pt-BR" i="1" dirty="0">
                <a:solidFill>
                  <a:schemeClr val="bg1"/>
                </a:solidFill>
              </a:rPr>
              <a:t>A totalidade de características de um produto de software que lhe confere a capacidade de satisfazer necessidades explicitas e implícitas</a:t>
            </a:r>
            <a:r>
              <a:rPr lang="pt-BR" i="1" dirty="0" smtClean="0">
                <a:solidFill>
                  <a:schemeClr val="bg1"/>
                </a:solidFill>
              </a:rPr>
              <a:t>”.(</a:t>
            </a:r>
            <a:r>
              <a:rPr lang="pt-BR" dirty="0">
                <a:solidFill>
                  <a:schemeClr val="bg1"/>
                </a:solidFill>
              </a:rPr>
              <a:t>ISO/IEC 9126 </a:t>
            </a:r>
            <a:r>
              <a:rPr lang="pt-BR" i="1" dirty="0" smtClean="0">
                <a:solidFill>
                  <a:schemeClr val="bg1"/>
                </a:solidFill>
              </a:rPr>
              <a:t>)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i="1" dirty="0" smtClean="0">
                <a:solidFill>
                  <a:schemeClr val="bg1"/>
                </a:solidFill>
              </a:rPr>
              <a:t>Qualidade não é uma fase do ciclo de desenvolvimento do software...</a:t>
            </a:r>
            <a:r>
              <a:rPr lang="pt-BR" i="1" dirty="0">
                <a:solidFill>
                  <a:schemeClr val="bg1"/>
                </a:solidFill>
              </a:rPr>
              <a:t/>
            </a:r>
            <a:br>
              <a:rPr lang="pt-BR" i="1" dirty="0">
                <a:solidFill>
                  <a:schemeClr val="bg1"/>
                </a:solidFill>
              </a:rPr>
            </a:br>
            <a:r>
              <a:rPr lang="pt-BR" i="1" dirty="0" smtClean="0">
                <a:solidFill>
                  <a:schemeClr val="bg1"/>
                </a:solidFill>
              </a:rPr>
              <a:t>... é parte de todas as fases”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34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QUALIDADE DO SOFTWARE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17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Segundo pesquisas do SEI (SOFTWARE ENGINEERING INSTITUTE)</a:t>
            </a:r>
            <a:b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dos projetos são cancelados antes de serem finalizados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70% dos projetos falham nas entregas das funcionalidades esperadas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dedicam cerca de 55% dos esforços para corrigir defeitos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1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O QUE É TESTE DE SOFTWARE?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O seu objetivo é revelar falhas em um produto, para que as causas dessas falhas sejam identificadas e possam ser corrigidas pela equipe de desenvolvimento antes da entrega final.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i="1" dirty="0" smtClean="0">
                <a:solidFill>
                  <a:schemeClr val="bg1"/>
                </a:solidFill>
              </a:rPr>
              <a:t>“</a:t>
            </a:r>
            <a:r>
              <a:rPr lang="pt-BR" i="1" dirty="0" smtClean="0">
                <a:solidFill>
                  <a:schemeClr val="bg1"/>
                </a:solidFill>
              </a:rPr>
              <a:t>O </a:t>
            </a:r>
            <a:r>
              <a:rPr lang="pt-BR" i="1" dirty="0">
                <a:solidFill>
                  <a:schemeClr val="bg1"/>
                </a:solidFill>
              </a:rPr>
              <a:t>teste de programas pode ser usado para mostrar a presença de defeitos, mas nunca para mostrar a sua </a:t>
            </a:r>
            <a:r>
              <a:rPr lang="pt-BR" i="1" dirty="0" smtClean="0">
                <a:solidFill>
                  <a:schemeClr val="bg1"/>
                </a:solidFill>
              </a:rPr>
              <a:t>ausência” </a:t>
            </a:r>
            <a:r>
              <a:rPr lang="pt-BR" b="1" i="1" dirty="0">
                <a:solidFill>
                  <a:schemeClr val="bg1"/>
                </a:solidFill>
              </a:rPr>
              <a:t>(</a:t>
            </a:r>
            <a:r>
              <a:rPr lang="pt-BR" b="1" i="1" dirty="0" err="1">
                <a:solidFill>
                  <a:schemeClr val="bg1"/>
                </a:solidFill>
              </a:rPr>
              <a:t>Dijkstra</a:t>
            </a:r>
            <a:r>
              <a:rPr lang="pt-BR" b="1" i="1" dirty="0">
                <a:solidFill>
                  <a:schemeClr val="bg1"/>
                </a:solidFill>
              </a:rPr>
              <a:t>). </a:t>
            </a:r>
            <a:endParaRPr lang="pt-BR" b="1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5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903</Words>
  <Application>Microsoft Office PowerPoint</Application>
  <PresentationFormat>Widescreen</PresentationFormat>
  <Paragraphs>241</Paragraphs>
  <Slides>45</Slides>
  <Notes>45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KiloGram</vt:lpstr>
      <vt:lpstr>Tema do Office</vt:lpstr>
      <vt:lpstr>Apresentação do PowerPoint</vt:lpstr>
      <vt:lpstr>Apresentação do PowerPoint</vt:lpstr>
      <vt:lpstr>Apresentação do PowerPoint</vt:lpstr>
      <vt:lpstr>CONTEÚDO </vt:lpstr>
      <vt:lpstr>INTRODUÇÃO AO TESTE DE SOFTWARE</vt:lpstr>
      <vt:lpstr>QUALIDADE DO SOFTWARE</vt:lpstr>
      <vt:lpstr>QUALIDADE DO SOFTWARE</vt:lpstr>
      <vt:lpstr>QUALIDADE DO SOFTWARE</vt:lpstr>
      <vt:lpstr>O QUE É TESTE DE SOFTWARE?</vt:lpstr>
      <vt:lpstr>FUNDAMENTOS E PRINCÍPIOS DO TESTE</vt:lpstr>
      <vt:lpstr>DEFEITO, ERRO E FALHA</vt:lpstr>
      <vt:lpstr>DEFEITO, ERRO E FALHA</vt:lpstr>
      <vt:lpstr>DEFEITO, ERRO E FALHA</vt:lpstr>
      <vt:lpstr>DEFEITO, ERRO E FALHA</vt:lpstr>
      <vt:lpstr>VERIFICAÇÃO E VALIDAÇÃO</vt:lpstr>
      <vt:lpstr>PROCESSO DE TESTE</vt:lpstr>
      <vt:lpstr>PROCESSO DE TESTE</vt:lpstr>
      <vt:lpstr>PROCESSO DE TESTE</vt:lpstr>
      <vt:lpstr>PROCESSO DE TESTE</vt:lpstr>
      <vt:lpstr>PROCESSO DE TESTE</vt:lpstr>
      <vt:lpstr>PROCESSO DE TESTE</vt:lpstr>
      <vt:lpstr>PROCESSO DE TESTE</vt:lpstr>
      <vt:lpstr>TÉCNICAS DE TESTE</vt:lpstr>
      <vt:lpstr>TÉCNICAS DE TESTE</vt:lpstr>
      <vt:lpstr>TÉCNICA FUNCIONAL OU CAIXA-PRETA</vt:lpstr>
      <vt:lpstr>TÉCNICA FUNCIONAL OU CAIXA-PRETA</vt:lpstr>
      <vt:lpstr>TÉCNICA FUNCIONAL OU CAIXA-PRETA</vt:lpstr>
      <vt:lpstr>TÉCNICA ESTRUTURAL OU CAIXA-BRANCA</vt:lpstr>
      <vt:lpstr>TÉCNICA ESTRUTURAL OU CAIXA-BRANCA</vt:lpstr>
      <vt:lpstr>TÉCNICA ESTRUTURAL OU CAIXA-BRANCA</vt:lpstr>
      <vt:lpstr>TIPOS DE TESTE</vt:lpstr>
      <vt:lpstr>NÍVEIS DE TESTE</vt:lpstr>
      <vt:lpstr>NÍVEIS DE TESTE</vt:lpstr>
      <vt:lpstr>TESTE DURANTE O CICLO DE VIDA</vt:lpstr>
      <vt:lpstr>TESTE DURANTE O CICLO DE VIDA</vt:lpstr>
      <vt:lpstr>TESTE DURANTE O CICLO DE VIDA</vt:lpstr>
      <vt:lpstr>CASO DE TESTE</vt:lpstr>
      <vt:lpstr>EXEMPLO</vt:lpstr>
      <vt:lpstr>EXEMPLO</vt:lpstr>
      <vt:lpstr>EXEMPLO</vt:lpstr>
      <vt:lpstr>EXEMPLO</vt:lpstr>
      <vt:lpstr>EXEMPLO</vt:lpstr>
      <vt:lpstr>DÚVIDAS ?</vt:lpstr>
      <vt:lpstr>PARA MAIS INFORMAÇÕES</vt:lpstr>
      <vt:lpstr>OBRIGADO!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Claudino</dc:creator>
  <cp:lastModifiedBy>Matheus Claudino</cp:lastModifiedBy>
  <cp:revision>113</cp:revision>
  <dcterms:created xsi:type="dcterms:W3CDTF">2014-06-12T14:04:05Z</dcterms:created>
  <dcterms:modified xsi:type="dcterms:W3CDTF">2014-07-04T09:23:48Z</dcterms:modified>
</cp:coreProperties>
</file>