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6.jpeg" ContentType="image/jpeg"/>
  <Override PartName="/ppt/media/image13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10.jpeg" ContentType="image/jpeg"/>
  <Override PartName="/ppt/media/image7.gif" ContentType="image/gif"/>
  <Override PartName="/ppt/media/image2.png" ContentType="image/png"/>
  <Override PartName="/ppt/media/image6.jpeg" ContentType="image/jpeg"/>
  <Override PartName="/ppt/media/image15.png" ContentType="image/png"/>
  <Override PartName="/ppt/media/image1.png" ContentType="image/png"/>
  <Override PartName="/ppt/media/image14.png" ContentType="image/png"/>
  <Override PartName="/ppt/media/image11.gif" ContentType="image/gif"/>
  <Override PartName="/ppt/media/image4.jpeg" ContentType="image/jpe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239625" cy="684053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4977E8D-7F6B-4E14-9236-80D956F648F4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68160" y="1143000"/>
            <a:ext cx="552096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6612D7-55CB-4A57-A4F6-FC2BE4DAB33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1055628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41320" y="4087800"/>
            <a:ext cx="1055628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4132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5068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10360" y="182088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9400" y="182088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41320" y="408780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410360" y="408780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9400" y="408780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41320" y="1820880"/>
            <a:ext cx="10556280" cy="4339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1055628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41320" y="364320"/>
            <a:ext cx="10556280" cy="6129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4132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41320" y="1820880"/>
            <a:ext cx="10556280" cy="4339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5068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41320" y="4087800"/>
            <a:ext cx="1055628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1055628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41320" y="4087800"/>
            <a:ext cx="1055628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4132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5068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10360" y="182088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79400" y="182088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41320" y="408780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410360" y="408780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79400" y="4087800"/>
            <a:ext cx="339876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1055628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41320" y="364320"/>
            <a:ext cx="10556280" cy="6129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4132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43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50680" y="408780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0680" y="1820880"/>
            <a:ext cx="515124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41320" y="4087800"/>
            <a:ext cx="10556280" cy="207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41320" y="6340320"/>
            <a:ext cx="2753640" cy="36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2A7F5A-BA94-4082-B8F9-E96F50701525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26/11/21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54320" y="6340320"/>
            <a:ext cx="4130640" cy="36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44320" y="6340320"/>
            <a:ext cx="2753640" cy="36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5C873D-27E1-4C03-9DEF-E7200224395B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640" y="272880"/>
            <a:ext cx="1101528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1640" y="1600560"/>
            <a:ext cx="1101528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Pulse para editar el formato de esquema del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41320" y="364320"/>
            <a:ext cx="10556280" cy="1321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39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n-US" sz="43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41320" y="1820880"/>
            <a:ext cx="10556280" cy="4339800"/>
          </a:xfrm>
          <a:prstGeom prst="rect">
            <a:avLst/>
          </a:prstGeom>
        </p:spPr>
        <p:txBody>
          <a:bodyPr>
            <a:noAutofit/>
          </a:bodyPr>
          <a:p>
            <a:pPr marL="227880" indent="-22752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4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012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59624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236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41320" y="6340320"/>
            <a:ext cx="2753640" cy="36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CC3F1E2-224C-46B4-9125-7894C37F2B04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26/11/21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54320" y="6340320"/>
            <a:ext cx="4130640" cy="36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44320" y="6340320"/>
            <a:ext cx="2753640" cy="36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D17DF2-F958-485B-9F59-8C52DE48F28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ELYVpikRNEE" TargetMode="Externa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evIdCarvajal" TargetMode="External"/><Relationship Id="rId2" Type="http://schemas.openxmlformats.org/officeDocument/2006/relationships/hyperlink" Target="mailto:davidcarvajalg@gmail.com" TargetMode="External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viromedia" TargetMode="External"/><Relationship Id="rId2" Type="http://schemas.openxmlformats.org/officeDocument/2006/relationships/hyperlink" Target="https://github.com/viromedia/figment-ar" TargetMode="External"/><Relationship Id="rId3" Type="http://schemas.openxmlformats.org/officeDocument/2006/relationships/hyperlink" Target="https://github.com/DevIdCarvajal" TargetMode="External"/><Relationship Id="rId4" Type="http://schemas.openxmlformats.org/officeDocument/2006/relationships/hyperlink" Target="https://github.com/DevIdCarvajal/survivrus-the-game" TargetMode="External"/><Relationship Id="rId5" Type="http://schemas.openxmlformats.org/officeDocument/2006/relationships/hyperlink" Target="https://github.com/mohak1283/Instagram-Clone" TargetMode="External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ted.com/talks/bill_gross_the_single_biggest_reason_why_start_ups_succeed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BKorP55Aqvg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9040" y="1705320"/>
            <a:ext cx="10488600" cy="28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599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s-ES" sz="599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69040" y="4577760"/>
            <a:ext cx="10488600" cy="14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2001"/>
              </a:spcBef>
            </a:pPr>
            <a:r>
              <a:rPr b="0" lang="es-E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75520" y="6340320"/>
            <a:ext cx="2736000" cy="36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6FBF50A-7BB9-42D6-9911-970DE01DC3C7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26/11/21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067640" y="6340320"/>
            <a:ext cx="4104000" cy="36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8628120" y="6340320"/>
            <a:ext cx="2736000" cy="36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EA6568-E885-44B5-A373-7B6B8F648AB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pic>
        <p:nvPicPr>
          <p:cNvPr id="93" name="Imagen 7" descr=""/>
          <p:cNvPicPr/>
          <p:nvPr/>
        </p:nvPicPr>
        <p:blipFill>
          <a:blip r:embed="rId1"/>
          <a:stretch/>
        </p:blipFill>
        <p:spPr>
          <a:xfrm>
            <a:off x="10566360" y="32400"/>
            <a:ext cx="1479600" cy="952200"/>
          </a:xfrm>
          <a:prstGeom prst="rect">
            <a:avLst/>
          </a:prstGeom>
          <a:ln>
            <a:noFill/>
          </a:ln>
        </p:spPr>
      </p:pic>
      <p:pic>
        <p:nvPicPr>
          <p:cNvPr id="94" name="Imagen 9" descr=""/>
          <p:cNvPicPr/>
          <p:nvPr/>
        </p:nvPicPr>
        <p:blipFill>
          <a:blip r:embed="rId2"/>
          <a:stretch/>
        </p:blipFill>
        <p:spPr>
          <a:xfrm>
            <a:off x="0" y="1104840"/>
            <a:ext cx="12239280" cy="5735160"/>
          </a:xfrm>
          <a:prstGeom prst="rect">
            <a:avLst/>
          </a:prstGeom>
          <a:ln>
            <a:noFill/>
          </a:ln>
        </p:spPr>
      </p:pic>
      <p:pic>
        <p:nvPicPr>
          <p:cNvPr id="95" name="Imagen 10" descr=""/>
          <p:cNvPicPr/>
          <p:nvPr/>
        </p:nvPicPr>
        <p:blipFill>
          <a:blip r:embed="rId3"/>
          <a:stretch/>
        </p:blipFill>
        <p:spPr>
          <a:xfrm>
            <a:off x="3649680" y="2553840"/>
            <a:ext cx="4818600" cy="4286160"/>
          </a:xfrm>
          <a:prstGeom prst="rect">
            <a:avLst/>
          </a:prstGeom>
          <a:ln>
            <a:noFill/>
          </a:ln>
        </p:spPr>
      </p:pic>
      <p:sp>
        <p:nvSpPr>
          <p:cNvPr id="96" name="CustomShape 6"/>
          <p:cNvSpPr/>
          <p:nvPr/>
        </p:nvSpPr>
        <p:spPr>
          <a:xfrm>
            <a:off x="0" y="1104840"/>
            <a:ext cx="12239280" cy="14486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3160"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Creación y dirección de empresas social y medioambientalmente responsables: las claves de un modelo de negocio competitivo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1668240" y="1497240"/>
            <a:ext cx="1023696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i="1" lang="es-ES" sz="3990" spc="49" strike="noStrike">
                <a:solidFill>
                  <a:srgbClr val="ffffff"/>
                </a:solidFill>
                <a:latin typeface="Arial Narrow"/>
                <a:ea typeface="Open Sans"/>
              </a:rPr>
              <a:t>     </a:t>
            </a:r>
            <a:endParaRPr b="0" lang="es-ES" sz="399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9428040" y="6282360"/>
            <a:ext cx="2650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NOVIEMBRE 2021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4"/>
          <a:stretch/>
        </p:blipFill>
        <p:spPr>
          <a:xfrm>
            <a:off x="306360" y="178560"/>
            <a:ext cx="2788200" cy="7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070000" y="1908000"/>
            <a:ext cx="8099640" cy="162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Testear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y recoger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feedback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Obtener más financiación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60" y="5904000"/>
            <a:ext cx="12239640" cy="93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r>
              <a:rPr b="0" lang="en-US" sz="3500" spc="-1" strike="noStrike" baseline="33000">
                <a:solidFill>
                  <a:srgbClr val="000000"/>
                </a:solidFill>
                <a:latin typeface="Calibri"/>
                <a:ea typeface="Noto Sans CJK SC Regular"/>
              </a:rPr>
              <a:t>2: Prueba de usabilidad: </a:t>
            </a:r>
            <a:r>
              <a:rPr b="0" lang="en-US" sz="3500" spc="-1" strike="noStrike" baseline="33000">
                <a:solidFill>
                  <a:srgbClr val="000000"/>
                </a:solidFill>
                <a:latin typeface="Calibri"/>
                <a:ea typeface="Noto Sans CJK SC Regular"/>
                <a:hlinkClick r:id="rId1"/>
              </a:rPr>
              <a:t>https://www.youtube.com/watch?v=ELYVpikRNEE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2070720" y="1188720"/>
            <a:ext cx="8099640" cy="12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Fase 1: MVP (Proyecto mínimo viable)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101120" y="3672000"/>
            <a:ext cx="4037400" cy="20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070000" y="1656000"/>
            <a:ext cx="8099640" cy="424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Fase 2 (y 3 y 4 y N): Iteraciones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Investigar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nuevas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necesidades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Desarrollar funcionalidades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(siguiendo siempre un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plan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de entregas por hitos sucesivos)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Lanzar al mercado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Recoger feedback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Recursos necesarios (I)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2070000" y="2124000"/>
            <a:ext cx="4914000" cy="38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Humanos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(o el caso del “Síndrome del fullstack”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AKA el nuevo informático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AKA persona-orquesta)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482600" y="2628000"/>
            <a:ext cx="1949400" cy="29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Recursos humanos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(¿geeks and nerds?)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013280" y="2673360"/>
            <a:ext cx="4213080" cy="37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Recursos necesarios (II)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898640" y="2124000"/>
            <a:ext cx="8442000" cy="38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Técnicos (programación et al.)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Conocimientos básicos/avanzados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(para el desarrollo del producto)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Recursos y herramientas de terceros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(proporcionados por la comunidad y el ecosistema)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¡Manos a la obra!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148200" y="2629440"/>
            <a:ext cx="594324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Herramientas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no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764000" y="2124000"/>
            <a:ext cx="3672000" cy="38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Wordpress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Webflow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Shopify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Stripe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MailChimp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6588000" y="2124000"/>
            <a:ext cx="3672000" cy="38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Figma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Zeplin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Miro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Balsamiq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Drive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Servicios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cloud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para desarrolladores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2664000" y="2124000"/>
            <a:ext cx="7676640" cy="38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Amazon Web Services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Google Cloud Platform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Microsoft Azure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Oracle, Mongo Atlas, Firebase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Plataformas de repositorios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(basadas en Git)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600000" y="2124000"/>
            <a:ext cx="6740640" cy="38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GitLab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BitBucket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840000" y="3348000"/>
            <a:ext cx="1368000" cy="13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Un momento… ¿Qué es Git?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12000" y="2124000"/>
            <a:ext cx="7329960" cy="313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Un sistema de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control de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versiones:</a:t>
            </a: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Distribuido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De código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abierto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Gratuito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764000" y="3168000"/>
            <a:ext cx="1368000" cy="13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75520" y="402120"/>
            <a:ext cx="10488600" cy="118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998"/>
              </a:spcBef>
            </a:pPr>
            <a:r>
              <a:rPr b="1" lang="en-US" sz="3200" spc="-1" strike="noStrike">
                <a:solidFill>
                  <a:srgbClr val="1f4e79"/>
                </a:solidFill>
                <a:latin typeface="Calibri"/>
              </a:rPr>
              <a:t>De la idea al producto en 80 días (o más)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Una aproximación al desarrollo software con recursos de código abierto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75520" y="4760640"/>
            <a:ext cx="1048860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2680" bIns="22680">
            <a:normAutofit/>
          </a:bodyPr>
          <a:p>
            <a:pPr algn="ctr">
              <a:lnSpc>
                <a:spcPct val="90000"/>
              </a:lnSpc>
              <a:spcBef>
                <a:spcPts val="2001"/>
              </a:spcBef>
            </a:pPr>
            <a:br/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David Carvajal Garrido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Poegramador (et al.)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001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Tw/GH: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hlinkClick r:id="rId1"/>
              </a:rPr>
              <a:t>@DevIdCarvajal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Email: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hlinkClick r:id="rId2"/>
              </a:rPr>
              <a:t>davidcarvajalg@gmail.com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3326760" y="1611360"/>
            <a:ext cx="5586120" cy="304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¿Cómo es posible?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1800000" y="2124000"/>
            <a:ext cx="8841960" cy="37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Gracias a las licencias de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software libre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(GPL, MIT, Creative Commons, etc.)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Lenguages y formatos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estandarizados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(Markdown, YAML, XML, etc.)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La comunidad y el ecosistema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(empresas, universidades,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desarrolladores/as, etc.)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Herramientas de desarrollo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800000" y="2124000"/>
            <a:ext cx="8841960" cy="37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IDEs (editores de código)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(Visual Studio Code, Atom, Sublime text, etc.)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Gestores de paquetes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(npm, yarn, pip, etc.)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Consola de comandos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RECURSOS TÉCNICOS DE CÓDIGO ABIERTO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Ejemplos de recursos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791640" y="2124000"/>
            <a:ext cx="10656000" cy="38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ViroMedia: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  <a:hlinkClick r:id="rId1"/>
              </a:rPr>
              <a:t>https://github.com/viromedia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Figment: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  <a:hlinkClick r:id="rId2"/>
              </a:rPr>
              <a:t>https://github.com/viromedia/figment-ar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DevIdCarvajal: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  <a:hlinkClick r:id="rId3"/>
              </a:rPr>
              <a:t>https://github.com/DevIdCarvajal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Survivrus: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  <a:hlinkClick r:id="rId4"/>
              </a:rPr>
              <a:t>https://github.com/DevIdCarvajal/survivrus-the-game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Misc: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Instagram clone: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 Regular"/>
                <a:hlinkClick r:id="rId5"/>
              </a:rPr>
              <a:t>https://github.com/mohak1283/Instagram-Clone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CONCLUSIONES FINALES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683000" y="864000"/>
            <a:ext cx="8873640" cy="10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¡Lo tenemos!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300560" y="1982520"/>
            <a:ext cx="370476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41680" y="2759040"/>
            <a:ext cx="10556280" cy="1321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390" spc="-1" strike="noStrike">
                <a:solidFill>
                  <a:srgbClr val="000000"/>
                </a:solidFill>
                <a:latin typeface="Calibri Light"/>
              </a:rPr>
              <a:t>¡Gracias!</a:t>
            </a:r>
            <a:endParaRPr b="0" lang="en-US" sz="43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41320" y="364320"/>
            <a:ext cx="10556280" cy="1321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39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3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512000" y="1820880"/>
            <a:ext cx="9885600" cy="433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6120" indent="-45576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Definiciones y conceptos previos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6120" indent="-45576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Recursos técnicos de código abierto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6120" indent="-45576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Conclusiones finales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0" y="1224000"/>
            <a:ext cx="12239640" cy="561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«Conoce a tu enemigo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»</a:t>
            </a:r>
            <a:r>
              <a:rPr b="0" lang="en-US" sz="2800" spc="-1" strike="noStrike" baseline="33000">
                <a:solidFill>
                  <a:srgbClr val="000000"/>
                </a:solidFill>
                <a:latin typeface="Calibri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0" lang="en-US" sz="3500" spc="-1" strike="noStrike" baseline="33000">
                <a:solidFill>
                  <a:srgbClr val="000000"/>
                </a:solidFill>
                <a:latin typeface="Calibri"/>
                <a:ea typeface="Noto Sans CJK SC Regular"/>
              </a:rPr>
              <a:t>1: S</a:t>
            </a:r>
            <a:r>
              <a:rPr b="0" lang="en-US" sz="3500" spc="-1" strike="noStrike" baseline="33000">
                <a:solidFill>
                  <a:srgbClr val="000000"/>
                </a:solidFill>
                <a:latin typeface="Calibri"/>
              </a:rPr>
              <a:t>un Tzu, </a:t>
            </a:r>
            <a:r>
              <a:rPr b="0" i="1" lang="en-US" sz="3500" spc="-1" strike="noStrike" baseline="33000">
                <a:solidFill>
                  <a:srgbClr val="000000"/>
                </a:solidFill>
                <a:latin typeface="Calibri"/>
              </a:rPr>
              <a:t>El Arte de la Guerra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075920" y="2736000"/>
            <a:ext cx="4087440" cy="244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41320" y="1820880"/>
            <a:ext cx="10556280" cy="4339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algn="ctr"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IDEA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(¿Lo es todo? Spoiler alert: NO)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26280" y="2808000"/>
            <a:ext cx="4987080" cy="249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41320" y="1820880"/>
            <a:ext cx="10556280" cy="433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Fuente (2015):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1"/>
              </a:rPr>
              <a:t>https://www.ted.com/talks/bill_gross_the_single_biggest_reason_why_start_ups_succeed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572200" y="1512000"/>
            <a:ext cx="7094880" cy="345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41320" y="1820880"/>
            <a:ext cx="10556280" cy="433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Fuente: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1"/>
              </a:rPr>
              <a:t>https://www.youtube.com/watch?v=BKorP55Aqvg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873520" y="1594080"/>
            <a:ext cx="6492240" cy="36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Analicemos ANTES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 viabilidad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nivel técnico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(“creacional” /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desarrollo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del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proyecto: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2915640" y="2592000"/>
            <a:ext cx="6408000" cy="424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Magnitud y alcance reales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(AKA no nos flipemos, por favor)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Recursos necesarios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Humanos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Tecnológicos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Otros factores externos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4320"/>
            <a:ext cx="12239640" cy="12196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DEFINICIONES Y CONCEPTOS PREVIOS</a:t>
            </a: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683000" y="1224000"/>
            <a:ext cx="8873640" cy="151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Magnitud y alcance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2070000" y="2124000"/>
            <a:ext cx="8099640" cy="424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Fase 1: MVP (Proyecto mínimo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viable)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(o el caso del “Quiero el [Caso de éxito] de [Producto a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digitalizar]”,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e.g.: “… el Wallapop de las agencias de viajes”; etc.)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Investigar necesidades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Elaborar un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prototipo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38584</TotalTime>
  <Application>LibreOffice/6.1.5.2$Linux_X86_64 LibreOffice_project/10$Build-2</Application>
  <Words>71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2014-09-26T10:57:37Z</dcterms:created>
  <dc:creator>USER</dc:creator>
  <dc:description/>
  <dc:language>es-ES</dc:language>
  <cp:lastModifiedBy>David Garrido</cp:lastModifiedBy>
  <cp:lastPrinted>2016-03-21T18:36:15Z</cp:lastPrinted>
  <dcterms:modified xsi:type="dcterms:W3CDTF">2021-11-26T15:09:40Z</dcterms:modified>
  <cp:revision>1451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