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3CD3-52EB-4792-A9D9-987CD0351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441324"/>
            <a:ext cx="11306175" cy="2485349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7AA7E-2193-4D1B-A896-BA7E30649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070799"/>
            <a:ext cx="11306175" cy="244575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4000"/>
              </a:lnSpc>
              <a:buNone/>
              <a:defRPr sz="4600">
                <a:solidFill>
                  <a:schemeClr val="tx2">
                    <a:alpha val="56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A14B1-115B-40A3-9D71-3DE33E9D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fld id="{8994394A-E95D-49DE-8614-F37E1FCF0AC3}" type="datetime2">
              <a:rPr lang="en-US" smtClean="0"/>
              <a:pPr/>
              <a:t>Tuesday, November 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9B78-0E13-48BD-A3A2-B7E3C609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484B9-0F7E-4817-BA9A-C4368475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6D940-CD1A-46A6-8495-AD6F6CF8B13C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82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E95E-B3FC-4D66-AAC3-CE9FD633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0FFAF-EB02-4979-83B6-66AD14845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B40A8D-7F5B-455D-B9AC-EAFE05F87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D51179E-60E8-4F2A-A3F9-6F3CE2ABCAF9}" type="datetime2">
              <a:rPr lang="en-US" smtClean="0"/>
              <a:pPr/>
              <a:t>Tuesday, November 2, 2021</a:t>
            </a:fld>
            <a:endParaRPr lang="en-US" dirty="0">
              <a:latin typeface="+mn-lt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5360FA1-A0D1-4CA7-BAC8-9C20FBB59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2494D40-34C6-48DD-A14E-8065BE4F3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9D7C2D-6B7C-4FBF-9665-A9282DF48F83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74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1495EC-612C-4307-A7A6-017829B8C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212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33132-1A8F-43A9-9321-6FCF01B0F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2127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BF2CA1B-9192-487B-96D3-6D389608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32B061-4DDF-403A-A7DB-3B6FD0BE9165}" type="datetime2">
              <a:rPr lang="en-US" smtClean="0"/>
              <a:t>Tuesday, November 2, 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B1C9EA4-CA0A-4396-B4AF-4523CD1B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CDDF132-C1DB-4EE0-85DA-1FFAC283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ECED4D-938A-4085-B475-DD4ED90A181B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61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696C-4B86-4CA0-A733-55338D7B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8839"/>
            <a:ext cx="10406063" cy="1263423"/>
          </a:xfrm>
        </p:spPr>
        <p:txBody>
          <a:bodyPr wrap="square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26C1-D742-4B12-B5E3-153A24D0A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2060575"/>
            <a:ext cx="10406063" cy="4356100"/>
          </a:xfrm>
        </p:spPr>
        <p:txBody>
          <a:bodyPr lIns="0" tIns="0" rIns="0" bIns="0">
            <a:noAutofit/>
          </a:bodyPr>
          <a:lstStyle>
            <a:lvl1pPr marL="36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1pPr>
            <a:lvl2pPr marL="72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2pPr>
            <a:lvl3pPr marL="108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3pPr>
            <a:lvl4pPr marL="144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4pPr>
            <a:lvl5pPr marL="180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6243987-D9E3-40C9-94D4-B3CCFE71A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58D82CC3-100B-41FC-9DB0-99A6D4849F72}" type="datetime2">
              <a:rPr lang="en-US" smtClean="0"/>
              <a:pPr/>
              <a:t>Tuesday, November 2, 2021</a:t>
            </a:fld>
            <a:endParaRPr lang="en-US" dirty="0">
              <a:latin typeface="+mn-lt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BF37532-63DB-40A9-90C9-9B3BB694D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007CCEE-A736-4DEE-982A-45CDF794F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386491-6F13-4235-A32F-9F6D67F13D05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50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4A12-D27E-4943-9C01-3BAB8E6F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435429"/>
            <a:ext cx="11269661" cy="331730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C9FB4-A15D-4A4C-9518-2A54AAF12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3832563"/>
            <a:ext cx="11269661" cy="1527175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chemeClr val="tx2">
                    <a:alpha val="56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F31430D-78C1-413D-9D0E-77949132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58FDCC-AC46-4D9F-98DC-C163BFA43704}" type="datetime2">
              <a:rPr lang="en-US" smtClean="0"/>
              <a:t>Tuesday, November 2, 2021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437B06F-6E01-48C4-A79E-B8559775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3C4C198-D899-4BDA-877C-D8A3CAD3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955689-FF51-4F45-9ABB-35CEF1E96A0C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25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6EFA-DCD1-439C-848B-9465217A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327600"/>
            <a:ext cx="11269660" cy="1141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0590-915B-4BD8-8660-C5BE9D175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4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B82F1-F0AC-48D5-9F1C-5141E4C17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99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1D4ED8D-AAB0-42B0-91B5-93260AC1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832F11-C374-493A-BB7E-11B09A67FAD0}" type="datetime2">
              <a:rPr lang="en-US" smtClean="0"/>
              <a:t>Tuesday, November 2, 2021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C7CAD99-5F8F-43D0-83F2-E1F53021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A52DE47-9FB8-4EF9-B8CE-36891260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C5E49A-E440-42D6-8B0F-D4B5BAD8CAB8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25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82FF-2A32-49DE-8CD8-110B8656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9" y="327598"/>
            <a:ext cx="11269775" cy="1363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8169D-3731-4C94-88AE-B0A6F9E0B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797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12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F9D0F-6C05-441B-9D94-466C79598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797" y="2505075"/>
            <a:ext cx="5437187" cy="3011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90129-65EC-4BFC-B51F-3F2174644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1786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12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AAB39-390C-4C6E-90BC-E2A254865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1786" y="2505075"/>
            <a:ext cx="5437187" cy="3011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3E94383-11E6-486C-8325-BE8B447A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36546C-EE55-422E-9D57-50E6C4234F80}" type="datetime2">
              <a:rPr lang="en-US" smtClean="0"/>
              <a:t>Tuesday, November 2, 2021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F62069A-7C14-42BA-A1F2-AE00A6BC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92246C7-481F-434A-A687-C6734C2F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0E56EE-505D-4420-971C-982EA4EF0564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30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FFBA-B7FA-43C2-A543-187E29A6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B4886C6-7F2A-4A13-85F1-EFDA370C5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83685C8A-A1A1-423D-82D7-1ACC187CCA77}" type="datetime2">
              <a:rPr lang="en-US" smtClean="0"/>
              <a:pPr/>
              <a:t>Tuesday, November 2, 2021</a:t>
            </a:fld>
            <a:endParaRPr lang="en-US" dirty="0">
              <a:latin typeface="+mn-lt"/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9FAAFC2-F91B-4189-A9FA-0696BF84D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5B673D0-3765-46AD-B094-DDF79E463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A31187-FB8B-4DDF-A5A9-69AB1359F0E9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42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09A0147-2421-4881-958A-681569CD7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325DF798-D264-4BC9-8824-70A25106E4C6}" type="datetime2">
              <a:rPr lang="en-US" smtClean="0"/>
              <a:pPr/>
              <a:t>Tuesday, November 2, 2021</a:t>
            </a:fld>
            <a:endParaRPr lang="en-US" dirty="0">
              <a:latin typeface="+mn-lt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14BF4BE-E699-4D5B-AD90-3918DA32E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849F009-8335-40E3-B8F6-E0C944D9F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AA0935-460F-4638-9E37-D59F2DEC0AC4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48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A843-22A2-45CD-8189-8D0947C0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5" y="383270"/>
            <a:ext cx="3457573" cy="1373076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AAB4C-B3C9-4E63-8A1B-082C0F492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13" y="349369"/>
            <a:ext cx="7345362" cy="5167187"/>
          </a:xfrm>
        </p:spPr>
        <p:txBody>
          <a:bodyPr/>
          <a:lstStyle>
            <a:lvl1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2pPr>
            <a:lvl3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3pPr>
            <a:lvl4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4pPr>
            <a:lvl5pPr>
              <a:lnSpc>
                <a:spcPct val="120000"/>
              </a:lnSpc>
              <a:defRPr sz="1600">
                <a:solidFill>
                  <a:schemeClr val="tx2">
                    <a:alpha val="77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DF08E-8814-4AB5-9EEC-0052256A7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2915" y="2264229"/>
            <a:ext cx="3457573" cy="317137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65940B35-2B52-4835-9F7F-6AB86A12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ACAD25-C1CF-4F11-8692-066E6505443C}" type="datetime2">
              <a:rPr lang="en-US" smtClean="0"/>
              <a:t>Tuesday, November 2, 2021</a:t>
            </a:fld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BAE5D7E-7CFE-48B9-836B-640E4E88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507FA91D-E0EF-4D4B-9E56-5E003304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3507D-4779-4D32-85CB-0A8040B6E552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52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69B5-6EAD-4108-B9E2-9CABAB9D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88" y="441324"/>
            <a:ext cx="3932237" cy="952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75599E-B10D-4308-A5CB-CC7D487B4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8488" y="441324"/>
            <a:ext cx="6078083" cy="550862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34C18-5042-469D-BCF7-26AD9FDCC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5088" y="1778000"/>
            <a:ext cx="3932237" cy="417195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FB01925-1670-4C63-8B44-2B14B7BE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935887" y="1377212"/>
            <a:ext cx="27717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688A1C-01B8-42B6-BBF1-2BCF5E311248}" type="datetime2">
              <a:rPr lang="en-US" smtClean="0"/>
              <a:t>Tuesday, November 2, 2021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CE1A673-960F-4A50-AE54-70AE0DA3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810475" y="4239475"/>
            <a:ext cx="2520950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EF9E6C-740A-4B36-BA9F-32AF986E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949950"/>
            <a:ext cx="900000" cy="900000"/>
          </a:xfrm>
          <a:prstGeom prst="rect">
            <a:avLst/>
          </a:prstGeom>
        </p:spPr>
        <p:txBody>
          <a:bodyPr lIns="72000" rIns="72000">
            <a:normAutofit/>
          </a:bodyPr>
          <a:lstStyle>
            <a:lvl1pPr algn="ctr">
              <a:defRPr sz="3600" b="0">
                <a:ln w="6350">
                  <a:solidFill>
                    <a:schemeClr val="tx2"/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31C920-29CA-4744-9814-A4FCF4554907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03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86052-6759-46BD-9531-D65FD955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800" y="327600"/>
            <a:ext cx="10407600" cy="11412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3C3A5-7533-48B0-9C15-F01656766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2800" y="2059199"/>
            <a:ext cx="10407600" cy="435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135256E-21FA-473A-8EAF-34CE9AD37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C03BBDD-218C-4B2A-98A0-F5F369754705}" type="datetime2">
              <a:rPr lang="en-US" smtClean="0"/>
              <a:pPr/>
              <a:t>Tuesday, November 2, 2021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9857-D06D-4AFF-8777-07EF0A15F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172703B-0DDF-46CE-AC34-623357994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72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2"/>
          </a:solidFill>
          <a:latin typeface="+mj-lt"/>
          <a:ea typeface="Microsoft Sans Serif" panose="020B0604020202020204" pitchFamily="34" charset="0"/>
          <a:cs typeface="Microsoft Sans Serif" panose="020B060402020202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1pPr>
      <a:lvl2pPr marL="720000" indent="-360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2pPr>
      <a:lvl3pPr marL="11430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3pPr>
      <a:lvl4pPr marL="16002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4pPr>
      <a:lvl5pPr marL="20574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4DFCF-812D-4D4D-AF17-87CF2409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6940CF-2B13-4574-A5FD-F1CEC19D1B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288" b="16237"/>
          <a:stretch/>
        </p:blipFill>
        <p:spPr>
          <a:xfrm>
            <a:off x="20" y="2"/>
            <a:ext cx="12191980" cy="6857999"/>
          </a:xfrm>
          <a:custGeom>
            <a:avLst/>
            <a:gdLst/>
            <a:ahLst/>
            <a:cxnLst/>
            <a:rect l="l" t="t" r="r" b="b"/>
            <a:pathLst>
              <a:path w="5880100" h="6857999">
                <a:moveTo>
                  <a:pt x="0" y="0"/>
                </a:moveTo>
                <a:lnTo>
                  <a:pt x="5880100" y="0"/>
                </a:lnTo>
                <a:lnTo>
                  <a:pt x="58801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E5510F6-578F-4795-916E-B4F8271F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1673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4B584-3AA4-9946-A3BA-0E7232EB1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801" y="323999"/>
            <a:ext cx="2725960" cy="4031611"/>
          </a:xfrm>
        </p:spPr>
        <p:txBody>
          <a:bodyPr anchor="t">
            <a:normAutofit/>
          </a:bodyPr>
          <a:lstStyle/>
          <a:p>
            <a:r>
              <a:rPr lang="en-CO">
                <a:solidFill>
                  <a:schemeClr val="bg2"/>
                </a:solidFill>
              </a:rPr>
              <a:t>Swift: apple 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0386B-BAF0-604B-9D58-F8925E671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3027" y="5265738"/>
            <a:ext cx="2735482" cy="1150935"/>
          </a:xfrm>
        </p:spPr>
        <p:txBody>
          <a:bodyPr>
            <a:normAutofit/>
          </a:bodyPr>
          <a:lstStyle/>
          <a:p>
            <a:r>
              <a:rPr lang="en-CO" sz="2000" dirty="0">
                <a:solidFill>
                  <a:schemeClr val="bg2">
                    <a:alpha val="56000"/>
                  </a:schemeClr>
                </a:solidFill>
              </a:rPr>
              <a:t>Identica S.A.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E17F91-3488-4CC0-9982-10628CE7C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5C7151-702A-4C5C-B963-102594D0C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11673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E2954D-631F-41B8-828D-CE3DB44A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9999" y="4787656"/>
            <a:ext cx="3611676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45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FF384FA-A314-44A7-A8D0-A5B072C06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F207D4E-9AD2-486E-974F-2A1243D8B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3119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12FDC-A40D-554B-96B9-F279EE897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6" y="324001"/>
            <a:ext cx="4525960" cy="6092674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Q</a:t>
            </a:r>
            <a:r>
              <a:rPr lang="en-CO">
                <a:solidFill>
                  <a:schemeClr val="bg2"/>
                </a:solidFill>
              </a:rPr>
              <a:t>ue es Swift	?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803B7D9-A8DC-4B4E-B297-FDE3A3622B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3076B2E-01EF-48D3-8414-1FB359F8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11901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2ABCAF-0FFF-C24E-85FE-F30FA9554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62734" y="836905"/>
            <a:ext cx="4979268" cy="1544589"/>
          </a:xfrm>
          <a:custGeom>
            <a:avLst/>
            <a:gdLst/>
            <a:ahLst/>
            <a:cxnLst/>
            <a:rect l="l" t="t" r="r" b="b"/>
            <a:pathLst>
              <a:path w="4979268" h="2318402">
                <a:moveTo>
                  <a:pt x="0" y="0"/>
                </a:moveTo>
                <a:lnTo>
                  <a:pt x="4979268" y="0"/>
                </a:lnTo>
                <a:lnTo>
                  <a:pt x="4979268" y="2318402"/>
                </a:lnTo>
                <a:lnTo>
                  <a:pt x="0" y="231840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9A908C-2371-48E1-854E-E971E9A05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11901" y="3218400"/>
            <a:ext cx="5879891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61015-A550-5848-92C2-6DC75C014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0214" y="3644900"/>
            <a:ext cx="4968874" cy="2771775"/>
          </a:xfrm>
        </p:spPr>
        <p:txBody>
          <a:bodyPr>
            <a:normAutofit fontScale="77500" lnSpcReduction="20000"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Swift</a:t>
            </a:r>
            <a:r>
              <a:rPr lang="es-ES_tradnl" dirty="0">
                <a:solidFill>
                  <a:schemeClr val="tx2"/>
                </a:solidFill>
              </a:rPr>
              <a:t> es un lenguaje de programación </a:t>
            </a:r>
            <a:r>
              <a:rPr lang="es-ES_tradnl" dirty="0" err="1">
                <a:solidFill>
                  <a:schemeClr val="tx2"/>
                </a:solidFill>
              </a:rPr>
              <a:t>multiparadigma</a:t>
            </a:r>
            <a:r>
              <a:rPr lang="es-ES_tradnl" dirty="0">
                <a:solidFill>
                  <a:schemeClr val="tx2"/>
                </a:solidFill>
              </a:rPr>
              <a:t> creado por Apple enfocado en el desarrollo de aplicaciones para iOS y </a:t>
            </a:r>
            <a:r>
              <a:rPr lang="es-ES_tradnl" dirty="0" err="1">
                <a:solidFill>
                  <a:schemeClr val="tx2"/>
                </a:solidFill>
              </a:rPr>
              <a:t>macOS</a:t>
            </a:r>
            <a:r>
              <a:rPr lang="es-ES_tradnl" dirty="0">
                <a:solidFill>
                  <a:schemeClr val="tx2"/>
                </a:solidFill>
              </a:rPr>
              <a:t>.</a:t>
            </a:r>
          </a:p>
          <a:p>
            <a:r>
              <a:rPr lang="es-ES_tradnl" sz="2100" b="1" dirty="0">
                <a:solidFill>
                  <a:schemeClr val="tx2"/>
                </a:solidFill>
              </a:rPr>
              <a:t>Swift</a:t>
            </a:r>
            <a:r>
              <a:rPr lang="es-ES_tradnl" sz="2100" dirty="0">
                <a:solidFill>
                  <a:schemeClr val="tx2"/>
                </a:solidFill>
              </a:rPr>
              <a:t> toma muchas ideas de otros lenguajes como </a:t>
            </a:r>
            <a:r>
              <a:rPr lang="es-ES_tradnl" sz="2100" dirty="0" err="1">
                <a:solidFill>
                  <a:schemeClr val="tx2"/>
                </a:solidFill>
              </a:rPr>
              <a:t>Objective</a:t>
            </a:r>
            <a:r>
              <a:rPr lang="es-ES_tradnl" sz="2100" dirty="0">
                <a:solidFill>
                  <a:schemeClr val="tx2"/>
                </a:solidFill>
              </a:rPr>
              <a:t>-C, </a:t>
            </a:r>
            <a:r>
              <a:rPr lang="es-ES_tradnl" sz="2100" dirty="0" err="1">
                <a:solidFill>
                  <a:schemeClr val="tx2"/>
                </a:solidFill>
              </a:rPr>
              <a:t>Haskell</a:t>
            </a:r>
            <a:r>
              <a:rPr lang="es-ES_tradnl" sz="2100" dirty="0">
                <a:solidFill>
                  <a:schemeClr val="tx2"/>
                </a:solidFill>
              </a:rPr>
              <a:t>, </a:t>
            </a:r>
            <a:r>
              <a:rPr lang="es-ES_tradnl" sz="2100" dirty="0" err="1">
                <a:solidFill>
                  <a:schemeClr val="tx2"/>
                </a:solidFill>
              </a:rPr>
              <a:t>Rust</a:t>
            </a:r>
            <a:r>
              <a:rPr lang="es-ES_tradnl" sz="2100" dirty="0">
                <a:solidFill>
                  <a:schemeClr val="tx2"/>
                </a:solidFill>
              </a:rPr>
              <a:t>, Ruby, Python, C#, CLU y mas.</a:t>
            </a:r>
          </a:p>
          <a:p>
            <a:r>
              <a:rPr lang="es-ES_tradnl" sz="2100" dirty="0">
                <a:solidFill>
                  <a:schemeClr val="tx2"/>
                </a:solidFill>
              </a:rPr>
              <a:t>Actualmente Swift esta en versión 5.5 y puede variar muchas cosas de versión a versión </a:t>
            </a:r>
          </a:p>
          <a:p>
            <a:endParaRPr lang="es-ES_tradnl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5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DAB2-527A-064D-9554-5D4248B7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O" dirty="0"/>
              <a:t>Swift: Documentación y su comunidad.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5773-78C8-5545-8E87-2FDDE08D7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A pesar de lo que se cree. Swift tiene una gran comunidad y basta documentación donde la mayoría de temas son cubiertos como (Normalmente la fuente de los mejores códigos viene de </a:t>
            </a:r>
            <a:r>
              <a:rPr lang="es-ES_tradnl" dirty="0" err="1"/>
              <a:t>stackoverflow.com</a:t>
            </a:r>
            <a:r>
              <a:rPr lang="es-ES_tradnl" dirty="0"/>
              <a:t>): </a:t>
            </a:r>
          </a:p>
          <a:p>
            <a:pPr lvl="1"/>
            <a:r>
              <a:rPr lang="es-ES_tradnl" dirty="0"/>
              <a:t>Interface</a:t>
            </a:r>
          </a:p>
          <a:p>
            <a:pPr lvl="1"/>
            <a:r>
              <a:rPr lang="es-ES_tradnl" dirty="0"/>
              <a:t>Data </a:t>
            </a:r>
            <a:r>
              <a:rPr lang="es-ES_tradnl" dirty="0" err="1"/>
              <a:t>transmition</a:t>
            </a:r>
            <a:endParaRPr lang="es-ES_tradnl" dirty="0"/>
          </a:p>
          <a:p>
            <a:pPr lvl="1"/>
            <a:r>
              <a:rPr lang="es-ES_tradnl" dirty="0"/>
              <a:t>Uso de periféricos</a:t>
            </a:r>
          </a:p>
          <a:p>
            <a:pPr lvl="1"/>
            <a:r>
              <a:rPr lang="es-ES_tradnl" dirty="0" err="1"/>
              <a:t>Logica</a:t>
            </a:r>
            <a:endParaRPr lang="es-ES_tradnl" dirty="0"/>
          </a:p>
          <a:p>
            <a:pPr lvl="1"/>
            <a:r>
              <a:rPr lang="es-ES_tradnl" dirty="0"/>
              <a:t>Etc.</a:t>
            </a:r>
          </a:p>
          <a:p>
            <a:r>
              <a:rPr lang="es-ES_tradnl" dirty="0"/>
              <a:t>La documentación de Swift se encuentra en </a:t>
            </a:r>
            <a:r>
              <a:rPr lang="es-ES_tradnl" dirty="0" err="1"/>
              <a:t>swift.org</a:t>
            </a:r>
            <a:r>
              <a:rPr lang="es-ES_tradnl" dirty="0"/>
              <a:t> y es la documentación </a:t>
            </a:r>
            <a:r>
              <a:rPr lang="es-ES_tradnl" dirty="0" err="1"/>
              <a:t>offical</a:t>
            </a:r>
            <a:r>
              <a:rPr lang="es-ES_tradnl" dirty="0"/>
              <a:t> provista por Apple inc.</a:t>
            </a:r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5804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1E49-A326-1540-8095-7DE5AA140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Pro </a:t>
            </a:r>
            <a:r>
              <a:rPr lang="en-US" dirty="0"/>
              <a:t>y cons</a:t>
            </a:r>
            <a:endParaRPr lang="en-CO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4098BD0-614C-CF4C-8AB8-6B2A5A8F85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8779"/>
              </p:ext>
            </p:extLst>
          </p:nvPr>
        </p:nvGraphicFramePr>
        <p:xfrm>
          <a:off x="1343025" y="2060575"/>
          <a:ext cx="10406062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3031">
                  <a:extLst>
                    <a:ext uri="{9D8B030D-6E8A-4147-A177-3AD203B41FA5}">
                      <a16:colId xmlns:a16="http://schemas.microsoft.com/office/drawing/2014/main" val="3470243328"/>
                    </a:ext>
                  </a:extLst>
                </a:gridCol>
                <a:gridCol w="5203031">
                  <a:extLst>
                    <a:ext uri="{9D8B030D-6E8A-4147-A177-3AD203B41FA5}">
                      <a16:colId xmlns:a16="http://schemas.microsoft.com/office/drawing/2014/main" val="57008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91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Lenguaje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fácil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entender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programar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Solo se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aplica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el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entorno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Apple</a:t>
                      </a:r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39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ase" latinLnBrk="0"/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Mucha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documentación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videos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tutórales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y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comunidades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apoyo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en-CO" dirty="0"/>
                        <a:t>o es gratuito el desarrollo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4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Muchas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las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herramientas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son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estándar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no es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necesario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reinventar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rueda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ay muchas variaciones entre versiones</a:t>
                      </a:r>
                      <a:endParaRPr lang="en-CO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418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034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49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506D940-CD1A-46A6-8495-AD6F6CF8B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A1DCEC9-AB53-4434-B9EE-675227D61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13A7816-7DCB-41F4-BC7A-CB944B73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89000-EF1E-F84D-8F5D-76D93087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213" y="441325"/>
            <a:ext cx="7381875" cy="379996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Primeros pasos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EC787-0D68-DD46-8807-9A60BFB25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13" y="4240627"/>
            <a:ext cx="7381875" cy="1430263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104000"/>
              </a:lnSpc>
              <a:buNone/>
            </a:pPr>
            <a:r>
              <a:rPr lang="en-US" sz="4600">
                <a:solidFill>
                  <a:schemeClr val="bg2">
                    <a:alpha val="56000"/>
                  </a:schemeClr>
                </a:solidFill>
                <a:latin typeface="+mj-lt"/>
              </a:rPr>
              <a:t>Xcode</a:t>
            </a:r>
          </a:p>
        </p:txBody>
      </p:sp>
      <p:pic>
        <p:nvPicPr>
          <p:cNvPr id="1026" name="Picture 2" descr="Xcode - Wikipedia">
            <a:extLst>
              <a:ext uri="{FF2B5EF4-FFF2-40B4-BE49-F238E27FC236}">
                <a16:creationId xmlns:a16="http://schemas.microsoft.com/office/drawing/2014/main" id="{060085C3-FA6B-D742-85F9-7138DC78C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913" y="1471665"/>
            <a:ext cx="3014660" cy="3014660"/>
          </a:xfrm>
          <a:custGeom>
            <a:avLst/>
            <a:gdLst/>
            <a:ahLst/>
            <a:cxnLst/>
            <a:rect l="l" t="t" r="r" b="b"/>
            <a:pathLst>
              <a:path w="3900486" h="5957989">
                <a:moveTo>
                  <a:pt x="0" y="0"/>
                </a:moveTo>
                <a:lnTo>
                  <a:pt x="3900486" y="0"/>
                </a:lnTo>
                <a:lnTo>
                  <a:pt x="3900486" y="5957989"/>
                </a:lnTo>
                <a:lnTo>
                  <a:pt x="0" y="595798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CF3C8EB-1217-4C14-80B7-0EFF5607E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6668D2B-1DF6-4B11-A395-998ACC428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00486" y="0"/>
            <a:ext cx="0" cy="59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50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3D7E81F9-985E-40E1-8E20-6F66263B2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E46B315-2181-4D2A-A8B6-896689BCE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959"/>
            <a:ext cx="4366008" cy="180911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C35764-294B-1F4A-B382-025F8EFEF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4" y="441324"/>
            <a:ext cx="3457573" cy="1005009"/>
          </a:xfrm>
        </p:spPr>
        <p:txBody>
          <a:bodyPr anchor="b">
            <a:normAutofit/>
          </a:bodyPr>
          <a:lstStyle/>
          <a:p>
            <a:r>
              <a:rPr lang="en-CO" sz="2400">
                <a:solidFill>
                  <a:schemeClr val="bg2"/>
                </a:solidFill>
              </a:rPr>
              <a:t>Xcode, que 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EE871-3771-2A4C-A0BE-C44C52860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5" y="2246049"/>
            <a:ext cx="3457572" cy="326635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b="1" dirty="0" err="1">
                <a:solidFill>
                  <a:schemeClr val="tx2"/>
                </a:solidFill>
              </a:rPr>
              <a:t>Xcode</a:t>
            </a:r>
            <a:r>
              <a:rPr lang="en-US" sz="1400" dirty="0">
                <a:solidFill>
                  <a:schemeClr val="tx2"/>
                </a:solidFill>
              </a:rPr>
              <a:t> es un </a:t>
            </a:r>
            <a:r>
              <a:rPr lang="en-US" sz="1400" dirty="0" err="1">
                <a:solidFill>
                  <a:schemeClr val="tx2"/>
                </a:solidFill>
              </a:rPr>
              <a:t>entorno</a:t>
            </a:r>
            <a:r>
              <a:rPr lang="en-US" sz="1400" dirty="0">
                <a:solidFill>
                  <a:schemeClr val="tx2"/>
                </a:solidFill>
              </a:rPr>
              <a:t> de </a:t>
            </a:r>
            <a:r>
              <a:rPr lang="en-US" sz="1400" dirty="0" err="1">
                <a:solidFill>
                  <a:schemeClr val="tx2"/>
                </a:solidFill>
              </a:rPr>
              <a:t>desarrollo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integrado</a:t>
            </a:r>
            <a:r>
              <a:rPr lang="en-US" sz="1400" dirty="0">
                <a:solidFill>
                  <a:schemeClr val="tx2"/>
                </a:solidFill>
              </a:rPr>
              <a:t> (IDE, </a:t>
            </a:r>
            <a:r>
              <a:rPr lang="en-US" sz="1400" dirty="0" err="1">
                <a:solidFill>
                  <a:schemeClr val="tx2"/>
                </a:solidFill>
              </a:rPr>
              <a:t>en</a:t>
            </a:r>
            <a:r>
              <a:rPr lang="en-US" sz="1400" dirty="0">
                <a:solidFill>
                  <a:schemeClr val="tx2"/>
                </a:solidFill>
              </a:rPr>
              <a:t> sus </a:t>
            </a:r>
            <a:r>
              <a:rPr lang="en-US" sz="1400" dirty="0" err="1">
                <a:solidFill>
                  <a:schemeClr val="tx2"/>
                </a:solidFill>
              </a:rPr>
              <a:t>siglas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en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inglés</a:t>
            </a:r>
            <a:r>
              <a:rPr lang="en-US" sz="1400" dirty="0">
                <a:solidFill>
                  <a:schemeClr val="tx2"/>
                </a:solidFill>
              </a:rPr>
              <a:t>) para macOS que </a:t>
            </a:r>
            <a:r>
              <a:rPr lang="en-US" sz="1400" dirty="0" err="1">
                <a:solidFill>
                  <a:schemeClr val="tx2"/>
                </a:solidFill>
              </a:rPr>
              <a:t>contiene</a:t>
            </a:r>
            <a:r>
              <a:rPr lang="en-US" sz="1400" dirty="0">
                <a:solidFill>
                  <a:schemeClr val="tx2"/>
                </a:solidFill>
              </a:rPr>
              <a:t> un conjunto de </a:t>
            </a:r>
            <a:r>
              <a:rPr lang="en-US" sz="1400" dirty="0" err="1">
                <a:solidFill>
                  <a:schemeClr val="tx2"/>
                </a:solidFill>
              </a:rPr>
              <a:t>herramientas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creadas</a:t>
            </a:r>
            <a:r>
              <a:rPr lang="en-US" sz="1400" dirty="0">
                <a:solidFill>
                  <a:schemeClr val="tx2"/>
                </a:solidFill>
              </a:rPr>
              <a:t> por Apple </a:t>
            </a:r>
            <a:r>
              <a:rPr lang="en-US" sz="1400" dirty="0" err="1">
                <a:solidFill>
                  <a:schemeClr val="tx2"/>
                </a:solidFill>
              </a:rPr>
              <a:t>destinadas</a:t>
            </a:r>
            <a:r>
              <a:rPr lang="en-US" sz="1400" dirty="0">
                <a:solidFill>
                  <a:schemeClr val="tx2"/>
                </a:solidFill>
              </a:rPr>
              <a:t> al </a:t>
            </a:r>
            <a:r>
              <a:rPr lang="en-US" sz="1400" dirty="0" err="1">
                <a:solidFill>
                  <a:schemeClr val="tx2"/>
                </a:solidFill>
              </a:rPr>
              <a:t>desarrollo</a:t>
            </a:r>
            <a:r>
              <a:rPr lang="en-US" sz="1400" dirty="0">
                <a:solidFill>
                  <a:schemeClr val="tx2"/>
                </a:solidFill>
              </a:rPr>
              <a:t> de software para macOS, iOS, </a:t>
            </a:r>
            <a:r>
              <a:rPr lang="en-US" sz="1400" dirty="0" err="1">
                <a:solidFill>
                  <a:schemeClr val="tx2"/>
                </a:solidFill>
              </a:rPr>
              <a:t>watchOS</a:t>
            </a:r>
            <a:r>
              <a:rPr lang="en-US" sz="1400" dirty="0">
                <a:solidFill>
                  <a:schemeClr val="tx2"/>
                </a:solidFill>
              </a:rPr>
              <a:t> y </a:t>
            </a:r>
            <a:r>
              <a:rPr lang="en-US" sz="1400" dirty="0" err="1">
                <a:solidFill>
                  <a:schemeClr val="tx2"/>
                </a:solidFill>
              </a:rPr>
              <a:t>tvOS</a:t>
            </a:r>
            <a:r>
              <a:rPr lang="en-US" sz="1400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chemeClr val="tx2"/>
                </a:solidFill>
              </a:rPr>
              <a:t>Es </a:t>
            </a:r>
            <a:r>
              <a:rPr lang="en-US" sz="1400" dirty="0" err="1">
                <a:solidFill>
                  <a:schemeClr val="tx2"/>
                </a:solidFill>
              </a:rPr>
              <a:t>necesario</a:t>
            </a:r>
            <a:r>
              <a:rPr lang="en-US" sz="1400" dirty="0">
                <a:solidFill>
                  <a:schemeClr val="tx2"/>
                </a:solidFill>
              </a:rPr>
              <a:t> </a:t>
            </a:r>
            <a:r>
              <a:rPr lang="en-US" sz="1400" dirty="0" err="1">
                <a:solidFill>
                  <a:schemeClr val="tx2"/>
                </a:solidFill>
              </a:rPr>
              <a:t>siempre</a:t>
            </a:r>
            <a:r>
              <a:rPr lang="en-US" sz="1400" dirty="0">
                <a:solidFill>
                  <a:schemeClr val="tx2"/>
                </a:solidFill>
              </a:rPr>
              <a:t> </a:t>
            </a:r>
            <a:r>
              <a:rPr lang="en-US" sz="1400" dirty="0" err="1">
                <a:solidFill>
                  <a:schemeClr val="tx2"/>
                </a:solidFill>
              </a:rPr>
              <a:t>tener</a:t>
            </a:r>
            <a:r>
              <a:rPr lang="en-US" sz="1400" dirty="0">
                <a:solidFill>
                  <a:schemeClr val="tx2"/>
                </a:solidFill>
              </a:rPr>
              <a:t> </a:t>
            </a:r>
            <a:r>
              <a:rPr lang="en-US" sz="1400" dirty="0" err="1">
                <a:solidFill>
                  <a:schemeClr val="tx2"/>
                </a:solidFill>
              </a:rPr>
              <a:t>Xcode</a:t>
            </a:r>
            <a:r>
              <a:rPr lang="en-US" sz="1400" dirty="0">
                <a:solidFill>
                  <a:schemeClr val="tx2"/>
                </a:solidFill>
              </a:rPr>
              <a:t> </a:t>
            </a:r>
            <a:r>
              <a:rPr lang="en-US" sz="1400" dirty="0" err="1">
                <a:solidFill>
                  <a:schemeClr val="tx2"/>
                </a:solidFill>
              </a:rPr>
              <a:t>actualizado</a:t>
            </a:r>
            <a:r>
              <a:rPr lang="en-US" sz="1400" dirty="0">
                <a:solidFill>
                  <a:schemeClr val="tx2"/>
                </a:solidFill>
              </a:rPr>
              <a:t> para </a:t>
            </a:r>
            <a:r>
              <a:rPr lang="en-US" sz="1400" dirty="0" err="1">
                <a:solidFill>
                  <a:schemeClr val="tx2"/>
                </a:solidFill>
              </a:rPr>
              <a:t>prevenir</a:t>
            </a:r>
            <a:r>
              <a:rPr lang="en-US" sz="1400" dirty="0">
                <a:solidFill>
                  <a:schemeClr val="tx2"/>
                </a:solidFill>
              </a:rPr>
              <a:t> </a:t>
            </a:r>
            <a:r>
              <a:rPr lang="en-US" sz="1400" dirty="0" err="1">
                <a:solidFill>
                  <a:schemeClr val="tx2"/>
                </a:solidFill>
              </a:rPr>
              <a:t>problemas</a:t>
            </a:r>
            <a:r>
              <a:rPr lang="en-US" sz="1400" dirty="0">
                <a:solidFill>
                  <a:schemeClr val="tx2"/>
                </a:solidFill>
              </a:rPr>
              <a:t> de </a:t>
            </a:r>
            <a:r>
              <a:rPr lang="en-US" sz="1400" dirty="0" err="1">
                <a:solidFill>
                  <a:schemeClr val="tx2"/>
                </a:solidFill>
              </a:rPr>
              <a:t>versiones</a:t>
            </a:r>
            <a:endParaRPr lang="en-CO" sz="1400" dirty="0">
              <a:solidFill>
                <a:schemeClr val="tx2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455F26C-4C97-4BA4-8A08-25193CC75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5957997"/>
            <a:ext cx="12191999" cy="90000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43DDC18-E028-47F7-8F3E-7DDC52D89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27B2856-431D-490E-AA67-410E169D6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67212" y="0"/>
            <a:ext cx="0" cy="5957995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Xcode en Mac App Store">
            <a:extLst>
              <a:ext uri="{FF2B5EF4-FFF2-40B4-BE49-F238E27FC236}">
                <a16:creationId xmlns:a16="http://schemas.microsoft.com/office/drawing/2014/main" id="{3FD095E1-68D6-0945-91B4-D6B4951ED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16015" y="814633"/>
            <a:ext cx="6925984" cy="4328740"/>
          </a:xfrm>
          <a:custGeom>
            <a:avLst/>
            <a:gdLst/>
            <a:ahLst/>
            <a:cxnLst/>
            <a:rect l="l" t="t" r="r" b="b"/>
            <a:pathLst>
              <a:path w="7824788" h="5957994">
                <a:moveTo>
                  <a:pt x="0" y="0"/>
                </a:moveTo>
                <a:lnTo>
                  <a:pt x="7824788" y="0"/>
                </a:lnTo>
                <a:lnTo>
                  <a:pt x="7824788" y="5957994"/>
                </a:lnTo>
                <a:lnTo>
                  <a:pt x="0" y="595799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322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5504-1525-774E-907B-AA160BE37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Inicio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137BDAD-59A8-5241-8728-6E7D1DC70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919" y="1592262"/>
            <a:ext cx="7700274" cy="4356100"/>
          </a:xfr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7E93A3C6-96B2-C74E-BD29-847168654255}"/>
              </a:ext>
            </a:extLst>
          </p:cNvPr>
          <p:cNvSpPr/>
          <p:nvPr/>
        </p:nvSpPr>
        <p:spPr>
          <a:xfrm>
            <a:off x="1795807" y="4250724"/>
            <a:ext cx="1285103" cy="345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B7485B1-2ABF-8543-B655-14121D6E4DED}"/>
              </a:ext>
            </a:extLst>
          </p:cNvPr>
          <p:cNvSpPr/>
          <p:nvPr/>
        </p:nvSpPr>
        <p:spPr>
          <a:xfrm rot="12861245">
            <a:off x="9173908" y="5598156"/>
            <a:ext cx="1285103" cy="345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441957-7E9C-EF4D-91B5-D67E77A6EBD0}"/>
              </a:ext>
            </a:extLst>
          </p:cNvPr>
          <p:cNvSpPr txBox="1"/>
          <p:nvPr/>
        </p:nvSpPr>
        <p:spPr>
          <a:xfrm>
            <a:off x="1017196" y="3604393"/>
            <a:ext cx="1557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Crear nuevo </a:t>
            </a:r>
          </a:p>
          <a:p>
            <a:r>
              <a:rPr lang="en-CO" dirty="0"/>
              <a:t>Proyecto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94CF86-151B-E744-BF21-80D1C14ECF0B}"/>
              </a:ext>
            </a:extLst>
          </p:cNvPr>
          <p:cNvSpPr txBox="1"/>
          <p:nvPr/>
        </p:nvSpPr>
        <p:spPr>
          <a:xfrm>
            <a:off x="10383043" y="5948362"/>
            <a:ext cx="1808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Archivos </a:t>
            </a:r>
          </a:p>
          <a:p>
            <a:r>
              <a:rPr lang="en-US" dirty="0"/>
              <a:t>R</a:t>
            </a:r>
            <a:r>
              <a:rPr lang="en-CO" dirty="0"/>
              <a:t>ecientemente</a:t>
            </a:r>
          </a:p>
          <a:p>
            <a:r>
              <a:rPr lang="en-CO" dirty="0"/>
              <a:t>abiertos</a:t>
            </a:r>
          </a:p>
        </p:txBody>
      </p:sp>
    </p:spTree>
    <p:extLst>
      <p:ext uri="{BB962C8B-B14F-4D97-AF65-F5344CB8AC3E}">
        <p14:creationId xmlns:p14="http://schemas.microsoft.com/office/powerpoint/2010/main" val="2286933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7A9643C-0F0B-4917-87F3-420FE2F6D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7F87F0B-A8D4-4D95-8292-A81D5F82D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956"/>
            <a:ext cx="12191999" cy="180911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64481-9BD7-934D-B5D3-B1BF72740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4" y="441324"/>
            <a:ext cx="5426074" cy="1073517"/>
          </a:xfrm>
        </p:spPr>
        <p:txBody>
          <a:bodyPr anchor="b">
            <a:normAutofit/>
          </a:bodyPr>
          <a:lstStyle/>
          <a:p>
            <a:r>
              <a:rPr lang="en-CO">
                <a:solidFill>
                  <a:schemeClr val="bg2"/>
                </a:solidFill>
              </a:rPr>
              <a:t>Playground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B6B13-EB56-8449-BED7-63F51FBAD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4" y="2246049"/>
            <a:ext cx="5437185" cy="3266357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Puede usar </a:t>
            </a:r>
            <a:r>
              <a:rPr lang="es-ES" dirty="0" err="1">
                <a:solidFill>
                  <a:schemeClr val="tx2"/>
                </a:solidFill>
              </a:rPr>
              <a:t>playgrounds</a:t>
            </a:r>
            <a:r>
              <a:rPr lang="es-ES" dirty="0">
                <a:solidFill>
                  <a:schemeClr val="tx2"/>
                </a:solidFill>
              </a:rPr>
              <a:t> en </a:t>
            </a:r>
            <a:r>
              <a:rPr lang="es-ES" dirty="0" err="1">
                <a:solidFill>
                  <a:schemeClr val="tx2"/>
                </a:solidFill>
              </a:rPr>
              <a:t>Xcode</a:t>
            </a:r>
            <a:r>
              <a:rPr lang="es-ES" dirty="0">
                <a:solidFill>
                  <a:schemeClr val="tx2"/>
                </a:solidFill>
              </a:rPr>
              <a:t> para escribir rápidamente código Swift, experimentar con la nueva sintaxis Swift o trabajar en sus habilidades de algoritmos Swift. Sobre todo, los parques infantiles en </a:t>
            </a:r>
            <a:r>
              <a:rPr lang="es-ES" dirty="0" err="1">
                <a:solidFill>
                  <a:schemeClr val="tx2"/>
                </a:solidFill>
              </a:rPr>
              <a:t>Xcode</a:t>
            </a:r>
            <a:r>
              <a:rPr lang="es-ES" dirty="0">
                <a:solidFill>
                  <a:schemeClr val="tx2"/>
                </a:solidFill>
              </a:rPr>
              <a:t> son una excelente manera de aprender a programar Swift.</a:t>
            </a:r>
            <a:endParaRPr lang="en-CO" dirty="0">
              <a:solidFill>
                <a:schemeClr val="tx2"/>
              </a:solidFill>
            </a:endParaRPr>
          </a:p>
        </p:txBody>
      </p:sp>
      <p:pic>
        <p:nvPicPr>
          <p:cNvPr id="3074" name="Picture 2" descr="Swift Playgrounds | macOS Icon Gallery">
            <a:extLst>
              <a:ext uri="{FF2B5EF4-FFF2-40B4-BE49-F238E27FC236}">
                <a16:creationId xmlns:a16="http://schemas.microsoft.com/office/drawing/2014/main" id="{EE761F85-560A-FD4D-8C53-FD30966AEE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" r="3" b="3"/>
          <a:stretch/>
        </p:blipFill>
        <p:spPr bwMode="auto">
          <a:xfrm>
            <a:off x="6311900" y="6"/>
            <a:ext cx="5880100" cy="5957994"/>
          </a:xfrm>
          <a:custGeom>
            <a:avLst/>
            <a:gdLst/>
            <a:ahLst/>
            <a:cxnLst/>
            <a:rect l="l" t="t" r="r" b="b"/>
            <a:pathLst>
              <a:path w="5880100" h="5957994">
                <a:moveTo>
                  <a:pt x="0" y="0"/>
                </a:moveTo>
                <a:lnTo>
                  <a:pt x="5880100" y="0"/>
                </a:lnTo>
                <a:lnTo>
                  <a:pt x="5880100" y="5957994"/>
                </a:lnTo>
                <a:lnTo>
                  <a:pt x="0" y="595799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3F48E4C5-8C10-4F16-A8A9-2D0CA5FF4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5957997"/>
            <a:ext cx="12191999" cy="90000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DE1B176-45A8-43D4-BC6C-0F26FEC02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30C2558-406C-4EB6-B2BE-FACAAE7BC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11900" y="-1"/>
            <a:ext cx="0" cy="59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57340"/>
      </p:ext>
    </p:extLst>
  </p:cSld>
  <p:clrMapOvr>
    <a:masterClrMapping/>
  </p:clrMapOvr>
</p:sld>
</file>

<file path=ppt/theme/theme1.xml><?xml version="1.0" encoding="utf-8"?>
<a:theme xmlns:a="http://schemas.openxmlformats.org/drawingml/2006/main" name="LinesVTI">
  <a:themeElements>
    <a:clrScheme name="AnalogousFromDarkSeedLeftStep">
      <a:dk1>
        <a:srgbClr val="000000"/>
      </a:dk1>
      <a:lt1>
        <a:srgbClr val="FFFFFF"/>
      </a:lt1>
      <a:dk2>
        <a:srgbClr val="263B22"/>
      </a:dk2>
      <a:lt2>
        <a:srgbClr val="E8E2E2"/>
      </a:lt2>
      <a:accent1>
        <a:srgbClr val="2EB1BD"/>
      </a:accent1>
      <a:accent2>
        <a:srgbClr val="20B784"/>
      </a:accent2>
      <a:accent3>
        <a:srgbClr val="2DB94F"/>
      </a:accent3>
      <a:accent4>
        <a:srgbClr val="3AB920"/>
      </a:accent4>
      <a:accent5>
        <a:srgbClr val="79B02B"/>
      </a:accent5>
      <a:accent6>
        <a:srgbClr val="A5A51D"/>
      </a:accent6>
      <a:hlink>
        <a:srgbClr val="588F2F"/>
      </a:hlink>
      <a:folHlink>
        <a:srgbClr val="7F7F7F"/>
      </a:folHlink>
    </a:clrScheme>
    <a:fontScheme name="NH Grotesk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nesVTI" id="{6E3869FE-86F4-49DA-A8B9-3320C89167F7}" vid="{3A76BC48-4881-4AE8-821D-8B9CC9A08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318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Neue Haas Grotesk Text Pro</vt:lpstr>
      <vt:lpstr>Wingdings 2</vt:lpstr>
      <vt:lpstr>LinesVTI</vt:lpstr>
      <vt:lpstr>Swift: apple  </vt:lpstr>
      <vt:lpstr>Que es Swift ?</vt:lpstr>
      <vt:lpstr>Swift: Documentación y su comunidad.</vt:lpstr>
      <vt:lpstr>Pro y cons</vt:lpstr>
      <vt:lpstr>Primeros pasos </vt:lpstr>
      <vt:lpstr>Xcode, que es?</vt:lpstr>
      <vt:lpstr>Inicio</vt:lpstr>
      <vt:lpstr>Playground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Swift: apple  </dc:title>
  <dc:creator>HERNANDEZ PEÑARANDA DAVID RICARDO</dc:creator>
  <cp:lastModifiedBy>HERNANDEZ PEÑARANDA DAVID RICARDO</cp:lastModifiedBy>
  <cp:revision>2</cp:revision>
  <dcterms:created xsi:type="dcterms:W3CDTF">2021-10-29T21:25:32Z</dcterms:created>
  <dcterms:modified xsi:type="dcterms:W3CDTF">2021-11-02T20:27:48Z</dcterms:modified>
</cp:coreProperties>
</file>