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33"/>
  </p:notesMasterIdLst>
  <p:sldIdLst>
    <p:sldId id="256" r:id="rId2"/>
    <p:sldId id="265" r:id="rId3"/>
    <p:sldId id="257" r:id="rId4"/>
    <p:sldId id="260" r:id="rId5"/>
    <p:sldId id="258" r:id="rId6"/>
    <p:sldId id="259" r:id="rId7"/>
    <p:sldId id="269" r:id="rId8"/>
    <p:sldId id="273" r:id="rId9"/>
    <p:sldId id="279" r:id="rId10"/>
    <p:sldId id="270" r:id="rId11"/>
    <p:sldId id="274" r:id="rId12"/>
    <p:sldId id="271" r:id="rId13"/>
    <p:sldId id="272" r:id="rId14"/>
    <p:sldId id="280" r:id="rId15"/>
    <p:sldId id="266" r:id="rId16"/>
    <p:sldId id="276" r:id="rId17"/>
    <p:sldId id="277" r:id="rId18"/>
    <p:sldId id="278" r:id="rId19"/>
    <p:sldId id="281" r:id="rId20"/>
    <p:sldId id="275" r:id="rId21"/>
    <p:sldId id="261" r:id="rId22"/>
    <p:sldId id="264" r:id="rId23"/>
    <p:sldId id="263" r:id="rId24"/>
    <p:sldId id="262" r:id="rId25"/>
    <p:sldId id="267" r:id="rId26"/>
    <p:sldId id="283" r:id="rId27"/>
    <p:sldId id="284" r:id="rId28"/>
    <p:sldId id="282" r:id="rId29"/>
    <p:sldId id="287" r:id="rId30"/>
    <p:sldId id="285" r:id="rId31"/>
    <p:sldId id="286" r:id="rId3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3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184" y="264"/>
      </p:cViewPr>
      <p:guideLst/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DEB0F-59C6-3E4B-B887-E4311F5DCDF4}" type="datetimeFigureOut">
              <a:rPr lang="en-CO" smtClean="0"/>
              <a:t>5/11/21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8BF7-4A15-4145-8088-7F9F056EDB7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097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38BF7-4A15-4145-8088-7F9F056EDB7C}" type="slidenum">
              <a:rPr lang="en-CO" smtClean="0"/>
              <a:t>16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394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8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51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1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6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64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swift/array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5" descr="Camino con curvas atraviesa un campo de hierba">
            <a:extLst>
              <a:ext uri="{FF2B5EF4-FFF2-40B4-BE49-F238E27FC236}">
                <a16:creationId xmlns:a16="http://schemas.microsoft.com/office/drawing/2014/main" id="{B9A39C74-6F5B-42BC-BFCD-94C10D0D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94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7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7E97-507F-F740-A3A9-C1CFEC26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CO" sz="5400" dirty="0"/>
              <a:t>Primeros pasos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D43C-5883-834B-A0FF-72086D85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CO" dirty="0"/>
              <a:t>Identica S.A.</a:t>
            </a:r>
          </a:p>
        </p:txBody>
      </p:sp>
      <p:cxnSp>
        <p:nvCxnSpPr>
          <p:cNvPr id="48" name="Straight Connector 33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35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144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A6F19-1839-CA41-839E-2B4461A9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 fontScale="90000"/>
          </a:bodyPr>
          <a:lstStyle/>
          <a:p>
            <a:r>
              <a:rPr lang="en-CO" dirty="0"/>
              <a:t>Operadores logicos y sentencias condiconales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E1DB-2625-144C-890F-7533324F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r>
              <a:rPr lang="en-US" dirty="0" err="1"/>
              <a:t>os</a:t>
            </a:r>
            <a:r>
              <a:rPr lang="en-US" dirty="0"/>
              <a:t> </a:t>
            </a:r>
            <a:r>
              <a:rPr lang="en-US" b="1" dirty="0" err="1"/>
              <a:t>operadores</a:t>
            </a:r>
            <a:r>
              <a:rPr lang="en-US" b="1" dirty="0"/>
              <a:t> </a:t>
            </a:r>
            <a:r>
              <a:rPr lang="en-US" b="1" dirty="0" err="1"/>
              <a:t>lógicos</a:t>
            </a:r>
            <a:r>
              <a:rPr lang="en-US" dirty="0"/>
              <a:t> se </a:t>
            </a:r>
            <a:r>
              <a:rPr lang="en-US" dirty="0" err="1"/>
              <a:t>usan</a:t>
            </a:r>
            <a:r>
              <a:rPr lang="en-US" dirty="0"/>
              <a:t> para </a:t>
            </a:r>
            <a:r>
              <a:rPr lang="en-US" dirty="0" err="1"/>
              <a:t>combinar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Booleanos</a:t>
            </a:r>
            <a:r>
              <a:rPr lang="en-US" dirty="0"/>
              <a:t> y </a:t>
            </a:r>
            <a:r>
              <a:rPr lang="en-US" dirty="0" err="1"/>
              <a:t>devolver</a:t>
            </a:r>
            <a:r>
              <a:rPr lang="en-US" dirty="0"/>
              <a:t> un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verdadero</a:t>
            </a:r>
            <a:r>
              <a:rPr lang="en-US" dirty="0"/>
              <a:t>, </a:t>
            </a:r>
            <a:r>
              <a:rPr lang="en-US" dirty="0" err="1"/>
              <a:t>falso</a:t>
            </a:r>
            <a:r>
              <a:rPr lang="en-US" dirty="0"/>
              <a:t> o </a:t>
            </a:r>
            <a:r>
              <a:rPr lang="en-US" dirty="0" err="1"/>
              <a:t>nulo</a:t>
            </a:r>
            <a:endParaRPr lang="en-C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6BDB9B-2328-A14A-9EF5-06B583121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47695"/>
              </p:ext>
            </p:extLst>
          </p:nvPr>
        </p:nvGraphicFramePr>
        <p:xfrm>
          <a:off x="7318521" y="2160015"/>
          <a:ext cx="3870598" cy="3601213"/>
        </p:xfrm>
        <a:graphic>
          <a:graphicData uri="http://schemas.openxmlformats.org/drawingml/2006/table">
            <a:tbl>
              <a:tblPr firstRow="1" bandRow="1"/>
              <a:tblGrid>
                <a:gridCol w="1098528">
                  <a:extLst>
                    <a:ext uri="{9D8B030D-6E8A-4147-A177-3AD203B41FA5}">
                      <a16:colId xmlns:a16="http://schemas.microsoft.com/office/drawing/2014/main" val="4163642686"/>
                    </a:ext>
                  </a:extLst>
                </a:gridCol>
                <a:gridCol w="1313890">
                  <a:extLst>
                    <a:ext uri="{9D8B030D-6E8A-4147-A177-3AD203B41FA5}">
                      <a16:colId xmlns:a16="http://schemas.microsoft.com/office/drawing/2014/main" val="1732812046"/>
                    </a:ext>
                  </a:extLst>
                </a:gridCol>
                <a:gridCol w="1458180">
                  <a:extLst>
                    <a:ext uri="{9D8B030D-6E8A-4147-A177-3AD203B41FA5}">
                      <a16:colId xmlns:a16="http://schemas.microsoft.com/office/drawing/2014/main" val="3496342001"/>
                    </a:ext>
                  </a:extLst>
                </a:gridCol>
              </a:tblGrid>
              <a:tr h="30315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operadores</a:t>
                      </a:r>
                    </a:p>
                  </a:txBody>
                  <a:tcPr marL="23372" marR="23372" marT="23372" marB="2337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23372" marR="23372" marT="23372" marB="2337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Ejemplos</a:t>
                      </a:r>
                    </a:p>
                  </a:txBody>
                  <a:tcPr marL="23372" marR="23372" marT="23372" marB="2337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31549"/>
                  </a:ext>
                </a:extLst>
              </a:tr>
              <a:tr h="586517">
                <a:tc>
                  <a:txBody>
                    <a:bodyPr/>
                    <a:lstStyle/>
                    <a:p>
                      <a:pPr fontAlgn="t" latinLnBrk="1"/>
                      <a:r>
                        <a:rPr lang="en-CO" sz="1500">
                          <a:effectLst/>
                        </a:rPr>
                        <a:t>==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igual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(A == B) es falsa.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72751"/>
                  </a:ext>
                </a:extLst>
              </a:tr>
              <a:tr h="586517">
                <a:tc>
                  <a:txBody>
                    <a:bodyPr/>
                    <a:lstStyle/>
                    <a:p>
                      <a:pPr fontAlgn="t" latinLnBrk="1"/>
                      <a:r>
                        <a:rPr lang="en-CO" sz="1500">
                          <a:effectLst/>
                        </a:rPr>
                        <a:t>! =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no es igual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(A! = B) es verdadera.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4620"/>
                  </a:ext>
                </a:extLst>
              </a:tr>
              <a:tr h="365477">
                <a:tc>
                  <a:txBody>
                    <a:bodyPr/>
                    <a:lstStyle/>
                    <a:p>
                      <a:pPr fontAlgn="t" latinLnBrk="1"/>
                      <a:r>
                        <a:rPr lang="en-CO" sz="1500">
                          <a:effectLst/>
                        </a:rPr>
                        <a:t>&gt;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más que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(A&gt; B) es falsa.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35492"/>
                  </a:ext>
                </a:extLst>
              </a:tr>
              <a:tr h="586517">
                <a:tc>
                  <a:txBody>
                    <a:bodyPr/>
                    <a:lstStyle/>
                    <a:p>
                      <a:pPr fontAlgn="t" latinLnBrk="1"/>
                      <a:r>
                        <a:rPr lang="en-CO" sz="1500">
                          <a:effectLst/>
                        </a:rPr>
                        <a:t>&lt;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menos que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(A &lt;B) es verdadera.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36004"/>
                  </a:ext>
                </a:extLst>
              </a:tr>
              <a:tr h="586517">
                <a:tc>
                  <a:txBody>
                    <a:bodyPr/>
                    <a:lstStyle/>
                    <a:p>
                      <a:pPr fontAlgn="t" latinLnBrk="1"/>
                      <a:r>
                        <a:rPr lang="en-CO" sz="1500">
                          <a:effectLst/>
                        </a:rPr>
                        <a:t>&gt; =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Mayor o igual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(A&gt; = B) es falsa.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25538"/>
                  </a:ext>
                </a:extLst>
              </a:tr>
              <a:tr h="586517">
                <a:tc>
                  <a:txBody>
                    <a:bodyPr/>
                    <a:lstStyle/>
                    <a:p>
                      <a:pPr fontAlgn="t" latinLnBrk="1"/>
                      <a:r>
                        <a:rPr lang="en-CO" sz="1500">
                          <a:effectLst/>
                        </a:rPr>
                        <a:t>&lt;=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Menor o igual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(A &lt;= B) es verdadera.</a:t>
                      </a:r>
                    </a:p>
                  </a:txBody>
                  <a:tcPr marL="38953" marR="38953" marT="54535" marB="54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707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5D4CEE3-80FD-8A4A-8F42-83ADE1B9E9BC}"/>
              </a:ext>
            </a:extLst>
          </p:cNvPr>
          <p:cNvSpPr txBox="1"/>
          <p:nvPr/>
        </p:nvSpPr>
        <p:spPr>
          <a:xfrm>
            <a:off x="7245636" y="1749746"/>
            <a:ext cx="17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A = 10 , B = 20</a:t>
            </a:r>
          </a:p>
        </p:txBody>
      </p:sp>
    </p:spTree>
    <p:extLst>
      <p:ext uri="{BB962C8B-B14F-4D97-AF65-F5344CB8AC3E}">
        <p14:creationId xmlns:p14="http://schemas.microsoft.com/office/powerpoint/2010/main" val="406511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6F19-1839-CA41-839E-2B4461A9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 fontScale="90000"/>
          </a:bodyPr>
          <a:lstStyle/>
          <a:p>
            <a:r>
              <a:rPr lang="en-CO" dirty="0"/>
              <a:t>Operadores logicos y sentencias condiconales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D4CEE3-80FD-8A4A-8F42-83ADE1B9E9BC}"/>
              </a:ext>
            </a:extLst>
          </p:cNvPr>
          <p:cNvSpPr txBox="1"/>
          <p:nvPr/>
        </p:nvSpPr>
        <p:spPr>
          <a:xfrm>
            <a:off x="565150" y="2138883"/>
            <a:ext cx="21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A = true , B = fasle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1993C5-0872-014B-8CE8-9B5CD13C7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7037"/>
              </p:ext>
            </p:extLst>
          </p:nvPr>
        </p:nvGraphicFramePr>
        <p:xfrm>
          <a:off x="565150" y="2607224"/>
          <a:ext cx="10483851" cy="2707177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:a16="http://schemas.microsoft.com/office/drawing/2014/main" val="1554460252"/>
                    </a:ext>
                  </a:extLst>
                </a:gridCol>
                <a:gridCol w="6018056">
                  <a:extLst>
                    <a:ext uri="{9D8B030D-6E8A-4147-A177-3AD203B41FA5}">
                      <a16:colId xmlns:a16="http://schemas.microsoft.com/office/drawing/2014/main" val="3577606439"/>
                    </a:ext>
                  </a:extLst>
                </a:gridCol>
                <a:gridCol w="2617945">
                  <a:extLst>
                    <a:ext uri="{9D8B030D-6E8A-4147-A177-3AD203B41FA5}">
                      <a16:colId xmlns:a16="http://schemas.microsoft.com/office/drawing/2014/main" val="3246629641"/>
                    </a:ext>
                  </a:extLst>
                </a:gridCol>
              </a:tblGrid>
              <a:tr h="28038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operadores</a:t>
                      </a:r>
                    </a:p>
                  </a:txBody>
                  <a:tcPr marL="24171" marR="24171" marT="24171" marB="241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24171" marR="24171" marT="24171" marB="241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Ejemplos</a:t>
                      </a:r>
                    </a:p>
                  </a:txBody>
                  <a:tcPr marL="24171" marR="24171" marT="24171" marB="241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92588"/>
                  </a:ext>
                </a:extLst>
              </a:tr>
              <a:tr h="576887">
                <a:tc>
                  <a:txBody>
                    <a:bodyPr/>
                    <a:lstStyle/>
                    <a:p>
                      <a:pPr fontAlgn="t" latinLnBrk="1"/>
                      <a:r>
                        <a:rPr lang="en-CO" sz="1500">
                          <a:effectLst/>
                        </a:rPr>
                        <a:t>&amp;&amp;</a:t>
                      </a:r>
                    </a:p>
                  </a:txBody>
                  <a:tcPr marL="40285" marR="40285" marT="56400" marB="5640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La lógica y. Si el operador es TRUE ambos lados era cierto.</a:t>
                      </a:r>
                    </a:p>
                  </a:txBody>
                  <a:tcPr marL="40285" marR="40285" marT="56400" marB="5640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(A &amp;&amp; B) es falsa.</a:t>
                      </a:r>
                    </a:p>
                  </a:txBody>
                  <a:tcPr marL="40285" marR="40285" marT="56400" marB="5640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30783"/>
                  </a:ext>
                </a:extLst>
              </a:tr>
              <a:tr h="808930">
                <a:tc>
                  <a:txBody>
                    <a:bodyPr/>
                    <a:lstStyle/>
                    <a:p>
                      <a:pPr fontAlgn="t" latinLnBrk="1"/>
                      <a:r>
                        <a:rPr lang="en-CO" sz="1500">
                          <a:effectLst/>
                        </a:rPr>
                        <a:t>||</a:t>
                      </a:r>
                    </a:p>
                  </a:txBody>
                  <a:tcPr marL="40285" marR="40285" marT="56400" marB="5640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 dirty="0">
                          <a:effectLst/>
                        </a:rPr>
                        <a:t>O la </a:t>
                      </a:r>
                      <a:r>
                        <a:rPr lang="en-US" sz="1500" dirty="0" err="1">
                          <a:effectLst/>
                        </a:rPr>
                        <a:t>lógica</a:t>
                      </a:r>
                      <a:r>
                        <a:rPr lang="en-US" sz="1500" dirty="0">
                          <a:effectLst/>
                        </a:rPr>
                        <a:t>. Si el </a:t>
                      </a:r>
                      <a:r>
                        <a:rPr lang="en-US" sz="1500" dirty="0" err="1">
                          <a:effectLst/>
                        </a:rPr>
                        <a:t>operador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en</a:t>
                      </a:r>
                      <a:r>
                        <a:rPr lang="en-US" sz="1500" dirty="0">
                          <a:effectLst/>
                        </a:rPr>
                        <a:t> ambos </a:t>
                      </a:r>
                      <a:r>
                        <a:rPr lang="en-US" sz="1500" dirty="0" err="1">
                          <a:effectLst/>
                        </a:rPr>
                        <a:t>lados</a:t>
                      </a:r>
                      <a:r>
                        <a:rPr lang="en-US" sz="1500" dirty="0">
                          <a:effectLst/>
                        </a:rPr>
                        <a:t> de al </a:t>
                      </a:r>
                      <a:r>
                        <a:rPr lang="en-US" sz="1500" dirty="0" err="1">
                          <a:effectLst/>
                        </a:rPr>
                        <a:t>menos</a:t>
                      </a:r>
                      <a:r>
                        <a:rPr lang="en-US" sz="1500" dirty="0">
                          <a:effectLst/>
                        </a:rPr>
                        <a:t> uno de los </a:t>
                      </a:r>
                      <a:r>
                        <a:rPr lang="en-US" sz="1500" dirty="0" err="1">
                          <a:effectLst/>
                        </a:rPr>
                        <a:t>verdaderos</a:t>
                      </a:r>
                      <a:r>
                        <a:rPr lang="en-US" sz="1500" dirty="0">
                          <a:effectLst/>
                        </a:rPr>
                        <a:t> era </a:t>
                      </a:r>
                      <a:r>
                        <a:rPr lang="en-US" sz="1500" dirty="0" err="1">
                          <a:effectLst/>
                        </a:rPr>
                        <a:t>cierto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40285" marR="40285" marT="56400" marB="5640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(A || B) es verdadera.</a:t>
                      </a:r>
                    </a:p>
                  </a:txBody>
                  <a:tcPr marL="40285" marR="40285" marT="56400" marB="5640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00450"/>
                  </a:ext>
                </a:extLst>
              </a:tr>
              <a:tr h="1040974">
                <a:tc>
                  <a:txBody>
                    <a:bodyPr/>
                    <a:lstStyle/>
                    <a:p>
                      <a:pPr fontAlgn="t" latinLnBrk="1"/>
                      <a:r>
                        <a:rPr lang="en-CO" sz="1500">
                          <a:effectLst/>
                        </a:rPr>
                        <a:t>!</a:t>
                      </a:r>
                    </a:p>
                  </a:txBody>
                  <a:tcPr marL="40285" marR="40285" marT="56400" marB="5640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>
                          <a:effectLst/>
                        </a:rPr>
                        <a:t>NO lógico. Se invierte el valor booleano, por lo que se convierte en falsa verdadera, falsa se convierte en verdad.</a:t>
                      </a:r>
                    </a:p>
                  </a:txBody>
                  <a:tcPr marL="40285" marR="40285" marT="56400" marB="5640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500" dirty="0">
                          <a:effectLst/>
                        </a:rPr>
                        <a:t>! (A &amp;&amp; B) es </a:t>
                      </a:r>
                      <a:r>
                        <a:rPr lang="en-US" sz="1500" dirty="0" err="1">
                          <a:effectLst/>
                        </a:rPr>
                        <a:t>verdadera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40285" marR="40285" marT="56400" marB="5640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3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1F53E-1AA5-2C45-950D-A5D6A298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CO" dirty="0"/>
              <a:t>f, if else,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0C27-E62B-E64F-8467-527F7DC4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s-ES" dirty="0"/>
              <a:t>En programación de computadoras, usamos la instrucción </a:t>
            </a:r>
            <a:r>
              <a:rPr lang="es-ES" dirty="0" err="1"/>
              <a:t>if</a:t>
            </a:r>
            <a:r>
              <a:rPr lang="es-ES" dirty="0"/>
              <a:t> para ejecutar un código de bloque solo cuando se cumple una determinada condición.</a:t>
            </a:r>
            <a:endParaRPr lang="en-CO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6CF082D-8D64-F149-A29C-F094EFFF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59950"/>
            <a:ext cx="6430513" cy="372944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5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27B9-2EEA-8341-AF35-08CF1ADB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switch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57420-F19C-FE4F-A9E8-86820A8DF2CD}"/>
              </a:ext>
            </a:extLst>
          </p:cNvPr>
          <p:cNvSpPr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 los </a:t>
            </a:r>
            <a:r>
              <a:rPr lang="en-US" dirty="0" err="1">
                <a:effectLst/>
              </a:rPr>
              <a:t>lenguajes</a:t>
            </a:r>
            <a:r>
              <a:rPr lang="en-US" dirty="0">
                <a:effectLst/>
              </a:rPr>
              <a:t> de </a:t>
            </a:r>
            <a:r>
              <a:rPr lang="en-US" dirty="0" err="1">
                <a:effectLst/>
              </a:rPr>
              <a:t>programación</a:t>
            </a:r>
            <a:r>
              <a:rPr lang="en-US" dirty="0">
                <a:effectLst/>
              </a:rPr>
              <a:t>, un switch case o switch statement, </a:t>
            </a:r>
            <a:r>
              <a:rPr lang="en-US" dirty="0" err="1">
                <a:effectLst/>
              </a:rPr>
              <a:t>declaración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cambiador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declaración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interruptor</a:t>
            </a:r>
            <a:r>
              <a:rPr lang="en-US" dirty="0">
                <a:effectLst/>
              </a:rPr>
              <a:t>, es un </a:t>
            </a:r>
            <a:r>
              <a:rPr lang="en-US" dirty="0" err="1">
                <a:effectLst/>
              </a:rPr>
              <a:t>tipo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mecanismo</a:t>
            </a:r>
            <a:r>
              <a:rPr lang="en-US" dirty="0">
                <a:effectLst/>
              </a:rPr>
              <a:t> de control de </a:t>
            </a:r>
            <a:r>
              <a:rPr lang="en-US" dirty="0" err="1">
                <a:effectLst/>
              </a:rPr>
              <a:t>selección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utilizado</a:t>
            </a:r>
            <a:r>
              <a:rPr lang="en-US" dirty="0">
                <a:effectLst/>
              </a:rPr>
              <a:t> para </a:t>
            </a:r>
            <a:r>
              <a:rPr lang="en-US" dirty="0" err="1">
                <a:effectLst/>
              </a:rPr>
              <a:t>permitir</a:t>
            </a:r>
            <a:r>
              <a:rPr lang="en-US" dirty="0">
                <a:effectLst/>
              </a:rPr>
              <a:t> que el valor de una variable o </a:t>
            </a:r>
            <a:r>
              <a:rPr lang="en-US" dirty="0" err="1">
                <a:effectLst/>
              </a:rPr>
              <a:t>expresión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cambie</a:t>
            </a:r>
            <a:r>
              <a:rPr lang="en-US" dirty="0">
                <a:effectLst/>
              </a:rPr>
              <a:t> el </a:t>
            </a:r>
            <a:r>
              <a:rPr lang="en-US" dirty="0" err="1">
                <a:effectLst/>
              </a:rPr>
              <a:t>flujo</a:t>
            </a:r>
            <a:r>
              <a:rPr lang="en-US" dirty="0">
                <a:effectLst/>
              </a:rPr>
              <a:t> de control de la </a:t>
            </a:r>
            <a:r>
              <a:rPr lang="en-US" dirty="0" err="1">
                <a:effectLst/>
              </a:rPr>
              <a:t>ejecución</a:t>
            </a:r>
            <a:r>
              <a:rPr lang="en-US" dirty="0">
                <a:effectLst/>
              </a:rPr>
              <a:t> del </a:t>
            </a:r>
            <a:r>
              <a:rPr lang="en-US" dirty="0" err="1">
                <a:effectLst/>
              </a:rPr>
              <a:t>programa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mediante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búsqueda</a:t>
            </a:r>
            <a:r>
              <a:rPr lang="en-US" dirty="0">
                <a:effectLst/>
              </a:rPr>
              <a:t> y </a:t>
            </a:r>
            <a:r>
              <a:rPr lang="en-US" dirty="0" err="1">
                <a:effectLst/>
              </a:rPr>
              <a:t>mapa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42B69D8-004B-1A48-83A2-D1A2E6A50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596" y="1139266"/>
            <a:ext cx="6430513" cy="457081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5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F310-34FF-B34B-8848-E3AB696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 ejercicio No.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A8DB-B0B9-9040-A809-6765D876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O" dirty="0"/>
              <a:t>Abrir Xcode y crear un playground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variables Boolean y </a:t>
            </a:r>
            <a:r>
              <a:rPr lang="en-US" dirty="0" err="1"/>
              <a:t>probar</a:t>
            </a:r>
            <a:r>
              <a:rPr lang="en-US" dirty="0"/>
              <a:t> los if, Switch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Llamar</a:t>
            </a:r>
            <a:r>
              <a:rPr lang="en-US" dirty="0"/>
              <a:t> a las </a:t>
            </a:r>
            <a:r>
              <a:rPr lang="en-US" dirty="0" err="1"/>
              <a:t>funciones</a:t>
            </a:r>
            <a:r>
              <a:rPr lang="en-US" dirty="0"/>
              <a:t> e </a:t>
            </a:r>
            <a:r>
              <a:rPr lang="en-US" dirty="0" err="1"/>
              <a:t>imprimir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27239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46726-E2B2-2347-8F12-2482BDBA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loops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11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8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3C6834-9CC9-E34C-966B-168A0A10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180" y="770890"/>
            <a:ext cx="6795560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kern="1200">
                <a:solidFill>
                  <a:schemeClr val="tx1"/>
                </a:solidFill>
                <a:latin typeface="Neue Haas Grotesk Text Pro" panose="020B0504020202020204" pitchFamily="34" charset="77"/>
                <a:ea typeface="+mj-ea"/>
                <a:cs typeface="+mj-cs"/>
              </a:rPr>
              <a:t>For loop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EEB46C6-4C1A-8941-8891-DDC7D132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0" y="1440901"/>
            <a:ext cx="3519756" cy="11127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688A3C2-E5DA-B843-8A0F-0485EEB0E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490" y="3581305"/>
            <a:ext cx="5624250" cy="1557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9AA825-9E2E-4B48-98D8-7B3A98C2FC3D}"/>
              </a:ext>
            </a:extLst>
          </p:cNvPr>
          <p:cNvSpPr/>
          <p:nvPr/>
        </p:nvSpPr>
        <p:spPr>
          <a:xfrm>
            <a:off x="4743180" y="2160016"/>
            <a:ext cx="6795560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Neue Haas Grotesk Text Pro" panose="020B0504020202020204" pitchFamily="34" charset="77"/>
              </a:rPr>
              <a:t>En Swift, el for loop se usa para ejecutar un bloque de código durante un cierto número de veces. Se utiliza para iterar sobre cualquier secuencia como una matriz, rango, cadena, etc.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3180" y="6087110"/>
            <a:ext cx="68836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F45E27FD-45A7-BC42-B8F9-FEF2889FC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18" y="3562015"/>
            <a:ext cx="4358582" cy="156842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7FC1C5-74B0-8043-9828-BD75E174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18" y="5265928"/>
            <a:ext cx="5041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9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6834-9CC9-E34C-966B-168A0A10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CO" dirty="0"/>
              <a:t>loop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8CC01-A2CA-EF48-B636-AB6D90E8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instrucción</a:t>
            </a:r>
            <a:r>
              <a:rPr lang="en-US" dirty="0"/>
              <a:t> while </a:t>
            </a:r>
            <a:r>
              <a:rPr lang="en-US" dirty="0" err="1"/>
              <a:t>permite</a:t>
            </a:r>
            <a:r>
              <a:rPr lang="en-US" dirty="0"/>
              <a:t> que un 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se </a:t>
            </a:r>
            <a:r>
              <a:rPr lang="en-US" dirty="0" err="1"/>
              <a:t>ejecute</a:t>
            </a:r>
            <a:r>
              <a:rPr lang="en-US" dirty="0"/>
              <a:t> </a:t>
            </a:r>
            <a:r>
              <a:rPr lang="en-US" dirty="0" err="1"/>
              <a:t>repetidamente</a:t>
            </a:r>
            <a:r>
              <a:rPr lang="en-US" dirty="0"/>
              <a:t>, </a:t>
            </a:r>
            <a:r>
              <a:rPr lang="en-US" dirty="0" err="1"/>
              <a:t>siempre</a:t>
            </a:r>
            <a:r>
              <a:rPr lang="en-US" dirty="0"/>
              <a:t> que una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permanezca</a:t>
            </a:r>
            <a:r>
              <a:rPr lang="en-US" dirty="0"/>
              <a:t> </a:t>
            </a:r>
            <a:r>
              <a:rPr lang="en-US" dirty="0" err="1"/>
              <a:t>verdadera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10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B23ED68-F246-F343-B205-2AAA4539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2160016"/>
            <a:ext cx="3212432" cy="17145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26EF088-6AE1-0147-BA86-E58BD3A6B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3429000"/>
            <a:ext cx="4546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6834-9CC9-E34C-966B-168A0A10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repeat...while Loop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8CC01-A2CA-EF48-B636-AB6D90E8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repeat</a:t>
            </a:r>
            <a:r>
              <a:rPr lang="es-ES" dirty="0"/>
              <a:t> ... </a:t>
            </a:r>
            <a:r>
              <a:rPr lang="es-ES" dirty="0" err="1"/>
              <a:t>while</a:t>
            </a:r>
            <a:r>
              <a:rPr lang="es-ES" dirty="0"/>
              <a:t> es similar al ciclo </a:t>
            </a:r>
            <a:r>
              <a:rPr lang="es-ES" dirty="0" err="1"/>
              <a:t>while</a:t>
            </a:r>
            <a:r>
              <a:rPr lang="es-ES" dirty="0"/>
              <a:t> con una diferencia clave. El cuerpo del ciclo </a:t>
            </a:r>
            <a:r>
              <a:rPr lang="es-ES" dirty="0" err="1"/>
              <a:t>repeat</a:t>
            </a:r>
            <a:r>
              <a:rPr lang="es-ES" dirty="0"/>
              <a:t> ... </a:t>
            </a:r>
            <a:r>
              <a:rPr lang="es-ES" dirty="0" err="1"/>
              <a:t>while</a:t>
            </a:r>
            <a:r>
              <a:rPr lang="es-ES" dirty="0"/>
              <a:t> se ejecuta una vez antes de que se verifique la expresión de prueba.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B1F83B9-7D2C-B046-8930-B25C2D35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385" y="1563116"/>
            <a:ext cx="2184400" cy="11938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EA8970-D9E1-DC4D-A2AB-5947D461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50" y="2970022"/>
            <a:ext cx="3886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F310-34FF-B34B-8848-E3AB696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O" dirty="0"/>
              <a:t> ejercicio No. 4</a:t>
            </a:r>
            <a:br>
              <a:rPr lang="en-CO" dirty="0"/>
            </a:b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A8DB-B0B9-9040-A809-6765D876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O" dirty="0"/>
              <a:t>Abrir Xcode y crear un playground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Replique</a:t>
            </a:r>
            <a:r>
              <a:rPr lang="en-US" dirty="0"/>
              <a:t> los </a:t>
            </a:r>
            <a:r>
              <a:rPr lang="en-US" dirty="0" err="1"/>
              <a:t>codigos</a:t>
            </a:r>
            <a:r>
              <a:rPr lang="en-US" dirty="0"/>
              <a:t> de la slide for, while y repeat … while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Analize</a:t>
            </a:r>
            <a:r>
              <a:rPr lang="en-US" dirty="0"/>
              <a:t> y </a:t>
            </a:r>
            <a:r>
              <a:rPr lang="en-US" dirty="0" err="1"/>
              <a:t>explique</a:t>
            </a:r>
            <a:r>
              <a:rPr lang="en-US" dirty="0"/>
              <a:t> las </a:t>
            </a:r>
            <a:r>
              <a:rPr lang="en-US" dirty="0" err="1"/>
              <a:t>diferencias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comentarios</a:t>
            </a:r>
            <a:r>
              <a:rPr lang="en-US" dirty="0"/>
              <a:t> ( </a:t>
            </a:r>
            <a:r>
              <a:rPr lang="en-US" dirty="0" err="1"/>
              <a:t>en</a:t>
            </a:r>
            <a:r>
              <a:rPr lang="en-US" dirty="0"/>
              <a:t> swift los </a:t>
            </a:r>
            <a:r>
              <a:rPr lang="en-US" dirty="0" err="1"/>
              <a:t>comentarios</a:t>
            </a:r>
            <a:r>
              <a:rPr lang="en-US" dirty="0"/>
              <a:t> se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C. // y /*… */)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2426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AF951-243C-E64F-BC7F-6647B5C8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var, let y print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773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46726-E2B2-2347-8F12-2482BDBA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 err="1"/>
              <a:t>funciones</a:t>
            </a:r>
            <a:endParaRPr lang="en-US" sz="7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45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E55B-6C33-AF44-A6B8-AEC8296B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4C31-D960-7149-B4B2-D41CF3E62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1676488"/>
          </a:xfrm>
        </p:spPr>
        <p:txBody>
          <a:bodyPr/>
          <a:lstStyle/>
          <a:p>
            <a:r>
              <a:rPr lang="en-US" dirty="0"/>
              <a:t>Las </a:t>
            </a:r>
            <a:r>
              <a:rPr lang="en-US" dirty="0" err="1"/>
              <a:t>funciones</a:t>
            </a:r>
            <a:r>
              <a:rPr lang="en-US" dirty="0"/>
              <a:t> son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programación</a:t>
            </a:r>
            <a:r>
              <a:rPr lang="en-US" dirty="0"/>
              <a:t>. </a:t>
            </a:r>
            <a:r>
              <a:rPr lang="en-US" dirty="0" err="1"/>
              <a:t>Empaquetan</a:t>
            </a:r>
            <a:r>
              <a:rPr lang="en-US" dirty="0"/>
              <a:t> y ‘</a:t>
            </a:r>
            <a:r>
              <a:rPr lang="en-US" dirty="0" err="1"/>
              <a:t>aíslan</a:t>
            </a:r>
            <a:r>
              <a:rPr lang="en-US" dirty="0"/>
              <a:t>’ del resto del </a:t>
            </a:r>
            <a:r>
              <a:rPr lang="en-US" dirty="0" err="1"/>
              <a:t>programa</a:t>
            </a:r>
            <a:r>
              <a:rPr lang="en-US" dirty="0"/>
              <a:t> una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que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tarea</a:t>
            </a:r>
            <a:r>
              <a:rPr lang="en-US" dirty="0"/>
              <a:t> </a:t>
            </a:r>
            <a:r>
              <a:rPr lang="en-US" dirty="0" err="1"/>
              <a:t>específica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65E068-23B6-7341-8D44-D62DFDDE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7" y="3956646"/>
            <a:ext cx="6527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9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7745-B53A-414C-A043-0CADECE0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CO" dirty="0"/>
              <a:t>ariables especificas y globales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6F00-3A41-E14C-8E6E-B53F073B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Atención</a:t>
            </a:r>
            <a:r>
              <a:rPr lang="en-US" dirty="0"/>
              <a:t>: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declara</a:t>
            </a:r>
            <a:r>
              <a:rPr lang="en-US" dirty="0"/>
              <a:t> la variable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afectar</a:t>
            </a:r>
            <a:r>
              <a:rPr lang="en-US" dirty="0"/>
              <a:t> el </a:t>
            </a:r>
            <a:r>
              <a:rPr lang="en-US" dirty="0" err="1"/>
              <a:t>codigo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ver</a:t>
            </a:r>
            <a:r>
              <a:rPr lang="en-US" dirty="0"/>
              <a:t> L6 Math Operations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)</a:t>
            </a:r>
            <a:endParaRPr lang="en-CO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EC3CCB-E3AA-FA42-B65D-AF3702D2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886" y="2774270"/>
            <a:ext cx="4584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0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F310-34FF-B34B-8848-E3AB696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 ejercicio No.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A8DB-B0B9-9040-A809-6765D876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O" dirty="0"/>
              <a:t>Abrir Xcode y crear un playground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4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hagan</a:t>
            </a:r>
            <a:r>
              <a:rPr lang="en-US" dirty="0"/>
              <a:t> las 6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basicas</a:t>
            </a:r>
            <a:r>
              <a:rPr lang="en-US" dirty="0"/>
              <a:t> (+,-,x,/,</a:t>
            </a:r>
            <a:r>
              <a:rPr lang="en-US" dirty="0" err="1"/>
              <a:t>Pow,root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Llamar</a:t>
            </a:r>
            <a:r>
              <a:rPr lang="en-US" dirty="0"/>
              <a:t> a las </a:t>
            </a:r>
            <a:r>
              <a:rPr lang="en-US" dirty="0" err="1"/>
              <a:t>funciones</a:t>
            </a:r>
            <a:r>
              <a:rPr lang="en-US" dirty="0"/>
              <a:t> e </a:t>
            </a:r>
            <a:r>
              <a:rPr lang="en-US" dirty="0" err="1"/>
              <a:t>imprimir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76740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B770-DB95-4D4A-B784-801AA00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700" dirty="0"/>
              <a:t>Arrays y </a:t>
            </a:r>
            <a:r>
              <a:rPr lang="en-US" sz="6700" dirty="0" err="1"/>
              <a:t>Diccionarios</a:t>
            </a:r>
            <a:br>
              <a:rPr lang="en-US" sz="6700" dirty="0"/>
            </a:br>
            <a:endParaRPr lang="en-US" sz="6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37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A3A-D278-1042-B418-C36F7534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B285-9B4B-B24F-B66C-56B4A8A7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O" dirty="0"/>
              <a:t>n array o vector es un fundamento en cualquier lenguaje de programación. </a:t>
            </a:r>
            <a:r>
              <a:rPr lang="en-US" dirty="0"/>
              <a:t>B</a:t>
            </a:r>
            <a:r>
              <a:rPr lang="en-CO" dirty="0"/>
              <a:t>asicamente es una coleccion de dertemiado tamaño.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A56B53-9C59-084E-98B8-76414C8E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3960622"/>
            <a:ext cx="6578600" cy="167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0A9E00-6A57-5044-B981-E9D061CF376C}"/>
              </a:ext>
            </a:extLst>
          </p:cNvPr>
          <p:cNvSpPr/>
          <p:nvPr/>
        </p:nvSpPr>
        <p:spPr>
          <a:xfrm>
            <a:off x="3068280" y="6087110"/>
            <a:ext cx="605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O" dirty="0">
                <a:hlinkClick r:id="rId3"/>
              </a:rPr>
              <a:t>https://developer.apple.com/documentation/swift/array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8135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A3A-D278-1042-B418-C36F7534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Diccionarios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B285-9B4B-B24F-B66C-56B4A8A7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CO" dirty="0"/>
              <a:t>n diccionario es basicamente un array pero con un encabesado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F3E56-ECBD-0046-AF8E-40DB19B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20" y="3947175"/>
            <a:ext cx="5270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F310-34FF-B34B-8848-E3AB696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 ejercicio No.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A8DB-B0B9-9040-A809-6765D876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O" dirty="0"/>
              <a:t>Abrir Xcode y crear un playground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arrays y </a:t>
            </a:r>
            <a:r>
              <a:rPr lang="en-US" dirty="0" err="1"/>
              <a:t>diccionarios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modifiers.</a:t>
            </a:r>
          </a:p>
          <a:p>
            <a:pPr marL="0" indent="0">
              <a:buNone/>
            </a:pPr>
            <a:r>
              <a:rPr lang="en-US" dirty="0"/>
              <a:t>3.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ejecucion</a:t>
            </a:r>
            <a:r>
              <a:rPr lang="en-US" dirty="0"/>
              <a:t> </a:t>
            </a:r>
            <a:r>
              <a:rPr lang="en-US" dirty="0" err="1"/>
              <a:t>relaizar</a:t>
            </a:r>
            <a:r>
              <a:rPr lang="en-US" dirty="0"/>
              <a:t> un print y </a:t>
            </a:r>
            <a:r>
              <a:rPr lang="en-US" dirty="0" err="1"/>
              <a:t>analizar</a:t>
            </a:r>
            <a:r>
              <a:rPr lang="en-US" dirty="0"/>
              <a:t> lo q </a:t>
            </a:r>
            <a:r>
              <a:rPr lang="en-US" dirty="0" err="1"/>
              <a:t>pasa</a:t>
            </a:r>
            <a:endParaRPr lang="en-US"/>
          </a:p>
          <a:p>
            <a:pPr marL="0" indent="0">
              <a:buNone/>
            </a:pP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659672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B770-DB95-4D4A-B784-801AA00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dirty="0" err="1"/>
              <a:t>Clases</a:t>
            </a:r>
            <a:r>
              <a:rPr lang="en-US" sz="6700" dirty="0"/>
              <a:t> y </a:t>
            </a:r>
            <a:r>
              <a:rPr lang="en-US" sz="6700" dirty="0" err="1"/>
              <a:t>Structuras</a:t>
            </a:r>
            <a:br>
              <a:rPr lang="en-US" sz="6700" dirty="0"/>
            </a:br>
            <a:endParaRPr lang="en-US" sz="6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19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770-DB95-4D4A-B784-801AA00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22" y="2238642"/>
            <a:ext cx="7405505" cy="78533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700" dirty="0" err="1"/>
              <a:t>Clases</a:t>
            </a:r>
            <a:r>
              <a:rPr lang="en-US" sz="6700" dirty="0"/>
              <a:t> y </a:t>
            </a:r>
            <a:r>
              <a:rPr lang="en-US" sz="6700" dirty="0" err="1"/>
              <a:t>Structuras</a:t>
            </a:r>
            <a:br>
              <a:rPr lang="en-US" sz="6700" dirty="0"/>
            </a:br>
            <a:endParaRPr lang="en-US" sz="6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CB133-F037-ED47-AAC4-D429DE2C4E10}"/>
              </a:ext>
            </a:extLst>
          </p:cNvPr>
          <p:cNvSpPr/>
          <p:nvPr/>
        </p:nvSpPr>
        <p:spPr>
          <a:xfrm>
            <a:off x="694622" y="32748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Las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clases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y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estructuras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van a ser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construcciones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flexibles que se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convertirán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los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componentes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básicos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cualquier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programa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escrito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Swift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19440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A5696-AA91-B843-A906-2C8CD5C2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CO" dirty="0"/>
              <a:t>var, let y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1134-B8FB-9C41-AE92-FA0BFBD7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r>
              <a:rPr lang="en-CO" dirty="0"/>
              <a:t>Swift permite usar ‘var’ y ‘let’ son las variables que pueden adquirir cualquier tipo de variable desde </a:t>
            </a:r>
            <a:r>
              <a:rPr lang="en-CO" dirty="0">
                <a:solidFill>
                  <a:srgbClr val="FF0000"/>
                </a:solidFill>
              </a:rPr>
              <a:t>primitiva</a:t>
            </a:r>
            <a:r>
              <a:rPr lang="en-CO" dirty="0"/>
              <a:t> como un </a:t>
            </a:r>
            <a:r>
              <a:rPr lang="en-CO" dirty="0">
                <a:solidFill>
                  <a:srgbClr val="FF0000"/>
                </a:solidFill>
              </a:rPr>
              <a:t>objeto</a:t>
            </a:r>
            <a:r>
              <a:rPr lang="en-CO" dirty="0"/>
              <a:t>. </a:t>
            </a:r>
          </a:p>
          <a:p>
            <a:r>
              <a:rPr lang="en-CO" dirty="0"/>
              <a:t>Y cual es la diferencia? </a:t>
            </a:r>
          </a:p>
          <a:p>
            <a:pPr lvl="1"/>
            <a:r>
              <a:rPr lang="en-US" dirty="0"/>
              <a:t>V</a:t>
            </a:r>
            <a:r>
              <a:rPr lang="en-CO" dirty="0"/>
              <a:t>ar es dinamica (lectura y escritura)</a:t>
            </a:r>
          </a:p>
          <a:p>
            <a:pPr lvl="1"/>
            <a:r>
              <a:rPr lang="en-CO" dirty="0"/>
              <a:t>Let es estatica (solo lectura)</a:t>
            </a:r>
          </a:p>
        </p:txBody>
      </p:sp>
      <p:pic>
        <p:nvPicPr>
          <p:cNvPr id="1026" name="Picture 2" descr="Cuál es la diferencia entre `let` y` var` en swift?">
            <a:extLst>
              <a:ext uri="{FF2B5EF4-FFF2-40B4-BE49-F238E27FC236}">
                <a16:creationId xmlns:a16="http://schemas.microsoft.com/office/drawing/2014/main" id="{A42D8B60-E9FD-334B-A2E6-B50E83E1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2996694"/>
            <a:ext cx="4334439" cy="19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8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32DC-CEDB-FC41-B35D-3E228970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B925-AF36-7C44-A0D4-A3EA48A6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abstracción</a:t>
            </a:r>
            <a:r>
              <a:rPr lang="en-US" dirty="0"/>
              <a:t> se </a:t>
            </a:r>
            <a:r>
              <a:rPr lang="en-US" dirty="0" err="1"/>
              <a:t>llamara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y se </a:t>
            </a:r>
            <a:r>
              <a:rPr lang="en-US" dirty="0" err="1"/>
              <a:t>compone</a:t>
            </a:r>
            <a:r>
              <a:rPr lang="en-US" dirty="0"/>
              <a:t> por dos </a:t>
            </a:r>
            <a:r>
              <a:rPr lang="en-US" dirty="0" err="1"/>
              <a:t>cosas</a:t>
            </a:r>
            <a:r>
              <a:rPr lang="en-US" dirty="0"/>
              <a:t>: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métodos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atributos</a:t>
            </a:r>
            <a:r>
              <a:rPr lang="en-US" dirty="0"/>
              <a:t> son las </a:t>
            </a:r>
            <a:r>
              <a:rPr lang="en-US" dirty="0" err="1"/>
              <a:t>propiedades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. Y los </a:t>
            </a:r>
            <a:r>
              <a:rPr lang="en-US" dirty="0" err="1"/>
              <a:t>métodos</a:t>
            </a:r>
            <a:r>
              <a:rPr lang="en-US" dirty="0"/>
              <a:t> son las </a:t>
            </a:r>
            <a:r>
              <a:rPr lang="en-US" dirty="0" err="1"/>
              <a:t>acciones</a:t>
            </a:r>
            <a:r>
              <a:rPr lang="en-US" dirty="0"/>
              <a:t> que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realzar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7568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32DC-CEDB-FC41-B35D-3E228970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Structura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B925-AF36-7C44-A0D4-A3EA48A6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estructura</a:t>
            </a:r>
            <a:r>
              <a:rPr lang="en-US" b="1" dirty="0"/>
              <a:t> Swift</a:t>
            </a:r>
            <a:r>
              <a:rPr lang="en-US" dirty="0"/>
              <a:t> es el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una </a:t>
            </a:r>
            <a:r>
              <a:rPr lang="en-US" b="1" dirty="0" err="1"/>
              <a:t>estructura</a:t>
            </a:r>
            <a:r>
              <a:rPr lang="en-US" dirty="0"/>
              <a:t> </a:t>
            </a:r>
            <a:r>
              <a:rPr lang="en-US" dirty="0" err="1"/>
              <a:t>común</a:t>
            </a:r>
            <a:r>
              <a:rPr lang="en-US" dirty="0"/>
              <a:t> y flexible. Podemos </a:t>
            </a:r>
            <a:r>
              <a:rPr lang="en-US" dirty="0" err="1"/>
              <a:t>definir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de la </a:t>
            </a:r>
            <a:r>
              <a:rPr lang="en-US" b="1" dirty="0" err="1"/>
              <a:t>estructura</a:t>
            </a:r>
            <a:r>
              <a:rPr lang="en-US" dirty="0"/>
              <a:t> (</a:t>
            </a:r>
            <a:r>
              <a:rPr lang="en-US" dirty="0" err="1"/>
              <a:t>constantes</a:t>
            </a:r>
            <a:r>
              <a:rPr lang="en-US" dirty="0"/>
              <a:t>, variables) y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para extender la </a:t>
            </a:r>
            <a:r>
              <a:rPr lang="en-US" b="1" dirty="0" err="1"/>
              <a:t>estructura</a:t>
            </a:r>
            <a:r>
              <a:rPr lang="en-US" dirty="0"/>
              <a:t> </a:t>
            </a:r>
            <a:r>
              <a:rPr lang="en-US" dirty="0" err="1"/>
              <a:t>funcional</a:t>
            </a:r>
            <a:r>
              <a:rPr lang="en-US" dirty="0"/>
              <a:t>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5693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A136-560A-3F41-A117-2896D95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O" dirty="0"/>
              <a:t>omo delcarar una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B262-FD01-DA4D-8EDC-321E36CC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910688" cy="3601212"/>
          </a:xfrm>
        </p:spPr>
        <p:txBody>
          <a:bodyPr/>
          <a:lstStyle/>
          <a:p>
            <a:r>
              <a:rPr lang="en-US" dirty="0"/>
              <a:t>La syntaxis:</a:t>
            </a:r>
          </a:p>
          <a:p>
            <a:pPr lvl="1"/>
            <a:r>
              <a:rPr lang="en-US" b="1" dirty="0"/>
              <a:t>var</a:t>
            </a:r>
            <a:r>
              <a:rPr lang="en-US" dirty="0"/>
              <a:t> &lt;name&gt; = "Bob"</a:t>
            </a:r>
          </a:p>
          <a:p>
            <a:pPr lvl="1"/>
            <a:endParaRPr lang="en-US" dirty="0"/>
          </a:p>
          <a:p>
            <a:r>
              <a:rPr lang="en-US" dirty="0"/>
              <a:t>S</a:t>
            </a:r>
            <a:r>
              <a:rPr lang="en-CO" dirty="0"/>
              <a:t>ea var o let, se pude hacer una decalaracion implisita o explisita. </a:t>
            </a:r>
          </a:p>
          <a:p>
            <a:pPr lvl="1"/>
            <a:r>
              <a:rPr lang="en-CO" dirty="0"/>
              <a:t>Implisita: Xcode infiere su tipo a partir del valor.</a:t>
            </a:r>
          </a:p>
          <a:p>
            <a:pPr lvl="1"/>
            <a:r>
              <a:rPr lang="en-US" dirty="0"/>
              <a:t>E</a:t>
            </a:r>
            <a:r>
              <a:rPr lang="en-CO" dirty="0"/>
              <a:t>xpisita: se declara el valor explisitamente. 	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1799D654-6934-0648-9EBE-CBC09ABE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90"/>
          <a:stretch/>
        </p:blipFill>
        <p:spPr>
          <a:xfrm>
            <a:off x="7702550" y="2512822"/>
            <a:ext cx="3924300" cy="110770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893908-FC8B-E744-9574-147D529C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3960622"/>
            <a:ext cx="4279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601E4-9A03-D841-BF87-930046D1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CO" dirty="0"/>
              <a:t>rint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C21F-996E-1440-B588-8DA3F43E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CO" dirty="0"/>
              <a:t>uncion de swift para imprimir en consola. </a:t>
            </a:r>
          </a:p>
        </p:txBody>
      </p:sp>
      <p:pic>
        <p:nvPicPr>
          <p:cNvPr id="2050" name="Picture 2" descr="Swift: Logging — Erica Sadun">
            <a:extLst>
              <a:ext uri="{FF2B5EF4-FFF2-40B4-BE49-F238E27FC236}">
                <a16:creationId xmlns:a16="http://schemas.microsoft.com/office/drawing/2014/main" id="{65246FDC-4F3A-8549-A078-1A6F9F5AC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5437" y="2160016"/>
            <a:ext cx="4334439" cy="2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F310-34FF-B34B-8848-E3AB696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 ejercicio No.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A8DB-B0B9-9040-A809-6765D876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O" dirty="0"/>
              <a:t>Abrir Xcode y crear un playground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CO" dirty="0"/>
              <a:t>rear 4 variables 2 var y 2 let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 de las variables </a:t>
            </a:r>
            <a:r>
              <a:rPr lang="en-US" dirty="0" err="1"/>
              <a:t>creadas</a:t>
            </a:r>
            <a:r>
              <a:rPr lang="en-US" dirty="0"/>
              <a:t>, </a:t>
            </a:r>
            <a:r>
              <a:rPr lang="en-US" dirty="0" err="1"/>
              <a:t>hacerlas</a:t>
            </a:r>
            <a:r>
              <a:rPr lang="en-US" dirty="0"/>
              <a:t> </a:t>
            </a:r>
            <a:r>
              <a:rPr lang="en-US" dirty="0" err="1"/>
              <a:t>explícitas</a:t>
            </a:r>
            <a:r>
              <a:rPr lang="en-US" dirty="0"/>
              <a:t> e </a:t>
            </a:r>
            <a:r>
              <a:rPr lang="en-US" dirty="0" err="1"/>
              <a:t>imprimirlas</a:t>
            </a:r>
            <a:r>
              <a:rPr lang="en-US" dirty="0"/>
              <a:t> con Print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Tratar</a:t>
            </a:r>
            <a:r>
              <a:rPr lang="en-US" dirty="0"/>
              <a:t> de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variables y </a:t>
            </a:r>
            <a:r>
              <a:rPr lang="en-US" dirty="0" err="1"/>
              <a:t>ver</a:t>
            </a:r>
            <a:r>
              <a:rPr lang="en-US" dirty="0"/>
              <a:t> que </a:t>
            </a:r>
            <a:r>
              <a:rPr lang="en-US" dirty="0" err="1"/>
              <a:t>pasa</a:t>
            </a:r>
            <a:r>
              <a:rPr lang="en-US" dirty="0"/>
              <a:t>.   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6733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46726-E2B2-2347-8F12-2482BDBA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 err="1"/>
              <a:t>Operadores</a:t>
            </a:r>
            <a:r>
              <a:rPr lang="en-US" sz="7200" dirty="0"/>
              <a:t> </a:t>
            </a:r>
            <a:r>
              <a:rPr lang="en-US" sz="7200" dirty="0" err="1"/>
              <a:t>logicos</a:t>
            </a:r>
            <a:r>
              <a:rPr lang="en-US" sz="7200" dirty="0"/>
              <a:t> y </a:t>
            </a:r>
            <a:r>
              <a:rPr lang="en-US" sz="7200" dirty="0" err="1"/>
              <a:t>matematicos</a:t>
            </a:r>
            <a:br>
              <a:rPr lang="en-US" sz="7200" dirty="0"/>
            </a:br>
            <a:endParaRPr lang="en-US" sz="7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20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3A2DA-19C4-9145-8AF3-D7FF08AA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O" dirty="0"/>
              <a:t>Operadores Matematicos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0F36-48AD-EF40-8DB4-E24B15D6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usan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de la </a:t>
            </a:r>
            <a:r>
              <a:rPr lang="en-US" b="1" dirty="0" err="1"/>
              <a:t>matemática</a:t>
            </a:r>
            <a:r>
              <a:rPr lang="en-US" dirty="0"/>
              <a:t> </a:t>
            </a:r>
            <a:r>
              <a:rPr lang="en-US" dirty="0" err="1"/>
              <a:t>básica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suma</a:t>
            </a:r>
            <a:r>
              <a:rPr lang="en-US" dirty="0"/>
              <a:t>, </a:t>
            </a:r>
            <a:r>
              <a:rPr lang="en-US" dirty="0" err="1"/>
              <a:t>resta</a:t>
            </a:r>
            <a:r>
              <a:rPr lang="en-US" dirty="0"/>
              <a:t>, </a:t>
            </a:r>
            <a:r>
              <a:rPr lang="en-US" dirty="0" err="1"/>
              <a:t>multiplicación</a:t>
            </a:r>
            <a:r>
              <a:rPr lang="en-US" dirty="0"/>
              <a:t>, </a:t>
            </a:r>
            <a:r>
              <a:rPr lang="en-US" dirty="0" err="1"/>
              <a:t>división</a:t>
            </a:r>
            <a:r>
              <a:rPr lang="en-US" dirty="0"/>
              <a:t>.</a:t>
            </a:r>
            <a:endParaRPr lang="en-CO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F6BE05-533F-DE4D-BBDE-789C543F8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58670"/>
              </p:ext>
            </p:extLst>
          </p:nvPr>
        </p:nvGraphicFramePr>
        <p:xfrm>
          <a:off x="5106596" y="1149539"/>
          <a:ext cx="6430514" cy="4550275"/>
        </p:xfrm>
        <a:graphic>
          <a:graphicData uri="http://schemas.openxmlformats.org/drawingml/2006/table">
            <a:tbl>
              <a:tblPr/>
              <a:tblGrid>
                <a:gridCol w="2041881">
                  <a:extLst>
                    <a:ext uri="{9D8B030D-6E8A-4147-A177-3AD203B41FA5}">
                      <a16:colId xmlns:a16="http://schemas.microsoft.com/office/drawing/2014/main" val="2167256992"/>
                    </a:ext>
                  </a:extLst>
                </a:gridCol>
                <a:gridCol w="2566569">
                  <a:extLst>
                    <a:ext uri="{9D8B030D-6E8A-4147-A177-3AD203B41FA5}">
                      <a16:colId xmlns:a16="http://schemas.microsoft.com/office/drawing/2014/main" val="4204247576"/>
                    </a:ext>
                  </a:extLst>
                </a:gridCol>
                <a:gridCol w="1822064">
                  <a:extLst>
                    <a:ext uri="{9D8B030D-6E8A-4147-A177-3AD203B41FA5}">
                      <a16:colId xmlns:a16="http://schemas.microsoft.com/office/drawing/2014/main" val="789950541"/>
                    </a:ext>
                  </a:extLst>
                </a:gridCol>
              </a:tblGrid>
              <a:tr h="34534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operadores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13" marR="26813" marT="26813" marB="2681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13" marR="26813" marT="26813" marB="2681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Ejemplos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13" marR="26813" marT="26813" marB="2681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791020"/>
                  </a:ext>
                </a:extLst>
              </a:tr>
              <a:tr h="674247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más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Resultados para A + B 30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2841"/>
                  </a:ext>
                </a:extLst>
              </a:tr>
              <a:tr h="674247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menos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A - B -10 resultados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759081"/>
                  </a:ext>
                </a:extLst>
              </a:tr>
              <a:tr h="674247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signo de multiplicación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A * B resultados para 200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83206"/>
                  </a:ext>
                </a:extLst>
              </a:tr>
              <a:tr h="416847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/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Signo de división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B / A 2 resultados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92732"/>
                  </a:ext>
                </a:extLst>
              </a:tr>
              <a:tr h="674247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resto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B% Un resultado es 0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272909"/>
                  </a:ext>
                </a:extLst>
              </a:tr>
              <a:tr h="674247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++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incremento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A ++ 11 resultados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32952"/>
                  </a:ext>
                </a:extLst>
              </a:tr>
              <a:tr h="416847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decremento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9 </a:t>
                      </a:r>
                      <a:r>
                        <a:rPr lang="en-US" sz="17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resultado</a:t>
                      </a: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 A--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032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4A41EE-8077-C54C-AEA6-08036F36E367}"/>
              </a:ext>
            </a:extLst>
          </p:cNvPr>
          <p:cNvSpPr txBox="1"/>
          <p:nvPr/>
        </p:nvSpPr>
        <p:spPr>
          <a:xfrm>
            <a:off x="9682806" y="580017"/>
            <a:ext cx="17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A = 10 , B = 20</a:t>
            </a:r>
          </a:p>
        </p:txBody>
      </p:sp>
    </p:spTree>
    <p:extLst>
      <p:ext uri="{BB962C8B-B14F-4D97-AF65-F5344CB8AC3E}">
        <p14:creationId xmlns:p14="http://schemas.microsoft.com/office/powerpoint/2010/main" val="417543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F310-34FF-B34B-8848-E3AB696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 ejercicio No.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A8DB-B0B9-9040-A809-6765D876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O" dirty="0"/>
              <a:t>Abrir Xcode y crear un playground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variables y </a:t>
            </a:r>
            <a:r>
              <a:rPr lang="en-US" dirty="0" err="1"/>
              <a:t>realice</a:t>
            </a:r>
            <a:r>
              <a:rPr lang="en-US" dirty="0"/>
              <a:t> 6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basicas</a:t>
            </a:r>
            <a:r>
              <a:rPr lang="en-US" dirty="0"/>
              <a:t> (+,-,x,/,</a:t>
            </a:r>
            <a:r>
              <a:rPr lang="en-US" dirty="0" err="1"/>
              <a:t>Pow,root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Llamar</a:t>
            </a:r>
            <a:r>
              <a:rPr lang="en-US" dirty="0"/>
              <a:t> a las </a:t>
            </a:r>
            <a:r>
              <a:rPr lang="en-US" dirty="0" err="1"/>
              <a:t>funciones</a:t>
            </a:r>
            <a:r>
              <a:rPr lang="en-US" dirty="0"/>
              <a:t> e </a:t>
            </a:r>
            <a:r>
              <a:rPr lang="en-US" dirty="0" err="1"/>
              <a:t>imprimir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98518957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412438"/>
      </a:dk2>
      <a:lt2>
        <a:srgbClr val="E2E7E8"/>
      </a:lt2>
      <a:accent1>
        <a:srgbClr val="D0948A"/>
      </a:accent1>
      <a:accent2>
        <a:srgbClr val="C67289"/>
      </a:accent2>
      <a:accent3>
        <a:srgbClr val="D18CBB"/>
      </a:accent3>
      <a:accent4>
        <a:srgbClr val="BE72C6"/>
      </a:accent4>
      <a:accent5>
        <a:srgbClr val="AD8CD1"/>
      </a:accent5>
      <a:accent6>
        <a:srgbClr val="7772C6"/>
      </a:accent6>
      <a:hlink>
        <a:srgbClr val="5A8C94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1069</Words>
  <Application>Microsoft Macintosh PowerPoint</Application>
  <PresentationFormat>Widescreen</PresentationFormat>
  <Paragraphs>141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</vt:lpstr>
      <vt:lpstr>Calibri</vt:lpstr>
      <vt:lpstr>Neue Haas Grotesk Text Pro</vt:lpstr>
      <vt:lpstr>PunchcardVTI</vt:lpstr>
      <vt:lpstr>Primeros pasos</vt:lpstr>
      <vt:lpstr>var, let y print</vt:lpstr>
      <vt:lpstr>var, let y print</vt:lpstr>
      <vt:lpstr>Como delcarar una variable </vt:lpstr>
      <vt:lpstr>Print </vt:lpstr>
      <vt:lpstr> ejercicio No. 1</vt:lpstr>
      <vt:lpstr>Operadores logicos y matematicos </vt:lpstr>
      <vt:lpstr>Operadores Matematicos</vt:lpstr>
      <vt:lpstr> ejercicio No. 2</vt:lpstr>
      <vt:lpstr>Operadores logicos y sentencias condiconales</vt:lpstr>
      <vt:lpstr>Operadores logicos y sentencias condiconales</vt:lpstr>
      <vt:lpstr>If, if else, if</vt:lpstr>
      <vt:lpstr>switch</vt:lpstr>
      <vt:lpstr> ejercicio No. 3</vt:lpstr>
      <vt:lpstr>loops</vt:lpstr>
      <vt:lpstr>For loop</vt:lpstr>
      <vt:lpstr>While loop</vt:lpstr>
      <vt:lpstr>repeat...while Loop</vt:lpstr>
      <vt:lpstr> ejercicio No. 4 </vt:lpstr>
      <vt:lpstr>funciones</vt:lpstr>
      <vt:lpstr>funciones</vt:lpstr>
      <vt:lpstr>Variables especificas y globales</vt:lpstr>
      <vt:lpstr> ejercicio No. 5</vt:lpstr>
      <vt:lpstr>Arrays y Diccionarios </vt:lpstr>
      <vt:lpstr>arrays </vt:lpstr>
      <vt:lpstr>Diccionarios </vt:lpstr>
      <vt:lpstr> ejercicio No. 6</vt:lpstr>
      <vt:lpstr>Clases y Structuras </vt:lpstr>
      <vt:lpstr>Clases y Structuras </vt:lpstr>
      <vt:lpstr>Clases</vt:lpstr>
      <vt:lpstr>Structura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Primeros pasos</dc:title>
  <dc:creator>HERNANDEZ PEÑARANDA DAVID RICARDO</dc:creator>
  <cp:lastModifiedBy>HERNANDEZ PEÑARANDA DAVID RICARDO</cp:lastModifiedBy>
  <cp:revision>11</cp:revision>
  <dcterms:created xsi:type="dcterms:W3CDTF">2021-11-02T20:24:15Z</dcterms:created>
  <dcterms:modified xsi:type="dcterms:W3CDTF">2021-11-05T21:34:59Z</dcterms:modified>
</cp:coreProperties>
</file>