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2"/>
  </p:notesMasterIdLst>
  <p:sldIdLst>
    <p:sldId id="256" r:id="rId2"/>
    <p:sldId id="320" r:id="rId3"/>
    <p:sldId id="321" r:id="rId4"/>
    <p:sldId id="319" r:id="rId5"/>
    <p:sldId id="324" r:id="rId6"/>
    <p:sldId id="259" r:id="rId7"/>
    <p:sldId id="260" r:id="rId8"/>
    <p:sldId id="322" r:id="rId9"/>
    <p:sldId id="323" r:id="rId10"/>
    <p:sldId id="261" r:id="rId11"/>
    <p:sldId id="262" r:id="rId12"/>
    <p:sldId id="263"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85" r:id="rId30"/>
    <p:sldId id="287" r:id="rId31"/>
    <p:sldId id="286" r:id="rId32"/>
    <p:sldId id="290" r:id="rId33"/>
    <p:sldId id="288" r:id="rId34"/>
    <p:sldId id="291" r:id="rId35"/>
    <p:sldId id="292" r:id="rId36"/>
    <p:sldId id="289" r:id="rId37"/>
    <p:sldId id="293" r:id="rId38"/>
    <p:sldId id="297" r:id="rId39"/>
    <p:sldId id="296" r:id="rId40"/>
    <p:sldId id="294" r:id="rId41"/>
    <p:sldId id="295" r:id="rId42"/>
    <p:sldId id="298" r:id="rId43"/>
    <p:sldId id="299" r:id="rId44"/>
    <p:sldId id="300" r:id="rId45"/>
    <p:sldId id="301" r:id="rId46"/>
    <p:sldId id="302" r:id="rId47"/>
    <p:sldId id="303" r:id="rId48"/>
    <p:sldId id="307" r:id="rId49"/>
    <p:sldId id="304" r:id="rId50"/>
    <p:sldId id="305" r:id="rId5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5"/>
    <p:restoredTop sz="94604"/>
  </p:normalViewPr>
  <p:slideViewPr>
    <p:cSldViewPr snapToGrid="0" snapToObjects="1">
      <p:cViewPr varScale="1">
        <p:scale>
          <a:sx n="90" d="100"/>
          <a:sy n="90" d="100"/>
        </p:scale>
        <p:origin x="3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B0B07-6D39-B34B-8E85-8099970B0AD4}" type="datetimeFigureOut">
              <a:rPr lang="en-US" smtClean="0"/>
              <a:t>4/8/19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6EC39-8468-7E49-9231-B0A2560DF486}" type="slidenum">
              <a:rPr lang="en-US" smtClean="0"/>
              <a:t>‹Nr.›</a:t>
            </a:fld>
            <a:endParaRPr lang="en-US"/>
          </a:p>
        </p:txBody>
      </p:sp>
    </p:spTree>
    <p:extLst>
      <p:ext uri="{BB962C8B-B14F-4D97-AF65-F5344CB8AC3E}">
        <p14:creationId xmlns:p14="http://schemas.microsoft.com/office/powerpoint/2010/main" val="134297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D866EC39-8468-7E49-9231-B0A2560DF486}" type="slidenum">
              <a:rPr lang="en-US" smtClean="0"/>
              <a:t>1</a:t>
            </a:fld>
            <a:endParaRPr lang="en-US"/>
          </a:p>
        </p:txBody>
      </p:sp>
    </p:spTree>
    <p:extLst>
      <p:ext uri="{BB962C8B-B14F-4D97-AF65-F5344CB8AC3E}">
        <p14:creationId xmlns:p14="http://schemas.microsoft.com/office/powerpoint/2010/main" val="139251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15CCDF6D-C4BF-DA4C-9477-28F6DA8CCA2F}" type="datetime1">
              <a:rPr lang="es-ES" smtClean="0"/>
              <a:t>8/4/19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88633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2A61AF4-3DDB-B94D-932D-CF1FAA778A51}" type="datetime1">
              <a:rPr lang="es-ES" smtClean="0"/>
              <a:t>8/4/19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30668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6160127-C64C-E444-903F-F8971BC5063E}" type="datetime1">
              <a:rPr lang="es-ES" smtClean="0"/>
              <a:t>8/4/19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43856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9FAF91F-CD54-CC4D-B06F-7DF462F63DC5}" type="datetime1">
              <a:rPr lang="es-ES" smtClean="0"/>
              <a:t>8/4/19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207035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E1803CE-CE79-A74C-8245-A7BF75D2D1ED}" type="datetime1">
              <a:rPr lang="es-ES" smtClean="0"/>
              <a:t>8/4/19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46773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BD3E46EF-5F51-1F43-A845-7F095ED3EDE1}" type="datetime1">
              <a:rPr lang="es-ES" smtClean="0"/>
              <a:t>8/4/19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51401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3CD8B5AC-9764-D448-A749-6EF42F34F0CA}" type="datetime1">
              <a:rPr lang="es-ES" smtClean="0"/>
              <a:t>8/4/19</a:t>
            </a:fld>
            <a:endParaRPr lang="en-US"/>
          </a:p>
        </p:txBody>
      </p:sp>
      <p:sp>
        <p:nvSpPr>
          <p:cNvPr id="8" name="Marcador de pie de página 7"/>
          <p:cNvSpPr>
            <a:spLocks noGrp="1"/>
          </p:cNvSpPr>
          <p:nvPr>
            <p:ph type="ftr" sz="quarter" idx="11"/>
          </p:nvPr>
        </p:nvSpPr>
        <p:spPr/>
        <p:txBody>
          <a:bodyPr/>
          <a:lstStyle/>
          <a:p>
            <a:r>
              <a:rPr lang="en-US" smtClean="0"/>
              <a:t>EPN - Lorena Recalde Ph.D.</a:t>
            </a:r>
            <a:endParaRPr lang="en-US"/>
          </a:p>
        </p:txBody>
      </p:sp>
      <p:sp>
        <p:nvSpPr>
          <p:cNvPr id="9" name="Marcador de número de diapositiva 8"/>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51872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25E1ACDA-9DCA-5745-92EC-261B94BAA017}" type="datetime1">
              <a:rPr lang="es-ES" smtClean="0"/>
              <a:t>8/4/19</a:t>
            </a:fld>
            <a:endParaRPr lang="en-US"/>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56952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C4F4A5-8598-8243-B873-0496E313ED0B}" type="datetime1">
              <a:rPr lang="es-ES" smtClean="0"/>
              <a:t>8/4/19</a:t>
            </a:fld>
            <a:endParaRPr lang="en-US"/>
          </a:p>
        </p:txBody>
      </p:sp>
      <p:sp>
        <p:nvSpPr>
          <p:cNvPr id="3" name="Marcador de pie de página 2"/>
          <p:cNvSpPr>
            <a:spLocks noGrp="1"/>
          </p:cNvSpPr>
          <p:nvPr>
            <p:ph type="ftr" sz="quarter" idx="11"/>
          </p:nvPr>
        </p:nvSpPr>
        <p:spPr/>
        <p:txBody>
          <a:bodyPr/>
          <a:lstStyle/>
          <a:p>
            <a:r>
              <a:rPr lang="en-US" smtClean="0"/>
              <a:t>EPN - Lorena Recalde Ph.D.</a:t>
            </a:r>
            <a:endParaRPr lang="en-US"/>
          </a:p>
        </p:txBody>
      </p:sp>
      <p:sp>
        <p:nvSpPr>
          <p:cNvPr id="4" name="Marcador de número de diapositiva 3"/>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43421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C915A8C-B15B-8346-9F6B-568D93CCEC52}" type="datetime1">
              <a:rPr lang="es-ES" smtClean="0"/>
              <a:t>8/4/19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49271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84BEA24-F4BF-4346-9249-D836622C19D1}" type="datetime1">
              <a:rPr lang="es-ES" smtClean="0"/>
              <a:t>8/4/19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1553432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2EC31-B002-C741-9D6D-ECCE486C318F}" type="datetime1">
              <a:rPr lang="es-ES" smtClean="0"/>
              <a:t>8/4/19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EPN - Lorena Recalde Ph.D.</a:t>
            </a:r>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B9F08-450C-8F48-AE7B-7399617BC908}" type="slidenum">
              <a:rPr lang="en-US" smtClean="0"/>
              <a:t>‹Nr.›</a:t>
            </a:fld>
            <a:endParaRPr lang="en-US"/>
          </a:p>
        </p:txBody>
      </p:sp>
    </p:spTree>
    <p:extLst>
      <p:ext uri="{BB962C8B-B14F-4D97-AF65-F5344CB8AC3E}">
        <p14:creationId xmlns:p14="http://schemas.microsoft.com/office/powerpoint/2010/main" val="60192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ore10/BDD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978646"/>
          </a:xfrm>
        </p:spPr>
        <p:txBody>
          <a:bodyPr/>
          <a:lstStyle/>
          <a:p>
            <a:r>
              <a:rPr lang="en-US" dirty="0" smtClean="0"/>
              <a:t>Bases de </a:t>
            </a:r>
            <a:r>
              <a:rPr lang="en-US" dirty="0" err="1" smtClean="0"/>
              <a:t>Datos</a:t>
            </a:r>
            <a:r>
              <a:rPr lang="en-US" dirty="0" smtClean="0"/>
              <a:t> </a:t>
            </a:r>
            <a:r>
              <a:rPr lang="en-US" dirty="0" err="1" smtClean="0"/>
              <a:t>Distribuidas</a:t>
            </a:r>
            <a:endParaRPr lang="en-US" dirty="0"/>
          </a:p>
        </p:txBody>
      </p:sp>
      <p:sp>
        <p:nvSpPr>
          <p:cNvPr id="3" name="Subtítulo 2"/>
          <p:cNvSpPr>
            <a:spLocks noGrp="1"/>
          </p:cNvSpPr>
          <p:nvPr>
            <p:ph type="subTitle" idx="1"/>
          </p:nvPr>
        </p:nvSpPr>
        <p:spPr/>
        <p:txBody>
          <a:bodyPr/>
          <a:lstStyle/>
          <a:p>
            <a:r>
              <a:rPr lang="en-US" sz="3200" dirty="0" err="1" smtClean="0"/>
              <a:t>Dra</a:t>
            </a:r>
            <a:r>
              <a:rPr lang="en-US" sz="3200" dirty="0" smtClean="0"/>
              <a:t>. Lorena Recalde</a:t>
            </a:r>
          </a:p>
          <a:p>
            <a:r>
              <a:rPr lang="en-US" dirty="0" err="1" smtClean="0"/>
              <a:t>Escuela</a:t>
            </a:r>
            <a:r>
              <a:rPr lang="en-US" dirty="0" smtClean="0"/>
              <a:t> </a:t>
            </a:r>
            <a:r>
              <a:rPr lang="en-US" dirty="0" err="1" smtClean="0"/>
              <a:t>Polit</a:t>
            </a:r>
            <a:r>
              <a:rPr lang="es-ES" dirty="0" err="1" smtClean="0"/>
              <a:t>écnica</a:t>
            </a:r>
            <a:r>
              <a:rPr lang="es-ES" dirty="0" smtClean="0"/>
              <a:t> Nacional</a:t>
            </a:r>
          </a:p>
          <a:p>
            <a:r>
              <a:rPr lang="es-ES" dirty="0" smtClean="0"/>
              <a:t>2019-A</a:t>
            </a:r>
            <a:endParaRPr lang="en-US" dirty="0"/>
          </a:p>
        </p:txBody>
      </p:sp>
    </p:spTree>
    <p:extLst>
      <p:ext uri="{BB962C8B-B14F-4D97-AF65-F5344CB8AC3E}">
        <p14:creationId xmlns:p14="http://schemas.microsoft.com/office/powerpoint/2010/main" val="37580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Contenido</a:t>
            </a:r>
            <a:r>
              <a:rPr lang="en-US" dirty="0" smtClean="0"/>
              <a:t>, primer </a:t>
            </a:r>
            <a:r>
              <a:rPr lang="en-US" dirty="0" err="1" smtClean="0"/>
              <a:t>bimestre</a:t>
            </a:r>
            <a:endParaRPr lang="en-US" dirty="0"/>
          </a:p>
        </p:txBody>
      </p:sp>
      <p:sp>
        <p:nvSpPr>
          <p:cNvPr id="3" name="Marcador de contenido 2"/>
          <p:cNvSpPr>
            <a:spLocks noGrp="1"/>
          </p:cNvSpPr>
          <p:nvPr>
            <p:ph idx="1"/>
          </p:nvPr>
        </p:nvSpPr>
        <p:spPr/>
        <p:txBody>
          <a:bodyPr>
            <a:normAutofit/>
          </a:bodyPr>
          <a:lstStyle/>
          <a:p>
            <a:r>
              <a:rPr lang="en-US" dirty="0" err="1" smtClean="0"/>
              <a:t>Unidad</a:t>
            </a:r>
            <a:r>
              <a:rPr lang="en-US" dirty="0" smtClean="0"/>
              <a:t> </a:t>
            </a:r>
            <a:r>
              <a:rPr lang="en-US" dirty="0"/>
              <a:t>1: </a:t>
            </a:r>
            <a:r>
              <a:rPr lang="en-US" dirty="0" err="1" smtClean="0"/>
              <a:t>Teor</a:t>
            </a:r>
            <a:r>
              <a:rPr lang="es-ES" dirty="0" err="1" smtClean="0"/>
              <a:t>ía</a:t>
            </a:r>
            <a:endParaRPr lang="es-ES" dirty="0" smtClean="0"/>
          </a:p>
          <a:p>
            <a:r>
              <a:rPr lang="es-ES" dirty="0"/>
              <a:t>Para diseñar y finalmente construir un DDBMS, primero debemos entender qué es una base de datos distribuida, qué hace un DDBMS y los problemas </a:t>
            </a:r>
            <a:r>
              <a:rPr lang="es-ES" dirty="0" smtClean="0"/>
              <a:t>a superar</a:t>
            </a:r>
            <a:r>
              <a:rPr lang="es-ES" dirty="0"/>
              <a:t>. Primero, esta unidad proporciona una descripción general de la DDBMS y su funcionalidad requerida. Luego, examina cada </a:t>
            </a:r>
            <a:r>
              <a:rPr lang="es-ES" dirty="0" smtClean="0"/>
              <a:t>subtema </a:t>
            </a:r>
            <a:r>
              <a:rPr lang="es-ES" dirty="0"/>
              <a:t>principal en detalle. Al examinar tanto el "panorama general" como los "pequeños detalles", esta unidad sienta las bases teóricas para comprender el procesamiento interno del DDBMS.</a:t>
            </a:r>
            <a:endParaRPr lang="es-ES"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10</a:t>
            </a:fld>
            <a:endParaRPr lang="en-US"/>
          </a:p>
        </p:txBody>
      </p:sp>
    </p:spTree>
    <p:extLst>
      <p:ext uri="{BB962C8B-B14F-4D97-AF65-F5344CB8AC3E}">
        <p14:creationId xmlns:p14="http://schemas.microsoft.com/office/powerpoint/2010/main" val="14579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Contenido</a:t>
            </a:r>
            <a:r>
              <a:rPr lang="en-US" dirty="0" smtClean="0"/>
              <a:t>, primer </a:t>
            </a:r>
            <a:r>
              <a:rPr lang="en-US" dirty="0" err="1" smtClean="0"/>
              <a:t>bimestre</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Unidad</a:t>
            </a:r>
            <a:r>
              <a:rPr lang="en-US" dirty="0" smtClean="0"/>
              <a:t> </a:t>
            </a:r>
            <a:r>
              <a:rPr lang="en-US" dirty="0"/>
              <a:t>2: Estado de la </a:t>
            </a:r>
            <a:r>
              <a:rPr lang="en-US" dirty="0" err="1"/>
              <a:t>práctica</a:t>
            </a:r>
            <a:endParaRPr lang="es-ES" dirty="0" smtClean="0"/>
          </a:p>
          <a:p>
            <a:r>
              <a:rPr lang="es-ES" dirty="0"/>
              <a:t>E</a:t>
            </a:r>
            <a:r>
              <a:rPr lang="es-ES" dirty="0" smtClean="0"/>
              <a:t>sta </a:t>
            </a:r>
            <a:r>
              <a:rPr lang="es-ES" dirty="0"/>
              <a:t>unidad examina las alternativas </a:t>
            </a:r>
            <a:r>
              <a:rPr lang="es-ES" dirty="0" smtClean="0"/>
              <a:t>de arquitectura (y </a:t>
            </a:r>
            <a:r>
              <a:rPr lang="es-ES" dirty="0"/>
              <a:t>los problemas) que un profesional probablemente encontrará en el mundo real. Primero, revisamos las diferencias entre los modelos de datos conceptuales, lógicos y físicos. Luego, esta unidad se enfoca en varias alternativas de modelado de datos lógicos (junto con algunas consideraciones físicas prácticas) utilizadas "en la práctica" en el mundo real de hoy. Para abordar el "estado de la práctica", esta unidad explora cuatro arquitecturas DDBE (dos tradicionales y dos alternativas) que están diseñadas para ser utilizadas en un entorno con implementaciones DBMS existentes. Luego, se exploran los requisitos generales para cualquier plataforma capaz de implementar una alternativa de arquitectura </a:t>
            </a:r>
            <a:r>
              <a:rPr lang="es-ES" dirty="0" smtClean="0"/>
              <a:t>DDBE.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11</a:t>
            </a:fld>
            <a:endParaRPr lang="en-US"/>
          </a:p>
        </p:txBody>
      </p:sp>
    </p:spTree>
    <p:extLst>
      <p:ext uri="{BB962C8B-B14F-4D97-AF65-F5344CB8AC3E}">
        <p14:creationId xmlns:p14="http://schemas.microsoft.com/office/powerpoint/2010/main" val="52604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26353"/>
          </a:xfrm>
        </p:spPr>
        <p:txBody>
          <a:bodyPr/>
          <a:lstStyle/>
          <a:p>
            <a:r>
              <a:rPr lang="en-US" dirty="0" err="1"/>
              <a:t>Contenido</a:t>
            </a:r>
            <a:r>
              <a:rPr lang="en-US" dirty="0"/>
              <a:t>, </a:t>
            </a:r>
            <a:r>
              <a:rPr lang="en-US" dirty="0" err="1" smtClean="0"/>
              <a:t>segundo</a:t>
            </a:r>
            <a:r>
              <a:rPr lang="en-US" dirty="0" smtClean="0"/>
              <a:t> </a:t>
            </a:r>
            <a:r>
              <a:rPr lang="en-US" dirty="0" err="1"/>
              <a:t>bimestre</a:t>
            </a:r>
            <a:endParaRPr lang="en-US" dirty="0"/>
          </a:p>
        </p:txBody>
      </p:sp>
      <p:sp>
        <p:nvSpPr>
          <p:cNvPr id="3" name="Marcador de contenido 2"/>
          <p:cNvSpPr>
            <a:spLocks noGrp="1"/>
          </p:cNvSpPr>
          <p:nvPr>
            <p:ph idx="1"/>
          </p:nvPr>
        </p:nvSpPr>
        <p:spPr>
          <a:xfrm>
            <a:off x="838200" y="1550504"/>
            <a:ext cx="10515600" cy="4943061"/>
          </a:xfrm>
        </p:spPr>
        <p:txBody>
          <a:bodyPr>
            <a:normAutofit fontScale="92500" lnSpcReduction="10000"/>
          </a:bodyPr>
          <a:lstStyle/>
          <a:p>
            <a:r>
              <a:rPr lang="en-US" dirty="0" err="1"/>
              <a:t>Unidad</a:t>
            </a:r>
            <a:r>
              <a:rPr lang="en-US" dirty="0"/>
              <a:t> 3: </a:t>
            </a:r>
            <a:r>
              <a:rPr lang="en-US" dirty="0" err="1" smtClean="0"/>
              <a:t>Implementación</a:t>
            </a:r>
            <a:endParaRPr lang="en-US" dirty="0" smtClean="0"/>
          </a:p>
          <a:p>
            <a:r>
              <a:rPr lang="en-US" dirty="0" smtClean="0"/>
              <a:t>Los </a:t>
            </a:r>
            <a:r>
              <a:rPr lang="en-US" dirty="0" err="1"/>
              <a:t>recientes</a:t>
            </a:r>
            <a:r>
              <a:rPr lang="en-US" dirty="0"/>
              <a:t> </a:t>
            </a:r>
            <a:r>
              <a:rPr lang="en-US" dirty="0" err="1"/>
              <a:t>avances</a:t>
            </a:r>
            <a:r>
              <a:rPr lang="en-US" dirty="0"/>
              <a:t> en el </a:t>
            </a:r>
            <a:r>
              <a:rPr lang="en-US" dirty="0" err="1"/>
              <a:t>desarrollo</a:t>
            </a:r>
            <a:r>
              <a:rPr lang="en-US" dirty="0"/>
              <a:t> de software </a:t>
            </a:r>
            <a:r>
              <a:rPr lang="en-US" dirty="0" err="1"/>
              <a:t>han</a:t>
            </a:r>
            <a:r>
              <a:rPr lang="en-US" dirty="0"/>
              <a:t> </a:t>
            </a:r>
            <a:r>
              <a:rPr lang="en-US" dirty="0" err="1"/>
              <a:t>facilitado</a:t>
            </a:r>
            <a:r>
              <a:rPr lang="en-US" dirty="0"/>
              <a:t> mucho la </a:t>
            </a:r>
            <a:r>
              <a:rPr lang="en-US" dirty="0" err="1"/>
              <a:t>implementación</a:t>
            </a:r>
            <a:r>
              <a:rPr lang="en-US" dirty="0"/>
              <a:t> de </a:t>
            </a:r>
            <a:r>
              <a:rPr lang="en-US" dirty="0" err="1"/>
              <a:t>aplicaciones</a:t>
            </a:r>
            <a:r>
              <a:rPr lang="en-US" dirty="0"/>
              <a:t> </a:t>
            </a:r>
            <a:r>
              <a:rPr lang="en-US" dirty="0" err="1"/>
              <a:t>complejas</a:t>
            </a:r>
            <a:r>
              <a:rPr lang="en-US" dirty="0"/>
              <a:t> y </a:t>
            </a:r>
            <a:r>
              <a:rPr lang="en-US" dirty="0" err="1"/>
              <a:t>distribuidas</a:t>
            </a:r>
            <a:r>
              <a:rPr lang="en-US" dirty="0"/>
              <a:t>. De </a:t>
            </a:r>
            <a:r>
              <a:rPr lang="en-US" dirty="0" err="1"/>
              <a:t>hecho</a:t>
            </a:r>
            <a:r>
              <a:rPr lang="en-US" dirty="0"/>
              <a:t>, </a:t>
            </a:r>
            <a:r>
              <a:rPr lang="en-US" dirty="0" err="1"/>
              <a:t>existen</a:t>
            </a:r>
            <a:r>
              <a:rPr lang="en-US" dirty="0"/>
              <a:t> </a:t>
            </a:r>
            <a:r>
              <a:rPr lang="en-US" dirty="0" err="1"/>
              <a:t>múltiples</a:t>
            </a:r>
            <a:r>
              <a:rPr lang="en-US" dirty="0"/>
              <a:t> </a:t>
            </a:r>
            <a:r>
              <a:rPr lang="en-US" dirty="0" err="1"/>
              <a:t>alternativas</a:t>
            </a:r>
            <a:r>
              <a:rPr lang="en-US" dirty="0"/>
              <a:t> para </a:t>
            </a:r>
            <a:r>
              <a:rPr lang="en-US" dirty="0" err="1"/>
              <a:t>elegir</a:t>
            </a:r>
            <a:r>
              <a:rPr lang="en-US" dirty="0"/>
              <a:t> al </a:t>
            </a:r>
            <a:r>
              <a:rPr lang="en-US" dirty="0" err="1"/>
              <a:t>seleccionar</a:t>
            </a:r>
            <a:r>
              <a:rPr lang="en-US" dirty="0"/>
              <a:t> la </a:t>
            </a:r>
            <a:r>
              <a:rPr lang="en-US" dirty="0" err="1"/>
              <a:t>plataforma</a:t>
            </a:r>
            <a:r>
              <a:rPr lang="en-US" dirty="0"/>
              <a:t>, el </a:t>
            </a:r>
            <a:r>
              <a:rPr lang="en-US" dirty="0" err="1"/>
              <a:t>desarrollo</a:t>
            </a:r>
            <a:r>
              <a:rPr lang="en-US" dirty="0"/>
              <a:t> y los </a:t>
            </a:r>
            <a:r>
              <a:rPr lang="en-US" dirty="0" err="1"/>
              <a:t>detalles</a:t>
            </a:r>
            <a:r>
              <a:rPr lang="en-US" dirty="0"/>
              <a:t> de </a:t>
            </a:r>
            <a:r>
              <a:rPr lang="en-US" dirty="0" err="1"/>
              <a:t>implementación</a:t>
            </a:r>
            <a:r>
              <a:rPr lang="en-US" dirty="0"/>
              <a:t>. </a:t>
            </a:r>
            <a:r>
              <a:rPr lang="en-US" dirty="0" err="1"/>
              <a:t>Todas</a:t>
            </a:r>
            <a:r>
              <a:rPr lang="en-US" dirty="0"/>
              <a:t> </a:t>
            </a:r>
            <a:r>
              <a:rPr lang="en-US" dirty="0" err="1"/>
              <a:t>estas</a:t>
            </a:r>
            <a:r>
              <a:rPr lang="en-US" dirty="0"/>
              <a:t> </a:t>
            </a:r>
            <a:r>
              <a:rPr lang="en-US" dirty="0" err="1"/>
              <a:t>alternativas</a:t>
            </a:r>
            <a:r>
              <a:rPr lang="en-US" dirty="0"/>
              <a:t> </a:t>
            </a:r>
            <a:r>
              <a:rPr lang="en-US" dirty="0" err="1"/>
              <a:t>tienen</a:t>
            </a:r>
            <a:r>
              <a:rPr lang="en-US" dirty="0"/>
              <a:t> </a:t>
            </a:r>
            <a:r>
              <a:rPr lang="en-US" dirty="0" err="1"/>
              <a:t>varias</a:t>
            </a:r>
            <a:r>
              <a:rPr lang="en-US" dirty="0"/>
              <a:t> </a:t>
            </a:r>
            <a:r>
              <a:rPr lang="en-US" dirty="0" err="1"/>
              <a:t>instalaciones</a:t>
            </a:r>
            <a:r>
              <a:rPr lang="en-US" dirty="0"/>
              <a:t> para </a:t>
            </a:r>
            <a:r>
              <a:rPr lang="en-US" dirty="0" err="1"/>
              <a:t>apoyar</a:t>
            </a:r>
            <a:r>
              <a:rPr lang="en-US" dirty="0"/>
              <a:t> el </a:t>
            </a:r>
            <a:r>
              <a:rPr lang="en-US" dirty="0" err="1"/>
              <a:t>desarrollo</a:t>
            </a:r>
            <a:r>
              <a:rPr lang="en-US" dirty="0"/>
              <a:t> de </a:t>
            </a:r>
            <a:r>
              <a:rPr lang="en-US" dirty="0" err="1"/>
              <a:t>aplicaciones</a:t>
            </a:r>
            <a:r>
              <a:rPr lang="en-US" dirty="0"/>
              <a:t> </a:t>
            </a:r>
            <a:r>
              <a:rPr lang="en-US" dirty="0" err="1" smtClean="0"/>
              <a:t>distribuidas</a:t>
            </a:r>
            <a:r>
              <a:rPr lang="en-US" dirty="0" smtClean="0"/>
              <a:t> y </a:t>
            </a:r>
            <a:r>
              <a:rPr lang="en-US" dirty="0" err="1"/>
              <a:t>despliegue</a:t>
            </a:r>
            <a:r>
              <a:rPr lang="en-US" dirty="0"/>
              <a:t>. </a:t>
            </a:r>
            <a:endParaRPr lang="en-US" dirty="0" smtClean="0"/>
          </a:p>
          <a:p>
            <a:r>
              <a:rPr lang="en-US" dirty="0" err="1" smtClean="0"/>
              <a:t>Por</a:t>
            </a:r>
            <a:r>
              <a:rPr lang="en-US" dirty="0" smtClean="0"/>
              <a:t> </a:t>
            </a:r>
            <a:r>
              <a:rPr lang="en-US" dirty="0"/>
              <a:t>lo </a:t>
            </a:r>
            <a:r>
              <a:rPr lang="en-US" dirty="0" err="1"/>
              <a:t>tanto</a:t>
            </a:r>
            <a:r>
              <a:rPr lang="en-US" dirty="0"/>
              <a:t>, en el </a:t>
            </a:r>
            <a:r>
              <a:rPr lang="en-US" dirty="0" err="1"/>
              <a:t>mundo</a:t>
            </a:r>
            <a:r>
              <a:rPr lang="en-US" dirty="0"/>
              <a:t> real hay </a:t>
            </a:r>
            <a:r>
              <a:rPr lang="en-US" dirty="0" err="1"/>
              <a:t>varias</a:t>
            </a:r>
            <a:r>
              <a:rPr lang="en-US" dirty="0"/>
              <a:t> </a:t>
            </a:r>
            <a:r>
              <a:rPr lang="en-US" dirty="0" err="1"/>
              <a:t>alternativas</a:t>
            </a:r>
            <a:r>
              <a:rPr lang="en-US" dirty="0"/>
              <a:t> para </a:t>
            </a:r>
            <a:r>
              <a:rPr lang="en-US" dirty="0" err="1"/>
              <a:t>elegir</a:t>
            </a:r>
            <a:r>
              <a:rPr lang="en-US" dirty="0"/>
              <a:t>, </a:t>
            </a:r>
            <a:r>
              <a:rPr lang="en-US" dirty="0" err="1"/>
              <a:t>pero</a:t>
            </a:r>
            <a:r>
              <a:rPr lang="en-US" dirty="0"/>
              <a:t> </a:t>
            </a:r>
            <a:r>
              <a:rPr lang="en-US" dirty="0" err="1"/>
              <a:t>también</a:t>
            </a:r>
            <a:r>
              <a:rPr lang="en-US" dirty="0"/>
              <a:t> hay </a:t>
            </a:r>
            <a:r>
              <a:rPr lang="en-US" dirty="0" err="1"/>
              <a:t>fuertes</a:t>
            </a:r>
            <a:r>
              <a:rPr lang="en-US" dirty="0"/>
              <a:t> </a:t>
            </a:r>
            <a:r>
              <a:rPr lang="en-US" dirty="0" err="1"/>
              <a:t>presiones</a:t>
            </a:r>
            <a:r>
              <a:rPr lang="en-US" dirty="0"/>
              <a:t> para </a:t>
            </a:r>
            <a:r>
              <a:rPr lang="en-US" dirty="0" err="1"/>
              <a:t>utilizar</a:t>
            </a:r>
            <a:r>
              <a:rPr lang="en-US" dirty="0"/>
              <a:t> un </a:t>
            </a:r>
            <a:r>
              <a:rPr lang="en-US" dirty="0" err="1"/>
              <a:t>enfoque</a:t>
            </a:r>
            <a:r>
              <a:rPr lang="en-US" dirty="0"/>
              <a:t> general en particular, o </a:t>
            </a:r>
            <a:r>
              <a:rPr lang="en-US" dirty="0" err="1"/>
              <a:t>incluso</a:t>
            </a:r>
            <a:r>
              <a:rPr lang="en-US" dirty="0"/>
              <a:t> </a:t>
            </a:r>
            <a:r>
              <a:rPr lang="en-US" dirty="0" err="1"/>
              <a:t>una</a:t>
            </a:r>
            <a:r>
              <a:rPr lang="en-US" dirty="0"/>
              <a:t> </a:t>
            </a:r>
            <a:r>
              <a:rPr lang="en-US" dirty="0" err="1"/>
              <a:t>alternativa</a:t>
            </a:r>
            <a:r>
              <a:rPr lang="en-US" dirty="0"/>
              <a:t> </a:t>
            </a:r>
            <a:r>
              <a:rPr lang="en-US" dirty="0" err="1"/>
              <a:t>específica</a:t>
            </a:r>
            <a:r>
              <a:rPr lang="en-US" dirty="0"/>
              <a:t> en particular. </a:t>
            </a:r>
            <a:r>
              <a:rPr lang="en-US" dirty="0" err="1"/>
              <a:t>Dicho</a:t>
            </a:r>
            <a:r>
              <a:rPr lang="en-US" dirty="0"/>
              <a:t> </a:t>
            </a:r>
            <a:r>
              <a:rPr lang="en-US" dirty="0" err="1"/>
              <a:t>esto</a:t>
            </a:r>
            <a:r>
              <a:rPr lang="en-US" dirty="0"/>
              <a:t>, </a:t>
            </a:r>
            <a:r>
              <a:rPr lang="en-US" dirty="0" err="1"/>
              <a:t>debemos</a:t>
            </a:r>
            <a:r>
              <a:rPr lang="en-US" dirty="0"/>
              <a:t> </a:t>
            </a:r>
            <a:r>
              <a:rPr lang="en-US" dirty="0" err="1"/>
              <a:t>reconocer</a:t>
            </a:r>
            <a:r>
              <a:rPr lang="en-US" dirty="0"/>
              <a:t> </a:t>
            </a:r>
            <a:r>
              <a:rPr lang="en-US" dirty="0" err="1"/>
              <a:t>que</a:t>
            </a:r>
            <a:r>
              <a:rPr lang="en-US" dirty="0"/>
              <a:t> no </a:t>
            </a:r>
            <a:r>
              <a:rPr lang="en-US" dirty="0" err="1"/>
              <a:t>existen</a:t>
            </a:r>
            <a:r>
              <a:rPr lang="en-US" dirty="0"/>
              <a:t> </a:t>
            </a:r>
            <a:r>
              <a:rPr lang="en-US" dirty="0" err="1"/>
              <a:t>alternativas</a:t>
            </a:r>
            <a:r>
              <a:rPr lang="en-US" dirty="0"/>
              <a:t> </a:t>
            </a:r>
            <a:r>
              <a:rPr lang="en-US" dirty="0" err="1"/>
              <a:t>dirigidas</a:t>
            </a:r>
            <a:r>
              <a:rPr lang="en-US" dirty="0"/>
              <a:t> </a:t>
            </a:r>
            <a:r>
              <a:rPr lang="en-US" dirty="0" err="1"/>
              <a:t>específicamente</a:t>
            </a:r>
            <a:r>
              <a:rPr lang="en-US" dirty="0"/>
              <a:t> a la </a:t>
            </a:r>
            <a:r>
              <a:rPr lang="en-US" dirty="0" err="1"/>
              <a:t>implementación</a:t>
            </a:r>
            <a:r>
              <a:rPr lang="en-US" dirty="0"/>
              <a:t> de DDBE. </a:t>
            </a:r>
            <a:r>
              <a:rPr lang="en-US" dirty="0" err="1"/>
              <a:t>Esta</a:t>
            </a:r>
            <a:r>
              <a:rPr lang="en-US" dirty="0"/>
              <a:t> </a:t>
            </a:r>
            <a:r>
              <a:rPr lang="en-US" dirty="0" err="1"/>
              <a:t>unidad</a:t>
            </a:r>
            <a:r>
              <a:rPr lang="en-US" dirty="0"/>
              <a:t> </a:t>
            </a:r>
            <a:r>
              <a:rPr lang="en-US" dirty="0" err="1"/>
              <a:t>intenta</a:t>
            </a:r>
            <a:r>
              <a:rPr lang="en-US" dirty="0"/>
              <a:t> </a:t>
            </a:r>
            <a:r>
              <a:rPr lang="en-US" dirty="0" err="1"/>
              <a:t>aliviar</a:t>
            </a:r>
            <a:r>
              <a:rPr lang="en-US" dirty="0"/>
              <a:t> parte de la </a:t>
            </a:r>
            <a:r>
              <a:rPr lang="en-US" dirty="0" err="1"/>
              <a:t>confusión</a:t>
            </a:r>
            <a:r>
              <a:rPr lang="en-US" dirty="0"/>
              <a:t> y </a:t>
            </a:r>
            <a:r>
              <a:rPr lang="en-US" dirty="0" err="1"/>
              <a:t>proporcionar</a:t>
            </a:r>
            <a:r>
              <a:rPr lang="en-US" dirty="0"/>
              <a:t> un </a:t>
            </a:r>
            <a:r>
              <a:rPr lang="en-US" dirty="0" err="1"/>
              <a:t>lugar</a:t>
            </a:r>
            <a:r>
              <a:rPr lang="en-US" dirty="0"/>
              <a:t> </a:t>
            </a:r>
            <a:r>
              <a:rPr lang="en-US" dirty="0" err="1"/>
              <a:t>concreto</a:t>
            </a:r>
            <a:r>
              <a:rPr lang="en-US" dirty="0"/>
              <a:t> para </a:t>
            </a:r>
            <a:r>
              <a:rPr lang="en-US" dirty="0" err="1"/>
              <a:t>comenzar</a:t>
            </a:r>
            <a:r>
              <a:rPr lang="en-US" dirty="0"/>
              <a:t> el </a:t>
            </a:r>
            <a:r>
              <a:rPr lang="en-US" dirty="0" err="1"/>
              <a:t>desarrollo</a:t>
            </a:r>
            <a:r>
              <a:rPr lang="en-US" dirty="0"/>
              <a:t> de un DDBE real</a:t>
            </a:r>
            <a:r>
              <a:rPr lang="en-US" dirty="0" smtClean="0"/>
              <a:t>. Se </a:t>
            </a:r>
            <a:r>
              <a:rPr lang="en-US" dirty="0" err="1" smtClean="0"/>
              <a:t>examinan</a:t>
            </a:r>
            <a:r>
              <a:rPr lang="en-US" dirty="0" smtClean="0"/>
              <a:t> </a:t>
            </a:r>
            <a:r>
              <a:rPr lang="en-US" dirty="0" err="1"/>
              <a:t>tres</a:t>
            </a:r>
            <a:r>
              <a:rPr lang="en-US" dirty="0"/>
              <a:t> </a:t>
            </a:r>
            <a:r>
              <a:rPr lang="en-US" dirty="0" err="1"/>
              <a:t>alternativas</a:t>
            </a:r>
            <a:r>
              <a:rPr lang="en-US" dirty="0"/>
              <a:t> de </a:t>
            </a:r>
            <a:r>
              <a:rPr lang="en-US" dirty="0" err="1"/>
              <a:t>implementación</a:t>
            </a:r>
            <a:r>
              <a:rPr lang="en-US" dirty="0"/>
              <a:t> en </a:t>
            </a:r>
            <a:r>
              <a:rPr lang="en-US" dirty="0" err="1" smtClean="0"/>
              <a:t>detalle</a:t>
            </a:r>
            <a:r>
              <a:rPr lang="en-US" dirty="0" smtClean="0"/>
              <a:t>.</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12</a:t>
            </a:fld>
            <a:endParaRPr lang="en-US"/>
          </a:p>
        </p:txBody>
      </p:sp>
    </p:spTree>
    <p:extLst>
      <p:ext uri="{BB962C8B-B14F-4D97-AF65-F5344CB8AC3E}">
        <p14:creationId xmlns:p14="http://schemas.microsoft.com/office/powerpoint/2010/main" val="39916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Database Concepts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59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 de Datos</a:t>
            </a:r>
            <a:endParaRPr lang="en-US" dirty="0"/>
          </a:p>
        </p:txBody>
      </p:sp>
      <p:sp>
        <p:nvSpPr>
          <p:cNvPr id="3" name="Marcador de contenido 2"/>
          <p:cNvSpPr>
            <a:spLocks noGrp="1"/>
          </p:cNvSpPr>
          <p:nvPr>
            <p:ph idx="1"/>
          </p:nvPr>
        </p:nvSpPr>
        <p:spPr/>
        <p:txBody>
          <a:bodyPr>
            <a:normAutofit/>
          </a:bodyPr>
          <a:lstStyle/>
          <a:p>
            <a:r>
              <a:rPr lang="en-US" dirty="0" err="1"/>
              <a:t>Siempre</a:t>
            </a:r>
            <a:r>
              <a:rPr lang="en-US" dirty="0"/>
              <a:t> </a:t>
            </a:r>
            <a:r>
              <a:rPr lang="en-US" dirty="0" err="1"/>
              <a:t>que</a:t>
            </a:r>
            <a:r>
              <a:rPr lang="en-US" dirty="0"/>
              <a:t> </a:t>
            </a:r>
            <a:r>
              <a:rPr lang="en-US" dirty="0" err="1"/>
              <a:t>usamos</a:t>
            </a:r>
            <a:r>
              <a:rPr lang="en-US" dirty="0"/>
              <a:t> el </a:t>
            </a:r>
            <a:r>
              <a:rPr lang="en-US" dirty="0" err="1"/>
              <a:t>término</a:t>
            </a:r>
            <a:r>
              <a:rPr lang="en-US" dirty="0"/>
              <a:t> "</a:t>
            </a:r>
            <a:r>
              <a:rPr lang="en-US" dirty="0" smtClean="0"/>
              <a:t>DB” </a:t>
            </a:r>
            <a:r>
              <a:rPr lang="en-US" dirty="0" err="1" smtClean="0"/>
              <a:t>nos</a:t>
            </a:r>
            <a:r>
              <a:rPr lang="en-US" dirty="0" smtClean="0"/>
              <a:t> </a:t>
            </a:r>
            <a:r>
              <a:rPr lang="en-US" dirty="0" err="1" smtClean="0"/>
              <a:t>referimos</a:t>
            </a:r>
            <a:r>
              <a:rPr lang="en-US" dirty="0" smtClean="0"/>
              <a:t> a </a:t>
            </a:r>
            <a:r>
              <a:rPr lang="en-US" dirty="0" err="1" smtClean="0"/>
              <a:t>una</a:t>
            </a:r>
            <a:r>
              <a:rPr lang="en-US" dirty="0" smtClean="0"/>
              <a:t> </a:t>
            </a:r>
            <a:r>
              <a:rPr lang="en-US" dirty="0" err="1"/>
              <a:t>recopilación</a:t>
            </a:r>
            <a:r>
              <a:rPr lang="en-US" dirty="0"/>
              <a:t> de </a:t>
            </a:r>
            <a:r>
              <a:rPr lang="en-US" dirty="0" err="1"/>
              <a:t>datos</a:t>
            </a:r>
            <a:r>
              <a:rPr lang="en-US" dirty="0"/>
              <a:t> </a:t>
            </a:r>
            <a:r>
              <a:rPr lang="en-US" dirty="0" err="1">
                <a:solidFill>
                  <a:srgbClr val="FF0000"/>
                </a:solidFill>
              </a:rPr>
              <a:t>persistentes</a:t>
            </a:r>
            <a:r>
              <a:rPr lang="en-US" dirty="0"/>
              <a:t>. </a:t>
            </a:r>
            <a:r>
              <a:rPr lang="en-US" dirty="0" err="1"/>
              <a:t>Esto</a:t>
            </a:r>
            <a:r>
              <a:rPr lang="en-US" dirty="0"/>
              <a:t> </a:t>
            </a:r>
            <a:r>
              <a:rPr lang="en-US" dirty="0" err="1"/>
              <a:t>significa</a:t>
            </a:r>
            <a:r>
              <a:rPr lang="en-US" dirty="0"/>
              <a:t> </a:t>
            </a:r>
            <a:r>
              <a:rPr lang="en-US" dirty="0" err="1"/>
              <a:t>que</a:t>
            </a:r>
            <a:r>
              <a:rPr lang="en-US" dirty="0"/>
              <a:t> "</a:t>
            </a:r>
            <a:r>
              <a:rPr lang="en-US" dirty="0" err="1"/>
              <a:t>guardamos</a:t>
            </a:r>
            <a:r>
              <a:rPr lang="en-US" dirty="0"/>
              <a:t>" los </a:t>
            </a:r>
            <a:r>
              <a:rPr lang="en-US" dirty="0" err="1"/>
              <a:t>datos</a:t>
            </a:r>
            <a:r>
              <a:rPr lang="en-US" dirty="0"/>
              <a:t> en </a:t>
            </a:r>
            <a:r>
              <a:rPr lang="en-US" dirty="0" err="1"/>
              <a:t>algún</a:t>
            </a:r>
            <a:r>
              <a:rPr lang="en-US" dirty="0"/>
              <a:t> </a:t>
            </a:r>
            <a:r>
              <a:rPr lang="en-US" dirty="0" err="1"/>
              <a:t>tipo</a:t>
            </a:r>
            <a:r>
              <a:rPr lang="en-US" dirty="0"/>
              <a:t> de </a:t>
            </a:r>
            <a:r>
              <a:rPr lang="en-US" dirty="0" smtClean="0"/>
              <a:t>disco </a:t>
            </a:r>
            <a:r>
              <a:rPr lang="en-US" dirty="0" err="1" smtClean="0"/>
              <a:t>duro</a:t>
            </a:r>
            <a:r>
              <a:rPr lang="en-US" dirty="0" smtClean="0"/>
              <a:t>. </a:t>
            </a:r>
          </a:p>
          <a:p>
            <a:r>
              <a:rPr lang="en-US" dirty="0" smtClean="0"/>
              <a:t>Si </a:t>
            </a:r>
            <a:r>
              <a:rPr lang="en-US" dirty="0" err="1" smtClean="0"/>
              <a:t>apagamos</a:t>
            </a:r>
            <a:r>
              <a:rPr lang="en-US" dirty="0" smtClean="0"/>
              <a:t> el </a:t>
            </a:r>
            <a:r>
              <a:rPr lang="en-US" dirty="0" err="1" smtClean="0"/>
              <a:t>computador</a:t>
            </a:r>
            <a:r>
              <a:rPr lang="en-US" dirty="0" smtClean="0"/>
              <a:t> (y no </a:t>
            </a:r>
            <a:r>
              <a:rPr lang="en-US" dirty="0" err="1" smtClean="0"/>
              <a:t>haya</a:t>
            </a:r>
            <a:r>
              <a:rPr lang="en-US" dirty="0" smtClean="0"/>
              <a:t> un </a:t>
            </a:r>
            <a:r>
              <a:rPr lang="en-US" dirty="0" err="1"/>
              <a:t>fallo</a:t>
            </a:r>
            <a:r>
              <a:rPr lang="en-US" dirty="0"/>
              <a:t> de </a:t>
            </a:r>
            <a:r>
              <a:rPr lang="en-US" dirty="0" err="1"/>
              <a:t>alimentación</a:t>
            </a:r>
            <a:r>
              <a:rPr lang="en-US" dirty="0"/>
              <a:t> o un </a:t>
            </a:r>
            <a:r>
              <a:rPr lang="en-US" dirty="0" err="1"/>
              <a:t>fallo</a:t>
            </a:r>
            <a:r>
              <a:rPr lang="en-US" dirty="0"/>
              <a:t> de hardware), </a:t>
            </a:r>
            <a:r>
              <a:rPr lang="en-US" dirty="0" err="1"/>
              <a:t>todos</a:t>
            </a:r>
            <a:r>
              <a:rPr lang="en-US" dirty="0"/>
              <a:t> los </a:t>
            </a:r>
            <a:r>
              <a:rPr lang="en-US" dirty="0" err="1"/>
              <a:t>datos</a:t>
            </a:r>
            <a:r>
              <a:rPr lang="en-US" dirty="0"/>
              <a:t> </a:t>
            </a:r>
            <a:r>
              <a:rPr lang="en-US" dirty="0" err="1"/>
              <a:t>escritos</a:t>
            </a:r>
            <a:r>
              <a:rPr lang="en-US" dirty="0"/>
              <a:t> en el </a:t>
            </a:r>
            <a:r>
              <a:rPr lang="en-US" dirty="0" smtClean="0"/>
              <a:t>disco </a:t>
            </a:r>
            <a:r>
              <a:rPr lang="en-US" dirty="0" err="1"/>
              <a:t>deberían</a:t>
            </a:r>
            <a:r>
              <a:rPr lang="en-US" dirty="0"/>
              <a:t> </a:t>
            </a:r>
            <a:r>
              <a:rPr lang="en-US" dirty="0" err="1"/>
              <a:t>existir</a:t>
            </a:r>
            <a:r>
              <a:rPr lang="en-US" dirty="0"/>
              <a:t> </a:t>
            </a:r>
            <a:r>
              <a:rPr lang="en-US" dirty="0" err="1"/>
              <a:t>cuando</a:t>
            </a:r>
            <a:r>
              <a:rPr lang="en-US" dirty="0"/>
              <a:t> el </a:t>
            </a:r>
            <a:r>
              <a:rPr lang="en-US" dirty="0" err="1"/>
              <a:t>sistema</a:t>
            </a:r>
            <a:r>
              <a:rPr lang="en-US" dirty="0"/>
              <a:t> </a:t>
            </a:r>
            <a:r>
              <a:rPr lang="en-US" dirty="0" err="1"/>
              <a:t>vuelva</a:t>
            </a:r>
            <a:r>
              <a:rPr lang="en-US" dirty="0"/>
              <a:t> a </a:t>
            </a:r>
            <a:r>
              <a:rPr lang="en-US" dirty="0" err="1"/>
              <a:t>estar</a:t>
            </a:r>
            <a:r>
              <a:rPr lang="en-US" dirty="0"/>
              <a:t> en </a:t>
            </a:r>
            <a:r>
              <a:rPr lang="en-US" dirty="0" err="1"/>
              <a:t>línea</a:t>
            </a:r>
            <a:r>
              <a:rPr lang="en-US" dirty="0"/>
              <a:t>. </a:t>
            </a:r>
            <a:endParaRPr lang="en-US" dirty="0" smtClean="0"/>
          </a:p>
          <a:p>
            <a:r>
              <a:rPr lang="en-US" dirty="0" err="1" smtClean="0"/>
              <a:t>Por</a:t>
            </a:r>
            <a:r>
              <a:rPr lang="en-US" dirty="0" smtClean="0"/>
              <a:t> </a:t>
            </a:r>
            <a:r>
              <a:rPr lang="en-US" dirty="0"/>
              <a:t>lo general, </a:t>
            </a:r>
            <a:r>
              <a:rPr lang="en-US" dirty="0" err="1"/>
              <a:t>podemos</a:t>
            </a:r>
            <a:r>
              <a:rPr lang="en-US" dirty="0"/>
              <a:t> </a:t>
            </a:r>
            <a:r>
              <a:rPr lang="en-US" dirty="0" err="1"/>
              <a:t>pensar</a:t>
            </a:r>
            <a:r>
              <a:rPr lang="en-US" dirty="0"/>
              <a:t> </a:t>
            </a:r>
            <a:r>
              <a:rPr lang="en-US" dirty="0" err="1"/>
              <a:t>que</a:t>
            </a:r>
            <a:r>
              <a:rPr lang="en-US" dirty="0"/>
              <a:t> los </a:t>
            </a:r>
            <a:r>
              <a:rPr lang="en-US" dirty="0" err="1"/>
              <a:t>datos</a:t>
            </a:r>
            <a:r>
              <a:rPr lang="en-US" dirty="0"/>
              <a:t> </a:t>
            </a:r>
            <a:r>
              <a:rPr lang="en-US" dirty="0" smtClean="0"/>
              <a:t>de </a:t>
            </a:r>
            <a:r>
              <a:rPr lang="en-US" dirty="0" err="1" smtClean="0"/>
              <a:t>una</a:t>
            </a:r>
            <a:r>
              <a:rPr lang="en-US" dirty="0" smtClean="0"/>
              <a:t> </a:t>
            </a:r>
            <a:r>
              <a:rPr lang="en-US" dirty="0"/>
              <a:t>base de </a:t>
            </a:r>
            <a:r>
              <a:rPr lang="en-US" dirty="0" err="1"/>
              <a:t>datos</a:t>
            </a:r>
            <a:r>
              <a:rPr lang="en-US" dirty="0"/>
              <a:t> se </a:t>
            </a:r>
            <a:r>
              <a:rPr lang="en-US" dirty="0" err="1"/>
              <a:t>almacenan</a:t>
            </a:r>
            <a:r>
              <a:rPr lang="en-US" dirty="0"/>
              <a:t> en </a:t>
            </a:r>
            <a:r>
              <a:rPr lang="en-US" dirty="0" err="1"/>
              <a:t>uno</a:t>
            </a:r>
            <a:r>
              <a:rPr lang="en-US" dirty="0"/>
              <a:t> o </a:t>
            </a:r>
            <a:r>
              <a:rPr lang="en-US" dirty="0" err="1"/>
              <a:t>más</a:t>
            </a:r>
            <a:r>
              <a:rPr lang="en-US" dirty="0"/>
              <a:t> </a:t>
            </a:r>
            <a:r>
              <a:rPr lang="en-US" dirty="0" err="1"/>
              <a:t>archivos</a:t>
            </a:r>
            <a:r>
              <a:rPr lang="en-US" dirty="0"/>
              <a:t>, </a:t>
            </a:r>
            <a:r>
              <a:rPr lang="en-US" dirty="0" err="1"/>
              <a:t>posiblemente</a:t>
            </a:r>
            <a:r>
              <a:rPr lang="en-US" dirty="0"/>
              <a:t> en </a:t>
            </a:r>
            <a:r>
              <a:rPr lang="en-US" dirty="0" err="1"/>
              <a:t>varias</a:t>
            </a:r>
            <a:r>
              <a:rPr lang="en-US" dirty="0"/>
              <a:t> </a:t>
            </a:r>
            <a:r>
              <a:rPr lang="en-US" dirty="0" err="1"/>
              <a:t>particiones</a:t>
            </a:r>
            <a:r>
              <a:rPr lang="en-US" dirty="0"/>
              <a:t>, o </a:t>
            </a:r>
            <a:r>
              <a:rPr lang="en-US" dirty="0" err="1"/>
              <a:t>incluso</a:t>
            </a:r>
            <a:r>
              <a:rPr lang="en-US" dirty="0"/>
              <a:t> en </a:t>
            </a:r>
            <a:r>
              <a:rPr lang="en-US" dirty="0" err="1"/>
              <a:t>varias</a:t>
            </a:r>
            <a:r>
              <a:rPr lang="en-US" dirty="0"/>
              <a:t> </a:t>
            </a:r>
            <a:r>
              <a:rPr lang="en-US" dirty="0" err="1"/>
              <a:t>unidades</a:t>
            </a:r>
            <a:r>
              <a:rPr lang="en-US" dirty="0"/>
              <a:t> de disco </a:t>
            </a:r>
            <a:r>
              <a:rPr lang="en-US" dirty="0" err="1" smtClean="0"/>
              <a:t>duro</a:t>
            </a:r>
            <a:r>
              <a:rPr lang="en-US" dirty="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14</a:t>
            </a:fld>
            <a:endParaRPr lang="en-US"/>
          </a:p>
        </p:txBody>
      </p:sp>
    </p:spTree>
    <p:extLst>
      <p:ext uri="{BB962C8B-B14F-4D97-AF65-F5344CB8AC3E}">
        <p14:creationId xmlns:p14="http://schemas.microsoft.com/office/powerpoint/2010/main" val="196820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01066"/>
          </a:xfrm>
        </p:spPr>
        <p:txBody>
          <a:bodyPr/>
          <a:lstStyle/>
          <a:p>
            <a:r>
              <a:rPr lang="en-US" dirty="0" err="1" smtClean="0"/>
              <a:t>Modelo</a:t>
            </a:r>
            <a:r>
              <a:rPr lang="en-US" dirty="0" smtClean="0"/>
              <a:t> de </a:t>
            </a:r>
            <a:r>
              <a:rPr lang="en-US" dirty="0" err="1" smtClean="0"/>
              <a:t>Datos</a:t>
            </a:r>
            <a:r>
              <a:rPr lang="en-US" dirty="0" smtClean="0"/>
              <a:t> o DM</a:t>
            </a:r>
            <a:endParaRPr lang="en-US" dirty="0"/>
          </a:p>
        </p:txBody>
      </p:sp>
      <p:sp>
        <p:nvSpPr>
          <p:cNvPr id="3" name="Marcador de contenido 2"/>
          <p:cNvSpPr>
            <a:spLocks noGrp="1"/>
          </p:cNvSpPr>
          <p:nvPr>
            <p:ph idx="1"/>
          </p:nvPr>
        </p:nvSpPr>
        <p:spPr>
          <a:xfrm>
            <a:off x="838199" y="1444487"/>
            <a:ext cx="10704443" cy="4732476"/>
          </a:xfrm>
        </p:spPr>
        <p:txBody>
          <a:bodyPr>
            <a:normAutofit fontScale="77500" lnSpcReduction="20000"/>
          </a:bodyPr>
          <a:lstStyle/>
          <a:p>
            <a:r>
              <a:rPr lang="es-ES_tradnl" dirty="0" smtClean="0"/>
              <a:t>Cada DB captura datos en dos aspectos interdependientes: Captura tanto la estructura de datos como el contenido de los datos. </a:t>
            </a:r>
          </a:p>
          <a:p>
            <a:r>
              <a:rPr lang="es-ES_tradnl" dirty="0" smtClean="0"/>
              <a:t>El término "contenido de datos" se refiere a los valores realmente almacenados en la base de datos, y generalmente esto es a lo que nos referimos cuando simplemente decimos "datos". </a:t>
            </a:r>
          </a:p>
          <a:p>
            <a:r>
              <a:rPr lang="es-ES_tradnl" dirty="0" smtClean="0"/>
              <a:t>El término "estructura de datos" se refiere a todos los detalles necesarios que describen cómo los datos se almacenan. Esto incluye elementos como el formato, la longitud, los detalles de ubicación de los datos y otros detalles que identifican cómo las partes y piezas internas de los datos están interconectadas. Cuando queremos hablar sobre la estructura de los datos, generalmente nos referimos a él como el modelo de datos (DM) (también denominado esquema de la base de datos, o simplemente el esquema).</a:t>
            </a:r>
          </a:p>
          <a:p>
            <a:r>
              <a:rPr lang="es-ES_tradnl" dirty="0" smtClean="0"/>
              <a:t>A menudo se usa un lenguaje especial o una aplicación para crear y modificar el DM. Al describir este lenguaje nos referimos a "el modelo de datos" o también, el </a:t>
            </a:r>
            <a:r>
              <a:rPr lang="es-ES_tradnl" dirty="0" smtClean="0">
                <a:solidFill>
                  <a:srgbClr val="FF0000"/>
                </a:solidFill>
              </a:rPr>
              <a:t>lenguaje de modelado de datos </a:t>
            </a:r>
            <a:r>
              <a:rPr lang="es-ES_tradnl" dirty="0" smtClean="0"/>
              <a:t>(ML). El DM captura muchos detalles sobre los datos que se almacenan, pero el DM no incluye el contenido de los datos reales. Llamamos a todos estos detalles en los metadatos del DM como "datos sobre datos”.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15</a:t>
            </a:fld>
            <a:endParaRPr lang="en-US"/>
          </a:p>
        </p:txBody>
      </p:sp>
    </p:spTree>
    <p:extLst>
      <p:ext uri="{BB962C8B-B14F-4D97-AF65-F5344CB8AC3E}">
        <p14:creationId xmlns:p14="http://schemas.microsoft.com/office/powerpoint/2010/main" val="18797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825625"/>
            <a:ext cx="10719816" cy="4351338"/>
          </a:xfrm>
        </p:spPr>
        <p:txBody>
          <a:bodyPr>
            <a:normAutofit fontScale="85000" lnSpcReduction="20000"/>
          </a:bodyPr>
          <a:lstStyle/>
          <a:p>
            <a:r>
              <a:rPr lang="es-ES_tradnl" dirty="0" smtClean="0"/>
              <a:t>Por lo general, necesitamos realizar diferentes tipos de operaciones en las bases de datos. Cada base de datos debe al menos tener la capacidad de "crear" nuevos registros (almacenar nuevos valores de datos en la base de datos) y la capacidad de recuperar el contenido de datos existente. </a:t>
            </a:r>
          </a:p>
          <a:p>
            <a:r>
              <a:rPr lang="es-ES_tradnl" dirty="0" smtClean="0"/>
              <a:t>Pero por lo general, esperamos que el software de DB admita operaciones mucho más sofisticadas de lo que exigen los requisitos mínimos. En particular, queremos la posibilidad de actualizar y eliminar el contenido de datos existentes. </a:t>
            </a:r>
          </a:p>
          <a:p>
            <a:r>
              <a:rPr lang="es-ES_tradnl" dirty="0" smtClean="0"/>
              <a:t>Llamamos a este conjunto de operaciones CRUD (que significa "crear, recuperar, actualizar y eliminar"). </a:t>
            </a:r>
          </a:p>
          <a:p>
            <a:r>
              <a:rPr lang="es-ES_tradnl" dirty="0" smtClean="0"/>
              <a:t>La mayoría de los DB modernos también admiten operaciones similares que involucran las estructuras de datos. Cuando los DB son compatibles con estas operaciones de "CRUD de esquema" adicionales, pueden haber restricciones que dependen del ML y, a veces, dependen de detalles de implementación lo que puede evitar que algunas operaciones de esquema tengan éxito.</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Tree>
    <p:extLst>
      <p:ext uri="{BB962C8B-B14F-4D97-AF65-F5344CB8AC3E}">
        <p14:creationId xmlns:p14="http://schemas.microsoft.com/office/powerpoint/2010/main" val="105897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825625"/>
            <a:ext cx="10719816" cy="4351338"/>
          </a:xfrm>
        </p:spPr>
        <p:txBody>
          <a:bodyPr>
            <a:normAutofit fontScale="92500" lnSpcReduction="20000"/>
          </a:bodyPr>
          <a:lstStyle/>
          <a:p>
            <a:r>
              <a:rPr lang="es-ES_tradnl" dirty="0" err="1" smtClean="0"/>
              <a:t>Queries</a:t>
            </a:r>
            <a:r>
              <a:rPr lang="es-ES_tradnl" dirty="0" smtClean="0"/>
              <a:t> and </a:t>
            </a:r>
            <a:r>
              <a:rPr lang="es-ES_tradnl" dirty="0" err="1" smtClean="0"/>
              <a:t>commands</a:t>
            </a:r>
            <a:endParaRPr lang="es-ES_tradnl" dirty="0" smtClean="0"/>
          </a:p>
          <a:p>
            <a:r>
              <a:rPr lang="es-ES_tradnl" dirty="0"/>
              <a:t>Algunas bases de datos admiten operaciones que son incluso más potentes que las operaciones CRUD de esquema y datos. Por ejemplo, muchas bases de datos </a:t>
            </a:r>
            <a:r>
              <a:rPr lang="es-ES_tradnl" dirty="0" smtClean="0"/>
              <a:t>implementan el </a:t>
            </a:r>
            <a:r>
              <a:rPr lang="es-ES_tradnl" dirty="0"/>
              <a:t>concepto de una </a:t>
            </a:r>
            <a:r>
              <a:rPr lang="es-ES_tradnl" dirty="0">
                <a:solidFill>
                  <a:srgbClr val="FF0000"/>
                </a:solidFill>
              </a:rPr>
              <a:t>consulta</a:t>
            </a:r>
            <a:r>
              <a:rPr lang="es-ES_tradnl" dirty="0"/>
              <a:t>, que definiremos como "una solicitud para recuperar una recopilación de datos que potencialmente pueden utilizar criterios complejos para ampliar o limitar la recopilación de datos involucrados". </a:t>
            </a:r>
            <a:endParaRPr lang="es-ES_tradnl" dirty="0" smtClean="0"/>
          </a:p>
          <a:p>
            <a:r>
              <a:rPr lang="es-ES_tradnl" dirty="0" smtClean="0"/>
              <a:t>Del </a:t>
            </a:r>
            <a:r>
              <a:rPr lang="es-ES_tradnl" dirty="0"/>
              <a:t>mismo modo, muchas bases de datos respaldan el concepto de un </a:t>
            </a:r>
            <a:r>
              <a:rPr lang="es-ES_tradnl" dirty="0">
                <a:solidFill>
                  <a:srgbClr val="FF0000"/>
                </a:solidFill>
              </a:rPr>
              <a:t>comando</a:t>
            </a:r>
            <a:r>
              <a:rPr lang="es-ES_tradnl" dirty="0"/>
              <a:t>, que definiremos como "una solicitud para crear nuevos datos, para actualizar datos existentes o para eliminar datos existentes, potencialmente utilizando criterios complejos similares a una consulta". La mayoría de las bases de datos modernas que admiten consultas y </a:t>
            </a:r>
            <a:r>
              <a:rPr lang="es-ES_tradnl" dirty="0" smtClean="0"/>
              <a:t>comandos, </a:t>
            </a:r>
            <a:r>
              <a:rPr lang="es-ES_tradnl" dirty="0"/>
              <a:t>incluso nos permiten utilizar consultas separadas (llamadas </a:t>
            </a:r>
            <a:r>
              <a:rPr lang="es-ES_tradnl" dirty="0" err="1"/>
              <a:t>subconsultas</a:t>
            </a:r>
            <a:r>
              <a:rPr lang="es-ES_tradnl" dirty="0"/>
              <a:t>) para especificar los criterios </a:t>
            </a:r>
            <a:r>
              <a:rPr lang="es-ES_tradnl" dirty="0" smtClean="0"/>
              <a:t>complejos para </a:t>
            </a:r>
            <a:r>
              <a:rPr lang="es-ES_tradnl" dirty="0"/>
              <a:t>estas operaciones.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4837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499616"/>
            <a:ext cx="10719816" cy="4856734"/>
          </a:xfrm>
        </p:spPr>
        <p:txBody>
          <a:bodyPr>
            <a:normAutofit fontScale="92500" lnSpcReduction="20000"/>
          </a:bodyPr>
          <a:lstStyle/>
          <a:p>
            <a:r>
              <a:rPr lang="es-ES_tradnl" dirty="0"/>
              <a:t>Cualquier base de datos que admita las operaciones CRUD debe considerar el acceso simultáneo y las operaciones en </a:t>
            </a:r>
            <a:r>
              <a:rPr lang="es-ES_tradnl" dirty="0" smtClean="0"/>
              <a:t>conflicto (</a:t>
            </a:r>
            <a:r>
              <a:rPr lang="en-US" b="1" dirty="0"/>
              <a:t>concurrent access</a:t>
            </a:r>
            <a:r>
              <a:rPr lang="en-US" dirty="0"/>
              <a:t> </a:t>
            </a:r>
            <a:r>
              <a:rPr lang="en-US" dirty="0" smtClean="0"/>
              <a:t>and </a:t>
            </a:r>
            <a:r>
              <a:rPr lang="en-US" b="1" dirty="0" smtClean="0"/>
              <a:t>conflicting </a:t>
            </a:r>
            <a:r>
              <a:rPr lang="en-US" b="1" dirty="0"/>
              <a:t>operations</a:t>
            </a:r>
            <a:r>
              <a:rPr lang="es-ES_tradnl" dirty="0" smtClean="0"/>
              <a:t>). </a:t>
            </a:r>
          </a:p>
          <a:p>
            <a:r>
              <a:rPr lang="es-ES_tradnl" dirty="0" smtClean="0"/>
              <a:t>Siempre </a:t>
            </a:r>
            <a:r>
              <a:rPr lang="es-ES_tradnl" dirty="0"/>
              <a:t>que dos o más solicitudes (cualquier combinación de consultas y comandos) intenten acceder a colecciones de datos superpuestas, tenemos acceso simultáneo. Si todas las operaciones solo recuperan datos (sin creación, actualización o eliminación), entonces la base de datos puede implementar el comportamiento correcto sin necesidad de una lógica sofisticada. </a:t>
            </a:r>
            <a:endParaRPr lang="es-ES_tradnl" dirty="0" smtClean="0"/>
          </a:p>
          <a:p>
            <a:r>
              <a:rPr lang="es-ES_tradnl" dirty="0" smtClean="0"/>
              <a:t>Si </a:t>
            </a:r>
            <a:r>
              <a:rPr lang="es-ES_tradnl" dirty="0"/>
              <a:t>alguna de las operaciones necesita realizar una escritura (crear, actualizar o eliminar), entonces tenemos </a:t>
            </a:r>
            <a:r>
              <a:rPr lang="es-ES_tradnl" dirty="0">
                <a:solidFill>
                  <a:srgbClr val="FF0000"/>
                </a:solidFill>
              </a:rPr>
              <a:t>operaciones en conflicto </a:t>
            </a:r>
            <a:r>
              <a:rPr lang="es-ES_tradnl" dirty="0"/>
              <a:t>en la superposición de datos. Cuando esto sucede, hay problemas potenciales: si la base de datos permite que se ejecuten todas las operaciones, entonces el orden de ejecución podría cambiar los resultados vistos por los programas o los usuarios que realizan las solicitudes.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93170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a:t>Gestión</a:t>
            </a:r>
            <a:r>
              <a:rPr lang="en-US" dirty="0"/>
              <a:t> de base de </a:t>
            </a:r>
            <a:r>
              <a:rPr lang="en-US" dirty="0" err="1"/>
              <a:t>datos</a:t>
            </a:r>
            <a:endParaRPr lang="en-US" dirty="0"/>
          </a:p>
        </p:txBody>
      </p:sp>
      <p:sp>
        <p:nvSpPr>
          <p:cNvPr id="3" name="Marcador de contenido 2"/>
          <p:cNvSpPr>
            <a:spLocks noGrp="1"/>
          </p:cNvSpPr>
          <p:nvPr>
            <p:ph idx="1"/>
          </p:nvPr>
        </p:nvSpPr>
        <p:spPr>
          <a:xfrm>
            <a:off x="838200" y="1499616"/>
            <a:ext cx="10719816" cy="4856734"/>
          </a:xfrm>
        </p:spPr>
        <p:txBody>
          <a:bodyPr>
            <a:normAutofit lnSpcReduction="10000"/>
          </a:bodyPr>
          <a:lstStyle/>
          <a:p>
            <a:r>
              <a:rPr lang="es-ES_tradnl" dirty="0"/>
              <a:t>Cuando </a:t>
            </a:r>
            <a:r>
              <a:rPr lang="es-ES_tradnl" dirty="0" smtClean="0"/>
              <a:t>las </a:t>
            </a:r>
            <a:r>
              <a:rPr lang="es-ES_tradnl" dirty="0"/>
              <a:t>DB se utilizan para capturar grandes cantidades de contenido de datos, o estructuras de datos complejas, la posibilidad de errores se convierte en una preocupación importante, especialmente cuando el tamaño y la complejidad dificultan la verificación humana. </a:t>
            </a:r>
            <a:endParaRPr lang="es-ES_tradnl" dirty="0" smtClean="0"/>
          </a:p>
          <a:p>
            <a:r>
              <a:rPr lang="es-ES_tradnl" dirty="0" smtClean="0"/>
              <a:t>Para </a:t>
            </a:r>
            <a:r>
              <a:rPr lang="es-ES_tradnl" dirty="0"/>
              <a:t>abordar estos posibles errores y otros problemas (como el escenario de operación conflictivo que mencionamos anteriormente), necesitamos usar algún software especializado. El proveedor de DB puede implementar este software especializado como una biblioteca, como un programa separado o como una colección de programas y bibliotecas separados. Independientemente de la implementación, llamamos a este software especializado un sistema de gestión de bases de datos (</a:t>
            </a:r>
            <a:r>
              <a:rPr lang="es-ES_tradnl" b="1" dirty="0"/>
              <a:t>DBMS</a:t>
            </a:r>
            <a:r>
              <a:rPr lang="es-ES_tradnl" dirty="0"/>
              <a:t>). Los proveedores generalmente implementan un DBMS como una colección de bibliotecas y programas separados.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Tree>
    <p:extLst>
      <p:ext uri="{BB962C8B-B14F-4D97-AF65-F5344CB8AC3E}">
        <p14:creationId xmlns:p14="http://schemas.microsoft.com/office/powerpoint/2010/main" val="156280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Evaluaci</a:t>
            </a:r>
            <a:r>
              <a:rPr lang="es-ES" dirty="0" err="1" smtClean="0"/>
              <a:t>ón</a:t>
            </a:r>
            <a:endParaRPr lang="en-US" dirty="0"/>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2</a:t>
            </a:fld>
            <a:endParaRPr lang="en-US"/>
          </a:p>
        </p:txBody>
      </p:sp>
      <p:graphicFrame>
        <p:nvGraphicFramePr>
          <p:cNvPr id="9" name="Marcador de contenido 8"/>
          <p:cNvGraphicFramePr>
            <a:graphicFrameLocks noGrp="1"/>
          </p:cNvGraphicFramePr>
          <p:nvPr>
            <p:ph idx="1"/>
            <p:extLst/>
          </p:nvPr>
        </p:nvGraphicFramePr>
        <p:xfrm>
          <a:off x="1159564" y="1487170"/>
          <a:ext cx="9872871" cy="4137660"/>
        </p:xfrm>
        <a:graphic>
          <a:graphicData uri="http://schemas.openxmlformats.org/drawingml/2006/table">
            <a:tbl>
              <a:tblPr/>
              <a:tblGrid>
                <a:gridCol w="1464366"/>
                <a:gridCol w="1404731"/>
                <a:gridCol w="1550504"/>
                <a:gridCol w="715618"/>
                <a:gridCol w="1674531"/>
                <a:gridCol w="1455616"/>
                <a:gridCol w="1607505"/>
              </a:tblGrid>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_tradnl" sz="2400" b="0" i="0" u="none" strike="noStrike">
                          <a:solidFill>
                            <a:srgbClr val="000000"/>
                          </a:solidFill>
                          <a:effectLst/>
                          <a:latin typeface="Calibri" charset="0"/>
                        </a:rPr>
                        <a:t>Opción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_tradnl" sz="2400" b="0" i="0" u="none" strike="noStrike">
                          <a:solidFill>
                            <a:srgbClr val="000000"/>
                          </a:solidFill>
                          <a:effectLst/>
                          <a:latin typeface="Calibri" charset="0"/>
                        </a:rPr>
                        <a:t>Opción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Primer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Segundo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Primer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Segundo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dirty="0" smtClean="0">
                          <a:solidFill>
                            <a:srgbClr val="000000"/>
                          </a:solidFill>
                          <a:effectLst/>
                          <a:latin typeface="Calibri" charset="0"/>
                        </a:rPr>
                        <a:t>Deberes/</a:t>
                      </a:r>
                    </a:p>
                    <a:p>
                      <a:pPr algn="l" fontAlgn="b"/>
                      <a:r>
                        <a:rPr lang="es-ES_tradnl" sz="2400" b="0" i="0" u="none" strike="noStrike" dirty="0" smtClean="0">
                          <a:solidFill>
                            <a:srgbClr val="000000"/>
                          </a:solidFill>
                          <a:effectLst/>
                          <a:latin typeface="Calibri" charset="0"/>
                        </a:rPr>
                        <a:t>Talleres</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0"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dirty="0" smtClean="0">
                          <a:solidFill>
                            <a:srgbClr val="000000"/>
                          </a:solidFill>
                          <a:effectLst/>
                          <a:latin typeface="Calibri" charset="0"/>
                        </a:rPr>
                        <a:t>Deberes/</a:t>
                      </a:r>
                    </a:p>
                    <a:p>
                      <a:pPr algn="l" fontAlgn="b"/>
                      <a:r>
                        <a:rPr lang="es-ES_tradnl" sz="2400" b="0" i="0" u="none" strike="noStrike" dirty="0" smtClean="0">
                          <a:solidFill>
                            <a:srgbClr val="000000"/>
                          </a:solidFill>
                          <a:effectLst/>
                          <a:latin typeface="Calibri" charset="0"/>
                        </a:rPr>
                        <a:t>Talleres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0"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Pruebas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Pruebas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Proyecto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Proyecto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Cuaderno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1"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Cuaderno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1"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s-ES_tradnl" sz="2400" b="1" i="0" u="none" strike="noStrike">
                          <a:solidFill>
                            <a:srgbClr val="FF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cs-CZ" sz="2400" b="1" i="0" u="none" strike="noStrike">
                          <a:solidFill>
                            <a:srgbClr val="FF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1" i="0" u="none" strike="noStrike">
                          <a:solidFill>
                            <a:srgbClr val="000000"/>
                          </a:solidFill>
                          <a:effectLst/>
                          <a:latin typeface="Calibri" charset="0"/>
                        </a:rPr>
                        <a:t>Actuación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_tradnl" sz="24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s-ES_tradnl" sz="2400" b="1" i="0" u="none" strike="noStrike">
                          <a:solidFill>
                            <a:srgbClr val="FF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cs-CZ" sz="2400" b="1" i="0" u="none" strike="noStrike" dirty="0">
                          <a:solidFill>
                            <a:srgbClr val="FF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3402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Clientes</a:t>
            </a:r>
            <a:r>
              <a:rPr lang="en-US" dirty="0" smtClean="0"/>
              <a:t> y </a:t>
            </a:r>
            <a:r>
              <a:rPr lang="en-US" dirty="0" err="1"/>
              <a:t>servidores</a:t>
            </a:r>
            <a:r>
              <a:rPr lang="en-US" dirty="0"/>
              <a:t> </a:t>
            </a:r>
            <a:r>
              <a:rPr lang="en-US" dirty="0" smtClean="0"/>
              <a:t>de DB</a:t>
            </a:r>
            <a:endParaRPr lang="en-US" dirty="0"/>
          </a:p>
        </p:txBody>
      </p:sp>
      <p:sp>
        <p:nvSpPr>
          <p:cNvPr id="3" name="Marcador de contenido 2"/>
          <p:cNvSpPr>
            <a:spLocks noGrp="1"/>
          </p:cNvSpPr>
          <p:nvPr>
            <p:ph idx="1"/>
          </p:nvPr>
        </p:nvSpPr>
        <p:spPr>
          <a:xfrm>
            <a:off x="838200" y="1499616"/>
            <a:ext cx="10719816" cy="4856734"/>
          </a:xfrm>
        </p:spPr>
        <p:txBody>
          <a:bodyPr>
            <a:normAutofit/>
          </a:bodyPr>
          <a:lstStyle/>
          <a:p>
            <a:r>
              <a:rPr lang="es-ES_tradnl" sz="3200" dirty="0"/>
              <a:t>No existe una definición estándar real para un DBMS, pero cuando un DBMS se implementa utilizando uno o más programas, esta colección de programas generalmente se denomina DB-Server. </a:t>
            </a:r>
            <a:endParaRPr lang="es-ES_tradnl" sz="3200" dirty="0" smtClean="0"/>
          </a:p>
          <a:p>
            <a:r>
              <a:rPr lang="es-ES_tradnl" sz="3200" dirty="0" smtClean="0"/>
              <a:t>El </a:t>
            </a:r>
            <a:r>
              <a:rPr lang="es-ES_tradnl" sz="3200" dirty="0"/>
              <a:t>cliente DB </a:t>
            </a:r>
            <a:r>
              <a:rPr lang="es-ES_tradnl" sz="3200" dirty="0" smtClean="0"/>
              <a:t>hace </a:t>
            </a:r>
            <a:r>
              <a:rPr lang="es-ES_tradnl" sz="3200" dirty="0"/>
              <a:t>referencia a cualquier programa de aplicación que necesite conectarse a una base </a:t>
            </a:r>
            <a:r>
              <a:rPr lang="es-ES_tradnl" sz="3200" dirty="0" smtClean="0"/>
              <a:t>de datos. </a:t>
            </a:r>
            <a:r>
              <a:rPr lang="es-ES_tradnl" sz="3200" dirty="0"/>
              <a:t>Algunos autores consideran que el DB-Server y el DBMS son equivalentes: si no hay DB-Server, entonces no hay DBMS; por lo tanto, los términos </a:t>
            </a:r>
            <a:r>
              <a:rPr lang="es-ES_tradnl" sz="3200" dirty="0" smtClean="0"/>
              <a:t>DBMS-Server </a:t>
            </a:r>
            <a:r>
              <a:rPr lang="es-ES_tradnl" sz="3200" dirty="0"/>
              <a:t>y DBMS-</a:t>
            </a:r>
            <a:r>
              <a:rPr lang="es-ES_tradnl" sz="3200" dirty="0" err="1"/>
              <a:t>Client</a:t>
            </a:r>
            <a:r>
              <a:rPr lang="es-ES_tradnl" sz="3200" dirty="0"/>
              <a:t> también son muy comunes. </a:t>
            </a:r>
            <a:endParaRPr lang="es-ES_tradnl" sz="32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Tree>
    <p:extLst>
      <p:ext uri="{BB962C8B-B14F-4D97-AF65-F5344CB8AC3E}">
        <p14:creationId xmlns:p14="http://schemas.microsoft.com/office/powerpoint/2010/main" val="118331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499616"/>
            <a:ext cx="10719816" cy="4856734"/>
          </a:xfrm>
        </p:spPr>
        <p:txBody>
          <a:bodyPr>
            <a:normAutofit/>
          </a:bodyPr>
          <a:lstStyle/>
          <a:p>
            <a:r>
              <a:rPr lang="es-ES_tradnl" dirty="0"/>
              <a:t>Diferentes implementaciones de DBMS tienen diferentes restricciones. Por ejemplo, algunos DBMS pueden administrar más de </a:t>
            </a:r>
            <a:r>
              <a:rPr lang="es-ES_tradnl" dirty="0" smtClean="0"/>
              <a:t>una </a:t>
            </a:r>
            <a:r>
              <a:rPr lang="es-ES_tradnl" dirty="0"/>
              <a:t>DB, mientras que otras implementaciones requieren un DBMS por separado para cada DB</a:t>
            </a:r>
            <a:r>
              <a:rPr lang="es-ES_tradnl" dirty="0" smtClean="0"/>
              <a:t>. Debido </a:t>
            </a:r>
            <a:r>
              <a:rPr lang="es-ES_tradnl" dirty="0"/>
              <a:t>a estas </a:t>
            </a:r>
            <a:r>
              <a:rPr lang="es-ES_tradnl" dirty="0" smtClean="0"/>
              <a:t>diferencias, </a:t>
            </a:r>
            <a:r>
              <a:rPr lang="es-ES_tradnl" dirty="0"/>
              <a:t>a veces es difícil comparar diferentes </a:t>
            </a:r>
            <a:r>
              <a:rPr lang="es-ES_tradnl" dirty="0" smtClean="0"/>
              <a:t>implementaciones. </a:t>
            </a:r>
            <a:r>
              <a:rPr lang="es-ES_tradnl" dirty="0"/>
              <a:t>Simplemente utilizando el término "DBMS" puede sugerir ciertas características o restricciones </a:t>
            </a:r>
            <a:r>
              <a:rPr lang="es-ES_tradnl" dirty="0" smtClean="0"/>
              <a:t>de </a:t>
            </a:r>
            <a:r>
              <a:rPr lang="es-ES_tradnl" dirty="0"/>
              <a:t>integridad, </a:t>
            </a:r>
            <a:r>
              <a:rPr lang="es-ES_tradnl" dirty="0" smtClean="0"/>
              <a:t>que </a:t>
            </a:r>
            <a:r>
              <a:rPr lang="es-ES_tradnl" b="1" dirty="0" smtClean="0"/>
              <a:t>no</a:t>
            </a:r>
            <a:r>
              <a:rPr lang="es-ES_tradnl" dirty="0" smtClean="0"/>
              <a:t> son necesarias </a:t>
            </a:r>
            <a:r>
              <a:rPr lang="es-ES_tradnl" dirty="0"/>
              <a:t>para todas las situaciones. </a:t>
            </a:r>
            <a:endParaRPr lang="es-ES_tradnl" dirty="0" smtClean="0"/>
          </a:p>
          <a:p>
            <a:r>
              <a:rPr lang="es-ES_tradnl" dirty="0" smtClean="0"/>
              <a:t>Por </a:t>
            </a:r>
            <a:r>
              <a:rPr lang="es-ES_tradnl" dirty="0"/>
              <a:t>lo tanto, introducimos un nuevo </a:t>
            </a:r>
            <a:r>
              <a:rPr lang="es-ES_tradnl" dirty="0" smtClean="0"/>
              <a:t>término: </a:t>
            </a:r>
            <a:r>
              <a:rPr lang="es-ES_tradnl" dirty="0"/>
              <a:t>entorno de base de datos (DBE), que simplemente significa </a:t>
            </a:r>
            <a:r>
              <a:rPr lang="es-ES_tradnl" dirty="0" smtClean="0"/>
              <a:t>una </a:t>
            </a:r>
            <a:r>
              <a:rPr lang="es-ES_tradnl" dirty="0"/>
              <a:t>o más DB junto con cualquier software que proporcione al menos el conjunto mínimo de operaciones de datos requeridas y facilidades de administración.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Tree>
    <p:extLst>
      <p:ext uri="{BB962C8B-B14F-4D97-AF65-F5344CB8AC3E}">
        <p14:creationId xmlns:p14="http://schemas.microsoft.com/office/powerpoint/2010/main" val="137967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792224"/>
            <a:ext cx="10719816" cy="4564126"/>
          </a:xfrm>
        </p:spPr>
        <p:txBody>
          <a:bodyPr>
            <a:normAutofit/>
          </a:bodyPr>
          <a:lstStyle/>
          <a:p>
            <a:r>
              <a:rPr lang="es-ES_tradnl" dirty="0" smtClean="0"/>
              <a:t>En </a:t>
            </a:r>
            <a:r>
              <a:rPr lang="es-ES_tradnl" dirty="0"/>
              <a:t>otras palabras, un DBE se enfoca en la base de datos y la funcionalidad deseada: puede incluir un DBMS si es parte de la implementación, pero no tiene que incluir un DBMS siempre y cuando esté presente la funcionalidad necesaria. </a:t>
            </a:r>
            <a:endParaRPr lang="es-ES_tradnl" dirty="0" smtClean="0"/>
          </a:p>
          <a:p>
            <a:r>
              <a:rPr lang="es-ES_tradnl" dirty="0" smtClean="0"/>
              <a:t>De </a:t>
            </a:r>
            <a:r>
              <a:rPr lang="es-ES_tradnl" dirty="0"/>
              <a:t>manera similar, el término DBE se puede aplicar a las bases de datos implementadas en un solo host, así como a las bases de datos implementadas en un conjunto distribuido de máquinas. Al utilizar este nuevo término, podemos ignorar los detalles de la arquitectura y la implementación cuando no son relevantes</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Tree>
    <p:extLst>
      <p:ext uri="{BB962C8B-B14F-4D97-AF65-F5344CB8AC3E}">
        <p14:creationId xmlns:p14="http://schemas.microsoft.com/office/powerpoint/2010/main" val="1169459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645920"/>
            <a:ext cx="10719816" cy="4710430"/>
          </a:xfrm>
        </p:spPr>
        <p:txBody>
          <a:bodyPr>
            <a:normAutofit fontScale="92500"/>
          </a:bodyPr>
          <a:lstStyle/>
          <a:p>
            <a:r>
              <a:rPr lang="es-ES_tradnl" dirty="0" smtClean="0"/>
              <a:t>Un DBE </a:t>
            </a:r>
            <a:r>
              <a:rPr lang="es-ES_tradnl" dirty="0"/>
              <a:t>se enfoca en la base de datos y la funcionalidad deseada: puede incluir un DBMS si es parte de la implementación, pero no tiene que incluir un DBMS siempre y cuando esté presente la funcionalidad necesaria. </a:t>
            </a:r>
            <a:endParaRPr lang="es-ES_tradnl" dirty="0" smtClean="0"/>
          </a:p>
          <a:p>
            <a:r>
              <a:rPr lang="es-ES_tradnl" dirty="0" smtClean="0"/>
              <a:t>De </a:t>
            </a:r>
            <a:r>
              <a:rPr lang="es-ES_tradnl" dirty="0"/>
              <a:t>manera similar, el término DBE se puede aplicar a las bases de datos implementadas en un solo host, así como a las bases de datos implementadas en un conjunto distribuido de máquinas. Al utilizar este nuevo término, podemos ignorar los detalles de la arquitectura y la implementación cuando no son relevantes</a:t>
            </a:r>
            <a:r>
              <a:rPr lang="es-ES_tradnl" dirty="0" smtClean="0"/>
              <a:t>.</a:t>
            </a:r>
          </a:p>
          <a:p>
            <a:r>
              <a:rPr lang="es-ES_tradnl" dirty="0" smtClean="0"/>
              <a:t>Se puede sustituir el </a:t>
            </a:r>
            <a:r>
              <a:rPr lang="es-ES" dirty="0" smtClean="0"/>
              <a:t>término </a:t>
            </a:r>
            <a:r>
              <a:rPr lang="es-ES" dirty="0"/>
              <a:t>DBE con “</a:t>
            </a:r>
            <a:r>
              <a:rPr lang="es-ES" b="1" dirty="0"/>
              <a:t>Una o más instancias de base de datos con las aplicaciones, bibliotecas o servicios opcionales de </a:t>
            </a:r>
            <a:r>
              <a:rPr lang="es-ES" b="1" dirty="0" smtClean="0"/>
              <a:t>un DBMS, </a:t>
            </a:r>
            <a:r>
              <a:rPr lang="es-ES" b="1" dirty="0"/>
              <a:t>necesarios para implementar las operaciones de datos esperadas y las </a:t>
            </a:r>
            <a:r>
              <a:rPr lang="es-ES" b="1" dirty="0" smtClean="0"/>
              <a:t>funcionalidades de administración</a:t>
            </a:r>
            <a:r>
              <a:rPr lang="es-ES" dirty="0" smtClean="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Tree>
    <p:extLst>
      <p:ext uri="{BB962C8B-B14F-4D97-AF65-F5344CB8AC3E}">
        <p14:creationId xmlns:p14="http://schemas.microsoft.com/office/powerpoint/2010/main" val="1849228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792224"/>
            <a:ext cx="10719816" cy="4564126"/>
          </a:xfrm>
        </p:spPr>
        <p:txBody>
          <a:bodyPr>
            <a:noAutofit/>
          </a:bodyPr>
          <a:lstStyle/>
          <a:p>
            <a:r>
              <a:rPr lang="es-ES_tradnl" sz="3300" dirty="0"/>
              <a:t>U</a:t>
            </a:r>
            <a:r>
              <a:rPr lang="es-ES_tradnl" sz="3300" dirty="0" smtClean="0"/>
              <a:t>tilizaremos </a:t>
            </a:r>
            <a:r>
              <a:rPr lang="es-ES_tradnl" sz="3300" dirty="0"/>
              <a:t>el término DBMS cuando </a:t>
            </a:r>
            <a:r>
              <a:rPr lang="es-ES_tradnl" sz="3300" dirty="0" smtClean="0"/>
              <a:t>queramos </a:t>
            </a:r>
            <a:r>
              <a:rPr lang="es-ES_tradnl" sz="3300" dirty="0"/>
              <a:t>dar a entender que se está utilizando un producto DBMS real, como Oracle, DB2, etc. </a:t>
            </a:r>
            <a:endParaRPr lang="es-ES_tradnl" sz="3300" dirty="0" smtClean="0"/>
          </a:p>
          <a:p>
            <a:r>
              <a:rPr lang="es-ES_tradnl" sz="3300" dirty="0" smtClean="0"/>
              <a:t>Si </a:t>
            </a:r>
            <a:r>
              <a:rPr lang="es-ES_tradnl" sz="3300" dirty="0"/>
              <a:t>usamos el término DBE, </a:t>
            </a:r>
            <a:r>
              <a:rPr lang="es-ES_tradnl" sz="3300" dirty="0" smtClean="0"/>
              <a:t>podríamos </a:t>
            </a:r>
            <a:r>
              <a:rPr lang="es-ES_tradnl" sz="3300" dirty="0"/>
              <a:t>estar refiriéndonos a uno de estos productos, pero también podríamos estar refiriéndonos a cualquier otra combinación de software con mayor, menor o igual nivel de funcionalidad. Como veremos, el término "DBE" puede incluso referirse a un sistema más grande que contiene </a:t>
            </a:r>
            <a:r>
              <a:rPr lang="es-ES_tradnl" sz="3300" dirty="0" smtClean="0"/>
              <a:t>varias </a:t>
            </a:r>
            <a:r>
              <a:rPr lang="es-ES_tradnl" sz="3300" dirty="0" err="1" smtClean="0"/>
              <a:t>DBs</a:t>
            </a:r>
            <a:r>
              <a:rPr lang="es-ES_tradnl" sz="3300" dirty="0"/>
              <a:t>, DBMS y </a:t>
            </a:r>
            <a:r>
              <a:rPr lang="es-ES_tradnl" sz="3300" dirty="0" err="1"/>
              <a:t>DBEs</a:t>
            </a:r>
            <a:r>
              <a:rPr lang="es-ES_tradnl" sz="3300" dirty="0"/>
              <a:t> dentro de él.</a:t>
            </a:r>
            <a:endParaRPr lang="es-ES_tradnl" sz="3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Tree>
    <p:extLst>
      <p:ext uri="{BB962C8B-B14F-4D97-AF65-F5344CB8AC3E}">
        <p14:creationId xmlns:p14="http://schemas.microsoft.com/office/powerpoint/2010/main" val="772990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3102165"/>
          </a:xfrm>
        </p:spPr>
        <p:txBody>
          <a:bodyPr>
            <a:normAutofit/>
          </a:bodyPr>
          <a:lstStyle/>
          <a:p>
            <a:r>
              <a:rPr lang="en-US" dirty="0"/>
              <a:t>CONCEPTOS ARQUITECTONICOS DE </a:t>
            </a:r>
            <a:r>
              <a:rPr lang="en-US" dirty="0" smtClean="0"/>
              <a:t>UN DBE</a:t>
            </a:r>
            <a:endParaRPr lang="en-US" dirty="0"/>
          </a:p>
        </p:txBody>
      </p:sp>
    </p:spTree>
    <p:extLst>
      <p:ext uri="{BB962C8B-B14F-4D97-AF65-F5344CB8AC3E}">
        <p14:creationId xmlns:p14="http://schemas.microsoft.com/office/powerpoint/2010/main" val="5860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Conceptos</a:t>
            </a:r>
            <a:r>
              <a:rPr lang="en-US" dirty="0" smtClean="0"/>
              <a:t> </a:t>
            </a:r>
            <a:r>
              <a:rPr lang="en-US" dirty="0" err="1" smtClean="0"/>
              <a:t>Arquitect</a:t>
            </a:r>
            <a:r>
              <a:rPr lang="es-ES" dirty="0" err="1" smtClean="0"/>
              <a:t>ó</a:t>
            </a:r>
            <a:r>
              <a:rPr lang="en-US" dirty="0" err="1" smtClean="0"/>
              <a:t>nicos</a:t>
            </a:r>
            <a:r>
              <a:rPr lang="en-US" dirty="0" smtClean="0"/>
              <a:t> de un DBE</a:t>
            </a:r>
            <a:endParaRPr lang="en-US" b="1" dirty="0"/>
          </a:p>
        </p:txBody>
      </p:sp>
      <p:sp>
        <p:nvSpPr>
          <p:cNvPr id="3" name="Marcador de contenido 2"/>
          <p:cNvSpPr>
            <a:spLocks noGrp="1"/>
          </p:cNvSpPr>
          <p:nvPr>
            <p:ph idx="1"/>
          </p:nvPr>
        </p:nvSpPr>
        <p:spPr>
          <a:xfrm>
            <a:off x="838200" y="2798064"/>
            <a:ext cx="10719816" cy="3558286"/>
          </a:xfrm>
        </p:spPr>
        <p:txBody>
          <a:bodyPr>
            <a:normAutofit/>
          </a:bodyPr>
          <a:lstStyle/>
          <a:p>
            <a:r>
              <a:rPr lang="es-ES_tradnl" dirty="0"/>
              <a:t>Al considerar la arquitectura de un sistema complicado, como un DBE, </a:t>
            </a:r>
            <a:r>
              <a:rPr lang="es-ES_tradnl" dirty="0" smtClean="0"/>
              <a:t>hay </a:t>
            </a:r>
            <a:r>
              <a:rPr lang="es-ES_tradnl" dirty="0"/>
              <a:t>varias formas diferentes en que podemos ver los detalles. En esta sección, proporcionaremos una vista muy breve y de alto nivel, útil para analizar las arquitecturas DBE arquetípicas utilizadas más </a:t>
            </a:r>
            <a:r>
              <a:rPr lang="es-ES_tradnl" dirty="0" smtClean="0"/>
              <a:t>adelante.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Tree>
    <p:extLst>
      <p:ext uri="{BB962C8B-B14F-4D97-AF65-F5344CB8AC3E}">
        <p14:creationId xmlns:p14="http://schemas.microsoft.com/office/powerpoint/2010/main" val="608277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a:t>Independientemente de los detalles de la implementación, podemos crear colecciones lógicas de </a:t>
            </a:r>
            <a:r>
              <a:rPr lang="es-ES_tradnl" b="1" dirty="0"/>
              <a:t>funcionalidades</a:t>
            </a:r>
            <a:r>
              <a:rPr lang="es-ES_tradnl" dirty="0"/>
              <a:t> relacionadas llamadas servicios. </a:t>
            </a:r>
            <a:endParaRPr lang="es-ES_tradnl" dirty="0" smtClean="0"/>
          </a:p>
          <a:p>
            <a:r>
              <a:rPr lang="es-ES_tradnl" dirty="0" smtClean="0"/>
              <a:t>Por </a:t>
            </a:r>
            <a:r>
              <a:rPr lang="es-ES_tradnl" dirty="0"/>
              <a:t>ejemplo, mencionamos anteriormente que muchas bases de datos admiten consultas; Podemos llamar a la agrupación </a:t>
            </a:r>
            <a:r>
              <a:rPr lang="es-ES_tradnl" dirty="0" smtClean="0"/>
              <a:t>(lógica) </a:t>
            </a:r>
            <a:r>
              <a:rPr lang="es-ES_tradnl" dirty="0"/>
              <a:t>del software que implementa esta funcionalidad el </a:t>
            </a:r>
            <a:r>
              <a:rPr lang="es-ES_tradnl" b="1" dirty="0"/>
              <a:t>servicio de consulta</a:t>
            </a:r>
            <a:r>
              <a:rPr lang="es-ES_tradnl" dirty="0"/>
              <a:t>. </a:t>
            </a:r>
            <a:endParaRPr lang="es-ES_tradnl" dirty="0" smtClean="0"/>
          </a:p>
          <a:p>
            <a:r>
              <a:rPr lang="es-ES_tradnl" dirty="0" smtClean="0"/>
              <a:t>Podemos </a:t>
            </a:r>
            <a:r>
              <a:rPr lang="es-ES_tradnl" dirty="0"/>
              <a:t>definir servicios como este para las funciones </a:t>
            </a:r>
            <a:r>
              <a:rPr lang="es-ES_tradnl" b="1" dirty="0"/>
              <a:t>visibles</a:t>
            </a:r>
            <a:r>
              <a:rPr lang="es-ES_tradnl" dirty="0"/>
              <a:t> </a:t>
            </a:r>
            <a:r>
              <a:rPr lang="es-ES_tradnl" dirty="0" smtClean="0"/>
              <a:t>(</a:t>
            </a:r>
            <a:r>
              <a:rPr lang="es-ES_tradnl" dirty="0"/>
              <a:t>como la consulta) y las funciones </a:t>
            </a:r>
            <a:r>
              <a:rPr lang="es-ES_tradnl" b="1" dirty="0"/>
              <a:t>internas</a:t>
            </a:r>
            <a:r>
              <a:rPr lang="es-ES_tradnl" dirty="0"/>
              <a:t> (como la optimización de la consulta). </a:t>
            </a:r>
            <a:r>
              <a:rPr lang="es-ES_tradnl" dirty="0" smtClean="0"/>
              <a:t>Llamamos </a:t>
            </a:r>
            <a:r>
              <a:rPr lang="es-ES_tradnl" dirty="0"/>
              <a:t>a cualquier pieza de software que usa un servicio </a:t>
            </a:r>
            <a:r>
              <a:rPr lang="es-ES_tradnl" b="1" dirty="0"/>
              <a:t>consumidor de servicios</a:t>
            </a:r>
            <a:r>
              <a:rPr lang="es-ES_tradnl" dirty="0"/>
              <a:t>, mientras que cualquier pieza de software que implementa el servicio se denomina </a:t>
            </a:r>
            <a:r>
              <a:rPr lang="es-ES_tradnl" b="1" dirty="0"/>
              <a:t>proveedor de </a:t>
            </a:r>
            <a:r>
              <a:rPr lang="es-ES_tradnl" b="1" dirty="0" smtClean="0"/>
              <a:t>servicios</a:t>
            </a:r>
            <a:r>
              <a:rPr lang="es-ES_tradnl" dirty="0" smtClean="0"/>
              <a:t>. </a:t>
            </a:r>
          </a:p>
          <a:p>
            <a:r>
              <a:rPr lang="es-ES_tradnl" dirty="0" smtClean="0"/>
              <a:t>Cada </a:t>
            </a:r>
            <a:r>
              <a:rPr lang="es-ES_tradnl" dirty="0"/>
              <a:t>servicio tiene al menos una interfaz (similar a un acuerdo contractual que define las entradas, salidas y protocolos utilizados por los consumidores y proveedores del servicio). Estas interfaces pueden ser muy abstractas (simplemente especificando un orden de pasos a seguir) o pueden describir detalles muy tangibles, como tipos de datos o incluso sintaxis textual.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Tree>
    <p:extLst>
      <p:ext uri="{BB962C8B-B14F-4D97-AF65-F5344CB8AC3E}">
        <p14:creationId xmlns:p14="http://schemas.microsoft.com/office/powerpoint/2010/main" val="58145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La mayoría de estos detalles de la interfaz generalmente solo están presentes en los diagramas de diseño de nivel inferior, no en los diagramas de arquitectura o despliegue de alto nivel.</a:t>
            </a:r>
          </a:p>
          <a:p>
            <a:r>
              <a:rPr lang="es-ES_tradnl" dirty="0" smtClean="0"/>
              <a:t>La </a:t>
            </a:r>
            <a:r>
              <a:rPr lang="es-ES_tradnl" dirty="0"/>
              <a:t>misma pieza de software puede ser tanto un consumidor de servicios como un proveedor de servicios e incluso puede consumir o proporcionar varios servicios diferentes </a:t>
            </a:r>
            <a:r>
              <a:rPr lang="es-ES_tradnl" dirty="0" smtClean="0"/>
              <a:t>usando diversas interfaces</a:t>
            </a:r>
            <a:r>
              <a:rPr lang="es-ES_tradnl" dirty="0"/>
              <a:t>, pero generalmente es mejor limitar la cantidad de servicios involucrados para una pieza individual de código. Aunque podemos hablar de los servicios como parte de la </a:t>
            </a:r>
            <a:r>
              <a:rPr lang="es-ES_tradnl" dirty="0" smtClean="0"/>
              <a:t>arquitectura </a:t>
            </a:r>
            <a:r>
              <a:rPr lang="es-ES_tradnl" dirty="0"/>
              <a:t>o </a:t>
            </a:r>
            <a:r>
              <a:rPr lang="es-ES_tradnl" dirty="0" smtClean="0"/>
              <a:t>implementación </a:t>
            </a:r>
            <a:r>
              <a:rPr lang="es-ES_tradnl" dirty="0"/>
              <a:t>(como interfaces), por lo general no los vemos representados directamente en los diagramas de arquitectura o </a:t>
            </a:r>
            <a:r>
              <a:rPr lang="es-ES_tradnl" dirty="0" smtClean="0"/>
              <a:t>de despliegue. </a:t>
            </a:r>
            <a:r>
              <a:rPr lang="es-ES_tradnl" dirty="0"/>
              <a:t>En cambio, generalmente vemos los componentes y subsistemas (que veremos </a:t>
            </a:r>
            <a:r>
              <a:rPr lang="es-ES_tradnl" dirty="0" smtClean="0"/>
              <a:t>como parte de la materia) </a:t>
            </a:r>
            <a:r>
              <a:rPr lang="es-ES_tradnl" dirty="0"/>
              <a:t>implementando los servicios en estos diagramas.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746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Componentes y subsistemas</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Un </a:t>
            </a:r>
            <a:r>
              <a:rPr lang="es-ES_tradnl" b="1" dirty="0" smtClean="0"/>
              <a:t>componente</a:t>
            </a:r>
            <a:r>
              <a:rPr lang="es-ES_tradnl" dirty="0" smtClean="0"/>
              <a:t> </a:t>
            </a:r>
            <a:r>
              <a:rPr lang="es-ES_tradnl" dirty="0"/>
              <a:t>es simplemente un paquete desplegable que proporciona un conjunto de </a:t>
            </a:r>
            <a:r>
              <a:rPr lang="es-ES_tradnl" dirty="0" smtClean="0"/>
              <a:t>funciones, </a:t>
            </a:r>
            <a:r>
              <a:rPr lang="es-ES_tradnl" dirty="0"/>
              <a:t>y un </a:t>
            </a:r>
            <a:r>
              <a:rPr lang="es-ES_tradnl" b="1" dirty="0"/>
              <a:t>subsistema</a:t>
            </a:r>
            <a:r>
              <a:rPr lang="es-ES_tradnl" dirty="0"/>
              <a:t> es una colección de uno o más componentes que trabajan juntos hacia un objetivo común. Cuando queramos usar los dos términos de manera intercambiable, usaremos el término </a:t>
            </a:r>
            <a:r>
              <a:rPr lang="es-ES_tradnl" b="1" dirty="0"/>
              <a:t>COS</a:t>
            </a:r>
            <a:r>
              <a:rPr lang="es-ES_tradnl" dirty="0"/>
              <a:t> (componente o subsistema). </a:t>
            </a:r>
            <a:endParaRPr lang="es-ES_tradnl" dirty="0" smtClean="0"/>
          </a:p>
          <a:p>
            <a:r>
              <a:rPr lang="es-ES_tradnl" dirty="0" smtClean="0"/>
              <a:t>A </a:t>
            </a:r>
            <a:r>
              <a:rPr lang="es-ES_tradnl" dirty="0"/>
              <a:t>diferencia de un servicio, que es meramente una agrupación lógica, </a:t>
            </a:r>
            <a:r>
              <a:rPr lang="es-ES_tradnl" dirty="0" smtClean="0"/>
              <a:t>un </a:t>
            </a:r>
            <a:r>
              <a:rPr lang="es-ES_tradnl" dirty="0"/>
              <a:t>COS es una agrupación física, lo que significa que tiene una estructura correspondiente en la implementación. Con frecuencia, denominamos a estos </a:t>
            </a:r>
            <a:r>
              <a:rPr lang="es-ES_tradnl" dirty="0" err="1" smtClean="0"/>
              <a:t>COSs</a:t>
            </a:r>
            <a:r>
              <a:rPr lang="es-ES_tradnl" dirty="0" smtClean="0"/>
              <a:t> dependiendo  del </a:t>
            </a:r>
            <a:r>
              <a:rPr lang="es-ES_tradnl" dirty="0"/>
              <a:t>servicio principal que brindan. Puede haber varias instancias </a:t>
            </a:r>
            <a:r>
              <a:rPr lang="es-ES_tradnl" dirty="0" smtClean="0"/>
              <a:t>del mismo </a:t>
            </a:r>
            <a:r>
              <a:rPr lang="es-ES_tradnl" dirty="0"/>
              <a:t>COS </a:t>
            </a:r>
            <a:r>
              <a:rPr lang="es-ES_tradnl" dirty="0" smtClean="0"/>
              <a:t>implementadas </a:t>
            </a:r>
            <a:r>
              <a:rPr lang="es-ES_tradnl" dirty="0"/>
              <a:t>dentro del sistema. Estas instancias suelen denominarse </a:t>
            </a:r>
            <a:r>
              <a:rPr lang="es-ES_tradnl" dirty="0" smtClean="0"/>
              <a:t>servidores.</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Tree>
    <p:extLst>
      <p:ext uri="{BB962C8B-B14F-4D97-AF65-F5344CB8AC3E}">
        <p14:creationId xmlns:p14="http://schemas.microsoft.com/office/powerpoint/2010/main" val="205547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Indicaciones</a:t>
            </a:r>
            <a:r>
              <a:rPr lang="en-US" dirty="0" smtClean="0"/>
              <a:t> </a:t>
            </a:r>
            <a:r>
              <a:rPr lang="en-US" dirty="0" err="1" smtClean="0"/>
              <a:t>Generales</a:t>
            </a:r>
            <a:endParaRPr lang="en-US" dirty="0"/>
          </a:p>
        </p:txBody>
      </p:sp>
      <p:sp>
        <p:nvSpPr>
          <p:cNvPr id="3" name="Marcador de contenido 2"/>
          <p:cNvSpPr>
            <a:spLocks noGrp="1"/>
          </p:cNvSpPr>
          <p:nvPr>
            <p:ph idx="1"/>
          </p:nvPr>
        </p:nvSpPr>
        <p:spPr/>
        <p:txBody>
          <a:bodyPr/>
          <a:lstStyle/>
          <a:p>
            <a:r>
              <a:rPr lang="en-US" dirty="0" smtClean="0"/>
              <a:t>lrecalde10@gmail.com</a:t>
            </a:r>
          </a:p>
          <a:p>
            <a:r>
              <a:rPr lang="en-US" dirty="0" err="1" smtClean="0"/>
              <a:t>Asistencia</a:t>
            </a:r>
            <a:r>
              <a:rPr lang="en-US" dirty="0" smtClean="0"/>
              <a:t> -&gt; </a:t>
            </a:r>
            <a:r>
              <a:rPr lang="en-US" dirty="0" err="1" smtClean="0"/>
              <a:t>Presencial</a:t>
            </a:r>
            <a:endParaRPr lang="en-US" dirty="0" smtClean="0"/>
          </a:p>
          <a:p>
            <a:r>
              <a:rPr lang="en-US" dirty="0" err="1" smtClean="0"/>
              <a:t>Horario</a:t>
            </a:r>
            <a:r>
              <a:rPr lang="en-US" dirty="0" smtClean="0"/>
              <a:t> de </a:t>
            </a:r>
            <a:r>
              <a:rPr lang="en-US" dirty="0" err="1" smtClean="0"/>
              <a:t>consulta</a:t>
            </a:r>
            <a:r>
              <a:rPr lang="en-US" dirty="0" smtClean="0"/>
              <a:t>: </a:t>
            </a:r>
            <a:r>
              <a:rPr lang="en-US" dirty="0" err="1" smtClean="0"/>
              <a:t>viernes</a:t>
            </a:r>
            <a:r>
              <a:rPr lang="en-US" dirty="0" smtClean="0"/>
              <a:t> 16.00 a 18.00</a:t>
            </a:r>
          </a:p>
          <a:p>
            <a:r>
              <a:rPr lang="en-US" dirty="0" err="1" smtClean="0"/>
              <a:t>Asistente</a:t>
            </a:r>
            <a:r>
              <a:rPr lang="en-US" dirty="0" smtClean="0"/>
              <a:t>?</a:t>
            </a:r>
          </a:p>
          <a:p>
            <a:r>
              <a:rPr lang="en-US" dirty="0" err="1" smtClean="0"/>
              <a:t>Ingl</a:t>
            </a:r>
            <a:r>
              <a:rPr lang="es-ES" dirty="0" err="1" smtClean="0"/>
              <a:t>és</a:t>
            </a:r>
            <a:r>
              <a:rPr lang="es-ES" dirty="0" smtClean="0"/>
              <a:t>?</a:t>
            </a:r>
          </a:p>
          <a:p>
            <a:r>
              <a:rPr lang="es-ES" dirty="0" smtClean="0"/>
              <a:t>Opción 2: Actuación: presentación de 5 min</a:t>
            </a:r>
          </a:p>
          <a:p>
            <a:r>
              <a:rPr lang="es-ES" dirty="0">
                <a:hlinkClick r:id="rId2"/>
              </a:rPr>
              <a:t>https://github.com/lore10/BDDD</a:t>
            </a:r>
            <a:r>
              <a:rPr lang="es-ES" dirty="0" smtClean="0"/>
              <a:t> </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3</a:t>
            </a:fld>
            <a:endParaRPr lang="en-US"/>
          </a:p>
        </p:txBody>
      </p:sp>
    </p:spTree>
    <p:extLst>
      <p:ext uri="{BB962C8B-B14F-4D97-AF65-F5344CB8AC3E}">
        <p14:creationId xmlns:p14="http://schemas.microsoft.com/office/powerpoint/2010/main" val="270162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Componentes y subsistemas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smtClean="0"/>
              <a:t>Por </a:t>
            </a:r>
            <a:r>
              <a:rPr lang="es-ES_tradnl" dirty="0"/>
              <a:t>ejemplo, podríamos ver un COS de consulta definido en la arquitectura y varios servidores de consulta (instancias del COS de consulta) implementados en el entorno. Alternativamente, podríamos referirnos a estos COS o sus instancias implementadas como Administradores de consultas, Procesadores de consultas, Controladores de consultas o incluso algún otro nombre. Diferentes instancias </a:t>
            </a:r>
            <a:r>
              <a:rPr lang="es-ES_tradnl" dirty="0" smtClean="0"/>
              <a:t>del mismo </a:t>
            </a:r>
            <a:r>
              <a:rPr lang="es-ES_tradnl" dirty="0"/>
              <a:t>COS pueden tener diferentes detalles de implementación y configuración, siempre que las instancias sigan proporcionando todos los servicios necesarios utilizando los protocolos e interfaces correctos. Usualmente representamos un COS en un diagrama arquitectónico como una caja u óvalo con </a:t>
            </a:r>
            <a:r>
              <a:rPr lang="es-ES_tradnl" dirty="0" smtClean="0"/>
              <a:t>su nombre </a:t>
            </a:r>
            <a:r>
              <a:rPr lang="es-ES_tradnl" dirty="0"/>
              <a:t>escrito en el interior. Los diagramas de </a:t>
            </a:r>
            <a:r>
              <a:rPr lang="es-ES_tradnl" dirty="0" smtClean="0"/>
              <a:t>despliegue muestran </a:t>
            </a:r>
            <a:r>
              <a:rPr lang="es-ES_tradnl" dirty="0"/>
              <a:t>cada instancia de COS de manera similar, pero generalmente el nombre de la instancia incluye alguna sugerencia adicional (como un número, abreviatura u otro detalle de implementación) para ayudar a diferenciar las instancias entre sí.</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Tree>
    <p:extLst>
      <p:ext uri="{BB962C8B-B14F-4D97-AF65-F5344CB8AC3E}">
        <p14:creationId xmlns:p14="http://schemas.microsoft.com/office/powerpoint/2010/main" val="2117731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26696"/>
          </a:xfrm>
        </p:spPr>
        <p:txBody>
          <a:bodyPr/>
          <a:lstStyle/>
          <a:p>
            <a:r>
              <a:rPr lang="es-ES" dirty="0" smtClean="0"/>
              <a:t>Sitios</a:t>
            </a:r>
            <a:endParaRPr lang="en-US" b="1" dirty="0"/>
          </a:p>
        </p:txBody>
      </p:sp>
      <p:sp>
        <p:nvSpPr>
          <p:cNvPr id="3" name="Marcador de contenido 2"/>
          <p:cNvSpPr>
            <a:spLocks noGrp="1"/>
          </p:cNvSpPr>
          <p:nvPr>
            <p:ph idx="1"/>
          </p:nvPr>
        </p:nvSpPr>
        <p:spPr>
          <a:xfrm>
            <a:off x="838200" y="1282890"/>
            <a:ext cx="10719816" cy="5073460"/>
          </a:xfrm>
        </p:spPr>
        <p:txBody>
          <a:bodyPr>
            <a:normAutofit fontScale="85000" lnSpcReduction="20000"/>
          </a:bodyPr>
          <a:lstStyle/>
          <a:p>
            <a:r>
              <a:rPr lang="es-ES_tradnl" dirty="0"/>
              <a:t>El término </a:t>
            </a:r>
            <a:r>
              <a:rPr lang="es-ES_tradnl" b="1" dirty="0"/>
              <a:t>sitio</a:t>
            </a:r>
            <a:r>
              <a:rPr lang="es-ES_tradnl" dirty="0"/>
              <a:t> representa una ubicación lógica en un diagrama arquitectónico o en un diagrama de </a:t>
            </a:r>
            <a:r>
              <a:rPr lang="es-ES_tradnl" dirty="0" smtClean="0"/>
              <a:t>despliegue; </a:t>
            </a:r>
            <a:r>
              <a:rPr lang="es-ES_tradnl" dirty="0"/>
              <a:t>por lo general, esta es una máquina real y física, pero eso no es necesariamente cierto</a:t>
            </a:r>
            <a:r>
              <a:rPr lang="es-ES_tradnl" dirty="0" smtClean="0"/>
              <a:t>.</a:t>
            </a:r>
          </a:p>
          <a:p>
            <a:r>
              <a:rPr lang="es-ES_tradnl" dirty="0"/>
              <a:t>Por ejemplo, podríamos tener una implementación usando dos sitios (llamados Sitio - A y Sitio - B). Esto significa que esos dos sitios podrían ser </a:t>
            </a:r>
            <a:r>
              <a:rPr lang="es-ES_tradnl" dirty="0" smtClean="0"/>
              <a:t>cualquier par de máquinas</a:t>
            </a:r>
            <a:r>
              <a:rPr lang="es-ES_tradnl" dirty="0"/>
              <a:t>, siempre que se cumplan todos los requisitos </a:t>
            </a:r>
            <a:r>
              <a:rPr lang="es-ES_tradnl" dirty="0" smtClean="0"/>
              <a:t>por </a:t>
            </a:r>
            <a:r>
              <a:rPr lang="es-ES_tradnl" dirty="0"/>
              <a:t>las máquinas y sus conexiones de red. En ciertas circunstancias, también podríamos implementar todos los subsistemas ubicados en el Sitio - A y el Sitio - B en la misma máquina. </a:t>
            </a:r>
            <a:r>
              <a:rPr lang="es-ES_tradnl" dirty="0" smtClean="0"/>
              <a:t>Recordemos que </a:t>
            </a:r>
            <a:r>
              <a:rPr lang="es-ES_tradnl" dirty="0"/>
              <a:t>un DDB implementado en una sola máquina sigue siendo un DDB. En otras palabras, siempre que el plan de implementación no prohíba explícitamente la implementación de todas las instancias de COS para ese DDB en una sola máquina, podemos implementarlas de esta manera y aún considerarla </a:t>
            </a:r>
            <a:r>
              <a:rPr lang="es-ES_tradnl" dirty="0" smtClean="0"/>
              <a:t>un </a:t>
            </a:r>
            <a:r>
              <a:rPr lang="es-ES_tradnl" dirty="0"/>
              <a:t>DDB. </a:t>
            </a:r>
            <a:endParaRPr lang="es-ES_tradnl" dirty="0" smtClean="0"/>
          </a:p>
          <a:p>
            <a:r>
              <a:rPr lang="es-ES_tradnl" dirty="0" smtClean="0"/>
              <a:t>Los </a:t>
            </a:r>
            <a:r>
              <a:rPr lang="es-ES_tradnl" dirty="0"/>
              <a:t>diagramas de arquitectura y de </a:t>
            </a:r>
            <a:r>
              <a:rPr lang="es-ES_tradnl" dirty="0" smtClean="0"/>
              <a:t>despliegue representan los sitios </a:t>
            </a:r>
            <a:r>
              <a:rPr lang="es-ES_tradnl" dirty="0"/>
              <a:t>como objetos contenedores (generalmente con el nombre del sitio y las instancias de COS implementadas incluidas dentro de ellos) cuando hay más de un sitio involucrado; de lo contrario, se supone que todo en el diagrama está ubicado en un solo sitio, que puede o no puede ser nombrado en el diagrama.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Tree>
    <p:extLst>
      <p:ext uri="{BB962C8B-B14F-4D97-AF65-F5344CB8AC3E}">
        <p14:creationId xmlns:p14="http://schemas.microsoft.com/office/powerpoint/2010/main" val="165117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Arquitecturas</a:t>
            </a:r>
            <a:r>
              <a:rPr lang="en-US" dirty="0" smtClean="0"/>
              <a:t> DBE </a:t>
            </a:r>
            <a:r>
              <a:rPr lang="en-US" dirty="0" err="1" smtClean="0"/>
              <a:t>Arquet</a:t>
            </a:r>
            <a:r>
              <a:rPr lang="es-ES" dirty="0" err="1" smtClean="0"/>
              <a:t>ípicas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549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2791" y="986460"/>
            <a:ext cx="10719816" cy="4673854"/>
          </a:xfrm>
        </p:spPr>
        <p:txBody>
          <a:bodyPr>
            <a:normAutofit lnSpcReduction="10000"/>
          </a:bodyPr>
          <a:lstStyle/>
          <a:p>
            <a:r>
              <a:rPr lang="es-ES_tradnl" dirty="0"/>
              <a:t>Como ya hemos discutido, al considerar un DBE, hay algunos requisitos mínimos que deben estar </a:t>
            </a:r>
            <a:r>
              <a:rPr lang="es-ES_tradnl" dirty="0" smtClean="0"/>
              <a:t>presentes:</a:t>
            </a:r>
          </a:p>
          <a:p>
            <a:pPr lvl="1"/>
            <a:r>
              <a:rPr lang="es-ES_tradnl" sz="2800" dirty="0" smtClean="0"/>
              <a:t>la </a:t>
            </a:r>
            <a:r>
              <a:rPr lang="es-ES_tradnl" sz="2800" dirty="0"/>
              <a:t>capacidad de agregar nuevo contenido de datos y </a:t>
            </a:r>
            <a:endParaRPr lang="es-ES_tradnl" sz="2800" dirty="0" smtClean="0"/>
          </a:p>
          <a:p>
            <a:pPr lvl="1"/>
            <a:r>
              <a:rPr lang="es-ES_tradnl" sz="2800" dirty="0" smtClean="0"/>
              <a:t>recuperar </a:t>
            </a:r>
            <a:r>
              <a:rPr lang="es-ES_tradnl" sz="2800" dirty="0"/>
              <a:t>el contenido existente. </a:t>
            </a:r>
            <a:endParaRPr lang="es-ES_tradnl" sz="2800" dirty="0" smtClean="0"/>
          </a:p>
          <a:p>
            <a:r>
              <a:rPr lang="es-ES_tradnl" dirty="0" smtClean="0"/>
              <a:t>La </a:t>
            </a:r>
            <a:r>
              <a:rPr lang="es-ES_tradnl" dirty="0"/>
              <a:t>mayoría de </a:t>
            </a:r>
            <a:r>
              <a:rPr lang="es-ES_tradnl" dirty="0" smtClean="0"/>
              <a:t>los </a:t>
            </a:r>
            <a:r>
              <a:rPr lang="es-ES_tradnl" dirty="0"/>
              <a:t>DBE del mundo real proporcionan más que solo este nivel mínimo de funcionalidad. En particular, generalmente se proporcionan las operaciones de actualización y eliminación de datos. Es posible que veamos algunas instalaciones más sofisticadas, como el servicio de consulta y otros servicios que admiten operaciones de esquema. En esta sección, consideraremos brevemente los servicios típicos que esperaríamos ver en un DBE. Luego, consideraremos algunas arquitecturas DBE arquetípicas.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Tree>
    <p:extLst>
      <p:ext uri="{BB962C8B-B14F-4D97-AF65-F5344CB8AC3E}">
        <p14:creationId xmlns:p14="http://schemas.microsoft.com/office/powerpoint/2010/main" val="1074510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smtClean="0"/>
              <a:t>Servicios Requeridos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pic>
        <p:nvPicPr>
          <p:cNvPr id="6" name="Imagen 5"/>
          <p:cNvPicPr>
            <a:picLocks noChangeAspect="1"/>
          </p:cNvPicPr>
          <p:nvPr/>
        </p:nvPicPr>
        <p:blipFill>
          <a:blip r:embed="rId2"/>
          <a:stretch>
            <a:fillRect/>
          </a:stretch>
        </p:blipFill>
        <p:spPr>
          <a:xfrm>
            <a:off x="3975143" y="2269618"/>
            <a:ext cx="7671799" cy="4086732"/>
          </a:xfrm>
          <a:prstGeom prst="rect">
            <a:avLst/>
          </a:prstGeom>
        </p:spPr>
      </p:pic>
      <p:sp>
        <p:nvSpPr>
          <p:cNvPr id="3" name="Marcador de contenido 2"/>
          <p:cNvSpPr>
            <a:spLocks noGrp="1"/>
          </p:cNvSpPr>
          <p:nvPr>
            <p:ph idx="1"/>
          </p:nvPr>
        </p:nvSpPr>
        <p:spPr>
          <a:xfrm>
            <a:off x="606188" y="1426554"/>
            <a:ext cx="5016690" cy="4673854"/>
          </a:xfrm>
        </p:spPr>
        <p:txBody>
          <a:bodyPr>
            <a:noAutofit/>
          </a:bodyPr>
          <a:lstStyle/>
          <a:p>
            <a:r>
              <a:rPr lang="es-ES_tradnl" sz="2300" dirty="0"/>
              <a:t>La Figura 1.1 muestra un diagrama arquitectónico simplista para un DBE mínimo. La arquitectura mostrada es </a:t>
            </a:r>
            <a:r>
              <a:rPr lang="es-ES_tradnl" sz="2300" dirty="0" smtClean="0"/>
              <a:t>poco </a:t>
            </a:r>
            <a:r>
              <a:rPr lang="es-ES_tradnl" sz="2300" dirty="0"/>
              <a:t>realista. En esta arquitectura, hay un subsistema separado para cada servicio que se discute en esta sección, y cada subsistema tiene el mismo nombre que el servicio que proporciona. Estos subsistemas están contenidos dentro de un subsistema más grande, al que llamamos Data </a:t>
            </a:r>
            <a:r>
              <a:rPr lang="es-ES_tradnl" sz="2300" dirty="0" err="1"/>
              <a:t>Getter</a:t>
            </a:r>
            <a:r>
              <a:rPr lang="es-ES_tradnl" sz="2300" dirty="0"/>
              <a:t> (DG). Este DBE proporciona (al menos) tres servicios; se denominan </a:t>
            </a:r>
            <a:r>
              <a:rPr lang="es-ES_tradnl" sz="2300" dirty="0" err="1"/>
              <a:t>Drd</a:t>
            </a:r>
            <a:r>
              <a:rPr lang="es-ES_tradnl" sz="2300" dirty="0"/>
              <a:t>-S, </a:t>
            </a:r>
            <a:r>
              <a:rPr lang="es-ES_tradnl" sz="2300" dirty="0" err="1"/>
              <a:t>Sec</a:t>
            </a:r>
            <a:r>
              <a:rPr lang="es-ES_tradnl" sz="2300" dirty="0"/>
              <a:t>-S y </a:t>
            </a:r>
            <a:r>
              <a:rPr lang="es-ES_tradnl" sz="2300" dirty="0" err="1"/>
              <a:t>Semi</a:t>
            </a:r>
            <a:r>
              <a:rPr lang="es-ES_tradnl" sz="2300" dirty="0"/>
              <a:t>-S. </a:t>
            </a:r>
            <a:endParaRPr lang="es-ES_tradnl" sz="2300" dirty="0" smtClean="0"/>
          </a:p>
        </p:txBody>
      </p:sp>
    </p:spTree>
    <p:extLst>
      <p:ext uri="{BB962C8B-B14F-4D97-AF65-F5344CB8AC3E}">
        <p14:creationId xmlns:p14="http://schemas.microsoft.com/office/powerpoint/2010/main" val="694520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Requeridos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Al leer este diagrama, debemos recordar </a:t>
            </a:r>
            <a:r>
              <a:rPr lang="es-ES_tradnl" dirty="0" err="1" smtClean="0"/>
              <a:t>qu</a:t>
            </a:r>
            <a:r>
              <a:rPr lang="es-ES" dirty="0" smtClean="0"/>
              <a:t>é</a:t>
            </a:r>
            <a:r>
              <a:rPr lang="es-ES_tradnl" dirty="0" smtClean="0"/>
              <a:t> </a:t>
            </a:r>
            <a:r>
              <a:rPr lang="es-ES_tradnl" dirty="0"/>
              <a:t>es un DBE y, por lo tanto, los servicios mostrados deben considerarse de vital </a:t>
            </a:r>
            <a:r>
              <a:rPr lang="es-ES_tradnl" dirty="0" smtClean="0"/>
              <a:t>importancia, </a:t>
            </a:r>
            <a:r>
              <a:rPr lang="es-ES_tradnl" dirty="0"/>
              <a:t>pero es posible que el entorno no proporcione servicios adicionales que no se muestran aquí. Por ejemplo, este diagrama no muestra ningún proveedor de servicios para las operaciones de consulta o comando, pero eso no significa necesariamente que no podamos usar este diagrama para analizar un DBE con esas instalaciones; en su lugar, simplemente significa que cualquier DBE sin esas instalaciones no mencionadas es potencialmente representado por este diagrama</a:t>
            </a:r>
            <a:r>
              <a:rPr lang="es-ES_tradnl" dirty="0" smtClean="0"/>
              <a:t>.</a:t>
            </a:r>
          </a:p>
          <a:p>
            <a:r>
              <a:rPr lang="es-ES_tradnl" dirty="0"/>
              <a:t>Siempre que usamos un diagrama de arquitectura o despliegue para un DBE, por lo general destacamos algún requisito o característica del entorno dentro de un contexto específico; en este caso, simplemente estamos mostrando lo que debe proporcionar un DBE "mínimo" y los tres servicios que se muestran aquí satisfacen esos requisitos mínimos. </a:t>
            </a:r>
          </a:p>
          <a:p>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Tree>
    <p:extLst>
      <p:ext uri="{BB962C8B-B14F-4D97-AF65-F5344CB8AC3E}">
        <p14:creationId xmlns:p14="http://schemas.microsoft.com/office/powerpoint/2010/main" val="89950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3048"/>
          </a:xfrm>
        </p:spPr>
        <p:txBody>
          <a:bodyPr/>
          <a:lstStyle/>
          <a:p>
            <a:r>
              <a:rPr lang="es-ES" dirty="0"/>
              <a:t>Servicios Requeridos</a:t>
            </a:r>
            <a:endParaRPr lang="en-US" b="1" dirty="0"/>
          </a:p>
        </p:txBody>
      </p:sp>
      <p:sp>
        <p:nvSpPr>
          <p:cNvPr id="3" name="Marcador de contenido 2"/>
          <p:cNvSpPr>
            <a:spLocks noGrp="1"/>
          </p:cNvSpPr>
          <p:nvPr>
            <p:ph idx="1"/>
          </p:nvPr>
        </p:nvSpPr>
        <p:spPr>
          <a:xfrm>
            <a:off x="486770" y="1260737"/>
            <a:ext cx="11218459" cy="5278176"/>
          </a:xfrm>
        </p:spPr>
        <p:txBody>
          <a:bodyPr>
            <a:normAutofit fontScale="85000" lnSpcReduction="20000"/>
          </a:bodyPr>
          <a:lstStyle/>
          <a:p>
            <a:r>
              <a:rPr lang="es-ES_tradnl" dirty="0" smtClean="0"/>
              <a:t>Cada </a:t>
            </a:r>
            <a:r>
              <a:rPr lang="es-ES_tradnl" dirty="0"/>
              <a:t>DBE debe incluir un servicio que ofrezca la capacidad de recuperar datos de la base de datos. Llamaremos a esto el </a:t>
            </a:r>
            <a:r>
              <a:rPr lang="es-ES_tradnl" b="1" dirty="0"/>
              <a:t>Servicio de Lectura de Datos </a:t>
            </a:r>
            <a:r>
              <a:rPr lang="es-ES_tradnl" dirty="0"/>
              <a:t>(</a:t>
            </a:r>
            <a:r>
              <a:rPr lang="es-ES_tradnl" b="1" dirty="0" err="1"/>
              <a:t>Drd</a:t>
            </a:r>
            <a:r>
              <a:rPr lang="es-ES_tradnl" b="1" dirty="0"/>
              <a:t>-S</a:t>
            </a:r>
            <a:r>
              <a:rPr lang="es-ES_tradnl" dirty="0"/>
              <a:t>). </a:t>
            </a:r>
            <a:endParaRPr lang="es-ES_tradnl" dirty="0" smtClean="0"/>
          </a:p>
          <a:p>
            <a:r>
              <a:rPr lang="es-ES_tradnl" dirty="0" smtClean="0"/>
              <a:t>Dado </a:t>
            </a:r>
            <a:r>
              <a:rPr lang="es-ES_tradnl" dirty="0"/>
              <a:t>que la mayoría de las DBE también tienen al menos un nivel básico de privacidad o confidencialidad, siempre debe haber algún tipo de </a:t>
            </a:r>
            <a:r>
              <a:rPr lang="es-ES_tradnl" b="1" dirty="0"/>
              <a:t>Servicio de Seguridad </a:t>
            </a:r>
            <a:r>
              <a:rPr lang="es-ES_tradnl" dirty="0"/>
              <a:t>(</a:t>
            </a:r>
            <a:r>
              <a:rPr lang="es-ES_tradnl" b="1" dirty="0" err="1"/>
              <a:t>Sec</a:t>
            </a:r>
            <a:r>
              <a:rPr lang="es-ES_tradnl" b="1" dirty="0"/>
              <a:t>-S</a:t>
            </a:r>
            <a:r>
              <a:rPr lang="es-ES_tradnl" dirty="0" smtClean="0"/>
              <a:t>). En </a:t>
            </a:r>
            <a:r>
              <a:rPr lang="es-ES_tradnl" dirty="0"/>
              <a:t>un esfuerzo por ser inclusivos, podemos considerar que </a:t>
            </a:r>
            <a:r>
              <a:rPr lang="es-ES_tradnl" dirty="0" smtClean="0"/>
              <a:t>los </a:t>
            </a:r>
            <a:r>
              <a:rPr lang="es-ES_tradnl" dirty="0"/>
              <a:t>DBE sin "seguridad" están implementando un </a:t>
            </a:r>
            <a:r>
              <a:rPr lang="es-ES_tradnl" dirty="0" err="1"/>
              <a:t>Sec</a:t>
            </a:r>
            <a:r>
              <a:rPr lang="es-ES_tradnl" dirty="0"/>
              <a:t>-S que "permite a todos hacer todo". Cualquier DBE del mundo real debe tener un </a:t>
            </a:r>
            <a:r>
              <a:rPr lang="es-ES_tradnl" dirty="0" err="1"/>
              <a:t>Sec</a:t>
            </a:r>
            <a:r>
              <a:rPr lang="es-ES_tradnl" dirty="0"/>
              <a:t>-S que proporcione tanto autenticación como </a:t>
            </a:r>
            <a:r>
              <a:rPr lang="es-ES_tradnl" dirty="0" smtClean="0"/>
              <a:t>autorización. El </a:t>
            </a:r>
            <a:r>
              <a:rPr lang="es-ES_tradnl" dirty="0" err="1"/>
              <a:t>Drd</a:t>
            </a:r>
            <a:r>
              <a:rPr lang="es-ES_tradnl" dirty="0"/>
              <a:t>-S usa el </a:t>
            </a:r>
            <a:r>
              <a:rPr lang="es-ES_tradnl" dirty="0" err="1"/>
              <a:t>Sec</a:t>
            </a:r>
            <a:r>
              <a:rPr lang="es-ES_tradnl" dirty="0"/>
              <a:t>-S para asegurar que los datos privados permanezcan ocultos </a:t>
            </a:r>
            <a:r>
              <a:rPr lang="es-ES_tradnl" dirty="0" smtClean="0"/>
              <a:t>para </a:t>
            </a:r>
            <a:r>
              <a:rPr lang="es-ES_tradnl" dirty="0"/>
              <a:t>aquellos que no cuentan con los permisos adecuados. </a:t>
            </a:r>
            <a:endParaRPr lang="es-ES_tradnl" dirty="0" smtClean="0"/>
          </a:p>
          <a:p>
            <a:r>
              <a:rPr lang="es-ES_tradnl" dirty="0" smtClean="0"/>
              <a:t>Por </a:t>
            </a:r>
            <a:r>
              <a:rPr lang="es-ES_tradnl" dirty="0"/>
              <a:t>lo general, hay otro servicio que proporciona al menos un nivel mínimo de verificación de integridad o cumplimiento. Este otro servicio es responsable de prevenir errores semánticos (por ejemplo, el contenido de datos que representa un salario debe ser mayor que cero, de lo contrario es un error semántico). Similar al </a:t>
            </a:r>
            <a:r>
              <a:rPr lang="es-ES_tradnl" dirty="0" err="1"/>
              <a:t>Sec</a:t>
            </a:r>
            <a:r>
              <a:rPr lang="es-ES_tradnl" dirty="0"/>
              <a:t>-S, este servicio puede ser menos que perfecto, o tal vez incluso implementado usando una política de "permitir todas las modificaciones" si no se definen restricciones explícitas. Llamamos a este servicio el </a:t>
            </a:r>
            <a:r>
              <a:rPr lang="es-ES_tradnl" b="1" dirty="0"/>
              <a:t>Servicio de Integridad Semántica </a:t>
            </a:r>
            <a:r>
              <a:rPr lang="es-ES_tradnl" dirty="0"/>
              <a:t>(</a:t>
            </a:r>
            <a:r>
              <a:rPr lang="es-ES_tradnl" b="1" dirty="0" err="1"/>
              <a:t>Semi</a:t>
            </a:r>
            <a:r>
              <a:rPr lang="es-ES_tradnl" b="1" dirty="0"/>
              <a:t>-S</a:t>
            </a:r>
            <a:r>
              <a:rPr lang="es-ES_tradnl" dirty="0" smtClean="0"/>
              <a:t>). </a:t>
            </a:r>
            <a:r>
              <a:rPr lang="es-ES_tradnl" dirty="0"/>
              <a:t>Este servicio puede ser utilizado por varios servicios, incluido el </a:t>
            </a:r>
            <a:r>
              <a:rPr lang="es-ES_tradnl" dirty="0" err="1"/>
              <a:t>Drd</a:t>
            </a:r>
            <a:r>
              <a:rPr lang="es-ES_tradnl" dirty="0"/>
              <a:t>-S, que puede usarlo para proporcionar valores predeterminados para el </a:t>
            </a:r>
            <a:r>
              <a:rPr lang="es-ES_tradnl" dirty="0" smtClean="0"/>
              <a:t>contenido que recupera </a:t>
            </a:r>
            <a:r>
              <a:rPr lang="es-ES_tradnl" dirty="0"/>
              <a:t>(entre otras posibilidades).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Tree>
    <p:extLst>
      <p:ext uri="{BB962C8B-B14F-4D97-AF65-F5344CB8AC3E}">
        <p14:creationId xmlns:p14="http://schemas.microsoft.com/office/powerpoint/2010/main" val="1482426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smtClean="0"/>
              <a:t>Antes se </a:t>
            </a:r>
            <a:r>
              <a:rPr lang="es-ES_tradnl" dirty="0" err="1" smtClean="0"/>
              <a:t>mencion</a:t>
            </a:r>
            <a:r>
              <a:rPr lang="es-ES" dirty="0" err="1" smtClean="0"/>
              <a:t>ó</a:t>
            </a:r>
            <a:r>
              <a:rPr lang="es-ES" dirty="0" smtClean="0"/>
              <a:t> </a:t>
            </a:r>
            <a:r>
              <a:rPr lang="es-ES_tradnl" dirty="0" smtClean="0"/>
              <a:t>que </a:t>
            </a:r>
            <a:r>
              <a:rPr lang="es-ES_tradnl" dirty="0"/>
              <a:t>cada base de datos debe proporcionar algún mecanismo para </a:t>
            </a:r>
            <a:r>
              <a:rPr lang="es-ES_tradnl" b="1" dirty="0"/>
              <a:t>llenar los datos</a:t>
            </a:r>
            <a:r>
              <a:rPr lang="es-ES_tradnl" dirty="0"/>
              <a:t> (de lo contrario, la base de datos siempre estaría vacía), pero también dijimos que cada base de datos podría admitir diferentes interfaces para los mecanismos que utilizan. Por lo tanto, la capacidad de escribir datos no siempre se implementa como un servicio, o, como mínimo, no siempre se implementa de una manera que podamos incorporar en nuestra arquitectura DBE. </a:t>
            </a:r>
            <a:endParaRPr lang="es-ES_tradnl" dirty="0" smtClean="0"/>
          </a:p>
          <a:p>
            <a:r>
              <a:rPr lang="es-ES_tradnl" dirty="0" smtClean="0"/>
              <a:t>Por </a:t>
            </a:r>
            <a:r>
              <a:rPr lang="es-ES_tradnl" dirty="0"/>
              <a:t>ejemplo, si el único mecanismo de llenado de datos provisto por un DBE en particular fue un programa que solo admite la entrada interactiva del usuario (pantallas de texto o cuadros de </a:t>
            </a:r>
            <a:r>
              <a:rPr lang="es-ES_tradnl" dirty="0" smtClean="0"/>
              <a:t>diálogo), </a:t>
            </a:r>
            <a:r>
              <a:rPr lang="es-ES_tradnl" dirty="0"/>
              <a:t>no podríamos usar ese programa como proveedor de servicios en ningún sentido significativo. Sin embargo, si el DBE proporciona un mecanismo </a:t>
            </a:r>
            <a:r>
              <a:rPr lang="es-ES_tradnl" dirty="0" smtClean="0"/>
              <a:t>de “programa amigable” </a:t>
            </a:r>
            <a:r>
              <a:rPr lang="es-ES_tradnl" dirty="0"/>
              <a:t>para escribir datos, podemos llamar a esto el </a:t>
            </a:r>
            <a:r>
              <a:rPr lang="es-ES_tradnl" b="1" dirty="0"/>
              <a:t>Servicio de Escritura de Datos (</a:t>
            </a:r>
            <a:r>
              <a:rPr lang="es-ES_tradnl" b="1" dirty="0" err="1"/>
              <a:t>Dwr</a:t>
            </a:r>
            <a:r>
              <a:rPr lang="es-ES_tradnl" b="1" dirty="0"/>
              <a:t>-S). </a:t>
            </a:r>
            <a:r>
              <a:rPr lang="es-ES_tradnl" dirty="0"/>
              <a:t>Aunque no es un servicio requerido y no está presente en todos los DBE, generalmente está presente en la mayoría de los productos DBMS </a:t>
            </a:r>
            <a:r>
              <a:rPr lang="es-ES_tradnl" dirty="0" smtClean="0"/>
              <a:t>tradicionales. </a:t>
            </a:r>
            <a:r>
              <a:rPr lang="es-ES_tradnl" dirty="0"/>
              <a:t>Si hay un </a:t>
            </a:r>
            <a:r>
              <a:rPr lang="es-ES_tradnl" dirty="0" err="1"/>
              <a:t>Dwr</a:t>
            </a:r>
            <a:r>
              <a:rPr lang="es-ES_tradnl" dirty="0"/>
              <a:t> S, entonces usa el </a:t>
            </a:r>
            <a:r>
              <a:rPr lang="es-ES_tradnl" dirty="0" err="1"/>
              <a:t>Sec</a:t>
            </a:r>
            <a:r>
              <a:rPr lang="es-ES_tradnl" dirty="0"/>
              <a:t>-S (para evitar adiciones, modificaciones y eliminaciones de contenido de datos no autorizados) y el </a:t>
            </a:r>
            <a:r>
              <a:rPr lang="es-ES_tradnl" dirty="0" err="1"/>
              <a:t>Semi</a:t>
            </a:r>
            <a:r>
              <a:rPr lang="es-ES_tradnl" dirty="0"/>
              <a:t>-S (para evitar causar errores semánticos cuando agrega, modifica o elimina cualquier contenido de datos).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58376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589700" y="1682496"/>
            <a:ext cx="4449170" cy="4673854"/>
          </a:xfrm>
        </p:spPr>
        <p:txBody>
          <a:bodyPr>
            <a:normAutofit fontScale="85000" lnSpcReduction="20000"/>
          </a:bodyPr>
          <a:lstStyle/>
          <a:p>
            <a:r>
              <a:rPr lang="es-ES_tradnl" dirty="0" smtClean="0"/>
              <a:t>A menos </a:t>
            </a:r>
            <a:r>
              <a:rPr lang="es-ES_tradnl" dirty="0"/>
              <a:t>que especifiquemos los requisitos de manera más explícita, es posible que </a:t>
            </a:r>
            <a:r>
              <a:rPr lang="es-ES_tradnl" dirty="0" err="1"/>
              <a:t>Sec</a:t>
            </a:r>
            <a:r>
              <a:rPr lang="es-ES_tradnl" dirty="0"/>
              <a:t>-S y </a:t>
            </a:r>
            <a:r>
              <a:rPr lang="es-ES_tradnl" dirty="0" err="1"/>
              <a:t>Semi</a:t>
            </a:r>
            <a:r>
              <a:rPr lang="es-ES_tradnl" dirty="0"/>
              <a:t>-S en un DBE </a:t>
            </a:r>
            <a:r>
              <a:rPr lang="es-ES_tradnl" dirty="0" smtClean="0"/>
              <a:t>particular proporcionen </a:t>
            </a:r>
            <a:r>
              <a:rPr lang="es-ES_tradnl" dirty="0"/>
              <a:t>diversos grados de funcionalidad para estos servicios. La Figura 1.2 muestra el diagrama arquitectónico para un DBE que proporciona los servicios básicos que acabamos de discutir. Aquí, mostramos todos los servicios utilizados para acceder a los datos para las operaciones de lectura o escritura como un solo subsistema llamado </a:t>
            </a:r>
            <a:r>
              <a:rPr lang="es-ES_tradnl" b="1" dirty="0"/>
              <a:t>Data </a:t>
            </a:r>
            <a:r>
              <a:rPr lang="es-ES_tradnl" b="1" dirty="0" err="1"/>
              <a:t>Accessor</a:t>
            </a:r>
            <a:r>
              <a:rPr lang="es-ES_tradnl" b="1" dirty="0"/>
              <a:t> (DA)</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pic>
        <p:nvPicPr>
          <p:cNvPr id="6" name="Imagen 5"/>
          <p:cNvPicPr>
            <a:picLocks noChangeAspect="1"/>
          </p:cNvPicPr>
          <p:nvPr/>
        </p:nvPicPr>
        <p:blipFill>
          <a:blip r:embed="rId2"/>
          <a:stretch>
            <a:fillRect/>
          </a:stretch>
        </p:blipFill>
        <p:spPr>
          <a:xfrm>
            <a:off x="4929685" y="1498505"/>
            <a:ext cx="6781800" cy="4406900"/>
          </a:xfrm>
          <a:prstGeom prst="rect">
            <a:avLst/>
          </a:prstGeom>
        </p:spPr>
      </p:pic>
    </p:spTree>
    <p:extLst>
      <p:ext uri="{BB962C8B-B14F-4D97-AF65-F5344CB8AC3E}">
        <p14:creationId xmlns:p14="http://schemas.microsoft.com/office/powerpoint/2010/main" val="1071717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También </a:t>
            </a:r>
            <a:r>
              <a:rPr lang="es-ES_tradnl" dirty="0"/>
              <a:t>podríamos haber mostrado el subsistema Data </a:t>
            </a:r>
            <a:r>
              <a:rPr lang="es-ES_tradnl" dirty="0" err="1"/>
              <a:t>Getter</a:t>
            </a:r>
            <a:r>
              <a:rPr lang="es-ES_tradnl" dirty="0"/>
              <a:t> en lugar de </a:t>
            </a:r>
            <a:r>
              <a:rPr lang="es-ES_tradnl" dirty="0" err="1"/>
              <a:t>Drd</a:t>
            </a:r>
            <a:r>
              <a:rPr lang="es-ES_tradnl" dirty="0"/>
              <a:t>-S. Sin embargo, no lo incluimos aquí porque las operaciones de lectura y escritura utilizan </a:t>
            </a:r>
            <a:r>
              <a:rPr lang="es-ES_tradnl" dirty="0" err="1"/>
              <a:t>Semi</a:t>
            </a:r>
            <a:r>
              <a:rPr lang="es-ES_tradnl" dirty="0"/>
              <a:t>-S y </a:t>
            </a:r>
            <a:r>
              <a:rPr lang="es-ES_tradnl" dirty="0" err="1"/>
              <a:t>Sec</a:t>
            </a:r>
            <a:r>
              <a:rPr lang="es-ES_tradnl" dirty="0"/>
              <a:t>-S. De manera similar, podríamos considerar la combinación de </a:t>
            </a:r>
            <a:r>
              <a:rPr lang="es-ES_tradnl" dirty="0" err="1"/>
              <a:t>Dwr</a:t>
            </a:r>
            <a:r>
              <a:rPr lang="es-ES_tradnl" dirty="0"/>
              <a:t>-S, </a:t>
            </a:r>
            <a:r>
              <a:rPr lang="es-ES_tradnl" dirty="0" err="1"/>
              <a:t>Semi</a:t>
            </a:r>
            <a:r>
              <a:rPr lang="es-ES_tradnl" dirty="0"/>
              <a:t>-S y </a:t>
            </a:r>
            <a:r>
              <a:rPr lang="es-ES_tradnl" dirty="0" err="1"/>
              <a:t>Sec</a:t>
            </a:r>
            <a:r>
              <a:rPr lang="es-ES_tradnl" dirty="0"/>
              <a:t>-S como un subsistema de </a:t>
            </a:r>
            <a:r>
              <a:rPr lang="es-ES_tradnl" dirty="0" smtClean="0"/>
              <a:t>”Data Setter", </a:t>
            </a:r>
            <a:r>
              <a:rPr lang="es-ES_tradnl" dirty="0"/>
              <a:t>pero estos detalles generalmente no agregan mucho valor a nuestro diagrama. En otras palabras, </a:t>
            </a:r>
            <a:r>
              <a:rPr lang="es-ES_tradnl" dirty="0" smtClean="0"/>
              <a:t>el </a:t>
            </a:r>
            <a:r>
              <a:rPr lang="es-ES_tradnl" b="1" dirty="0"/>
              <a:t>DA</a:t>
            </a:r>
            <a:r>
              <a:rPr lang="es-ES_tradnl" dirty="0"/>
              <a:t> siempre incluye implícitamente </a:t>
            </a:r>
            <a:r>
              <a:rPr lang="es-ES_tradnl" dirty="0" smtClean="0"/>
              <a:t>un </a:t>
            </a:r>
            <a:r>
              <a:rPr lang="es-ES_tradnl" b="1" dirty="0"/>
              <a:t>DG</a:t>
            </a:r>
            <a:r>
              <a:rPr lang="es-ES_tradnl" dirty="0"/>
              <a:t> como parte de </a:t>
            </a:r>
            <a:r>
              <a:rPr lang="es-ES" dirty="0" smtClean="0"/>
              <a:t>él</a:t>
            </a:r>
            <a:r>
              <a:rPr lang="es-ES_tradnl" dirty="0" smtClean="0"/>
              <a:t> </a:t>
            </a:r>
            <a:r>
              <a:rPr lang="es-ES_tradnl" dirty="0"/>
              <a:t>y los servicios que se muestran en la Figura 1.2.</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Tree>
    <p:extLst>
      <p:ext uri="{BB962C8B-B14F-4D97-AF65-F5344CB8AC3E}">
        <p14:creationId xmlns:p14="http://schemas.microsoft.com/office/powerpoint/2010/main" val="169963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p:txBody>
          <a:bodyPr/>
          <a:lstStyle/>
          <a:p>
            <a:r>
              <a:rPr lang="en-US" dirty="0" smtClean="0"/>
              <a:t>Distributed Database Systems, </a:t>
            </a:r>
            <a:r>
              <a:rPr lang="en-US" dirty="0"/>
              <a:t>D</a:t>
            </a:r>
            <a:r>
              <a:rPr lang="en-US" dirty="0" smtClean="0"/>
              <a:t>avid Bell, Jane </a:t>
            </a:r>
            <a:r>
              <a:rPr lang="en-US" dirty="0" err="1" smtClean="0"/>
              <a:t>Grimson</a:t>
            </a:r>
            <a:endParaRPr lang="en-US" dirty="0" smtClean="0"/>
          </a:p>
          <a:p>
            <a:r>
              <a:rPr lang="en-US" dirty="0"/>
              <a:t>Principles of </a:t>
            </a:r>
            <a:r>
              <a:rPr lang="en-US" dirty="0" smtClean="0"/>
              <a:t>Distributed Database Systems, Third Edition, </a:t>
            </a:r>
            <a:r>
              <a:rPr lang="en-US" dirty="0"/>
              <a:t>M. </a:t>
            </a:r>
            <a:r>
              <a:rPr lang="en-US" dirty="0" smtClean="0"/>
              <a:t>Tamer </a:t>
            </a:r>
            <a:r>
              <a:rPr lang="es-ES" dirty="0" err="1" smtClean="0"/>
              <a:t>Ö</a:t>
            </a:r>
            <a:r>
              <a:rPr lang="en-US" dirty="0" err="1" smtClean="0"/>
              <a:t>zsu</a:t>
            </a:r>
            <a:r>
              <a:rPr lang="en-US" dirty="0" smtClean="0"/>
              <a:t>, </a:t>
            </a:r>
            <a:r>
              <a:rPr lang="en-US" dirty="0"/>
              <a:t>Patrick </a:t>
            </a:r>
            <a:r>
              <a:rPr lang="en-US" dirty="0" err="1" smtClean="0"/>
              <a:t>Valduriez</a:t>
            </a:r>
            <a:endParaRPr lang="en-US" dirty="0" smtClean="0"/>
          </a:p>
          <a:p>
            <a:r>
              <a:rPr lang="en-US" dirty="0" smtClean="0"/>
              <a:t>Distributed database management systems, </a:t>
            </a:r>
            <a:r>
              <a:rPr lang="en-US" dirty="0"/>
              <a:t>A Practical </a:t>
            </a:r>
            <a:r>
              <a:rPr lang="en-US" dirty="0" smtClean="0"/>
              <a:t>Approach, Saeed K. </a:t>
            </a:r>
            <a:r>
              <a:rPr lang="en-US" dirty="0" err="1" smtClean="0"/>
              <a:t>Rahimi</a:t>
            </a:r>
            <a:r>
              <a:rPr lang="en-US" dirty="0" smtClean="0"/>
              <a:t>, Frank S. </a:t>
            </a:r>
            <a:r>
              <a:rPr lang="en-US" dirty="0" err="1" smtClean="0"/>
              <a:t>Haug</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4</a:t>
            </a:fld>
            <a:endParaRPr lang="en-US"/>
          </a:p>
        </p:txBody>
      </p:sp>
    </p:spTree>
    <p:extLst>
      <p:ext uri="{BB962C8B-B14F-4D97-AF65-F5344CB8AC3E}">
        <p14:creationId xmlns:p14="http://schemas.microsoft.com/office/powerpoint/2010/main" val="1469861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Esperados</a:t>
            </a:r>
            <a:endParaRPr lang="en-US" b="1" dirty="0"/>
          </a:p>
        </p:txBody>
      </p:sp>
      <p:sp>
        <p:nvSpPr>
          <p:cNvPr id="3" name="Marcador de contenido 2"/>
          <p:cNvSpPr>
            <a:spLocks noGrp="1"/>
          </p:cNvSpPr>
          <p:nvPr>
            <p:ph idx="1"/>
          </p:nvPr>
        </p:nvSpPr>
        <p:spPr>
          <a:xfrm>
            <a:off x="838200" y="1682496"/>
            <a:ext cx="10719816" cy="4673854"/>
          </a:xfrm>
        </p:spPr>
        <p:txBody>
          <a:bodyPr>
            <a:normAutofit fontScale="77500" lnSpcReduction="20000"/>
          </a:bodyPr>
          <a:lstStyle/>
          <a:p>
            <a:r>
              <a:rPr lang="es-ES_tradnl" dirty="0"/>
              <a:t>Cada DBE debe proporcionar la funcionalidad contenida en </a:t>
            </a:r>
            <a:r>
              <a:rPr lang="es-ES_tradnl" dirty="0" smtClean="0"/>
              <a:t>el </a:t>
            </a:r>
            <a:r>
              <a:rPr lang="es-ES_tradnl" dirty="0"/>
              <a:t>DG, y muchos DBE proporcionarán la funcionalidad contenida en el DA, pero a menudo esperamos que un DBE sea más poderoso que estos escenarios mínimos o básicos. </a:t>
            </a:r>
          </a:p>
          <a:p>
            <a:r>
              <a:rPr lang="es-ES_tradnl" dirty="0" smtClean="0"/>
              <a:t>En </a:t>
            </a:r>
            <a:r>
              <a:rPr lang="es-ES_tradnl" dirty="0"/>
              <a:t>particular, mencionamos el servicio de consulta anteriormente, y aquí lo llamaremos </a:t>
            </a:r>
            <a:r>
              <a:rPr lang="es-ES_tradnl" b="1" dirty="0"/>
              <a:t>Servicio de solicitud de </a:t>
            </a:r>
            <a:r>
              <a:rPr lang="es-ES_tradnl" b="1" dirty="0" smtClean="0"/>
              <a:t>consulta, </a:t>
            </a:r>
            <a:r>
              <a:rPr lang="es-ES_tradnl" b="1" dirty="0" err="1" smtClean="0"/>
              <a:t>Query</a:t>
            </a:r>
            <a:r>
              <a:rPr lang="es-ES_tradnl" b="1" dirty="0" smtClean="0"/>
              <a:t> </a:t>
            </a:r>
            <a:r>
              <a:rPr lang="es-ES_tradnl" b="1" dirty="0" err="1" smtClean="0"/>
              <a:t>Request</a:t>
            </a:r>
            <a:r>
              <a:rPr lang="es-ES_tradnl" b="1" dirty="0" smtClean="0"/>
              <a:t> </a:t>
            </a:r>
            <a:r>
              <a:rPr lang="es-ES_tradnl" b="1" dirty="0" err="1" smtClean="0"/>
              <a:t>Service</a:t>
            </a:r>
            <a:r>
              <a:rPr lang="es-ES_tradnl" b="1" dirty="0" smtClean="0"/>
              <a:t> </a:t>
            </a:r>
            <a:r>
              <a:rPr lang="es-ES_tradnl" dirty="0"/>
              <a:t>(</a:t>
            </a:r>
            <a:r>
              <a:rPr lang="es-ES_tradnl" b="1" dirty="0" err="1"/>
              <a:t>Qreq</a:t>
            </a:r>
            <a:r>
              <a:rPr lang="es-ES_tradnl" b="1" dirty="0"/>
              <a:t>-S</a:t>
            </a:r>
            <a:r>
              <a:rPr lang="es-ES_tradnl" dirty="0"/>
              <a:t>). La mayoría de los DBMS modernos deben proporcionar esto, así como algún tipo de </a:t>
            </a:r>
            <a:r>
              <a:rPr lang="es-ES_tradnl" b="1" dirty="0"/>
              <a:t>Servicio de Optimización de </a:t>
            </a:r>
            <a:r>
              <a:rPr lang="es-ES_tradnl" b="1" dirty="0" smtClean="0"/>
              <a:t>Consultas, </a:t>
            </a:r>
            <a:r>
              <a:rPr lang="es-ES_tradnl" b="1" dirty="0" err="1" smtClean="0"/>
              <a:t>Query</a:t>
            </a:r>
            <a:r>
              <a:rPr lang="es-ES_tradnl" b="1" dirty="0" smtClean="0"/>
              <a:t> </a:t>
            </a:r>
            <a:r>
              <a:rPr lang="es-ES_tradnl" b="1" dirty="0" err="1" smtClean="0"/>
              <a:t>Optimization</a:t>
            </a:r>
            <a:r>
              <a:rPr lang="es-ES_tradnl" b="1" dirty="0" smtClean="0"/>
              <a:t> </a:t>
            </a:r>
            <a:r>
              <a:rPr lang="es-ES_tradnl" b="1" dirty="0" err="1" smtClean="0"/>
              <a:t>Service</a:t>
            </a:r>
            <a:r>
              <a:rPr lang="es-ES_tradnl" dirty="0" smtClean="0"/>
              <a:t> </a:t>
            </a:r>
            <a:r>
              <a:rPr lang="es-ES_tradnl" dirty="0"/>
              <a:t>(</a:t>
            </a:r>
            <a:r>
              <a:rPr lang="es-ES_tradnl" b="1" dirty="0" err="1"/>
              <a:t>Qopt</a:t>
            </a:r>
            <a:r>
              <a:rPr lang="es-ES_tradnl" b="1" dirty="0"/>
              <a:t>-S</a:t>
            </a:r>
            <a:r>
              <a:rPr lang="es-ES_tradnl" dirty="0"/>
              <a:t>), pero ninguno de estos servicios es un requisito para todos los </a:t>
            </a:r>
            <a:r>
              <a:rPr lang="es-ES_tradnl" dirty="0" err="1" smtClean="0"/>
              <a:t>DBEs</a:t>
            </a:r>
            <a:r>
              <a:rPr lang="es-ES_tradnl" dirty="0" smtClean="0"/>
              <a:t>. </a:t>
            </a:r>
          </a:p>
          <a:p>
            <a:r>
              <a:rPr lang="es-ES_tradnl" dirty="0" smtClean="0"/>
              <a:t>Generalmente</a:t>
            </a:r>
            <a:r>
              <a:rPr lang="es-ES_tradnl" dirty="0"/>
              <a:t>, el </a:t>
            </a:r>
            <a:r>
              <a:rPr lang="es-ES_tradnl" dirty="0" err="1"/>
              <a:t>Qreq</a:t>
            </a:r>
            <a:r>
              <a:rPr lang="es-ES_tradnl" dirty="0"/>
              <a:t>-S forma un plan para una consulta y luego pasa el plan al </a:t>
            </a:r>
            <a:r>
              <a:rPr lang="es-ES_tradnl" dirty="0" err="1"/>
              <a:t>Qopt</a:t>
            </a:r>
            <a:r>
              <a:rPr lang="es-ES_tradnl" dirty="0"/>
              <a:t>-S. </a:t>
            </a:r>
            <a:r>
              <a:rPr lang="es-ES_tradnl" dirty="0" smtClean="0"/>
              <a:t>El </a:t>
            </a:r>
            <a:r>
              <a:rPr lang="es-ES_tradnl" dirty="0" err="1"/>
              <a:t>Qopt</a:t>
            </a:r>
            <a:r>
              <a:rPr lang="es-ES_tradnl" dirty="0"/>
              <a:t>-S optimiza el plan y luego usa el </a:t>
            </a:r>
            <a:r>
              <a:rPr lang="es-ES_tradnl" dirty="0" err="1"/>
              <a:t>Drd</a:t>
            </a:r>
            <a:r>
              <a:rPr lang="es-ES_tradnl" dirty="0"/>
              <a:t>-S para recuperar los datos que coinciden con los criterios de </a:t>
            </a:r>
            <a:r>
              <a:rPr lang="es-ES_tradnl" dirty="0" smtClean="0"/>
              <a:t>consulta. </a:t>
            </a:r>
          </a:p>
          <a:p>
            <a:r>
              <a:rPr lang="es-ES_tradnl" dirty="0" smtClean="0"/>
              <a:t>También </a:t>
            </a:r>
            <a:r>
              <a:rPr lang="es-ES_tradnl" dirty="0"/>
              <a:t>mencionamos que algunos </a:t>
            </a:r>
            <a:r>
              <a:rPr lang="es-ES_tradnl" dirty="0" err="1"/>
              <a:t>DBEs</a:t>
            </a:r>
            <a:r>
              <a:rPr lang="es-ES_tradnl" dirty="0"/>
              <a:t> tienen la capacidad de ejecutar comandos (crear, actualizar y eliminar operaciones con criterios potencialmente complejos). Por lo tanto, en la mayoría de los DBE que proporcionan operaciones DA, también esperaríamos ver un </a:t>
            </a:r>
            <a:r>
              <a:rPr lang="es-ES_tradnl" b="1" dirty="0"/>
              <a:t>Servicio de </a:t>
            </a:r>
            <a:r>
              <a:rPr lang="es-ES_tradnl" b="1" dirty="0" smtClean="0"/>
              <a:t>Ejecución </a:t>
            </a:r>
            <a:r>
              <a:rPr lang="es-ES_tradnl" dirty="0"/>
              <a:t>(</a:t>
            </a:r>
            <a:r>
              <a:rPr lang="es-ES_tradnl" b="1" dirty="0" err="1"/>
              <a:t>Exec</a:t>
            </a:r>
            <a:r>
              <a:rPr lang="es-ES_tradnl" b="1" dirty="0"/>
              <a:t>-S</a:t>
            </a:r>
            <a:r>
              <a:rPr lang="es-ES_tradnl" dirty="0"/>
              <a:t>) y un </a:t>
            </a:r>
            <a:r>
              <a:rPr lang="es-ES_tradnl" b="1" dirty="0"/>
              <a:t>Servicio de </a:t>
            </a:r>
            <a:r>
              <a:rPr lang="es-ES_tradnl" b="1" dirty="0" smtClean="0"/>
              <a:t>Optimización </a:t>
            </a:r>
            <a:r>
              <a:rPr lang="es-ES_tradnl" b="1" dirty="0"/>
              <a:t>de </a:t>
            </a:r>
            <a:r>
              <a:rPr lang="es-ES_tradnl" b="1" dirty="0" smtClean="0"/>
              <a:t>Ejecución</a:t>
            </a:r>
            <a:r>
              <a:rPr lang="es-ES_tradnl" dirty="0" smtClean="0"/>
              <a:t> </a:t>
            </a:r>
            <a:r>
              <a:rPr lang="es-ES_tradnl" dirty="0"/>
              <a:t>(</a:t>
            </a:r>
            <a:r>
              <a:rPr lang="es-ES_tradnl" b="1" dirty="0" err="1"/>
              <a:t>Eopt</a:t>
            </a:r>
            <a:r>
              <a:rPr lang="es-ES_tradnl" b="1" dirty="0"/>
              <a:t>-S</a:t>
            </a:r>
            <a:r>
              <a:rPr lang="es-ES_tradnl" dirty="0"/>
              <a:t>) para encapsular estas operaciones de comando. Nuevamente, estos están presentes en la mayoría de los DBMS, pero no necesariamente están presentes en todos los </a:t>
            </a:r>
            <a:r>
              <a:rPr lang="es-ES_tradnl" dirty="0" smtClean="0"/>
              <a:t>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Tree>
    <p:extLst>
      <p:ext uri="{BB962C8B-B14F-4D97-AF65-F5344CB8AC3E}">
        <p14:creationId xmlns:p14="http://schemas.microsoft.com/office/powerpoint/2010/main" val="137616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Esperados</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A menudo, hay una interfaz "no programática" proporcionada a los usuarios. En particular, muchos DBMS relacionales admiten un lenguaje especial (llamado SQL) y proporcionan recursos por lotes (</a:t>
            </a:r>
            <a:r>
              <a:rPr lang="es-ES_tradnl" dirty="0" err="1"/>
              <a:t>batch</a:t>
            </a:r>
            <a:r>
              <a:rPr lang="es-ES_tradnl" dirty="0"/>
              <a:t>) y/o facilidades interactivas que los usuarios pueden emplear para pasar consultas y comandos a la base de datos. Llamaremos al servicio que proporciona esta función el </a:t>
            </a:r>
            <a:r>
              <a:rPr lang="es-ES_tradnl" b="1" dirty="0"/>
              <a:t>Servicio de interfaz de usuario (UI-S). </a:t>
            </a:r>
            <a:r>
              <a:rPr lang="es-ES_tradnl" dirty="0"/>
              <a:t>Este servicio no siempre está presente en un DBE y, por lo general, se implementa de manera diferente, lo que incluye diferentes sintaxis, características y restricciones para las consultas y los comandos. Sin embargo, esperaríamos que la mayoría de los DBMS modernos (incluidos los no relacionales) proporcionen algún tipo de IU-S. La Figura 1.3 muestra un ejemplo de un DBE típico que proporciona estos servicios esperados.</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Tree>
    <p:extLst>
      <p:ext uri="{BB962C8B-B14F-4D97-AF65-F5344CB8AC3E}">
        <p14:creationId xmlns:p14="http://schemas.microsoft.com/office/powerpoint/2010/main" val="177415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570027" cy="1325563"/>
          </a:xfrm>
        </p:spPr>
        <p:txBody>
          <a:bodyPr/>
          <a:lstStyle/>
          <a:p>
            <a:r>
              <a:rPr lang="en-US" dirty="0" err="1" smtClean="0"/>
              <a:t>Servicios</a:t>
            </a:r>
            <a:r>
              <a:rPr lang="en-US" dirty="0" smtClean="0"/>
              <a:t> </a:t>
            </a:r>
            <a:r>
              <a:rPr lang="en-US" dirty="0" err="1" smtClean="0"/>
              <a:t>Esperados</a:t>
            </a:r>
            <a:endParaRPr lang="en-US" dirty="0"/>
          </a:p>
        </p:txBody>
      </p:sp>
      <p:pic>
        <p:nvPicPr>
          <p:cNvPr id="6" name="Marcador de contenido 5"/>
          <p:cNvPicPr>
            <a:picLocks noGrp="1" noChangeAspect="1"/>
          </p:cNvPicPr>
          <p:nvPr>
            <p:ph idx="1"/>
          </p:nvPr>
        </p:nvPicPr>
        <p:blipFill>
          <a:blip r:embed="rId2"/>
          <a:stretch>
            <a:fillRect/>
          </a:stretch>
        </p:blipFill>
        <p:spPr>
          <a:xfrm>
            <a:off x="3520855" y="162150"/>
            <a:ext cx="5459372" cy="5973869"/>
          </a:xfrm>
          <a:prstGeom prst="rect">
            <a:avLst/>
          </a:prstGeom>
        </p:spPr>
      </p:pic>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Tree>
    <p:extLst>
      <p:ext uri="{BB962C8B-B14F-4D97-AF65-F5344CB8AC3E}">
        <p14:creationId xmlns:p14="http://schemas.microsoft.com/office/powerpoint/2010/main" val="260063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04716"/>
            <a:ext cx="10515600" cy="750628"/>
          </a:xfrm>
        </p:spPr>
        <p:txBody>
          <a:bodyPr>
            <a:normAutofit/>
          </a:bodyPr>
          <a:lstStyle/>
          <a:p>
            <a:r>
              <a:rPr lang="es-ES" b="1" dirty="0" smtClean="0"/>
              <a:t>Subsistemas</a:t>
            </a:r>
            <a:r>
              <a:rPr lang="es-ES" dirty="0" smtClean="0"/>
              <a:t> </a:t>
            </a:r>
            <a:r>
              <a:rPr lang="es-ES" dirty="0"/>
              <a:t>Esperados</a:t>
            </a:r>
            <a:endParaRPr lang="en-US" b="1" dirty="0"/>
          </a:p>
        </p:txBody>
      </p:sp>
      <p:sp>
        <p:nvSpPr>
          <p:cNvPr id="3" name="Marcador de contenido 2"/>
          <p:cNvSpPr>
            <a:spLocks noGrp="1"/>
          </p:cNvSpPr>
          <p:nvPr>
            <p:ph idx="1"/>
          </p:nvPr>
        </p:nvSpPr>
        <p:spPr>
          <a:xfrm>
            <a:off x="838200" y="1201003"/>
            <a:ext cx="5095733" cy="5155347"/>
          </a:xfrm>
        </p:spPr>
        <p:txBody>
          <a:bodyPr>
            <a:normAutofit fontScale="92500" lnSpcReduction="20000"/>
          </a:bodyPr>
          <a:lstStyle/>
          <a:p>
            <a:r>
              <a:rPr lang="es-ES_tradnl" dirty="0"/>
              <a:t>La Figura 1.4 muestra un conjunto de subsistemas DBE razonablemente realistas para la arquitectura que observamos en la Figura 1.3; contiene todos los mismos servicios, pero hemos agrupado los servicios en cuatro subsistemas: el </a:t>
            </a:r>
            <a:r>
              <a:rPr lang="es-ES_tradnl" b="1" dirty="0"/>
              <a:t>procesador de aplicaciones </a:t>
            </a:r>
            <a:r>
              <a:rPr lang="es-ES_tradnl" dirty="0"/>
              <a:t>(AP), el </a:t>
            </a:r>
            <a:r>
              <a:rPr lang="es-ES_tradnl" b="1" dirty="0"/>
              <a:t>procesador de consultas </a:t>
            </a:r>
            <a:r>
              <a:rPr lang="es-ES_tradnl" dirty="0"/>
              <a:t>(QP), el </a:t>
            </a:r>
            <a:r>
              <a:rPr lang="es-ES_tradnl" b="1" dirty="0"/>
              <a:t>procesador de comandos</a:t>
            </a:r>
            <a:r>
              <a:rPr lang="es-ES_tradnl" dirty="0"/>
              <a:t> (CP) y el </a:t>
            </a:r>
            <a:r>
              <a:rPr lang="es-ES_tradnl" b="1" dirty="0" smtClean="0"/>
              <a:t>Data </a:t>
            </a:r>
            <a:r>
              <a:rPr lang="es-ES_tradnl" b="1" dirty="0" err="1" smtClean="0"/>
              <a:t>Accessor</a:t>
            </a:r>
            <a:r>
              <a:rPr lang="es-ES_tradnl" b="1" dirty="0" smtClean="0"/>
              <a:t> </a:t>
            </a:r>
            <a:r>
              <a:rPr lang="es-ES_tradnl" dirty="0"/>
              <a:t>(DA). Dos de los subsistemas (QP y CP) están contenidos dentro de uno de los otros (AP), mientras que los otros dos subsistemas (AP y DA) se muestran como paquetes independientes.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pic>
        <p:nvPicPr>
          <p:cNvPr id="6" name="Imagen 5"/>
          <p:cNvPicPr>
            <a:picLocks noChangeAspect="1"/>
          </p:cNvPicPr>
          <p:nvPr/>
        </p:nvPicPr>
        <p:blipFill>
          <a:blip r:embed="rId2"/>
          <a:stretch>
            <a:fillRect/>
          </a:stretch>
        </p:blipFill>
        <p:spPr>
          <a:xfrm>
            <a:off x="6391133" y="109182"/>
            <a:ext cx="5117911" cy="6141493"/>
          </a:xfrm>
          <a:prstGeom prst="rect">
            <a:avLst/>
          </a:prstGeom>
        </p:spPr>
      </p:pic>
    </p:spTree>
    <p:extLst>
      <p:ext uri="{BB962C8B-B14F-4D97-AF65-F5344CB8AC3E}">
        <p14:creationId xmlns:p14="http://schemas.microsoft.com/office/powerpoint/2010/main" val="749697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b="1" dirty="0"/>
              <a:t>Subsistemas</a:t>
            </a:r>
            <a:r>
              <a:rPr lang="es-ES" dirty="0"/>
              <a:t> Esperados</a:t>
            </a:r>
            <a:endParaRPr lang="en-US" b="1" dirty="0"/>
          </a:p>
        </p:txBody>
      </p:sp>
      <p:sp>
        <p:nvSpPr>
          <p:cNvPr id="3" name="Marcador de contenido 2"/>
          <p:cNvSpPr>
            <a:spLocks noGrp="1"/>
          </p:cNvSpPr>
          <p:nvPr>
            <p:ph idx="1"/>
          </p:nvPr>
        </p:nvSpPr>
        <p:spPr>
          <a:xfrm>
            <a:off x="838200" y="1682496"/>
            <a:ext cx="5248701" cy="4673854"/>
          </a:xfrm>
        </p:spPr>
        <p:txBody>
          <a:bodyPr>
            <a:normAutofit fontScale="85000" lnSpcReduction="20000"/>
          </a:bodyPr>
          <a:lstStyle/>
          <a:p>
            <a:r>
              <a:rPr lang="es-ES_tradnl" dirty="0"/>
              <a:t>Cada componente se ha asignado a uno de los subsistemas, y los enlaces de comunicación mostrados solo conectan los subsistemas en lugar de los componentes dentro de ellos. Aunque los enlaces </a:t>
            </a:r>
            <a:r>
              <a:rPr lang="es-ES_tradnl" dirty="0" smtClean="0"/>
              <a:t>de comunicación </a:t>
            </a:r>
            <a:r>
              <a:rPr lang="es-ES_tradnl" dirty="0"/>
              <a:t>no son tan detallados, no hay una pérdida real de información cuando lo hacemos en un diagrama. Hemos colocado el </a:t>
            </a:r>
            <a:r>
              <a:rPr lang="es-ES_tradnl" dirty="0" err="1"/>
              <a:t>Qreq</a:t>
            </a:r>
            <a:r>
              <a:rPr lang="es-ES_tradnl" dirty="0"/>
              <a:t>-S y el </a:t>
            </a:r>
            <a:r>
              <a:rPr lang="es-ES_tradnl" dirty="0" err="1"/>
              <a:t>Qopt</a:t>
            </a:r>
            <a:r>
              <a:rPr lang="es-ES_tradnl" dirty="0"/>
              <a:t>-S dentro del QP. De manera similar, hemos colocado </a:t>
            </a:r>
            <a:r>
              <a:rPr lang="es-ES_tradnl" dirty="0" err="1"/>
              <a:t>Exec</a:t>
            </a:r>
            <a:r>
              <a:rPr lang="es-ES_tradnl" dirty="0"/>
              <a:t>-S y </a:t>
            </a:r>
            <a:r>
              <a:rPr lang="es-ES_tradnl" dirty="0" err="1"/>
              <a:t>Eopt</a:t>
            </a:r>
            <a:r>
              <a:rPr lang="es-ES_tradnl" dirty="0"/>
              <a:t>-S dentro del CP.</a:t>
            </a:r>
          </a:p>
          <a:p>
            <a:r>
              <a:rPr lang="es-ES_tradnl" dirty="0"/>
              <a:t>El subsistema AP contiene la combinación de los subsistemas UI-S, QP y CP. Todos los componentes de servicio restantes se han asignado al </a:t>
            </a:r>
            <a:r>
              <a:rPr lang="es-ES_tradnl" dirty="0" smtClean="0"/>
              <a:t>DA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pic>
        <p:nvPicPr>
          <p:cNvPr id="6" name="Imagen 5"/>
          <p:cNvPicPr>
            <a:picLocks noChangeAspect="1"/>
          </p:cNvPicPr>
          <p:nvPr/>
        </p:nvPicPr>
        <p:blipFill>
          <a:blip r:embed="rId2"/>
          <a:stretch>
            <a:fillRect/>
          </a:stretch>
        </p:blipFill>
        <p:spPr>
          <a:xfrm>
            <a:off x="6391133" y="109182"/>
            <a:ext cx="5117911" cy="6141493"/>
          </a:xfrm>
          <a:prstGeom prst="rect">
            <a:avLst/>
          </a:prstGeom>
        </p:spPr>
      </p:pic>
    </p:spTree>
    <p:extLst>
      <p:ext uri="{BB962C8B-B14F-4D97-AF65-F5344CB8AC3E}">
        <p14:creationId xmlns:p14="http://schemas.microsoft.com/office/powerpoint/2010/main" val="1546593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a:t>
            </a:r>
            <a:r>
              <a:rPr lang="es-ES" dirty="0" smtClean="0"/>
              <a:t>de DBMS </a:t>
            </a:r>
            <a:r>
              <a:rPr lang="es-ES" dirty="0"/>
              <a:t>típicos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a:t>Puede haber muchos otros servicios y subsistemas en un DBE, pero a menudo estos servicios y subsistemas adicionales dependen en gran medida de otros detalles, específicos del DBE </a:t>
            </a:r>
            <a:r>
              <a:rPr lang="es-ES_tradnl" dirty="0" smtClean="0"/>
              <a:t>que </a:t>
            </a:r>
            <a:r>
              <a:rPr lang="es-ES_tradnl" dirty="0"/>
              <a:t>se está </a:t>
            </a:r>
            <a:r>
              <a:rPr lang="es-ES_tradnl" dirty="0" smtClean="0"/>
              <a:t>considerando </a:t>
            </a:r>
            <a:r>
              <a:rPr lang="es-ES_tradnl" dirty="0"/>
              <a:t>en </a:t>
            </a:r>
            <a:r>
              <a:rPr lang="es-ES_tradnl" dirty="0" smtClean="0"/>
              <a:t>particular. </a:t>
            </a:r>
          </a:p>
          <a:p>
            <a:r>
              <a:rPr lang="es-ES_tradnl" dirty="0" smtClean="0"/>
              <a:t>Esto </a:t>
            </a:r>
            <a:r>
              <a:rPr lang="es-ES_tradnl" dirty="0"/>
              <a:t>es especialmente cierto cuando el DBE particular </a:t>
            </a:r>
            <a:r>
              <a:rPr lang="es-ES_tradnl" dirty="0" smtClean="0"/>
              <a:t>es </a:t>
            </a:r>
            <a:r>
              <a:rPr lang="es-ES_tradnl" dirty="0"/>
              <a:t>un DBMS. Por ejemplo, en un DBE con un </a:t>
            </a:r>
            <a:r>
              <a:rPr lang="es-ES_tradnl" dirty="0" err="1"/>
              <a:t>Dwr</a:t>
            </a:r>
            <a:r>
              <a:rPr lang="es-ES_tradnl" dirty="0"/>
              <a:t>-S, podríamos incluir uno o más servicios para manejar operaciones en conflicto. Dicho DBE puede </a:t>
            </a:r>
            <a:r>
              <a:rPr lang="es-ES_tradnl" dirty="0" smtClean="0"/>
              <a:t>usar: </a:t>
            </a:r>
            <a:r>
              <a:rPr lang="es-ES_tradnl" dirty="0"/>
              <a:t>un </a:t>
            </a:r>
            <a:r>
              <a:rPr lang="es-ES_tradnl" b="1" dirty="0"/>
              <a:t>Servicio de administración de </a:t>
            </a:r>
            <a:r>
              <a:rPr lang="es-ES_tradnl" b="1" dirty="0" smtClean="0"/>
              <a:t>transacciones /</a:t>
            </a:r>
            <a:r>
              <a:rPr lang="en-US" b="1" dirty="0"/>
              <a:t>Transaction Management Service</a:t>
            </a:r>
            <a:r>
              <a:rPr lang="es-ES_tradnl" b="1" dirty="0" smtClean="0"/>
              <a:t> </a:t>
            </a:r>
            <a:r>
              <a:rPr lang="es-ES_tradnl" dirty="0"/>
              <a:t>(</a:t>
            </a:r>
            <a:r>
              <a:rPr lang="es-ES_tradnl" b="1" dirty="0" err="1"/>
              <a:t>Tran</a:t>
            </a:r>
            <a:r>
              <a:rPr lang="es-ES_tradnl" b="1" dirty="0"/>
              <a:t>-S</a:t>
            </a:r>
            <a:r>
              <a:rPr lang="es-ES_tradnl" dirty="0"/>
              <a:t>), un </a:t>
            </a:r>
            <a:r>
              <a:rPr lang="es-ES_tradnl" b="1" dirty="0"/>
              <a:t>Servicio de bloqueo </a:t>
            </a:r>
            <a:r>
              <a:rPr lang="es-ES_tradnl" b="1" dirty="0" smtClean="0"/>
              <a:t>/</a:t>
            </a:r>
            <a:r>
              <a:rPr lang="en-US" b="1" dirty="0" smtClean="0"/>
              <a:t>Locking Service </a:t>
            </a:r>
            <a:r>
              <a:rPr lang="es-ES_tradnl" dirty="0" smtClean="0"/>
              <a:t>(</a:t>
            </a:r>
            <a:r>
              <a:rPr lang="es-ES_tradnl" b="1" dirty="0" err="1"/>
              <a:t>Lock</a:t>
            </a:r>
            <a:r>
              <a:rPr lang="es-ES_tradnl" b="1" dirty="0"/>
              <a:t>-S</a:t>
            </a:r>
            <a:r>
              <a:rPr lang="es-ES_tradnl" dirty="0"/>
              <a:t>), un </a:t>
            </a:r>
            <a:r>
              <a:rPr lang="es-ES_tradnl" b="1" dirty="0"/>
              <a:t>Servicio de sellado de </a:t>
            </a:r>
            <a:r>
              <a:rPr lang="es-ES_tradnl" b="1" dirty="0" smtClean="0"/>
              <a:t>tiempo /</a:t>
            </a:r>
            <a:r>
              <a:rPr lang="es-ES_tradnl" b="1" dirty="0" err="1" smtClean="0"/>
              <a:t>Timestamping</a:t>
            </a:r>
            <a:r>
              <a:rPr lang="es-ES_tradnl" b="1" dirty="0" smtClean="0"/>
              <a:t> </a:t>
            </a:r>
            <a:r>
              <a:rPr lang="es-ES_tradnl" b="1" dirty="0" err="1" smtClean="0"/>
              <a:t>Service</a:t>
            </a:r>
            <a:r>
              <a:rPr lang="es-ES_tradnl" b="1" dirty="0" smtClean="0"/>
              <a:t> </a:t>
            </a:r>
            <a:r>
              <a:rPr lang="es-ES_tradnl" dirty="0"/>
              <a:t>(</a:t>
            </a:r>
            <a:r>
              <a:rPr lang="es-ES_tradnl" b="1" dirty="0"/>
              <a:t>Time-S</a:t>
            </a:r>
            <a:r>
              <a:rPr lang="es-ES_tradnl" dirty="0"/>
              <a:t>) o un </a:t>
            </a:r>
            <a:r>
              <a:rPr lang="es-ES_tradnl" b="1" dirty="0"/>
              <a:t>Servicio de manejo de </a:t>
            </a:r>
            <a:r>
              <a:rPr lang="es-ES_tradnl" b="1" dirty="0" smtClean="0"/>
              <a:t>interbloqueo /</a:t>
            </a:r>
            <a:r>
              <a:rPr lang="en-US" dirty="0"/>
              <a:t> </a:t>
            </a:r>
            <a:r>
              <a:rPr lang="en-US" b="1" dirty="0"/>
              <a:t>Deadlock Handling</a:t>
            </a:r>
            <a:r>
              <a:rPr lang="es-ES_tradnl" b="1" dirty="0" smtClean="0"/>
              <a:t> </a:t>
            </a:r>
            <a:r>
              <a:rPr lang="es-ES_tradnl" b="1" dirty="0" err="1" smtClean="0"/>
              <a:t>Service</a:t>
            </a:r>
            <a:r>
              <a:rPr lang="es-ES_tradnl" b="1" dirty="0" smtClean="0"/>
              <a:t> </a:t>
            </a:r>
            <a:r>
              <a:rPr lang="es-ES_tradnl" dirty="0" smtClean="0"/>
              <a:t>(</a:t>
            </a:r>
            <a:r>
              <a:rPr lang="es-ES_tradnl" b="1" dirty="0" err="1" smtClean="0"/>
              <a:t>Dead</a:t>
            </a:r>
            <a:r>
              <a:rPr lang="es-ES_tradnl" b="1" dirty="0" smtClean="0"/>
              <a:t>-S</a:t>
            </a:r>
            <a:r>
              <a:rPr lang="es-ES_tradnl" dirty="0" smtClean="0"/>
              <a:t>). </a:t>
            </a:r>
          </a:p>
          <a:p>
            <a:r>
              <a:rPr lang="es-ES_tradnl" dirty="0" smtClean="0"/>
              <a:t>Del </a:t>
            </a:r>
            <a:r>
              <a:rPr lang="es-ES_tradnl" dirty="0"/>
              <a:t>mismo modo, la mayoría de los DBMS relacionales modernos tienen un </a:t>
            </a:r>
            <a:r>
              <a:rPr lang="es-ES_tradnl" b="1" dirty="0"/>
              <a:t>Servicio de </a:t>
            </a:r>
            <a:r>
              <a:rPr lang="es-ES_tradnl" b="1" dirty="0" smtClean="0"/>
              <a:t>retroceso y recuperación /</a:t>
            </a:r>
            <a:r>
              <a:rPr lang="en-US" b="1" dirty="0" smtClean="0"/>
              <a:t>Fallback </a:t>
            </a:r>
            <a:r>
              <a:rPr lang="en-US" b="1" dirty="0"/>
              <a:t>and Recovery </a:t>
            </a:r>
            <a:r>
              <a:rPr lang="en-US" b="1" dirty="0" smtClean="0"/>
              <a:t>Service</a:t>
            </a:r>
            <a:r>
              <a:rPr lang="es-ES_tradnl" b="1" dirty="0" smtClean="0"/>
              <a:t> </a:t>
            </a:r>
            <a:r>
              <a:rPr lang="es-ES_tradnl" dirty="0"/>
              <a:t>(</a:t>
            </a:r>
            <a:r>
              <a:rPr lang="es-ES_tradnl" b="1" dirty="0" err="1"/>
              <a:t>Rec</a:t>
            </a:r>
            <a:r>
              <a:rPr lang="es-ES_tradnl" b="1" dirty="0"/>
              <a:t>-S</a:t>
            </a:r>
            <a:r>
              <a:rPr lang="es-ES_tradnl" dirty="0" smtClean="0"/>
              <a:t>). </a:t>
            </a:r>
            <a:r>
              <a:rPr lang="es-ES_tradnl" dirty="0"/>
              <a:t>El diagrama arquitectónico para un DBE como este se muestra en Figura 1.5; </a:t>
            </a:r>
            <a:r>
              <a:rPr lang="es-ES_tradnl" dirty="0" smtClean="0"/>
              <a:t>los </a:t>
            </a:r>
            <a:r>
              <a:rPr lang="es-ES_tradnl" dirty="0"/>
              <a:t>servicios mostrados se implementan como componentes dentro de un solo subsistema, llamado "DBMS" en este diagrama.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Tree>
    <p:extLst>
      <p:ext uri="{BB962C8B-B14F-4D97-AF65-F5344CB8AC3E}">
        <p14:creationId xmlns:p14="http://schemas.microsoft.com/office/powerpoint/2010/main" val="1673313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de DBMS típicos</a:t>
            </a:r>
            <a:endParaRPr lang="en-US" b="1" dirty="0"/>
          </a:p>
        </p:txBody>
      </p:sp>
      <p:sp>
        <p:nvSpPr>
          <p:cNvPr id="3" name="Marcador de contenido 2"/>
          <p:cNvSpPr>
            <a:spLocks noGrp="1"/>
          </p:cNvSpPr>
          <p:nvPr>
            <p:ph idx="1"/>
          </p:nvPr>
        </p:nvSpPr>
        <p:spPr>
          <a:xfrm>
            <a:off x="838200" y="1682496"/>
            <a:ext cx="5153167" cy="4673854"/>
          </a:xfrm>
        </p:spPr>
        <p:txBody>
          <a:bodyPr>
            <a:normAutofit/>
          </a:bodyPr>
          <a:lstStyle/>
          <a:p>
            <a:r>
              <a:rPr lang="es-ES_tradnl" dirty="0"/>
              <a:t>Si el DBE es para un DDB, incluso podríamos tener un </a:t>
            </a:r>
            <a:r>
              <a:rPr lang="es-ES_tradnl" b="1" dirty="0"/>
              <a:t>Servicio de Replicación</a:t>
            </a:r>
            <a:r>
              <a:rPr lang="es-ES_tradnl" dirty="0"/>
              <a:t> (</a:t>
            </a:r>
            <a:r>
              <a:rPr lang="es-ES_tradnl" b="1" dirty="0" err="1"/>
              <a:t>Repl</a:t>
            </a:r>
            <a:r>
              <a:rPr lang="es-ES_tradnl" b="1" dirty="0"/>
              <a:t>-S</a:t>
            </a:r>
            <a:r>
              <a:rPr lang="es-ES_tradnl" dirty="0"/>
              <a:t>), que no se muestra en la Figura 1.5 (porque </a:t>
            </a:r>
            <a:r>
              <a:rPr lang="es-ES_tradnl" dirty="0" smtClean="0"/>
              <a:t>esta </a:t>
            </a:r>
            <a:r>
              <a:rPr lang="es-ES_tradnl" dirty="0"/>
              <a:t>arquitectura </a:t>
            </a:r>
            <a:r>
              <a:rPr lang="es-ES_tradnl" b="1" dirty="0"/>
              <a:t>no</a:t>
            </a:r>
            <a:r>
              <a:rPr lang="es-ES_tradnl" dirty="0"/>
              <a:t> es para </a:t>
            </a:r>
            <a:r>
              <a:rPr lang="es-ES_tradnl" dirty="0" smtClean="0"/>
              <a:t>una </a:t>
            </a:r>
            <a:r>
              <a:rPr lang="es-ES_tradnl" dirty="0"/>
              <a:t>DB </a:t>
            </a:r>
            <a:r>
              <a:rPr lang="es-ES_tradnl" dirty="0" smtClean="0"/>
              <a:t>distribuida).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pic>
        <p:nvPicPr>
          <p:cNvPr id="6" name="Imagen 5"/>
          <p:cNvPicPr>
            <a:picLocks noChangeAspect="1"/>
          </p:cNvPicPr>
          <p:nvPr/>
        </p:nvPicPr>
        <p:blipFill>
          <a:blip r:embed="rId2"/>
          <a:stretch>
            <a:fillRect/>
          </a:stretch>
        </p:blipFill>
        <p:spPr>
          <a:xfrm>
            <a:off x="7311787" y="0"/>
            <a:ext cx="3415353" cy="6356350"/>
          </a:xfrm>
          <a:prstGeom prst="rect">
            <a:avLst/>
          </a:prstGeom>
        </p:spPr>
      </p:pic>
    </p:spTree>
    <p:extLst>
      <p:ext uri="{BB962C8B-B14F-4D97-AF65-F5344CB8AC3E}">
        <p14:creationId xmlns:p14="http://schemas.microsoft.com/office/powerpoint/2010/main" val="1336153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722" y="182561"/>
            <a:ext cx="6299579" cy="1317371"/>
          </a:xfrm>
        </p:spPr>
        <p:txBody>
          <a:bodyPr/>
          <a:lstStyle/>
          <a:p>
            <a:r>
              <a:rPr lang="es-ES" dirty="0"/>
              <a:t>Diagramas de nivel de resumen</a:t>
            </a:r>
            <a:endParaRPr lang="en-US" b="1" dirty="0"/>
          </a:p>
        </p:txBody>
      </p:sp>
      <p:sp>
        <p:nvSpPr>
          <p:cNvPr id="3" name="Marcador de contenido 2"/>
          <p:cNvSpPr>
            <a:spLocks noGrp="1"/>
          </p:cNvSpPr>
          <p:nvPr>
            <p:ph idx="1"/>
          </p:nvPr>
        </p:nvSpPr>
        <p:spPr>
          <a:xfrm>
            <a:off x="444501" y="1682496"/>
            <a:ext cx="5437684" cy="2905195"/>
          </a:xfrm>
        </p:spPr>
        <p:txBody>
          <a:bodyPr>
            <a:normAutofit fontScale="92500" lnSpcReduction="20000"/>
          </a:bodyPr>
          <a:lstStyle/>
          <a:p>
            <a:r>
              <a:rPr lang="es-ES_tradnl" dirty="0"/>
              <a:t>Si quisiéramos mostrar los detalles arquitectónicos de alto nivel para un entorno que contenga todas las </a:t>
            </a:r>
            <a:r>
              <a:rPr lang="es-ES_tradnl" dirty="0" err="1"/>
              <a:t>DBEs</a:t>
            </a:r>
            <a:r>
              <a:rPr lang="es-ES_tradnl" dirty="0"/>
              <a:t> que se analizaron (de la Fig. 1.1, 1.2, 1.4 y 1.5) en el mismo diagrama, probablemente sean mostrados </a:t>
            </a:r>
            <a:r>
              <a:rPr lang="es-ES_tradnl" dirty="0" smtClean="0"/>
              <a:t>solo </a:t>
            </a:r>
            <a:r>
              <a:rPr lang="es-ES_tradnl" dirty="0"/>
              <a:t>los paquetes "más visibles" </a:t>
            </a:r>
            <a:r>
              <a:rPr lang="es-ES_tradnl" dirty="0" smtClean="0"/>
              <a:t>del </a:t>
            </a:r>
            <a:r>
              <a:rPr lang="es-ES_tradnl" dirty="0"/>
              <a:t>subsistema </a:t>
            </a:r>
            <a:r>
              <a:rPr lang="es-ES_tradnl" dirty="0" smtClean="0"/>
              <a:t>(</a:t>
            </a:r>
            <a:r>
              <a:rPr lang="es-ES_tradnl" dirty="0"/>
              <a:t>no veríamos los componentes o subsistemas más </a:t>
            </a:r>
            <a:r>
              <a:rPr lang="es-ES_tradnl" dirty="0" smtClean="0"/>
              <a:t>pequeños).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pic>
        <p:nvPicPr>
          <p:cNvPr id="6" name="Imagen 5"/>
          <p:cNvPicPr>
            <a:picLocks noChangeAspect="1"/>
          </p:cNvPicPr>
          <p:nvPr/>
        </p:nvPicPr>
        <p:blipFill>
          <a:blip r:embed="rId2"/>
          <a:stretch>
            <a:fillRect/>
          </a:stretch>
        </p:blipFill>
        <p:spPr>
          <a:xfrm>
            <a:off x="6096000" y="365125"/>
            <a:ext cx="5651500" cy="4013200"/>
          </a:xfrm>
          <a:prstGeom prst="rect">
            <a:avLst/>
          </a:prstGeom>
        </p:spPr>
      </p:pic>
      <p:sp>
        <p:nvSpPr>
          <p:cNvPr id="7" name="Marcador de contenido 2"/>
          <p:cNvSpPr txBox="1">
            <a:spLocks/>
          </p:cNvSpPr>
          <p:nvPr/>
        </p:nvSpPr>
        <p:spPr>
          <a:xfrm>
            <a:off x="245660" y="4770255"/>
            <a:ext cx="11501840" cy="17686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Siempre podemos crear diagramas separados y más detallados para cada subsistema según sea necesario (similares a los mostrados anteriormente), pero en este nivel de consideración, es probable que esos detalles no agreguen mucho valor. La Figura 1.6 es un diagrama más razonable para usar cuando se considera el sistema en un nivel superior.</a:t>
            </a:r>
          </a:p>
        </p:txBody>
      </p:sp>
    </p:spTree>
    <p:extLst>
      <p:ext uri="{BB962C8B-B14F-4D97-AF65-F5344CB8AC3E}">
        <p14:creationId xmlns:p14="http://schemas.microsoft.com/office/powerpoint/2010/main" val="1368404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pic>
        <p:nvPicPr>
          <p:cNvPr id="6" name="Imagen 5"/>
          <p:cNvPicPr>
            <a:picLocks noChangeAspect="1"/>
          </p:cNvPicPr>
          <p:nvPr/>
        </p:nvPicPr>
        <p:blipFill>
          <a:blip r:embed="rId2"/>
          <a:stretch>
            <a:fillRect/>
          </a:stretch>
        </p:blipFill>
        <p:spPr>
          <a:xfrm>
            <a:off x="883281" y="292079"/>
            <a:ext cx="4862426" cy="3452869"/>
          </a:xfrm>
          <a:prstGeom prst="rect">
            <a:avLst/>
          </a:prstGeom>
        </p:spPr>
      </p:pic>
      <p:pic>
        <p:nvPicPr>
          <p:cNvPr id="9" name="Imagen 8"/>
          <p:cNvPicPr>
            <a:picLocks noChangeAspect="1"/>
          </p:cNvPicPr>
          <p:nvPr/>
        </p:nvPicPr>
        <p:blipFill rotWithShape="1">
          <a:blip r:embed="rId3"/>
          <a:srcRect l="25748" t="-434" r="26933" b="10267"/>
          <a:stretch/>
        </p:blipFill>
        <p:spPr>
          <a:xfrm>
            <a:off x="701722" y="3990895"/>
            <a:ext cx="2088108" cy="2119508"/>
          </a:xfrm>
          <a:prstGeom prst="rect">
            <a:avLst/>
          </a:prstGeom>
        </p:spPr>
      </p:pic>
      <p:pic>
        <p:nvPicPr>
          <p:cNvPr id="10" name="Imagen 9"/>
          <p:cNvPicPr>
            <a:picLocks noChangeAspect="1"/>
          </p:cNvPicPr>
          <p:nvPr/>
        </p:nvPicPr>
        <p:blipFill rotWithShape="1">
          <a:blip r:embed="rId4"/>
          <a:srcRect l="11831" r="11496" b="9899"/>
          <a:stretch/>
        </p:blipFill>
        <p:spPr>
          <a:xfrm>
            <a:off x="3128748" y="3904333"/>
            <a:ext cx="3095282" cy="2292632"/>
          </a:xfrm>
          <a:prstGeom prst="rect">
            <a:avLst/>
          </a:prstGeom>
        </p:spPr>
      </p:pic>
      <p:pic>
        <p:nvPicPr>
          <p:cNvPr id="11" name="Imagen 10"/>
          <p:cNvPicPr>
            <a:picLocks noChangeAspect="1"/>
          </p:cNvPicPr>
          <p:nvPr/>
        </p:nvPicPr>
        <p:blipFill rotWithShape="1">
          <a:blip r:embed="rId5"/>
          <a:srcRect l="7923" r="5411" b="5334"/>
          <a:stretch/>
        </p:blipFill>
        <p:spPr>
          <a:xfrm>
            <a:off x="6234911" y="2139192"/>
            <a:ext cx="3217316" cy="4217158"/>
          </a:xfrm>
          <a:prstGeom prst="rect">
            <a:avLst/>
          </a:prstGeom>
        </p:spPr>
      </p:pic>
      <p:pic>
        <p:nvPicPr>
          <p:cNvPr id="12" name="Imagen 11"/>
          <p:cNvPicPr>
            <a:picLocks noChangeAspect="1"/>
          </p:cNvPicPr>
          <p:nvPr/>
        </p:nvPicPr>
        <p:blipFill rotWithShape="1">
          <a:blip r:embed="rId6"/>
          <a:srcRect l="3297" r="3996" b="3594"/>
          <a:stretch/>
        </p:blipFill>
        <p:spPr>
          <a:xfrm>
            <a:off x="9468367" y="1305290"/>
            <a:ext cx="2609902" cy="5051060"/>
          </a:xfrm>
          <a:prstGeom prst="rect">
            <a:avLst/>
          </a:prstGeom>
        </p:spPr>
      </p:pic>
    </p:spTree>
    <p:extLst>
      <p:ext uri="{BB962C8B-B14F-4D97-AF65-F5344CB8AC3E}">
        <p14:creationId xmlns:p14="http://schemas.microsoft.com/office/powerpoint/2010/main" val="168020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6037" y="143385"/>
            <a:ext cx="6458090" cy="907493"/>
          </a:xfrm>
        </p:spPr>
        <p:txBody>
          <a:bodyPr>
            <a:normAutofit/>
          </a:bodyPr>
          <a:lstStyle/>
          <a:p>
            <a:r>
              <a:rPr lang="es-ES" sz="3900"/>
              <a:t>Diagramas de nivel de resumen</a:t>
            </a:r>
            <a:endParaRPr lang="en-US" sz="3900" b="1" dirty="0"/>
          </a:p>
        </p:txBody>
      </p:sp>
      <p:sp>
        <p:nvSpPr>
          <p:cNvPr id="3" name="Marcador de contenido 2"/>
          <p:cNvSpPr>
            <a:spLocks noGrp="1"/>
          </p:cNvSpPr>
          <p:nvPr>
            <p:ph idx="1"/>
          </p:nvPr>
        </p:nvSpPr>
        <p:spPr>
          <a:xfrm>
            <a:off x="382137" y="1050877"/>
            <a:ext cx="5500049" cy="5670597"/>
          </a:xfrm>
        </p:spPr>
        <p:txBody>
          <a:bodyPr>
            <a:normAutofit fontScale="77500" lnSpcReduction="20000"/>
          </a:bodyPr>
          <a:lstStyle/>
          <a:p>
            <a:r>
              <a:rPr lang="es-ES_tradnl" dirty="0"/>
              <a:t>Cada DBE consta de un solo subsistema, denominado DP (que veremos más </a:t>
            </a:r>
            <a:r>
              <a:rPr lang="es-ES_tradnl" dirty="0" smtClean="0"/>
              <a:t>adelante). </a:t>
            </a:r>
            <a:r>
              <a:rPr lang="es-ES_tradnl" dirty="0"/>
              <a:t>El DP contiene todos los subsistemas necesarios para el DBE centralizado en cada sitio. Si estos sitios participaran en un DBE distribuido, es posible que solo mostremos la casilla DP sin que se muestren subsistemas </a:t>
            </a:r>
            <a:r>
              <a:rPr lang="es-ES_tradnl" dirty="0" smtClean="0"/>
              <a:t>internos.</a:t>
            </a:r>
          </a:p>
          <a:p>
            <a:r>
              <a:rPr lang="es-ES_tradnl" dirty="0" smtClean="0"/>
              <a:t>Aunque </a:t>
            </a:r>
            <a:r>
              <a:rPr lang="es-ES_tradnl" dirty="0"/>
              <a:t>estas imágenes son útiles, no sustituyen los detalles reales de diseño e </a:t>
            </a:r>
            <a:r>
              <a:rPr lang="es-ES_tradnl" dirty="0" smtClean="0"/>
              <a:t>implementación. </a:t>
            </a:r>
            <a:r>
              <a:rPr lang="es-ES_tradnl" dirty="0"/>
              <a:t>Por ejemplo, supongamos que el DBE en el sitio C no tenía un QP; este diagrama aún se vería igual, y el diagrama detallado </a:t>
            </a:r>
            <a:r>
              <a:rPr lang="es-ES_tradnl" dirty="0" smtClean="0"/>
              <a:t>aún </a:t>
            </a:r>
            <a:r>
              <a:rPr lang="es-ES_tradnl" dirty="0"/>
              <a:t>se verá similar a la Figura 1.4, excepto que faltará el QP. En este escenario, toda la </a:t>
            </a:r>
            <a:r>
              <a:rPr lang="es-ES_tradnl" dirty="0" smtClean="0"/>
              <a:t>lectura de </a:t>
            </a:r>
            <a:r>
              <a:rPr lang="es-ES_tradnl" dirty="0"/>
              <a:t>datos necesitaría usar el DA directamente</a:t>
            </a:r>
            <a:r>
              <a:rPr lang="es-ES_tradnl" dirty="0" smtClean="0"/>
              <a:t>.</a:t>
            </a:r>
          </a:p>
          <a:p>
            <a:r>
              <a:rPr lang="es-ES_tradnl" dirty="0"/>
              <a:t>En otras palabras, el cliente del DA tendría que recorrer en iteración todos los datos y utilizar la lógica del programa en el cliente para descartar los valores de datos no deseados.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pic>
        <p:nvPicPr>
          <p:cNvPr id="6" name="Imagen 5"/>
          <p:cNvPicPr>
            <a:picLocks noChangeAspect="1"/>
          </p:cNvPicPr>
          <p:nvPr/>
        </p:nvPicPr>
        <p:blipFill>
          <a:blip r:embed="rId2"/>
          <a:stretch>
            <a:fillRect/>
          </a:stretch>
        </p:blipFill>
        <p:spPr>
          <a:xfrm>
            <a:off x="7007083" y="214857"/>
            <a:ext cx="5117911" cy="6141493"/>
          </a:xfrm>
          <a:prstGeom prst="rect">
            <a:avLst/>
          </a:prstGeom>
        </p:spPr>
      </p:pic>
      <p:pic>
        <p:nvPicPr>
          <p:cNvPr id="7" name="Imagen 6"/>
          <p:cNvPicPr>
            <a:picLocks noChangeAspect="1"/>
          </p:cNvPicPr>
          <p:nvPr/>
        </p:nvPicPr>
        <p:blipFill>
          <a:blip r:embed="rId3"/>
          <a:stretch>
            <a:fillRect/>
          </a:stretch>
        </p:blipFill>
        <p:spPr>
          <a:xfrm>
            <a:off x="5922227" y="2203654"/>
            <a:ext cx="1231900" cy="3390900"/>
          </a:xfrm>
          <a:prstGeom prst="rect">
            <a:avLst/>
          </a:prstGeom>
        </p:spPr>
      </p:pic>
      <p:sp>
        <p:nvSpPr>
          <p:cNvPr id="8" name="CuadroTexto 7"/>
          <p:cNvSpPr txBox="1"/>
          <p:nvPr/>
        </p:nvSpPr>
        <p:spPr>
          <a:xfrm>
            <a:off x="7869070" y="802071"/>
            <a:ext cx="2448967" cy="2400657"/>
          </a:xfrm>
          <a:prstGeom prst="rect">
            <a:avLst/>
          </a:prstGeom>
          <a:noFill/>
        </p:spPr>
        <p:txBody>
          <a:bodyPr wrap="square" rtlCol="0">
            <a:spAutoFit/>
          </a:bodyPr>
          <a:lstStyle/>
          <a:p>
            <a:r>
              <a:rPr lang="es-ES_tradnl" sz="15000" dirty="0">
                <a:solidFill>
                  <a:srgbClr val="FF0000"/>
                </a:solidFill>
              </a:rPr>
              <a:t>×</a:t>
            </a:r>
            <a:endParaRPr lang="en-US" sz="15000" dirty="0"/>
          </a:p>
        </p:txBody>
      </p:sp>
    </p:spTree>
    <p:extLst>
      <p:ext uri="{BB962C8B-B14F-4D97-AF65-F5344CB8AC3E}">
        <p14:creationId xmlns:p14="http://schemas.microsoft.com/office/powerpoint/2010/main" val="10318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Proyecto Primer </a:t>
            </a:r>
            <a:r>
              <a:rPr lang="en-US" dirty="0" err="1" smtClean="0"/>
              <a:t>Bimestre</a:t>
            </a:r>
            <a:endParaRPr lang="en-US" dirty="0"/>
          </a:p>
        </p:txBody>
      </p:sp>
      <p:sp>
        <p:nvSpPr>
          <p:cNvPr id="3" name="Marcador de contenido 2"/>
          <p:cNvSpPr>
            <a:spLocks noGrp="1"/>
          </p:cNvSpPr>
          <p:nvPr>
            <p:ph idx="1"/>
          </p:nvPr>
        </p:nvSpPr>
        <p:spPr/>
        <p:txBody>
          <a:bodyPr/>
          <a:lstStyle/>
          <a:p>
            <a:r>
              <a:rPr lang="en-US" dirty="0" err="1" smtClean="0"/>
              <a:t>Levantar</a:t>
            </a:r>
            <a:r>
              <a:rPr lang="en-US" dirty="0" smtClean="0"/>
              <a:t> en 3 </a:t>
            </a:r>
            <a:r>
              <a:rPr lang="en-US" dirty="0" err="1" smtClean="0"/>
              <a:t>ordenadores</a:t>
            </a:r>
            <a:r>
              <a:rPr lang="en-US" dirty="0" smtClean="0"/>
              <a:t> 3 bases de </a:t>
            </a:r>
            <a:r>
              <a:rPr lang="en-US" dirty="0" err="1" smtClean="0"/>
              <a:t>datos</a:t>
            </a:r>
            <a:r>
              <a:rPr lang="en-US" dirty="0" smtClean="0"/>
              <a:t>. DMSs </a:t>
            </a:r>
            <a:r>
              <a:rPr lang="en-US" dirty="0" err="1" smtClean="0"/>
              <a:t>homog</a:t>
            </a:r>
            <a:r>
              <a:rPr lang="es-ES" dirty="0" smtClean="0"/>
              <a:t>éneos o heterogéneos. </a:t>
            </a:r>
          </a:p>
          <a:p>
            <a:r>
              <a:rPr lang="es-ES" dirty="0" err="1" smtClean="0"/>
              <a:t>BDs</a:t>
            </a:r>
            <a:r>
              <a:rPr lang="es-ES" dirty="0" smtClean="0"/>
              <a:t> deben tener TEMA común</a:t>
            </a:r>
          </a:p>
          <a:p>
            <a:r>
              <a:rPr lang="es-ES" dirty="0" smtClean="0"/>
              <a:t>Desarrollar un sistema simple CRUD, prototipo inicial.</a:t>
            </a:r>
          </a:p>
          <a:p>
            <a:r>
              <a:rPr lang="es-ES" dirty="0" smtClean="0"/>
              <a:t>Grupos 3, </a:t>
            </a:r>
            <a:r>
              <a:rPr lang="es-ES" dirty="0" err="1" smtClean="0"/>
              <a:t>máx</a:t>
            </a:r>
            <a:r>
              <a:rPr lang="es-ES" dirty="0" smtClean="0"/>
              <a:t> 4 integrantes</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5</a:t>
            </a:fld>
            <a:endParaRPr lang="en-US"/>
          </a:p>
        </p:txBody>
      </p:sp>
    </p:spTree>
    <p:extLst>
      <p:ext uri="{BB962C8B-B14F-4D97-AF65-F5344CB8AC3E}">
        <p14:creationId xmlns:p14="http://schemas.microsoft.com/office/powerpoint/2010/main" val="618808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a:t>Diagramas de nivel de resumen</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Todos los requisitos específicos no se muestran en </a:t>
            </a:r>
            <a:r>
              <a:rPr lang="es-ES_tradnl" dirty="0" smtClean="0"/>
              <a:t>estos diagramas </a:t>
            </a:r>
            <a:r>
              <a:rPr lang="es-ES_tradnl" dirty="0"/>
              <a:t>y, por lo tanto, se deben encontrar dentro de otros diagramas y documentación de diseño. Todas las figuras que hemos visto hasta ahora son diagramas arquitectónicos, no diagramas de </a:t>
            </a:r>
            <a:r>
              <a:rPr lang="es-ES_tradnl" dirty="0" smtClean="0"/>
              <a:t>despliegue. </a:t>
            </a:r>
            <a:r>
              <a:rPr lang="es-ES_tradnl" dirty="0"/>
              <a:t>Esto significa que los componentes y subsistemas enumerados en el diagrama podrían agruparse en varios paquetes de </a:t>
            </a:r>
            <a:r>
              <a:rPr lang="es-ES_tradnl" dirty="0" smtClean="0"/>
              <a:t>despliegue. </a:t>
            </a:r>
            <a:r>
              <a:rPr lang="es-ES_tradnl" dirty="0"/>
              <a:t>Por ejemplo, todos estos servicios podrían implementarse como un solo programa, con una sola instancia instalada en una sola máquina, a la que </a:t>
            </a:r>
            <a:r>
              <a:rPr lang="es-ES_tradnl" dirty="0" smtClean="0"/>
              <a:t>podríamos </a:t>
            </a:r>
            <a:r>
              <a:rPr lang="es-ES_tradnl" dirty="0"/>
              <a:t>llamar DBE o DBMS. </a:t>
            </a:r>
            <a:endParaRPr lang="es-ES_tradnl" dirty="0" smtClean="0"/>
          </a:p>
          <a:p>
            <a:r>
              <a:rPr lang="es-ES_tradnl" dirty="0" smtClean="0"/>
              <a:t>Una </a:t>
            </a:r>
            <a:r>
              <a:rPr lang="es-ES_tradnl" dirty="0"/>
              <a:t>implementación alternativa de esta misma arquitectura podría tener varias instancias de este único programa DBE / DBMS instalado en una o más máquinas. Aunque </a:t>
            </a:r>
            <a:r>
              <a:rPr lang="es-ES_tradnl" dirty="0" smtClean="0"/>
              <a:t>hemos </a:t>
            </a:r>
            <a:r>
              <a:rPr lang="es-ES_tradnl" dirty="0"/>
              <a:t>mostrado un solo DB en el diagrama, es posible que haya </a:t>
            </a:r>
            <a:r>
              <a:rPr lang="es-ES_tradnl" dirty="0" smtClean="0"/>
              <a:t>varias </a:t>
            </a:r>
            <a:r>
              <a:rPr lang="es-ES_tradnl" dirty="0"/>
              <a:t>DB </a:t>
            </a:r>
            <a:r>
              <a:rPr lang="es-ES_tradnl" dirty="0" smtClean="0"/>
              <a:t>implementadas</a:t>
            </a:r>
            <a:r>
              <a:rPr lang="es-ES_tradnl" dirty="0"/>
              <a:t>; este diagrama no nos dice si podemos usar el mismo DBE / DBMS para </a:t>
            </a:r>
            <a:r>
              <a:rPr lang="es-ES_tradnl" dirty="0" smtClean="0"/>
              <a:t>todas estas </a:t>
            </a:r>
            <a:r>
              <a:rPr lang="es-ES_tradnl" dirty="0"/>
              <a:t>DB o si debe haber una instancia separada para cada </a:t>
            </a:r>
            <a:r>
              <a:rPr lang="es-ES_tradnl" dirty="0" smtClean="0"/>
              <a:t>una.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Tree>
    <p:extLst>
      <p:ext uri="{BB962C8B-B14F-4D97-AF65-F5344CB8AC3E}">
        <p14:creationId xmlns:p14="http://schemas.microsoft.com/office/powerpoint/2010/main" val="32976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Bases de </a:t>
            </a:r>
            <a:r>
              <a:rPr lang="en-US" dirty="0" err="1"/>
              <a:t>Datos</a:t>
            </a:r>
            <a:r>
              <a:rPr lang="en-US" dirty="0"/>
              <a:t> </a:t>
            </a:r>
            <a:r>
              <a:rPr lang="en-US" dirty="0" err="1" smtClean="0"/>
              <a:t>Distribuidas</a:t>
            </a:r>
            <a:endParaRPr lang="en-US" dirty="0"/>
          </a:p>
        </p:txBody>
      </p:sp>
      <p:sp>
        <p:nvSpPr>
          <p:cNvPr id="3" name="Marcador de contenido 2"/>
          <p:cNvSpPr>
            <a:spLocks noGrp="1"/>
          </p:cNvSpPr>
          <p:nvPr>
            <p:ph idx="1"/>
          </p:nvPr>
        </p:nvSpPr>
        <p:spPr>
          <a:xfrm>
            <a:off x="838200" y="1666601"/>
            <a:ext cx="10515600" cy="4614932"/>
          </a:xfrm>
        </p:spPr>
        <p:txBody>
          <a:bodyPr>
            <a:normAutofit fontScale="92500" lnSpcReduction="20000"/>
          </a:bodyPr>
          <a:lstStyle/>
          <a:p>
            <a:r>
              <a:rPr lang="es-ES_tradnl" dirty="0" smtClean="0"/>
              <a:t>Desde últimas dos décadas, existen organizaciones que poseen más de un DBMS. No todos estos sistemas provienen del mismo proveedor. Por ejemplo, es común que una empresa posea una base de datos de mainframe controlada por IBM DB2 y algunas otras bases de datos de grupos de trabajo más pequeños (o departamentales) controladas por Oracle, Microsoft SQL Server, </a:t>
            </a:r>
            <a:r>
              <a:rPr lang="es-ES_tradnl" dirty="0" err="1" smtClean="0"/>
              <a:t>Sybase</a:t>
            </a:r>
            <a:r>
              <a:rPr lang="es-ES_tradnl" dirty="0" smtClean="0"/>
              <a:t> u otros proveedores. </a:t>
            </a:r>
          </a:p>
          <a:p>
            <a:r>
              <a:rPr lang="es-ES_tradnl" dirty="0" smtClean="0"/>
              <a:t>La mayoría de las veces, los usuarios necesitan acceder a su propia base de datos de grupos de trabajo. Sin embargo, a veces, los usuarios necesitan acceder a los datos en la base de datos de algún otro grupo de trabajo, o incluso en la base de datos más grande a nivel empresarial. </a:t>
            </a:r>
          </a:p>
          <a:p>
            <a:r>
              <a:rPr lang="es-ES_tradnl" dirty="0" smtClean="0"/>
              <a:t>El software centralizado DBMS no puede satisfacer la necesidad de compartir datos que están dispersos en una empresa. Para esto, se requiere una nueva generación de software para administrar datos dispersos (o datos distribuidos) llamado sistema de administración de bases de datos distribuidas (DDBMS).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6</a:t>
            </a:fld>
            <a:endParaRPr lang="en-US"/>
          </a:p>
        </p:txBody>
      </p:sp>
    </p:spTree>
    <p:extLst>
      <p:ext uri="{BB962C8B-B14F-4D97-AF65-F5344CB8AC3E}">
        <p14:creationId xmlns:p14="http://schemas.microsoft.com/office/powerpoint/2010/main" val="25328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Bases de </a:t>
            </a:r>
            <a:r>
              <a:rPr lang="en-US" dirty="0" err="1"/>
              <a:t>Datos</a:t>
            </a:r>
            <a:r>
              <a:rPr lang="en-US" dirty="0"/>
              <a:t> </a:t>
            </a:r>
            <a:r>
              <a:rPr lang="en-US" dirty="0" err="1"/>
              <a:t>Distribuidas</a:t>
            </a:r>
            <a:endParaRPr lang="en-US" dirty="0"/>
          </a:p>
        </p:txBody>
      </p:sp>
      <p:sp>
        <p:nvSpPr>
          <p:cNvPr id="3" name="Marcador de contenido 2"/>
          <p:cNvSpPr>
            <a:spLocks noGrp="1"/>
          </p:cNvSpPr>
          <p:nvPr>
            <p:ph idx="1"/>
          </p:nvPr>
        </p:nvSpPr>
        <p:spPr/>
        <p:txBody>
          <a:bodyPr>
            <a:normAutofit lnSpcReduction="10000"/>
          </a:bodyPr>
          <a:lstStyle/>
          <a:p>
            <a:r>
              <a:rPr lang="en-US" dirty="0"/>
              <a:t>Un DDBMS </a:t>
            </a:r>
            <a:r>
              <a:rPr lang="en-US" dirty="0" err="1"/>
              <a:t>mantiene</a:t>
            </a:r>
            <a:r>
              <a:rPr lang="en-US" dirty="0"/>
              <a:t> y </a:t>
            </a:r>
            <a:r>
              <a:rPr lang="en-US" dirty="0" err="1"/>
              <a:t>administra</a:t>
            </a:r>
            <a:r>
              <a:rPr lang="en-US" dirty="0"/>
              <a:t> </a:t>
            </a:r>
            <a:r>
              <a:rPr lang="en-US" dirty="0" err="1"/>
              <a:t>datos</a:t>
            </a:r>
            <a:r>
              <a:rPr lang="en-US" dirty="0"/>
              <a:t> a </a:t>
            </a:r>
            <a:r>
              <a:rPr lang="en-US" dirty="0" err="1"/>
              <a:t>través</a:t>
            </a:r>
            <a:r>
              <a:rPr lang="en-US" dirty="0"/>
              <a:t> de </a:t>
            </a:r>
            <a:r>
              <a:rPr lang="en-US" dirty="0" err="1"/>
              <a:t>múltiples</a:t>
            </a:r>
            <a:r>
              <a:rPr lang="en-US" dirty="0"/>
              <a:t> </a:t>
            </a:r>
            <a:r>
              <a:rPr lang="en-US" dirty="0" err="1"/>
              <a:t>computadoras</a:t>
            </a:r>
            <a:r>
              <a:rPr lang="en-US" dirty="0"/>
              <a:t>. Un DDBMS se </a:t>
            </a:r>
            <a:r>
              <a:rPr lang="en-US" dirty="0" err="1"/>
              <a:t>puede</a:t>
            </a:r>
            <a:r>
              <a:rPr lang="en-US" dirty="0"/>
              <a:t> </a:t>
            </a:r>
            <a:r>
              <a:rPr lang="en-US" dirty="0" err="1"/>
              <a:t>considerar</a:t>
            </a:r>
            <a:r>
              <a:rPr lang="en-US" dirty="0"/>
              <a:t> </a:t>
            </a:r>
            <a:r>
              <a:rPr lang="en-US" dirty="0" err="1"/>
              <a:t>como</a:t>
            </a:r>
            <a:r>
              <a:rPr lang="en-US" dirty="0"/>
              <a:t> </a:t>
            </a:r>
            <a:r>
              <a:rPr lang="en-US" dirty="0" err="1"/>
              <a:t>una</a:t>
            </a:r>
            <a:r>
              <a:rPr lang="en-US" dirty="0"/>
              <a:t> </a:t>
            </a:r>
            <a:r>
              <a:rPr lang="en-US" dirty="0" err="1"/>
              <a:t>colección</a:t>
            </a:r>
            <a:r>
              <a:rPr lang="en-US" dirty="0"/>
              <a:t> de </a:t>
            </a:r>
            <a:r>
              <a:rPr lang="en-US" dirty="0" err="1"/>
              <a:t>múltiples</a:t>
            </a:r>
            <a:r>
              <a:rPr lang="en-US" dirty="0"/>
              <a:t> DBMS </a:t>
            </a:r>
            <a:r>
              <a:rPr lang="en-US" dirty="0" err="1"/>
              <a:t>separados</a:t>
            </a:r>
            <a:r>
              <a:rPr lang="en-US" dirty="0"/>
              <a:t>, </a:t>
            </a:r>
            <a:r>
              <a:rPr lang="en-US" dirty="0" err="1"/>
              <a:t>cada</a:t>
            </a:r>
            <a:r>
              <a:rPr lang="en-US" dirty="0"/>
              <a:t> </a:t>
            </a:r>
            <a:r>
              <a:rPr lang="en-US" dirty="0" err="1"/>
              <a:t>uno</a:t>
            </a:r>
            <a:r>
              <a:rPr lang="en-US" dirty="0"/>
              <a:t> de </a:t>
            </a:r>
            <a:r>
              <a:rPr lang="en-US" dirty="0" err="1"/>
              <a:t>ellos</a:t>
            </a:r>
            <a:r>
              <a:rPr lang="en-US" dirty="0"/>
              <a:t> </a:t>
            </a:r>
            <a:r>
              <a:rPr lang="en-US" dirty="0" err="1"/>
              <a:t>ejecutándose</a:t>
            </a:r>
            <a:r>
              <a:rPr lang="en-US" dirty="0"/>
              <a:t> en </a:t>
            </a:r>
            <a:r>
              <a:rPr lang="en-US" dirty="0" err="1"/>
              <a:t>una</a:t>
            </a:r>
            <a:r>
              <a:rPr lang="en-US" dirty="0"/>
              <a:t> </a:t>
            </a:r>
            <a:r>
              <a:rPr lang="en-US" dirty="0" err="1"/>
              <a:t>computadora</a:t>
            </a:r>
            <a:r>
              <a:rPr lang="en-US" dirty="0"/>
              <a:t> </a:t>
            </a:r>
            <a:r>
              <a:rPr lang="en-US" dirty="0" err="1"/>
              <a:t>separada</a:t>
            </a:r>
            <a:r>
              <a:rPr lang="en-US" dirty="0"/>
              <a:t>, y </a:t>
            </a:r>
            <a:r>
              <a:rPr lang="en-US" dirty="0" err="1"/>
              <a:t>utilizando</a:t>
            </a:r>
            <a:r>
              <a:rPr lang="en-US" dirty="0"/>
              <a:t> </a:t>
            </a:r>
            <a:r>
              <a:rPr lang="en-US" dirty="0" err="1"/>
              <a:t>alguna</a:t>
            </a:r>
            <a:r>
              <a:rPr lang="en-US" dirty="0"/>
              <a:t> </a:t>
            </a:r>
            <a:r>
              <a:rPr lang="en-US" dirty="0" err="1"/>
              <a:t>facilidad</a:t>
            </a:r>
            <a:r>
              <a:rPr lang="en-US" dirty="0"/>
              <a:t> de </a:t>
            </a:r>
            <a:r>
              <a:rPr lang="en-US" dirty="0" err="1"/>
              <a:t>comunicación</a:t>
            </a:r>
            <a:r>
              <a:rPr lang="en-US" dirty="0"/>
              <a:t> para </a:t>
            </a:r>
            <a:r>
              <a:rPr lang="en-US" dirty="0" err="1"/>
              <a:t>coordinar</a:t>
            </a:r>
            <a:r>
              <a:rPr lang="en-US" dirty="0"/>
              <a:t> </a:t>
            </a:r>
            <a:r>
              <a:rPr lang="en-US" dirty="0" err="1"/>
              <a:t>sus</a:t>
            </a:r>
            <a:r>
              <a:rPr lang="en-US" dirty="0"/>
              <a:t> </a:t>
            </a:r>
            <a:r>
              <a:rPr lang="en-US" dirty="0" err="1"/>
              <a:t>actividades</a:t>
            </a:r>
            <a:r>
              <a:rPr lang="en-US" dirty="0"/>
              <a:t> al </a:t>
            </a:r>
            <a:r>
              <a:rPr lang="en-US" dirty="0" err="1"/>
              <a:t>proporcionar</a:t>
            </a:r>
            <a:r>
              <a:rPr lang="en-US" dirty="0"/>
              <a:t> </a:t>
            </a:r>
            <a:r>
              <a:rPr lang="en-US" dirty="0" err="1"/>
              <a:t>acceso</a:t>
            </a:r>
            <a:r>
              <a:rPr lang="en-US" dirty="0"/>
              <a:t> </a:t>
            </a:r>
            <a:r>
              <a:rPr lang="en-US" dirty="0" err="1"/>
              <a:t>compartido</a:t>
            </a:r>
            <a:r>
              <a:rPr lang="en-US" dirty="0"/>
              <a:t> a los </a:t>
            </a:r>
            <a:r>
              <a:rPr lang="en-US" dirty="0" err="1"/>
              <a:t>datos</a:t>
            </a:r>
            <a:r>
              <a:rPr lang="en-US" dirty="0"/>
              <a:t> de la </a:t>
            </a:r>
            <a:r>
              <a:rPr lang="en-US" dirty="0" err="1" smtClean="0"/>
              <a:t>empresa</a:t>
            </a:r>
            <a:r>
              <a:rPr lang="en-US" dirty="0" smtClean="0"/>
              <a:t>.</a:t>
            </a:r>
          </a:p>
          <a:p>
            <a:r>
              <a:rPr lang="en-US" dirty="0" smtClean="0"/>
              <a:t>El </a:t>
            </a:r>
            <a:r>
              <a:rPr lang="en-US" dirty="0" err="1"/>
              <a:t>hecho</a:t>
            </a:r>
            <a:r>
              <a:rPr lang="en-US" dirty="0"/>
              <a:t> de </a:t>
            </a:r>
            <a:r>
              <a:rPr lang="en-US" dirty="0" err="1"/>
              <a:t>que</a:t>
            </a:r>
            <a:r>
              <a:rPr lang="en-US" dirty="0"/>
              <a:t> los </a:t>
            </a:r>
            <a:r>
              <a:rPr lang="en-US" dirty="0" err="1"/>
              <a:t>datos</a:t>
            </a:r>
            <a:r>
              <a:rPr lang="en-US" dirty="0"/>
              <a:t> </a:t>
            </a:r>
            <a:r>
              <a:rPr lang="en-US" dirty="0" err="1"/>
              <a:t>están</a:t>
            </a:r>
            <a:r>
              <a:rPr lang="en-US" dirty="0"/>
              <a:t> </a:t>
            </a:r>
            <a:r>
              <a:rPr lang="en-US" dirty="0" err="1"/>
              <a:t>dispersos</a:t>
            </a:r>
            <a:r>
              <a:rPr lang="en-US" dirty="0"/>
              <a:t> en </a:t>
            </a:r>
            <a:r>
              <a:rPr lang="en-US" dirty="0" err="1"/>
              <a:t>diferentes</a:t>
            </a:r>
            <a:r>
              <a:rPr lang="en-US" dirty="0"/>
              <a:t> </a:t>
            </a:r>
            <a:r>
              <a:rPr lang="en-US" dirty="0" err="1"/>
              <a:t>computadoras</a:t>
            </a:r>
            <a:r>
              <a:rPr lang="en-US" dirty="0"/>
              <a:t> y </a:t>
            </a:r>
            <a:r>
              <a:rPr lang="en-US" dirty="0" err="1"/>
              <a:t>controlados</a:t>
            </a:r>
            <a:r>
              <a:rPr lang="en-US" dirty="0"/>
              <a:t> </a:t>
            </a:r>
            <a:r>
              <a:rPr lang="en-US" dirty="0" err="1"/>
              <a:t>por</a:t>
            </a:r>
            <a:r>
              <a:rPr lang="en-US" dirty="0"/>
              <a:t> </a:t>
            </a:r>
            <a:r>
              <a:rPr lang="en-US" dirty="0" err="1"/>
              <a:t>diferentes</a:t>
            </a:r>
            <a:r>
              <a:rPr lang="en-US" dirty="0"/>
              <a:t> </a:t>
            </a:r>
            <a:r>
              <a:rPr lang="en-US" dirty="0" err="1"/>
              <a:t>productos</a:t>
            </a:r>
            <a:r>
              <a:rPr lang="en-US" dirty="0"/>
              <a:t> DBMS </a:t>
            </a:r>
            <a:r>
              <a:rPr lang="en-US" dirty="0" err="1"/>
              <a:t>está</a:t>
            </a:r>
            <a:r>
              <a:rPr lang="en-US" dirty="0"/>
              <a:t> </a:t>
            </a:r>
            <a:r>
              <a:rPr lang="en-US" dirty="0" err="1"/>
              <a:t>completamente</a:t>
            </a:r>
            <a:r>
              <a:rPr lang="en-US" dirty="0"/>
              <a:t> </a:t>
            </a:r>
            <a:r>
              <a:rPr lang="en-US" dirty="0" err="1"/>
              <a:t>oculto</a:t>
            </a:r>
            <a:r>
              <a:rPr lang="en-US" dirty="0"/>
              <a:t> para los </a:t>
            </a:r>
            <a:r>
              <a:rPr lang="en-US" dirty="0" err="1"/>
              <a:t>usuarios</a:t>
            </a:r>
            <a:r>
              <a:rPr lang="en-US" dirty="0"/>
              <a:t>. Los </a:t>
            </a:r>
            <a:r>
              <a:rPr lang="en-US" dirty="0" err="1"/>
              <a:t>usuarios</a:t>
            </a:r>
            <a:r>
              <a:rPr lang="en-US" dirty="0"/>
              <a:t> de </a:t>
            </a:r>
            <a:r>
              <a:rPr lang="en-US" dirty="0" err="1"/>
              <a:t>dicho</a:t>
            </a:r>
            <a:r>
              <a:rPr lang="en-US" dirty="0"/>
              <a:t> </a:t>
            </a:r>
            <a:r>
              <a:rPr lang="en-US" dirty="0" err="1"/>
              <a:t>sistema</a:t>
            </a:r>
            <a:r>
              <a:rPr lang="en-US" dirty="0"/>
              <a:t> </a:t>
            </a:r>
            <a:r>
              <a:rPr lang="en-US" dirty="0" err="1"/>
              <a:t>accederán</a:t>
            </a:r>
            <a:r>
              <a:rPr lang="en-US" dirty="0"/>
              <a:t> y </a:t>
            </a:r>
            <a:r>
              <a:rPr lang="en-US" dirty="0" err="1"/>
              <a:t>utilizarán</a:t>
            </a:r>
            <a:r>
              <a:rPr lang="en-US" dirty="0"/>
              <a:t> los </a:t>
            </a:r>
            <a:r>
              <a:rPr lang="en-US" dirty="0" err="1"/>
              <a:t>datos</a:t>
            </a:r>
            <a:r>
              <a:rPr lang="en-US" dirty="0"/>
              <a:t> </a:t>
            </a:r>
            <a:r>
              <a:rPr lang="en-US" dirty="0" err="1"/>
              <a:t>como</a:t>
            </a:r>
            <a:r>
              <a:rPr lang="en-US" dirty="0"/>
              <a:t> </a:t>
            </a:r>
            <a:r>
              <a:rPr lang="en-US" dirty="0" err="1"/>
              <a:t>si</a:t>
            </a:r>
            <a:r>
              <a:rPr lang="en-US" dirty="0"/>
              <a:t> los </a:t>
            </a:r>
            <a:r>
              <a:rPr lang="en-US" dirty="0" err="1"/>
              <a:t>datos</a:t>
            </a:r>
            <a:r>
              <a:rPr lang="en-US" dirty="0"/>
              <a:t> </a:t>
            </a:r>
            <a:r>
              <a:rPr lang="en-US" dirty="0" err="1"/>
              <a:t>estuvieran</a:t>
            </a:r>
            <a:r>
              <a:rPr lang="en-US" dirty="0"/>
              <a:t> </a:t>
            </a:r>
            <a:r>
              <a:rPr lang="en-US" dirty="0" err="1"/>
              <a:t>disponibles</a:t>
            </a:r>
            <a:r>
              <a:rPr lang="en-US" dirty="0"/>
              <a:t> </a:t>
            </a:r>
            <a:r>
              <a:rPr lang="en-US" dirty="0" err="1"/>
              <a:t>localmente</a:t>
            </a:r>
            <a:r>
              <a:rPr lang="en-US" dirty="0"/>
              <a:t> y </a:t>
            </a:r>
            <a:r>
              <a:rPr lang="en-US" dirty="0" err="1"/>
              <a:t>estuvieran</a:t>
            </a:r>
            <a:r>
              <a:rPr lang="en-US" dirty="0"/>
              <a:t> </a:t>
            </a:r>
            <a:r>
              <a:rPr lang="en-US" dirty="0" err="1"/>
              <a:t>controlados</a:t>
            </a:r>
            <a:r>
              <a:rPr lang="en-US" dirty="0"/>
              <a:t> </a:t>
            </a:r>
            <a:r>
              <a:rPr lang="en-US" dirty="0" err="1"/>
              <a:t>por</a:t>
            </a:r>
            <a:r>
              <a:rPr lang="en-US" dirty="0"/>
              <a:t> un solo DBMS.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7</a:t>
            </a:fld>
            <a:endParaRPr lang="en-US"/>
          </a:p>
        </p:txBody>
      </p:sp>
    </p:spTree>
    <p:extLst>
      <p:ext uri="{BB962C8B-B14F-4D97-AF65-F5344CB8AC3E}">
        <p14:creationId xmlns:p14="http://schemas.microsoft.com/office/powerpoint/2010/main" val="123855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3724310" y="560438"/>
            <a:ext cx="6257890" cy="5410047"/>
          </a:xfrm>
          <a:prstGeom prst="rect">
            <a:avLst/>
          </a:prstGeom>
        </p:spPr>
      </p:pic>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8</a:t>
            </a:fld>
            <a:endParaRPr lang="en-US"/>
          </a:p>
        </p:txBody>
      </p:sp>
      <p:pic>
        <p:nvPicPr>
          <p:cNvPr id="7" name="Imagen 6"/>
          <p:cNvPicPr>
            <a:picLocks noChangeAspect="1"/>
          </p:cNvPicPr>
          <p:nvPr/>
        </p:nvPicPr>
        <p:blipFill>
          <a:blip r:embed="rId3"/>
          <a:stretch>
            <a:fillRect/>
          </a:stretch>
        </p:blipFill>
        <p:spPr>
          <a:xfrm>
            <a:off x="446753" y="1199126"/>
            <a:ext cx="4838700" cy="330200"/>
          </a:xfrm>
          <a:prstGeom prst="rect">
            <a:avLst/>
          </a:prstGeom>
        </p:spPr>
      </p:pic>
    </p:spTree>
    <p:extLst>
      <p:ext uri="{BB962C8B-B14F-4D97-AF65-F5344CB8AC3E}">
        <p14:creationId xmlns:p14="http://schemas.microsoft.com/office/powerpoint/2010/main" val="147145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601498" cy="1325563"/>
          </a:xfrm>
        </p:spPr>
        <p:txBody>
          <a:bodyPr>
            <a:noAutofit/>
          </a:bodyPr>
          <a:lstStyle/>
          <a:p>
            <a:r>
              <a:rPr lang="en-US" sz="3200" dirty="0" err="1"/>
              <a:t>D</a:t>
            </a:r>
            <a:r>
              <a:rPr lang="en-US" sz="3200" smtClean="0"/>
              <a:t>iferencia</a:t>
            </a:r>
            <a:r>
              <a:rPr lang="en-US" sz="3200" dirty="0" smtClean="0"/>
              <a:t> </a:t>
            </a:r>
            <a:r>
              <a:rPr lang="en-US" sz="3200" dirty="0"/>
              <a:t>entre un SGBD </a:t>
            </a:r>
            <a:r>
              <a:rPr lang="en-US" sz="3200" dirty="0" err="1"/>
              <a:t>distribuido</a:t>
            </a:r>
            <a:r>
              <a:rPr lang="en-US" sz="3200" dirty="0"/>
              <a:t> y el </a:t>
            </a:r>
            <a:r>
              <a:rPr lang="en-US" sz="3200" dirty="0" err="1"/>
              <a:t>procesamiento</a:t>
            </a:r>
            <a:r>
              <a:rPr lang="en-US" sz="3200" dirty="0"/>
              <a:t> </a:t>
            </a:r>
            <a:r>
              <a:rPr lang="en-US" sz="3200" dirty="0" err="1"/>
              <a:t>distribuido</a:t>
            </a:r>
            <a:r>
              <a:rPr lang="en-US" sz="3200" dirty="0"/>
              <a:t>.</a:t>
            </a:r>
          </a:p>
        </p:txBody>
      </p:sp>
      <p:sp>
        <p:nvSpPr>
          <p:cNvPr id="3" name="Marcador de contenido 2"/>
          <p:cNvSpPr>
            <a:spLocks noGrp="1"/>
          </p:cNvSpPr>
          <p:nvPr>
            <p:ph idx="1"/>
          </p:nvPr>
        </p:nvSpPr>
        <p:spPr>
          <a:xfrm>
            <a:off x="838200" y="2816941"/>
            <a:ext cx="4869426" cy="3360021"/>
          </a:xfrm>
        </p:spPr>
        <p:txBody>
          <a:bodyPr>
            <a:normAutofit/>
          </a:bodyPr>
          <a:lstStyle/>
          <a:p>
            <a:r>
              <a:rPr lang="en-US" sz="2400" dirty="0" err="1" smtClean="0"/>
              <a:t>Procesamiento</a:t>
            </a:r>
            <a:r>
              <a:rPr lang="en-US" sz="2400" dirty="0"/>
              <a:t> </a:t>
            </a:r>
            <a:r>
              <a:rPr lang="en-US" sz="2400" dirty="0" err="1" smtClean="0"/>
              <a:t>distribuido</a:t>
            </a:r>
            <a:r>
              <a:rPr lang="en-US" sz="2400" dirty="0" smtClean="0"/>
              <a:t>:</a:t>
            </a:r>
            <a:endParaRPr lang="en-US" sz="2400" dirty="0"/>
          </a:p>
          <a:p>
            <a:r>
              <a:rPr lang="en-US" sz="2400" dirty="0" err="1"/>
              <a:t>Una</a:t>
            </a:r>
            <a:r>
              <a:rPr lang="en-US" sz="2400" dirty="0"/>
              <a:t> base de </a:t>
            </a:r>
            <a:r>
              <a:rPr lang="en-US" sz="2400" dirty="0" err="1"/>
              <a:t>datos</a:t>
            </a:r>
            <a:r>
              <a:rPr lang="en-US" sz="2400" dirty="0"/>
              <a:t> </a:t>
            </a:r>
            <a:r>
              <a:rPr lang="en-US" sz="2400" dirty="0" err="1"/>
              <a:t>centralizada</a:t>
            </a:r>
            <a:r>
              <a:rPr lang="en-US" sz="2400" dirty="0"/>
              <a:t> a la </a:t>
            </a:r>
            <a:r>
              <a:rPr lang="en-US" sz="2400" dirty="0" err="1"/>
              <a:t>que</a:t>
            </a:r>
            <a:r>
              <a:rPr lang="en-US" sz="2400" dirty="0"/>
              <a:t> se </a:t>
            </a:r>
            <a:r>
              <a:rPr lang="en-US" sz="2400" dirty="0" err="1"/>
              <a:t>puede</a:t>
            </a:r>
            <a:r>
              <a:rPr lang="en-US" sz="2400" dirty="0"/>
              <a:t> </a:t>
            </a:r>
            <a:r>
              <a:rPr lang="en-US" sz="2400" dirty="0" err="1"/>
              <a:t>acceder</a:t>
            </a:r>
            <a:r>
              <a:rPr lang="en-US" sz="2400" dirty="0"/>
              <a:t> a </a:t>
            </a:r>
            <a:r>
              <a:rPr lang="en-US" sz="2400" dirty="0" err="1" smtClean="0"/>
              <a:t>trav</a:t>
            </a:r>
            <a:r>
              <a:rPr lang="es-ES" sz="2400" dirty="0" smtClean="0"/>
              <a:t>é</a:t>
            </a:r>
            <a:r>
              <a:rPr lang="en-US" sz="2400" dirty="0" smtClean="0"/>
              <a:t>s </a:t>
            </a:r>
            <a:r>
              <a:rPr lang="en-US" sz="2400" dirty="0"/>
              <a:t>de </a:t>
            </a:r>
            <a:r>
              <a:rPr lang="en-US" sz="2400" dirty="0" err="1"/>
              <a:t>una</a:t>
            </a:r>
            <a:r>
              <a:rPr lang="en-US" sz="2400" dirty="0"/>
              <a:t> red </a:t>
            </a:r>
            <a:r>
              <a:rPr lang="en-US" sz="2400" dirty="0" smtClean="0"/>
              <a:t>inform</a:t>
            </a:r>
            <a:r>
              <a:rPr lang="es-ES" sz="2400" dirty="0" smtClean="0"/>
              <a:t>á</a:t>
            </a:r>
            <a:r>
              <a:rPr lang="en-US" sz="2400" dirty="0" err="1" smtClean="0"/>
              <a:t>tica</a:t>
            </a:r>
            <a:r>
              <a:rPr lang="en-US" sz="2400" dirty="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9</a:t>
            </a:fld>
            <a:endParaRPr lang="en-US"/>
          </a:p>
        </p:txBody>
      </p:sp>
      <p:pic>
        <p:nvPicPr>
          <p:cNvPr id="6" name="Imagen 5"/>
          <p:cNvPicPr>
            <a:picLocks noChangeAspect="1"/>
          </p:cNvPicPr>
          <p:nvPr/>
        </p:nvPicPr>
        <p:blipFill>
          <a:blip r:embed="rId2"/>
          <a:stretch>
            <a:fillRect/>
          </a:stretch>
        </p:blipFill>
        <p:spPr>
          <a:xfrm>
            <a:off x="6000749" y="634181"/>
            <a:ext cx="5613425" cy="5613425"/>
          </a:xfrm>
          <a:prstGeom prst="rect">
            <a:avLst/>
          </a:prstGeom>
        </p:spPr>
      </p:pic>
    </p:spTree>
    <p:extLst>
      <p:ext uri="{BB962C8B-B14F-4D97-AF65-F5344CB8AC3E}">
        <p14:creationId xmlns:p14="http://schemas.microsoft.com/office/powerpoint/2010/main" val="21119549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TotalTime>
  <Words>5967</Words>
  <Application>Microsoft Macintosh PowerPoint</Application>
  <PresentationFormat>Panorámica</PresentationFormat>
  <Paragraphs>293</Paragraphs>
  <Slides>50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50</vt:i4>
      </vt:variant>
    </vt:vector>
  </HeadingPairs>
  <TitlesOfParts>
    <vt:vector size="54" baseType="lpstr">
      <vt:lpstr>Calibri</vt:lpstr>
      <vt:lpstr>Calibri Light</vt:lpstr>
      <vt:lpstr>Arial</vt:lpstr>
      <vt:lpstr>Tema de Office</vt:lpstr>
      <vt:lpstr>Bases de Datos Distribuidas</vt:lpstr>
      <vt:lpstr>Evaluación</vt:lpstr>
      <vt:lpstr>Indicaciones Generales</vt:lpstr>
      <vt:lpstr>Bibliografía</vt:lpstr>
      <vt:lpstr>Proyecto Primer Bimestre</vt:lpstr>
      <vt:lpstr>Bases de Datos Distribuidas</vt:lpstr>
      <vt:lpstr>Bases de Datos Distribuidas</vt:lpstr>
      <vt:lpstr>Presentación de PowerPoint</vt:lpstr>
      <vt:lpstr>Diferencia entre un SGBD distribuido y el procesamiento distribuido.</vt:lpstr>
      <vt:lpstr>Contenido, primer bimestre</vt:lpstr>
      <vt:lpstr>Contenido, primer bimestre</vt:lpstr>
      <vt:lpstr>Contenido, segundo bimestre</vt:lpstr>
      <vt:lpstr>Database Concepts</vt:lpstr>
      <vt:lpstr>Base de Datos</vt:lpstr>
      <vt:lpstr>Modelo de Datos o DM</vt:lpstr>
      <vt:lpstr>Operaciones de Base de Datos</vt:lpstr>
      <vt:lpstr>Operaciones de Base de Datos</vt:lpstr>
      <vt:lpstr>Operaciones de Base de Datos</vt:lpstr>
      <vt:lpstr>Gestión de base de datos</vt:lpstr>
      <vt:lpstr>Clientes y servidores de DB</vt:lpstr>
      <vt:lpstr>Entorno de base de datos o DBE</vt:lpstr>
      <vt:lpstr>Entorno de base de datos o DBE</vt:lpstr>
      <vt:lpstr>Entorno de base de datos o DBE</vt:lpstr>
      <vt:lpstr>Entorno de base de datos o DBE</vt:lpstr>
      <vt:lpstr>CONCEPTOS ARQUITECTONICOS DE UN DBE</vt:lpstr>
      <vt:lpstr>Conceptos Arquitectónicos de un DBE</vt:lpstr>
      <vt:lpstr>Servicios</vt:lpstr>
      <vt:lpstr>Servicios</vt:lpstr>
      <vt:lpstr>Componentes y subsistemas</vt:lpstr>
      <vt:lpstr>Componentes y subsistemas</vt:lpstr>
      <vt:lpstr>Sitios</vt:lpstr>
      <vt:lpstr>Arquitecturas DBE Arquetípicas</vt:lpstr>
      <vt:lpstr>Presentación de PowerPoint</vt:lpstr>
      <vt:lpstr>Servicios Requeridos</vt:lpstr>
      <vt:lpstr>Servicios Requeridos</vt:lpstr>
      <vt:lpstr>Servicios Requeridos</vt:lpstr>
      <vt:lpstr>Servicios Básicos</vt:lpstr>
      <vt:lpstr>Servicios Básicos</vt:lpstr>
      <vt:lpstr>Servicios Básicos</vt:lpstr>
      <vt:lpstr>Servicios Esperados</vt:lpstr>
      <vt:lpstr>Servicios Esperados</vt:lpstr>
      <vt:lpstr>Servicios Esperados</vt:lpstr>
      <vt:lpstr>Subsistemas Esperados</vt:lpstr>
      <vt:lpstr>Subsistemas Esperados</vt:lpstr>
      <vt:lpstr>Servicios de DBMS típicos</vt:lpstr>
      <vt:lpstr>Servicios de DBMS típicos</vt:lpstr>
      <vt:lpstr>Diagramas de nivel de resumen</vt:lpstr>
      <vt:lpstr>Presentación de PowerPoint</vt:lpstr>
      <vt:lpstr>Diagramas de nivel de resumen</vt:lpstr>
      <vt:lpstr>Diagramas de nivel de resumen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Distribuidas</dc:title>
  <dc:creator>Lorena Recalde</dc:creator>
  <cp:lastModifiedBy>Lorena Recalde</cp:lastModifiedBy>
  <cp:revision>73</cp:revision>
  <dcterms:created xsi:type="dcterms:W3CDTF">2019-03-17T16:06:37Z</dcterms:created>
  <dcterms:modified xsi:type="dcterms:W3CDTF">2019-04-09T06:25:07Z</dcterms:modified>
</cp:coreProperties>
</file>