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366" r:id="rId3"/>
    <p:sldId id="259" r:id="rId4"/>
    <p:sldId id="260" r:id="rId5"/>
    <p:sldId id="261" r:id="rId6"/>
    <p:sldId id="298" r:id="rId7"/>
    <p:sldId id="299" r:id="rId8"/>
    <p:sldId id="395" r:id="rId9"/>
    <p:sldId id="300" r:id="rId10"/>
    <p:sldId id="301" r:id="rId11"/>
    <p:sldId id="302" r:id="rId12"/>
    <p:sldId id="367" r:id="rId13"/>
    <p:sldId id="368" r:id="rId14"/>
    <p:sldId id="369" r:id="rId15"/>
    <p:sldId id="370" r:id="rId16"/>
    <p:sldId id="371" r:id="rId17"/>
    <p:sldId id="396" r:id="rId18"/>
    <p:sldId id="398" r:id="rId19"/>
    <p:sldId id="307" r:id="rId20"/>
    <p:sldId id="372" r:id="rId21"/>
    <p:sldId id="373" r:id="rId22"/>
    <p:sldId id="309" r:id="rId23"/>
    <p:sldId id="374" r:id="rId24"/>
    <p:sldId id="375" r:id="rId25"/>
    <p:sldId id="308" r:id="rId26"/>
    <p:sldId id="311" r:id="rId27"/>
    <p:sldId id="312" r:id="rId28"/>
    <p:sldId id="313" r:id="rId29"/>
    <p:sldId id="314" r:id="rId30"/>
    <p:sldId id="399" r:id="rId31"/>
    <p:sldId id="315" r:id="rId32"/>
    <p:sldId id="316" r:id="rId33"/>
    <p:sldId id="400" r:id="rId34"/>
    <p:sldId id="379" r:id="rId35"/>
    <p:sldId id="380" r:id="rId36"/>
    <p:sldId id="401" r:id="rId37"/>
    <p:sldId id="383" r:id="rId38"/>
    <p:sldId id="402" r:id="rId39"/>
    <p:sldId id="381" r:id="rId40"/>
    <p:sldId id="384" r:id="rId41"/>
    <p:sldId id="386" r:id="rId42"/>
    <p:sldId id="387" r:id="rId43"/>
    <p:sldId id="388" r:id="rId44"/>
    <p:sldId id="389" r:id="rId45"/>
    <p:sldId id="390" r:id="rId46"/>
    <p:sldId id="391" r:id="rId47"/>
    <p:sldId id="392" r:id="rId48"/>
    <p:sldId id="393" r:id="rId49"/>
    <p:sldId id="394" r:id="rId50"/>
    <p:sldId id="403" r:id="rId51"/>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8"/>
    <p:restoredTop sz="94617"/>
  </p:normalViewPr>
  <p:slideViewPr>
    <p:cSldViewPr snapToGrid="0" snapToObjects="1">
      <p:cViewPr varScale="1">
        <p:scale>
          <a:sx n="93" d="100"/>
          <a:sy n="93" d="100"/>
        </p:scale>
        <p:origin x="24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Clic para editar título</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4/23/19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26876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4/23/19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9607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Clic para editar título</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4/23/19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002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15D2879-7767-9146-9CE3-61915014134A}" type="datetimeFigureOut">
              <a:rPr lang="en-US" smtClean="0"/>
              <a:t>4/23/19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88744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Clic para editar título</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15D2879-7767-9146-9CE3-61915014134A}" type="datetimeFigureOut">
              <a:rPr lang="en-US" smtClean="0"/>
              <a:t>4/23/19</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21533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15D2879-7767-9146-9CE3-61915014134A}" type="datetimeFigureOut">
              <a:rPr lang="en-US" smtClean="0"/>
              <a:t>4/23/19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49767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Clic para editar título</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15D2879-7767-9146-9CE3-61915014134A}" type="datetimeFigureOut">
              <a:rPr lang="en-US" smtClean="0"/>
              <a:t>4/23/19</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74788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Clic para editar título</a:t>
            </a:r>
            <a:endParaRPr lang="en-US"/>
          </a:p>
        </p:txBody>
      </p:sp>
      <p:sp>
        <p:nvSpPr>
          <p:cNvPr id="3" name="Marcador de fecha 2"/>
          <p:cNvSpPr>
            <a:spLocks noGrp="1"/>
          </p:cNvSpPr>
          <p:nvPr>
            <p:ph type="dt" sz="half" idx="10"/>
          </p:nvPr>
        </p:nvSpPr>
        <p:spPr/>
        <p:txBody>
          <a:bodyPr/>
          <a:lstStyle/>
          <a:p>
            <a:fld id="{915D2879-7767-9146-9CE3-61915014134A}" type="datetimeFigureOut">
              <a:rPr lang="en-US" smtClean="0"/>
              <a:t>4/23/19</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42050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5D2879-7767-9146-9CE3-61915014134A}" type="datetimeFigureOut">
              <a:rPr lang="en-US" smtClean="0"/>
              <a:t>4/23/19</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21313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4/23/19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351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Clic para editar título</a:t>
            </a:r>
            <a:endParaRPr lang="en-US"/>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915D2879-7767-9146-9CE3-61915014134A}" type="datetimeFigureOut">
              <a:rPr lang="en-US" smtClean="0"/>
              <a:t>4/23/19</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AC8E40C-1CF9-784A-8B31-52EB4BD370D3}" type="slidenum">
              <a:rPr lang="en-US" smtClean="0"/>
              <a:t>‹Nr.›</a:t>
            </a:fld>
            <a:endParaRPr lang="en-US"/>
          </a:p>
        </p:txBody>
      </p:sp>
    </p:spTree>
    <p:extLst>
      <p:ext uri="{BB962C8B-B14F-4D97-AF65-F5344CB8AC3E}">
        <p14:creationId xmlns:p14="http://schemas.microsoft.com/office/powerpoint/2010/main" val="1643878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Clic para editar título</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D2879-7767-9146-9CE3-61915014134A}" type="datetimeFigureOut">
              <a:rPr lang="en-US" smtClean="0"/>
              <a:t>4/23/19</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8E40C-1CF9-784A-8B31-52EB4BD370D3}" type="slidenum">
              <a:rPr lang="en-US" smtClean="0"/>
              <a:t>‹Nr.›</a:t>
            </a:fld>
            <a:endParaRPr lang="en-US"/>
          </a:p>
        </p:txBody>
      </p:sp>
    </p:spTree>
    <p:extLst>
      <p:ext uri="{BB962C8B-B14F-4D97-AF65-F5344CB8AC3E}">
        <p14:creationId xmlns:p14="http://schemas.microsoft.com/office/powerpoint/2010/main" val="18034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965744"/>
          </a:xfrm>
        </p:spPr>
        <p:txBody>
          <a:bodyPr/>
          <a:lstStyle/>
          <a:p>
            <a:r>
              <a:rPr lang="es-ES" dirty="0" smtClean="0"/>
              <a:t>Capítulo 2</a:t>
            </a:r>
            <a:endParaRPr lang="en-US" dirty="0"/>
          </a:p>
        </p:txBody>
      </p:sp>
      <p:sp>
        <p:nvSpPr>
          <p:cNvPr id="3" name="Subtítulo 2"/>
          <p:cNvSpPr>
            <a:spLocks noGrp="1"/>
          </p:cNvSpPr>
          <p:nvPr>
            <p:ph type="subTitle" idx="1"/>
          </p:nvPr>
        </p:nvSpPr>
        <p:spPr>
          <a:xfrm>
            <a:off x="1198728" y="3029802"/>
            <a:ext cx="9794543" cy="2432713"/>
          </a:xfrm>
        </p:spPr>
        <p:txBody>
          <a:bodyPr>
            <a:normAutofit/>
          </a:bodyPr>
          <a:lstStyle/>
          <a:p>
            <a:r>
              <a:rPr lang="en-US" sz="4800" dirty="0" err="1" smtClean="0"/>
              <a:t>Diseño</a:t>
            </a:r>
            <a:r>
              <a:rPr lang="en-US" sz="4800" dirty="0" smtClean="0"/>
              <a:t> de Bases de </a:t>
            </a:r>
            <a:r>
              <a:rPr lang="en-US" sz="4800" dirty="0" err="1" smtClean="0"/>
              <a:t>Datos</a:t>
            </a:r>
            <a:r>
              <a:rPr lang="en-US" sz="4800" dirty="0" smtClean="0"/>
              <a:t> </a:t>
            </a:r>
            <a:r>
              <a:rPr lang="en-US" sz="4800" dirty="0" err="1" smtClean="0"/>
              <a:t>Distribuidas</a:t>
            </a:r>
            <a:endParaRPr lang="en-US" sz="4800" dirty="0"/>
          </a:p>
        </p:txBody>
      </p:sp>
      <p:sp>
        <p:nvSpPr>
          <p:cNvPr id="4" name="Estrella de 5 puntas 3"/>
          <p:cNvSpPr/>
          <p:nvPr/>
        </p:nvSpPr>
        <p:spPr>
          <a:xfrm>
            <a:off x="3452884" y="1122363"/>
            <a:ext cx="900752" cy="788324"/>
          </a:xfrm>
          <a:prstGeom prst="star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093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25793"/>
          </a:xfrm>
        </p:spPr>
        <p:txBody>
          <a:bodyPr/>
          <a:lstStyle/>
          <a:p>
            <a:r>
              <a:rPr lang="es-ES" dirty="0" smtClean="0"/>
              <a:t>Observaciones</a:t>
            </a:r>
            <a:endParaRPr lang="en-US" b="1" dirty="0"/>
          </a:p>
        </p:txBody>
      </p:sp>
      <p:sp>
        <p:nvSpPr>
          <p:cNvPr id="3" name="Marcador de contenido 2"/>
          <p:cNvSpPr>
            <a:spLocks noGrp="1"/>
          </p:cNvSpPr>
          <p:nvPr>
            <p:ph idx="1"/>
          </p:nvPr>
        </p:nvSpPr>
        <p:spPr>
          <a:xfrm>
            <a:off x="838200" y="1434353"/>
            <a:ext cx="10612272" cy="5104559"/>
          </a:xfrm>
        </p:spPr>
        <p:txBody>
          <a:bodyPr>
            <a:normAutofit/>
          </a:bodyPr>
          <a:lstStyle/>
          <a:p>
            <a:r>
              <a:rPr lang="es-ES_tradnl" b="1" dirty="0"/>
              <a:t>Observación 1:</a:t>
            </a:r>
            <a:r>
              <a:rPr lang="es-ES_tradnl" dirty="0"/>
              <a:t> dado que hay dos predicados simples en Pr, y como para cada predicado tenemos que considerar el predicado y su negativo, M ahora tendrá cuatro predicados mínimos. En general, si hay N predicados simples en Pr, M tendrá predicados mínimos de 2</a:t>
            </a:r>
            <a:r>
              <a:rPr lang="es-ES_tradnl" baseline="30000" dirty="0"/>
              <a:t>N</a:t>
            </a:r>
            <a:r>
              <a:rPr lang="es-ES_tradnl" dirty="0"/>
              <a:t>. </a:t>
            </a:r>
            <a:r>
              <a:rPr lang="es-ES_tradnl" dirty="0" smtClean="0"/>
              <a:t>Pero </a:t>
            </a:r>
            <a:r>
              <a:rPr lang="es-ES_tradnl" dirty="0"/>
              <a:t>no todos los predicados mínimos son relevantes, los predicados irrelevantes deben eliminarse del conjunto. Por lo tanto, el número real de fragmentos horizontales suele ser </a:t>
            </a:r>
            <a:r>
              <a:rPr lang="es-ES_tradnl" b="1" dirty="0"/>
              <a:t>inferior a 2</a:t>
            </a:r>
            <a:r>
              <a:rPr lang="es-ES_tradnl" b="1" baseline="30000" dirty="0"/>
              <a:t>N</a:t>
            </a:r>
            <a:r>
              <a:rPr lang="es-ES_tradnl" dirty="0" smtClean="0"/>
              <a:t>.</a:t>
            </a:r>
          </a:p>
          <a:p>
            <a:r>
              <a:rPr lang="es-ES_tradnl" b="1" dirty="0" smtClean="0"/>
              <a:t>Observación </a:t>
            </a:r>
            <a:r>
              <a:rPr lang="es-ES_tradnl" b="1" dirty="0"/>
              <a:t>2:</a:t>
            </a:r>
            <a:r>
              <a:rPr lang="es-ES_tradnl" dirty="0"/>
              <a:t> Al formar los predicados de término mínimo, solo usamos la forma normal conjuntiva ("ˆ") y no usamos la forma normal disyuntiva ("OR"). Esto se debe a que las formas normales disyuntivas crean fragmentos más gruesos que los fragmentos generados por la forma normal conjuntiva y, por lo tanto, no son necesarios.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10</a:t>
            </a:fld>
            <a:endParaRPr lang="en-US" sz="1400" dirty="0"/>
          </a:p>
        </p:txBody>
      </p:sp>
    </p:spTree>
    <p:extLst>
      <p:ext uri="{BB962C8B-B14F-4D97-AF65-F5344CB8AC3E}">
        <p14:creationId xmlns:p14="http://schemas.microsoft.com/office/powerpoint/2010/main" val="1384738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Ejemplo</a:t>
            </a:r>
            <a:endParaRPr lang="en-US" b="1" dirty="0"/>
          </a:p>
        </p:txBody>
      </p:sp>
      <p:sp>
        <p:nvSpPr>
          <p:cNvPr id="3" name="Marcador de contenido 2"/>
          <p:cNvSpPr>
            <a:spLocks noGrp="1"/>
          </p:cNvSpPr>
          <p:nvPr>
            <p:ph idx="1"/>
          </p:nvPr>
        </p:nvSpPr>
        <p:spPr>
          <a:xfrm>
            <a:off x="623047" y="1682496"/>
            <a:ext cx="5257800" cy="4270069"/>
          </a:xfrm>
        </p:spPr>
        <p:txBody>
          <a:bodyPr>
            <a:normAutofit/>
          </a:bodyPr>
          <a:lstStyle/>
          <a:p>
            <a:r>
              <a:rPr lang="es-ES_tradnl" dirty="0" smtClean="0"/>
              <a:t>Considere </a:t>
            </a:r>
            <a:r>
              <a:rPr lang="es-ES_tradnl" dirty="0"/>
              <a:t>la tabla "PROJ (PNO, </a:t>
            </a:r>
            <a:r>
              <a:rPr lang="es-ES_tradnl" dirty="0" err="1"/>
              <a:t>Pname</a:t>
            </a:r>
            <a:r>
              <a:rPr lang="es-ES_tradnl" dirty="0"/>
              <a:t>, </a:t>
            </a:r>
            <a:r>
              <a:rPr lang="es-ES_tradnl" dirty="0" err="1"/>
              <a:t>Funds</a:t>
            </a:r>
            <a:r>
              <a:rPr lang="es-ES_tradnl" dirty="0"/>
              <a:t>, </a:t>
            </a:r>
            <a:r>
              <a:rPr lang="es-ES_tradnl" dirty="0" err="1"/>
              <a:t>Dno</a:t>
            </a:r>
            <a:r>
              <a:rPr lang="es-ES_tradnl" dirty="0"/>
              <a:t>, </a:t>
            </a:r>
            <a:r>
              <a:rPr lang="es-ES_tradnl" dirty="0" err="1"/>
              <a:t>Loc</a:t>
            </a:r>
            <a:r>
              <a:rPr lang="es-ES_tradnl" dirty="0"/>
              <a:t>)", donde la columna PNO es la clave principal como se muestra en la Figura 2.28. También suponga que dos aplicaciones ("AP1" y "AP2") consultan la tabla PROJ basándose en el siguiente conjunto de predicados simples</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11</a:t>
            </a:fld>
            <a:endParaRPr lang="en-US" sz="1400" dirty="0"/>
          </a:p>
        </p:txBody>
      </p:sp>
      <p:pic>
        <p:nvPicPr>
          <p:cNvPr id="6" name="Imagen 5"/>
          <p:cNvPicPr>
            <a:picLocks noChangeAspect="1"/>
          </p:cNvPicPr>
          <p:nvPr/>
        </p:nvPicPr>
        <p:blipFill>
          <a:blip r:embed="rId2"/>
          <a:stretch>
            <a:fillRect/>
          </a:stretch>
        </p:blipFill>
        <p:spPr>
          <a:xfrm>
            <a:off x="5880847" y="1682496"/>
            <a:ext cx="6142410" cy="3202828"/>
          </a:xfrm>
          <a:prstGeom prst="rect">
            <a:avLst/>
          </a:prstGeom>
        </p:spPr>
      </p:pic>
    </p:spTree>
    <p:extLst>
      <p:ext uri="{BB962C8B-B14F-4D97-AF65-F5344CB8AC3E}">
        <p14:creationId xmlns:p14="http://schemas.microsoft.com/office/powerpoint/2010/main" val="1565964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79581"/>
          </a:xfrm>
        </p:spPr>
        <p:txBody>
          <a:bodyPr/>
          <a:lstStyle/>
          <a:p>
            <a:r>
              <a:rPr lang="es-ES" dirty="0" smtClean="0"/>
              <a:t>Ejemplo</a:t>
            </a:r>
            <a:endParaRPr lang="en-US" b="1" dirty="0"/>
          </a:p>
        </p:txBody>
      </p:sp>
      <p:sp>
        <p:nvSpPr>
          <p:cNvPr id="3" name="Marcador de contenido 2"/>
          <p:cNvSpPr>
            <a:spLocks noGrp="1"/>
          </p:cNvSpPr>
          <p:nvPr>
            <p:ph idx="1"/>
          </p:nvPr>
        </p:nvSpPr>
        <p:spPr>
          <a:xfrm>
            <a:off x="623047" y="1524000"/>
            <a:ext cx="5257800" cy="2827595"/>
          </a:xfrm>
        </p:spPr>
        <p:txBody>
          <a:bodyPr>
            <a:normAutofit/>
          </a:bodyPr>
          <a:lstStyle/>
          <a:p>
            <a:r>
              <a:rPr lang="es-ES_tradnl" sz="2600" dirty="0" smtClean="0"/>
              <a:t>Los predicados </a:t>
            </a:r>
            <a:r>
              <a:rPr lang="es-ES_tradnl" sz="2600" dirty="0"/>
              <a:t>simples</a:t>
            </a:r>
            <a:r>
              <a:rPr lang="es-ES_tradnl" sz="2600" dirty="0" smtClean="0"/>
              <a:t> </a:t>
            </a:r>
            <a:r>
              <a:rPr lang="es-ES_tradnl" sz="2600" dirty="0"/>
              <a:t>de AP1</a:t>
            </a:r>
            <a:r>
              <a:rPr lang="es-ES_tradnl" sz="2600" dirty="0" smtClean="0"/>
              <a:t>:</a:t>
            </a:r>
          </a:p>
          <a:p>
            <a:pPr marL="457200" lvl="1" indent="0">
              <a:buNone/>
            </a:pPr>
            <a:r>
              <a:rPr lang="mr-IN" sz="2600" dirty="0">
                <a:latin typeface="Courier" charset="0"/>
                <a:ea typeface="Courier" charset="0"/>
                <a:cs typeface="Courier" charset="0"/>
              </a:rPr>
              <a:t>p1: </a:t>
            </a:r>
            <a:r>
              <a:rPr lang="mr-IN" sz="2600" dirty="0" err="1">
                <a:latin typeface="Courier" charset="0"/>
                <a:ea typeface="Courier" charset="0"/>
                <a:cs typeface="Courier" charset="0"/>
              </a:rPr>
              <a:t>Loc</a:t>
            </a:r>
            <a:r>
              <a:rPr lang="mr-IN" sz="2600" dirty="0">
                <a:latin typeface="Courier" charset="0"/>
                <a:ea typeface="Courier" charset="0"/>
                <a:cs typeface="Courier" charset="0"/>
              </a:rPr>
              <a:t> = "MPLS"</a:t>
            </a:r>
          </a:p>
          <a:p>
            <a:pPr marL="457200" lvl="1" indent="0">
              <a:buNone/>
            </a:pPr>
            <a:r>
              <a:rPr lang="mr-IN" sz="2600" dirty="0">
                <a:latin typeface="Courier" charset="0"/>
                <a:ea typeface="Courier" charset="0"/>
                <a:cs typeface="Courier" charset="0"/>
              </a:rPr>
              <a:t>p2: </a:t>
            </a:r>
            <a:r>
              <a:rPr lang="mr-IN" sz="2600" dirty="0" err="1">
                <a:latin typeface="Courier" charset="0"/>
                <a:ea typeface="Courier" charset="0"/>
                <a:cs typeface="Courier" charset="0"/>
              </a:rPr>
              <a:t>Loc</a:t>
            </a:r>
            <a:r>
              <a:rPr lang="mr-IN" sz="2600" dirty="0">
                <a:latin typeface="Courier" charset="0"/>
                <a:ea typeface="Courier" charset="0"/>
                <a:cs typeface="Courier" charset="0"/>
              </a:rPr>
              <a:t> = "NY"</a:t>
            </a:r>
          </a:p>
          <a:p>
            <a:pPr marL="457200" lvl="1" indent="0">
              <a:buNone/>
            </a:pPr>
            <a:r>
              <a:rPr lang="mr-IN" sz="2600" dirty="0">
                <a:latin typeface="Courier" charset="0"/>
                <a:ea typeface="Courier" charset="0"/>
                <a:cs typeface="Courier" charset="0"/>
              </a:rPr>
              <a:t>p3: </a:t>
            </a:r>
            <a:r>
              <a:rPr lang="mr-IN" sz="2600" dirty="0" err="1">
                <a:latin typeface="Courier" charset="0"/>
                <a:ea typeface="Courier" charset="0"/>
                <a:cs typeface="Courier" charset="0"/>
              </a:rPr>
              <a:t>Loc</a:t>
            </a:r>
            <a:r>
              <a:rPr lang="mr-IN" sz="2600" dirty="0">
                <a:latin typeface="Courier" charset="0"/>
                <a:ea typeface="Courier" charset="0"/>
                <a:cs typeface="Courier" charset="0"/>
              </a:rPr>
              <a:t> = "LA"</a:t>
            </a:r>
            <a:endParaRPr lang="es-ES_tradnl" sz="2600" dirty="0" smtClean="0">
              <a:latin typeface="Courier" charset="0"/>
              <a:ea typeface="Courier" charset="0"/>
              <a:cs typeface="Courier" charset="0"/>
            </a:endParaRPr>
          </a:p>
          <a:p>
            <a:r>
              <a:rPr lang="es-ES_tradnl" sz="2600" dirty="0"/>
              <a:t>Los predicados simples de </a:t>
            </a:r>
            <a:r>
              <a:rPr lang="es-ES_tradnl" sz="2600" dirty="0" smtClean="0"/>
              <a:t>AP2:</a:t>
            </a:r>
          </a:p>
          <a:p>
            <a:pPr marL="457200" lvl="1" indent="0">
              <a:buNone/>
            </a:pPr>
            <a:r>
              <a:rPr lang="en-US" sz="2600" dirty="0" smtClean="0">
                <a:latin typeface="Courier" charset="0"/>
                <a:ea typeface="Courier" charset="0"/>
                <a:cs typeface="Courier" charset="0"/>
              </a:rPr>
              <a:t>p4</a:t>
            </a:r>
            <a:r>
              <a:rPr lang="en-US" sz="2600" dirty="0">
                <a:latin typeface="Courier" charset="0"/>
                <a:ea typeface="Courier" charset="0"/>
                <a:cs typeface="Courier" charset="0"/>
              </a:rPr>
              <a:t>: Funds &lt;= 300000</a:t>
            </a:r>
            <a:endParaRPr lang="es-ES_tradnl" sz="2600" dirty="0">
              <a:latin typeface="Courier" charset="0"/>
              <a:ea typeface="Courier" charset="0"/>
              <a:cs typeface="Courier" charset="0"/>
            </a:endParaRPr>
          </a:p>
          <a:p>
            <a:endParaRPr lang="es-ES_tradnl" sz="26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12</a:t>
            </a:fld>
            <a:endParaRPr lang="en-US" sz="1400" dirty="0"/>
          </a:p>
        </p:txBody>
      </p:sp>
      <p:pic>
        <p:nvPicPr>
          <p:cNvPr id="6" name="Imagen 5"/>
          <p:cNvPicPr>
            <a:picLocks noChangeAspect="1"/>
          </p:cNvPicPr>
          <p:nvPr/>
        </p:nvPicPr>
        <p:blipFill>
          <a:blip r:embed="rId2"/>
          <a:stretch>
            <a:fillRect/>
          </a:stretch>
        </p:blipFill>
        <p:spPr>
          <a:xfrm>
            <a:off x="5678348" y="325277"/>
            <a:ext cx="6142410" cy="3202828"/>
          </a:xfrm>
          <a:prstGeom prst="rect">
            <a:avLst/>
          </a:prstGeom>
        </p:spPr>
      </p:pic>
      <p:sp>
        <p:nvSpPr>
          <p:cNvPr id="7" name="Rectángulo 6"/>
          <p:cNvSpPr/>
          <p:nvPr/>
        </p:nvSpPr>
        <p:spPr>
          <a:xfrm>
            <a:off x="623047" y="4351595"/>
            <a:ext cx="10995212" cy="2369880"/>
          </a:xfrm>
          <a:prstGeom prst="rect">
            <a:avLst/>
          </a:prstGeom>
        </p:spPr>
        <p:txBody>
          <a:bodyPr wrap="square">
            <a:spAutoFit/>
          </a:bodyPr>
          <a:lstStyle/>
          <a:p>
            <a:r>
              <a:rPr lang="en-US" sz="2400" dirty="0">
                <a:solidFill>
                  <a:srgbClr val="292526"/>
                </a:solidFill>
                <a:latin typeface=""/>
              </a:rPr>
              <a:t>Las dos </a:t>
            </a:r>
            <a:r>
              <a:rPr lang="en-US" sz="2400" dirty="0" err="1">
                <a:solidFill>
                  <a:srgbClr val="292526"/>
                </a:solidFill>
                <a:latin typeface=""/>
              </a:rPr>
              <a:t>aplicaciones</a:t>
            </a:r>
            <a:r>
              <a:rPr lang="en-US" sz="2400" dirty="0">
                <a:solidFill>
                  <a:srgbClr val="292526"/>
                </a:solidFill>
                <a:latin typeface=""/>
              </a:rPr>
              <a:t> </a:t>
            </a:r>
            <a:r>
              <a:rPr lang="en-US" sz="2400" dirty="0" err="1">
                <a:solidFill>
                  <a:srgbClr val="292526"/>
                </a:solidFill>
                <a:latin typeface=""/>
              </a:rPr>
              <a:t>tienen</a:t>
            </a:r>
            <a:r>
              <a:rPr lang="en-US" sz="2400" dirty="0">
                <a:solidFill>
                  <a:srgbClr val="292526"/>
                </a:solidFill>
                <a:latin typeface=""/>
              </a:rPr>
              <a:t> un </a:t>
            </a:r>
            <a:r>
              <a:rPr lang="en-US" sz="2400" dirty="0" err="1">
                <a:solidFill>
                  <a:srgbClr val="292526"/>
                </a:solidFill>
                <a:latin typeface=""/>
              </a:rPr>
              <a:t>conjunto</a:t>
            </a:r>
            <a:r>
              <a:rPr lang="en-US" sz="2400" dirty="0">
                <a:solidFill>
                  <a:srgbClr val="292526"/>
                </a:solidFill>
                <a:latin typeface=""/>
              </a:rPr>
              <a:t> </a:t>
            </a:r>
            <a:r>
              <a:rPr lang="en-US" sz="2400" dirty="0" err="1">
                <a:solidFill>
                  <a:srgbClr val="292526"/>
                </a:solidFill>
                <a:latin typeface=""/>
              </a:rPr>
              <a:t>combinado</a:t>
            </a:r>
            <a:r>
              <a:rPr lang="en-US" sz="2400" dirty="0">
                <a:solidFill>
                  <a:srgbClr val="292526"/>
                </a:solidFill>
                <a:latin typeface=""/>
              </a:rPr>
              <a:t> de </a:t>
            </a:r>
            <a:r>
              <a:rPr lang="en-US" sz="2400" dirty="0" err="1">
                <a:solidFill>
                  <a:srgbClr val="292526"/>
                </a:solidFill>
                <a:latin typeface=""/>
              </a:rPr>
              <a:t>cuatro</a:t>
            </a:r>
            <a:r>
              <a:rPr lang="en-US" sz="2400" dirty="0">
                <a:solidFill>
                  <a:srgbClr val="292526"/>
                </a:solidFill>
                <a:latin typeface=""/>
              </a:rPr>
              <a:t> </a:t>
            </a:r>
            <a:r>
              <a:rPr lang="en-US" sz="2400" dirty="0" err="1">
                <a:solidFill>
                  <a:srgbClr val="292526"/>
                </a:solidFill>
                <a:latin typeface=""/>
              </a:rPr>
              <a:t>predicados</a:t>
            </a:r>
            <a:r>
              <a:rPr lang="en-US" sz="2400" dirty="0">
                <a:solidFill>
                  <a:srgbClr val="292526"/>
                </a:solidFill>
                <a:latin typeface=""/>
              </a:rPr>
              <a:t> simples en </a:t>
            </a:r>
            <a:r>
              <a:rPr lang="en-US" sz="2400" dirty="0" err="1">
                <a:solidFill>
                  <a:srgbClr val="292526"/>
                </a:solidFill>
                <a:latin typeface=""/>
              </a:rPr>
              <a:t>Pr</a:t>
            </a:r>
            <a:r>
              <a:rPr lang="en-US" sz="2400" dirty="0">
                <a:solidFill>
                  <a:srgbClr val="292526"/>
                </a:solidFill>
                <a:latin typeface=""/>
              </a:rPr>
              <a:t>, </a:t>
            </a:r>
            <a:r>
              <a:rPr lang="en-US" sz="2400" dirty="0" err="1">
                <a:solidFill>
                  <a:srgbClr val="292526"/>
                </a:solidFill>
                <a:latin typeface=""/>
              </a:rPr>
              <a:t>definido</a:t>
            </a:r>
            <a:r>
              <a:rPr lang="en-US" sz="2400" dirty="0">
                <a:solidFill>
                  <a:srgbClr val="292526"/>
                </a:solidFill>
                <a:latin typeface=""/>
              </a:rPr>
              <a:t> </a:t>
            </a:r>
            <a:r>
              <a:rPr lang="en-US" sz="2400" dirty="0" err="1">
                <a:solidFill>
                  <a:srgbClr val="292526"/>
                </a:solidFill>
                <a:latin typeface=""/>
              </a:rPr>
              <a:t>como</a:t>
            </a:r>
            <a:r>
              <a:rPr lang="en-US" sz="2400" dirty="0">
                <a:solidFill>
                  <a:srgbClr val="292526"/>
                </a:solidFill>
                <a:latin typeface=""/>
              </a:rPr>
              <a:t>:</a:t>
            </a:r>
          </a:p>
          <a:p>
            <a:r>
              <a:rPr lang="mr-IN" sz="2400" dirty="0" err="1">
                <a:latin typeface="Courier" charset="0"/>
                <a:ea typeface="Courier" charset="0"/>
                <a:cs typeface="Courier" charset="0"/>
              </a:rPr>
              <a:t>Pr</a:t>
            </a:r>
            <a:r>
              <a:rPr lang="mr-IN" sz="2400" dirty="0">
                <a:latin typeface="Courier" charset="0"/>
                <a:ea typeface="Courier" charset="0"/>
                <a:cs typeface="Courier" charset="0"/>
              </a:rPr>
              <a:t> = {</a:t>
            </a:r>
            <a:r>
              <a:rPr lang="mr-IN" sz="2400" dirty="0" err="1">
                <a:latin typeface="Courier" charset="0"/>
                <a:ea typeface="Courier" charset="0"/>
                <a:cs typeface="Courier" charset="0"/>
              </a:rPr>
              <a:t>Loc</a:t>
            </a:r>
            <a:r>
              <a:rPr lang="mr-IN" sz="2400" dirty="0">
                <a:latin typeface="Courier" charset="0"/>
                <a:ea typeface="Courier" charset="0"/>
                <a:cs typeface="Courier" charset="0"/>
              </a:rPr>
              <a:t> = "MPLS",</a:t>
            </a:r>
          </a:p>
          <a:p>
            <a:r>
              <a:rPr lang="es-ES" sz="2400" dirty="0" smtClean="0">
                <a:latin typeface="Courier" charset="0"/>
                <a:ea typeface="Courier" charset="0"/>
                <a:cs typeface="Courier" charset="0"/>
              </a:rPr>
              <a:t>	 </a:t>
            </a:r>
            <a:r>
              <a:rPr lang="mr-IN" sz="2400" dirty="0" err="1" smtClean="0">
                <a:latin typeface="Courier" charset="0"/>
                <a:ea typeface="Courier" charset="0"/>
                <a:cs typeface="Courier" charset="0"/>
              </a:rPr>
              <a:t>Loc</a:t>
            </a:r>
            <a:r>
              <a:rPr lang="mr-IN" sz="2400" dirty="0" smtClean="0">
                <a:latin typeface="Courier" charset="0"/>
                <a:ea typeface="Courier" charset="0"/>
                <a:cs typeface="Courier" charset="0"/>
              </a:rPr>
              <a:t> </a:t>
            </a:r>
            <a:r>
              <a:rPr lang="mr-IN" sz="2400" dirty="0">
                <a:latin typeface="Courier" charset="0"/>
                <a:ea typeface="Courier" charset="0"/>
                <a:cs typeface="Courier" charset="0"/>
              </a:rPr>
              <a:t>="NY",</a:t>
            </a:r>
          </a:p>
          <a:p>
            <a:r>
              <a:rPr lang="es-ES" sz="2400" dirty="0" smtClean="0">
                <a:latin typeface="Courier" charset="0"/>
                <a:ea typeface="Courier" charset="0"/>
                <a:cs typeface="Courier" charset="0"/>
              </a:rPr>
              <a:t>	 </a:t>
            </a:r>
            <a:r>
              <a:rPr lang="mr-IN" sz="2400" dirty="0" err="1" smtClean="0">
                <a:latin typeface="Courier" charset="0"/>
                <a:ea typeface="Courier" charset="0"/>
                <a:cs typeface="Courier" charset="0"/>
              </a:rPr>
              <a:t>Loc</a:t>
            </a:r>
            <a:r>
              <a:rPr lang="mr-IN" sz="2400" dirty="0" smtClean="0">
                <a:latin typeface="Courier" charset="0"/>
                <a:ea typeface="Courier" charset="0"/>
                <a:cs typeface="Courier" charset="0"/>
              </a:rPr>
              <a:t> </a:t>
            </a:r>
            <a:r>
              <a:rPr lang="mr-IN" sz="2400" dirty="0">
                <a:latin typeface="Courier" charset="0"/>
                <a:ea typeface="Courier" charset="0"/>
                <a:cs typeface="Courier" charset="0"/>
              </a:rPr>
              <a:t>="LA",</a:t>
            </a:r>
          </a:p>
          <a:p>
            <a:r>
              <a:rPr lang="es-ES" sz="2400" dirty="0" smtClean="0">
                <a:latin typeface="Courier" charset="0"/>
                <a:ea typeface="Courier" charset="0"/>
                <a:cs typeface="Courier" charset="0"/>
              </a:rPr>
              <a:t>	 </a:t>
            </a:r>
            <a:r>
              <a:rPr lang="mr-IN" sz="2400" dirty="0" err="1" smtClean="0">
                <a:latin typeface="Courier" charset="0"/>
                <a:ea typeface="Courier" charset="0"/>
                <a:cs typeface="Courier" charset="0"/>
              </a:rPr>
              <a:t>Funds</a:t>
            </a:r>
            <a:r>
              <a:rPr lang="mr-IN" sz="2400" dirty="0" smtClean="0">
                <a:latin typeface="Courier" charset="0"/>
                <a:ea typeface="Courier" charset="0"/>
                <a:cs typeface="Courier" charset="0"/>
              </a:rPr>
              <a:t> </a:t>
            </a:r>
            <a:r>
              <a:rPr lang="mr-IN" sz="2400" dirty="0">
                <a:latin typeface="Courier" charset="0"/>
                <a:ea typeface="Courier" charset="0"/>
                <a:cs typeface="Courier" charset="0"/>
              </a:rPr>
              <a:t>&lt;= 300000}</a:t>
            </a:r>
            <a:endParaRPr lang="en-US" sz="2400" dirty="0">
              <a:latin typeface="Courier" charset="0"/>
              <a:ea typeface="Courier" charset="0"/>
              <a:cs typeface="Courier" charset="0"/>
            </a:endParaRPr>
          </a:p>
        </p:txBody>
      </p:sp>
    </p:spTree>
    <p:extLst>
      <p:ext uri="{BB962C8B-B14F-4D97-AF65-F5344CB8AC3E}">
        <p14:creationId xmlns:p14="http://schemas.microsoft.com/office/powerpoint/2010/main" val="1803864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79581"/>
          </a:xfrm>
        </p:spPr>
        <p:txBody>
          <a:bodyPr/>
          <a:lstStyle/>
          <a:p>
            <a:r>
              <a:rPr lang="es-ES" dirty="0" smtClean="0"/>
              <a:t>Ejemplo</a:t>
            </a:r>
            <a:endParaRPr lang="en-US" b="1" dirty="0"/>
          </a:p>
        </p:txBody>
      </p:sp>
      <p:sp>
        <p:nvSpPr>
          <p:cNvPr id="3" name="Marcador de contenido 2"/>
          <p:cNvSpPr>
            <a:spLocks noGrp="1"/>
          </p:cNvSpPr>
          <p:nvPr>
            <p:ph idx="1"/>
          </p:nvPr>
        </p:nvSpPr>
        <p:spPr>
          <a:xfrm>
            <a:off x="623046" y="1344706"/>
            <a:ext cx="10730753" cy="3006889"/>
          </a:xfrm>
        </p:spPr>
        <p:txBody>
          <a:bodyPr>
            <a:normAutofit/>
          </a:bodyPr>
          <a:lstStyle/>
          <a:p>
            <a:r>
              <a:rPr lang="es-ES_tradnl" sz="2600" dirty="0"/>
              <a:t>Dados los cuatro predicados simples en Pr, M tendrá "2</a:t>
            </a:r>
            <a:r>
              <a:rPr lang="es-ES_tradnl" sz="2600" baseline="30000" dirty="0"/>
              <a:t>4</a:t>
            </a:r>
            <a:r>
              <a:rPr lang="es-ES_tradnl" sz="2600" dirty="0"/>
              <a:t> = 16" predicados de término </a:t>
            </a:r>
            <a:r>
              <a:rPr lang="es-ES_tradnl" sz="2600" dirty="0" smtClean="0"/>
              <a:t>m</a:t>
            </a:r>
            <a:r>
              <a:rPr lang="es-ES" sz="2600" dirty="0" err="1" smtClean="0"/>
              <a:t>ínimo</a:t>
            </a:r>
            <a:r>
              <a:rPr lang="es-ES" sz="2600" dirty="0" smtClean="0"/>
              <a:t> </a:t>
            </a:r>
            <a:r>
              <a:rPr lang="es-ES_tradnl" sz="2600" dirty="0" smtClean="0"/>
              <a:t>diferentes</a:t>
            </a:r>
            <a:r>
              <a:rPr lang="es-ES_tradnl" sz="2600" dirty="0"/>
              <a:t>. Lo siguiente representa todos estos predicados.</a:t>
            </a:r>
            <a:endParaRPr lang="es-ES_tradnl" sz="26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13</a:t>
            </a:fld>
            <a:endParaRPr lang="en-US" sz="1400" dirty="0"/>
          </a:p>
        </p:txBody>
      </p:sp>
      <p:pic>
        <p:nvPicPr>
          <p:cNvPr id="8" name="Imagen 7"/>
          <p:cNvPicPr>
            <a:picLocks noChangeAspect="1"/>
          </p:cNvPicPr>
          <p:nvPr/>
        </p:nvPicPr>
        <p:blipFill>
          <a:blip r:embed="rId2"/>
          <a:stretch>
            <a:fillRect/>
          </a:stretch>
        </p:blipFill>
        <p:spPr>
          <a:xfrm>
            <a:off x="2362572" y="2324287"/>
            <a:ext cx="7603832" cy="3875158"/>
          </a:xfrm>
          <a:prstGeom prst="rect">
            <a:avLst/>
          </a:prstGeom>
        </p:spPr>
      </p:pic>
    </p:spTree>
    <p:extLst>
      <p:ext uri="{BB962C8B-B14F-4D97-AF65-F5344CB8AC3E}">
        <p14:creationId xmlns:p14="http://schemas.microsoft.com/office/powerpoint/2010/main" val="2460666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79581"/>
          </a:xfrm>
        </p:spPr>
        <p:txBody>
          <a:bodyPr/>
          <a:lstStyle/>
          <a:p>
            <a:r>
              <a:rPr lang="es-ES" dirty="0" smtClean="0"/>
              <a:t>Observaciones</a:t>
            </a:r>
            <a:endParaRPr lang="en-US" b="1" dirty="0"/>
          </a:p>
        </p:txBody>
      </p:sp>
      <p:sp>
        <p:nvSpPr>
          <p:cNvPr id="3" name="Marcador de contenido 2"/>
          <p:cNvSpPr>
            <a:spLocks noGrp="1"/>
          </p:cNvSpPr>
          <p:nvPr>
            <p:ph idx="1"/>
          </p:nvPr>
        </p:nvSpPr>
        <p:spPr>
          <a:xfrm>
            <a:off x="623046" y="1524000"/>
            <a:ext cx="10730753" cy="2827595"/>
          </a:xfrm>
        </p:spPr>
        <p:txBody>
          <a:bodyPr>
            <a:normAutofit/>
          </a:bodyPr>
          <a:lstStyle/>
          <a:p>
            <a:r>
              <a:rPr lang="es-ES_tradnl" sz="2600" b="1" dirty="0"/>
              <a:t>Observación 3:</a:t>
            </a:r>
            <a:r>
              <a:rPr lang="es-ES_tradnl" sz="2600" dirty="0"/>
              <a:t> los predicados simples p1, p2 y p3 se excluyen mutuamente. Esto significa que solo p1 o p2 o p3 pueden ser verdaderos y no una combinación de ellos. Por ejemplo, si </a:t>
            </a:r>
            <a:r>
              <a:rPr lang="es-ES_tradnl" sz="2600" dirty="0" err="1"/>
              <a:t>Loc</a:t>
            </a:r>
            <a:r>
              <a:rPr lang="es-ES_tradnl" sz="2600" dirty="0"/>
              <a:t> se establece en "MPLS", entonces no puede ser igual a "NY" o "LA". Como resultado, m1, m2, m3, m4, m5, m6, m9 y m10 no son válidos; los eliminará. Esto dejará a los siguientes ocho candidatos </a:t>
            </a:r>
            <a:r>
              <a:rPr lang="es-ES_tradnl" sz="2600" dirty="0" smtClean="0"/>
              <a:t>de </a:t>
            </a:r>
            <a:r>
              <a:rPr lang="es-ES_tradnl" sz="2600" dirty="0" smtClean="0"/>
              <a:t>t</a:t>
            </a:r>
            <a:r>
              <a:rPr lang="es-ES" sz="2600" dirty="0" smtClean="0"/>
              <a:t>é</a:t>
            </a:r>
            <a:r>
              <a:rPr lang="es-ES_tradnl" sz="2600" dirty="0" err="1" smtClean="0"/>
              <a:t>rmino</a:t>
            </a:r>
            <a:r>
              <a:rPr lang="es-ES_tradnl" sz="2600" dirty="0" smtClean="0"/>
              <a:t> m</a:t>
            </a:r>
            <a:r>
              <a:rPr lang="es-ES" sz="2600" dirty="0" err="1" smtClean="0"/>
              <a:t>ínimo</a:t>
            </a:r>
            <a:r>
              <a:rPr lang="es-ES_tradnl" sz="2600" dirty="0" smtClean="0"/>
              <a:t>:</a:t>
            </a:r>
            <a:endParaRPr lang="es-ES_tradnl" sz="26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14</a:t>
            </a:fld>
            <a:endParaRPr lang="en-US" sz="1400" dirty="0"/>
          </a:p>
        </p:txBody>
      </p:sp>
      <p:pic>
        <p:nvPicPr>
          <p:cNvPr id="8" name="Imagen 7"/>
          <p:cNvPicPr>
            <a:picLocks noChangeAspect="1"/>
          </p:cNvPicPr>
          <p:nvPr/>
        </p:nvPicPr>
        <p:blipFill>
          <a:blip r:embed="rId2"/>
          <a:stretch>
            <a:fillRect/>
          </a:stretch>
        </p:blipFill>
        <p:spPr>
          <a:xfrm>
            <a:off x="1891180" y="3872753"/>
            <a:ext cx="8524504" cy="2217270"/>
          </a:xfrm>
          <a:prstGeom prst="rect">
            <a:avLst/>
          </a:prstGeom>
        </p:spPr>
      </p:pic>
    </p:spTree>
    <p:extLst>
      <p:ext uri="{BB962C8B-B14F-4D97-AF65-F5344CB8AC3E}">
        <p14:creationId xmlns:p14="http://schemas.microsoft.com/office/powerpoint/2010/main" val="280215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79581"/>
          </a:xfrm>
        </p:spPr>
        <p:txBody>
          <a:bodyPr/>
          <a:lstStyle/>
          <a:p>
            <a:r>
              <a:rPr lang="es-ES" dirty="0" smtClean="0"/>
              <a:t>Observaciones</a:t>
            </a:r>
            <a:endParaRPr lang="en-US" b="1" dirty="0"/>
          </a:p>
        </p:txBody>
      </p:sp>
      <p:sp>
        <p:nvSpPr>
          <p:cNvPr id="3" name="Marcador de contenido 2"/>
          <p:cNvSpPr>
            <a:spLocks noGrp="1"/>
          </p:cNvSpPr>
          <p:nvPr>
            <p:ph idx="1"/>
          </p:nvPr>
        </p:nvSpPr>
        <p:spPr>
          <a:xfrm>
            <a:off x="623046" y="1685365"/>
            <a:ext cx="10730753" cy="2666230"/>
          </a:xfrm>
        </p:spPr>
        <p:txBody>
          <a:bodyPr>
            <a:normAutofit/>
          </a:bodyPr>
          <a:lstStyle/>
          <a:p>
            <a:r>
              <a:rPr lang="es-ES_tradnl" sz="2600" b="1" dirty="0"/>
              <a:t>Observación 4:</a:t>
            </a:r>
            <a:r>
              <a:rPr lang="es-ES_tradnl" sz="2600" dirty="0"/>
              <a:t> m15 y m16 son predicados no válidos, porque </a:t>
            </a:r>
            <a:r>
              <a:rPr lang="es-ES_tradnl" sz="2600" dirty="0" err="1"/>
              <a:t>Loc</a:t>
            </a:r>
            <a:r>
              <a:rPr lang="es-ES_tradnl" sz="2600" dirty="0"/>
              <a:t> debe tener uno de los tres valores mencionados (no hay valores en blanco, no hay valores nulos y no se permiten otros valores de ubicación). Después de eliminar m15 y m16, tendremos los siguientes seis predicados mínimos:</a:t>
            </a:r>
            <a:endParaRPr lang="es-ES_tradnl" sz="26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15</a:t>
            </a:fld>
            <a:endParaRPr lang="en-US" sz="1400" dirty="0"/>
          </a:p>
        </p:txBody>
      </p:sp>
      <p:pic>
        <p:nvPicPr>
          <p:cNvPr id="6" name="Imagen 5"/>
          <p:cNvPicPr>
            <a:picLocks noChangeAspect="1"/>
          </p:cNvPicPr>
          <p:nvPr/>
        </p:nvPicPr>
        <p:blipFill>
          <a:blip r:embed="rId2"/>
          <a:stretch>
            <a:fillRect/>
          </a:stretch>
        </p:blipFill>
        <p:spPr>
          <a:xfrm>
            <a:off x="1003392" y="3512367"/>
            <a:ext cx="10185215" cy="2037043"/>
          </a:xfrm>
          <a:prstGeom prst="rect">
            <a:avLst/>
          </a:prstGeom>
        </p:spPr>
      </p:pic>
    </p:spTree>
    <p:extLst>
      <p:ext uri="{BB962C8B-B14F-4D97-AF65-F5344CB8AC3E}">
        <p14:creationId xmlns:p14="http://schemas.microsoft.com/office/powerpoint/2010/main" val="10224283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36539"/>
            <a:ext cx="10515600" cy="851934"/>
          </a:xfrm>
        </p:spPr>
        <p:txBody>
          <a:bodyPr>
            <a:normAutofit/>
          </a:bodyPr>
          <a:lstStyle/>
          <a:p>
            <a:r>
              <a:rPr lang="es-ES" dirty="0" smtClean="0"/>
              <a:t>Observaciones</a:t>
            </a:r>
            <a:endParaRPr lang="en-US" b="1" dirty="0"/>
          </a:p>
        </p:txBody>
      </p:sp>
      <p:sp>
        <p:nvSpPr>
          <p:cNvPr id="3" name="Marcador de contenido 2"/>
          <p:cNvSpPr>
            <a:spLocks noGrp="1"/>
          </p:cNvSpPr>
          <p:nvPr>
            <p:ph idx="1"/>
          </p:nvPr>
        </p:nvSpPr>
        <p:spPr>
          <a:xfrm>
            <a:off x="623046" y="1413165"/>
            <a:ext cx="4949427" cy="3506470"/>
          </a:xfrm>
        </p:spPr>
        <p:txBody>
          <a:bodyPr>
            <a:normAutofit/>
          </a:bodyPr>
          <a:lstStyle/>
          <a:p>
            <a:r>
              <a:rPr lang="es-ES_tradnl" sz="2600" b="1" dirty="0"/>
              <a:t>Observación 5:</a:t>
            </a:r>
            <a:r>
              <a:rPr lang="es-ES_tradnl" sz="2600" dirty="0"/>
              <a:t> dado que </a:t>
            </a:r>
            <a:r>
              <a:rPr lang="es-ES_tradnl" sz="2600" dirty="0" err="1"/>
              <a:t>Loc</a:t>
            </a:r>
            <a:r>
              <a:rPr lang="es-ES_tradnl" sz="2600" dirty="0"/>
              <a:t> solo puede tener un valor a la vez, podemos simplificar los predicados a lo siguiente:</a:t>
            </a:r>
            <a:endParaRPr lang="es-ES_tradnl" sz="26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16</a:t>
            </a:fld>
            <a:endParaRPr lang="en-US" sz="1400" dirty="0"/>
          </a:p>
        </p:txBody>
      </p:sp>
      <p:pic>
        <p:nvPicPr>
          <p:cNvPr id="7" name="Imagen 6"/>
          <p:cNvPicPr>
            <a:picLocks noChangeAspect="1"/>
          </p:cNvPicPr>
          <p:nvPr/>
        </p:nvPicPr>
        <p:blipFill>
          <a:blip r:embed="rId2"/>
          <a:stretch>
            <a:fillRect/>
          </a:stretch>
        </p:blipFill>
        <p:spPr>
          <a:xfrm>
            <a:off x="5572474" y="436539"/>
            <a:ext cx="6076252" cy="2094076"/>
          </a:xfrm>
          <a:prstGeom prst="rect">
            <a:avLst/>
          </a:prstGeom>
        </p:spPr>
      </p:pic>
      <p:pic>
        <p:nvPicPr>
          <p:cNvPr id="9" name="Imagen 8"/>
          <p:cNvPicPr>
            <a:picLocks noChangeAspect="1"/>
          </p:cNvPicPr>
          <p:nvPr/>
        </p:nvPicPr>
        <p:blipFill>
          <a:blip r:embed="rId3"/>
          <a:stretch>
            <a:fillRect/>
          </a:stretch>
        </p:blipFill>
        <p:spPr>
          <a:xfrm>
            <a:off x="5506316" y="2842068"/>
            <a:ext cx="6142410" cy="3202828"/>
          </a:xfrm>
          <a:prstGeom prst="rect">
            <a:avLst/>
          </a:prstGeom>
        </p:spPr>
      </p:pic>
    </p:spTree>
    <p:extLst>
      <p:ext uri="{BB962C8B-B14F-4D97-AF65-F5344CB8AC3E}">
        <p14:creationId xmlns:p14="http://schemas.microsoft.com/office/powerpoint/2010/main" val="1268199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36540"/>
            <a:ext cx="10515600" cy="587574"/>
          </a:xfrm>
        </p:spPr>
        <p:txBody>
          <a:bodyPr>
            <a:normAutofit fontScale="90000"/>
          </a:bodyPr>
          <a:lstStyle/>
          <a:p>
            <a:r>
              <a:rPr lang="es-ES" dirty="0" smtClean="0"/>
              <a:t>Observaciones</a:t>
            </a:r>
            <a:endParaRPr lang="en-US"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17</a:t>
            </a:fld>
            <a:endParaRPr lang="en-US" sz="1400" dirty="0"/>
          </a:p>
        </p:txBody>
      </p:sp>
      <p:sp>
        <p:nvSpPr>
          <p:cNvPr id="8" name="CuadroTexto 7"/>
          <p:cNvSpPr txBox="1"/>
          <p:nvPr/>
        </p:nvSpPr>
        <p:spPr>
          <a:xfrm>
            <a:off x="595746" y="2078999"/>
            <a:ext cx="5029200" cy="2800767"/>
          </a:xfrm>
          <a:prstGeom prst="rect">
            <a:avLst/>
          </a:prstGeom>
          <a:noFill/>
        </p:spPr>
        <p:txBody>
          <a:bodyPr wrap="square" rtlCol="0">
            <a:spAutoFit/>
          </a:bodyPr>
          <a:lstStyle/>
          <a:p>
            <a:r>
              <a:rPr lang="es-ES_tradnl" sz="2200" dirty="0" smtClean="0"/>
              <a:t>Aplicando estos predicados mínimos a PROJ, podemos generar los fragmentos que se muestran en la Figura 2.29. Aunque hay seis predicados mínimos, solo cinco de ellos producen resultados útiles de PROJ. </a:t>
            </a:r>
            <a:r>
              <a:rPr lang="es-ES_tradnl" sz="2200" u="sng" dirty="0" smtClean="0"/>
              <a:t>Para el estado actual de la tabla, solo los cinco fragmentos mostrados contienen filas, el sexto fragmento no.</a:t>
            </a:r>
            <a:r>
              <a:rPr lang="es-ES_tradnl" sz="2200" dirty="0" smtClean="0"/>
              <a:t> </a:t>
            </a:r>
            <a:endParaRPr lang="es-ES_tradnl" sz="2200" dirty="0"/>
          </a:p>
        </p:txBody>
      </p:sp>
      <p:pic>
        <p:nvPicPr>
          <p:cNvPr id="9" name="Marcador de contenido 7"/>
          <p:cNvPicPr>
            <a:picLocks noGrp="1" noChangeAspect="1"/>
          </p:cNvPicPr>
          <p:nvPr>
            <p:ph idx="1"/>
          </p:nvPr>
        </p:nvPicPr>
        <p:blipFill>
          <a:blip r:embed="rId2"/>
          <a:stretch>
            <a:fillRect/>
          </a:stretch>
        </p:blipFill>
        <p:spPr>
          <a:xfrm>
            <a:off x="5756904" y="113280"/>
            <a:ext cx="5999593" cy="6090669"/>
          </a:xfrm>
          <a:prstGeom prst="rect">
            <a:avLst/>
          </a:prstGeom>
        </p:spPr>
      </p:pic>
    </p:spTree>
    <p:extLst>
      <p:ext uri="{BB962C8B-B14F-4D97-AF65-F5344CB8AC3E}">
        <p14:creationId xmlns:p14="http://schemas.microsoft.com/office/powerpoint/2010/main" val="345323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3509" y="299296"/>
            <a:ext cx="10515600" cy="587574"/>
          </a:xfrm>
        </p:spPr>
        <p:txBody>
          <a:bodyPr>
            <a:normAutofit fontScale="90000"/>
          </a:bodyPr>
          <a:lstStyle/>
          <a:p>
            <a:r>
              <a:rPr lang="es-ES" dirty="0" smtClean="0"/>
              <a:t>Observaciones</a:t>
            </a:r>
            <a:endParaRPr lang="en-US" b="1"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18</a:t>
            </a:fld>
            <a:endParaRPr lang="en-US" sz="1400" dirty="0"/>
          </a:p>
        </p:txBody>
      </p:sp>
      <p:sp>
        <p:nvSpPr>
          <p:cNvPr id="8" name="CuadroTexto 7"/>
          <p:cNvSpPr txBox="1"/>
          <p:nvPr/>
        </p:nvSpPr>
        <p:spPr>
          <a:xfrm>
            <a:off x="581890" y="1029712"/>
            <a:ext cx="6560128" cy="5509200"/>
          </a:xfrm>
          <a:prstGeom prst="rect">
            <a:avLst/>
          </a:prstGeom>
          <a:noFill/>
        </p:spPr>
        <p:txBody>
          <a:bodyPr wrap="square" rtlCol="0">
            <a:spAutoFit/>
          </a:bodyPr>
          <a:lstStyle/>
          <a:p>
            <a:r>
              <a:rPr lang="es-ES_tradnl" sz="2200" b="1" dirty="0" smtClean="0"/>
              <a:t>Regla </a:t>
            </a:r>
            <a:r>
              <a:rPr lang="es-ES_tradnl" sz="2200" b="1" dirty="0"/>
              <a:t>1.</a:t>
            </a:r>
            <a:r>
              <a:rPr lang="es-ES_tradnl" sz="2200" dirty="0"/>
              <a:t> Las filas de una tabla deben dividirse en al menos dos fragmentos horizontales, si se accede a las filas de manera diferente por al menos una aplicación. Cuando ya no se requiere la aplicación </a:t>
            </a:r>
            <a:r>
              <a:rPr lang="es-ES_tradnl" sz="2200" dirty="0" smtClean="0"/>
              <a:t>de </a:t>
            </a:r>
            <a:r>
              <a:rPr lang="es-ES_tradnl" sz="2200" dirty="0"/>
              <a:t>la Regla 1, el diseñador ha generado un conjunto mínimo y completo de fragmentos horizontales</a:t>
            </a:r>
            <a:r>
              <a:rPr lang="es-ES_tradnl" sz="2200" dirty="0" smtClean="0"/>
              <a:t>. </a:t>
            </a:r>
            <a:r>
              <a:rPr lang="es-ES_tradnl" sz="2200" b="1" dirty="0" smtClean="0">
                <a:solidFill>
                  <a:srgbClr val="FF0000"/>
                </a:solidFill>
              </a:rPr>
              <a:t>-&gt; </a:t>
            </a:r>
            <a:r>
              <a:rPr lang="es-ES_tradnl" sz="2200" dirty="0"/>
              <a:t>Esta fragmentación es mínima ya que ambas aplicaciones acceden a las filas dentro de cada fragmento de la misma manera. </a:t>
            </a:r>
          </a:p>
          <a:p>
            <a:r>
              <a:rPr lang="es-ES_tradnl" sz="2200" b="1" dirty="0"/>
              <a:t>Regla 2.</a:t>
            </a:r>
            <a:r>
              <a:rPr lang="es-ES_tradnl" sz="2200" dirty="0"/>
              <a:t> Un conjunto de predicados simples, Pr, para una tabla </a:t>
            </a:r>
            <a:r>
              <a:rPr lang="es-ES_tradnl" sz="2200" dirty="0" err="1"/>
              <a:t>est</a:t>
            </a:r>
            <a:r>
              <a:rPr lang="es-ES" sz="2200" dirty="0"/>
              <a:t>á </a:t>
            </a:r>
            <a:r>
              <a:rPr lang="es-ES_tradnl" sz="2200" dirty="0"/>
              <a:t>completo si y solo si, para dos filas dentro de cualquier fragmento de término m</a:t>
            </a:r>
            <a:r>
              <a:rPr lang="es-ES" sz="2200" dirty="0" err="1"/>
              <a:t>ínimo</a:t>
            </a:r>
            <a:r>
              <a:rPr lang="es-ES" sz="2200" dirty="0"/>
              <a:t> definido </a:t>
            </a:r>
            <a:r>
              <a:rPr lang="es-ES_tradnl" sz="2200" dirty="0"/>
              <a:t>en Pr, las filas tienen la misma probabilidad de que cualquier aplicación acceda a </a:t>
            </a:r>
            <a:r>
              <a:rPr lang="es-ES_tradnl" sz="2200" dirty="0" smtClean="0"/>
              <a:t>ellas.</a:t>
            </a:r>
            <a:r>
              <a:rPr lang="en-US" sz="2200" dirty="0" smtClean="0"/>
              <a:t> </a:t>
            </a:r>
            <a:r>
              <a:rPr lang="en-US" sz="2200" b="1" dirty="0" smtClean="0">
                <a:solidFill>
                  <a:srgbClr val="FF0000"/>
                </a:solidFill>
              </a:rPr>
              <a:t>-&gt;</a:t>
            </a:r>
            <a:r>
              <a:rPr lang="en-US" sz="2200" dirty="0" smtClean="0"/>
              <a:t> </a:t>
            </a:r>
            <a:r>
              <a:rPr lang="es-ES_tradnl" sz="2200" dirty="0" smtClean="0"/>
              <a:t>Esta </a:t>
            </a:r>
            <a:r>
              <a:rPr lang="es-ES_tradnl" sz="2200" dirty="0" smtClean="0"/>
              <a:t>fragmentación también está completa, ya que dos filas cualquiera dentro de cada fragmento tienen la misma probabilidad de acceso para AP1 y AP2</a:t>
            </a:r>
            <a:r>
              <a:rPr lang="es-ES_tradnl" sz="2200" dirty="0" smtClean="0"/>
              <a:t>. </a:t>
            </a:r>
            <a:endParaRPr lang="es-ES_tradnl" sz="2200" dirty="0"/>
          </a:p>
        </p:txBody>
      </p:sp>
      <p:pic>
        <p:nvPicPr>
          <p:cNvPr id="9" name="Marcador de contenido 7"/>
          <p:cNvPicPr>
            <a:picLocks noGrp="1" noChangeAspect="1"/>
          </p:cNvPicPr>
          <p:nvPr>
            <p:ph idx="1"/>
          </p:nvPr>
        </p:nvPicPr>
        <p:blipFill>
          <a:blip r:embed="rId2"/>
          <a:stretch>
            <a:fillRect/>
          </a:stretch>
        </p:blipFill>
        <p:spPr>
          <a:xfrm>
            <a:off x="7329326" y="299296"/>
            <a:ext cx="4427171" cy="4494377"/>
          </a:xfrm>
          <a:prstGeom prst="rect">
            <a:avLst/>
          </a:prstGeom>
        </p:spPr>
      </p:pic>
      <p:sp>
        <p:nvSpPr>
          <p:cNvPr id="7" name="Marcador de contenido 2"/>
          <p:cNvSpPr txBox="1">
            <a:spLocks/>
          </p:cNvSpPr>
          <p:nvPr/>
        </p:nvSpPr>
        <p:spPr>
          <a:xfrm>
            <a:off x="7432963" y="4935134"/>
            <a:ext cx="4614479" cy="16591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s-ES_tradnl" sz="1600" dirty="0" smtClean="0"/>
              <a:t>Los predicados simples de AP1:</a:t>
            </a:r>
          </a:p>
          <a:p>
            <a:pPr marL="457200" lvl="1" indent="0">
              <a:buFont typeface="Arial"/>
              <a:buNone/>
            </a:pPr>
            <a:r>
              <a:rPr lang="mr-IN" sz="1600" dirty="0" smtClean="0">
                <a:latin typeface="Courier" charset="0"/>
                <a:ea typeface="Courier" charset="0"/>
                <a:cs typeface="Courier" charset="0"/>
              </a:rPr>
              <a:t>p1: </a:t>
            </a:r>
            <a:r>
              <a:rPr lang="mr-IN" sz="1600" dirty="0" err="1" smtClean="0">
                <a:latin typeface="Courier" charset="0"/>
                <a:ea typeface="Courier" charset="0"/>
                <a:cs typeface="Courier" charset="0"/>
              </a:rPr>
              <a:t>Loc</a:t>
            </a:r>
            <a:r>
              <a:rPr lang="mr-IN" sz="1600" dirty="0" smtClean="0">
                <a:latin typeface="Courier" charset="0"/>
                <a:ea typeface="Courier" charset="0"/>
                <a:cs typeface="Courier" charset="0"/>
              </a:rPr>
              <a:t> = "MPLS"</a:t>
            </a:r>
          </a:p>
          <a:p>
            <a:pPr marL="457200" lvl="1" indent="0">
              <a:buFont typeface="Arial"/>
              <a:buNone/>
            </a:pPr>
            <a:r>
              <a:rPr lang="mr-IN" sz="1600" dirty="0" smtClean="0">
                <a:latin typeface="Courier" charset="0"/>
                <a:ea typeface="Courier" charset="0"/>
                <a:cs typeface="Courier" charset="0"/>
              </a:rPr>
              <a:t>p2: </a:t>
            </a:r>
            <a:r>
              <a:rPr lang="mr-IN" sz="1600" dirty="0" err="1" smtClean="0">
                <a:latin typeface="Courier" charset="0"/>
                <a:ea typeface="Courier" charset="0"/>
                <a:cs typeface="Courier" charset="0"/>
              </a:rPr>
              <a:t>Loc</a:t>
            </a:r>
            <a:r>
              <a:rPr lang="mr-IN" sz="1600" dirty="0" smtClean="0">
                <a:latin typeface="Courier" charset="0"/>
                <a:ea typeface="Courier" charset="0"/>
                <a:cs typeface="Courier" charset="0"/>
              </a:rPr>
              <a:t> = "NY"</a:t>
            </a:r>
          </a:p>
          <a:p>
            <a:pPr marL="457200" lvl="1" indent="0">
              <a:buFont typeface="Arial"/>
              <a:buNone/>
            </a:pPr>
            <a:r>
              <a:rPr lang="mr-IN" sz="1600" dirty="0" smtClean="0">
                <a:latin typeface="Courier" charset="0"/>
                <a:ea typeface="Courier" charset="0"/>
                <a:cs typeface="Courier" charset="0"/>
              </a:rPr>
              <a:t>p3: </a:t>
            </a:r>
            <a:r>
              <a:rPr lang="mr-IN" sz="1600" dirty="0" err="1" smtClean="0">
                <a:latin typeface="Courier" charset="0"/>
                <a:ea typeface="Courier" charset="0"/>
                <a:cs typeface="Courier" charset="0"/>
              </a:rPr>
              <a:t>Loc</a:t>
            </a:r>
            <a:r>
              <a:rPr lang="mr-IN" sz="1600" dirty="0" smtClean="0">
                <a:latin typeface="Courier" charset="0"/>
                <a:ea typeface="Courier" charset="0"/>
                <a:cs typeface="Courier" charset="0"/>
              </a:rPr>
              <a:t> = "LA"</a:t>
            </a:r>
            <a:endParaRPr lang="es-ES_tradnl" sz="1600" dirty="0" smtClean="0">
              <a:latin typeface="Courier" charset="0"/>
              <a:ea typeface="Courier" charset="0"/>
              <a:cs typeface="Courier" charset="0"/>
            </a:endParaRPr>
          </a:p>
          <a:p>
            <a:r>
              <a:rPr lang="es-ES_tradnl" sz="1600" dirty="0" smtClean="0"/>
              <a:t>Los predicados simples de AP2:</a:t>
            </a:r>
          </a:p>
          <a:p>
            <a:pPr marL="457200" lvl="1" indent="0">
              <a:buFont typeface="Arial"/>
              <a:buNone/>
            </a:pPr>
            <a:r>
              <a:rPr lang="en-US" sz="1600" dirty="0" smtClean="0">
                <a:latin typeface="Courier" charset="0"/>
                <a:ea typeface="Courier" charset="0"/>
                <a:cs typeface="Courier" charset="0"/>
              </a:rPr>
              <a:t>p4: Funds &lt;= 300000</a:t>
            </a:r>
            <a:endParaRPr lang="es-ES_tradnl" sz="1600" dirty="0" smtClean="0">
              <a:latin typeface="Courier" charset="0"/>
              <a:ea typeface="Courier" charset="0"/>
              <a:cs typeface="Courier" charset="0"/>
            </a:endParaRPr>
          </a:p>
          <a:p>
            <a:endParaRPr lang="es-ES_tradnl" sz="1600" dirty="0" smtClean="0"/>
          </a:p>
        </p:txBody>
      </p:sp>
    </p:spTree>
    <p:extLst>
      <p:ext uri="{BB962C8B-B14F-4D97-AF65-F5344CB8AC3E}">
        <p14:creationId xmlns:p14="http://schemas.microsoft.com/office/powerpoint/2010/main" val="1526322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719816" cy="722032"/>
          </a:xfrm>
        </p:spPr>
        <p:txBody>
          <a:bodyPr>
            <a:normAutofit/>
          </a:bodyPr>
          <a:lstStyle/>
          <a:p>
            <a:r>
              <a:rPr lang="en-US" sz="4000" dirty="0" err="1"/>
              <a:t>Reglas</a:t>
            </a:r>
            <a:r>
              <a:rPr lang="en-US" sz="4000" dirty="0"/>
              <a:t> de </a:t>
            </a:r>
            <a:r>
              <a:rPr lang="en-US" sz="4000" dirty="0" err="1"/>
              <a:t>corrección</a:t>
            </a:r>
            <a:r>
              <a:rPr lang="en-US" sz="4000" dirty="0"/>
              <a:t> de </a:t>
            </a:r>
            <a:r>
              <a:rPr lang="en-US" sz="4000" dirty="0" err="1"/>
              <a:t>fragmentación</a:t>
            </a:r>
            <a:r>
              <a:rPr lang="en-US" sz="4000" dirty="0"/>
              <a:t> horizontal</a:t>
            </a:r>
            <a:endParaRPr lang="en-US" sz="4000" b="1" dirty="0"/>
          </a:p>
        </p:txBody>
      </p:sp>
      <p:sp>
        <p:nvSpPr>
          <p:cNvPr id="3" name="Marcador de contenido 2"/>
          <p:cNvSpPr>
            <a:spLocks noGrp="1"/>
          </p:cNvSpPr>
          <p:nvPr>
            <p:ph idx="1"/>
          </p:nvPr>
        </p:nvSpPr>
        <p:spPr>
          <a:xfrm>
            <a:off x="667377" y="1302327"/>
            <a:ext cx="11061461" cy="5054023"/>
          </a:xfrm>
        </p:spPr>
        <p:txBody>
          <a:bodyPr>
            <a:normAutofit fontScale="92500" lnSpcReduction="10000"/>
          </a:bodyPr>
          <a:lstStyle/>
          <a:p>
            <a:r>
              <a:rPr lang="es-ES_tradnl" dirty="0"/>
              <a:t>Cuando utilizamos la fragmentación (vertical, horizontal o híbrida), la tabla original no se almacena físicamente. Por lo tanto, la tabla original debe ser </a:t>
            </a:r>
            <a:r>
              <a:rPr lang="es-ES_tradnl" dirty="0" err="1"/>
              <a:t>reconstruible</a:t>
            </a:r>
            <a:r>
              <a:rPr lang="es-ES_tradnl" dirty="0"/>
              <a:t> a partir de </a:t>
            </a:r>
            <a:r>
              <a:rPr lang="es-ES_tradnl" dirty="0" smtClean="0"/>
              <a:t>sus fragmentos. </a:t>
            </a:r>
            <a:r>
              <a:rPr lang="es-ES_tradnl" dirty="0"/>
              <a:t>Las tablas fragmentadas verticalmente se reconstruyen utilizando operaciones </a:t>
            </a:r>
            <a:r>
              <a:rPr lang="es-ES_tradnl" b="1" dirty="0" err="1" smtClean="0"/>
              <a:t>join</a:t>
            </a:r>
            <a:r>
              <a:rPr lang="es-ES_tradnl" dirty="0" smtClean="0"/>
              <a:t>, </a:t>
            </a:r>
            <a:r>
              <a:rPr lang="es-ES_tradnl" dirty="0"/>
              <a:t>las tablas fragmentadas horizontalmente se reconstruyen utilizando operaciones </a:t>
            </a:r>
            <a:r>
              <a:rPr lang="es-ES_tradnl" b="1" dirty="0" err="1" smtClean="0"/>
              <a:t>union</a:t>
            </a:r>
            <a:r>
              <a:rPr lang="es-ES_tradnl" dirty="0" smtClean="0"/>
              <a:t> y </a:t>
            </a:r>
            <a:r>
              <a:rPr lang="es-ES_tradnl" dirty="0"/>
              <a:t>las tablas fragmentadas mediante fragmentación híbrida se reconstruyen utilizando una combinación de </a:t>
            </a:r>
            <a:r>
              <a:rPr lang="es-ES_tradnl" dirty="0" smtClean="0"/>
              <a:t>operaciones </a:t>
            </a:r>
            <a:r>
              <a:rPr lang="es-ES_tradnl" i="1" dirty="0" err="1" smtClean="0"/>
              <a:t>union</a:t>
            </a:r>
            <a:r>
              <a:rPr lang="es-ES_tradnl" dirty="0" smtClean="0"/>
              <a:t> y </a:t>
            </a:r>
            <a:r>
              <a:rPr lang="es-ES_tradnl" i="1" dirty="0" err="1" smtClean="0"/>
              <a:t>join</a:t>
            </a:r>
            <a:r>
              <a:rPr lang="es-ES_tradnl" dirty="0" smtClean="0"/>
              <a:t>.</a:t>
            </a:r>
          </a:p>
          <a:p>
            <a:r>
              <a:rPr lang="es-ES_tradnl" dirty="0"/>
              <a:t>Regla 1: Integridad. Descomposición de R en R1, R2,. . . , Rn se </a:t>
            </a:r>
            <a:r>
              <a:rPr lang="es-ES_tradnl" dirty="0" smtClean="0"/>
              <a:t>cumple si </a:t>
            </a:r>
            <a:r>
              <a:rPr lang="es-ES_tradnl" dirty="0"/>
              <a:t>y solo si cada elemento de datos en R también se puede encontrar en </a:t>
            </a:r>
            <a:r>
              <a:rPr lang="es-ES_tradnl" dirty="0" err="1" smtClean="0"/>
              <a:t>alg</a:t>
            </a:r>
            <a:r>
              <a:rPr lang="es-ES" dirty="0" err="1" smtClean="0"/>
              <a:t>ún</a:t>
            </a:r>
            <a:r>
              <a:rPr lang="es-ES" dirty="0" smtClean="0"/>
              <a:t>/algunos</a:t>
            </a:r>
            <a:r>
              <a:rPr lang="es-ES_tradnl" dirty="0" smtClean="0"/>
              <a:t> </a:t>
            </a:r>
            <a:r>
              <a:rPr lang="es-ES_tradnl" dirty="0" err="1"/>
              <a:t>Ri</a:t>
            </a:r>
            <a:r>
              <a:rPr lang="es-ES_tradnl" dirty="0" smtClean="0"/>
              <a:t>.</a:t>
            </a:r>
          </a:p>
          <a:p>
            <a:pPr marL="457200" lvl="1" indent="0">
              <a:buNone/>
            </a:pPr>
            <a:r>
              <a:rPr lang="es-ES_tradnl" sz="2600" dirty="0" smtClean="0"/>
              <a:t>La </a:t>
            </a:r>
            <a:r>
              <a:rPr lang="es-ES_tradnl" sz="2600" b="1" dirty="0"/>
              <a:t>regla 1</a:t>
            </a:r>
            <a:r>
              <a:rPr lang="es-ES_tradnl" sz="2600" dirty="0"/>
              <a:t> establece que durante la fragmentación, ninguno de los datos en la tabla original se pierde. Cada elemento de datos que existe en la tabla original está en al menos uno de los fragmentos. Utilizamos el término "al menos" porque la fragmentación vertical siempre requiere la inclusión de la columna de clave primaria en todos los fragmentos verticales.</a:t>
            </a:r>
          </a:p>
          <a:p>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19</a:t>
            </a:fld>
            <a:endParaRPr lang="en-US" sz="1400" dirty="0"/>
          </a:p>
        </p:txBody>
      </p:sp>
    </p:spTree>
    <p:extLst>
      <p:ext uri="{BB962C8B-B14F-4D97-AF65-F5344CB8AC3E}">
        <p14:creationId xmlns:p14="http://schemas.microsoft.com/office/powerpoint/2010/main" val="315208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r>
              <a:rPr lang="en-US" sz="4800" dirty="0" err="1" smtClean="0"/>
              <a:t>Gu</a:t>
            </a:r>
            <a:r>
              <a:rPr lang="es-ES" sz="4800" dirty="0" err="1" smtClean="0"/>
              <a:t>ía</a:t>
            </a:r>
            <a:r>
              <a:rPr lang="es-ES" sz="4800" dirty="0" smtClean="0"/>
              <a:t> </a:t>
            </a:r>
            <a:r>
              <a:rPr lang="en-US" sz="4800" dirty="0" smtClean="0"/>
              <a:t>para </a:t>
            </a:r>
            <a:r>
              <a:rPr lang="en-US" sz="4800" dirty="0"/>
              <a:t>la </a:t>
            </a:r>
            <a:r>
              <a:rPr lang="en-US" sz="4800" dirty="0" err="1"/>
              <a:t>generación</a:t>
            </a:r>
            <a:r>
              <a:rPr lang="en-US" sz="4800" dirty="0"/>
              <a:t> de </a:t>
            </a:r>
            <a:r>
              <a:rPr lang="en-US" sz="4800" dirty="0" smtClean="0"/>
              <a:t/>
            </a:r>
            <a:br>
              <a:rPr lang="en-US" sz="4800" dirty="0" smtClean="0"/>
            </a:br>
            <a:r>
              <a:rPr lang="en-US" sz="4800" dirty="0" err="1" smtClean="0"/>
              <a:t>fragmentación</a:t>
            </a:r>
            <a:r>
              <a:rPr lang="en-US" sz="4800" dirty="0" smtClean="0"/>
              <a:t> horizontal</a:t>
            </a:r>
            <a:endParaRPr lang="en-US" sz="4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a:t>
            </a:fld>
            <a:endParaRPr lang="en-US" sz="1400" dirty="0"/>
          </a:p>
        </p:txBody>
      </p:sp>
    </p:spTree>
    <p:extLst>
      <p:ext uri="{BB962C8B-B14F-4D97-AF65-F5344CB8AC3E}">
        <p14:creationId xmlns:p14="http://schemas.microsoft.com/office/powerpoint/2010/main" val="20524944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719816" cy="722032"/>
          </a:xfrm>
        </p:spPr>
        <p:txBody>
          <a:bodyPr>
            <a:normAutofit/>
          </a:bodyPr>
          <a:lstStyle/>
          <a:p>
            <a:r>
              <a:rPr lang="en-US" sz="4000" dirty="0" err="1"/>
              <a:t>Reglas</a:t>
            </a:r>
            <a:r>
              <a:rPr lang="en-US" sz="4000" dirty="0"/>
              <a:t> de </a:t>
            </a:r>
            <a:r>
              <a:rPr lang="en-US" sz="4000" dirty="0" err="1"/>
              <a:t>corrección</a:t>
            </a:r>
            <a:r>
              <a:rPr lang="en-US" sz="4000" dirty="0"/>
              <a:t> de </a:t>
            </a:r>
            <a:r>
              <a:rPr lang="en-US" sz="4000" dirty="0" err="1"/>
              <a:t>fragmentación</a:t>
            </a:r>
            <a:r>
              <a:rPr lang="en-US" sz="4000" dirty="0"/>
              <a:t> horizontal</a:t>
            </a:r>
            <a:endParaRPr lang="en-US" sz="4000" b="1" dirty="0"/>
          </a:p>
        </p:txBody>
      </p:sp>
      <p:sp>
        <p:nvSpPr>
          <p:cNvPr id="3" name="Marcador de contenido 2"/>
          <p:cNvSpPr>
            <a:spLocks noGrp="1"/>
          </p:cNvSpPr>
          <p:nvPr>
            <p:ph idx="1"/>
          </p:nvPr>
        </p:nvSpPr>
        <p:spPr>
          <a:xfrm>
            <a:off x="667377" y="1385454"/>
            <a:ext cx="10890639" cy="4970895"/>
          </a:xfrm>
        </p:spPr>
        <p:txBody>
          <a:bodyPr>
            <a:normAutofit fontScale="92500" lnSpcReduction="20000"/>
          </a:bodyPr>
          <a:lstStyle/>
          <a:p>
            <a:r>
              <a:rPr lang="es-ES_tradnl" dirty="0"/>
              <a:t>Regla 2: Reconstrucción. Si R se descompone en R1, R2,. . . , Rn, entonces debe existir algún operador relacional, tal que “R = ∆ </a:t>
            </a:r>
            <a:r>
              <a:rPr lang="es-ES_tradnl" baseline="-25000" dirty="0"/>
              <a:t>1≤i≤n</a:t>
            </a:r>
            <a:r>
              <a:rPr lang="es-ES_tradnl" dirty="0"/>
              <a:t> </a:t>
            </a:r>
            <a:r>
              <a:rPr lang="es-ES_tradnl" dirty="0" err="1"/>
              <a:t>Ri</a:t>
            </a:r>
            <a:r>
              <a:rPr lang="es-ES_tradnl" dirty="0" smtClean="0"/>
              <a:t>.”</a:t>
            </a:r>
            <a:endParaRPr lang="es-ES_tradnl" dirty="0" smtClean="0"/>
          </a:p>
          <a:p>
            <a:pPr marL="457200" lvl="1" indent="0">
              <a:buNone/>
            </a:pPr>
            <a:r>
              <a:rPr lang="es-ES_tradnl" sz="2600" dirty="0" smtClean="0"/>
              <a:t>La </a:t>
            </a:r>
            <a:r>
              <a:rPr lang="es-ES_tradnl" sz="2600" b="1" dirty="0"/>
              <a:t>regla 2</a:t>
            </a:r>
            <a:r>
              <a:rPr lang="es-ES_tradnl" sz="2600" dirty="0"/>
              <a:t> es necesaria para la reconstrucción. D</a:t>
            </a:r>
            <a:r>
              <a:rPr lang="es-ES_tradnl" sz="2600" dirty="0" smtClean="0"/>
              <a:t>espués </a:t>
            </a:r>
            <a:r>
              <a:rPr lang="es-ES_tradnl" sz="2600" dirty="0"/>
              <a:t>de la fragmentación, la tabla original ya no se almacena en el sistema. Los servidores DBMS locales almacenarán fragmentos como parte de su esquema conceptual local. A nivel </a:t>
            </a:r>
            <a:r>
              <a:rPr lang="es-ES_tradnl" sz="2600" dirty="0" smtClean="0"/>
              <a:t>global, </a:t>
            </a:r>
            <a:r>
              <a:rPr lang="es-ES_tradnl" sz="2600" dirty="0"/>
              <a:t>los usuarios de un sistema de base de datos distribuida no son conscientes de la fragmentación que se ha </a:t>
            </a:r>
            <a:r>
              <a:rPr lang="es-ES_tradnl" sz="2600" dirty="0" smtClean="0"/>
              <a:t>aplicado. </a:t>
            </a:r>
            <a:r>
              <a:rPr lang="es-ES_tradnl" sz="2600" dirty="0" smtClean="0"/>
              <a:t>Ellos consultarán </a:t>
            </a:r>
            <a:r>
              <a:rPr lang="es-ES_tradnl" sz="2600" dirty="0"/>
              <a:t>la tabla original y no los fragmentos. Por lo tanto, el sistema debe poder reconstruir la tabla original a partir de sus </a:t>
            </a:r>
            <a:r>
              <a:rPr lang="es-ES_tradnl" sz="2600" dirty="0" smtClean="0"/>
              <a:t>fragmentos.</a:t>
            </a:r>
          </a:p>
          <a:p>
            <a:r>
              <a:rPr lang="es-ES_tradnl" dirty="0" smtClean="0"/>
              <a:t>Regla 3: Desunión. Si R se descompone en R1, R2,. . . , Rn y </a:t>
            </a:r>
            <a:r>
              <a:rPr lang="es-ES_tradnl" dirty="0" smtClean="0">
                <a:solidFill>
                  <a:srgbClr val="FF0000"/>
                </a:solidFill>
              </a:rPr>
              <a:t>di</a:t>
            </a:r>
            <a:r>
              <a:rPr lang="es-ES_tradnl" dirty="0" smtClean="0"/>
              <a:t> es una </a:t>
            </a:r>
            <a:r>
              <a:rPr lang="es-ES_tradnl" dirty="0" err="1" smtClean="0"/>
              <a:t>tupla</a:t>
            </a:r>
            <a:r>
              <a:rPr lang="es-ES_tradnl" dirty="0" smtClean="0"/>
              <a:t> en </a:t>
            </a:r>
            <a:r>
              <a:rPr lang="es-ES_tradnl" dirty="0" err="1" smtClean="0"/>
              <a:t>Rj</a:t>
            </a:r>
            <a:r>
              <a:rPr lang="es-ES_tradnl" dirty="0" smtClean="0"/>
              <a:t>, entonces </a:t>
            </a:r>
            <a:r>
              <a:rPr lang="es-ES_tradnl" dirty="0" smtClean="0">
                <a:solidFill>
                  <a:srgbClr val="FF0000"/>
                </a:solidFill>
              </a:rPr>
              <a:t>di</a:t>
            </a:r>
            <a:r>
              <a:rPr lang="es-ES_tradnl" dirty="0" smtClean="0"/>
              <a:t> no debe estar en ningún otro fragmento, como </a:t>
            </a:r>
            <a:r>
              <a:rPr lang="es-ES_tradnl" dirty="0" err="1" smtClean="0"/>
              <a:t>Rk</a:t>
            </a:r>
            <a:r>
              <a:rPr lang="es-ES_tradnl" dirty="0" smtClean="0"/>
              <a:t>, donde k ≠ j.</a:t>
            </a:r>
            <a:endParaRPr lang="es-ES_tradnl" dirty="0" smtClean="0"/>
          </a:p>
          <a:p>
            <a:pPr marL="457200" lvl="1" indent="0">
              <a:buNone/>
            </a:pPr>
            <a:r>
              <a:rPr lang="es-ES_tradnl" sz="2600" dirty="0" smtClean="0"/>
              <a:t>La </a:t>
            </a:r>
            <a:r>
              <a:rPr lang="es-ES_tradnl" sz="2600" b="1" dirty="0"/>
              <a:t>regla 3</a:t>
            </a:r>
            <a:r>
              <a:rPr lang="es-ES_tradnl" sz="2600" dirty="0"/>
              <a:t> se aplica a los fragmentos horizontales. Cada fragmento horizontal se genera mediante la aplicación de un predicado de término mínimo </a:t>
            </a:r>
            <a:r>
              <a:rPr lang="es-ES_tradnl" sz="2600" dirty="0" smtClean="0"/>
              <a:t>en </a:t>
            </a:r>
            <a:r>
              <a:rPr lang="es-ES_tradnl" sz="2600" dirty="0"/>
              <a:t>la tabla original. Por lo tanto, cada fragmento horizontal contiene solo las filas que satisfacen el </a:t>
            </a:r>
            <a:r>
              <a:rPr lang="es-ES_tradnl" sz="2600" dirty="0" smtClean="0"/>
              <a:t>predicado correspondiente</a:t>
            </a:r>
            <a:r>
              <a:rPr lang="es-ES_tradnl" sz="2600" dirty="0"/>
              <a:t>. </a:t>
            </a:r>
            <a:r>
              <a:rPr lang="es-ES_tradnl" sz="2600" dirty="0" smtClean="0"/>
              <a:t>Las </a:t>
            </a:r>
            <a:r>
              <a:rPr lang="es-ES_tradnl" sz="2600" dirty="0"/>
              <a:t>filas no se </a:t>
            </a:r>
            <a:r>
              <a:rPr lang="es-ES_tradnl" sz="2600" dirty="0" smtClean="0"/>
              <a:t>repiten </a:t>
            </a:r>
            <a:r>
              <a:rPr lang="es-ES_tradnl" sz="2600" dirty="0"/>
              <a:t>entre fragmentos horizontales.</a:t>
            </a:r>
            <a:endParaRPr lang="es-ES_tradnl" sz="26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20</a:t>
            </a:fld>
            <a:endParaRPr lang="en-US" sz="1400" dirty="0"/>
          </a:p>
        </p:txBody>
      </p:sp>
    </p:spTree>
    <p:extLst>
      <p:ext uri="{BB962C8B-B14F-4D97-AF65-F5344CB8AC3E}">
        <p14:creationId xmlns:p14="http://schemas.microsoft.com/office/powerpoint/2010/main" val="16827655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r>
              <a:rPr lang="es-ES" sz="4800" dirty="0" smtClean="0"/>
              <a:t>Replicación</a:t>
            </a:r>
            <a:endParaRPr lang="en-US" sz="4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21</a:t>
            </a:fld>
            <a:endParaRPr lang="en-US" sz="1400" dirty="0"/>
          </a:p>
        </p:txBody>
      </p:sp>
    </p:spTree>
    <p:extLst>
      <p:ext uri="{BB962C8B-B14F-4D97-AF65-F5344CB8AC3E}">
        <p14:creationId xmlns:p14="http://schemas.microsoft.com/office/powerpoint/2010/main" val="77535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22</a:t>
            </a:fld>
            <a:endParaRPr lang="en-US" sz="1400" dirty="0"/>
          </a:p>
        </p:txBody>
      </p:sp>
      <p:sp>
        <p:nvSpPr>
          <p:cNvPr id="7" name="CuadroTexto 6"/>
          <p:cNvSpPr txBox="1"/>
          <p:nvPr/>
        </p:nvSpPr>
        <p:spPr>
          <a:xfrm>
            <a:off x="838200" y="764024"/>
            <a:ext cx="10162309" cy="5262979"/>
          </a:xfrm>
          <a:prstGeom prst="rect">
            <a:avLst/>
          </a:prstGeom>
          <a:noFill/>
        </p:spPr>
        <p:txBody>
          <a:bodyPr wrap="square" rtlCol="0">
            <a:spAutoFit/>
          </a:bodyPr>
          <a:lstStyle/>
          <a:p>
            <a:pPr marL="457200" indent="-457200">
              <a:buFont typeface="Arial" charset="0"/>
              <a:buChar char="•"/>
            </a:pPr>
            <a:r>
              <a:rPr lang="es-ES_tradnl" sz="2800" dirty="0"/>
              <a:t>Durante el proceso de diseño de la base de datos, el diseñador puede decidir copiar algunos de los fragmentos o tablas para proporcionar una mejor </a:t>
            </a:r>
            <a:r>
              <a:rPr lang="es-ES_tradnl" sz="2800" b="1" dirty="0"/>
              <a:t>accesibilidad</a:t>
            </a:r>
            <a:r>
              <a:rPr lang="es-ES_tradnl" sz="2800" dirty="0"/>
              <a:t> y </a:t>
            </a:r>
            <a:r>
              <a:rPr lang="es-ES_tradnl" sz="2800" b="1" dirty="0"/>
              <a:t>confiabilidad</a:t>
            </a:r>
            <a:r>
              <a:rPr lang="es-ES_tradnl" sz="2800" dirty="0"/>
              <a:t>. </a:t>
            </a:r>
            <a:endParaRPr lang="es-ES_tradnl" sz="2800" dirty="0" smtClean="0"/>
          </a:p>
          <a:p>
            <a:pPr marL="457200" indent="-457200">
              <a:buFont typeface="Arial" charset="0"/>
              <a:buChar char="•"/>
            </a:pPr>
            <a:r>
              <a:rPr lang="es-ES_tradnl" sz="2800" dirty="0" smtClean="0"/>
              <a:t>Debería </a:t>
            </a:r>
            <a:r>
              <a:rPr lang="es-ES_tradnl" sz="2800" dirty="0"/>
              <a:t>ser obvio que cuantas más copias de una tabla / fragmento se creen, más fácil será consultar esa tabla / fragmento. Por otro lado, cuantas más copias existan, más complicado </a:t>
            </a:r>
            <a:r>
              <a:rPr lang="es-ES_tradnl" sz="2800" dirty="0" smtClean="0"/>
              <a:t>será </a:t>
            </a:r>
            <a:r>
              <a:rPr lang="es-ES_tradnl" sz="2800" dirty="0"/>
              <a:t>actualizar todas las copias. Es por eso que un diseñador tiene que saber la frecuencia con la que se consulta una tabla / fragmento frente a la frecuencia con la que se </a:t>
            </a:r>
            <a:r>
              <a:rPr lang="es-ES_tradnl" sz="2800" dirty="0" smtClean="0"/>
              <a:t>modifica </a:t>
            </a:r>
            <a:r>
              <a:rPr lang="es-ES_tradnl" sz="2800" dirty="0"/>
              <a:t>a través de inserciones, actualizaciones o eliminaciones. </a:t>
            </a:r>
            <a:endParaRPr lang="es-ES_tradnl" sz="2800" dirty="0" smtClean="0"/>
          </a:p>
          <a:p>
            <a:pPr marL="457200" indent="-457200">
              <a:buFont typeface="Arial" charset="0"/>
              <a:buChar char="•"/>
            </a:pPr>
            <a:r>
              <a:rPr lang="es-ES_tradnl" sz="2800" dirty="0" smtClean="0"/>
              <a:t>Como </a:t>
            </a:r>
            <a:r>
              <a:rPr lang="es-ES_tradnl" sz="2800" dirty="0"/>
              <a:t>regla general, si se consulta con más frecuencia de la que se modifica, se recomienda la replicación. </a:t>
            </a:r>
            <a:endParaRPr lang="es-ES_tradnl" sz="2800" dirty="0" smtClean="0"/>
          </a:p>
        </p:txBody>
      </p:sp>
    </p:spTree>
    <p:extLst>
      <p:ext uri="{BB962C8B-B14F-4D97-AF65-F5344CB8AC3E}">
        <p14:creationId xmlns:p14="http://schemas.microsoft.com/office/powerpoint/2010/main" val="1369744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23</a:t>
            </a:fld>
            <a:endParaRPr lang="en-US" sz="1400" dirty="0"/>
          </a:p>
        </p:txBody>
      </p:sp>
      <p:sp>
        <p:nvSpPr>
          <p:cNvPr id="7" name="CuadroTexto 6"/>
          <p:cNvSpPr txBox="1"/>
          <p:nvPr/>
        </p:nvSpPr>
        <p:spPr>
          <a:xfrm>
            <a:off x="838200" y="724091"/>
            <a:ext cx="10515600" cy="5262979"/>
          </a:xfrm>
          <a:prstGeom prst="rect">
            <a:avLst/>
          </a:prstGeom>
          <a:noFill/>
        </p:spPr>
        <p:txBody>
          <a:bodyPr wrap="square" rtlCol="0">
            <a:spAutoFit/>
          </a:bodyPr>
          <a:lstStyle/>
          <a:p>
            <a:pPr marL="457200" indent="-457200">
              <a:buFont typeface="Arial" charset="0"/>
              <a:buChar char="•"/>
            </a:pPr>
            <a:r>
              <a:rPr lang="es-ES_tradnl" sz="2800" dirty="0"/>
              <a:t>Una vez que almacenamos más de una copia de una tabla / fragmento en el sistema de base de datos distribuida, aumentamos la probabilidad de tener una copia disponible localmente para consultar. </a:t>
            </a:r>
            <a:endParaRPr lang="es-ES_tradnl" sz="2800" dirty="0" smtClean="0"/>
          </a:p>
          <a:p>
            <a:pPr marL="342900" indent="-342900">
              <a:buFont typeface="Arial" charset="0"/>
              <a:buChar char="•"/>
            </a:pPr>
            <a:r>
              <a:rPr lang="es-ES_tradnl" sz="2800" dirty="0" smtClean="0"/>
              <a:t>Tener </a:t>
            </a:r>
            <a:r>
              <a:rPr lang="es-ES_tradnl" sz="2800" dirty="0"/>
              <a:t>más de una copia de un fragmento en el sistema también aumenta la capacidad de recuperación del sistema. Esto se debe a que la probabilidad de que todas las copias fallen al mismo tiempo es muy baja. En otras palabras, todavía podemos acceder a una de las copias incluso si algunas de ellas han </a:t>
            </a:r>
            <a:r>
              <a:rPr lang="es-ES_tradnl" sz="2800" dirty="0" smtClean="0"/>
              <a:t>fallado (por </a:t>
            </a:r>
            <a:r>
              <a:rPr lang="es-ES_tradnl" sz="2800" dirty="0"/>
              <a:t>supuesto, si todas las copias de un fragmento muestran los mismos </a:t>
            </a:r>
            <a:r>
              <a:rPr lang="es-ES_tradnl" sz="2800" dirty="0" smtClean="0"/>
              <a:t>valores). </a:t>
            </a:r>
          </a:p>
          <a:p>
            <a:pPr marL="342900" indent="-342900">
              <a:buFont typeface="Arial" charset="0"/>
              <a:buChar char="•"/>
            </a:pPr>
            <a:r>
              <a:rPr lang="es-ES_tradnl" sz="2800" dirty="0" smtClean="0"/>
              <a:t>Por </a:t>
            </a:r>
            <a:r>
              <a:rPr lang="es-ES_tradnl" sz="2800" dirty="0"/>
              <a:t>lo tanto, este beneficio viene con el costo adicional de mantener todas las copias idénticas. </a:t>
            </a:r>
            <a:endParaRPr lang="en-US" sz="2800" dirty="0"/>
          </a:p>
        </p:txBody>
      </p:sp>
    </p:spTree>
    <p:extLst>
      <p:ext uri="{BB962C8B-B14F-4D97-AF65-F5344CB8AC3E}">
        <p14:creationId xmlns:p14="http://schemas.microsoft.com/office/powerpoint/2010/main" val="1193541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1153" y="2189223"/>
            <a:ext cx="10789693" cy="2078271"/>
          </a:xfrm>
        </p:spPr>
        <p:txBody>
          <a:bodyPr>
            <a:normAutofit/>
          </a:bodyPr>
          <a:lstStyle/>
          <a:p>
            <a:r>
              <a:rPr lang="es-ES" sz="4800" dirty="0" smtClean="0"/>
              <a:t>Impacto de la Distribución en las Consultas de Usuario</a:t>
            </a:r>
            <a:endParaRPr lang="en-US" sz="4800" b="1"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24</a:t>
            </a:fld>
            <a:endParaRPr lang="en-US" sz="1400" dirty="0"/>
          </a:p>
        </p:txBody>
      </p:sp>
    </p:spTree>
    <p:extLst>
      <p:ext uri="{BB962C8B-B14F-4D97-AF65-F5344CB8AC3E}">
        <p14:creationId xmlns:p14="http://schemas.microsoft.com/office/powerpoint/2010/main" val="5318826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5729" y="770965"/>
            <a:ext cx="11152529" cy="5585385"/>
          </a:xfrm>
        </p:spPr>
        <p:txBody>
          <a:bodyPr>
            <a:normAutofit/>
          </a:bodyPr>
          <a:lstStyle/>
          <a:p>
            <a:r>
              <a:rPr lang="es-ES_tradnl" dirty="0"/>
              <a:t>Los desarrolladores de un DBMS distribuido intentan proporcionar transparencias de ubicación, fragmentación y replicación a sus usuarios. Este es un intento de hacer que el sistema sea más fácil de usar. </a:t>
            </a:r>
            <a:endParaRPr lang="es-ES_tradnl" dirty="0" smtClean="0"/>
          </a:p>
          <a:p>
            <a:r>
              <a:rPr lang="es-ES_tradnl" dirty="0" smtClean="0"/>
              <a:t>Para proporcionar </a:t>
            </a:r>
            <a:r>
              <a:rPr lang="es-ES_tradnl" dirty="0"/>
              <a:t>estas transparencias, un DDBMS debe almacenar información de distribución en su diccionario de datos global </a:t>
            </a:r>
            <a:r>
              <a:rPr lang="es-ES_tradnl" dirty="0" smtClean="0"/>
              <a:t>(GDD) y </a:t>
            </a:r>
            <a:r>
              <a:rPr lang="es-ES_tradnl" dirty="0"/>
              <a:t>utilizar esta información para procesar las solicitudes de los usuarios. Es costoso dar a los usuarios una completa transparencia de distribución. </a:t>
            </a:r>
            <a:endParaRPr lang="es-ES_tradnl" dirty="0" smtClean="0"/>
          </a:p>
          <a:p>
            <a:r>
              <a:rPr lang="es-ES_tradnl" dirty="0" smtClean="0"/>
              <a:t>En </a:t>
            </a:r>
            <a:r>
              <a:rPr lang="es-ES_tradnl" dirty="0"/>
              <a:t>tal sistema, aunque los usuarios consultan las tablas como si estuvieran almacenadas localmente, en realidad sus consultas deben ser procesadas por uno o más servidores de bases de datos en toda la red. Coordinar el trabajo de estos servidores requiere mucho tiempo y es difícil de hacer. </a:t>
            </a:r>
            <a:r>
              <a:rPr lang="es-ES_tradnl" dirty="0" smtClean="0"/>
              <a:t>En </a:t>
            </a:r>
            <a:r>
              <a:rPr lang="es-ES_tradnl" dirty="0"/>
              <a:t>el resto de esta sección, describiremos el impacto de la distribución en las consultas de un </a:t>
            </a:r>
            <a:r>
              <a:rPr lang="es-ES_tradnl" dirty="0" smtClean="0"/>
              <a:t>usuario tomando un ejemplo.</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Tree>
    <p:extLst>
      <p:ext uri="{BB962C8B-B14F-4D97-AF65-F5344CB8AC3E}">
        <p14:creationId xmlns:p14="http://schemas.microsoft.com/office/powerpoint/2010/main" val="2014709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952246"/>
          </a:xfrm>
        </p:spPr>
        <p:txBody>
          <a:bodyPr/>
          <a:lstStyle/>
          <a:p>
            <a:r>
              <a:rPr lang="es-ES" dirty="0" smtClean="0"/>
              <a:t>Ejemplo</a:t>
            </a:r>
            <a:endParaRPr lang="en-US" b="1" dirty="0"/>
          </a:p>
        </p:txBody>
      </p:sp>
      <p:sp>
        <p:nvSpPr>
          <p:cNvPr id="3" name="Marcador de contenido 2"/>
          <p:cNvSpPr>
            <a:spLocks noGrp="1"/>
          </p:cNvSpPr>
          <p:nvPr>
            <p:ph idx="1"/>
          </p:nvPr>
        </p:nvSpPr>
        <p:spPr>
          <a:xfrm>
            <a:off x="838200" y="1317372"/>
            <a:ext cx="10719816" cy="5038978"/>
          </a:xfrm>
        </p:spPr>
        <p:txBody>
          <a:bodyPr>
            <a:normAutofit fontScale="70000" lnSpcReduction="20000"/>
          </a:bodyPr>
          <a:lstStyle/>
          <a:p>
            <a:r>
              <a:rPr lang="es-ES_tradnl" dirty="0"/>
              <a:t>Supongamos que nuestra base de datos contiene una tabla de empleados como se define a </a:t>
            </a:r>
            <a:r>
              <a:rPr lang="es-ES_tradnl" dirty="0" smtClean="0"/>
              <a:t>continuación:</a:t>
            </a:r>
          </a:p>
          <a:p>
            <a:endParaRPr lang="es-ES_tradnl" sz="1200" dirty="0"/>
          </a:p>
          <a:p>
            <a:pPr marL="0" indent="0">
              <a:buNone/>
            </a:pPr>
            <a:endParaRPr lang="en-US" sz="1200" dirty="0" smtClean="0">
              <a:latin typeface="Courier" charset="0"/>
              <a:ea typeface="Courier" charset="0"/>
              <a:cs typeface="Courier" charset="0"/>
            </a:endParaRPr>
          </a:p>
          <a:p>
            <a:pPr marL="0" indent="0">
              <a:buNone/>
            </a:pPr>
            <a:endParaRPr lang="en-US" sz="1200" dirty="0">
              <a:latin typeface="Courier" charset="0"/>
              <a:ea typeface="Courier" charset="0"/>
              <a:cs typeface="Courier" charset="0"/>
            </a:endParaRPr>
          </a:p>
          <a:p>
            <a:r>
              <a:rPr lang="en-US" dirty="0"/>
              <a:t>La </a:t>
            </a:r>
            <a:r>
              <a:rPr lang="en-US" dirty="0" err="1"/>
              <a:t>columna</a:t>
            </a:r>
            <a:r>
              <a:rPr lang="en-US" dirty="0"/>
              <a:t> "</a:t>
            </a:r>
            <a:r>
              <a:rPr lang="en-US" dirty="0" err="1"/>
              <a:t>Eno</a:t>
            </a:r>
            <a:r>
              <a:rPr lang="en-US" dirty="0"/>
              <a:t>" </a:t>
            </a:r>
            <a:r>
              <a:rPr lang="en-US" dirty="0" err="1"/>
              <a:t>es</a:t>
            </a:r>
            <a:r>
              <a:rPr lang="en-US" dirty="0"/>
              <a:t> la clave principal de </a:t>
            </a:r>
            <a:r>
              <a:rPr lang="en-US" dirty="0" err="1"/>
              <a:t>esta</a:t>
            </a:r>
            <a:r>
              <a:rPr lang="en-US" dirty="0"/>
              <a:t> </a:t>
            </a:r>
            <a:r>
              <a:rPr lang="en-US" dirty="0" err="1"/>
              <a:t>tabla</a:t>
            </a:r>
            <a:r>
              <a:rPr lang="en-US" dirty="0"/>
              <a:t>. </a:t>
            </a:r>
            <a:endParaRPr lang="en-US" dirty="0" smtClean="0"/>
          </a:p>
          <a:p>
            <a:r>
              <a:rPr lang="en-US" dirty="0" smtClean="0"/>
              <a:t>La </a:t>
            </a:r>
            <a:r>
              <a:rPr lang="en-US" dirty="0" err="1"/>
              <a:t>columna</a:t>
            </a:r>
            <a:r>
              <a:rPr lang="en-US" dirty="0"/>
              <a:t> "</a:t>
            </a:r>
            <a:r>
              <a:rPr lang="en-US" dirty="0" err="1"/>
              <a:t>Dno</a:t>
            </a:r>
            <a:r>
              <a:rPr lang="en-US" dirty="0"/>
              <a:t>" </a:t>
            </a:r>
            <a:r>
              <a:rPr lang="en-US" dirty="0" err="1"/>
              <a:t>es</a:t>
            </a:r>
            <a:r>
              <a:rPr lang="en-US" dirty="0"/>
              <a:t> </a:t>
            </a:r>
            <a:r>
              <a:rPr lang="en-US" dirty="0" err="1"/>
              <a:t>una</a:t>
            </a:r>
            <a:r>
              <a:rPr lang="en-US" dirty="0"/>
              <a:t> clave </a:t>
            </a:r>
            <a:r>
              <a:rPr lang="en-US" dirty="0" err="1"/>
              <a:t>externa</a:t>
            </a:r>
            <a:r>
              <a:rPr lang="en-US" dirty="0"/>
              <a:t> </a:t>
            </a:r>
            <a:r>
              <a:rPr lang="en-US" dirty="0" err="1"/>
              <a:t>que</a:t>
            </a:r>
            <a:r>
              <a:rPr lang="en-US" dirty="0"/>
              <a:t> </a:t>
            </a:r>
            <a:r>
              <a:rPr lang="en-US" dirty="0" err="1"/>
              <a:t>rastrea</a:t>
            </a:r>
            <a:r>
              <a:rPr lang="en-US" dirty="0"/>
              <a:t> el </a:t>
            </a:r>
            <a:r>
              <a:rPr lang="en-US" dirty="0" err="1"/>
              <a:t>número</a:t>
            </a:r>
            <a:r>
              <a:rPr lang="en-US" dirty="0"/>
              <a:t> de </a:t>
            </a:r>
            <a:r>
              <a:rPr lang="en-US" dirty="0" err="1"/>
              <a:t>departamento</a:t>
            </a:r>
            <a:r>
              <a:rPr lang="en-US" dirty="0"/>
              <a:t> </a:t>
            </a:r>
            <a:r>
              <a:rPr lang="en-US" dirty="0" smtClean="0"/>
              <a:t>en </a:t>
            </a:r>
            <a:r>
              <a:rPr lang="en-US" dirty="0"/>
              <a:t>el </a:t>
            </a:r>
            <a:r>
              <a:rPr lang="en-US" dirty="0" err="1"/>
              <a:t>que</a:t>
            </a:r>
            <a:r>
              <a:rPr lang="en-US" dirty="0"/>
              <a:t> </a:t>
            </a:r>
            <a:r>
              <a:rPr lang="en-US" dirty="0" err="1"/>
              <a:t>trabaja</a:t>
            </a:r>
            <a:r>
              <a:rPr lang="en-US" dirty="0"/>
              <a:t> un </a:t>
            </a:r>
            <a:r>
              <a:rPr lang="en-US" dirty="0" err="1"/>
              <a:t>empleado</a:t>
            </a:r>
            <a:r>
              <a:rPr lang="en-US" dirty="0"/>
              <a:t>. </a:t>
            </a:r>
            <a:endParaRPr lang="en-US" dirty="0" smtClean="0"/>
          </a:p>
          <a:p>
            <a:r>
              <a:rPr lang="en-US" dirty="0" err="1" smtClean="0"/>
              <a:t>Supongamos</a:t>
            </a:r>
            <a:r>
              <a:rPr lang="en-US" dirty="0" smtClean="0"/>
              <a:t> </a:t>
            </a:r>
            <a:r>
              <a:rPr lang="en-US" dirty="0" err="1"/>
              <a:t>que</a:t>
            </a:r>
            <a:r>
              <a:rPr lang="en-US" dirty="0"/>
              <a:t> </a:t>
            </a:r>
            <a:r>
              <a:rPr lang="en-US" dirty="0" err="1"/>
              <a:t>tenemos</a:t>
            </a:r>
            <a:r>
              <a:rPr lang="en-US" dirty="0"/>
              <a:t> EMP </a:t>
            </a:r>
            <a:r>
              <a:rPr lang="en-US" dirty="0" err="1"/>
              <a:t>fragmentado</a:t>
            </a:r>
            <a:r>
              <a:rPr lang="en-US" dirty="0"/>
              <a:t> </a:t>
            </a:r>
            <a:r>
              <a:rPr lang="en-US" dirty="0" err="1"/>
              <a:t>horizontalmente</a:t>
            </a:r>
            <a:r>
              <a:rPr lang="en-US" dirty="0"/>
              <a:t> en EMP1 y EMP2, </a:t>
            </a:r>
            <a:r>
              <a:rPr lang="en-US" dirty="0" err="1"/>
              <a:t>donde</a:t>
            </a:r>
            <a:r>
              <a:rPr lang="en-US" dirty="0"/>
              <a:t> EMP1 solo </a:t>
            </a:r>
            <a:r>
              <a:rPr lang="en-US" dirty="0" err="1"/>
              <a:t>contiene</a:t>
            </a:r>
            <a:r>
              <a:rPr lang="en-US" dirty="0"/>
              <a:t> </a:t>
            </a:r>
            <a:r>
              <a:rPr lang="en-US" dirty="0" err="1"/>
              <a:t>empleados</a:t>
            </a:r>
            <a:r>
              <a:rPr lang="en-US" dirty="0"/>
              <a:t> </a:t>
            </a:r>
            <a:r>
              <a:rPr lang="en-US" dirty="0" err="1"/>
              <a:t>que</a:t>
            </a:r>
            <a:r>
              <a:rPr lang="en-US" dirty="0"/>
              <a:t> </a:t>
            </a:r>
            <a:r>
              <a:rPr lang="en-US" dirty="0" err="1"/>
              <a:t>trabajan</a:t>
            </a:r>
            <a:r>
              <a:rPr lang="en-US" dirty="0"/>
              <a:t> en un </a:t>
            </a:r>
            <a:r>
              <a:rPr lang="en-US" dirty="0" err="1"/>
              <a:t>departamento</a:t>
            </a:r>
            <a:r>
              <a:rPr lang="en-US" dirty="0"/>
              <a:t> con un </a:t>
            </a:r>
            <a:r>
              <a:rPr lang="en-US" dirty="0" err="1"/>
              <a:t>número</a:t>
            </a:r>
            <a:r>
              <a:rPr lang="en-US" dirty="0"/>
              <a:t> de </a:t>
            </a:r>
            <a:r>
              <a:rPr lang="en-US" dirty="0" err="1"/>
              <a:t>departamento</a:t>
            </a:r>
            <a:r>
              <a:rPr lang="en-US" dirty="0"/>
              <a:t> </a:t>
            </a:r>
            <a:r>
              <a:rPr lang="en-US" dirty="0" err="1"/>
              <a:t>menor</a:t>
            </a:r>
            <a:r>
              <a:rPr lang="en-US" dirty="0"/>
              <a:t> o </a:t>
            </a:r>
            <a:r>
              <a:rPr lang="en-US" dirty="0" err="1"/>
              <a:t>igual</a:t>
            </a:r>
            <a:r>
              <a:rPr lang="en-US" dirty="0"/>
              <a:t> a 10, </a:t>
            </a:r>
            <a:r>
              <a:rPr lang="en-US" dirty="0" err="1"/>
              <a:t>mientras</a:t>
            </a:r>
            <a:r>
              <a:rPr lang="en-US" dirty="0"/>
              <a:t> </a:t>
            </a:r>
            <a:r>
              <a:rPr lang="en-US" dirty="0" err="1"/>
              <a:t>que</a:t>
            </a:r>
            <a:r>
              <a:rPr lang="en-US" dirty="0"/>
              <a:t> EMP2 solo </a:t>
            </a:r>
            <a:r>
              <a:rPr lang="en-US" dirty="0" err="1"/>
              <a:t>contiene</a:t>
            </a:r>
            <a:r>
              <a:rPr lang="en-US" dirty="0"/>
              <a:t> </a:t>
            </a:r>
            <a:r>
              <a:rPr lang="en-US" dirty="0" err="1"/>
              <a:t>empleados</a:t>
            </a:r>
            <a:r>
              <a:rPr lang="en-US" dirty="0"/>
              <a:t> </a:t>
            </a:r>
            <a:r>
              <a:rPr lang="en-US" dirty="0" err="1"/>
              <a:t>que</a:t>
            </a:r>
            <a:r>
              <a:rPr lang="en-US" dirty="0"/>
              <a:t> </a:t>
            </a:r>
            <a:r>
              <a:rPr lang="en-US" dirty="0" err="1"/>
              <a:t>trabajan</a:t>
            </a:r>
            <a:r>
              <a:rPr lang="en-US" dirty="0"/>
              <a:t> en los </a:t>
            </a:r>
            <a:r>
              <a:rPr lang="en-US" dirty="0" err="1"/>
              <a:t>departamentos</a:t>
            </a:r>
            <a:r>
              <a:rPr lang="en-US" dirty="0"/>
              <a:t> con un </a:t>
            </a:r>
            <a:r>
              <a:rPr lang="en-US" dirty="0" err="1"/>
              <a:t>número</a:t>
            </a:r>
            <a:r>
              <a:rPr lang="en-US" dirty="0"/>
              <a:t> de </a:t>
            </a:r>
            <a:r>
              <a:rPr lang="en-US" dirty="0" err="1"/>
              <a:t>departamento</a:t>
            </a:r>
            <a:r>
              <a:rPr lang="en-US" dirty="0"/>
              <a:t> mayor </a:t>
            </a:r>
            <a:r>
              <a:rPr lang="en-US" dirty="0" err="1"/>
              <a:t>que</a:t>
            </a:r>
            <a:r>
              <a:rPr lang="en-US" dirty="0"/>
              <a:t> 10. </a:t>
            </a:r>
            <a:endParaRPr lang="en-US" dirty="0" smtClean="0"/>
          </a:p>
          <a:p>
            <a:r>
              <a:rPr lang="en-US" dirty="0" err="1" smtClean="0"/>
              <a:t>Supongamos</a:t>
            </a:r>
            <a:r>
              <a:rPr lang="en-US" dirty="0" smtClean="0"/>
              <a:t> </a:t>
            </a:r>
            <a:r>
              <a:rPr lang="en-US" dirty="0" err="1"/>
              <a:t>que</a:t>
            </a:r>
            <a:r>
              <a:rPr lang="en-US" dirty="0"/>
              <a:t> EMP2 se ha </a:t>
            </a:r>
            <a:r>
              <a:rPr lang="en-US" dirty="0" err="1"/>
              <a:t>replicado</a:t>
            </a:r>
            <a:r>
              <a:rPr lang="en-US" dirty="0"/>
              <a:t> y hay dos </a:t>
            </a:r>
            <a:r>
              <a:rPr lang="en-US" dirty="0" err="1"/>
              <a:t>copias</a:t>
            </a:r>
            <a:r>
              <a:rPr lang="en-US" dirty="0"/>
              <a:t> de </a:t>
            </a:r>
            <a:r>
              <a:rPr lang="en-US" dirty="0" err="1"/>
              <a:t>él</a:t>
            </a:r>
            <a:r>
              <a:rPr lang="en-US" dirty="0"/>
              <a:t>. </a:t>
            </a:r>
            <a:endParaRPr lang="en-US" dirty="0" smtClean="0"/>
          </a:p>
          <a:p>
            <a:r>
              <a:rPr lang="en-US" dirty="0" err="1" smtClean="0"/>
              <a:t>También</a:t>
            </a:r>
            <a:r>
              <a:rPr lang="en-US" dirty="0" smtClean="0"/>
              <a:t> </a:t>
            </a:r>
            <a:r>
              <a:rPr lang="en-US" dirty="0" err="1"/>
              <a:t>suponga</a:t>
            </a:r>
            <a:r>
              <a:rPr lang="en-US" dirty="0"/>
              <a:t> </a:t>
            </a:r>
            <a:r>
              <a:rPr lang="en-US" dirty="0" err="1"/>
              <a:t>que</a:t>
            </a:r>
            <a:r>
              <a:rPr lang="en-US" dirty="0"/>
              <a:t> la </a:t>
            </a:r>
            <a:r>
              <a:rPr lang="en-US" dirty="0" err="1"/>
              <a:t>compañía</a:t>
            </a:r>
            <a:r>
              <a:rPr lang="en-US" dirty="0"/>
              <a:t> </a:t>
            </a:r>
            <a:r>
              <a:rPr lang="en-US" dirty="0" err="1"/>
              <a:t>posee</a:t>
            </a:r>
            <a:r>
              <a:rPr lang="en-US" dirty="0"/>
              <a:t> </a:t>
            </a:r>
            <a:r>
              <a:rPr lang="en-US" dirty="0" err="1"/>
              <a:t>tres</a:t>
            </a:r>
            <a:r>
              <a:rPr lang="en-US" dirty="0"/>
              <a:t> </a:t>
            </a:r>
            <a:r>
              <a:rPr lang="en-US" dirty="0" err="1"/>
              <a:t>servidores</a:t>
            </a:r>
            <a:r>
              <a:rPr lang="en-US" dirty="0"/>
              <a:t> de base de </a:t>
            </a:r>
            <a:r>
              <a:rPr lang="en-US" dirty="0" err="1"/>
              <a:t>datos</a:t>
            </a:r>
            <a:r>
              <a:rPr lang="en-US" dirty="0"/>
              <a:t>: un </a:t>
            </a:r>
            <a:r>
              <a:rPr lang="en-US" dirty="0" err="1"/>
              <a:t>servidor</a:t>
            </a:r>
            <a:r>
              <a:rPr lang="en-US" dirty="0"/>
              <a:t> </a:t>
            </a:r>
            <a:r>
              <a:rPr lang="en-US" dirty="0" err="1"/>
              <a:t>está</a:t>
            </a:r>
            <a:r>
              <a:rPr lang="en-US" dirty="0"/>
              <a:t> en Minneapolis (</a:t>
            </a:r>
            <a:r>
              <a:rPr lang="en-US" dirty="0" err="1"/>
              <a:t>Sitio</a:t>
            </a:r>
            <a:r>
              <a:rPr lang="en-US" dirty="0"/>
              <a:t> 1), un </a:t>
            </a:r>
            <a:r>
              <a:rPr lang="en-US" dirty="0" err="1"/>
              <a:t>servidor</a:t>
            </a:r>
            <a:r>
              <a:rPr lang="en-US" dirty="0"/>
              <a:t> </a:t>
            </a:r>
            <a:r>
              <a:rPr lang="en-US" dirty="0" err="1"/>
              <a:t>está</a:t>
            </a:r>
            <a:r>
              <a:rPr lang="en-US" dirty="0"/>
              <a:t> en St. Paul (</a:t>
            </a:r>
            <a:r>
              <a:rPr lang="en-US" dirty="0" err="1"/>
              <a:t>Sitio</a:t>
            </a:r>
            <a:r>
              <a:rPr lang="en-US" dirty="0"/>
              <a:t> 2) y el </a:t>
            </a:r>
            <a:r>
              <a:rPr lang="en-US" dirty="0" err="1"/>
              <a:t>tercer</a:t>
            </a:r>
            <a:r>
              <a:rPr lang="en-US" dirty="0"/>
              <a:t> </a:t>
            </a:r>
            <a:r>
              <a:rPr lang="en-US" dirty="0" err="1"/>
              <a:t>servidor</a:t>
            </a:r>
            <a:r>
              <a:rPr lang="en-US" dirty="0"/>
              <a:t> </a:t>
            </a:r>
            <a:r>
              <a:rPr lang="en-US" dirty="0" err="1"/>
              <a:t>está</a:t>
            </a:r>
            <a:r>
              <a:rPr lang="en-US" dirty="0"/>
              <a:t> </a:t>
            </a:r>
            <a:r>
              <a:rPr lang="en-US" dirty="0" err="1"/>
              <a:t>ubicado</a:t>
            </a:r>
            <a:r>
              <a:rPr lang="en-US" dirty="0"/>
              <a:t> en St. Cloud (</a:t>
            </a:r>
            <a:r>
              <a:rPr lang="en-US" dirty="0" err="1"/>
              <a:t>Sitio</a:t>
            </a:r>
            <a:r>
              <a:rPr lang="en-US" dirty="0"/>
              <a:t> 3). </a:t>
            </a:r>
            <a:endParaRPr lang="en-US" dirty="0" smtClean="0"/>
          </a:p>
          <a:p>
            <a:r>
              <a:rPr lang="en-US" dirty="0" smtClean="0"/>
              <a:t>La </a:t>
            </a:r>
            <a:r>
              <a:rPr lang="en-US" dirty="0" err="1"/>
              <a:t>compañía</a:t>
            </a:r>
            <a:r>
              <a:rPr lang="en-US" dirty="0"/>
              <a:t> decide </a:t>
            </a:r>
            <a:r>
              <a:rPr lang="en-US" dirty="0" err="1"/>
              <a:t>almacenar</a:t>
            </a:r>
            <a:r>
              <a:rPr lang="en-US" dirty="0"/>
              <a:t> EMP1 en el </a:t>
            </a:r>
            <a:r>
              <a:rPr lang="en-US" dirty="0" err="1"/>
              <a:t>sitio</a:t>
            </a:r>
            <a:r>
              <a:rPr lang="en-US" dirty="0"/>
              <a:t> 1, </a:t>
            </a:r>
            <a:r>
              <a:rPr lang="en-US" dirty="0" err="1"/>
              <a:t>una</a:t>
            </a:r>
            <a:r>
              <a:rPr lang="en-US" dirty="0"/>
              <a:t> </a:t>
            </a:r>
            <a:r>
              <a:rPr lang="en-US" dirty="0" err="1"/>
              <a:t>copia</a:t>
            </a:r>
            <a:r>
              <a:rPr lang="en-US" dirty="0"/>
              <a:t> de EMP2 en el </a:t>
            </a:r>
            <a:r>
              <a:rPr lang="en-US" dirty="0" err="1"/>
              <a:t>sitio</a:t>
            </a:r>
            <a:r>
              <a:rPr lang="en-US" dirty="0"/>
              <a:t> 2 y la </a:t>
            </a:r>
            <a:r>
              <a:rPr lang="en-US" dirty="0" err="1"/>
              <a:t>otra</a:t>
            </a:r>
            <a:r>
              <a:rPr lang="en-US" dirty="0"/>
              <a:t> </a:t>
            </a:r>
            <a:r>
              <a:rPr lang="en-US" dirty="0" err="1"/>
              <a:t>copia</a:t>
            </a:r>
            <a:r>
              <a:rPr lang="en-US" dirty="0"/>
              <a:t> de EMP2 en el </a:t>
            </a:r>
            <a:r>
              <a:rPr lang="en-US" dirty="0" err="1"/>
              <a:t>sitio</a:t>
            </a:r>
            <a:r>
              <a:rPr lang="en-US" dirty="0"/>
              <a:t> 3. </a:t>
            </a:r>
            <a:endParaRPr lang="es-ES_tradnl"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26</a:t>
            </a:fld>
            <a:endParaRPr lang="en-US" sz="1400" dirty="0"/>
          </a:p>
        </p:txBody>
      </p:sp>
      <p:pic>
        <p:nvPicPr>
          <p:cNvPr id="6" name="Imagen 5"/>
          <p:cNvPicPr>
            <a:picLocks noChangeAspect="1"/>
          </p:cNvPicPr>
          <p:nvPr/>
        </p:nvPicPr>
        <p:blipFill>
          <a:blip r:embed="rId2"/>
          <a:stretch>
            <a:fillRect/>
          </a:stretch>
        </p:blipFill>
        <p:spPr>
          <a:xfrm>
            <a:off x="1817049" y="1914910"/>
            <a:ext cx="5150971" cy="354708"/>
          </a:xfrm>
          <a:prstGeom prst="rect">
            <a:avLst/>
          </a:prstGeom>
        </p:spPr>
      </p:pic>
    </p:spTree>
    <p:extLst>
      <p:ext uri="{BB962C8B-B14F-4D97-AF65-F5344CB8AC3E}">
        <p14:creationId xmlns:p14="http://schemas.microsoft.com/office/powerpoint/2010/main" val="19868502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s-ES" dirty="0" smtClean="0"/>
              <a:t>Ejemplo</a:t>
            </a:r>
            <a:endParaRPr lang="en-US" b="1" dirty="0"/>
          </a:p>
        </p:txBody>
      </p:sp>
      <p:sp>
        <p:nvSpPr>
          <p:cNvPr id="3" name="Marcador de contenido 2"/>
          <p:cNvSpPr>
            <a:spLocks noGrp="1"/>
          </p:cNvSpPr>
          <p:nvPr>
            <p:ph idx="1"/>
          </p:nvPr>
        </p:nvSpPr>
        <p:spPr>
          <a:xfrm>
            <a:off x="838200" y="1682496"/>
            <a:ext cx="10719816" cy="4673854"/>
          </a:xfrm>
        </p:spPr>
        <p:txBody>
          <a:bodyPr>
            <a:noAutofit/>
          </a:bodyPr>
          <a:lstStyle/>
          <a:p>
            <a:pPr marL="0" indent="0">
              <a:buNone/>
            </a:pPr>
            <a:r>
              <a:rPr lang="en-US" sz="2200" dirty="0"/>
              <a:t>Para </a:t>
            </a:r>
            <a:r>
              <a:rPr lang="en-US" sz="2200" dirty="0" err="1"/>
              <a:t>ver</a:t>
            </a:r>
            <a:r>
              <a:rPr lang="en-US" sz="2200" dirty="0"/>
              <a:t> el </a:t>
            </a:r>
            <a:r>
              <a:rPr lang="en-US" sz="2200" dirty="0" err="1"/>
              <a:t>impacto</a:t>
            </a:r>
            <a:r>
              <a:rPr lang="en-US" sz="2200" dirty="0"/>
              <a:t> de </a:t>
            </a:r>
            <a:r>
              <a:rPr lang="en-US" sz="2200" dirty="0" err="1"/>
              <a:t>este</a:t>
            </a:r>
            <a:r>
              <a:rPr lang="en-US" sz="2200" dirty="0"/>
              <a:t> </a:t>
            </a:r>
            <a:r>
              <a:rPr lang="en-US" sz="2200" dirty="0" err="1"/>
              <a:t>diseño</a:t>
            </a:r>
            <a:r>
              <a:rPr lang="en-US" sz="2200" dirty="0"/>
              <a:t> de base de </a:t>
            </a:r>
            <a:r>
              <a:rPr lang="en-US" sz="2200" dirty="0" err="1"/>
              <a:t>datos</a:t>
            </a:r>
            <a:r>
              <a:rPr lang="en-US" sz="2200" dirty="0"/>
              <a:t> en </a:t>
            </a:r>
            <a:r>
              <a:rPr lang="en-US" sz="2200" dirty="0" err="1"/>
              <a:t>las</a:t>
            </a:r>
            <a:r>
              <a:rPr lang="en-US" sz="2200" dirty="0"/>
              <a:t> </a:t>
            </a:r>
            <a:r>
              <a:rPr lang="en-US" sz="2200" dirty="0" err="1"/>
              <a:t>consultas</a:t>
            </a:r>
            <a:r>
              <a:rPr lang="en-US" sz="2200" dirty="0"/>
              <a:t> de un </a:t>
            </a:r>
            <a:r>
              <a:rPr lang="en-US" sz="2200" dirty="0" err="1"/>
              <a:t>usuario</a:t>
            </a:r>
            <a:r>
              <a:rPr lang="en-US" sz="2200" dirty="0"/>
              <a:t>, </a:t>
            </a:r>
            <a:r>
              <a:rPr lang="en-US" sz="2200" dirty="0" err="1"/>
              <a:t>analicemos</a:t>
            </a:r>
            <a:r>
              <a:rPr lang="en-US" sz="2200" dirty="0"/>
              <a:t> </a:t>
            </a:r>
            <a:r>
              <a:rPr lang="en-US" sz="2200" dirty="0" err="1"/>
              <a:t>una</a:t>
            </a:r>
            <a:r>
              <a:rPr lang="en-US" sz="2200" dirty="0"/>
              <a:t> </a:t>
            </a:r>
            <a:r>
              <a:rPr lang="en-US" sz="2200" dirty="0" err="1"/>
              <a:t>consulta</a:t>
            </a:r>
            <a:r>
              <a:rPr lang="en-US" sz="2200" dirty="0"/>
              <a:t> </a:t>
            </a:r>
            <a:r>
              <a:rPr lang="en-US" sz="2200" dirty="0" err="1"/>
              <a:t>muy</a:t>
            </a:r>
            <a:r>
              <a:rPr lang="en-US" sz="2200" dirty="0"/>
              <a:t> simple </a:t>
            </a:r>
            <a:r>
              <a:rPr lang="en-US" sz="2200" dirty="0" err="1"/>
              <a:t>que</a:t>
            </a:r>
            <a:r>
              <a:rPr lang="en-US" sz="2200" dirty="0"/>
              <a:t> </a:t>
            </a:r>
            <a:r>
              <a:rPr lang="en-US" sz="2200" dirty="0" err="1"/>
              <a:t>encuentra</a:t>
            </a:r>
            <a:r>
              <a:rPr lang="en-US" sz="2200" dirty="0"/>
              <a:t> el </a:t>
            </a:r>
            <a:r>
              <a:rPr lang="en-US" sz="2200" dirty="0" err="1"/>
              <a:t>salario</a:t>
            </a:r>
            <a:r>
              <a:rPr lang="en-US" sz="2200" dirty="0"/>
              <a:t> </a:t>
            </a:r>
            <a:r>
              <a:rPr lang="en-US" sz="2200" dirty="0" smtClean="0"/>
              <a:t>para </a:t>
            </a:r>
            <a:r>
              <a:rPr lang="en-US" sz="2200" dirty="0"/>
              <a:t>"Jones", </a:t>
            </a:r>
            <a:r>
              <a:rPr lang="en-US" sz="2200" dirty="0" err="1"/>
              <a:t>que</a:t>
            </a:r>
            <a:r>
              <a:rPr lang="en-US" sz="2200" dirty="0"/>
              <a:t> </a:t>
            </a:r>
            <a:r>
              <a:rPr lang="en-US" sz="2200" dirty="0" err="1"/>
              <a:t>es</a:t>
            </a:r>
            <a:r>
              <a:rPr lang="en-US" sz="2200" dirty="0"/>
              <a:t> un </a:t>
            </a:r>
            <a:r>
              <a:rPr lang="en-US" sz="2200" dirty="0" err="1"/>
              <a:t>empleado</a:t>
            </a:r>
            <a:r>
              <a:rPr lang="en-US" sz="2200" dirty="0"/>
              <a:t> con el </a:t>
            </a:r>
            <a:r>
              <a:rPr lang="en-US" sz="2200" dirty="0" err="1"/>
              <a:t>número</a:t>
            </a:r>
            <a:r>
              <a:rPr lang="en-US" sz="2200" dirty="0"/>
              <a:t> 100. Si el </a:t>
            </a:r>
            <a:r>
              <a:rPr lang="en-US" sz="2200" dirty="0" err="1"/>
              <a:t>sistema</a:t>
            </a:r>
            <a:r>
              <a:rPr lang="en-US" sz="2200" dirty="0"/>
              <a:t> </a:t>
            </a:r>
            <a:r>
              <a:rPr lang="en-US" sz="2200" dirty="0" err="1"/>
              <a:t>fuera</a:t>
            </a:r>
            <a:r>
              <a:rPr lang="en-US" sz="2200" dirty="0"/>
              <a:t> un DBMS </a:t>
            </a:r>
            <a:r>
              <a:rPr lang="en-US" sz="2200" dirty="0" err="1"/>
              <a:t>centralizado</a:t>
            </a:r>
            <a:r>
              <a:rPr lang="en-US" sz="2200" dirty="0"/>
              <a:t>, un </a:t>
            </a:r>
            <a:r>
              <a:rPr lang="en-US" sz="2200" dirty="0" err="1"/>
              <a:t>usuario</a:t>
            </a:r>
            <a:r>
              <a:rPr lang="en-US" sz="2200" dirty="0"/>
              <a:t> </a:t>
            </a:r>
            <a:r>
              <a:rPr lang="en-US" sz="2200" dirty="0" err="1"/>
              <a:t>ejecutaría</a:t>
            </a:r>
            <a:r>
              <a:rPr lang="en-US" sz="2200" dirty="0"/>
              <a:t> la </a:t>
            </a:r>
            <a:r>
              <a:rPr lang="en-US" sz="2200" dirty="0" err="1"/>
              <a:t>siguiente</a:t>
            </a:r>
            <a:r>
              <a:rPr lang="en-US" sz="2200" dirty="0"/>
              <a:t> </a:t>
            </a:r>
            <a:r>
              <a:rPr lang="en-US" sz="2200" dirty="0" err="1"/>
              <a:t>declaración</a:t>
            </a:r>
            <a:r>
              <a:rPr lang="en-US" sz="2200" dirty="0"/>
              <a:t> SQL para </a:t>
            </a:r>
            <a:r>
              <a:rPr lang="en-US" sz="2200" dirty="0" err="1"/>
              <a:t>encontrar</a:t>
            </a:r>
            <a:r>
              <a:rPr lang="en-US" sz="2200" dirty="0"/>
              <a:t> la </a:t>
            </a:r>
            <a:r>
              <a:rPr lang="en-US" sz="2200" dirty="0" err="1"/>
              <a:t>información</a:t>
            </a:r>
            <a:r>
              <a:rPr lang="en-US" sz="2200" dirty="0"/>
              <a:t> de Jones: </a:t>
            </a:r>
          </a:p>
          <a:p>
            <a:pPr marL="0" indent="0">
              <a:buNone/>
            </a:pPr>
            <a:endParaRPr lang="en-US" sz="800" dirty="0" smtClean="0">
              <a:latin typeface="Courier" charset="0"/>
              <a:ea typeface="Courier" charset="0"/>
              <a:cs typeface="Courier" charset="0"/>
            </a:endParaRPr>
          </a:p>
          <a:p>
            <a:pPr marL="0" indent="0">
              <a:buNone/>
            </a:pPr>
            <a:r>
              <a:rPr lang="en-US" sz="2200" dirty="0" smtClean="0">
                <a:latin typeface="Courier" charset="0"/>
                <a:ea typeface="Courier" charset="0"/>
                <a:cs typeface="Courier" charset="0"/>
              </a:rPr>
              <a:t>Select </a:t>
            </a:r>
            <a:r>
              <a:rPr lang="en-US" sz="2200" dirty="0">
                <a:latin typeface="Courier" charset="0"/>
                <a:ea typeface="Courier" charset="0"/>
                <a:cs typeface="Courier" charset="0"/>
              </a:rPr>
              <a:t>* from EMP where </a:t>
            </a:r>
            <a:r>
              <a:rPr lang="en-US" sz="2200" dirty="0" err="1">
                <a:latin typeface="Courier" charset="0"/>
                <a:ea typeface="Courier" charset="0"/>
                <a:cs typeface="Courier" charset="0"/>
              </a:rPr>
              <a:t>Eno</a:t>
            </a:r>
            <a:r>
              <a:rPr lang="en-US" sz="2200" dirty="0">
                <a:latin typeface="Courier" charset="0"/>
                <a:ea typeface="Courier" charset="0"/>
                <a:cs typeface="Courier" charset="0"/>
              </a:rPr>
              <a:t> = 100</a:t>
            </a:r>
            <a:r>
              <a:rPr lang="en-US" sz="2200" dirty="0" smtClean="0">
                <a:latin typeface="Courier" charset="0"/>
                <a:ea typeface="Courier" charset="0"/>
                <a:cs typeface="Courier" charset="0"/>
              </a:rPr>
              <a:t>;</a:t>
            </a:r>
          </a:p>
          <a:p>
            <a:pPr marL="0" indent="0">
              <a:buNone/>
            </a:pPr>
            <a:endParaRPr lang="en-US" sz="800" dirty="0">
              <a:latin typeface="Courier" charset="0"/>
              <a:ea typeface="Courier" charset="0"/>
              <a:cs typeface="Courier" charset="0"/>
            </a:endParaRPr>
          </a:p>
          <a:p>
            <a:pPr marL="0" indent="0">
              <a:buNone/>
            </a:pPr>
            <a:r>
              <a:rPr lang="en-US" sz="2200" dirty="0" err="1" smtClean="0"/>
              <a:t>Pero</a:t>
            </a:r>
            <a:r>
              <a:rPr lang="en-US" sz="2200" dirty="0" smtClean="0"/>
              <a:t>, </a:t>
            </a:r>
            <a:r>
              <a:rPr lang="en-US" sz="2200" dirty="0" err="1"/>
              <a:t>nuestro</a:t>
            </a:r>
            <a:r>
              <a:rPr lang="en-US" sz="2200" dirty="0"/>
              <a:t> </a:t>
            </a:r>
            <a:r>
              <a:rPr lang="en-US" sz="2200" dirty="0" err="1"/>
              <a:t>sistema</a:t>
            </a:r>
            <a:r>
              <a:rPr lang="en-US" sz="2200" dirty="0"/>
              <a:t> </a:t>
            </a:r>
            <a:r>
              <a:rPr lang="en-US" sz="2200" dirty="0" err="1"/>
              <a:t>es</a:t>
            </a:r>
            <a:r>
              <a:rPr lang="en-US" sz="2200" dirty="0"/>
              <a:t> </a:t>
            </a:r>
            <a:r>
              <a:rPr lang="en-US" sz="2200" dirty="0" err="1" smtClean="0"/>
              <a:t>distribuido</a:t>
            </a:r>
            <a:r>
              <a:rPr lang="en-US" sz="2200" dirty="0" smtClean="0"/>
              <a:t> </a:t>
            </a:r>
            <a:r>
              <a:rPr lang="en-US" sz="2200" dirty="0"/>
              <a:t>y la </a:t>
            </a:r>
            <a:r>
              <a:rPr lang="en-US" sz="2200" dirty="0" err="1"/>
              <a:t>tabla</a:t>
            </a:r>
            <a:r>
              <a:rPr lang="en-US" sz="2200" dirty="0"/>
              <a:t> se ha </a:t>
            </a:r>
            <a:r>
              <a:rPr lang="en-US" sz="2200" dirty="0" err="1"/>
              <a:t>fragmentado</a:t>
            </a:r>
            <a:r>
              <a:rPr lang="en-US" sz="2200" dirty="0"/>
              <a:t> y </a:t>
            </a:r>
            <a:r>
              <a:rPr lang="en-US" sz="2200" dirty="0" err="1"/>
              <a:t>replicado</a:t>
            </a:r>
            <a:r>
              <a:rPr lang="en-US" sz="2200" dirty="0"/>
              <a:t>. ¿</a:t>
            </a:r>
            <a:r>
              <a:rPr lang="en-US" sz="2200" dirty="0" err="1"/>
              <a:t>Cómo</a:t>
            </a:r>
            <a:r>
              <a:rPr lang="en-US" sz="2200" dirty="0"/>
              <a:t> </a:t>
            </a:r>
            <a:r>
              <a:rPr lang="en-US" sz="2200" dirty="0" err="1"/>
              <a:t>escribiría</a:t>
            </a:r>
            <a:r>
              <a:rPr lang="en-US" sz="2200" dirty="0"/>
              <a:t> un </a:t>
            </a:r>
            <a:r>
              <a:rPr lang="en-US" sz="2200" dirty="0" err="1"/>
              <a:t>usuario</a:t>
            </a:r>
            <a:r>
              <a:rPr lang="en-US" sz="2200" dirty="0"/>
              <a:t> la </a:t>
            </a:r>
            <a:r>
              <a:rPr lang="en-US" sz="2200" dirty="0" err="1"/>
              <a:t>consulta</a:t>
            </a:r>
            <a:r>
              <a:rPr lang="en-US" sz="2200" dirty="0"/>
              <a:t> en </a:t>
            </a:r>
            <a:r>
              <a:rPr lang="en-US" sz="2200" dirty="0" err="1"/>
              <a:t>este</a:t>
            </a:r>
            <a:r>
              <a:rPr lang="en-US" sz="2200" dirty="0"/>
              <a:t> </a:t>
            </a:r>
            <a:r>
              <a:rPr lang="en-US" sz="2200" dirty="0" err="1"/>
              <a:t>sistema</a:t>
            </a:r>
            <a:r>
              <a:rPr lang="en-US" sz="2200" dirty="0"/>
              <a:t> </a:t>
            </a:r>
            <a:r>
              <a:rPr lang="en-US" sz="2200" dirty="0" err="1"/>
              <a:t>distribuido</a:t>
            </a:r>
            <a:r>
              <a:rPr lang="en-US" sz="2200" dirty="0"/>
              <a:t>? La </a:t>
            </a:r>
            <a:r>
              <a:rPr lang="en-US" sz="2200" dirty="0" err="1"/>
              <a:t>respuesta</a:t>
            </a:r>
            <a:r>
              <a:rPr lang="en-US" sz="2200" dirty="0"/>
              <a:t> </a:t>
            </a:r>
            <a:r>
              <a:rPr lang="en-US" sz="2200" dirty="0" err="1"/>
              <a:t>depende</a:t>
            </a:r>
            <a:r>
              <a:rPr lang="en-US" sz="2200" dirty="0"/>
              <a:t> de </a:t>
            </a:r>
            <a:r>
              <a:rPr lang="en-US" sz="2200" dirty="0" err="1"/>
              <a:t>si</a:t>
            </a:r>
            <a:r>
              <a:rPr lang="en-US" sz="2200" dirty="0"/>
              <a:t> el </a:t>
            </a:r>
            <a:r>
              <a:rPr lang="en-US" sz="2200" dirty="0" err="1"/>
              <a:t>sistema</a:t>
            </a:r>
            <a:r>
              <a:rPr lang="en-US" sz="2200" dirty="0"/>
              <a:t> </a:t>
            </a:r>
            <a:r>
              <a:rPr lang="en-US" sz="2200" dirty="0" err="1"/>
              <a:t>proporciona</a:t>
            </a:r>
            <a:r>
              <a:rPr lang="en-US" sz="2200" dirty="0"/>
              <a:t> o no </a:t>
            </a:r>
            <a:r>
              <a:rPr lang="en-US" sz="2200" dirty="0" err="1"/>
              <a:t>transparencias</a:t>
            </a:r>
            <a:r>
              <a:rPr lang="en-US" sz="2200" dirty="0"/>
              <a:t> de </a:t>
            </a:r>
            <a:r>
              <a:rPr lang="en-US" sz="2200" dirty="0" err="1"/>
              <a:t>ubicación</a:t>
            </a:r>
            <a:r>
              <a:rPr lang="en-US" sz="2200" dirty="0"/>
              <a:t>, </a:t>
            </a:r>
            <a:r>
              <a:rPr lang="en-US" sz="2200" dirty="0" err="1"/>
              <a:t>fragmentación</a:t>
            </a:r>
            <a:r>
              <a:rPr lang="en-US" sz="2200" dirty="0"/>
              <a:t> y </a:t>
            </a:r>
            <a:r>
              <a:rPr lang="en-US" sz="2200" dirty="0" err="1"/>
              <a:t>replicación</a:t>
            </a:r>
            <a:r>
              <a:rPr lang="en-US" sz="2200" dirty="0"/>
              <a:t>. </a:t>
            </a:r>
            <a:endParaRPr lang="en-US" sz="2200" dirty="0" smtClean="0"/>
          </a:p>
          <a:p>
            <a:pPr marL="0" indent="0">
              <a:buNone/>
            </a:pPr>
            <a:r>
              <a:rPr lang="en-US" sz="2200" dirty="0" smtClean="0"/>
              <a:t>Como </a:t>
            </a:r>
            <a:r>
              <a:rPr lang="en-US" sz="2200" dirty="0"/>
              <a:t>se </a:t>
            </a:r>
            <a:r>
              <a:rPr lang="en-US" sz="2200" dirty="0" err="1"/>
              <a:t>mencionó</a:t>
            </a:r>
            <a:r>
              <a:rPr lang="en-US" sz="2200" dirty="0"/>
              <a:t> </a:t>
            </a:r>
            <a:r>
              <a:rPr lang="en-US" sz="2200" dirty="0" smtClean="0"/>
              <a:t>en </a:t>
            </a:r>
            <a:r>
              <a:rPr lang="en-US" sz="2200" dirty="0" err="1" smtClean="0"/>
              <a:t>clases</a:t>
            </a:r>
            <a:r>
              <a:rPr lang="en-US" sz="2200" dirty="0" smtClean="0"/>
              <a:t> </a:t>
            </a:r>
            <a:r>
              <a:rPr lang="en-US" sz="2200" dirty="0" err="1" smtClean="0"/>
              <a:t>pasadas</a:t>
            </a:r>
            <a:r>
              <a:rPr lang="en-US" sz="2200" dirty="0" smtClean="0"/>
              <a:t>, </a:t>
            </a:r>
            <a:r>
              <a:rPr lang="en-US" sz="2200" dirty="0"/>
              <a:t>el </a:t>
            </a:r>
            <a:r>
              <a:rPr lang="en-US" sz="2200" dirty="0" err="1"/>
              <a:t>diccionario</a:t>
            </a:r>
            <a:r>
              <a:rPr lang="en-US" sz="2200" dirty="0"/>
              <a:t> de </a:t>
            </a:r>
            <a:r>
              <a:rPr lang="en-US" sz="2200" dirty="0" err="1"/>
              <a:t>datos</a:t>
            </a:r>
            <a:r>
              <a:rPr lang="en-US" sz="2200" dirty="0"/>
              <a:t> global (GDD) </a:t>
            </a:r>
            <a:r>
              <a:rPr lang="en-US" sz="2200" dirty="0" err="1"/>
              <a:t>almacena</a:t>
            </a:r>
            <a:r>
              <a:rPr lang="en-US" sz="2200" dirty="0"/>
              <a:t> </a:t>
            </a:r>
            <a:r>
              <a:rPr lang="en-US" sz="2200" dirty="0" err="1"/>
              <a:t>información</a:t>
            </a:r>
            <a:r>
              <a:rPr lang="en-US" sz="2200" dirty="0"/>
              <a:t> de </a:t>
            </a:r>
            <a:r>
              <a:rPr lang="en-US" sz="2200" dirty="0" err="1"/>
              <a:t>distribución</a:t>
            </a:r>
            <a:r>
              <a:rPr lang="en-US" sz="2200" dirty="0"/>
              <a:t> para el </a:t>
            </a:r>
            <a:r>
              <a:rPr lang="en-US" sz="2200" dirty="0" err="1" smtClean="0"/>
              <a:t>entorno</a:t>
            </a:r>
            <a:r>
              <a:rPr lang="en-US" sz="2200" dirty="0" smtClean="0"/>
              <a:t>. </a:t>
            </a:r>
            <a:r>
              <a:rPr lang="en-US" sz="2200" dirty="0"/>
              <a:t>El </a:t>
            </a:r>
            <a:r>
              <a:rPr lang="en-US" sz="2200" dirty="0" err="1"/>
              <a:t>impacto</a:t>
            </a:r>
            <a:r>
              <a:rPr lang="en-US" sz="2200" dirty="0"/>
              <a:t> de la </a:t>
            </a:r>
            <a:r>
              <a:rPr lang="en-US" sz="2200" dirty="0" err="1"/>
              <a:t>distribución</a:t>
            </a:r>
            <a:r>
              <a:rPr lang="en-US" sz="2200" dirty="0"/>
              <a:t> de </a:t>
            </a:r>
            <a:r>
              <a:rPr lang="en-US" sz="2200" dirty="0" err="1"/>
              <a:t>datos</a:t>
            </a:r>
            <a:r>
              <a:rPr lang="en-US" sz="2200" dirty="0"/>
              <a:t> en </a:t>
            </a:r>
            <a:r>
              <a:rPr lang="en-US" sz="2200" dirty="0" err="1"/>
              <a:t>las</a:t>
            </a:r>
            <a:r>
              <a:rPr lang="en-US" sz="2200" dirty="0"/>
              <a:t> </a:t>
            </a:r>
            <a:r>
              <a:rPr lang="en-US" sz="2200" dirty="0" err="1"/>
              <a:t>consultas</a:t>
            </a:r>
            <a:r>
              <a:rPr lang="en-US" sz="2200" dirty="0"/>
              <a:t> de los </a:t>
            </a:r>
            <a:r>
              <a:rPr lang="en-US" sz="2200" dirty="0" err="1"/>
              <a:t>usuarios</a:t>
            </a:r>
            <a:r>
              <a:rPr lang="en-US" sz="2200" dirty="0"/>
              <a:t> </a:t>
            </a:r>
            <a:r>
              <a:rPr lang="en-US" sz="2200" dirty="0" err="1"/>
              <a:t>depende</a:t>
            </a:r>
            <a:r>
              <a:rPr lang="en-US" sz="2200" dirty="0"/>
              <a:t> de </a:t>
            </a:r>
            <a:r>
              <a:rPr lang="en-US" sz="2200" dirty="0" err="1"/>
              <a:t>cuánta</a:t>
            </a:r>
            <a:r>
              <a:rPr lang="en-US" sz="2200" dirty="0"/>
              <a:t> </a:t>
            </a:r>
            <a:r>
              <a:rPr lang="en-US" sz="2200" dirty="0" err="1"/>
              <a:t>información</a:t>
            </a:r>
            <a:r>
              <a:rPr lang="en-US" sz="2200" dirty="0"/>
              <a:t> de </a:t>
            </a:r>
            <a:r>
              <a:rPr lang="en-US" sz="2200" dirty="0" err="1"/>
              <a:t>distribución</a:t>
            </a:r>
            <a:r>
              <a:rPr lang="en-US" sz="2200" dirty="0"/>
              <a:t> se </a:t>
            </a:r>
            <a:r>
              <a:rPr lang="en-US" sz="2200" dirty="0" err="1"/>
              <a:t>almacena</a:t>
            </a:r>
            <a:r>
              <a:rPr lang="en-US" sz="2200" dirty="0"/>
              <a:t> en el GDD y </a:t>
            </a:r>
            <a:r>
              <a:rPr lang="en-US" sz="2200" dirty="0" err="1"/>
              <a:t>cuántos</a:t>
            </a:r>
            <a:r>
              <a:rPr lang="en-US" sz="2200" dirty="0"/>
              <a:t> </a:t>
            </a:r>
            <a:r>
              <a:rPr lang="en-US" sz="2200" dirty="0" err="1"/>
              <a:t>tipos</a:t>
            </a:r>
            <a:r>
              <a:rPr lang="en-US" sz="2200" dirty="0"/>
              <a:t> de </a:t>
            </a:r>
            <a:r>
              <a:rPr lang="en-US" sz="2200" dirty="0" err="1"/>
              <a:t>transparencia</a:t>
            </a:r>
            <a:r>
              <a:rPr lang="en-US" sz="2200" dirty="0"/>
              <a:t> se le </a:t>
            </a:r>
            <a:r>
              <a:rPr lang="en-US" sz="2200" dirty="0" err="1"/>
              <a:t>proporcionan</a:t>
            </a:r>
            <a:r>
              <a:rPr lang="en-US" sz="2200" dirty="0"/>
              <a:t> al </a:t>
            </a:r>
            <a:r>
              <a:rPr lang="en-US" sz="2200" dirty="0" err="1"/>
              <a:t>usuario</a:t>
            </a:r>
            <a:r>
              <a:rPr lang="en-US" sz="2200" dirty="0"/>
              <a:t>.</a:t>
            </a:r>
            <a:endParaRPr lang="es-ES_tradnl" sz="2200" dirty="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27</a:t>
            </a:fld>
            <a:endParaRPr lang="en-US" sz="1400" dirty="0"/>
          </a:p>
        </p:txBody>
      </p:sp>
    </p:spTree>
    <p:extLst>
      <p:ext uri="{BB962C8B-B14F-4D97-AF65-F5344CB8AC3E}">
        <p14:creationId xmlns:p14="http://schemas.microsoft.com/office/powerpoint/2010/main" val="1966050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587121"/>
          </a:xfrm>
        </p:spPr>
        <p:txBody>
          <a:bodyPr>
            <a:normAutofit fontScale="90000"/>
          </a:bodyPr>
          <a:lstStyle/>
          <a:p>
            <a:r>
              <a:rPr lang="es-ES" dirty="0" smtClean="0"/>
              <a:t>Ejemplo</a:t>
            </a:r>
            <a:endParaRPr lang="en-US" b="1" dirty="0"/>
          </a:p>
        </p:txBody>
      </p:sp>
      <p:sp>
        <p:nvSpPr>
          <p:cNvPr id="3" name="Marcador de contenido 2"/>
          <p:cNvSpPr>
            <a:spLocks noGrp="1"/>
          </p:cNvSpPr>
          <p:nvPr>
            <p:ph idx="1"/>
          </p:nvPr>
        </p:nvSpPr>
        <p:spPr>
          <a:xfrm>
            <a:off x="838200" y="1108364"/>
            <a:ext cx="10719816" cy="5247986"/>
          </a:xfrm>
        </p:spPr>
        <p:txBody>
          <a:bodyPr>
            <a:normAutofit fontScale="77500" lnSpcReduction="20000"/>
          </a:bodyPr>
          <a:lstStyle/>
          <a:p>
            <a:r>
              <a:rPr lang="es-ES_tradnl" dirty="0"/>
              <a:t>Consideremos tres escenarios diferentes, con diferentes grados de transparencia que se proporcionan al usuario. </a:t>
            </a:r>
            <a:endParaRPr lang="es-ES_tradnl" dirty="0" smtClean="0"/>
          </a:p>
          <a:p>
            <a:r>
              <a:rPr lang="es-ES_tradnl" dirty="0" smtClean="0"/>
              <a:t>Para </a:t>
            </a:r>
            <a:r>
              <a:rPr lang="es-ES_tradnl" dirty="0"/>
              <a:t>el primer caso, piense en una implementación de GDD que no almacene ninguna información de distribución; el GDD es básicamente inexistente. En este caso, el diseño, la implementación y la administración del GDD serían triviales, pero el GDD no proporcionaría absolutamente ninguna transparencia al usuario. </a:t>
            </a:r>
            <a:endParaRPr lang="es-ES_tradnl" dirty="0" smtClean="0"/>
          </a:p>
          <a:p>
            <a:r>
              <a:rPr lang="es-ES_tradnl" dirty="0" smtClean="0"/>
              <a:t>Esta </a:t>
            </a:r>
            <a:r>
              <a:rPr lang="es-ES_tradnl" dirty="0"/>
              <a:t>es claramente la implementación de GDD más simple posible, pero desde el punto de vista del usuario, es la más difícil de usar. Cuanto más difícil sea usar el sistema, menos probable será que se use en el mundo real. </a:t>
            </a:r>
            <a:endParaRPr lang="es-ES_tradnl" dirty="0" smtClean="0"/>
          </a:p>
          <a:p>
            <a:r>
              <a:rPr lang="es-ES_tradnl" dirty="0" smtClean="0"/>
              <a:t>Supongamos </a:t>
            </a:r>
            <a:r>
              <a:rPr lang="es-ES_tradnl" dirty="0"/>
              <a:t>que tenemos la otra situación extrema en su lugar. Este otro caso sería un GDD muy poderoso que proporcione transparencias de ubicación, replicación y fragmentación al usuario. Si bien esto sería bueno para el usuario y es el más fácil de </a:t>
            </a:r>
            <a:r>
              <a:rPr lang="es-ES_tradnl" dirty="0" smtClean="0"/>
              <a:t>usar, </a:t>
            </a:r>
            <a:r>
              <a:rPr lang="es-ES_tradnl" dirty="0"/>
              <a:t>este otro extremo obviamente requerirá un diseño e implementación más complicados, y también sería </a:t>
            </a:r>
            <a:r>
              <a:rPr lang="es-ES_tradnl" dirty="0" smtClean="0"/>
              <a:t>complejo </a:t>
            </a:r>
            <a:r>
              <a:rPr lang="es-ES_tradnl" dirty="0"/>
              <a:t>de administrar. Cuanto más complicado es implementar y administrar un sistema, menos probable es que se vuelva </a:t>
            </a:r>
            <a:r>
              <a:rPr lang="es-ES_tradnl" dirty="0" smtClean="0"/>
              <a:t>ubicuo. </a:t>
            </a:r>
          </a:p>
          <a:p>
            <a:r>
              <a:rPr lang="es-ES_tradnl" dirty="0" smtClean="0"/>
              <a:t>En </a:t>
            </a:r>
            <a:r>
              <a:rPr lang="es-ES_tradnl" dirty="0"/>
              <a:t>algún lugar entre estos dos </a:t>
            </a:r>
            <a:r>
              <a:rPr lang="es-ES_tradnl" dirty="0" smtClean="0"/>
              <a:t>extremos </a:t>
            </a:r>
            <a:r>
              <a:rPr lang="es-ES_tradnl" dirty="0"/>
              <a:t>es probable que encontremos el equilibrio </a:t>
            </a:r>
            <a:r>
              <a:rPr lang="es-ES_tradnl" dirty="0" smtClean="0"/>
              <a:t>entre </a:t>
            </a:r>
            <a:r>
              <a:rPr lang="es-ES_tradnl" dirty="0"/>
              <a:t>la transparencia proporcionada y la complejidad requerida. En las Secciones </a:t>
            </a:r>
            <a:r>
              <a:rPr lang="es-ES_tradnl" dirty="0" smtClean="0"/>
              <a:t>siguientes </a:t>
            </a:r>
            <a:r>
              <a:rPr lang="es-ES_tradnl" dirty="0"/>
              <a:t>intentaremos ilustrar los tipos de </a:t>
            </a:r>
            <a:r>
              <a:rPr lang="es-ES_tradnl" dirty="0" smtClean="0"/>
              <a:t>factores que </a:t>
            </a:r>
            <a:r>
              <a:rPr lang="es-ES_tradnl" dirty="0"/>
              <a:t>deben considerarse al pasar de un caso a otro entre estos extremos.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28</a:t>
            </a:fld>
            <a:endParaRPr lang="en-US" sz="1400" dirty="0"/>
          </a:p>
        </p:txBody>
      </p:sp>
    </p:spTree>
    <p:extLst>
      <p:ext uri="{BB962C8B-B14F-4D97-AF65-F5344CB8AC3E}">
        <p14:creationId xmlns:p14="http://schemas.microsoft.com/office/powerpoint/2010/main" val="1067582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4828309" cy="1317371"/>
          </a:xfrm>
        </p:spPr>
        <p:txBody>
          <a:bodyPr>
            <a:normAutofit fontScale="90000"/>
          </a:bodyPr>
          <a:lstStyle/>
          <a:p>
            <a:r>
              <a:rPr lang="en-US" sz="3600" dirty="0" err="1" smtClean="0"/>
              <a:t>Escenario</a:t>
            </a:r>
            <a:r>
              <a:rPr lang="en-US" sz="3600" dirty="0" smtClean="0"/>
              <a:t> 1: </a:t>
            </a:r>
            <a:br>
              <a:rPr lang="en-US" sz="3600" dirty="0" smtClean="0"/>
            </a:br>
            <a:r>
              <a:rPr lang="en-US" sz="3600" dirty="0" smtClean="0"/>
              <a:t>No GDD—Sin </a:t>
            </a:r>
            <a:r>
              <a:rPr lang="en-US" sz="3600" dirty="0" err="1" smtClean="0"/>
              <a:t>Transparencia</a:t>
            </a:r>
            <a:endParaRPr lang="en-US" sz="3600" b="1" dirty="0"/>
          </a:p>
        </p:txBody>
      </p:sp>
      <p:sp>
        <p:nvSpPr>
          <p:cNvPr id="3" name="Marcador de contenido 2"/>
          <p:cNvSpPr>
            <a:spLocks noGrp="1"/>
          </p:cNvSpPr>
          <p:nvPr>
            <p:ph idx="1"/>
          </p:nvPr>
        </p:nvSpPr>
        <p:spPr>
          <a:xfrm>
            <a:off x="838200" y="1848751"/>
            <a:ext cx="4828308" cy="4341344"/>
          </a:xfrm>
        </p:spPr>
        <p:txBody>
          <a:bodyPr>
            <a:normAutofit fontScale="70000" lnSpcReduction="20000"/>
          </a:bodyPr>
          <a:lstStyle/>
          <a:p>
            <a:r>
              <a:rPr lang="es-ES_tradnl" dirty="0"/>
              <a:t>Si el GDD no contiene ninguna información sobre la distribución de datos, entonces los usuarios deberán saber dónde se encuentran los datos, cómo se fragmentan y replican, y dónde se almacenan estos fragmentos y réplicas. </a:t>
            </a:r>
            <a:endParaRPr lang="es-ES_tradnl" dirty="0" smtClean="0"/>
          </a:p>
          <a:p>
            <a:r>
              <a:rPr lang="es-ES_tradnl" dirty="0" smtClean="0"/>
              <a:t>Esto </a:t>
            </a:r>
            <a:r>
              <a:rPr lang="es-ES_tradnl" dirty="0"/>
              <a:t>significa que los usuarios necesitan saber qué información se almacena en cada uno de los sistemas locales y luego necesitan incorporar esta información en sus consultas. </a:t>
            </a:r>
            <a:endParaRPr lang="es-ES_tradnl" dirty="0" smtClean="0"/>
          </a:p>
          <a:p>
            <a:r>
              <a:rPr lang="es-ES_tradnl" dirty="0" smtClean="0"/>
              <a:t>La </a:t>
            </a:r>
            <a:r>
              <a:rPr lang="es-ES_tradnl" dirty="0"/>
              <a:t>Figura 2.30 muestra el contenido de los diccionarios de datos locales en cada uno de los tres sitios y el GDD. Dado que el GDD no almacena ninguna información de distribución, los usuarios necesitan conocer </a:t>
            </a:r>
            <a:r>
              <a:rPr lang="es-ES_tradnl" dirty="0" smtClean="0"/>
              <a:t>esto. </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29</a:t>
            </a:fld>
            <a:endParaRPr lang="en-US" sz="1400" dirty="0"/>
          </a:p>
        </p:txBody>
      </p:sp>
      <p:pic>
        <p:nvPicPr>
          <p:cNvPr id="6" name="Imagen 5"/>
          <p:cNvPicPr>
            <a:picLocks noChangeAspect="1"/>
          </p:cNvPicPr>
          <p:nvPr/>
        </p:nvPicPr>
        <p:blipFill>
          <a:blip r:embed="rId2"/>
          <a:stretch>
            <a:fillRect/>
          </a:stretch>
        </p:blipFill>
        <p:spPr>
          <a:xfrm>
            <a:off x="6096000" y="143785"/>
            <a:ext cx="5887197" cy="6046310"/>
          </a:xfrm>
          <a:prstGeom prst="rect">
            <a:avLst/>
          </a:prstGeom>
        </p:spPr>
      </p:pic>
    </p:spTree>
    <p:extLst>
      <p:ext uri="{BB962C8B-B14F-4D97-AF65-F5344CB8AC3E}">
        <p14:creationId xmlns:p14="http://schemas.microsoft.com/office/powerpoint/2010/main" val="974974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6092" y="1230974"/>
            <a:ext cx="10719816" cy="4336481"/>
          </a:xfrm>
        </p:spPr>
        <p:txBody>
          <a:bodyPr>
            <a:normAutofit lnSpcReduction="10000"/>
          </a:bodyPr>
          <a:lstStyle/>
          <a:p>
            <a:r>
              <a:rPr lang="es-ES_tradnl" dirty="0"/>
              <a:t>Como se explicó anteriormente, la aplicación de la fragmentación horizontal a una tabla crea un conjunto de </a:t>
            </a:r>
            <a:r>
              <a:rPr lang="es-ES_tradnl" u="sng" dirty="0"/>
              <a:t>fragmentos que contienen filas </a:t>
            </a:r>
            <a:r>
              <a:rPr lang="es-ES_tradnl" u="sng" dirty="0" smtClean="0"/>
              <a:t>de </a:t>
            </a:r>
            <a:r>
              <a:rPr lang="es-ES_tradnl" u="sng" dirty="0"/>
              <a:t>la tabla</a:t>
            </a:r>
            <a:r>
              <a:rPr lang="es-ES_tradnl" dirty="0"/>
              <a:t> (separación horizontal). La fragmentación horizontal es útil porque puede agrupar las filas de una tabla que satisfacen los predicados de las consultas que se ejecutan con frecuencia. Como tal, todas las filas de un fragmento dado deben estar en el conjunto de resultados de una consulta que se ejecuta con frecuencia. Para aprovechar esto, el diseñador de un sistema de base de datos distribuida debe almacenar cada fragmento horizontal en el sitio donde se ejecutan estos tipos de consultas. Esto plantea la pregunta: "¿Cómo decidimos qué condición o condiciones usar cuando fragmentamos horizontalmente una tabla</a:t>
            </a:r>
            <a:r>
              <a:rPr lang="es-ES_tradnl" dirty="0" smtClean="0"/>
              <a:t>?"</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a:t>
            </a:fld>
            <a:endParaRPr lang="en-US" sz="1400" dirty="0"/>
          </a:p>
        </p:txBody>
      </p:sp>
    </p:spTree>
    <p:extLst>
      <p:ext uri="{BB962C8B-B14F-4D97-AF65-F5344CB8AC3E}">
        <p14:creationId xmlns:p14="http://schemas.microsoft.com/office/powerpoint/2010/main" val="13237556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51163" y="110837"/>
            <a:ext cx="5320146" cy="1218726"/>
          </a:xfrm>
        </p:spPr>
        <p:txBody>
          <a:bodyPr>
            <a:noAutofit/>
          </a:bodyPr>
          <a:lstStyle/>
          <a:p>
            <a:r>
              <a:rPr lang="en-US" sz="3600" dirty="0" err="1" smtClean="0"/>
              <a:t>Escenario</a:t>
            </a:r>
            <a:r>
              <a:rPr lang="en-US" sz="3600" dirty="0" smtClean="0"/>
              <a:t> 1: </a:t>
            </a:r>
            <a:br>
              <a:rPr lang="en-US" sz="3600" dirty="0" smtClean="0"/>
            </a:br>
            <a:r>
              <a:rPr lang="en-US" sz="3600" dirty="0" smtClean="0"/>
              <a:t>No GDD—Sin </a:t>
            </a:r>
            <a:r>
              <a:rPr lang="en-US" sz="3600" dirty="0" err="1" smtClean="0"/>
              <a:t>Transparencia</a:t>
            </a:r>
            <a:endParaRPr lang="en-US" sz="3600" b="1" dirty="0"/>
          </a:p>
        </p:txBody>
      </p:sp>
      <p:sp>
        <p:nvSpPr>
          <p:cNvPr id="3" name="Marcador de contenido 2"/>
          <p:cNvSpPr>
            <a:spLocks noGrp="1"/>
          </p:cNvSpPr>
          <p:nvPr>
            <p:ph idx="1"/>
          </p:nvPr>
        </p:nvSpPr>
        <p:spPr>
          <a:xfrm>
            <a:off x="267081" y="1464464"/>
            <a:ext cx="5306807" cy="4850321"/>
          </a:xfrm>
        </p:spPr>
        <p:txBody>
          <a:bodyPr>
            <a:noAutofit/>
          </a:bodyPr>
          <a:lstStyle/>
          <a:p>
            <a:r>
              <a:rPr lang="es-ES_tradnl" sz="2300" dirty="0" smtClean="0"/>
              <a:t>La </a:t>
            </a:r>
            <a:r>
              <a:rPr lang="es-ES_tradnl" sz="2300" dirty="0"/>
              <a:t>Figura 2.31 muestra el programa que un usuario escribe para recuperar el salario de Jones. Nota: hemos utilizado la notación "EMP1 @ Site1" para indicar la necesidad de ejecutar el comando SQL </a:t>
            </a:r>
            <a:r>
              <a:rPr lang="es-ES_tradnl" sz="2300" dirty="0" smtClean="0"/>
              <a:t>para el </a:t>
            </a:r>
            <a:r>
              <a:rPr lang="es-ES_tradnl" sz="2300" dirty="0"/>
              <a:t>fragmento EMP1 en el sitio 1. </a:t>
            </a:r>
            <a:endParaRPr lang="es-ES_tradnl" sz="2300" dirty="0" smtClean="0"/>
          </a:p>
          <a:p>
            <a:r>
              <a:rPr lang="es-ES_tradnl" sz="2300" dirty="0" smtClean="0"/>
              <a:t>Entonces</a:t>
            </a:r>
            <a:r>
              <a:rPr lang="es-ES_tradnl" sz="2300" dirty="0" smtClean="0"/>
              <a:t> </a:t>
            </a:r>
            <a:r>
              <a:rPr lang="es-ES_tradnl" sz="2300" dirty="0"/>
              <a:t>estamos asumiendo que nuestro DDBMS tiene un analizador que entiende esta notación, la traduce a la sintaxis correcta y en realidad envía las declaraciones SQL correctas a los servidores de base de datos correctos. La notación / *. . . * / representa un comentario en SQL.</a:t>
            </a:r>
            <a:endParaRPr lang="es-ES_tradnl" sz="2300"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30</a:t>
            </a:fld>
            <a:endParaRPr lang="en-US" sz="1400" dirty="0"/>
          </a:p>
        </p:txBody>
      </p:sp>
      <p:pic>
        <p:nvPicPr>
          <p:cNvPr id="6" name="Imagen 5"/>
          <p:cNvPicPr>
            <a:picLocks noChangeAspect="1"/>
          </p:cNvPicPr>
          <p:nvPr/>
        </p:nvPicPr>
        <p:blipFill>
          <a:blip r:embed="rId2"/>
          <a:stretch>
            <a:fillRect/>
          </a:stretch>
        </p:blipFill>
        <p:spPr>
          <a:xfrm>
            <a:off x="5573888" y="1329562"/>
            <a:ext cx="6618112" cy="4641273"/>
          </a:xfrm>
          <a:prstGeom prst="rect">
            <a:avLst/>
          </a:prstGeom>
        </p:spPr>
      </p:pic>
    </p:spTree>
    <p:extLst>
      <p:ext uri="{BB962C8B-B14F-4D97-AF65-F5344CB8AC3E}">
        <p14:creationId xmlns:p14="http://schemas.microsoft.com/office/powerpoint/2010/main" val="11333408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682496"/>
            <a:ext cx="10869706" cy="4673854"/>
          </a:xfrm>
        </p:spPr>
        <p:txBody>
          <a:bodyPr>
            <a:normAutofit fontScale="77500" lnSpcReduction="20000"/>
          </a:bodyPr>
          <a:lstStyle/>
          <a:p>
            <a:r>
              <a:rPr lang="es-ES_tradnl" dirty="0"/>
              <a:t>En este programa, el usuario asume que Jones está en EMP1 y consulta EMP1 en busca de Jones. El usuario tuvo que "codificar" la ubicación de la tabla que indica qué sitio contenía la tabla EMP1. Dado que solo hay una copia de EMP1 en el sistema, el usuario especificó el Sitio 1. Si el empleado no se encuentra allí, entonces el empleado podría estar en EMP2. </a:t>
            </a:r>
            <a:endParaRPr lang="es-ES_tradnl" dirty="0" smtClean="0"/>
          </a:p>
          <a:p>
            <a:r>
              <a:rPr lang="es-ES_tradnl" dirty="0" smtClean="0"/>
              <a:t>Tenemos </a:t>
            </a:r>
            <a:r>
              <a:rPr lang="es-ES_tradnl" dirty="0"/>
              <a:t>dos copias de EMP2 (en el sitio 2 y en el sitio 3). No hay necesidad de mirar en ambos, ya que son copias del mismo fragmento. El usuario tiene que decidir qué sitio consultar para este fragmento. En nuestro ejemplo, el usuario ha elegido el Sitio 3. Para esta simple consulta, el usuario necesitaba escribir un programa bastante largo, incorporando información de fragmentación, replicación y ubicación directamente en la consulta. </a:t>
            </a:r>
            <a:endParaRPr lang="es-ES_tradnl" dirty="0" smtClean="0"/>
          </a:p>
          <a:p>
            <a:r>
              <a:rPr lang="es-ES_tradnl" dirty="0" smtClean="0"/>
              <a:t>Esto </a:t>
            </a:r>
            <a:r>
              <a:rPr lang="es-ES_tradnl" dirty="0"/>
              <a:t>se debe a que la información de distribución no se almacena en el GDD. En otras palabras, si no hay GDD, entonces no se proporciona transparencia de distribución al usuario. </a:t>
            </a:r>
            <a:endParaRPr lang="es-ES_tradnl" dirty="0" smtClean="0"/>
          </a:p>
          <a:p>
            <a:r>
              <a:rPr lang="es-ES_tradnl" dirty="0" smtClean="0"/>
              <a:t>Si </a:t>
            </a:r>
            <a:r>
              <a:rPr lang="es-ES_tradnl" dirty="0"/>
              <a:t>alguno de estos detalles cambiara (el diseño de la fragmentación, la cantidad de fragmentos, la cantidad de copias o las ubicaciones de cualquiera de las tablas / fragmentos / copias), entonces este programa podría dejar de funcionar. Este programa debería modificarse manualmente para reflejar la nueva información antes de que funcione correctamente de nuevo.</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31</a:t>
            </a:fld>
            <a:endParaRPr lang="en-US" sz="1400" dirty="0"/>
          </a:p>
        </p:txBody>
      </p:sp>
      <p:sp>
        <p:nvSpPr>
          <p:cNvPr id="6" name="Título 1"/>
          <p:cNvSpPr txBox="1">
            <a:spLocks/>
          </p:cNvSpPr>
          <p:nvPr/>
        </p:nvSpPr>
        <p:spPr>
          <a:xfrm>
            <a:off x="1094507" y="221674"/>
            <a:ext cx="8645237" cy="12187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smtClean="0"/>
              <a:t>Escenario</a:t>
            </a:r>
            <a:r>
              <a:rPr lang="en-US" sz="3600" dirty="0" smtClean="0"/>
              <a:t> 1: </a:t>
            </a:r>
            <a:br>
              <a:rPr lang="en-US" sz="3600" dirty="0" smtClean="0"/>
            </a:br>
            <a:r>
              <a:rPr lang="en-US" sz="3600" dirty="0" smtClean="0"/>
              <a:t>No GDD—Sin </a:t>
            </a:r>
            <a:r>
              <a:rPr lang="en-US" sz="3600" dirty="0" err="1" smtClean="0"/>
              <a:t>Transparencia</a:t>
            </a:r>
            <a:endParaRPr lang="en-US" sz="3600" b="1" dirty="0"/>
          </a:p>
        </p:txBody>
      </p:sp>
    </p:spTree>
    <p:extLst>
      <p:ext uri="{BB962C8B-B14F-4D97-AF65-F5344CB8AC3E}">
        <p14:creationId xmlns:p14="http://schemas.microsoft.com/office/powerpoint/2010/main" val="19759852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477530"/>
          </a:xfrm>
        </p:spPr>
        <p:txBody>
          <a:bodyPr>
            <a:normAutofit fontScale="90000"/>
          </a:bodyPr>
          <a:lstStyle/>
          <a:p>
            <a:r>
              <a:rPr lang="en-US" dirty="0" err="1" smtClean="0"/>
              <a:t>Escenario</a:t>
            </a:r>
            <a:r>
              <a:rPr lang="en-US" dirty="0" smtClean="0"/>
              <a:t> 2:</a:t>
            </a:r>
            <a:br>
              <a:rPr lang="en-US" dirty="0" smtClean="0"/>
            </a:br>
            <a:r>
              <a:rPr lang="en-US" dirty="0" smtClean="0"/>
              <a:t>GDD </a:t>
            </a:r>
            <a:r>
              <a:rPr lang="en-US" dirty="0" err="1"/>
              <a:t>que</a:t>
            </a:r>
            <a:r>
              <a:rPr lang="en-US" dirty="0"/>
              <a:t> </a:t>
            </a:r>
            <a:r>
              <a:rPr lang="en-US" dirty="0" err="1"/>
              <a:t>contiene</a:t>
            </a:r>
            <a:r>
              <a:rPr lang="en-US" dirty="0"/>
              <a:t> </a:t>
            </a:r>
            <a:r>
              <a:rPr lang="en-US" dirty="0" err="1"/>
              <a:t>información</a:t>
            </a:r>
            <a:r>
              <a:rPr lang="en-US" dirty="0"/>
              <a:t> de </a:t>
            </a:r>
            <a:r>
              <a:rPr lang="en-US" dirty="0" err="1"/>
              <a:t>ubicación</a:t>
            </a:r>
            <a:r>
              <a:rPr lang="en-US" dirty="0"/>
              <a:t>: </a:t>
            </a:r>
            <a:r>
              <a:rPr lang="en-US" dirty="0" err="1"/>
              <a:t>transparencia</a:t>
            </a:r>
            <a:r>
              <a:rPr lang="en-US" dirty="0"/>
              <a:t> de </a:t>
            </a:r>
            <a:r>
              <a:rPr lang="en-US" dirty="0" err="1"/>
              <a:t>ubicación</a:t>
            </a:r>
            <a:endParaRPr lang="en-US" b="1" dirty="0"/>
          </a:p>
        </p:txBody>
      </p:sp>
      <p:sp>
        <p:nvSpPr>
          <p:cNvPr id="3" name="Marcador de contenido 2"/>
          <p:cNvSpPr>
            <a:spLocks noGrp="1"/>
          </p:cNvSpPr>
          <p:nvPr>
            <p:ph idx="1"/>
          </p:nvPr>
        </p:nvSpPr>
        <p:spPr>
          <a:xfrm>
            <a:off x="838201" y="2202873"/>
            <a:ext cx="6255326" cy="4153476"/>
          </a:xfrm>
        </p:spPr>
        <p:txBody>
          <a:bodyPr>
            <a:normAutofit/>
          </a:bodyPr>
          <a:lstStyle/>
          <a:p>
            <a:pPr marL="0" indent="0">
              <a:buNone/>
            </a:pPr>
            <a:r>
              <a:rPr lang="es-ES_tradnl" sz="2400" dirty="0" smtClean="0">
                <a:ea typeface="Courier" charset="0"/>
                <a:cs typeface="Courier" charset="0"/>
              </a:rPr>
              <a:t>Ahora supongamos que el GDD contiene detalles de ubicación para las tablas / fragmentos en el entorno, pero no detalles sobre cómo los fragmentos se relacionan entre sí o con la tabla de EMP en su conjunto. Por ejemplo, el GDD podría almacenar información de ubicación en una tabla especial llamada "Ubicación-Tabla" como se muestra en la Figura 2.32. Supongamos que tenemos los mismos esquemas locales para este caso como lo hicimos para el caso anterior (ver Figura 2.30). </a:t>
            </a:r>
            <a:endParaRPr lang="es-ES_tradnl" sz="2400"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32</a:t>
            </a:fld>
            <a:endParaRPr lang="en-US" sz="1400" dirty="0"/>
          </a:p>
        </p:txBody>
      </p:sp>
      <p:pic>
        <p:nvPicPr>
          <p:cNvPr id="6" name="Imagen 5"/>
          <p:cNvPicPr>
            <a:picLocks noChangeAspect="1"/>
          </p:cNvPicPr>
          <p:nvPr/>
        </p:nvPicPr>
        <p:blipFill>
          <a:blip r:embed="rId2"/>
          <a:stretch>
            <a:fillRect/>
          </a:stretch>
        </p:blipFill>
        <p:spPr>
          <a:xfrm>
            <a:off x="7256978" y="2202873"/>
            <a:ext cx="4674095" cy="2452254"/>
          </a:xfrm>
          <a:prstGeom prst="rect">
            <a:avLst/>
          </a:prstGeom>
        </p:spPr>
      </p:pic>
    </p:spTree>
    <p:extLst>
      <p:ext uri="{BB962C8B-B14F-4D97-AF65-F5344CB8AC3E}">
        <p14:creationId xmlns:p14="http://schemas.microsoft.com/office/powerpoint/2010/main" val="18374893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1" y="2202873"/>
            <a:ext cx="4786744" cy="4153476"/>
          </a:xfrm>
        </p:spPr>
        <p:txBody>
          <a:bodyPr>
            <a:normAutofit fontScale="92500" lnSpcReduction="10000"/>
          </a:bodyPr>
          <a:lstStyle/>
          <a:p>
            <a:pPr marL="0" indent="0">
              <a:buNone/>
            </a:pPr>
            <a:r>
              <a:rPr lang="es-ES_tradnl" sz="2400" dirty="0" smtClean="0">
                <a:ea typeface="Courier" charset="0"/>
                <a:cs typeface="Courier" charset="0"/>
              </a:rPr>
              <a:t>Dado </a:t>
            </a:r>
            <a:r>
              <a:rPr lang="es-ES_tradnl" sz="2400" dirty="0" smtClean="0">
                <a:ea typeface="Courier" charset="0"/>
                <a:cs typeface="Courier" charset="0"/>
              </a:rPr>
              <a:t>que el GDD tiene información de ubicación para todos los fragmentos, el sistema proporciona transparencia de ubicación. Como resultado, el usuario no necesita especificar información de ubicación en las sentencias de SQL. Por lo tanto, las consultas de los usuarios serán un poco más simples de lo que eran en el caso anterior</a:t>
            </a:r>
            <a:r>
              <a:rPr lang="es-ES_tradnl" sz="2400" dirty="0" smtClean="0">
                <a:ea typeface="Courier" charset="0"/>
                <a:cs typeface="Courier" charset="0"/>
              </a:rPr>
              <a:t>.</a:t>
            </a:r>
          </a:p>
          <a:p>
            <a:pPr marL="0" indent="0">
              <a:buNone/>
            </a:pPr>
            <a:r>
              <a:rPr lang="es-ES_tradnl" sz="2400" dirty="0">
                <a:ea typeface="Courier" charset="0"/>
                <a:cs typeface="Courier" charset="0"/>
              </a:rPr>
              <a:t>La Figura 2.33 muestra la consulta que escribiríamos para este entorno para responder la misma pregunta que consideramos en la sección anterior</a:t>
            </a:r>
            <a:r>
              <a:rPr lang="es-ES_tradnl" sz="2400" dirty="0" smtClean="0">
                <a:ea typeface="Courier" charset="0"/>
                <a:cs typeface="Courier" charset="0"/>
              </a:rPr>
              <a:t>. (</a:t>
            </a:r>
            <a:r>
              <a:rPr lang="en-US" sz="2400" dirty="0"/>
              <a:t>para </a:t>
            </a:r>
            <a:r>
              <a:rPr lang="en-US" sz="2400" dirty="0" err="1"/>
              <a:t>encontrar</a:t>
            </a:r>
            <a:r>
              <a:rPr lang="en-US" sz="2400" dirty="0"/>
              <a:t> la </a:t>
            </a:r>
            <a:r>
              <a:rPr lang="en-US" sz="2400" dirty="0" err="1"/>
              <a:t>información</a:t>
            </a:r>
            <a:r>
              <a:rPr lang="en-US" sz="2400" dirty="0"/>
              <a:t> de Jones</a:t>
            </a:r>
            <a:r>
              <a:rPr lang="es-ES_tradnl" sz="2400" dirty="0" smtClean="0">
                <a:ea typeface="Courier" charset="0"/>
                <a:cs typeface="Courier" charset="0"/>
              </a:rPr>
              <a:t>)</a:t>
            </a:r>
            <a:endParaRPr lang="es-ES_tradnl" sz="2400" dirty="0">
              <a:ea typeface="Courier" charset="0"/>
              <a:cs typeface="Courier" charset="0"/>
            </a:endParaRPr>
          </a:p>
        </p:txBody>
      </p:sp>
      <p:sp>
        <p:nvSpPr>
          <p:cNvPr id="4" name="Marcador de pie de página 3"/>
          <p:cNvSpPr>
            <a:spLocks noGrp="1"/>
          </p:cNvSpPr>
          <p:nvPr>
            <p:ph type="ftr" sz="quarter" idx="11"/>
          </p:nvPr>
        </p:nvSpPr>
        <p:spPr>
          <a:xfrm>
            <a:off x="1766454" y="6487535"/>
            <a:ext cx="4114800" cy="365125"/>
          </a:xfrm>
        </p:spPr>
        <p:txBody>
          <a:bodyPr/>
          <a:lstStyle/>
          <a:p>
            <a:r>
              <a:rPr lang="en-US" dirty="0" smtClean="0"/>
              <a:t>EPN - Lorena Recalde Ph.D.</a:t>
            </a:r>
            <a:endParaRPr lang="en-US" dirty="0"/>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33</a:t>
            </a:fld>
            <a:endParaRPr lang="en-US" sz="1400" dirty="0"/>
          </a:p>
        </p:txBody>
      </p:sp>
      <p:pic>
        <p:nvPicPr>
          <p:cNvPr id="6" name="Imagen 5"/>
          <p:cNvPicPr>
            <a:picLocks noChangeAspect="1"/>
          </p:cNvPicPr>
          <p:nvPr/>
        </p:nvPicPr>
        <p:blipFill rotWithShape="1">
          <a:blip r:embed="rId2"/>
          <a:srcRect t="31919"/>
          <a:stretch/>
        </p:blipFill>
        <p:spPr>
          <a:xfrm>
            <a:off x="5744019" y="1973841"/>
            <a:ext cx="6079524" cy="4668982"/>
          </a:xfrm>
          <a:prstGeom prst="rect">
            <a:avLst/>
          </a:prstGeom>
        </p:spPr>
      </p:pic>
      <p:sp>
        <p:nvSpPr>
          <p:cNvPr id="2" name="Título 1"/>
          <p:cNvSpPr>
            <a:spLocks noGrp="1"/>
          </p:cNvSpPr>
          <p:nvPr>
            <p:ph type="title"/>
          </p:nvPr>
        </p:nvSpPr>
        <p:spPr>
          <a:xfrm>
            <a:off x="838199" y="365125"/>
            <a:ext cx="10827327" cy="1477530"/>
          </a:xfrm>
        </p:spPr>
        <p:txBody>
          <a:bodyPr>
            <a:noAutofit/>
          </a:bodyPr>
          <a:lstStyle/>
          <a:p>
            <a:r>
              <a:rPr lang="en-US" sz="3600" dirty="0" err="1" smtClean="0"/>
              <a:t>Escenario</a:t>
            </a:r>
            <a:r>
              <a:rPr lang="en-US" sz="3600" dirty="0" smtClean="0"/>
              <a:t> 2:</a:t>
            </a:r>
            <a:br>
              <a:rPr lang="en-US" sz="3600" dirty="0" smtClean="0"/>
            </a:br>
            <a:r>
              <a:rPr lang="en-US" sz="3600" dirty="0" smtClean="0"/>
              <a:t>GDD </a:t>
            </a:r>
            <a:r>
              <a:rPr lang="en-US" sz="3600" dirty="0" err="1"/>
              <a:t>que</a:t>
            </a:r>
            <a:r>
              <a:rPr lang="en-US" sz="3600" dirty="0"/>
              <a:t> </a:t>
            </a:r>
            <a:r>
              <a:rPr lang="en-US" sz="3600" dirty="0" err="1"/>
              <a:t>contiene</a:t>
            </a:r>
            <a:r>
              <a:rPr lang="en-US" sz="3600" dirty="0"/>
              <a:t> </a:t>
            </a:r>
            <a:r>
              <a:rPr lang="en-US" sz="3600" dirty="0" err="1"/>
              <a:t>información</a:t>
            </a:r>
            <a:r>
              <a:rPr lang="en-US" sz="3600" dirty="0"/>
              <a:t> de </a:t>
            </a:r>
            <a:r>
              <a:rPr lang="en-US" sz="3600" dirty="0" err="1"/>
              <a:t>ubicación</a:t>
            </a:r>
            <a:r>
              <a:rPr lang="en-US" sz="3600" dirty="0"/>
              <a:t>: </a:t>
            </a:r>
            <a:r>
              <a:rPr lang="en-US" sz="3600" dirty="0" smtClean="0"/>
              <a:t/>
            </a:r>
            <a:br>
              <a:rPr lang="en-US" sz="3600" dirty="0" smtClean="0"/>
            </a:br>
            <a:r>
              <a:rPr lang="en-US" sz="3600" dirty="0" err="1" smtClean="0"/>
              <a:t>transparencia</a:t>
            </a:r>
            <a:r>
              <a:rPr lang="en-US" sz="3600" dirty="0" smtClean="0"/>
              <a:t> </a:t>
            </a:r>
            <a:r>
              <a:rPr lang="en-US" sz="3600" dirty="0"/>
              <a:t>de </a:t>
            </a:r>
            <a:r>
              <a:rPr lang="en-US" sz="3600" dirty="0" err="1"/>
              <a:t>ubicación</a:t>
            </a:r>
            <a:endParaRPr lang="en-US" sz="3600" b="1" dirty="0"/>
          </a:p>
        </p:txBody>
      </p:sp>
    </p:spTree>
    <p:extLst>
      <p:ext uri="{BB962C8B-B14F-4D97-AF65-F5344CB8AC3E}">
        <p14:creationId xmlns:p14="http://schemas.microsoft.com/office/powerpoint/2010/main" val="1094993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90164"/>
            <a:ext cx="10780059" cy="4366185"/>
          </a:xfrm>
        </p:spPr>
        <p:txBody>
          <a:bodyPr>
            <a:normAutofit fontScale="92500" lnSpcReduction="10000"/>
          </a:bodyPr>
          <a:lstStyle/>
          <a:p>
            <a:pPr marL="0" indent="0">
              <a:buNone/>
            </a:pPr>
            <a:r>
              <a:rPr lang="es-ES_tradnl" dirty="0" smtClean="0">
                <a:ea typeface="Courier" charset="0"/>
                <a:cs typeface="Courier" charset="0"/>
              </a:rPr>
              <a:t>Como </a:t>
            </a:r>
            <a:r>
              <a:rPr lang="es-ES_tradnl" dirty="0" smtClean="0">
                <a:ea typeface="Courier" charset="0"/>
                <a:cs typeface="Courier" charset="0"/>
              </a:rPr>
              <a:t>puede ver en este programa, toda la información de ubicación de los fragmentos se ha eliminado de las declaraciones seleccionadas. En este caso, el DDBMS busca la ubicación de EMP1 y EMP2 en la tabla de ubicación en el GDD y envía la declaración SQL </a:t>
            </a:r>
            <a:r>
              <a:rPr lang="es-ES_tradnl" dirty="0">
                <a:ea typeface="Courier" charset="0"/>
                <a:cs typeface="Courier" charset="0"/>
              </a:rPr>
              <a:t>automáticamente al </a:t>
            </a:r>
            <a:r>
              <a:rPr lang="es-ES_tradnl" dirty="0" smtClean="0">
                <a:ea typeface="Courier" charset="0"/>
                <a:cs typeface="Courier" charset="0"/>
              </a:rPr>
              <a:t>sitio </a:t>
            </a:r>
            <a:r>
              <a:rPr lang="es-ES_tradnl" dirty="0" smtClean="0">
                <a:ea typeface="Courier" charset="0"/>
                <a:cs typeface="Courier" charset="0"/>
              </a:rPr>
              <a:t>deseado. </a:t>
            </a:r>
            <a:r>
              <a:rPr lang="es-ES_tradnl" dirty="0" smtClean="0">
                <a:ea typeface="Courier" charset="0"/>
                <a:cs typeface="Courier" charset="0"/>
              </a:rPr>
              <a:t>Aunque estas declaraciones de selección son menos complicadas de crear que las que se dieron anteriormente, el usuario aún necesita saber que hay dos fragmentos de la tabla de EMP y que se ha replicado EMP2. </a:t>
            </a:r>
            <a:endParaRPr lang="es-ES_tradnl" dirty="0" smtClean="0">
              <a:ea typeface="Courier" charset="0"/>
              <a:cs typeface="Courier" charset="0"/>
            </a:endParaRPr>
          </a:p>
          <a:p>
            <a:pPr marL="0" indent="0">
              <a:buNone/>
            </a:pPr>
            <a:r>
              <a:rPr lang="es-ES_tradnl" dirty="0" smtClean="0">
                <a:ea typeface="Courier" charset="0"/>
                <a:cs typeface="Courier" charset="0"/>
              </a:rPr>
              <a:t>El </a:t>
            </a:r>
            <a:r>
              <a:rPr lang="es-ES_tradnl" dirty="0" smtClean="0">
                <a:ea typeface="Courier" charset="0"/>
                <a:cs typeface="Courier" charset="0"/>
              </a:rPr>
              <a:t>único beneficio es que el usuario no necesita saber dónde se almacenan estos fragmentos. Si el GDD almacena detalles adicionales sobre cada fragmento (como el tipo de fragmentación para cada tabla, cómo se genera cada fragmento, cómo encaja en el plan de fragmentación general y la información de replicación para cada fragmento), entonces el usuario no necesita </a:t>
            </a:r>
            <a:r>
              <a:rPr lang="es-ES_tradnl" dirty="0">
                <a:ea typeface="Courier" charset="0"/>
                <a:cs typeface="Courier" charset="0"/>
              </a:rPr>
              <a:t>e</a:t>
            </a:r>
            <a:r>
              <a:rPr lang="es-ES_tradnl" dirty="0" smtClean="0">
                <a:ea typeface="Courier" charset="0"/>
                <a:cs typeface="Courier" charset="0"/>
              </a:rPr>
              <a:t>specificar estos </a:t>
            </a:r>
            <a:r>
              <a:rPr lang="es-ES_tradnl" dirty="0" smtClean="0">
                <a:ea typeface="Courier" charset="0"/>
                <a:cs typeface="Courier" charset="0"/>
              </a:rPr>
              <a:t>detalles en el programa.</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34</a:t>
            </a:fld>
            <a:endParaRPr lang="en-US" sz="1400" dirty="0"/>
          </a:p>
        </p:txBody>
      </p:sp>
      <p:sp>
        <p:nvSpPr>
          <p:cNvPr id="7" name="Título 1"/>
          <p:cNvSpPr>
            <a:spLocks noGrp="1"/>
          </p:cNvSpPr>
          <p:nvPr>
            <p:ph type="title"/>
          </p:nvPr>
        </p:nvSpPr>
        <p:spPr>
          <a:xfrm>
            <a:off x="838199" y="365125"/>
            <a:ext cx="10827327" cy="1477530"/>
          </a:xfrm>
        </p:spPr>
        <p:txBody>
          <a:bodyPr>
            <a:noAutofit/>
          </a:bodyPr>
          <a:lstStyle/>
          <a:p>
            <a:r>
              <a:rPr lang="en-US" sz="3600" dirty="0" err="1" smtClean="0"/>
              <a:t>Escenario</a:t>
            </a:r>
            <a:r>
              <a:rPr lang="en-US" sz="3600" dirty="0" smtClean="0"/>
              <a:t> 2:</a:t>
            </a:r>
            <a:br>
              <a:rPr lang="en-US" sz="3600" dirty="0" smtClean="0"/>
            </a:br>
            <a:r>
              <a:rPr lang="en-US" sz="3600" dirty="0" smtClean="0"/>
              <a:t>GDD </a:t>
            </a:r>
            <a:r>
              <a:rPr lang="en-US" sz="3600" dirty="0" err="1"/>
              <a:t>que</a:t>
            </a:r>
            <a:r>
              <a:rPr lang="en-US" sz="3600" dirty="0"/>
              <a:t> </a:t>
            </a:r>
            <a:r>
              <a:rPr lang="en-US" sz="3600" dirty="0" err="1"/>
              <a:t>contiene</a:t>
            </a:r>
            <a:r>
              <a:rPr lang="en-US" sz="3600" dirty="0"/>
              <a:t> </a:t>
            </a:r>
            <a:r>
              <a:rPr lang="en-US" sz="3600" dirty="0" err="1"/>
              <a:t>información</a:t>
            </a:r>
            <a:r>
              <a:rPr lang="en-US" sz="3600" dirty="0"/>
              <a:t> de </a:t>
            </a:r>
            <a:r>
              <a:rPr lang="en-US" sz="3600" dirty="0" err="1"/>
              <a:t>ubicación</a:t>
            </a:r>
            <a:r>
              <a:rPr lang="en-US" sz="3600" dirty="0"/>
              <a:t>: </a:t>
            </a:r>
            <a:r>
              <a:rPr lang="en-US" sz="3600" dirty="0" smtClean="0"/>
              <a:t/>
            </a:r>
            <a:br>
              <a:rPr lang="en-US" sz="3600" dirty="0" smtClean="0"/>
            </a:br>
            <a:r>
              <a:rPr lang="en-US" sz="3600" dirty="0" err="1" smtClean="0"/>
              <a:t>transparencia</a:t>
            </a:r>
            <a:r>
              <a:rPr lang="en-US" sz="3600" dirty="0" smtClean="0"/>
              <a:t> </a:t>
            </a:r>
            <a:r>
              <a:rPr lang="en-US" sz="3600" dirty="0"/>
              <a:t>de </a:t>
            </a:r>
            <a:r>
              <a:rPr lang="en-US" sz="3600" dirty="0" err="1"/>
              <a:t>ubicación</a:t>
            </a:r>
            <a:endParaRPr lang="en-US" sz="3600" b="1" dirty="0"/>
          </a:p>
        </p:txBody>
      </p:sp>
    </p:spTree>
    <p:extLst>
      <p:ext uri="{BB962C8B-B14F-4D97-AF65-F5344CB8AC3E}">
        <p14:creationId xmlns:p14="http://schemas.microsoft.com/office/powerpoint/2010/main" val="20875600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noAutofit/>
          </a:bodyPr>
          <a:lstStyle/>
          <a:p>
            <a:r>
              <a:rPr lang="en-US" sz="3400" dirty="0" err="1" smtClean="0"/>
              <a:t>Escenario</a:t>
            </a:r>
            <a:r>
              <a:rPr lang="en-US" sz="3400" dirty="0" smtClean="0"/>
              <a:t> 3:</a:t>
            </a:r>
            <a:br>
              <a:rPr lang="en-US" sz="3400" dirty="0" smtClean="0"/>
            </a:br>
            <a:r>
              <a:rPr lang="en-US" sz="3400" dirty="0" err="1" smtClean="0"/>
              <a:t>Transparencias</a:t>
            </a:r>
            <a:r>
              <a:rPr lang="en-US" sz="3400" dirty="0" smtClean="0"/>
              <a:t> </a:t>
            </a:r>
            <a:r>
              <a:rPr lang="en-US" sz="3400" dirty="0" smtClean="0"/>
              <a:t>de </a:t>
            </a:r>
            <a:r>
              <a:rPr lang="en-US" sz="3400" dirty="0" err="1" smtClean="0"/>
              <a:t>Fragmentación</a:t>
            </a:r>
            <a:r>
              <a:rPr lang="en-US" sz="3400" dirty="0" smtClean="0"/>
              <a:t>,</a:t>
            </a:r>
            <a:br>
              <a:rPr lang="en-US" sz="3400" dirty="0" smtClean="0"/>
            </a:br>
            <a:r>
              <a:rPr lang="en-US" sz="3400" dirty="0" err="1" smtClean="0"/>
              <a:t>Ubicación</a:t>
            </a:r>
            <a:r>
              <a:rPr lang="en-US" sz="3400" dirty="0" smtClean="0"/>
              <a:t> </a:t>
            </a:r>
            <a:r>
              <a:rPr lang="en-US" sz="3400" dirty="0"/>
              <a:t>y </a:t>
            </a:r>
            <a:r>
              <a:rPr lang="en-US" sz="3400" dirty="0" smtClean="0"/>
              <a:t>de </a:t>
            </a:r>
            <a:r>
              <a:rPr lang="en-US" sz="3400" dirty="0" err="1" smtClean="0"/>
              <a:t>Replicación</a:t>
            </a:r>
            <a:endParaRPr lang="en-US" sz="3400" b="1" dirty="0"/>
          </a:p>
        </p:txBody>
      </p:sp>
      <p:sp>
        <p:nvSpPr>
          <p:cNvPr id="3" name="Marcador de contenido 2"/>
          <p:cNvSpPr>
            <a:spLocks noGrp="1"/>
          </p:cNvSpPr>
          <p:nvPr>
            <p:ph idx="1"/>
          </p:nvPr>
        </p:nvSpPr>
        <p:spPr>
          <a:xfrm>
            <a:off x="838200" y="1990164"/>
            <a:ext cx="5424055" cy="4366185"/>
          </a:xfrm>
        </p:spPr>
        <p:txBody>
          <a:bodyPr>
            <a:normAutofit fontScale="70000" lnSpcReduction="20000"/>
          </a:bodyPr>
          <a:lstStyle/>
          <a:p>
            <a:pPr marL="0" indent="0">
              <a:buNone/>
            </a:pPr>
            <a:r>
              <a:rPr lang="en-US" dirty="0">
                <a:ea typeface="Courier" charset="0"/>
                <a:cs typeface="Courier" charset="0"/>
              </a:rPr>
              <a:t>Para </a:t>
            </a:r>
            <a:r>
              <a:rPr lang="en-US" dirty="0" err="1">
                <a:ea typeface="Courier" charset="0"/>
                <a:cs typeface="Courier" charset="0"/>
              </a:rPr>
              <a:t>proporcionar</a:t>
            </a:r>
            <a:r>
              <a:rPr lang="en-US" dirty="0">
                <a:ea typeface="Courier" charset="0"/>
                <a:cs typeface="Courier" charset="0"/>
              </a:rPr>
              <a:t> </a:t>
            </a:r>
            <a:r>
              <a:rPr lang="en-US" dirty="0" err="1">
                <a:ea typeface="Courier" charset="0"/>
                <a:cs typeface="Courier" charset="0"/>
              </a:rPr>
              <a:t>transparencias</a:t>
            </a:r>
            <a:r>
              <a:rPr lang="en-US" dirty="0">
                <a:ea typeface="Courier" charset="0"/>
                <a:cs typeface="Courier" charset="0"/>
              </a:rPr>
              <a:t> de </a:t>
            </a:r>
            <a:r>
              <a:rPr lang="en-US" dirty="0" err="1">
                <a:ea typeface="Courier" charset="0"/>
                <a:cs typeface="Courier" charset="0"/>
              </a:rPr>
              <a:t>ubicación</a:t>
            </a:r>
            <a:r>
              <a:rPr lang="en-US" dirty="0">
                <a:ea typeface="Courier" charset="0"/>
                <a:cs typeface="Courier" charset="0"/>
              </a:rPr>
              <a:t>, </a:t>
            </a:r>
            <a:r>
              <a:rPr lang="en-US" dirty="0" err="1">
                <a:ea typeface="Courier" charset="0"/>
                <a:cs typeface="Courier" charset="0"/>
              </a:rPr>
              <a:t>fragmentación</a:t>
            </a:r>
            <a:r>
              <a:rPr lang="en-US" dirty="0">
                <a:ea typeface="Courier" charset="0"/>
                <a:cs typeface="Courier" charset="0"/>
              </a:rPr>
              <a:t> y </a:t>
            </a:r>
            <a:r>
              <a:rPr lang="en-US" dirty="0" err="1">
                <a:ea typeface="Courier" charset="0"/>
                <a:cs typeface="Courier" charset="0"/>
              </a:rPr>
              <a:t>replicación</a:t>
            </a:r>
            <a:r>
              <a:rPr lang="en-US" dirty="0">
                <a:ea typeface="Courier" charset="0"/>
                <a:cs typeface="Courier" charset="0"/>
              </a:rPr>
              <a:t>, el GDD </a:t>
            </a:r>
            <a:r>
              <a:rPr lang="en-US" dirty="0" err="1">
                <a:ea typeface="Courier" charset="0"/>
                <a:cs typeface="Courier" charset="0"/>
              </a:rPr>
              <a:t>tiene</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almacenar</a:t>
            </a:r>
            <a:r>
              <a:rPr lang="en-US" dirty="0">
                <a:ea typeface="Courier" charset="0"/>
                <a:cs typeface="Courier" charset="0"/>
              </a:rPr>
              <a:t> </a:t>
            </a:r>
            <a:r>
              <a:rPr lang="en-US" dirty="0" err="1">
                <a:ea typeface="Courier" charset="0"/>
                <a:cs typeface="Courier" charset="0"/>
              </a:rPr>
              <a:t>información</a:t>
            </a:r>
            <a:r>
              <a:rPr lang="en-US" dirty="0">
                <a:ea typeface="Courier" charset="0"/>
                <a:cs typeface="Courier" charset="0"/>
              </a:rPr>
              <a:t> de </a:t>
            </a:r>
            <a:r>
              <a:rPr lang="en-US" dirty="0" err="1">
                <a:ea typeface="Courier" charset="0"/>
                <a:cs typeface="Courier" charset="0"/>
              </a:rPr>
              <a:t>fragmentación</a:t>
            </a:r>
            <a:r>
              <a:rPr lang="en-US" dirty="0">
                <a:ea typeface="Courier" charset="0"/>
                <a:cs typeface="Courier" charset="0"/>
              </a:rPr>
              <a:t>, </a:t>
            </a:r>
            <a:r>
              <a:rPr lang="en-US" dirty="0" err="1">
                <a:ea typeface="Courier" charset="0"/>
                <a:cs typeface="Courier" charset="0"/>
              </a:rPr>
              <a:t>ubicación</a:t>
            </a:r>
            <a:r>
              <a:rPr lang="en-US" dirty="0">
                <a:ea typeface="Courier" charset="0"/>
                <a:cs typeface="Courier" charset="0"/>
              </a:rPr>
              <a:t> y </a:t>
            </a:r>
            <a:r>
              <a:rPr lang="en-US" dirty="0" err="1">
                <a:ea typeface="Courier" charset="0"/>
                <a:cs typeface="Courier" charset="0"/>
              </a:rPr>
              <a:t>replicación</a:t>
            </a:r>
            <a:r>
              <a:rPr lang="en-US" dirty="0">
                <a:ea typeface="Courier" charset="0"/>
                <a:cs typeface="Courier" charset="0"/>
              </a:rPr>
              <a:t>. </a:t>
            </a:r>
            <a:r>
              <a:rPr lang="en-US" dirty="0" err="1">
                <a:ea typeface="Courier" charset="0"/>
                <a:cs typeface="Courier" charset="0"/>
              </a:rPr>
              <a:t>Esta</a:t>
            </a:r>
            <a:r>
              <a:rPr lang="en-US" dirty="0">
                <a:ea typeface="Courier" charset="0"/>
                <a:cs typeface="Courier" charset="0"/>
              </a:rPr>
              <a:t> </a:t>
            </a:r>
            <a:r>
              <a:rPr lang="en-US" dirty="0" err="1">
                <a:ea typeface="Courier" charset="0"/>
                <a:cs typeface="Courier" charset="0"/>
              </a:rPr>
              <a:t>implementación</a:t>
            </a:r>
            <a:r>
              <a:rPr lang="en-US" dirty="0">
                <a:ea typeface="Courier" charset="0"/>
                <a:cs typeface="Courier" charset="0"/>
              </a:rPr>
              <a:t> de GDD </a:t>
            </a:r>
            <a:r>
              <a:rPr lang="en-US" dirty="0" err="1">
                <a:ea typeface="Courier" charset="0"/>
                <a:cs typeface="Courier" charset="0"/>
              </a:rPr>
              <a:t>es</a:t>
            </a:r>
            <a:r>
              <a:rPr lang="en-US" dirty="0">
                <a:ea typeface="Courier" charset="0"/>
                <a:cs typeface="Courier" charset="0"/>
              </a:rPr>
              <a:t> la </a:t>
            </a:r>
            <a:r>
              <a:rPr lang="en-US" dirty="0" err="1">
                <a:ea typeface="Courier" charset="0"/>
                <a:cs typeface="Courier" charset="0"/>
              </a:rPr>
              <a:t>más</a:t>
            </a:r>
            <a:r>
              <a:rPr lang="en-US" dirty="0">
                <a:ea typeface="Courier" charset="0"/>
                <a:cs typeface="Courier" charset="0"/>
              </a:rPr>
              <a:t> </a:t>
            </a:r>
            <a:r>
              <a:rPr lang="en-US" dirty="0" err="1">
                <a:ea typeface="Courier" charset="0"/>
                <a:cs typeface="Courier" charset="0"/>
              </a:rPr>
              <a:t>complicada</a:t>
            </a:r>
            <a:r>
              <a:rPr lang="en-US" dirty="0">
                <a:ea typeface="Courier" charset="0"/>
                <a:cs typeface="Courier" charset="0"/>
              </a:rPr>
              <a:t> y </a:t>
            </a:r>
            <a:r>
              <a:rPr lang="en-US" dirty="0" err="1">
                <a:ea typeface="Courier" charset="0"/>
                <a:cs typeface="Courier" charset="0"/>
              </a:rPr>
              <a:t>difícil</a:t>
            </a:r>
            <a:r>
              <a:rPr lang="en-US" dirty="0">
                <a:ea typeface="Courier" charset="0"/>
                <a:cs typeface="Courier" charset="0"/>
              </a:rPr>
              <a:t>. </a:t>
            </a:r>
            <a:r>
              <a:rPr lang="en-US" dirty="0" err="1">
                <a:ea typeface="Courier" charset="0"/>
                <a:cs typeface="Courier" charset="0"/>
              </a:rPr>
              <a:t>Por</a:t>
            </a:r>
            <a:r>
              <a:rPr lang="en-US" dirty="0">
                <a:ea typeface="Courier" charset="0"/>
                <a:cs typeface="Courier" charset="0"/>
              </a:rPr>
              <a:t> el </a:t>
            </a:r>
            <a:r>
              <a:rPr lang="en-US" dirty="0" err="1">
                <a:ea typeface="Courier" charset="0"/>
                <a:cs typeface="Courier" charset="0"/>
              </a:rPr>
              <a:t>contrario</a:t>
            </a:r>
            <a:r>
              <a:rPr lang="en-US" dirty="0">
                <a:ea typeface="Courier" charset="0"/>
                <a:cs typeface="Courier" charset="0"/>
              </a:rPr>
              <a:t>,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entorno</a:t>
            </a:r>
            <a:r>
              <a:rPr lang="en-US" dirty="0">
                <a:ea typeface="Courier" charset="0"/>
                <a:cs typeface="Courier" charset="0"/>
              </a:rPr>
              <a:t> </a:t>
            </a:r>
            <a:r>
              <a:rPr lang="en-US" dirty="0" err="1">
                <a:ea typeface="Courier" charset="0"/>
                <a:cs typeface="Courier" charset="0"/>
              </a:rPr>
              <a:t>es</a:t>
            </a:r>
            <a:r>
              <a:rPr lang="en-US" dirty="0">
                <a:ea typeface="Courier" charset="0"/>
                <a:cs typeface="Courier" charset="0"/>
              </a:rPr>
              <a:t> el </a:t>
            </a:r>
            <a:r>
              <a:rPr lang="en-US" dirty="0" err="1">
                <a:ea typeface="Courier" charset="0"/>
                <a:cs typeface="Courier" charset="0"/>
              </a:rPr>
              <a:t>más</a:t>
            </a:r>
            <a:r>
              <a:rPr lang="en-US" dirty="0">
                <a:ea typeface="Courier" charset="0"/>
                <a:cs typeface="Courier" charset="0"/>
              </a:rPr>
              <a:t> </a:t>
            </a:r>
            <a:r>
              <a:rPr lang="en-US" dirty="0" err="1">
                <a:ea typeface="Courier" charset="0"/>
                <a:cs typeface="Courier" charset="0"/>
              </a:rPr>
              <a:t>fácil</a:t>
            </a:r>
            <a:r>
              <a:rPr lang="en-US" dirty="0">
                <a:ea typeface="Courier" charset="0"/>
                <a:cs typeface="Courier" charset="0"/>
              </a:rPr>
              <a:t> de </a:t>
            </a:r>
            <a:r>
              <a:rPr lang="en-US" dirty="0" err="1">
                <a:ea typeface="Courier" charset="0"/>
                <a:cs typeface="Courier" charset="0"/>
              </a:rPr>
              <a:t>usar</a:t>
            </a:r>
            <a:r>
              <a:rPr lang="en-US" dirty="0">
                <a:ea typeface="Courier" charset="0"/>
                <a:cs typeface="Courier" charset="0"/>
              </a:rPr>
              <a:t> para el </a:t>
            </a:r>
            <a:r>
              <a:rPr lang="en-US" dirty="0" err="1">
                <a:ea typeface="Courier" charset="0"/>
                <a:cs typeface="Courier" charset="0"/>
              </a:rPr>
              <a:t>usuario</a:t>
            </a:r>
            <a:r>
              <a:rPr lang="en-US" dirty="0">
                <a:ea typeface="Courier" charset="0"/>
                <a:cs typeface="Courier" charset="0"/>
              </a:rPr>
              <a:t>. </a:t>
            </a:r>
            <a:endParaRPr lang="en-US" dirty="0" smtClean="0">
              <a:ea typeface="Courier" charset="0"/>
              <a:cs typeface="Courier" charset="0"/>
            </a:endParaRPr>
          </a:p>
          <a:p>
            <a:pPr marL="0" indent="0">
              <a:buNone/>
            </a:pPr>
            <a:r>
              <a:rPr lang="en-US" dirty="0" smtClean="0">
                <a:ea typeface="Courier" charset="0"/>
                <a:cs typeface="Courier" charset="0"/>
              </a:rPr>
              <a:t>El </a:t>
            </a:r>
            <a:r>
              <a:rPr lang="en-US" dirty="0">
                <a:ea typeface="Courier" charset="0"/>
                <a:cs typeface="Courier" charset="0"/>
              </a:rPr>
              <a:t>GDD </a:t>
            </a:r>
            <a:r>
              <a:rPr lang="en-US" dirty="0" err="1">
                <a:ea typeface="Courier" charset="0"/>
                <a:cs typeface="Courier" charset="0"/>
              </a:rPr>
              <a:t>debe</a:t>
            </a:r>
            <a:r>
              <a:rPr lang="en-US" dirty="0">
                <a:ea typeface="Courier" charset="0"/>
                <a:cs typeface="Courier" charset="0"/>
              </a:rPr>
              <a:t> </a:t>
            </a:r>
            <a:r>
              <a:rPr lang="en-US" dirty="0" err="1">
                <a:ea typeface="Courier" charset="0"/>
                <a:cs typeface="Courier" charset="0"/>
              </a:rPr>
              <a:t>contener</a:t>
            </a:r>
            <a:r>
              <a:rPr lang="en-US" dirty="0">
                <a:ea typeface="Courier" charset="0"/>
                <a:cs typeface="Courier" charset="0"/>
              </a:rPr>
              <a:t> </a:t>
            </a:r>
            <a:r>
              <a:rPr lang="en-US" dirty="0" err="1">
                <a:ea typeface="Courier" charset="0"/>
                <a:cs typeface="Courier" charset="0"/>
              </a:rPr>
              <a:t>tablas</a:t>
            </a:r>
            <a:r>
              <a:rPr lang="en-US" dirty="0">
                <a:ea typeface="Courier" charset="0"/>
                <a:cs typeface="Courier" charset="0"/>
              </a:rPr>
              <a:t> </a:t>
            </a:r>
            <a:r>
              <a:rPr lang="en-US" dirty="0" err="1">
                <a:ea typeface="Courier" charset="0"/>
                <a:cs typeface="Courier" charset="0"/>
              </a:rPr>
              <a:t>adicionales</a:t>
            </a:r>
            <a:r>
              <a:rPr lang="en-US" dirty="0">
                <a:ea typeface="Courier" charset="0"/>
                <a:cs typeface="Courier" charset="0"/>
              </a:rPr>
              <a:t> para </a:t>
            </a:r>
            <a:r>
              <a:rPr lang="en-US" dirty="0" err="1">
                <a:ea typeface="Courier" charset="0"/>
                <a:cs typeface="Courier" charset="0"/>
              </a:rPr>
              <a:t>almacenar</a:t>
            </a:r>
            <a:r>
              <a:rPr lang="en-US" dirty="0">
                <a:ea typeface="Courier" charset="0"/>
                <a:cs typeface="Courier" charset="0"/>
              </a:rPr>
              <a:t> la </a:t>
            </a:r>
            <a:r>
              <a:rPr lang="en-US" dirty="0" err="1">
                <a:ea typeface="Courier" charset="0"/>
                <a:cs typeface="Courier" charset="0"/>
              </a:rPr>
              <a:t>información</a:t>
            </a:r>
            <a:r>
              <a:rPr lang="en-US" dirty="0">
                <a:ea typeface="Courier" charset="0"/>
                <a:cs typeface="Courier" charset="0"/>
              </a:rPr>
              <a:t> </a:t>
            </a:r>
            <a:r>
              <a:rPr lang="en-US" dirty="0" err="1">
                <a:ea typeface="Courier" charset="0"/>
                <a:cs typeface="Courier" charset="0"/>
              </a:rPr>
              <a:t>necesaria</a:t>
            </a:r>
            <a:r>
              <a:rPr lang="en-US" dirty="0">
                <a:ea typeface="Courier" charset="0"/>
                <a:cs typeface="Courier" charset="0"/>
              </a:rPr>
              <a:t>. </a:t>
            </a:r>
            <a:r>
              <a:rPr lang="en-US" dirty="0" err="1">
                <a:ea typeface="Courier" charset="0"/>
                <a:cs typeface="Courier" charset="0"/>
              </a:rPr>
              <a:t>Por</a:t>
            </a:r>
            <a:r>
              <a:rPr lang="en-US" dirty="0">
                <a:ea typeface="Courier" charset="0"/>
                <a:cs typeface="Courier" charset="0"/>
              </a:rPr>
              <a:t> </a:t>
            </a:r>
            <a:r>
              <a:rPr lang="en-US" dirty="0" err="1">
                <a:ea typeface="Courier" charset="0"/>
                <a:cs typeface="Courier" charset="0"/>
              </a:rPr>
              <a:t>ejemplo</a:t>
            </a:r>
            <a:r>
              <a:rPr lang="en-US" dirty="0">
                <a:ea typeface="Courier" charset="0"/>
                <a:cs typeface="Courier" charset="0"/>
              </a:rPr>
              <a:t>, </a:t>
            </a:r>
            <a:r>
              <a:rPr lang="en-US" dirty="0" err="1">
                <a:ea typeface="Courier" charset="0"/>
                <a:cs typeface="Courier" charset="0"/>
              </a:rPr>
              <a:t>además</a:t>
            </a:r>
            <a:r>
              <a:rPr lang="en-US" dirty="0">
                <a:ea typeface="Courier" charset="0"/>
                <a:cs typeface="Courier" charset="0"/>
              </a:rPr>
              <a:t> de la </a:t>
            </a:r>
            <a:r>
              <a:rPr lang="en-US" dirty="0" err="1">
                <a:ea typeface="Courier" charset="0"/>
                <a:cs typeface="Courier" charset="0"/>
              </a:rPr>
              <a:t>Tabla</a:t>
            </a:r>
            <a:r>
              <a:rPr lang="en-US" dirty="0">
                <a:ea typeface="Courier" charset="0"/>
                <a:cs typeface="Courier" charset="0"/>
              </a:rPr>
              <a:t> de </a:t>
            </a:r>
            <a:r>
              <a:rPr lang="en-US" dirty="0" err="1" smtClean="0">
                <a:ea typeface="Courier" charset="0"/>
                <a:cs typeface="Courier" charset="0"/>
              </a:rPr>
              <a:t>ubicación</a:t>
            </a:r>
            <a:r>
              <a:rPr lang="en-US" dirty="0" smtClean="0">
                <a:ea typeface="Courier" charset="0"/>
                <a:cs typeface="Courier" charset="0"/>
              </a:rPr>
              <a:t>, </a:t>
            </a:r>
            <a:r>
              <a:rPr lang="en-US" dirty="0" err="1">
                <a:ea typeface="Courier" charset="0"/>
                <a:cs typeface="Courier" charset="0"/>
              </a:rPr>
              <a:t>podemos</a:t>
            </a:r>
            <a:r>
              <a:rPr lang="en-US" dirty="0">
                <a:ea typeface="Courier" charset="0"/>
                <a:cs typeface="Courier" charset="0"/>
              </a:rPr>
              <a:t> </a:t>
            </a:r>
            <a:r>
              <a:rPr lang="en-US" dirty="0" err="1">
                <a:ea typeface="Courier" charset="0"/>
                <a:cs typeface="Courier" charset="0"/>
              </a:rPr>
              <a:t>crear</a:t>
            </a:r>
            <a:r>
              <a:rPr lang="en-US" dirty="0">
                <a:ea typeface="Courier" charset="0"/>
                <a:cs typeface="Courier" charset="0"/>
              </a:rPr>
              <a:t> </a:t>
            </a:r>
            <a:r>
              <a:rPr lang="en-US" dirty="0" err="1">
                <a:ea typeface="Courier" charset="0"/>
                <a:cs typeface="Courier" charset="0"/>
              </a:rPr>
              <a:t>una</a:t>
            </a:r>
            <a:r>
              <a:rPr lang="en-US" dirty="0">
                <a:ea typeface="Courier" charset="0"/>
                <a:cs typeface="Courier" charset="0"/>
              </a:rPr>
              <a:t> </a:t>
            </a:r>
            <a:r>
              <a:rPr lang="en-US" dirty="0" err="1">
                <a:ea typeface="Courier" charset="0"/>
                <a:cs typeface="Courier" charset="0"/>
              </a:rPr>
              <a:t>tabla</a:t>
            </a:r>
            <a:r>
              <a:rPr lang="en-US" dirty="0">
                <a:ea typeface="Courier" charset="0"/>
                <a:cs typeface="Courier" charset="0"/>
              </a:rPr>
              <a:t> </a:t>
            </a:r>
            <a:r>
              <a:rPr lang="en-US" dirty="0" err="1">
                <a:ea typeface="Courier" charset="0"/>
                <a:cs typeface="Courier" charset="0"/>
              </a:rPr>
              <a:t>llamada</a:t>
            </a:r>
            <a:r>
              <a:rPr lang="en-US" dirty="0">
                <a:ea typeface="Courier" charset="0"/>
                <a:cs typeface="Courier" charset="0"/>
              </a:rPr>
              <a:t> "</a:t>
            </a:r>
            <a:r>
              <a:rPr lang="en-US" dirty="0" err="1">
                <a:ea typeface="Courier" charset="0"/>
                <a:cs typeface="Courier" charset="0"/>
              </a:rPr>
              <a:t>Tabla</a:t>
            </a:r>
            <a:r>
              <a:rPr lang="en-US" dirty="0">
                <a:ea typeface="Courier" charset="0"/>
                <a:cs typeface="Courier" charset="0"/>
              </a:rPr>
              <a:t> de </a:t>
            </a:r>
            <a:r>
              <a:rPr lang="en-US" dirty="0" err="1">
                <a:ea typeface="Courier" charset="0"/>
                <a:cs typeface="Courier" charset="0"/>
              </a:rPr>
              <a:t>fragmentación</a:t>
            </a:r>
            <a:r>
              <a:rPr lang="en-US" dirty="0">
                <a:ea typeface="Courier" charset="0"/>
                <a:cs typeface="Courier" charset="0"/>
              </a:rPr>
              <a:t>". </a:t>
            </a:r>
            <a:r>
              <a:rPr lang="en-US" dirty="0" err="1">
                <a:ea typeface="Courier" charset="0"/>
                <a:cs typeface="Courier" charset="0"/>
              </a:rPr>
              <a:t>Esta</a:t>
            </a:r>
            <a:r>
              <a:rPr lang="en-US" dirty="0">
                <a:ea typeface="Courier" charset="0"/>
                <a:cs typeface="Courier" charset="0"/>
              </a:rPr>
              <a:t> </a:t>
            </a:r>
            <a:r>
              <a:rPr lang="en-US" dirty="0" err="1">
                <a:ea typeface="Courier" charset="0"/>
                <a:cs typeface="Courier" charset="0"/>
              </a:rPr>
              <a:t>nueva</a:t>
            </a:r>
            <a:r>
              <a:rPr lang="en-US" dirty="0">
                <a:ea typeface="Courier" charset="0"/>
                <a:cs typeface="Courier" charset="0"/>
              </a:rPr>
              <a:t> </a:t>
            </a:r>
            <a:r>
              <a:rPr lang="en-US" dirty="0" err="1">
                <a:ea typeface="Courier" charset="0"/>
                <a:cs typeface="Courier" charset="0"/>
              </a:rPr>
              <a:t>tabla</a:t>
            </a:r>
            <a:r>
              <a:rPr lang="en-US" dirty="0">
                <a:ea typeface="Courier" charset="0"/>
                <a:cs typeface="Courier" charset="0"/>
              </a:rPr>
              <a:t> </a:t>
            </a:r>
            <a:r>
              <a:rPr lang="en-US" dirty="0" err="1">
                <a:ea typeface="Courier" charset="0"/>
                <a:cs typeface="Courier" charset="0"/>
              </a:rPr>
              <a:t>contiene</a:t>
            </a:r>
            <a:r>
              <a:rPr lang="en-US" dirty="0">
                <a:ea typeface="Courier" charset="0"/>
                <a:cs typeface="Courier" charset="0"/>
              </a:rPr>
              <a:t> </a:t>
            </a:r>
            <a:r>
              <a:rPr lang="en-US" dirty="0" err="1">
                <a:ea typeface="Courier" charset="0"/>
                <a:cs typeface="Courier" charset="0"/>
              </a:rPr>
              <a:t>información</a:t>
            </a:r>
            <a:r>
              <a:rPr lang="en-US" dirty="0">
                <a:ea typeface="Courier" charset="0"/>
                <a:cs typeface="Courier" charset="0"/>
              </a:rPr>
              <a:t> </a:t>
            </a:r>
            <a:r>
              <a:rPr lang="en-US" dirty="0" err="1">
                <a:ea typeface="Courier" charset="0"/>
                <a:cs typeface="Courier" charset="0"/>
              </a:rPr>
              <a:t>sobre</a:t>
            </a:r>
            <a:r>
              <a:rPr lang="en-US" dirty="0">
                <a:ea typeface="Courier" charset="0"/>
                <a:cs typeface="Courier" charset="0"/>
              </a:rPr>
              <a:t> </a:t>
            </a:r>
            <a:r>
              <a:rPr lang="en-US" dirty="0" err="1">
                <a:ea typeface="Courier" charset="0"/>
                <a:cs typeface="Courier" charset="0"/>
              </a:rPr>
              <a:t>tablas</a:t>
            </a:r>
            <a:r>
              <a:rPr lang="en-US" dirty="0">
                <a:ea typeface="Courier" charset="0"/>
                <a:cs typeface="Courier" charset="0"/>
              </a:rPr>
              <a:t> </a:t>
            </a:r>
            <a:r>
              <a:rPr lang="en-US" dirty="0" err="1">
                <a:ea typeface="Courier" charset="0"/>
                <a:cs typeface="Courier" charset="0"/>
              </a:rPr>
              <a:t>reales</a:t>
            </a:r>
            <a:r>
              <a:rPr lang="en-US" dirty="0">
                <a:ea typeface="Courier" charset="0"/>
                <a:cs typeface="Courier" charset="0"/>
              </a:rPr>
              <a:t>, </a:t>
            </a:r>
            <a:r>
              <a:rPr lang="en-US" dirty="0" err="1">
                <a:ea typeface="Courier" charset="0"/>
                <a:cs typeface="Courier" charset="0"/>
              </a:rPr>
              <a:t>fragmentos</a:t>
            </a:r>
            <a:r>
              <a:rPr lang="en-US" dirty="0">
                <a:ea typeface="Courier" charset="0"/>
                <a:cs typeface="Courier" charset="0"/>
              </a:rPr>
              <a:t> </a:t>
            </a:r>
            <a:r>
              <a:rPr lang="en-US" dirty="0" err="1">
                <a:ea typeface="Courier" charset="0"/>
                <a:cs typeface="Courier" charset="0"/>
              </a:rPr>
              <a:t>reales</a:t>
            </a:r>
            <a:r>
              <a:rPr lang="en-US" dirty="0">
                <a:ea typeface="Courier" charset="0"/>
                <a:cs typeface="Courier" charset="0"/>
              </a:rPr>
              <a:t> y "</a:t>
            </a:r>
            <a:r>
              <a:rPr lang="en-US" dirty="0" err="1">
                <a:ea typeface="Courier" charset="0"/>
                <a:cs typeface="Courier" charset="0"/>
              </a:rPr>
              <a:t>tablas</a:t>
            </a:r>
            <a:r>
              <a:rPr lang="en-US" dirty="0">
                <a:ea typeface="Courier" charset="0"/>
                <a:cs typeface="Courier" charset="0"/>
              </a:rPr>
              <a:t> </a:t>
            </a:r>
            <a:r>
              <a:rPr lang="en-US" dirty="0" err="1">
                <a:ea typeface="Courier" charset="0"/>
                <a:cs typeface="Courier" charset="0"/>
              </a:rPr>
              <a:t>virtuales</a:t>
            </a:r>
            <a:r>
              <a:rPr lang="en-US" dirty="0">
                <a:ea typeface="Courier" charset="0"/>
                <a:cs typeface="Courier" charset="0"/>
              </a:rPr>
              <a:t>". </a:t>
            </a:r>
            <a:r>
              <a:rPr lang="en-US" dirty="0" err="1">
                <a:ea typeface="Courier" charset="0"/>
                <a:cs typeface="Courier" charset="0"/>
              </a:rPr>
              <a:t>Una</a:t>
            </a:r>
            <a:r>
              <a:rPr lang="en-US" dirty="0">
                <a:ea typeface="Courier" charset="0"/>
                <a:cs typeface="Courier" charset="0"/>
              </a:rPr>
              <a:t> </a:t>
            </a:r>
            <a:r>
              <a:rPr lang="en-US" dirty="0" err="1">
                <a:ea typeface="Courier" charset="0"/>
                <a:cs typeface="Courier" charset="0"/>
              </a:rPr>
              <a:t>tabla</a:t>
            </a:r>
            <a:r>
              <a:rPr lang="en-US" dirty="0">
                <a:ea typeface="Courier" charset="0"/>
                <a:cs typeface="Courier" charset="0"/>
              </a:rPr>
              <a:t> virtual se </a:t>
            </a:r>
            <a:r>
              <a:rPr lang="en-US" dirty="0" err="1">
                <a:ea typeface="Courier" charset="0"/>
                <a:cs typeface="Courier" charset="0"/>
              </a:rPr>
              <a:t>refiere</a:t>
            </a:r>
            <a:r>
              <a:rPr lang="en-US" dirty="0">
                <a:ea typeface="Courier" charset="0"/>
                <a:cs typeface="Courier" charset="0"/>
              </a:rPr>
              <a:t> a </a:t>
            </a:r>
            <a:r>
              <a:rPr lang="en-US" dirty="0" err="1">
                <a:ea typeface="Courier" charset="0"/>
                <a:cs typeface="Courier" charset="0"/>
              </a:rPr>
              <a:t>una</a:t>
            </a:r>
            <a:r>
              <a:rPr lang="en-US" dirty="0">
                <a:ea typeface="Courier" charset="0"/>
                <a:cs typeface="Courier" charset="0"/>
              </a:rPr>
              <a:t> </a:t>
            </a:r>
            <a:r>
              <a:rPr lang="en-US" dirty="0" err="1">
                <a:ea typeface="Courier" charset="0"/>
                <a:cs typeface="Courier" charset="0"/>
              </a:rPr>
              <a:t>tabla</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se </a:t>
            </a:r>
            <a:r>
              <a:rPr lang="en-US" dirty="0" err="1">
                <a:ea typeface="Courier" charset="0"/>
                <a:cs typeface="Courier" charset="0"/>
              </a:rPr>
              <a:t>reconstruye</a:t>
            </a:r>
            <a:r>
              <a:rPr lang="en-US" dirty="0">
                <a:ea typeface="Courier" charset="0"/>
                <a:cs typeface="Courier" charset="0"/>
              </a:rPr>
              <a:t> a </a:t>
            </a:r>
            <a:r>
              <a:rPr lang="en-US" dirty="0" err="1">
                <a:ea typeface="Courier" charset="0"/>
                <a:cs typeface="Courier" charset="0"/>
              </a:rPr>
              <a:t>partir</a:t>
            </a:r>
            <a:r>
              <a:rPr lang="en-US" dirty="0">
                <a:ea typeface="Courier" charset="0"/>
                <a:cs typeface="Courier" charset="0"/>
              </a:rPr>
              <a:t> de un </a:t>
            </a:r>
            <a:r>
              <a:rPr lang="en-US" dirty="0" err="1">
                <a:ea typeface="Courier" charset="0"/>
                <a:cs typeface="Courier" charset="0"/>
              </a:rPr>
              <a:t>conjunto</a:t>
            </a:r>
            <a:r>
              <a:rPr lang="en-US" dirty="0">
                <a:ea typeface="Courier" charset="0"/>
                <a:cs typeface="Courier" charset="0"/>
              </a:rPr>
              <a:t> de </a:t>
            </a:r>
            <a:r>
              <a:rPr lang="en-US" dirty="0" err="1">
                <a:ea typeface="Courier" charset="0"/>
                <a:cs typeface="Courier" charset="0"/>
              </a:rPr>
              <a:t>fragmentos</a:t>
            </a:r>
            <a:r>
              <a:rPr lang="en-US" dirty="0">
                <a:ea typeface="Courier" charset="0"/>
                <a:cs typeface="Courier" charset="0"/>
              </a:rPr>
              <a:t>; </a:t>
            </a:r>
            <a:r>
              <a:rPr lang="en-US" dirty="0" err="1">
                <a:ea typeface="Courier" charset="0"/>
                <a:cs typeface="Courier" charset="0"/>
              </a:rPr>
              <a:t>recuerde</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esta</a:t>
            </a:r>
            <a:r>
              <a:rPr lang="en-US" dirty="0">
                <a:ea typeface="Courier" charset="0"/>
                <a:cs typeface="Courier" charset="0"/>
              </a:rPr>
              <a:t> </a:t>
            </a:r>
            <a:r>
              <a:rPr lang="en-US" dirty="0" err="1">
                <a:ea typeface="Courier" charset="0"/>
                <a:cs typeface="Courier" charset="0"/>
              </a:rPr>
              <a:t>tabla</a:t>
            </a:r>
            <a:r>
              <a:rPr lang="en-US" dirty="0">
                <a:ea typeface="Courier" charset="0"/>
                <a:cs typeface="Courier" charset="0"/>
              </a:rPr>
              <a:t> no </a:t>
            </a:r>
            <a:r>
              <a:rPr lang="en-US" dirty="0" err="1">
                <a:ea typeface="Courier" charset="0"/>
                <a:cs typeface="Courier" charset="0"/>
              </a:rPr>
              <a:t>existe</a:t>
            </a:r>
            <a:r>
              <a:rPr lang="en-US" dirty="0">
                <a:ea typeface="Courier" charset="0"/>
                <a:cs typeface="Courier" charset="0"/>
              </a:rPr>
              <a:t> </a:t>
            </a:r>
            <a:r>
              <a:rPr lang="en-US" dirty="0" err="1">
                <a:ea typeface="Courier" charset="0"/>
                <a:cs typeface="Courier" charset="0"/>
              </a:rPr>
              <a:t>físicamente</a:t>
            </a:r>
            <a:r>
              <a:rPr lang="en-US" dirty="0">
                <a:ea typeface="Courier" charset="0"/>
                <a:cs typeface="Courier" charset="0"/>
              </a:rPr>
              <a:t> en el DDB. En la </a:t>
            </a:r>
            <a:r>
              <a:rPr lang="en-US" dirty="0" err="1">
                <a:ea typeface="Courier" charset="0"/>
                <a:cs typeface="Courier" charset="0"/>
              </a:rPr>
              <a:t>Figura</a:t>
            </a:r>
            <a:r>
              <a:rPr lang="en-US" dirty="0">
                <a:ea typeface="Courier" charset="0"/>
                <a:cs typeface="Courier" charset="0"/>
              </a:rPr>
              <a:t> 2.34 se </a:t>
            </a:r>
            <a:r>
              <a:rPr lang="en-US" dirty="0" err="1">
                <a:ea typeface="Courier" charset="0"/>
                <a:cs typeface="Courier" charset="0"/>
              </a:rPr>
              <a:t>muestra</a:t>
            </a:r>
            <a:r>
              <a:rPr lang="en-US" dirty="0">
                <a:ea typeface="Courier" charset="0"/>
                <a:cs typeface="Courier" charset="0"/>
              </a:rPr>
              <a:t> un GDD simple para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escenario</a:t>
            </a:r>
            <a:r>
              <a:rPr lang="en-US" dirty="0">
                <a:ea typeface="Courier" charset="0"/>
                <a:cs typeface="Courier" charset="0"/>
              </a:rPr>
              <a:t>. </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35</a:t>
            </a:fld>
            <a:endParaRPr lang="en-US" sz="1400" dirty="0"/>
          </a:p>
        </p:txBody>
      </p:sp>
      <p:pic>
        <p:nvPicPr>
          <p:cNvPr id="6" name="Imagen 5"/>
          <p:cNvPicPr>
            <a:picLocks noChangeAspect="1"/>
          </p:cNvPicPr>
          <p:nvPr/>
        </p:nvPicPr>
        <p:blipFill>
          <a:blip r:embed="rId2"/>
          <a:stretch>
            <a:fillRect/>
          </a:stretch>
        </p:blipFill>
        <p:spPr>
          <a:xfrm>
            <a:off x="6808355" y="32325"/>
            <a:ext cx="5308600" cy="6756400"/>
          </a:xfrm>
          <a:prstGeom prst="rect">
            <a:avLst/>
          </a:prstGeom>
        </p:spPr>
      </p:pic>
    </p:spTree>
    <p:extLst>
      <p:ext uri="{BB962C8B-B14F-4D97-AF65-F5344CB8AC3E}">
        <p14:creationId xmlns:p14="http://schemas.microsoft.com/office/powerpoint/2010/main" val="19474484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noAutofit/>
          </a:bodyPr>
          <a:lstStyle/>
          <a:p>
            <a:r>
              <a:rPr lang="en-US" sz="3900" dirty="0" err="1" smtClean="0"/>
              <a:t>Escenario</a:t>
            </a:r>
            <a:r>
              <a:rPr lang="en-US" sz="3900" dirty="0" smtClean="0"/>
              <a:t> 3:</a:t>
            </a:r>
            <a:br>
              <a:rPr lang="en-US" sz="3900" dirty="0" smtClean="0"/>
            </a:br>
            <a:r>
              <a:rPr lang="en-US" sz="3900" dirty="0" err="1" smtClean="0"/>
              <a:t>Transparencias</a:t>
            </a:r>
            <a:r>
              <a:rPr lang="en-US" sz="3900" dirty="0" smtClean="0"/>
              <a:t> </a:t>
            </a:r>
            <a:r>
              <a:rPr lang="en-US" sz="3900" dirty="0" smtClean="0"/>
              <a:t>de </a:t>
            </a:r>
            <a:r>
              <a:rPr lang="en-US" sz="3900" dirty="0" err="1" smtClean="0"/>
              <a:t>Fragmentación</a:t>
            </a:r>
            <a:r>
              <a:rPr lang="en-US" sz="3900" dirty="0"/>
              <a:t>, </a:t>
            </a:r>
            <a:r>
              <a:rPr lang="en-US" sz="3900" dirty="0" err="1" smtClean="0"/>
              <a:t>Ubicación</a:t>
            </a:r>
            <a:r>
              <a:rPr lang="en-US" sz="3900" dirty="0" smtClean="0"/>
              <a:t> </a:t>
            </a:r>
            <a:r>
              <a:rPr lang="en-US" sz="3900" dirty="0"/>
              <a:t>y </a:t>
            </a:r>
            <a:r>
              <a:rPr lang="en-US" sz="3900" dirty="0" smtClean="0"/>
              <a:t>de </a:t>
            </a:r>
            <a:r>
              <a:rPr lang="en-US" sz="3900" dirty="0" err="1" smtClean="0"/>
              <a:t>Replicación</a:t>
            </a:r>
            <a:endParaRPr lang="en-US" sz="3900" b="1" dirty="0"/>
          </a:p>
        </p:txBody>
      </p:sp>
      <p:sp>
        <p:nvSpPr>
          <p:cNvPr id="3" name="Marcador de contenido 2"/>
          <p:cNvSpPr>
            <a:spLocks noGrp="1"/>
          </p:cNvSpPr>
          <p:nvPr>
            <p:ph idx="1"/>
          </p:nvPr>
        </p:nvSpPr>
        <p:spPr>
          <a:xfrm>
            <a:off x="838200" y="1990164"/>
            <a:ext cx="10780059" cy="4366185"/>
          </a:xfrm>
        </p:spPr>
        <p:txBody>
          <a:bodyPr>
            <a:normAutofit/>
          </a:bodyPr>
          <a:lstStyle/>
          <a:p>
            <a:pPr marL="0" indent="0">
              <a:buNone/>
            </a:pPr>
            <a:r>
              <a:rPr lang="en-US" dirty="0" smtClean="0">
                <a:ea typeface="Courier" charset="0"/>
                <a:cs typeface="Courier" charset="0"/>
              </a:rPr>
              <a:t>Los </a:t>
            </a:r>
            <a:r>
              <a:rPr lang="en-US" dirty="0" err="1">
                <a:ea typeface="Courier" charset="0"/>
                <a:cs typeface="Courier" charset="0"/>
              </a:rPr>
              <a:t>esquemas</a:t>
            </a:r>
            <a:r>
              <a:rPr lang="en-US" dirty="0">
                <a:ea typeface="Courier" charset="0"/>
                <a:cs typeface="Courier" charset="0"/>
              </a:rPr>
              <a:t> locales para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ejemplo</a:t>
            </a:r>
            <a:r>
              <a:rPr lang="en-US" dirty="0">
                <a:ea typeface="Courier" charset="0"/>
                <a:cs typeface="Courier" charset="0"/>
              </a:rPr>
              <a:t> son los </a:t>
            </a:r>
            <a:r>
              <a:rPr lang="en-US" dirty="0" err="1">
                <a:ea typeface="Courier" charset="0"/>
                <a:cs typeface="Courier" charset="0"/>
              </a:rPr>
              <a:t>mismos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usamos</a:t>
            </a:r>
            <a:r>
              <a:rPr lang="en-US" dirty="0">
                <a:ea typeface="Courier" charset="0"/>
                <a:cs typeface="Courier" charset="0"/>
              </a:rPr>
              <a:t> en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secciones</a:t>
            </a:r>
            <a:r>
              <a:rPr lang="en-US" dirty="0">
                <a:ea typeface="Courier" charset="0"/>
                <a:cs typeface="Courier" charset="0"/>
              </a:rPr>
              <a:t> </a:t>
            </a:r>
            <a:r>
              <a:rPr lang="en-US" dirty="0" err="1">
                <a:ea typeface="Courier" charset="0"/>
                <a:cs typeface="Courier" charset="0"/>
              </a:rPr>
              <a:t>anteriores</a:t>
            </a:r>
            <a:r>
              <a:rPr lang="en-US" dirty="0">
                <a:ea typeface="Courier" charset="0"/>
                <a:cs typeface="Courier" charset="0"/>
              </a:rPr>
              <a:t> (</a:t>
            </a:r>
            <a:r>
              <a:rPr lang="en-US" dirty="0" err="1">
                <a:ea typeface="Courier" charset="0"/>
                <a:cs typeface="Courier" charset="0"/>
              </a:rPr>
              <a:t>consulte</a:t>
            </a:r>
            <a:r>
              <a:rPr lang="en-US" dirty="0">
                <a:ea typeface="Courier" charset="0"/>
                <a:cs typeface="Courier" charset="0"/>
              </a:rPr>
              <a:t> la </a:t>
            </a:r>
            <a:r>
              <a:rPr lang="en-US" dirty="0" err="1">
                <a:ea typeface="Courier" charset="0"/>
                <a:cs typeface="Courier" charset="0"/>
              </a:rPr>
              <a:t>Figura</a:t>
            </a:r>
            <a:r>
              <a:rPr lang="en-US" dirty="0">
                <a:ea typeface="Courier" charset="0"/>
                <a:cs typeface="Courier" charset="0"/>
              </a:rPr>
              <a:t> 2.30). En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caso</a:t>
            </a:r>
            <a:r>
              <a:rPr lang="en-US" dirty="0">
                <a:ea typeface="Courier" charset="0"/>
                <a:cs typeface="Courier" charset="0"/>
              </a:rPr>
              <a:t>, el DDBMS </a:t>
            </a:r>
            <a:r>
              <a:rPr lang="en-US" dirty="0" err="1">
                <a:ea typeface="Courier" charset="0"/>
                <a:cs typeface="Courier" charset="0"/>
              </a:rPr>
              <a:t>proporciona</a:t>
            </a:r>
            <a:r>
              <a:rPr lang="en-US" dirty="0">
                <a:ea typeface="Courier" charset="0"/>
                <a:cs typeface="Courier" charset="0"/>
              </a:rPr>
              <a:t> al </a:t>
            </a:r>
            <a:r>
              <a:rPr lang="en-US" dirty="0" err="1">
                <a:ea typeface="Courier" charset="0"/>
                <a:cs typeface="Courier" charset="0"/>
              </a:rPr>
              <a:t>usuario</a:t>
            </a:r>
            <a:r>
              <a:rPr lang="en-US" dirty="0">
                <a:ea typeface="Courier" charset="0"/>
                <a:cs typeface="Courier" charset="0"/>
              </a:rPr>
              <a:t> la </a:t>
            </a:r>
            <a:r>
              <a:rPr lang="en-US" dirty="0" err="1">
                <a:ea typeface="Courier" charset="0"/>
                <a:cs typeface="Courier" charset="0"/>
              </a:rPr>
              <a:t>ilusión</a:t>
            </a:r>
            <a:r>
              <a:rPr lang="en-US" dirty="0">
                <a:ea typeface="Courier" charset="0"/>
                <a:cs typeface="Courier" charset="0"/>
              </a:rPr>
              <a:t> de </a:t>
            </a:r>
            <a:r>
              <a:rPr lang="en-US" dirty="0" err="1">
                <a:ea typeface="Courier" charset="0"/>
                <a:cs typeface="Courier" charset="0"/>
              </a:rPr>
              <a:t>que</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EMP </a:t>
            </a:r>
            <a:r>
              <a:rPr lang="en-US" dirty="0" err="1">
                <a:ea typeface="Courier" charset="0"/>
                <a:cs typeface="Courier" charset="0"/>
              </a:rPr>
              <a:t>existe</a:t>
            </a:r>
            <a:r>
              <a:rPr lang="en-US" dirty="0">
                <a:ea typeface="Courier" charset="0"/>
                <a:cs typeface="Courier" charset="0"/>
              </a:rPr>
              <a:t> </a:t>
            </a:r>
            <a:r>
              <a:rPr lang="en-US" dirty="0" err="1">
                <a:ea typeface="Courier" charset="0"/>
                <a:cs typeface="Courier" charset="0"/>
              </a:rPr>
              <a:t>como</a:t>
            </a:r>
            <a:r>
              <a:rPr lang="en-US" dirty="0">
                <a:ea typeface="Courier" charset="0"/>
                <a:cs typeface="Courier" charset="0"/>
              </a:rPr>
              <a:t> </a:t>
            </a:r>
            <a:r>
              <a:rPr lang="en-US" dirty="0" err="1">
                <a:ea typeface="Courier" charset="0"/>
                <a:cs typeface="Courier" charset="0"/>
              </a:rPr>
              <a:t>una</a:t>
            </a:r>
            <a:r>
              <a:rPr lang="en-US" dirty="0">
                <a:ea typeface="Courier" charset="0"/>
                <a:cs typeface="Courier" charset="0"/>
              </a:rPr>
              <a:t> sola </a:t>
            </a:r>
            <a:r>
              <a:rPr lang="en-US" dirty="0" err="1">
                <a:ea typeface="Courier" charset="0"/>
                <a:cs typeface="Courier" charset="0"/>
              </a:rPr>
              <a:t>tabla</a:t>
            </a:r>
            <a:r>
              <a:rPr lang="en-US" dirty="0">
                <a:ea typeface="Courier" charset="0"/>
                <a:cs typeface="Courier" charset="0"/>
              </a:rPr>
              <a:t> </a:t>
            </a:r>
            <a:r>
              <a:rPr lang="en-US" dirty="0" err="1">
                <a:ea typeface="Courier" charset="0"/>
                <a:cs typeface="Courier" charset="0"/>
              </a:rPr>
              <a:t>física</a:t>
            </a:r>
            <a:r>
              <a:rPr lang="en-US" dirty="0">
                <a:ea typeface="Courier" charset="0"/>
                <a:cs typeface="Courier" charset="0"/>
              </a:rPr>
              <a:t>. Como </a:t>
            </a:r>
            <a:r>
              <a:rPr lang="en-US" dirty="0" err="1">
                <a:ea typeface="Courier" charset="0"/>
                <a:cs typeface="Courier" charset="0"/>
              </a:rPr>
              <a:t>tal</a:t>
            </a:r>
            <a:r>
              <a:rPr lang="en-US" dirty="0">
                <a:ea typeface="Courier" charset="0"/>
                <a:cs typeface="Courier" charset="0"/>
              </a:rPr>
              <a:t>, el DDBMS </a:t>
            </a:r>
            <a:r>
              <a:rPr lang="en-US" dirty="0" err="1">
                <a:ea typeface="Courier" charset="0"/>
                <a:cs typeface="Courier" charset="0"/>
              </a:rPr>
              <a:t>necesita</a:t>
            </a:r>
            <a:r>
              <a:rPr lang="en-US" dirty="0">
                <a:ea typeface="Courier" charset="0"/>
                <a:cs typeface="Courier" charset="0"/>
              </a:rPr>
              <a:t> </a:t>
            </a:r>
            <a:r>
              <a:rPr lang="en-US" dirty="0" err="1">
                <a:ea typeface="Courier" charset="0"/>
                <a:cs typeface="Courier" charset="0"/>
              </a:rPr>
              <a:t>almacenar</a:t>
            </a:r>
            <a:r>
              <a:rPr lang="en-US" dirty="0">
                <a:ea typeface="Courier" charset="0"/>
                <a:cs typeface="Courier" charset="0"/>
              </a:rPr>
              <a:t> la </a:t>
            </a:r>
            <a:r>
              <a:rPr lang="en-US" dirty="0" err="1">
                <a:ea typeface="Courier" charset="0"/>
                <a:cs typeface="Courier" charset="0"/>
              </a:rPr>
              <a:t>definición</a:t>
            </a:r>
            <a:r>
              <a:rPr lang="en-US" dirty="0">
                <a:ea typeface="Courier" charset="0"/>
                <a:cs typeface="Courier" charset="0"/>
              </a:rPr>
              <a:t> de </a:t>
            </a:r>
            <a:r>
              <a:rPr lang="en-US" dirty="0" err="1">
                <a:ea typeface="Courier" charset="0"/>
                <a:cs typeface="Courier" charset="0"/>
              </a:rPr>
              <a:t>una</a:t>
            </a:r>
            <a:r>
              <a:rPr lang="en-US" dirty="0">
                <a:ea typeface="Courier" charset="0"/>
                <a:cs typeface="Courier" charset="0"/>
              </a:rPr>
              <a:t> </a:t>
            </a:r>
            <a:r>
              <a:rPr lang="en-US" dirty="0" err="1">
                <a:ea typeface="Courier" charset="0"/>
                <a:cs typeface="Courier" charset="0"/>
              </a:rPr>
              <a:t>tabla</a:t>
            </a:r>
            <a:r>
              <a:rPr lang="en-US" dirty="0">
                <a:ea typeface="Courier" charset="0"/>
                <a:cs typeface="Courier" charset="0"/>
              </a:rPr>
              <a:t> de EMP virtual para </a:t>
            </a:r>
            <a:r>
              <a:rPr lang="en-US" dirty="0" err="1">
                <a:ea typeface="Courier" charset="0"/>
                <a:cs typeface="Courier" charset="0"/>
              </a:rPr>
              <a:t>que</a:t>
            </a:r>
            <a:r>
              <a:rPr lang="en-US" dirty="0">
                <a:ea typeface="Courier" charset="0"/>
                <a:cs typeface="Courier" charset="0"/>
              </a:rPr>
              <a:t> los </a:t>
            </a:r>
            <a:r>
              <a:rPr lang="en-US" dirty="0" err="1">
                <a:ea typeface="Courier" charset="0"/>
                <a:cs typeface="Courier" charset="0"/>
              </a:rPr>
              <a:t>usuarios</a:t>
            </a:r>
            <a:r>
              <a:rPr lang="en-US" dirty="0">
                <a:ea typeface="Courier" charset="0"/>
                <a:cs typeface="Courier" charset="0"/>
              </a:rPr>
              <a:t> </a:t>
            </a:r>
            <a:r>
              <a:rPr lang="en-US" dirty="0" err="1">
                <a:ea typeface="Courier" charset="0"/>
                <a:cs typeface="Courier" charset="0"/>
              </a:rPr>
              <a:t>puedan</a:t>
            </a:r>
            <a:r>
              <a:rPr lang="en-US" dirty="0">
                <a:ea typeface="Courier" charset="0"/>
                <a:cs typeface="Courier" charset="0"/>
              </a:rPr>
              <a:t> </a:t>
            </a:r>
            <a:r>
              <a:rPr lang="en-US" dirty="0" err="1">
                <a:ea typeface="Courier" charset="0"/>
                <a:cs typeface="Courier" charset="0"/>
              </a:rPr>
              <a:t>acceder</a:t>
            </a:r>
            <a:r>
              <a:rPr lang="en-US" dirty="0">
                <a:ea typeface="Courier" charset="0"/>
                <a:cs typeface="Courier" charset="0"/>
              </a:rPr>
              <a:t>. </a:t>
            </a:r>
            <a:endParaRPr lang="en-US" dirty="0" smtClean="0">
              <a:ea typeface="Courier" charset="0"/>
              <a:cs typeface="Courier" charset="0"/>
            </a:endParaRPr>
          </a:p>
          <a:p>
            <a:pPr marL="0" indent="0">
              <a:buNone/>
            </a:pPr>
            <a:r>
              <a:rPr lang="en-US" dirty="0" smtClean="0">
                <a:ea typeface="Courier" charset="0"/>
                <a:cs typeface="Courier" charset="0"/>
              </a:rPr>
              <a:t>Dado </a:t>
            </a:r>
            <a:r>
              <a:rPr lang="en-US" dirty="0" err="1">
                <a:ea typeface="Courier" charset="0"/>
                <a:cs typeface="Courier" charset="0"/>
              </a:rPr>
              <a:t>que</a:t>
            </a:r>
            <a:r>
              <a:rPr lang="en-US" dirty="0">
                <a:ea typeface="Courier" charset="0"/>
                <a:cs typeface="Courier" charset="0"/>
              </a:rPr>
              <a:t> el </a:t>
            </a:r>
            <a:r>
              <a:rPr lang="en-US" dirty="0" err="1">
                <a:ea typeface="Courier" charset="0"/>
                <a:cs typeface="Courier" charset="0"/>
              </a:rPr>
              <a:t>sistema</a:t>
            </a:r>
            <a:r>
              <a:rPr lang="en-US" dirty="0">
                <a:ea typeface="Courier" charset="0"/>
                <a:cs typeface="Courier" charset="0"/>
              </a:rPr>
              <a:t> </a:t>
            </a:r>
            <a:r>
              <a:rPr lang="en-US" dirty="0" err="1">
                <a:ea typeface="Courier" charset="0"/>
                <a:cs typeface="Courier" charset="0"/>
              </a:rPr>
              <a:t>proporciona</a:t>
            </a:r>
            <a:r>
              <a:rPr lang="en-US" dirty="0">
                <a:ea typeface="Courier" charset="0"/>
                <a:cs typeface="Courier" charset="0"/>
              </a:rPr>
              <a:t> </a:t>
            </a:r>
            <a:r>
              <a:rPr lang="en-US" dirty="0" err="1">
                <a:ea typeface="Courier" charset="0"/>
                <a:cs typeface="Courier" charset="0"/>
              </a:rPr>
              <a:t>una</a:t>
            </a:r>
            <a:r>
              <a:rPr lang="en-US" dirty="0">
                <a:ea typeface="Courier" charset="0"/>
                <a:cs typeface="Courier" charset="0"/>
              </a:rPr>
              <a:t> </a:t>
            </a:r>
            <a:r>
              <a:rPr lang="en-US" dirty="0" err="1">
                <a:ea typeface="Courier" charset="0"/>
                <a:cs typeface="Courier" charset="0"/>
              </a:rPr>
              <a:t>completa</a:t>
            </a:r>
            <a:r>
              <a:rPr lang="en-US" dirty="0">
                <a:ea typeface="Courier" charset="0"/>
                <a:cs typeface="Courier" charset="0"/>
              </a:rPr>
              <a:t> </a:t>
            </a:r>
            <a:r>
              <a:rPr lang="en-US" dirty="0" err="1">
                <a:ea typeface="Courier" charset="0"/>
                <a:cs typeface="Courier" charset="0"/>
              </a:rPr>
              <a:t>transparencia</a:t>
            </a:r>
            <a:r>
              <a:rPr lang="en-US" dirty="0">
                <a:ea typeface="Courier" charset="0"/>
                <a:cs typeface="Courier" charset="0"/>
              </a:rPr>
              <a:t> de </a:t>
            </a:r>
            <a:r>
              <a:rPr lang="en-US" dirty="0" err="1">
                <a:ea typeface="Courier" charset="0"/>
                <a:cs typeface="Courier" charset="0"/>
              </a:rPr>
              <a:t>distribución</a:t>
            </a:r>
            <a:r>
              <a:rPr lang="en-US" dirty="0">
                <a:ea typeface="Courier" charset="0"/>
                <a:cs typeface="Courier" charset="0"/>
              </a:rPr>
              <a:t>, los </a:t>
            </a:r>
            <a:r>
              <a:rPr lang="en-US" dirty="0" err="1">
                <a:ea typeface="Courier" charset="0"/>
                <a:cs typeface="Courier" charset="0"/>
              </a:rPr>
              <a:t>usuarios</a:t>
            </a:r>
            <a:r>
              <a:rPr lang="en-US" dirty="0">
                <a:ea typeface="Courier" charset="0"/>
                <a:cs typeface="Courier" charset="0"/>
              </a:rPr>
              <a:t> </a:t>
            </a:r>
            <a:r>
              <a:rPr lang="en-US" dirty="0" err="1">
                <a:ea typeface="Courier" charset="0"/>
                <a:cs typeface="Courier" charset="0"/>
              </a:rPr>
              <a:t>consultan</a:t>
            </a:r>
            <a:r>
              <a:rPr lang="en-US" dirty="0">
                <a:ea typeface="Courier" charset="0"/>
                <a:cs typeface="Courier" charset="0"/>
              </a:rPr>
              <a:t> el </a:t>
            </a:r>
            <a:r>
              <a:rPr lang="en-US" dirty="0" err="1">
                <a:ea typeface="Courier" charset="0"/>
                <a:cs typeface="Courier" charset="0"/>
              </a:rPr>
              <a:t>sistema</a:t>
            </a:r>
            <a:r>
              <a:rPr lang="en-US" dirty="0">
                <a:ea typeface="Courier" charset="0"/>
                <a:cs typeface="Courier" charset="0"/>
              </a:rPr>
              <a:t> </a:t>
            </a:r>
            <a:r>
              <a:rPr lang="en-US" dirty="0" err="1">
                <a:ea typeface="Courier" charset="0"/>
                <a:cs typeface="Courier" charset="0"/>
              </a:rPr>
              <a:t>como</a:t>
            </a:r>
            <a:r>
              <a:rPr lang="en-US" dirty="0">
                <a:ea typeface="Courier" charset="0"/>
                <a:cs typeface="Courier" charset="0"/>
              </a:rPr>
              <a:t> </a:t>
            </a:r>
            <a:r>
              <a:rPr lang="en-US" dirty="0" err="1">
                <a:ea typeface="Courier" charset="0"/>
                <a:cs typeface="Courier" charset="0"/>
              </a:rPr>
              <a:t>si</a:t>
            </a:r>
            <a:r>
              <a:rPr lang="en-US" dirty="0">
                <a:ea typeface="Courier" charset="0"/>
                <a:cs typeface="Courier" charset="0"/>
              </a:rPr>
              <a:t> </a:t>
            </a:r>
            <a:r>
              <a:rPr lang="en-US" dirty="0" err="1">
                <a:ea typeface="Courier" charset="0"/>
                <a:cs typeface="Courier" charset="0"/>
              </a:rPr>
              <a:t>fuera</a:t>
            </a:r>
            <a:r>
              <a:rPr lang="en-US" dirty="0">
                <a:ea typeface="Courier" charset="0"/>
                <a:cs typeface="Courier" charset="0"/>
              </a:rPr>
              <a:t> un </a:t>
            </a:r>
            <a:r>
              <a:rPr lang="en-US" dirty="0" err="1">
                <a:ea typeface="Courier" charset="0"/>
                <a:cs typeface="Courier" charset="0"/>
              </a:rPr>
              <a:t>sistema</a:t>
            </a:r>
            <a:r>
              <a:rPr lang="en-US" dirty="0">
                <a:ea typeface="Courier" charset="0"/>
                <a:cs typeface="Courier" charset="0"/>
              </a:rPr>
              <a:t> </a:t>
            </a:r>
            <a:r>
              <a:rPr lang="en-US" dirty="0" err="1">
                <a:ea typeface="Courier" charset="0"/>
                <a:cs typeface="Courier" charset="0"/>
              </a:rPr>
              <a:t>centralizado</a:t>
            </a:r>
            <a:r>
              <a:rPr lang="en-US" dirty="0">
                <a:ea typeface="Courier" charset="0"/>
                <a:cs typeface="Courier" charset="0"/>
              </a:rPr>
              <a:t>, </a:t>
            </a:r>
            <a:r>
              <a:rPr lang="en-US" dirty="0" err="1">
                <a:ea typeface="Courier" charset="0"/>
                <a:cs typeface="Courier" charset="0"/>
              </a:rPr>
              <a:t>como</a:t>
            </a:r>
            <a:r>
              <a:rPr lang="en-US" dirty="0">
                <a:ea typeface="Courier" charset="0"/>
                <a:cs typeface="Courier" charset="0"/>
              </a:rPr>
              <a:t> un </a:t>
            </a:r>
            <a:r>
              <a:rPr lang="en-US" dirty="0" err="1">
                <a:ea typeface="Courier" charset="0"/>
                <a:cs typeface="Courier" charset="0"/>
              </a:rPr>
              <a:t>sistema</a:t>
            </a:r>
            <a:r>
              <a:rPr lang="en-US" dirty="0">
                <a:ea typeface="Courier" charset="0"/>
                <a:cs typeface="Courier" charset="0"/>
              </a:rPr>
              <a:t> </a:t>
            </a:r>
            <a:r>
              <a:rPr lang="en-US" dirty="0" err="1">
                <a:ea typeface="Courier" charset="0"/>
                <a:cs typeface="Courier" charset="0"/>
              </a:rPr>
              <a:t>tradicional</a:t>
            </a:r>
            <a:r>
              <a:rPr lang="en-US" dirty="0">
                <a:ea typeface="Courier" charset="0"/>
                <a:cs typeface="Courier" charset="0"/>
              </a:rPr>
              <a:t> no </a:t>
            </a:r>
            <a:r>
              <a:rPr lang="en-US" dirty="0" err="1">
                <a:ea typeface="Courier" charset="0"/>
                <a:cs typeface="Courier" charset="0"/>
              </a:rPr>
              <a:t>distribuido</a:t>
            </a:r>
            <a:r>
              <a:rPr lang="en-US" dirty="0">
                <a:ea typeface="Courier" charset="0"/>
                <a:cs typeface="Courier" charset="0"/>
              </a:rPr>
              <a:t>. </a:t>
            </a:r>
            <a:endParaRPr lang="en-US" dirty="0" smtClean="0">
              <a:ea typeface="Courier" charset="0"/>
              <a:cs typeface="Courier" charset="0"/>
            </a:endParaRPr>
          </a:p>
          <a:p>
            <a:pPr marL="0" indent="0">
              <a:buNone/>
            </a:pPr>
            <a:r>
              <a:rPr lang="en-US" dirty="0" err="1" smtClean="0">
                <a:ea typeface="Courier" charset="0"/>
                <a:cs typeface="Courier" charset="0"/>
              </a:rPr>
              <a:t>Por</a:t>
            </a:r>
            <a:r>
              <a:rPr lang="en-US" dirty="0" smtClean="0">
                <a:ea typeface="Courier" charset="0"/>
                <a:cs typeface="Courier" charset="0"/>
              </a:rPr>
              <a:t> </a:t>
            </a:r>
            <a:r>
              <a:rPr lang="en-US" dirty="0">
                <a:ea typeface="Courier" charset="0"/>
                <a:cs typeface="Courier" charset="0"/>
              </a:rPr>
              <a:t>lo </a:t>
            </a:r>
            <a:r>
              <a:rPr lang="en-US" dirty="0" err="1">
                <a:ea typeface="Courier" charset="0"/>
                <a:cs typeface="Courier" charset="0"/>
              </a:rPr>
              <a:t>tanto</a:t>
            </a:r>
            <a:r>
              <a:rPr lang="en-US" dirty="0">
                <a:ea typeface="Courier" charset="0"/>
                <a:cs typeface="Courier" charset="0"/>
              </a:rPr>
              <a:t>, </a:t>
            </a:r>
            <a:r>
              <a:rPr lang="en-US" dirty="0" err="1">
                <a:ea typeface="Courier" charset="0"/>
                <a:cs typeface="Courier" charset="0"/>
              </a:rPr>
              <a:t>obtener</a:t>
            </a:r>
            <a:r>
              <a:rPr lang="en-US" dirty="0">
                <a:ea typeface="Courier" charset="0"/>
                <a:cs typeface="Courier" charset="0"/>
              </a:rPr>
              <a:t> el </a:t>
            </a:r>
            <a:r>
              <a:rPr lang="en-US" dirty="0" err="1">
                <a:ea typeface="Courier" charset="0"/>
                <a:cs typeface="Courier" charset="0"/>
              </a:rPr>
              <a:t>salario</a:t>
            </a:r>
            <a:r>
              <a:rPr lang="en-US" dirty="0">
                <a:ea typeface="Courier" charset="0"/>
                <a:cs typeface="Courier" charset="0"/>
              </a:rPr>
              <a:t> para Jones se </a:t>
            </a:r>
            <a:r>
              <a:rPr lang="en-US" dirty="0" err="1">
                <a:ea typeface="Courier" charset="0"/>
                <a:cs typeface="Courier" charset="0"/>
              </a:rPr>
              <a:t>puede</a:t>
            </a:r>
            <a:r>
              <a:rPr lang="en-US" dirty="0">
                <a:ea typeface="Courier" charset="0"/>
                <a:cs typeface="Courier" charset="0"/>
              </a:rPr>
              <a:t> </a:t>
            </a:r>
            <a:r>
              <a:rPr lang="en-US" dirty="0" err="1">
                <a:ea typeface="Courier" charset="0"/>
                <a:cs typeface="Courier" charset="0"/>
              </a:rPr>
              <a:t>lograr</a:t>
            </a:r>
            <a:r>
              <a:rPr lang="en-US" dirty="0">
                <a:ea typeface="Courier" charset="0"/>
                <a:cs typeface="Courier" charset="0"/>
              </a:rPr>
              <a:t> </a:t>
            </a:r>
            <a:r>
              <a:rPr lang="en-US" dirty="0" err="1">
                <a:ea typeface="Courier" charset="0"/>
                <a:cs typeface="Courier" charset="0"/>
              </a:rPr>
              <a:t>fácilmente</a:t>
            </a:r>
            <a:r>
              <a:rPr lang="en-US" dirty="0">
                <a:ea typeface="Courier" charset="0"/>
                <a:cs typeface="Courier" charset="0"/>
              </a:rPr>
              <a:t> </a:t>
            </a:r>
            <a:r>
              <a:rPr lang="en-US" dirty="0" err="1">
                <a:ea typeface="Courier" charset="0"/>
                <a:cs typeface="Courier" charset="0"/>
              </a:rPr>
              <a:t>mediante</a:t>
            </a:r>
            <a:r>
              <a:rPr lang="en-US" dirty="0">
                <a:ea typeface="Courier" charset="0"/>
                <a:cs typeface="Courier" charset="0"/>
              </a:rPr>
              <a:t> la </a:t>
            </a:r>
            <a:r>
              <a:rPr lang="en-US" dirty="0" err="1">
                <a:ea typeface="Courier" charset="0"/>
                <a:cs typeface="Courier" charset="0"/>
              </a:rPr>
              <a:t>siguiente</a:t>
            </a:r>
            <a:r>
              <a:rPr lang="en-US" dirty="0">
                <a:ea typeface="Courier" charset="0"/>
                <a:cs typeface="Courier" charset="0"/>
              </a:rPr>
              <a:t> </a:t>
            </a:r>
            <a:r>
              <a:rPr lang="en-US" dirty="0" err="1">
                <a:ea typeface="Courier" charset="0"/>
                <a:cs typeface="Courier" charset="0"/>
              </a:rPr>
              <a:t>declaración</a:t>
            </a:r>
            <a:r>
              <a:rPr lang="en-US" dirty="0">
                <a:ea typeface="Courier" charset="0"/>
                <a:cs typeface="Courier" charset="0"/>
              </a:rPr>
              <a:t> SQL.</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36</a:t>
            </a:fld>
            <a:endParaRPr lang="en-US" sz="1400" dirty="0"/>
          </a:p>
        </p:txBody>
      </p:sp>
    </p:spTree>
    <p:extLst>
      <p:ext uri="{BB962C8B-B14F-4D97-AF65-F5344CB8AC3E}">
        <p14:creationId xmlns:p14="http://schemas.microsoft.com/office/powerpoint/2010/main" val="19218828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872753"/>
            <a:ext cx="10780059" cy="2483596"/>
          </a:xfrm>
        </p:spPr>
        <p:txBody>
          <a:bodyPr>
            <a:normAutofit/>
          </a:bodyPr>
          <a:lstStyle/>
          <a:p>
            <a:pPr marL="0" indent="0">
              <a:buNone/>
            </a:pPr>
            <a:r>
              <a:rPr lang="en-US" dirty="0">
                <a:ea typeface="Courier" charset="0"/>
                <a:cs typeface="Courier" charset="0"/>
              </a:rPr>
              <a:t>Como la </a:t>
            </a:r>
            <a:r>
              <a:rPr lang="en-US" dirty="0" err="1">
                <a:ea typeface="Courier" charset="0"/>
                <a:cs typeface="Courier" charset="0"/>
              </a:rPr>
              <a:t>tabla</a:t>
            </a:r>
            <a:r>
              <a:rPr lang="en-US" dirty="0">
                <a:ea typeface="Courier" charset="0"/>
                <a:cs typeface="Courier" charset="0"/>
              </a:rPr>
              <a:t> de EMP </a:t>
            </a:r>
            <a:r>
              <a:rPr lang="en-US" dirty="0" err="1">
                <a:ea typeface="Courier" charset="0"/>
                <a:cs typeface="Courier" charset="0"/>
              </a:rPr>
              <a:t>es</a:t>
            </a:r>
            <a:r>
              <a:rPr lang="en-US" dirty="0">
                <a:ea typeface="Courier" charset="0"/>
                <a:cs typeface="Courier" charset="0"/>
              </a:rPr>
              <a:t> </a:t>
            </a:r>
            <a:r>
              <a:rPr lang="en-US" dirty="0" err="1">
                <a:ea typeface="Courier" charset="0"/>
                <a:cs typeface="Courier" charset="0"/>
              </a:rPr>
              <a:t>una</a:t>
            </a:r>
            <a:r>
              <a:rPr lang="en-US" dirty="0">
                <a:ea typeface="Courier" charset="0"/>
                <a:cs typeface="Courier" charset="0"/>
              </a:rPr>
              <a:t> </a:t>
            </a:r>
            <a:r>
              <a:rPr lang="en-US" dirty="0" err="1">
                <a:ea typeface="Courier" charset="0"/>
                <a:cs typeface="Courier" charset="0"/>
              </a:rPr>
              <a:t>tabla</a:t>
            </a:r>
            <a:r>
              <a:rPr lang="en-US" dirty="0">
                <a:ea typeface="Courier" charset="0"/>
                <a:cs typeface="Courier" charset="0"/>
              </a:rPr>
              <a:t> virtual, al </a:t>
            </a:r>
            <a:r>
              <a:rPr lang="en-US" dirty="0" err="1">
                <a:ea typeface="Courier" charset="0"/>
                <a:cs typeface="Courier" charset="0"/>
              </a:rPr>
              <a:t>procesar</a:t>
            </a:r>
            <a:r>
              <a:rPr lang="en-US" dirty="0">
                <a:ea typeface="Courier" charset="0"/>
                <a:cs typeface="Courier" charset="0"/>
              </a:rPr>
              <a:t> </a:t>
            </a:r>
            <a:r>
              <a:rPr lang="en-US" dirty="0" err="1">
                <a:ea typeface="Courier" charset="0"/>
                <a:cs typeface="Courier" charset="0"/>
              </a:rPr>
              <a:t>esta</a:t>
            </a:r>
            <a:r>
              <a:rPr lang="en-US" dirty="0">
                <a:ea typeface="Courier" charset="0"/>
                <a:cs typeface="Courier" charset="0"/>
              </a:rPr>
              <a:t> </a:t>
            </a:r>
            <a:r>
              <a:rPr lang="en-US" dirty="0" err="1">
                <a:ea typeface="Courier" charset="0"/>
                <a:cs typeface="Courier" charset="0"/>
              </a:rPr>
              <a:t>consulta</a:t>
            </a:r>
            <a:r>
              <a:rPr lang="en-US" dirty="0">
                <a:ea typeface="Courier" charset="0"/>
                <a:cs typeface="Courier" charset="0"/>
              </a:rPr>
              <a:t>, el </a:t>
            </a:r>
            <a:r>
              <a:rPr lang="en-US" dirty="0" err="1">
                <a:ea typeface="Courier" charset="0"/>
                <a:cs typeface="Courier" charset="0"/>
              </a:rPr>
              <a:t>sistema</a:t>
            </a:r>
            <a:r>
              <a:rPr lang="en-US" dirty="0">
                <a:ea typeface="Courier" charset="0"/>
                <a:cs typeface="Courier" charset="0"/>
              </a:rPr>
              <a:t> genera </a:t>
            </a:r>
            <a:r>
              <a:rPr lang="en-US" dirty="0" err="1">
                <a:ea typeface="Courier" charset="0"/>
                <a:cs typeface="Courier" charset="0"/>
              </a:rPr>
              <a:t>todas</a:t>
            </a:r>
            <a:r>
              <a:rPr lang="en-US" dirty="0">
                <a:ea typeface="Courier" charset="0"/>
                <a:cs typeface="Courier" charset="0"/>
              </a:rPr>
              <a:t>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subconsultas</a:t>
            </a:r>
            <a:r>
              <a:rPr lang="en-US" dirty="0">
                <a:ea typeface="Courier" charset="0"/>
                <a:cs typeface="Courier" charset="0"/>
              </a:rPr>
              <a:t> </a:t>
            </a:r>
            <a:r>
              <a:rPr lang="en-US" dirty="0" err="1">
                <a:ea typeface="Courier" charset="0"/>
                <a:cs typeface="Courier" charset="0"/>
              </a:rPr>
              <a:t>adecuadas</a:t>
            </a:r>
            <a:r>
              <a:rPr lang="en-US" dirty="0">
                <a:ea typeface="Courier" charset="0"/>
                <a:cs typeface="Courier" charset="0"/>
              </a:rPr>
              <a:t> (</a:t>
            </a:r>
            <a:r>
              <a:rPr lang="en-US" dirty="0" err="1">
                <a:ea typeface="Courier" charset="0"/>
                <a:cs typeface="Courier" charset="0"/>
              </a:rPr>
              <a:t>definidas</a:t>
            </a:r>
            <a:r>
              <a:rPr lang="en-US" dirty="0">
                <a:ea typeface="Courier" charset="0"/>
                <a:cs typeface="Courier" charset="0"/>
              </a:rPr>
              <a:t> en los </a:t>
            </a:r>
            <a:r>
              <a:rPr lang="en-US" dirty="0" err="1">
                <a:ea typeface="Courier" charset="0"/>
                <a:cs typeface="Courier" charset="0"/>
              </a:rPr>
              <a:t>fragmentos</a:t>
            </a:r>
            <a:r>
              <a:rPr lang="en-US" dirty="0">
                <a:ea typeface="Courier" charset="0"/>
                <a:cs typeface="Courier" charset="0"/>
              </a:rPr>
              <a:t> </a:t>
            </a:r>
            <a:r>
              <a:rPr lang="en-US" dirty="0" err="1">
                <a:ea typeface="Courier" charset="0"/>
                <a:cs typeface="Courier" charset="0"/>
              </a:rPr>
              <a:t>físicos</a:t>
            </a:r>
            <a:r>
              <a:rPr lang="en-US" dirty="0">
                <a:ea typeface="Courier" charset="0"/>
                <a:cs typeface="Courier" charset="0"/>
              </a:rPr>
              <a:t>) y </a:t>
            </a:r>
            <a:r>
              <a:rPr lang="en-US" dirty="0" err="1">
                <a:ea typeface="Courier" charset="0"/>
                <a:cs typeface="Courier" charset="0"/>
              </a:rPr>
              <a:t>luego</a:t>
            </a:r>
            <a:r>
              <a:rPr lang="en-US" dirty="0">
                <a:ea typeface="Courier" charset="0"/>
                <a:cs typeface="Courier" charset="0"/>
              </a:rPr>
              <a:t>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ejecuta</a:t>
            </a:r>
            <a:r>
              <a:rPr lang="en-US" dirty="0">
                <a:ea typeface="Courier" charset="0"/>
                <a:cs typeface="Courier" charset="0"/>
              </a:rPr>
              <a:t> en los </a:t>
            </a:r>
            <a:r>
              <a:rPr lang="en-US" dirty="0" err="1">
                <a:ea typeface="Courier" charset="0"/>
                <a:cs typeface="Courier" charset="0"/>
              </a:rPr>
              <a:t>sitios</a:t>
            </a:r>
            <a:r>
              <a:rPr lang="en-US" dirty="0">
                <a:ea typeface="Courier" charset="0"/>
                <a:cs typeface="Courier" charset="0"/>
              </a:rPr>
              <a:t> </a:t>
            </a:r>
            <a:r>
              <a:rPr lang="en-US" dirty="0" err="1">
                <a:ea typeface="Courier" charset="0"/>
                <a:cs typeface="Courier" charset="0"/>
              </a:rPr>
              <a:t>donde</a:t>
            </a:r>
            <a:r>
              <a:rPr lang="en-US" dirty="0">
                <a:ea typeface="Courier" charset="0"/>
                <a:cs typeface="Courier" charset="0"/>
              </a:rPr>
              <a:t> se </a:t>
            </a:r>
            <a:r>
              <a:rPr lang="en-US" dirty="0" err="1">
                <a:ea typeface="Courier" charset="0"/>
                <a:cs typeface="Courier" charset="0"/>
              </a:rPr>
              <a:t>almacenan</a:t>
            </a:r>
            <a:r>
              <a:rPr lang="en-US" dirty="0">
                <a:ea typeface="Courier" charset="0"/>
                <a:cs typeface="Courier" charset="0"/>
              </a:rPr>
              <a:t> los </a:t>
            </a:r>
            <a:r>
              <a:rPr lang="en-US" dirty="0" err="1">
                <a:ea typeface="Courier" charset="0"/>
                <a:cs typeface="Courier" charset="0"/>
              </a:rPr>
              <a:t>fragmentos</a:t>
            </a:r>
            <a:r>
              <a:rPr lang="en-US" dirty="0">
                <a:ea typeface="Courier" charset="0"/>
                <a:cs typeface="Courier" charset="0"/>
              </a:rPr>
              <a:t>.</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37</a:t>
            </a:fld>
            <a:endParaRPr lang="en-US" sz="1400" dirty="0"/>
          </a:p>
        </p:txBody>
      </p:sp>
      <p:sp>
        <p:nvSpPr>
          <p:cNvPr id="6" name="CuadroTexto 5"/>
          <p:cNvSpPr txBox="1"/>
          <p:nvPr/>
        </p:nvSpPr>
        <p:spPr>
          <a:xfrm>
            <a:off x="932329" y="2109770"/>
            <a:ext cx="3299012" cy="1200329"/>
          </a:xfrm>
          <a:prstGeom prst="rect">
            <a:avLst/>
          </a:prstGeom>
          <a:noFill/>
        </p:spPr>
        <p:txBody>
          <a:bodyPr wrap="square" rtlCol="0">
            <a:spAutoFit/>
          </a:bodyPr>
          <a:lstStyle/>
          <a:p>
            <a:r>
              <a:rPr lang="en-US" sz="2400" dirty="0">
                <a:latin typeface="Courier" charset="0"/>
                <a:ea typeface="Courier" charset="0"/>
                <a:cs typeface="Courier" charset="0"/>
              </a:rPr>
              <a:t>Select Sal</a:t>
            </a:r>
          </a:p>
          <a:p>
            <a:r>
              <a:rPr lang="en-US" sz="2400" dirty="0">
                <a:latin typeface="Courier" charset="0"/>
                <a:ea typeface="Courier" charset="0"/>
                <a:cs typeface="Courier" charset="0"/>
              </a:rPr>
              <a:t>From EMP</a:t>
            </a:r>
          </a:p>
          <a:p>
            <a:r>
              <a:rPr lang="en-US" sz="2400" dirty="0">
                <a:latin typeface="Courier" charset="0"/>
                <a:ea typeface="Courier" charset="0"/>
                <a:cs typeface="Courier" charset="0"/>
              </a:rPr>
              <a:t>Where </a:t>
            </a:r>
            <a:r>
              <a:rPr lang="en-US" sz="2400" dirty="0" err="1">
                <a:latin typeface="Courier" charset="0"/>
                <a:ea typeface="Courier" charset="0"/>
                <a:cs typeface="Courier" charset="0"/>
              </a:rPr>
              <a:t>Eno</a:t>
            </a:r>
            <a:r>
              <a:rPr lang="en-US" sz="2400" dirty="0">
                <a:latin typeface="Courier" charset="0"/>
                <a:ea typeface="Courier" charset="0"/>
                <a:cs typeface="Courier" charset="0"/>
              </a:rPr>
              <a:t> = 100;</a:t>
            </a:r>
          </a:p>
        </p:txBody>
      </p:sp>
      <p:sp>
        <p:nvSpPr>
          <p:cNvPr id="8" name="Título 1"/>
          <p:cNvSpPr>
            <a:spLocks noGrp="1"/>
          </p:cNvSpPr>
          <p:nvPr>
            <p:ph type="title"/>
          </p:nvPr>
        </p:nvSpPr>
        <p:spPr>
          <a:xfrm>
            <a:off x="838200" y="365125"/>
            <a:ext cx="10515600" cy="1317371"/>
          </a:xfrm>
        </p:spPr>
        <p:txBody>
          <a:bodyPr>
            <a:noAutofit/>
          </a:bodyPr>
          <a:lstStyle/>
          <a:p>
            <a:r>
              <a:rPr lang="en-US" sz="3900" dirty="0" err="1" smtClean="0"/>
              <a:t>Escenario</a:t>
            </a:r>
            <a:r>
              <a:rPr lang="en-US" sz="3900" dirty="0" smtClean="0"/>
              <a:t> 3:</a:t>
            </a:r>
            <a:br>
              <a:rPr lang="en-US" sz="3900" dirty="0" smtClean="0"/>
            </a:br>
            <a:r>
              <a:rPr lang="en-US" sz="3900" dirty="0" err="1" smtClean="0"/>
              <a:t>Transparencias</a:t>
            </a:r>
            <a:r>
              <a:rPr lang="en-US" sz="3900" dirty="0" smtClean="0"/>
              <a:t> </a:t>
            </a:r>
            <a:r>
              <a:rPr lang="en-US" sz="3900" dirty="0" smtClean="0"/>
              <a:t>de </a:t>
            </a:r>
            <a:r>
              <a:rPr lang="en-US" sz="3900" dirty="0" err="1" smtClean="0"/>
              <a:t>Fragmentación</a:t>
            </a:r>
            <a:r>
              <a:rPr lang="en-US" sz="3900" dirty="0"/>
              <a:t>, </a:t>
            </a:r>
            <a:r>
              <a:rPr lang="en-US" sz="3900" dirty="0" err="1" smtClean="0"/>
              <a:t>Ubicación</a:t>
            </a:r>
            <a:r>
              <a:rPr lang="en-US" sz="3900" dirty="0" smtClean="0"/>
              <a:t> </a:t>
            </a:r>
            <a:r>
              <a:rPr lang="en-US" sz="3900" dirty="0"/>
              <a:t>y </a:t>
            </a:r>
            <a:r>
              <a:rPr lang="en-US" sz="3900" dirty="0" smtClean="0"/>
              <a:t>de </a:t>
            </a:r>
            <a:r>
              <a:rPr lang="en-US" sz="3900" dirty="0" err="1" smtClean="0"/>
              <a:t>Replicación</a:t>
            </a:r>
            <a:endParaRPr lang="en-US" sz="3900" b="1" dirty="0"/>
          </a:p>
        </p:txBody>
      </p:sp>
    </p:spTree>
    <p:extLst>
      <p:ext uri="{BB962C8B-B14F-4D97-AF65-F5344CB8AC3E}">
        <p14:creationId xmlns:p14="http://schemas.microsoft.com/office/powerpoint/2010/main" val="16730700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n-US" dirty="0" smtClean="0"/>
              <a:t>Material para </a:t>
            </a:r>
            <a:r>
              <a:rPr lang="en-US" dirty="0" err="1" smtClean="0"/>
              <a:t>revisarlo</a:t>
            </a:r>
            <a:r>
              <a:rPr lang="en-US" dirty="0" smtClean="0"/>
              <a:t> de forma </a:t>
            </a:r>
            <a:r>
              <a:rPr lang="en-US" dirty="0" err="1" smtClean="0"/>
              <a:t>independiente</a:t>
            </a:r>
            <a:r>
              <a:rPr lang="en-US" dirty="0" smtClean="0"/>
              <a:t>:</a:t>
            </a:r>
          </a:p>
          <a:p>
            <a:r>
              <a:rPr lang="en-US" dirty="0" err="1" smtClean="0"/>
              <a:t>Secci</a:t>
            </a:r>
            <a:r>
              <a:rPr lang="es-ES" dirty="0" err="1" smtClean="0"/>
              <a:t>ón</a:t>
            </a:r>
            <a:r>
              <a:rPr lang="es-ES" dirty="0" smtClean="0"/>
              <a:t> 2.5 </a:t>
            </a:r>
          </a:p>
          <a:p>
            <a:r>
              <a:rPr lang="en-US" dirty="0"/>
              <a:t>DISTRIBUTED </a:t>
            </a:r>
            <a:r>
              <a:rPr lang="en-US" dirty="0" smtClean="0"/>
              <a:t>DATABASE MANAGEMENT SYSTEMS, A </a:t>
            </a:r>
            <a:r>
              <a:rPr lang="en-US" dirty="0"/>
              <a:t>Practical </a:t>
            </a:r>
            <a:r>
              <a:rPr lang="en-US" dirty="0" smtClean="0"/>
              <a:t>Approach, </a:t>
            </a:r>
            <a:r>
              <a:rPr lang="en-US" dirty="0"/>
              <a:t>SAEED K. </a:t>
            </a:r>
            <a:r>
              <a:rPr lang="en-US" dirty="0" smtClean="0"/>
              <a:t>RAHIMI and </a:t>
            </a:r>
            <a:r>
              <a:rPr lang="en-US" dirty="0"/>
              <a:t>FRANK S. </a:t>
            </a:r>
            <a:r>
              <a:rPr lang="en-US" dirty="0" smtClean="0"/>
              <a:t>HAUG.</a:t>
            </a:r>
            <a:endParaRPr lang="es-ES" dirty="0"/>
          </a:p>
        </p:txBody>
      </p:sp>
    </p:spTree>
    <p:extLst>
      <p:ext uri="{BB962C8B-B14F-4D97-AF65-F5344CB8AC3E}">
        <p14:creationId xmlns:p14="http://schemas.microsoft.com/office/powerpoint/2010/main" val="1997818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4701988" cy="1317371"/>
          </a:xfrm>
        </p:spPr>
        <p:txBody>
          <a:bodyPr/>
          <a:lstStyle/>
          <a:p>
            <a:r>
              <a:rPr lang="en-US" dirty="0"/>
              <a:t>UN EJEMPLO MÁS COMPLEJO</a:t>
            </a:r>
            <a:endParaRPr lang="en-US" b="1" dirty="0"/>
          </a:p>
        </p:txBody>
      </p:sp>
      <p:sp>
        <p:nvSpPr>
          <p:cNvPr id="3" name="Marcador de contenido 2"/>
          <p:cNvSpPr>
            <a:spLocks noGrp="1"/>
          </p:cNvSpPr>
          <p:nvPr>
            <p:ph idx="1"/>
          </p:nvPr>
        </p:nvSpPr>
        <p:spPr>
          <a:xfrm>
            <a:off x="838201" y="1990164"/>
            <a:ext cx="5199530" cy="4366185"/>
          </a:xfrm>
        </p:spPr>
        <p:txBody>
          <a:bodyPr>
            <a:normAutofit/>
          </a:bodyPr>
          <a:lstStyle/>
          <a:p>
            <a:pPr marL="0" indent="0">
              <a:buNone/>
            </a:pPr>
            <a:r>
              <a:rPr lang="en-US" dirty="0" err="1">
                <a:ea typeface="Courier" charset="0"/>
                <a:cs typeface="Courier" charset="0"/>
              </a:rPr>
              <a:t>Consideremos</a:t>
            </a:r>
            <a:r>
              <a:rPr lang="en-US" dirty="0">
                <a:ea typeface="Courier" charset="0"/>
                <a:cs typeface="Courier" charset="0"/>
              </a:rPr>
              <a:t> un </a:t>
            </a:r>
            <a:r>
              <a:rPr lang="en-US" dirty="0" err="1">
                <a:ea typeface="Courier" charset="0"/>
                <a:cs typeface="Courier" charset="0"/>
              </a:rPr>
              <a:t>ejemplo</a:t>
            </a:r>
            <a:r>
              <a:rPr lang="en-US" dirty="0">
                <a:ea typeface="Courier" charset="0"/>
                <a:cs typeface="Courier" charset="0"/>
              </a:rPr>
              <a:t> </a:t>
            </a:r>
            <a:r>
              <a:rPr lang="en-US" dirty="0" err="1">
                <a:ea typeface="Courier" charset="0"/>
                <a:cs typeface="Courier" charset="0"/>
              </a:rPr>
              <a:t>más</a:t>
            </a:r>
            <a:r>
              <a:rPr lang="en-US" dirty="0">
                <a:ea typeface="Courier" charset="0"/>
                <a:cs typeface="Courier" charset="0"/>
              </a:rPr>
              <a:t> </a:t>
            </a:r>
            <a:r>
              <a:rPr lang="en-US" dirty="0" err="1">
                <a:ea typeface="Courier" charset="0"/>
                <a:cs typeface="Courier" charset="0"/>
              </a:rPr>
              <a:t>complicado</a:t>
            </a:r>
            <a:r>
              <a:rPr lang="en-US" dirty="0">
                <a:ea typeface="Courier" charset="0"/>
                <a:cs typeface="Courier" charset="0"/>
              </a:rPr>
              <a:t>, en el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aplicaremos</a:t>
            </a:r>
            <a:r>
              <a:rPr lang="en-US" dirty="0">
                <a:ea typeface="Courier" charset="0"/>
                <a:cs typeface="Courier" charset="0"/>
              </a:rPr>
              <a:t> </a:t>
            </a:r>
            <a:r>
              <a:rPr lang="en-US" dirty="0" err="1">
                <a:ea typeface="Courier" charset="0"/>
                <a:cs typeface="Courier" charset="0"/>
              </a:rPr>
              <a:t>una</a:t>
            </a:r>
            <a:r>
              <a:rPr lang="en-US" dirty="0">
                <a:ea typeface="Courier" charset="0"/>
                <a:cs typeface="Courier" charset="0"/>
              </a:rPr>
              <a:t> </a:t>
            </a:r>
            <a:r>
              <a:rPr lang="en-US" dirty="0" err="1">
                <a:ea typeface="Courier" charset="0"/>
                <a:cs typeface="Courier" charset="0"/>
              </a:rPr>
              <a:t>serie</a:t>
            </a:r>
            <a:r>
              <a:rPr lang="en-US" dirty="0">
                <a:ea typeface="Courier" charset="0"/>
                <a:cs typeface="Courier" charset="0"/>
              </a:rPr>
              <a:t> de </a:t>
            </a:r>
            <a:r>
              <a:rPr lang="en-US" dirty="0" err="1">
                <a:ea typeface="Courier" charset="0"/>
                <a:cs typeface="Courier" charset="0"/>
              </a:rPr>
              <a:t>fragmentación</a:t>
            </a:r>
            <a:r>
              <a:rPr lang="en-US" dirty="0">
                <a:ea typeface="Courier" charset="0"/>
                <a:cs typeface="Courier" charset="0"/>
              </a:rPr>
              <a:t> horizontal y vertical (</a:t>
            </a:r>
            <a:r>
              <a:rPr lang="en-US" dirty="0" err="1">
                <a:ea typeface="Courier" charset="0"/>
                <a:cs typeface="Courier" charset="0"/>
              </a:rPr>
              <a:t>híbrida</a:t>
            </a:r>
            <a:r>
              <a:rPr lang="en-US" dirty="0">
                <a:ea typeface="Courier" charset="0"/>
                <a:cs typeface="Courier" charset="0"/>
              </a:rPr>
              <a:t>) a la </a:t>
            </a:r>
            <a:r>
              <a:rPr lang="en-US" dirty="0" err="1">
                <a:ea typeface="Courier" charset="0"/>
                <a:cs typeface="Courier" charset="0"/>
              </a:rPr>
              <a:t>tabla</a:t>
            </a:r>
            <a:r>
              <a:rPr lang="en-US" dirty="0">
                <a:ea typeface="Courier" charset="0"/>
                <a:cs typeface="Courier" charset="0"/>
              </a:rPr>
              <a:t> “EMP (</a:t>
            </a:r>
            <a:r>
              <a:rPr lang="en-US" dirty="0" err="1">
                <a:ea typeface="Courier" charset="0"/>
                <a:cs typeface="Courier" charset="0"/>
              </a:rPr>
              <a:t>eno</a:t>
            </a:r>
            <a:r>
              <a:rPr lang="en-US" dirty="0">
                <a:ea typeface="Courier" charset="0"/>
                <a:cs typeface="Courier" charset="0"/>
              </a:rPr>
              <a:t>, name, </a:t>
            </a:r>
            <a:r>
              <a:rPr lang="en-US" dirty="0" err="1">
                <a:ea typeface="Courier" charset="0"/>
                <a:cs typeface="Courier" charset="0"/>
              </a:rPr>
              <a:t>sal</a:t>
            </a:r>
            <a:r>
              <a:rPr lang="en-US" dirty="0">
                <a:ea typeface="Courier" charset="0"/>
                <a:cs typeface="Courier" charset="0"/>
              </a:rPr>
              <a:t>, tax, </a:t>
            </a:r>
            <a:r>
              <a:rPr lang="en-US" dirty="0" err="1">
                <a:ea typeface="Courier" charset="0"/>
                <a:cs typeface="Courier" charset="0"/>
              </a:rPr>
              <a:t>mgr</a:t>
            </a:r>
            <a:r>
              <a:rPr lang="en-US" dirty="0">
                <a:ea typeface="Courier" charset="0"/>
                <a:cs typeface="Courier" charset="0"/>
              </a:rPr>
              <a:t>, </a:t>
            </a:r>
            <a:r>
              <a:rPr lang="en-US" dirty="0" err="1">
                <a:ea typeface="Courier" charset="0"/>
                <a:cs typeface="Courier" charset="0"/>
              </a:rPr>
              <a:t>dno</a:t>
            </a:r>
            <a:r>
              <a:rPr lang="en-US" dirty="0">
                <a:ea typeface="Courier" charset="0"/>
                <a:cs typeface="Courier" charset="0"/>
              </a:rPr>
              <a:t>)”. Este </a:t>
            </a:r>
            <a:r>
              <a:rPr lang="en-US" dirty="0" err="1">
                <a:ea typeface="Courier" charset="0"/>
                <a:cs typeface="Courier" charset="0"/>
              </a:rPr>
              <a:t>enfoque</a:t>
            </a:r>
            <a:r>
              <a:rPr lang="en-US" dirty="0">
                <a:ea typeface="Courier" charset="0"/>
                <a:cs typeface="Courier" charset="0"/>
              </a:rPr>
              <a:t> de </a:t>
            </a:r>
            <a:r>
              <a:rPr lang="en-US" dirty="0" err="1">
                <a:ea typeface="Courier" charset="0"/>
                <a:cs typeface="Courier" charset="0"/>
              </a:rPr>
              <a:t>fragmentación</a:t>
            </a:r>
            <a:r>
              <a:rPr lang="en-US" dirty="0">
                <a:ea typeface="Courier" charset="0"/>
                <a:cs typeface="Courier" charset="0"/>
              </a:rPr>
              <a:t> </a:t>
            </a:r>
            <a:r>
              <a:rPr lang="en-US" dirty="0" err="1">
                <a:ea typeface="Courier" charset="0"/>
                <a:cs typeface="Courier" charset="0"/>
              </a:rPr>
              <a:t>fragmenta</a:t>
            </a:r>
            <a:r>
              <a:rPr lang="en-US" dirty="0">
                <a:ea typeface="Courier" charset="0"/>
                <a:cs typeface="Courier" charset="0"/>
              </a:rPr>
              <a:t> la </a:t>
            </a:r>
            <a:r>
              <a:rPr lang="en-US" dirty="0" err="1">
                <a:ea typeface="Courier" charset="0"/>
                <a:cs typeface="Courier" charset="0"/>
              </a:rPr>
              <a:t>tabla</a:t>
            </a:r>
            <a:r>
              <a:rPr lang="en-US" dirty="0">
                <a:ea typeface="Courier" charset="0"/>
                <a:cs typeface="Courier" charset="0"/>
              </a:rPr>
              <a:t> de EMP en </a:t>
            </a:r>
            <a:r>
              <a:rPr lang="en-US" dirty="0" err="1">
                <a:ea typeface="Courier" charset="0"/>
                <a:cs typeface="Courier" charset="0"/>
              </a:rPr>
              <a:t>cuatro</a:t>
            </a:r>
            <a:r>
              <a:rPr lang="en-US" dirty="0">
                <a:ea typeface="Courier" charset="0"/>
                <a:cs typeface="Courier" charset="0"/>
              </a:rPr>
              <a:t> </a:t>
            </a:r>
            <a:r>
              <a:rPr lang="en-US" dirty="0" err="1">
                <a:ea typeface="Courier" charset="0"/>
                <a:cs typeface="Courier" charset="0"/>
              </a:rPr>
              <a:t>fragmentos</a:t>
            </a:r>
            <a:r>
              <a:rPr lang="en-US" dirty="0">
                <a:ea typeface="Courier" charset="0"/>
                <a:cs typeface="Courier" charset="0"/>
              </a:rPr>
              <a:t> </a:t>
            </a:r>
            <a:r>
              <a:rPr lang="en-US" dirty="0" err="1">
                <a:ea typeface="Courier" charset="0"/>
                <a:cs typeface="Courier" charset="0"/>
              </a:rPr>
              <a:t>llamados</a:t>
            </a:r>
            <a:r>
              <a:rPr lang="en-US" dirty="0">
                <a:ea typeface="Courier" charset="0"/>
                <a:cs typeface="Courier" charset="0"/>
              </a:rPr>
              <a:t> “EMP1”, “EMP2”, “EMP3” y “EMP4” </a:t>
            </a:r>
            <a:r>
              <a:rPr lang="en-US" dirty="0" err="1">
                <a:ea typeface="Courier" charset="0"/>
                <a:cs typeface="Courier" charset="0"/>
              </a:rPr>
              <a:t>como</a:t>
            </a:r>
            <a:r>
              <a:rPr lang="en-US" dirty="0">
                <a:ea typeface="Courier" charset="0"/>
                <a:cs typeface="Courier" charset="0"/>
              </a:rPr>
              <a:t> se </a:t>
            </a:r>
            <a:r>
              <a:rPr lang="en-US" dirty="0" err="1">
                <a:ea typeface="Courier" charset="0"/>
                <a:cs typeface="Courier" charset="0"/>
              </a:rPr>
              <a:t>muestra</a:t>
            </a:r>
            <a:r>
              <a:rPr lang="en-US" dirty="0">
                <a:ea typeface="Courier" charset="0"/>
                <a:cs typeface="Courier" charset="0"/>
              </a:rPr>
              <a:t> en la </a:t>
            </a:r>
            <a:r>
              <a:rPr lang="en-US" dirty="0" err="1">
                <a:ea typeface="Courier" charset="0"/>
                <a:cs typeface="Courier" charset="0"/>
              </a:rPr>
              <a:t>Figura</a:t>
            </a:r>
            <a:r>
              <a:rPr lang="en-US" dirty="0">
                <a:ea typeface="Courier" charset="0"/>
                <a:cs typeface="Courier" charset="0"/>
              </a:rPr>
              <a:t> 2.35.</a:t>
            </a:r>
            <a:endParaRPr lang="es-ES_tradnl" dirty="0">
              <a:ea typeface="Courier" charset="0"/>
              <a:cs typeface="Courier" charset="0"/>
            </a:endParaRPr>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39</a:t>
            </a:fld>
            <a:endParaRPr lang="en-US" sz="1400" dirty="0"/>
          </a:p>
        </p:txBody>
      </p:sp>
      <p:pic>
        <p:nvPicPr>
          <p:cNvPr id="6" name="Imagen 5"/>
          <p:cNvPicPr>
            <a:picLocks noChangeAspect="1"/>
          </p:cNvPicPr>
          <p:nvPr/>
        </p:nvPicPr>
        <p:blipFill>
          <a:blip r:embed="rId2"/>
          <a:stretch>
            <a:fillRect/>
          </a:stretch>
        </p:blipFill>
        <p:spPr>
          <a:xfrm>
            <a:off x="6037731" y="176071"/>
            <a:ext cx="6060141" cy="6545404"/>
          </a:xfrm>
          <a:prstGeom prst="rect">
            <a:avLst/>
          </a:prstGeom>
        </p:spPr>
      </p:pic>
    </p:spTree>
    <p:extLst>
      <p:ext uri="{BB962C8B-B14F-4D97-AF65-F5344CB8AC3E}">
        <p14:creationId xmlns:p14="http://schemas.microsoft.com/office/powerpoint/2010/main" val="742661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165412"/>
            <a:ext cx="10719816" cy="5190938"/>
          </a:xfrm>
        </p:spPr>
        <p:txBody>
          <a:bodyPr>
            <a:normAutofit/>
          </a:bodyPr>
          <a:lstStyle/>
          <a:p>
            <a:r>
              <a:rPr lang="es-ES_tradnl" dirty="0"/>
              <a:t>Para fragmentar una tabla horizontalmente, usamos uno o más predicados (condiciones). Hay diferentes tipos de predicados para elegir al fragmentar la tabla. Por ejemplo, podemos usar predicados simples, como “Sal&gt; 100000” o “DNO = 1”. </a:t>
            </a:r>
            <a:endParaRPr lang="es-ES_tradnl" dirty="0" smtClean="0"/>
          </a:p>
          <a:p>
            <a:r>
              <a:rPr lang="es-ES_tradnl" dirty="0" smtClean="0"/>
              <a:t>En </a:t>
            </a:r>
            <a:r>
              <a:rPr lang="es-ES_tradnl" dirty="0"/>
              <a:t>general, un predicado simple, P, sigue el formato “Columna − </a:t>
            </a:r>
            <a:r>
              <a:rPr lang="es-ES_tradnl" dirty="0" smtClean="0"/>
              <a:t>Operador comparativo </a:t>
            </a:r>
            <a:r>
              <a:rPr lang="es-ES_tradnl" dirty="0"/>
              <a:t>−</a:t>
            </a:r>
            <a:r>
              <a:rPr lang="es-ES_tradnl" dirty="0" smtClean="0"/>
              <a:t>  </a:t>
            </a:r>
            <a:r>
              <a:rPr lang="es-ES_tradnl" dirty="0"/>
              <a:t>Valor”. El operador comparativo es uno de los operadores en el conjunto {=, </a:t>
            </a:r>
            <a:r>
              <a:rPr lang="es-ES_tradnl" dirty="0" smtClean="0"/>
              <a:t>&lt;, &gt;, &gt;=, </a:t>
            </a:r>
            <a:r>
              <a:rPr lang="es-ES_tradnl" dirty="0"/>
              <a:t>&lt;=, &lt;&gt;}. </a:t>
            </a:r>
            <a:endParaRPr lang="es-ES_tradnl" dirty="0" smtClean="0"/>
          </a:p>
          <a:p>
            <a:r>
              <a:rPr lang="es-ES_tradnl" dirty="0" smtClean="0"/>
              <a:t>También </a:t>
            </a:r>
            <a:r>
              <a:rPr lang="es-ES_tradnl" dirty="0"/>
              <a:t>podemos usar un predicado de término mínimo, M, que se define como una </a:t>
            </a:r>
            <a:r>
              <a:rPr lang="es-ES_tradnl" u="sng" dirty="0"/>
              <a:t>forma normal conjuntiva de predicados simples</a:t>
            </a:r>
            <a:r>
              <a:rPr lang="es-ES_tradnl" dirty="0"/>
              <a:t>. Por ejemplo, los predicados {Salario&gt; 30,000 ˆ Ubicación = "LA"} y {Salario&gt; 30,000 ˆ Ubicación &lt;&gt; "LA"} son predicados </a:t>
            </a:r>
            <a:r>
              <a:rPr lang="es-ES_tradnl" dirty="0"/>
              <a:t>de término mínimo. </a:t>
            </a:r>
            <a:r>
              <a:rPr lang="es-ES_tradnl" dirty="0"/>
              <a:t>Aquí, el operador "ˆ" se lee como </a:t>
            </a:r>
            <a:r>
              <a:rPr lang="es-ES_tradnl" dirty="0" smtClean="0"/>
              <a:t>”AND".</a:t>
            </a: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a:t>
            </a:fld>
            <a:endParaRPr lang="en-US" sz="1400" dirty="0"/>
          </a:p>
        </p:txBody>
      </p:sp>
    </p:spTree>
    <p:extLst>
      <p:ext uri="{BB962C8B-B14F-4D97-AF65-F5344CB8AC3E}">
        <p14:creationId xmlns:p14="http://schemas.microsoft.com/office/powerpoint/2010/main" val="429870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UN EJEMPLO MÁS COMPLEJO</a:t>
            </a:r>
            <a:endParaRPr lang="en-US" b="1" dirty="0"/>
          </a:p>
        </p:txBody>
      </p:sp>
      <p:sp>
        <p:nvSpPr>
          <p:cNvPr id="3" name="Marcador de contenido 2"/>
          <p:cNvSpPr>
            <a:spLocks noGrp="1"/>
          </p:cNvSpPr>
          <p:nvPr>
            <p:ph idx="1"/>
          </p:nvPr>
        </p:nvSpPr>
        <p:spPr>
          <a:xfrm>
            <a:off x="838200" y="1918447"/>
            <a:ext cx="10780059" cy="4437902"/>
          </a:xfrm>
        </p:spPr>
        <p:txBody>
          <a:bodyPr>
            <a:normAutofit fontScale="92500"/>
          </a:bodyPr>
          <a:lstStyle/>
          <a:p>
            <a:pPr marL="0" indent="0">
              <a:buNone/>
            </a:pPr>
            <a:r>
              <a:rPr lang="en-US" dirty="0" err="1">
                <a:ea typeface="Courier" charset="0"/>
                <a:cs typeface="Courier" charset="0"/>
              </a:rPr>
              <a:t>Obviamente</a:t>
            </a:r>
            <a:r>
              <a:rPr lang="en-US" dirty="0">
                <a:ea typeface="Courier" charset="0"/>
                <a:cs typeface="Courier" charset="0"/>
              </a:rPr>
              <a:t>, EMP1 y EMP2 </a:t>
            </a:r>
            <a:r>
              <a:rPr lang="en-US" dirty="0" err="1">
                <a:ea typeface="Courier" charset="0"/>
                <a:cs typeface="Courier" charset="0"/>
              </a:rPr>
              <a:t>contienen</a:t>
            </a:r>
            <a:r>
              <a:rPr lang="en-US" dirty="0">
                <a:ea typeface="Courier" charset="0"/>
                <a:cs typeface="Courier" charset="0"/>
              </a:rPr>
              <a:t> </a:t>
            </a:r>
            <a:r>
              <a:rPr lang="en-US" dirty="0" err="1">
                <a:ea typeface="Courier" charset="0"/>
                <a:cs typeface="Courier" charset="0"/>
              </a:rPr>
              <a:t>información</a:t>
            </a:r>
            <a:r>
              <a:rPr lang="en-US" dirty="0">
                <a:ea typeface="Courier" charset="0"/>
                <a:cs typeface="Courier" charset="0"/>
              </a:rPr>
              <a:t> </a:t>
            </a:r>
            <a:r>
              <a:rPr lang="en-US" dirty="0" err="1">
                <a:ea typeface="Courier" charset="0"/>
                <a:cs typeface="Courier" charset="0"/>
              </a:rPr>
              <a:t>acerca</a:t>
            </a:r>
            <a:r>
              <a:rPr lang="en-US" dirty="0">
                <a:ea typeface="Courier" charset="0"/>
                <a:cs typeface="Courier" charset="0"/>
              </a:rPr>
              <a:t> de </a:t>
            </a:r>
            <a:r>
              <a:rPr lang="en-US" dirty="0" err="1">
                <a:ea typeface="Courier" charset="0"/>
                <a:cs typeface="Courier" charset="0"/>
              </a:rPr>
              <a:t>aquellos</a:t>
            </a:r>
            <a:r>
              <a:rPr lang="en-US" dirty="0">
                <a:ea typeface="Courier" charset="0"/>
                <a:cs typeface="Courier" charset="0"/>
              </a:rPr>
              <a:t> </a:t>
            </a:r>
            <a:r>
              <a:rPr lang="en-US" dirty="0" err="1">
                <a:ea typeface="Courier" charset="0"/>
                <a:cs typeface="Courier" charset="0"/>
              </a:rPr>
              <a:t>empleados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trabajan</a:t>
            </a:r>
            <a:r>
              <a:rPr lang="en-US" dirty="0">
                <a:ea typeface="Courier" charset="0"/>
                <a:cs typeface="Courier" charset="0"/>
              </a:rPr>
              <a:t> en los </a:t>
            </a:r>
            <a:r>
              <a:rPr lang="en-US" dirty="0" err="1">
                <a:ea typeface="Courier" charset="0"/>
                <a:cs typeface="Courier" charset="0"/>
              </a:rPr>
              <a:t>departamentos</a:t>
            </a:r>
            <a:r>
              <a:rPr lang="en-US" dirty="0">
                <a:ea typeface="Courier" charset="0"/>
                <a:cs typeface="Courier" charset="0"/>
              </a:rPr>
              <a:t> </a:t>
            </a:r>
            <a:r>
              <a:rPr lang="en-US" dirty="0" err="1">
                <a:ea typeface="Courier" charset="0"/>
                <a:cs typeface="Courier" charset="0"/>
              </a:rPr>
              <a:t>numerados</a:t>
            </a:r>
            <a:r>
              <a:rPr lang="en-US" dirty="0">
                <a:ea typeface="Courier" charset="0"/>
                <a:cs typeface="Courier" charset="0"/>
              </a:rPr>
              <a:t> con un </a:t>
            </a:r>
            <a:r>
              <a:rPr lang="en-US" dirty="0" err="1">
                <a:ea typeface="Courier" charset="0"/>
                <a:cs typeface="Courier" charset="0"/>
              </a:rPr>
              <a:t>número</a:t>
            </a:r>
            <a:r>
              <a:rPr lang="en-US" dirty="0">
                <a:ea typeface="Courier" charset="0"/>
                <a:cs typeface="Courier" charset="0"/>
              </a:rPr>
              <a:t> </a:t>
            </a:r>
            <a:r>
              <a:rPr lang="en-US" dirty="0" err="1">
                <a:ea typeface="Courier" charset="0"/>
                <a:cs typeface="Courier" charset="0"/>
              </a:rPr>
              <a:t>menor</a:t>
            </a:r>
            <a:r>
              <a:rPr lang="en-US" dirty="0">
                <a:ea typeface="Courier" charset="0"/>
                <a:cs typeface="Courier" charset="0"/>
              </a:rPr>
              <a:t> o </a:t>
            </a:r>
            <a:r>
              <a:rPr lang="en-US" dirty="0" err="1">
                <a:ea typeface="Courier" charset="0"/>
                <a:cs typeface="Courier" charset="0"/>
              </a:rPr>
              <a:t>igual</a:t>
            </a:r>
            <a:r>
              <a:rPr lang="en-US" dirty="0">
                <a:ea typeface="Courier" charset="0"/>
                <a:cs typeface="Courier" charset="0"/>
              </a:rPr>
              <a:t> a 10. De </a:t>
            </a:r>
            <a:r>
              <a:rPr lang="en-US" dirty="0" err="1">
                <a:ea typeface="Courier" charset="0"/>
                <a:cs typeface="Courier" charset="0"/>
              </a:rPr>
              <a:t>manera</a:t>
            </a:r>
            <a:r>
              <a:rPr lang="en-US" dirty="0">
                <a:ea typeface="Courier" charset="0"/>
                <a:cs typeface="Courier" charset="0"/>
              </a:rPr>
              <a:t> similar, EMP3 y EMP4 </a:t>
            </a:r>
            <a:r>
              <a:rPr lang="en-US" dirty="0" err="1">
                <a:ea typeface="Courier" charset="0"/>
                <a:cs typeface="Courier" charset="0"/>
              </a:rPr>
              <a:t>contienen</a:t>
            </a:r>
            <a:r>
              <a:rPr lang="en-US" dirty="0">
                <a:ea typeface="Courier" charset="0"/>
                <a:cs typeface="Courier" charset="0"/>
              </a:rPr>
              <a:t> </a:t>
            </a:r>
            <a:r>
              <a:rPr lang="en-US" dirty="0" err="1">
                <a:ea typeface="Courier" charset="0"/>
                <a:cs typeface="Courier" charset="0"/>
              </a:rPr>
              <a:t>información</a:t>
            </a:r>
            <a:r>
              <a:rPr lang="en-US" dirty="0">
                <a:ea typeface="Courier" charset="0"/>
                <a:cs typeface="Courier" charset="0"/>
              </a:rPr>
              <a:t> </a:t>
            </a:r>
            <a:r>
              <a:rPr lang="en-US" dirty="0" err="1">
                <a:ea typeface="Courier" charset="0"/>
                <a:cs typeface="Courier" charset="0"/>
              </a:rPr>
              <a:t>acerca</a:t>
            </a:r>
            <a:r>
              <a:rPr lang="en-US" dirty="0">
                <a:ea typeface="Courier" charset="0"/>
                <a:cs typeface="Courier" charset="0"/>
              </a:rPr>
              <a:t> de </a:t>
            </a:r>
            <a:r>
              <a:rPr lang="en-US" dirty="0" err="1">
                <a:ea typeface="Courier" charset="0"/>
                <a:cs typeface="Courier" charset="0"/>
              </a:rPr>
              <a:t>aquellos</a:t>
            </a:r>
            <a:r>
              <a:rPr lang="en-US" dirty="0">
                <a:ea typeface="Courier" charset="0"/>
                <a:cs typeface="Courier" charset="0"/>
              </a:rPr>
              <a:t> </a:t>
            </a:r>
            <a:r>
              <a:rPr lang="en-US" dirty="0" err="1">
                <a:ea typeface="Courier" charset="0"/>
                <a:cs typeface="Courier" charset="0"/>
              </a:rPr>
              <a:t>empleados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trabajan</a:t>
            </a:r>
            <a:r>
              <a:rPr lang="en-US" dirty="0">
                <a:ea typeface="Courier" charset="0"/>
                <a:cs typeface="Courier" charset="0"/>
              </a:rPr>
              <a:t> en los </a:t>
            </a:r>
            <a:r>
              <a:rPr lang="en-US" dirty="0" err="1">
                <a:ea typeface="Courier" charset="0"/>
                <a:cs typeface="Courier" charset="0"/>
              </a:rPr>
              <a:t>departamentos</a:t>
            </a:r>
            <a:r>
              <a:rPr lang="en-US" dirty="0">
                <a:ea typeface="Courier" charset="0"/>
                <a:cs typeface="Courier" charset="0"/>
              </a:rPr>
              <a:t> </a:t>
            </a:r>
            <a:r>
              <a:rPr lang="en-US" dirty="0" err="1">
                <a:ea typeface="Courier" charset="0"/>
                <a:cs typeface="Courier" charset="0"/>
              </a:rPr>
              <a:t>numerados</a:t>
            </a:r>
            <a:r>
              <a:rPr lang="en-US" dirty="0">
                <a:ea typeface="Courier" charset="0"/>
                <a:cs typeface="Courier" charset="0"/>
              </a:rPr>
              <a:t> </a:t>
            </a:r>
            <a:r>
              <a:rPr lang="en-US" dirty="0" err="1">
                <a:ea typeface="Courier" charset="0"/>
                <a:cs typeface="Courier" charset="0"/>
              </a:rPr>
              <a:t>mayores</a:t>
            </a:r>
            <a:r>
              <a:rPr lang="en-US" dirty="0">
                <a:ea typeface="Courier" charset="0"/>
                <a:cs typeface="Courier" charset="0"/>
              </a:rPr>
              <a:t> de 10. La </a:t>
            </a:r>
            <a:r>
              <a:rPr lang="en-US" dirty="0" err="1">
                <a:ea typeface="Courier" charset="0"/>
                <a:cs typeface="Courier" charset="0"/>
              </a:rPr>
              <a:t>Figura</a:t>
            </a:r>
            <a:r>
              <a:rPr lang="en-US" dirty="0">
                <a:ea typeface="Courier" charset="0"/>
                <a:cs typeface="Courier" charset="0"/>
              </a:rPr>
              <a:t> 2.36 </a:t>
            </a:r>
            <a:r>
              <a:rPr lang="en-US" dirty="0" err="1">
                <a:ea typeface="Courier" charset="0"/>
                <a:cs typeface="Courier" charset="0"/>
              </a:rPr>
              <a:t>muestra</a:t>
            </a:r>
            <a:r>
              <a:rPr lang="en-US" dirty="0">
                <a:ea typeface="Courier" charset="0"/>
                <a:cs typeface="Courier" charset="0"/>
              </a:rPr>
              <a:t> la </a:t>
            </a:r>
            <a:r>
              <a:rPr lang="en-US" dirty="0" err="1">
                <a:ea typeface="Courier" charset="0"/>
                <a:cs typeface="Courier" charset="0"/>
              </a:rPr>
              <a:t>distribución</a:t>
            </a:r>
            <a:r>
              <a:rPr lang="en-US" dirty="0">
                <a:ea typeface="Courier" charset="0"/>
                <a:cs typeface="Courier" charset="0"/>
              </a:rPr>
              <a:t> de La mesa EMP y </a:t>
            </a:r>
            <a:r>
              <a:rPr lang="en-US" dirty="0" err="1">
                <a:ea typeface="Courier" charset="0"/>
                <a:cs typeface="Courier" charset="0"/>
              </a:rPr>
              <a:t>sus</a:t>
            </a:r>
            <a:r>
              <a:rPr lang="en-US" dirty="0">
                <a:ea typeface="Courier" charset="0"/>
                <a:cs typeface="Courier" charset="0"/>
              </a:rPr>
              <a:t> </a:t>
            </a:r>
            <a:r>
              <a:rPr lang="en-US" dirty="0" err="1">
                <a:ea typeface="Courier" charset="0"/>
                <a:cs typeface="Courier" charset="0"/>
              </a:rPr>
              <a:t>fragmentos.Para</a:t>
            </a:r>
            <a:r>
              <a:rPr lang="en-US" dirty="0">
                <a:ea typeface="Courier" charset="0"/>
                <a:cs typeface="Courier" charset="0"/>
              </a:rPr>
              <a:t> </a:t>
            </a:r>
            <a:r>
              <a:rPr lang="en-US" dirty="0" err="1">
                <a:ea typeface="Courier" charset="0"/>
                <a:cs typeface="Courier" charset="0"/>
              </a:rPr>
              <a:t>mostrar</a:t>
            </a:r>
            <a:r>
              <a:rPr lang="en-US" dirty="0">
                <a:ea typeface="Courier" charset="0"/>
                <a:cs typeface="Courier" charset="0"/>
              </a:rPr>
              <a:t> el </a:t>
            </a:r>
            <a:r>
              <a:rPr lang="en-US" dirty="0" err="1">
                <a:ea typeface="Courier" charset="0"/>
                <a:cs typeface="Courier" charset="0"/>
              </a:rPr>
              <a:t>efecto</a:t>
            </a:r>
            <a:r>
              <a:rPr lang="en-US" dirty="0">
                <a:ea typeface="Courier" charset="0"/>
                <a:cs typeface="Courier" charset="0"/>
              </a:rPr>
              <a:t> de </a:t>
            </a:r>
            <a:r>
              <a:rPr lang="en-US" dirty="0" err="1">
                <a:ea typeface="Courier" charset="0"/>
                <a:cs typeface="Courier" charset="0"/>
              </a:rPr>
              <a:t>esta</a:t>
            </a:r>
            <a:r>
              <a:rPr lang="en-US" dirty="0">
                <a:ea typeface="Courier" charset="0"/>
                <a:cs typeface="Courier" charset="0"/>
              </a:rPr>
              <a:t> </a:t>
            </a:r>
            <a:r>
              <a:rPr lang="en-US" dirty="0" err="1">
                <a:ea typeface="Courier" charset="0"/>
                <a:cs typeface="Courier" charset="0"/>
              </a:rPr>
              <a:t>fragmentación</a:t>
            </a:r>
            <a:r>
              <a:rPr lang="en-US" dirty="0">
                <a:ea typeface="Courier" charset="0"/>
                <a:cs typeface="Courier" charset="0"/>
              </a:rPr>
              <a:t> en </a:t>
            </a:r>
            <a:r>
              <a:rPr lang="en-US" dirty="0" err="1">
                <a:ea typeface="Courier" charset="0"/>
                <a:cs typeface="Courier" charset="0"/>
              </a:rPr>
              <a:t>nuestras</a:t>
            </a:r>
            <a:r>
              <a:rPr lang="en-US" dirty="0">
                <a:ea typeface="Courier" charset="0"/>
                <a:cs typeface="Courier" charset="0"/>
              </a:rPr>
              <a:t> </a:t>
            </a:r>
            <a:r>
              <a:rPr lang="en-US" dirty="0" err="1">
                <a:ea typeface="Courier" charset="0"/>
                <a:cs typeface="Courier" charset="0"/>
              </a:rPr>
              <a:t>consultas</a:t>
            </a:r>
            <a:r>
              <a:rPr lang="en-US" dirty="0">
                <a:ea typeface="Courier" charset="0"/>
                <a:cs typeface="Courier" charset="0"/>
              </a:rPr>
              <a:t> y </a:t>
            </a:r>
            <a:r>
              <a:rPr lang="en-US" dirty="0" err="1">
                <a:ea typeface="Courier" charset="0"/>
                <a:cs typeface="Courier" charset="0"/>
              </a:rPr>
              <a:t>comandos</a:t>
            </a:r>
            <a:r>
              <a:rPr lang="en-US" dirty="0">
                <a:ea typeface="Courier" charset="0"/>
                <a:cs typeface="Courier" charset="0"/>
              </a:rPr>
              <a:t>, </a:t>
            </a:r>
            <a:r>
              <a:rPr lang="en-US" dirty="0" err="1">
                <a:ea typeface="Courier" charset="0"/>
                <a:cs typeface="Courier" charset="0"/>
              </a:rPr>
              <a:t>supongamos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"Smith" </a:t>
            </a:r>
            <a:r>
              <a:rPr lang="en-US" dirty="0" err="1">
                <a:ea typeface="Courier" charset="0"/>
                <a:cs typeface="Courier" charset="0"/>
              </a:rPr>
              <a:t>es</a:t>
            </a:r>
            <a:r>
              <a:rPr lang="en-US" dirty="0">
                <a:ea typeface="Courier" charset="0"/>
                <a:cs typeface="Courier" charset="0"/>
              </a:rPr>
              <a:t> un </a:t>
            </a:r>
            <a:r>
              <a:rPr lang="en-US" dirty="0" err="1">
                <a:ea typeface="Courier" charset="0"/>
                <a:cs typeface="Courier" charset="0"/>
              </a:rPr>
              <a:t>empleado</a:t>
            </a:r>
            <a:r>
              <a:rPr lang="en-US" dirty="0">
                <a:ea typeface="Courier" charset="0"/>
                <a:cs typeface="Courier" charset="0"/>
              </a:rPr>
              <a:t> </a:t>
            </a:r>
            <a:r>
              <a:rPr lang="en-US" dirty="0" err="1">
                <a:ea typeface="Courier" charset="0"/>
                <a:cs typeface="Courier" charset="0"/>
              </a:rPr>
              <a:t>cuyo</a:t>
            </a:r>
            <a:r>
              <a:rPr lang="en-US" dirty="0">
                <a:ea typeface="Courier" charset="0"/>
                <a:cs typeface="Courier" charset="0"/>
              </a:rPr>
              <a:t> </a:t>
            </a:r>
            <a:r>
              <a:rPr lang="en-US" dirty="0" err="1">
                <a:ea typeface="Courier" charset="0"/>
                <a:cs typeface="Courier" charset="0"/>
              </a:rPr>
              <a:t>número</a:t>
            </a:r>
            <a:r>
              <a:rPr lang="en-US" dirty="0">
                <a:ea typeface="Courier" charset="0"/>
                <a:cs typeface="Courier" charset="0"/>
              </a:rPr>
              <a:t> de </a:t>
            </a:r>
            <a:r>
              <a:rPr lang="en-US" dirty="0" err="1">
                <a:ea typeface="Courier" charset="0"/>
                <a:cs typeface="Courier" charset="0"/>
              </a:rPr>
              <a:t>empleado</a:t>
            </a:r>
            <a:r>
              <a:rPr lang="en-US" dirty="0">
                <a:ea typeface="Courier" charset="0"/>
                <a:cs typeface="Courier" charset="0"/>
              </a:rPr>
              <a:t> </a:t>
            </a:r>
            <a:r>
              <a:rPr lang="en-US" dirty="0" err="1">
                <a:ea typeface="Courier" charset="0"/>
                <a:cs typeface="Courier" charset="0"/>
              </a:rPr>
              <a:t>es</a:t>
            </a:r>
            <a:r>
              <a:rPr lang="en-US" dirty="0">
                <a:ea typeface="Courier" charset="0"/>
                <a:cs typeface="Courier" charset="0"/>
              </a:rPr>
              <a:t> 100 (</a:t>
            </a:r>
            <a:r>
              <a:rPr lang="en-US" dirty="0" err="1">
                <a:ea typeface="Courier" charset="0"/>
                <a:cs typeface="Courier" charset="0"/>
              </a:rPr>
              <a:t>eno</a:t>
            </a:r>
            <a:r>
              <a:rPr lang="en-US" dirty="0">
                <a:ea typeface="Courier" charset="0"/>
                <a:cs typeface="Courier" charset="0"/>
              </a:rPr>
              <a:t> = 100). Smith </a:t>
            </a:r>
            <a:r>
              <a:rPr lang="en-US" dirty="0" err="1">
                <a:ea typeface="Courier" charset="0"/>
                <a:cs typeface="Courier" charset="0"/>
              </a:rPr>
              <a:t>actualmente</a:t>
            </a:r>
            <a:r>
              <a:rPr lang="en-US" dirty="0">
                <a:ea typeface="Courier" charset="0"/>
                <a:cs typeface="Courier" charset="0"/>
              </a:rPr>
              <a:t> </a:t>
            </a:r>
            <a:r>
              <a:rPr lang="en-US" dirty="0" err="1">
                <a:ea typeface="Courier" charset="0"/>
                <a:cs typeface="Courier" charset="0"/>
              </a:rPr>
              <a:t>trabaja</a:t>
            </a:r>
            <a:r>
              <a:rPr lang="en-US" dirty="0">
                <a:ea typeface="Courier" charset="0"/>
                <a:cs typeface="Courier" charset="0"/>
              </a:rPr>
              <a:t> en el </a:t>
            </a:r>
            <a:r>
              <a:rPr lang="en-US" dirty="0" err="1">
                <a:ea typeface="Courier" charset="0"/>
                <a:cs typeface="Courier" charset="0"/>
              </a:rPr>
              <a:t>departamento</a:t>
            </a:r>
            <a:r>
              <a:rPr lang="en-US" dirty="0">
                <a:ea typeface="Courier" charset="0"/>
                <a:cs typeface="Courier" charset="0"/>
              </a:rPr>
              <a:t> </a:t>
            </a:r>
            <a:r>
              <a:rPr lang="en-US" dirty="0" err="1">
                <a:ea typeface="Courier" charset="0"/>
                <a:cs typeface="Courier" charset="0"/>
              </a:rPr>
              <a:t>número</a:t>
            </a:r>
            <a:r>
              <a:rPr lang="en-US" dirty="0">
                <a:ea typeface="Courier" charset="0"/>
                <a:cs typeface="Courier" charset="0"/>
              </a:rPr>
              <a:t> 3 (</a:t>
            </a:r>
            <a:r>
              <a:rPr lang="en-US" dirty="0" err="1">
                <a:ea typeface="Courier" charset="0"/>
                <a:cs typeface="Courier" charset="0"/>
              </a:rPr>
              <a:t>dno</a:t>
            </a:r>
            <a:r>
              <a:rPr lang="en-US" dirty="0">
                <a:ea typeface="Courier" charset="0"/>
                <a:cs typeface="Courier" charset="0"/>
              </a:rPr>
              <a:t> = 3). </a:t>
            </a:r>
            <a:r>
              <a:rPr lang="en-US" dirty="0" err="1">
                <a:ea typeface="Courier" charset="0"/>
                <a:cs typeface="Courier" charset="0"/>
              </a:rPr>
              <a:t>Por</a:t>
            </a:r>
            <a:r>
              <a:rPr lang="en-US" dirty="0">
                <a:ea typeface="Courier" charset="0"/>
                <a:cs typeface="Courier" charset="0"/>
              </a:rPr>
              <a:t> lo </a:t>
            </a:r>
            <a:r>
              <a:rPr lang="en-US" dirty="0" err="1">
                <a:ea typeface="Courier" charset="0"/>
                <a:cs typeface="Courier" charset="0"/>
              </a:rPr>
              <a:t>tanto</a:t>
            </a:r>
            <a:r>
              <a:rPr lang="en-US" dirty="0">
                <a:ea typeface="Courier" charset="0"/>
                <a:cs typeface="Courier" charset="0"/>
              </a:rPr>
              <a:t>, la </a:t>
            </a:r>
            <a:r>
              <a:rPr lang="en-US" dirty="0" err="1">
                <a:ea typeface="Courier" charset="0"/>
                <a:cs typeface="Courier" charset="0"/>
              </a:rPr>
              <a:t>información</a:t>
            </a:r>
            <a:r>
              <a:rPr lang="en-US" dirty="0">
                <a:ea typeface="Courier" charset="0"/>
                <a:cs typeface="Courier" charset="0"/>
              </a:rPr>
              <a:t> de los </a:t>
            </a:r>
            <a:r>
              <a:rPr lang="en-US" dirty="0" err="1">
                <a:ea typeface="Courier" charset="0"/>
                <a:cs typeface="Courier" charset="0"/>
              </a:rPr>
              <a:t>empleados</a:t>
            </a:r>
            <a:r>
              <a:rPr lang="en-US" dirty="0">
                <a:ea typeface="Courier" charset="0"/>
                <a:cs typeface="Courier" charset="0"/>
              </a:rPr>
              <a:t> de Smith se </a:t>
            </a:r>
            <a:r>
              <a:rPr lang="en-US" dirty="0" err="1">
                <a:ea typeface="Courier" charset="0"/>
                <a:cs typeface="Courier" charset="0"/>
              </a:rPr>
              <a:t>almacena</a:t>
            </a:r>
            <a:r>
              <a:rPr lang="en-US" dirty="0">
                <a:ea typeface="Courier" charset="0"/>
                <a:cs typeface="Courier" charset="0"/>
              </a:rPr>
              <a:t> en EMP1 y EMP2. </a:t>
            </a:r>
            <a:r>
              <a:rPr lang="en-US" dirty="0" err="1">
                <a:ea typeface="Courier" charset="0"/>
                <a:cs typeface="Courier" charset="0"/>
              </a:rPr>
              <a:t>Supongamos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necesitamos</a:t>
            </a:r>
            <a:r>
              <a:rPr lang="en-US" dirty="0">
                <a:ea typeface="Courier" charset="0"/>
                <a:cs typeface="Courier" charset="0"/>
              </a:rPr>
              <a:t> mover a Smith al </a:t>
            </a:r>
            <a:r>
              <a:rPr lang="en-US" dirty="0" err="1">
                <a:ea typeface="Courier" charset="0"/>
                <a:cs typeface="Courier" charset="0"/>
              </a:rPr>
              <a:t>departamento</a:t>
            </a:r>
            <a:r>
              <a:rPr lang="en-US" dirty="0">
                <a:ea typeface="Courier" charset="0"/>
                <a:cs typeface="Courier" charset="0"/>
              </a:rPr>
              <a:t> </a:t>
            </a:r>
            <a:r>
              <a:rPr lang="en-US" dirty="0" err="1">
                <a:ea typeface="Courier" charset="0"/>
                <a:cs typeface="Courier" charset="0"/>
              </a:rPr>
              <a:t>número</a:t>
            </a:r>
            <a:r>
              <a:rPr lang="en-US" dirty="0">
                <a:ea typeface="Courier" charset="0"/>
                <a:cs typeface="Courier" charset="0"/>
              </a:rPr>
              <a:t> 15 (</a:t>
            </a:r>
            <a:r>
              <a:rPr lang="en-US" dirty="0" err="1">
                <a:ea typeface="Courier" charset="0"/>
                <a:cs typeface="Courier" charset="0"/>
              </a:rPr>
              <a:t>dno</a:t>
            </a:r>
            <a:r>
              <a:rPr lang="en-US" dirty="0">
                <a:ea typeface="Courier" charset="0"/>
                <a:cs typeface="Courier" charset="0"/>
              </a:rPr>
              <a:t> = 15). ¿</a:t>
            </a:r>
            <a:r>
              <a:rPr lang="en-US" dirty="0" err="1">
                <a:ea typeface="Courier" charset="0"/>
                <a:cs typeface="Courier" charset="0"/>
              </a:rPr>
              <a:t>Cómo</a:t>
            </a:r>
            <a:r>
              <a:rPr lang="en-US" dirty="0">
                <a:ea typeface="Courier" charset="0"/>
                <a:cs typeface="Courier" charset="0"/>
              </a:rPr>
              <a:t> </a:t>
            </a:r>
            <a:r>
              <a:rPr lang="en-US" dirty="0" err="1">
                <a:ea typeface="Courier" charset="0"/>
                <a:cs typeface="Courier" charset="0"/>
              </a:rPr>
              <a:t>logramos</a:t>
            </a:r>
            <a:r>
              <a:rPr lang="en-US" dirty="0">
                <a:ea typeface="Courier" charset="0"/>
                <a:cs typeface="Courier" charset="0"/>
              </a:rPr>
              <a:t> </a:t>
            </a:r>
            <a:r>
              <a:rPr lang="en-US" dirty="0" err="1">
                <a:ea typeface="Courier" charset="0"/>
                <a:cs typeface="Courier" charset="0"/>
              </a:rPr>
              <a:t>esto</a:t>
            </a:r>
            <a:r>
              <a:rPr lang="en-US" dirty="0">
                <a:ea typeface="Courier" charset="0"/>
                <a:cs typeface="Courier" charset="0"/>
              </a:rPr>
              <a:t>? La </a:t>
            </a:r>
            <a:r>
              <a:rPr lang="en-US" dirty="0" err="1">
                <a:ea typeface="Courier" charset="0"/>
                <a:cs typeface="Courier" charset="0"/>
              </a:rPr>
              <a:t>respuesta</a:t>
            </a:r>
            <a:r>
              <a:rPr lang="en-US" dirty="0">
                <a:ea typeface="Courier" charset="0"/>
                <a:cs typeface="Courier" charset="0"/>
              </a:rPr>
              <a:t>, </a:t>
            </a:r>
            <a:r>
              <a:rPr lang="en-US" dirty="0" err="1">
                <a:ea typeface="Courier" charset="0"/>
                <a:cs typeface="Courier" charset="0"/>
              </a:rPr>
              <a:t>como</a:t>
            </a:r>
            <a:r>
              <a:rPr lang="en-US" dirty="0">
                <a:ea typeface="Courier" charset="0"/>
                <a:cs typeface="Courier" charset="0"/>
              </a:rPr>
              <a:t> se </a:t>
            </a:r>
            <a:r>
              <a:rPr lang="en-US" dirty="0" err="1">
                <a:ea typeface="Courier" charset="0"/>
                <a:cs typeface="Courier" charset="0"/>
              </a:rPr>
              <a:t>explicó</a:t>
            </a:r>
            <a:r>
              <a:rPr lang="en-US" dirty="0">
                <a:ea typeface="Courier" charset="0"/>
                <a:cs typeface="Courier" charset="0"/>
              </a:rPr>
              <a:t> en el </a:t>
            </a:r>
            <a:r>
              <a:rPr lang="en-US" dirty="0" err="1">
                <a:ea typeface="Courier" charset="0"/>
                <a:cs typeface="Courier" charset="0"/>
              </a:rPr>
              <a:t>caso</a:t>
            </a:r>
            <a:r>
              <a:rPr lang="en-US" dirty="0">
                <a:ea typeface="Courier" charset="0"/>
                <a:cs typeface="Courier" charset="0"/>
              </a:rPr>
              <a:t> anterior, </a:t>
            </a:r>
            <a:r>
              <a:rPr lang="en-US" dirty="0" err="1">
                <a:ea typeface="Courier" charset="0"/>
                <a:cs typeface="Courier" charset="0"/>
              </a:rPr>
              <a:t>depende</a:t>
            </a:r>
            <a:r>
              <a:rPr lang="en-US" dirty="0">
                <a:ea typeface="Courier" charset="0"/>
                <a:cs typeface="Courier" charset="0"/>
              </a:rPr>
              <a:t> de lo </a:t>
            </a:r>
            <a:r>
              <a:rPr lang="en-US" dirty="0" err="1">
                <a:ea typeface="Courier" charset="0"/>
                <a:cs typeface="Courier" charset="0"/>
              </a:rPr>
              <a:t>que</a:t>
            </a:r>
            <a:r>
              <a:rPr lang="en-US" dirty="0">
                <a:ea typeface="Courier" charset="0"/>
                <a:cs typeface="Courier" charset="0"/>
              </a:rPr>
              <a:t> se </a:t>
            </a:r>
            <a:r>
              <a:rPr lang="en-US" dirty="0" err="1">
                <a:ea typeface="Courier" charset="0"/>
                <a:cs typeface="Courier" charset="0"/>
              </a:rPr>
              <a:t>almacena</a:t>
            </a:r>
            <a:r>
              <a:rPr lang="en-US" dirty="0">
                <a:ea typeface="Courier" charset="0"/>
                <a:cs typeface="Courier" charset="0"/>
              </a:rPr>
              <a:t> en el GDD. </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40</a:t>
            </a:fld>
            <a:endParaRPr lang="en-US" sz="1400" dirty="0"/>
          </a:p>
        </p:txBody>
      </p:sp>
    </p:spTree>
    <p:extLst>
      <p:ext uri="{BB962C8B-B14F-4D97-AF65-F5344CB8AC3E}">
        <p14:creationId xmlns:p14="http://schemas.microsoft.com/office/powerpoint/2010/main" val="14555754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lstStyle/>
          <a:p>
            <a:r>
              <a:rPr lang="en-US" dirty="0"/>
              <a:t>UN EJEMPLO MÁS COMPLEJO</a:t>
            </a:r>
            <a:endParaRPr lang="en-US" b="1" dirty="0"/>
          </a:p>
        </p:txBody>
      </p:sp>
      <p:sp>
        <p:nvSpPr>
          <p:cNvPr id="3" name="Marcador de contenido 2"/>
          <p:cNvSpPr>
            <a:spLocks noGrp="1"/>
          </p:cNvSpPr>
          <p:nvPr>
            <p:ph idx="1"/>
          </p:nvPr>
        </p:nvSpPr>
        <p:spPr>
          <a:xfrm>
            <a:off x="838200" y="1918447"/>
            <a:ext cx="10780059" cy="4437902"/>
          </a:xfrm>
        </p:spPr>
        <p:txBody>
          <a:bodyPr>
            <a:normAutofit/>
          </a:bodyPr>
          <a:lstStyle/>
          <a:p>
            <a:pPr marL="0" indent="0">
              <a:buNone/>
            </a:pPr>
            <a:r>
              <a:rPr lang="en-US" dirty="0" smtClean="0">
                <a:ea typeface="Courier" charset="0"/>
                <a:cs typeface="Courier" charset="0"/>
              </a:rPr>
              <a:t>Para </a:t>
            </a:r>
            <a:r>
              <a:rPr lang="en-US" dirty="0" err="1">
                <a:ea typeface="Courier" charset="0"/>
                <a:cs typeface="Courier" charset="0"/>
              </a:rPr>
              <a:t>ilustrar</a:t>
            </a:r>
            <a:r>
              <a:rPr lang="en-US" dirty="0">
                <a:ea typeface="Courier" charset="0"/>
                <a:cs typeface="Courier" charset="0"/>
              </a:rPr>
              <a:t>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diferencias</a:t>
            </a:r>
            <a:r>
              <a:rPr lang="en-US" dirty="0">
                <a:ea typeface="Courier" charset="0"/>
                <a:cs typeface="Courier" charset="0"/>
              </a:rPr>
              <a:t> entre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alternativas</a:t>
            </a:r>
            <a:r>
              <a:rPr lang="en-US" dirty="0">
                <a:ea typeface="Courier" charset="0"/>
                <a:cs typeface="Courier" charset="0"/>
              </a:rPr>
              <a:t> de </a:t>
            </a:r>
            <a:r>
              <a:rPr lang="en-US" dirty="0" err="1">
                <a:ea typeface="Courier" charset="0"/>
                <a:cs typeface="Courier" charset="0"/>
              </a:rPr>
              <a:t>transparencia</a:t>
            </a:r>
            <a:r>
              <a:rPr lang="en-US" dirty="0">
                <a:ea typeface="Courier" charset="0"/>
                <a:cs typeface="Courier" charset="0"/>
              </a:rPr>
              <a:t>, </a:t>
            </a:r>
            <a:r>
              <a:rPr lang="en-US" dirty="0" err="1">
                <a:ea typeface="Courier" charset="0"/>
                <a:cs typeface="Courier" charset="0"/>
              </a:rPr>
              <a:t>consideraremos</a:t>
            </a:r>
            <a:r>
              <a:rPr lang="en-US" dirty="0">
                <a:ea typeface="Courier" charset="0"/>
                <a:cs typeface="Courier" charset="0"/>
              </a:rPr>
              <a:t> </a:t>
            </a:r>
            <a:r>
              <a:rPr lang="en-US" dirty="0" err="1">
                <a:ea typeface="Courier" charset="0"/>
                <a:cs typeface="Courier" charset="0"/>
              </a:rPr>
              <a:t>cómo</a:t>
            </a:r>
            <a:r>
              <a:rPr lang="en-US" dirty="0">
                <a:ea typeface="Courier" charset="0"/>
                <a:cs typeface="Courier" charset="0"/>
              </a:rPr>
              <a:t> se </a:t>
            </a:r>
            <a:r>
              <a:rPr lang="en-US" dirty="0" err="1">
                <a:ea typeface="Courier" charset="0"/>
                <a:cs typeface="Courier" charset="0"/>
              </a:rPr>
              <a:t>realiza</a:t>
            </a:r>
            <a:r>
              <a:rPr lang="en-US" dirty="0">
                <a:ea typeface="Courier" charset="0"/>
                <a:cs typeface="Courier" charset="0"/>
              </a:rPr>
              <a:t> la </a:t>
            </a:r>
            <a:r>
              <a:rPr lang="en-US" dirty="0" err="1">
                <a:ea typeface="Courier" charset="0"/>
                <a:cs typeface="Courier" charset="0"/>
              </a:rPr>
              <a:t>misma</a:t>
            </a:r>
            <a:r>
              <a:rPr lang="en-US" dirty="0">
                <a:ea typeface="Courier" charset="0"/>
                <a:cs typeface="Courier" charset="0"/>
              </a:rPr>
              <a:t> </a:t>
            </a:r>
            <a:r>
              <a:rPr lang="en-US" dirty="0" err="1">
                <a:ea typeface="Courier" charset="0"/>
                <a:cs typeface="Courier" charset="0"/>
              </a:rPr>
              <a:t>operación</a:t>
            </a:r>
            <a:r>
              <a:rPr lang="en-US" dirty="0">
                <a:ea typeface="Courier" charset="0"/>
                <a:cs typeface="Courier" charset="0"/>
              </a:rPr>
              <a:t> en el </a:t>
            </a:r>
            <a:r>
              <a:rPr lang="en-US" dirty="0" err="1">
                <a:ea typeface="Courier" charset="0"/>
                <a:cs typeface="Courier" charset="0"/>
              </a:rPr>
              <a:t>mismo</a:t>
            </a:r>
            <a:r>
              <a:rPr lang="en-US" dirty="0">
                <a:ea typeface="Courier" charset="0"/>
                <a:cs typeface="Courier" charset="0"/>
              </a:rPr>
              <a:t> </a:t>
            </a:r>
            <a:r>
              <a:rPr lang="en-US" dirty="0" err="1">
                <a:ea typeface="Courier" charset="0"/>
                <a:cs typeface="Courier" charset="0"/>
              </a:rPr>
              <a:t>esquema</a:t>
            </a:r>
            <a:r>
              <a:rPr lang="en-US" dirty="0">
                <a:ea typeface="Courier" charset="0"/>
                <a:cs typeface="Courier" charset="0"/>
              </a:rPr>
              <a:t>, en </a:t>
            </a:r>
            <a:r>
              <a:rPr lang="en-US" dirty="0" err="1">
                <a:ea typeface="Courier" charset="0"/>
                <a:cs typeface="Courier" charset="0"/>
              </a:rPr>
              <a:t>tres</a:t>
            </a:r>
            <a:r>
              <a:rPr lang="en-US" dirty="0">
                <a:ea typeface="Courier" charset="0"/>
                <a:cs typeface="Courier" charset="0"/>
              </a:rPr>
              <a:t> </a:t>
            </a:r>
            <a:r>
              <a:rPr lang="en-US" dirty="0" err="1">
                <a:ea typeface="Courier" charset="0"/>
                <a:cs typeface="Courier" charset="0"/>
              </a:rPr>
              <a:t>escenarios</a:t>
            </a:r>
            <a:r>
              <a:rPr lang="en-US" dirty="0">
                <a:ea typeface="Courier" charset="0"/>
                <a:cs typeface="Courier" charset="0"/>
              </a:rPr>
              <a:t> </a:t>
            </a:r>
            <a:r>
              <a:rPr lang="en-US" dirty="0" err="1">
                <a:ea typeface="Courier" charset="0"/>
                <a:cs typeface="Courier" charset="0"/>
              </a:rPr>
              <a:t>diferentes</a:t>
            </a:r>
            <a:r>
              <a:rPr lang="en-US" dirty="0">
                <a:ea typeface="Courier" charset="0"/>
                <a:cs typeface="Courier" charset="0"/>
              </a:rPr>
              <a:t>. </a:t>
            </a:r>
            <a:r>
              <a:rPr lang="en-US" dirty="0" err="1">
                <a:ea typeface="Courier" charset="0"/>
                <a:cs typeface="Courier" charset="0"/>
              </a:rPr>
              <a:t>Cada</a:t>
            </a:r>
            <a:r>
              <a:rPr lang="en-US" dirty="0">
                <a:ea typeface="Courier" charset="0"/>
                <a:cs typeface="Courier" charset="0"/>
              </a:rPr>
              <a:t> </a:t>
            </a:r>
            <a:r>
              <a:rPr lang="en-US" dirty="0" err="1">
                <a:ea typeface="Courier" charset="0"/>
                <a:cs typeface="Courier" charset="0"/>
              </a:rPr>
              <a:t>escenario</a:t>
            </a:r>
            <a:r>
              <a:rPr lang="en-US" dirty="0">
                <a:ea typeface="Courier" charset="0"/>
                <a:cs typeface="Courier" charset="0"/>
              </a:rPr>
              <a:t> </a:t>
            </a:r>
            <a:r>
              <a:rPr lang="en-US" dirty="0" err="1">
                <a:ea typeface="Courier" charset="0"/>
                <a:cs typeface="Courier" charset="0"/>
              </a:rPr>
              <a:t>tendrá</a:t>
            </a:r>
            <a:r>
              <a:rPr lang="en-US" dirty="0">
                <a:ea typeface="Courier" charset="0"/>
                <a:cs typeface="Courier" charset="0"/>
              </a:rPr>
              <a:t> un GDD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proporciona</a:t>
            </a:r>
            <a:r>
              <a:rPr lang="en-US" dirty="0">
                <a:ea typeface="Courier" charset="0"/>
                <a:cs typeface="Courier" charset="0"/>
              </a:rPr>
              <a:t> un </a:t>
            </a:r>
            <a:r>
              <a:rPr lang="en-US" dirty="0" err="1">
                <a:ea typeface="Courier" charset="0"/>
                <a:cs typeface="Courier" charset="0"/>
              </a:rPr>
              <a:t>nivel</a:t>
            </a:r>
            <a:r>
              <a:rPr lang="en-US" dirty="0">
                <a:ea typeface="Courier" charset="0"/>
                <a:cs typeface="Courier" charset="0"/>
              </a:rPr>
              <a:t> </a:t>
            </a:r>
            <a:r>
              <a:rPr lang="en-US" dirty="0" err="1">
                <a:ea typeface="Courier" charset="0"/>
                <a:cs typeface="Courier" charset="0"/>
              </a:rPr>
              <a:t>diferente</a:t>
            </a:r>
            <a:r>
              <a:rPr lang="en-US" dirty="0">
                <a:ea typeface="Courier" charset="0"/>
                <a:cs typeface="Courier" charset="0"/>
              </a:rPr>
              <a:t> de </a:t>
            </a:r>
            <a:r>
              <a:rPr lang="en-US" dirty="0" err="1">
                <a:ea typeface="Courier" charset="0"/>
                <a:cs typeface="Courier" charset="0"/>
              </a:rPr>
              <a:t>transparencia</a:t>
            </a:r>
            <a:r>
              <a:rPr lang="en-US" dirty="0">
                <a:ea typeface="Courier" charset="0"/>
                <a:cs typeface="Courier" charset="0"/>
              </a:rPr>
              <a:t>. </a:t>
            </a:r>
            <a:r>
              <a:rPr lang="en-US" dirty="0" err="1">
                <a:ea typeface="Courier" charset="0"/>
                <a:cs typeface="Courier" charset="0"/>
              </a:rPr>
              <a:t>Nuevamente</a:t>
            </a:r>
            <a:r>
              <a:rPr lang="en-US" dirty="0">
                <a:ea typeface="Courier" charset="0"/>
                <a:cs typeface="Courier" charset="0"/>
              </a:rPr>
              <a:t>, </a:t>
            </a:r>
            <a:r>
              <a:rPr lang="en-US" dirty="0" err="1">
                <a:ea typeface="Courier" charset="0"/>
                <a:cs typeface="Courier" charset="0"/>
              </a:rPr>
              <a:t>consideraremos</a:t>
            </a:r>
            <a:r>
              <a:rPr lang="en-US" dirty="0">
                <a:ea typeface="Courier" charset="0"/>
                <a:cs typeface="Courier" charset="0"/>
              </a:rPr>
              <a:t> los </a:t>
            </a:r>
            <a:r>
              <a:rPr lang="en-US" dirty="0" err="1">
                <a:ea typeface="Courier" charset="0"/>
                <a:cs typeface="Courier" charset="0"/>
              </a:rPr>
              <a:t>siguientes</a:t>
            </a:r>
            <a:r>
              <a:rPr lang="en-US" dirty="0">
                <a:ea typeface="Courier" charset="0"/>
                <a:cs typeface="Courier" charset="0"/>
              </a:rPr>
              <a:t> </a:t>
            </a:r>
            <a:r>
              <a:rPr lang="en-US" dirty="0" err="1">
                <a:ea typeface="Courier" charset="0"/>
                <a:cs typeface="Courier" charset="0"/>
              </a:rPr>
              <a:t>tres</a:t>
            </a:r>
            <a:r>
              <a:rPr lang="en-US" dirty="0">
                <a:ea typeface="Courier" charset="0"/>
                <a:cs typeface="Courier" charset="0"/>
              </a:rPr>
              <a:t> </a:t>
            </a:r>
            <a:r>
              <a:rPr lang="en-US" dirty="0" err="1">
                <a:ea typeface="Courier" charset="0"/>
                <a:cs typeface="Courier" charset="0"/>
              </a:rPr>
              <a:t>niveles</a:t>
            </a:r>
            <a:r>
              <a:rPr lang="en-US" dirty="0">
                <a:ea typeface="Courier" charset="0"/>
                <a:cs typeface="Courier" charset="0"/>
              </a:rPr>
              <a:t> de </a:t>
            </a:r>
            <a:r>
              <a:rPr lang="en-US" dirty="0" err="1">
                <a:ea typeface="Courier" charset="0"/>
                <a:cs typeface="Courier" charset="0"/>
              </a:rPr>
              <a:t>transparencia</a:t>
            </a:r>
            <a:r>
              <a:rPr lang="en-US" dirty="0" smtClean="0">
                <a:ea typeface="Courier" charset="0"/>
                <a:cs typeface="Courier" charset="0"/>
              </a:rPr>
              <a:t>:</a:t>
            </a:r>
          </a:p>
          <a:p>
            <a:r>
              <a:rPr lang="en-US" dirty="0">
                <a:ea typeface="Courier" charset="0"/>
                <a:cs typeface="Courier" charset="0"/>
              </a:rPr>
              <a:t>El </a:t>
            </a:r>
            <a:r>
              <a:rPr lang="en-US" dirty="0" err="1">
                <a:ea typeface="Courier" charset="0"/>
                <a:cs typeface="Courier" charset="0"/>
              </a:rPr>
              <a:t>sistema</a:t>
            </a:r>
            <a:r>
              <a:rPr lang="en-US" dirty="0">
                <a:ea typeface="Courier" charset="0"/>
                <a:cs typeface="Courier" charset="0"/>
              </a:rPr>
              <a:t> </a:t>
            </a:r>
            <a:r>
              <a:rPr lang="en-US" dirty="0" err="1">
                <a:ea typeface="Courier" charset="0"/>
                <a:cs typeface="Courier" charset="0"/>
              </a:rPr>
              <a:t>proporciona</a:t>
            </a:r>
            <a:r>
              <a:rPr lang="en-US" dirty="0">
                <a:ea typeface="Courier" charset="0"/>
                <a:cs typeface="Courier" charset="0"/>
              </a:rPr>
              <a:t> </a:t>
            </a:r>
            <a:r>
              <a:rPr lang="en-US" dirty="0" err="1">
                <a:ea typeface="Courier" charset="0"/>
                <a:cs typeface="Courier" charset="0"/>
              </a:rPr>
              <a:t>fragmentación</a:t>
            </a:r>
            <a:r>
              <a:rPr lang="en-US" dirty="0">
                <a:ea typeface="Courier" charset="0"/>
                <a:cs typeface="Courier" charset="0"/>
              </a:rPr>
              <a:t>, </a:t>
            </a:r>
            <a:r>
              <a:rPr lang="en-US" dirty="0" err="1">
                <a:ea typeface="Courier" charset="0"/>
                <a:cs typeface="Courier" charset="0"/>
              </a:rPr>
              <a:t>ubicación</a:t>
            </a:r>
            <a:r>
              <a:rPr lang="en-US" dirty="0">
                <a:ea typeface="Courier" charset="0"/>
                <a:cs typeface="Courier" charset="0"/>
              </a:rPr>
              <a:t> y </a:t>
            </a:r>
            <a:r>
              <a:rPr lang="en-US" dirty="0" err="1">
                <a:ea typeface="Courier" charset="0"/>
                <a:cs typeface="Courier" charset="0"/>
              </a:rPr>
              <a:t>transparencia</a:t>
            </a:r>
            <a:r>
              <a:rPr lang="en-US" dirty="0">
                <a:ea typeface="Courier" charset="0"/>
                <a:cs typeface="Courier" charset="0"/>
              </a:rPr>
              <a:t> de </a:t>
            </a:r>
            <a:r>
              <a:rPr lang="en-US" dirty="0" err="1">
                <a:ea typeface="Courier" charset="0"/>
                <a:cs typeface="Courier" charset="0"/>
              </a:rPr>
              <a:t>replicación</a:t>
            </a:r>
            <a:r>
              <a:rPr lang="en-US" dirty="0" smtClean="0">
                <a:ea typeface="Courier" charset="0"/>
                <a:cs typeface="Courier" charset="0"/>
              </a:rPr>
              <a:t>.</a:t>
            </a:r>
          </a:p>
          <a:p>
            <a:r>
              <a:rPr lang="en-US" dirty="0" smtClean="0">
                <a:ea typeface="Courier" charset="0"/>
                <a:cs typeface="Courier" charset="0"/>
              </a:rPr>
              <a:t>El </a:t>
            </a:r>
            <a:r>
              <a:rPr lang="en-US" dirty="0" err="1">
                <a:ea typeface="Courier" charset="0"/>
                <a:cs typeface="Courier" charset="0"/>
              </a:rPr>
              <a:t>sistema</a:t>
            </a:r>
            <a:r>
              <a:rPr lang="en-US" dirty="0">
                <a:ea typeface="Courier" charset="0"/>
                <a:cs typeface="Courier" charset="0"/>
              </a:rPr>
              <a:t> </a:t>
            </a:r>
            <a:r>
              <a:rPr lang="en-US" dirty="0" err="1">
                <a:ea typeface="Courier" charset="0"/>
                <a:cs typeface="Courier" charset="0"/>
              </a:rPr>
              <a:t>proporciona</a:t>
            </a:r>
            <a:r>
              <a:rPr lang="en-US" dirty="0">
                <a:ea typeface="Courier" charset="0"/>
                <a:cs typeface="Courier" charset="0"/>
              </a:rPr>
              <a:t> </a:t>
            </a:r>
            <a:r>
              <a:rPr lang="en-US" dirty="0" err="1">
                <a:ea typeface="Courier" charset="0"/>
                <a:cs typeface="Courier" charset="0"/>
              </a:rPr>
              <a:t>transparencias</a:t>
            </a:r>
            <a:r>
              <a:rPr lang="en-US" dirty="0">
                <a:ea typeface="Courier" charset="0"/>
                <a:cs typeface="Courier" charset="0"/>
              </a:rPr>
              <a:t> de </a:t>
            </a:r>
            <a:r>
              <a:rPr lang="en-US" dirty="0" err="1">
                <a:ea typeface="Courier" charset="0"/>
                <a:cs typeface="Courier" charset="0"/>
              </a:rPr>
              <a:t>ubicación</a:t>
            </a:r>
            <a:r>
              <a:rPr lang="en-US" dirty="0">
                <a:ea typeface="Courier" charset="0"/>
                <a:cs typeface="Courier" charset="0"/>
              </a:rPr>
              <a:t> y </a:t>
            </a:r>
            <a:r>
              <a:rPr lang="en-US" dirty="0" err="1">
                <a:ea typeface="Courier" charset="0"/>
                <a:cs typeface="Courier" charset="0"/>
              </a:rPr>
              <a:t>replicación</a:t>
            </a:r>
            <a:r>
              <a:rPr lang="en-US" dirty="0">
                <a:ea typeface="Courier" charset="0"/>
                <a:cs typeface="Courier" charset="0"/>
              </a:rPr>
              <a:t>, </a:t>
            </a:r>
            <a:r>
              <a:rPr lang="en-US" dirty="0" err="1">
                <a:ea typeface="Courier" charset="0"/>
                <a:cs typeface="Courier" charset="0"/>
              </a:rPr>
              <a:t>pero</a:t>
            </a:r>
            <a:r>
              <a:rPr lang="en-US" dirty="0">
                <a:ea typeface="Courier" charset="0"/>
                <a:cs typeface="Courier" charset="0"/>
              </a:rPr>
              <a:t> no </a:t>
            </a:r>
            <a:r>
              <a:rPr lang="en-US" dirty="0" err="1">
                <a:ea typeface="Courier" charset="0"/>
                <a:cs typeface="Courier" charset="0"/>
              </a:rPr>
              <a:t>transparencia</a:t>
            </a:r>
            <a:r>
              <a:rPr lang="en-US" dirty="0">
                <a:ea typeface="Courier" charset="0"/>
                <a:cs typeface="Courier" charset="0"/>
              </a:rPr>
              <a:t> de </a:t>
            </a:r>
            <a:r>
              <a:rPr lang="en-US" dirty="0" err="1">
                <a:ea typeface="Courier" charset="0"/>
                <a:cs typeface="Courier" charset="0"/>
              </a:rPr>
              <a:t>fragmentación</a:t>
            </a:r>
            <a:r>
              <a:rPr lang="en-US" dirty="0" smtClean="0">
                <a:ea typeface="Courier" charset="0"/>
                <a:cs typeface="Courier" charset="0"/>
              </a:rPr>
              <a:t>.</a:t>
            </a:r>
          </a:p>
          <a:p>
            <a:r>
              <a:rPr lang="en-US" dirty="0" smtClean="0">
                <a:ea typeface="Courier" charset="0"/>
                <a:cs typeface="Courier" charset="0"/>
              </a:rPr>
              <a:t>El </a:t>
            </a:r>
            <a:r>
              <a:rPr lang="en-US" dirty="0" err="1">
                <a:ea typeface="Courier" charset="0"/>
                <a:cs typeface="Courier" charset="0"/>
              </a:rPr>
              <a:t>sistema</a:t>
            </a:r>
            <a:r>
              <a:rPr lang="en-US" dirty="0">
                <a:ea typeface="Courier" charset="0"/>
                <a:cs typeface="Courier" charset="0"/>
              </a:rPr>
              <a:t> no </a:t>
            </a:r>
            <a:r>
              <a:rPr lang="en-US" dirty="0" err="1">
                <a:ea typeface="Courier" charset="0"/>
                <a:cs typeface="Courier" charset="0"/>
              </a:rPr>
              <a:t>prevé</a:t>
            </a:r>
            <a:r>
              <a:rPr lang="en-US" dirty="0">
                <a:ea typeface="Courier" charset="0"/>
                <a:cs typeface="Courier" charset="0"/>
              </a:rPr>
              <a:t> </a:t>
            </a:r>
            <a:r>
              <a:rPr lang="en-US" dirty="0" err="1">
                <a:ea typeface="Courier" charset="0"/>
                <a:cs typeface="Courier" charset="0"/>
              </a:rPr>
              <a:t>ninguna</a:t>
            </a:r>
            <a:r>
              <a:rPr lang="en-US" dirty="0">
                <a:ea typeface="Courier" charset="0"/>
                <a:cs typeface="Courier" charset="0"/>
              </a:rPr>
              <a:t> </a:t>
            </a:r>
            <a:r>
              <a:rPr lang="en-US" dirty="0" err="1">
                <a:ea typeface="Courier" charset="0"/>
                <a:cs typeface="Courier" charset="0"/>
              </a:rPr>
              <a:t>transparencia</a:t>
            </a:r>
            <a:r>
              <a:rPr lang="en-US" dirty="0">
                <a:ea typeface="Courier" charset="0"/>
                <a:cs typeface="Courier" charset="0"/>
              </a:rPr>
              <a:t>.</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41</a:t>
            </a:fld>
            <a:endParaRPr lang="en-US" sz="1400" dirty="0"/>
          </a:p>
        </p:txBody>
      </p:sp>
    </p:spTree>
    <p:extLst>
      <p:ext uri="{BB962C8B-B14F-4D97-AF65-F5344CB8AC3E}">
        <p14:creationId xmlns:p14="http://schemas.microsoft.com/office/powerpoint/2010/main" val="9042419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553321"/>
          </a:xfrm>
        </p:spPr>
        <p:txBody>
          <a:bodyPr>
            <a:normAutofit fontScale="90000"/>
          </a:bodyPr>
          <a:lstStyle/>
          <a:p>
            <a:r>
              <a:rPr lang="en-US" dirty="0"/>
              <a:t>UN EJEMPLO MÁS </a:t>
            </a:r>
            <a:r>
              <a:rPr lang="en-US" dirty="0" smtClean="0"/>
              <a:t>COMPLEJO</a:t>
            </a:r>
            <a:br>
              <a:rPr lang="en-US" dirty="0" smtClean="0"/>
            </a:br>
            <a:r>
              <a:rPr lang="en-US" dirty="0" err="1"/>
              <a:t>Transparencias</a:t>
            </a:r>
            <a:r>
              <a:rPr lang="en-US" dirty="0"/>
              <a:t> de </a:t>
            </a:r>
            <a:r>
              <a:rPr lang="en-US" dirty="0" err="1"/>
              <a:t>Fragmentación</a:t>
            </a:r>
            <a:r>
              <a:rPr lang="en-US" dirty="0"/>
              <a:t>, </a:t>
            </a:r>
            <a:r>
              <a:rPr lang="en-US" dirty="0" err="1"/>
              <a:t>Ubicación</a:t>
            </a:r>
            <a:r>
              <a:rPr lang="en-US" dirty="0"/>
              <a:t> y de </a:t>
            </a:r>
            <a:r>
              <a:rPr lang="en-US" dirty="0" err="1"/>
              <a:t>Replicación</a:t>
            </a:r>
            <a:endParaRPr lang="en-US" b="1" dirty="0"/>
          </a:p>
        </p:txBody>
      </p:sp>
      <p:sp>
        <p:nvSpPr>
          <p:cNvPr id="3" name="Marcador de contenido 2"/>
          <p:cNvSpPr>
            <a:spLocks noGrp="1"/>
          </p:cNvSpPr>
          <p:nvPr>
            <p:ph idx="1"/>
          </p:nvPr>
        </p:nvSpPr>
        <p:spPr>
          <a:xfrm>
            <a:off x="838200" y="2126757"/>
            <a:ext cx="10780059" cy="2697973"/>
          </a:xfrm>
        </p:spPr>
        <p:txBody>
          <a:bodyPr>
            <a:normAutofit fontScale="92500" lnSpcReduction="10000"/>
          </a:bodyPr>
          <a:lstStyle/>
          <a:p>
            <a:pPr marL="0" indent="0">
              <a:buNone/>
            </a:pPr>
            <a:r>
              <a:rPr lang="en-US" dirty="0" err="1">
                <a:ea typeface="Courier" charset="0"/>
                <a:cs typeface="Courier" charset="0"/>
              </a:rPr>
              <a:t>Debido</a:t>
            </a:r>
            <a:r>
              <a:rPr lang="en-US" dirty="0">
                <a:ea typeface="Courier" charset="0"/>
                <a:cs typeface="Courier" charset="0"/>
              </a:rPr>
              <a:t> a </a:t>
            </a:r>
            <a:r>
              <a:rPr lang="en-US" dirty="0" err="1">
                <a:ea typeface="Courier" charset="0"/>
                <a:cs typeface="Courier" charset="0"/>
              </a:rPr>
              <a:t>que</a:t>
            </a:r>
            <a:r>
              <a:rPr lang="en-US" dirty="0">
                <a:ea typeface="Courier" charset="0"/>
                <a:cs typeface="Courier" charset="0"/>
              </a:rPr>
              <a:t> el </a:t>
            </a:r>
            <a:r>
              <a:rPr lang="en-US" dirty="0" err="1">
                <a:ea typeface="Courier" charset="0"/>
                <a:cs typeface="Courier" charset="0"/>
              </a:rPr>
              <a:t>sistema</a:t>
            </a:r>
            <a:r>
              <a:rPr lang="en-US" dirty="0">
                <a:ea typeface="Courier" charset="0"/>
                <a:cs typeface="Courier" charset="0"/>
              </a:rPr>
              <a:t> </a:t>
            </a:r>
            <a:r>
              <a:rPr lang="en-US" dirty="0" err="1">
                <a:ea typeface="Courier" charset="0"/>
                <a:cs typeface="Courier" charset="0"/>
              </a:rPr>
              <a:t>proporciona</a:t>
            </a:r>
            <a:r>
              <a:rPr lang="en-US" dirty="0">
                <a:ea typeface="Courier" charset="0"/>
                <a:cs typeface="Courier" charset="0"/>
              </a:rPr>
              <a:t> </a:t>
            </a:r>
            <a:r>
              <a:rPr lang="en-US" dirty="0" err="1">
                <a:ea typeface="Courier" charset="0"/>
                <a:cs typeface="Courier" charset="0"/>
              </a:rPr>
              <a:t>transparencias</a:t>
            </a:r>
            <a:r>
              <a:rPr lang="en-US" dirty="0">
                <a:ea typeface="Courier" charset="0"/>
                <a:cs typeface="Courier" charset="0"/>
              </a:rPr>
              <a:t> de </a:t>
            </a:r>
            <a:r>
              <a:rPr lang="en-US" dirty="0" err="1">
                <a:ea typeface="Courier" charset="0"/>
                <a:cs typeface="Courier" charset="0"/>
              </a:rPr>
              <a:t>ubicación</a:t>
            </a:r>
            <a:r>
              <a:rPr lang="en-US" dirty="0">
                <a:ea typeface="Courier" charset="0"/>
                <a:cs typeface="Courier" charset="0"/>
              </a:rPr>
              <a:t>, </a:t>
            </a:r>
            <a:r>
              <a:rPr lang="en-US" dirty="0" err="1">
                <a:ea typeface="Courier" charset="0"/>
                <a:cs typeface="Courier" charset="0"/>
              </a:rPr>
              <a:t>fragmentación</a:t>
            </a:r>
            <a:r>
              <a:rPr lang="en-US" dirty="0">
                <a:ea typeface="Courier" charset="0"/>
                <a:cs typeface="Courier" charset="0"/>
              </a:rPr>
              <a:t> y </a:t>
            </a:r>
            <a:r>
              <a:rPr lang="en-US" dirty="0" err="1">
                <a:ea typeface="Courier" charset="0"/>
                <a:cs typeface="Courier" charset="0"/>
              </a:rPr>
              <a:t>replicación</a:t>
            </a:r>
            <a:r>
              <a:rPr lang="en-US" dirty="0">
                <a:ea typeface="Courier" charset="0"/>
                <a:cs typeface="Courier" charset="0"/>
              </a:rPr>
              <a:t>, no </a:t>
            </a:r>
            <a:r>
              <a:rPr lang="en-US" dirty="0" err="1">
                <a:ea typeface="Courier" charset="0"/>
                <a:cs typeface="Courier" charset="0"/>
              </a:rPr>
              <a:t>debemos</a:t>
            </a:r>
            <a:r>
              <a:rPr lang="en-US" dirty="0">
                <a:ea typeface="Courier" charset="0"/>
                <a:cs typeface="Courier" charset="0"/>
              </a:rPr>
              <a:t> </a:t>
            </a:r>
            <a:r>
              <a:rPr lang="en-US" dirty="0" err="1">
                <a:ea typeface="Courier" charset="0"/>
                <a:cs typeface="Courier" charset="0"/>
              </a:rPr>
              <a:t>preocuparnos</a:t>
            </a:r>
            <a:r>
              <a:rPr lang="en-US" dirty="0">
                <a:ea typeface="Courier" charset="0"/>
                <a:cs typeface="Courier" charset="0"/>
              </a:rPr>
              <a:t> </a:t>
            </a:r>
            <a:r>
              <a:rPr lang="en-US" dirty="0" err="1">
                <a:ea typeface="Courier" charset="0"/>
                <a:cs typeface="Courier" charset="0"/>
              </a:rPr>
              <a:t>por</a:t>
            </a:r>
            <a:r>
              <a:rPr lang="en-US" dirty="0">
                <a:ea typeface="Courier" charset="0"/>
                <a:cs typeface="Courier" charset="0"/>
              </a:rPr>
              <a:t> </a:t>
            </a:r>
            <a:r>
              <a:rPr lang="en-US" dirty="0" err="1">
                <a:ea typeface="Courier" charset="0"/>
                <a:cs typeface="Courier" charset="0"/>
              </a:rPr>
              <a:t>ninguno</a:t>
            </a:r>
            <a:r>
              <a:rPr lang="en-US" dirty="0">
                <a:ea typeface="Courier" charset="0"/>
                <a:cs typeface="Courier" charset="0"/>
              </a:rPr>
              <a:t> de los </a:t>
            </a:r>
            <a:r>
              <a:rPr lang="en-US" dirty="0" err="1">
                <a:ea typeface="Courier" charset="0"/>
                <a:cs typeface="Courier" charset="0"/>
              </a:rPr>
              <a:t>detalles</a:t>
            </a:r>
            <a:r>
              <a:rPr lang="en-US" dirty="0">
                <a:ea typeface="Courier" charset="0"/>
                <a:cs typeface="Courier" charset="0"/>
              </a:rPr>
              <a:t> de la </a:t>
            </a:r>
            <a:r>
              <a:rPr lang="en-US" dirty="0" err="1">
                <a:ea typeface="Courier" charset="0"/>
                <a:cs typeface="Courier" charset="0"/>
              </a:rPr>
              <a:t>distribución</a:t>
            </a:r>
            <a:r>
              <a:rPr lang="en-US" dirty="0">
                <a:ea typeface="Courier" charset="0"/>
                <a:cs typeface="Courier" charset="0"/>
              </a:rPr>
              <a:t>. Como </a:t>
            </a:r>
            <a:r>
              <a:rPr lang="en-US" dirty="0" err="1">
                <a:ea typeface="Courier" charset="0"/>
                <a:cs typeface="Courier" charset="0"/>
              </a:rPr>
              <a:t>resultado</a:t>
            </a:r>
            <a:r>
              <a:rPr lang="en-US" dirty="0">
                <a:ea typeface="Courier" charset="0"/>
                <a:cs typeface="Courier" charset="0"/>
              </a:rPr>
              <a:t>, </a:t>
            </a:r>
            <a:r>
              <a:rPr lang="en-US" dirty="0" err="1">
                <a:ea typeface="Courier" charset="0"/>
                <a:cs typeface="Courier" charset="0"/>
              </a:rPr>
              <a:t>nuestra</a:t>
            </a:r>
            <a:r>
              <a:rPr lang="en-US" dirty="0">
                <a:ea typeface="Courier" charset="0"/>
                <a:cs typeface="Courier" charset="0"/>
              </a:rPr>
              <a:t> </a:t>
            </a:r>
            <a:r>
              <a:rPr lang="en-US" dirty="0" err="1">
                <a:ea typeface="Courier" charset="0"/>
                <a:cs typeface="Courier" charset="0"/>
              </a:rPr>
              <a:t>consulta</a:t>
            </a:r>
            <a:r>
              <a:rPr lang="en-US" dirty="0">
                <a:ea typeface="Courier" charset="0"/>
                <a:cs typeface="Courier" charset="0"/>
              </a:rPr>
              <a:t> se </a:t>
            </a:r>
            <a:r>
              <a:rPr lang="en-US" dirty="0" err="1">
                <a:ea typeface="Courier" charset="0"/>
                <a:cs typeface="Courier" charset="0"/>
              </a:rPr>
              <a:t>puede</a:t>
            </a:r>
            <a:r>
              <a:rPr lang="en-US" dirty="0">
                <a:ea typeface="Courier" charset="0"/>
                <a:cs typeface="Courier" charset="0"/>
              </a:rPr>
              <a:t> </a:t>
            </a:r>
            <a:r>
              <a:rPr lang="en-US" dirty="0" err="1">
                <a:ea typeface="Courier" charset="0"/>
                <a:cs typeface="Courier" charset="0"/>
              </a:rPr>
              <a:t>escribir</a:t>
            </a:r>
            <a:r>
              <a:rPr lang="en-US" dirty="0">
                <a:ea typeface="Courier" charset="0"/>
                <a:cs typeface="Courier" charset="0"/>
              </a:rPr>
              <a:t> </a:t>
            </a:r>
            <a:r>
              <a:rPr lang="en-US" dirty="0" err="1">
                <a:ea typeface="Courier" charset="0"/>
                <a:cs typeface="Courier" charset="0"/>
              </a:rPr>
              <a:t>como</a:t>
            </a:r>
            <a:r>
              <a:rPr lang="en-US" dirty="0">
                <a:ea typeface="Courier" charset="0"/>
                <a:cs typeface="Courier" charset="0"/>
              </a:rPr>
              <a:t> </a:t>
            </a:r>
            <a:r>
              <a:rPr lang="en-US" dirty="0" err="1">
                <a:ea typeface="Courier" charset="0"/>
                <a:cs typeface="Courier" charset="0"/>
              </a:rPr>
              <a:t>si</a:t>
            </a:r>
            <a:r>
              <a:rPr lang="en-US" dirty="0">
                <a:ea typeface="Courier" charset="0"/>
                <a:cs typeface="Courier" charset="0"/>
              </a:rPr>
              <a:t> se </a:t>
            </a:r>
            <a:r>
              <a:rPr lang="en-US" dirty="0" err="1">
                <a:ea typeface="Courier" charset="0"/>
                <a:cs typeface="Courier" charset="0"/>
              </a:rPr>
              <a:t>estuviera</a:t>
            </a:r>
            <a:r>
              <a:rPr lang="en-US" dirty="0">
                <a:ea typeface="Courier" charset="0"/>
                <a:cs typeface="Courier" charset="0"/>
              </a:rPr>
              <a:t> </a:t>
            </a:r>
            <a:r>
              <a:rPr lang="en-US" dirty="0" err="1">
                <a:ea typeface="Courier" charset="0"/>
                <a:cs typeface="Courier" charset="0"/>
              </a:rPr>
              <a:t>ejecutando</a:t>
            </a:r>
            <a:r>
              <a:rPr lang="en-US" dirty="0">
                <a:ea typeface="Courier" charset="0"/>
                <a:cs typeface="Courier" charset="0"/>
              </a:rPr>
              <a:t> en un </a:t>
            </a:r>
            <a:r>
              <a:rPr lang="en-US" dirty="0" err="1">
                <a:ea typeface="Courier" charset="0"/>
                <a:cs typeface="Courier" charset="0"/>
              </a:rPr>
              <a:t>sistema</a:t>
            </a:r>
            <a:r>
              <a:rPr lang="en-US" dirty="0">
                <a:ea typeface="Courier" charset="0"/>
                <a:cs typeface="Courier" charset="0"/>
              </a:rPr>
              <a:t> </a:t>
            </a:r>
            <a:r>
              <a:rPr lang="en-US" dirty="0" err="1">
                <a:ea typeface="Courier" charset="0"/>
                <a:cs typeface="Courier" charset="0"/>
              </a:rPr>
              <a:t>centralizado</a:t>
            </a:r>
            <a:r>
              <a:rPr lang="en-US" dirty="0">
                <a:ea typeface="Courier" charset="0"/>
                <a:cs typeface="Courier" charset="0"/>
              </a:rPr>
              <a:t>. </a:t>
            </a:r>
            <a:r>
              <a:rPr lang="en-US" dirty="0" err="1">
                <a:ea typeface="Courier" charset="0"/>
                <a:cs typeface="Courier" charset="0"/>
              </a:rPr>
              <a:t>Porque</a:t>
            </a:r>
            <a:r>
              <a:rPr lang="en-US" dirty="0">
                <a:ea typeface="Courier" charset="0"/>
                <a:cs typeface="Courier" charset="0"/>
              </a:rPr>
              <a:t> Smith </a:t>
            </a:r>
            <a:r>
              <a:rPr lang="en-US" dirty="0" err="1">
                <a:ea typeface="Courier" charset="0"/>
                <a:cs typeface="Courier" charset="0"/>
              </a:rPr>
              <a:t>necesitaSi</a:t>
            </a:r>
            <a:r>
              <a:rPr lang="en-US" dirty="0">
                <a:ea typeface="Courier" charset="0"/>
                <a:cs typeface="Courier" charset="0"/>
              </a:rPr>
              <a:t> </a:t>
            </a:r>
            <a:r>
              <a:rPr lang="en-US" dirty="0" err="1">
                <a:ea typeface="Courier" charset="0"/>
                <a:cs typeface="Courier" charset="0"/>
              </a:rPr>
              <a:t>nos</a:t>
            </a:r>
            <a:r>
              <a:rPr lang="en-US" dirty="0">
                <a:ea typeface="Courier" charset="0"/>
                <a:cs typeface="Courier" charset="0"/>
              </a:rPr>
              <a:t> </a:t>
            </a:r>
            <a:r>
              <a:rPr lang="en-US" dirty="0" err="1">
                <a:ea typeface="Courier" charset="0"/>
                <a:cs typeface="Courier" charset="0"/>
              </a:rPr>
              <a:t>trasladamos</a:t>
            </a:r>
            <a:r>
              <a:rPr lang="en-US" dirty="0">
                <a:ea typeface="Courier" charset="0"/>
                <a:cs typeface="Courier" charset="0"/>
              </a:rPr>
              <a:t> del </a:t>
            </a:r>
            <a:r>
              <a:rPr lang="en-US" dirty="0" err="1">
                <a:ea typeface="Courier" charset="0"/>
                <a:cs typeface="Courier" charset="0"/>
              </a:rPr>
              <a:t>departamento</a:t>
            </a:r>
            <a:r>
              <a:rPr lang="en-US" dirty="0">
                <a:ea typeface="Courier" charset="0"/>
                <a:cs typeface="Courier" charset="0"/>
              </a:rPr>
              <a:t> 3 al </a:t>
            </a:r>
            <a:r>
              <a:rPr lang="en-US" dirty="0" err="1">
                <a:ea typeface="Courier" charset="0"/>
                <a:cs typeface="Courier" charset="0"/>
              </a:rPr>
              <a:t>departamento</a:t>
            </a:r>
            <a:r>
              <a:rPr lang="en-US" dirty="0">
                <a:ea typeface="Courier" charset="0"/>
                <a:cs typeface="Courier" charset="0"/>
              </a:rPr>
              <a:t> 15, </a:t>
            </a:r>
            <a:r>
              <a:rPr lang="en-US" dirty="0" err="1">
                <a:ea typeface="Courier" charset="0"/>
                <a:cs typeface="Courier" charset="0"/>
              </a:rPr>
              <a:t>debemos</a:t>
            </a:r>
            <a:r>
              <a:rPr lang="en-US" dirty="0">
                <a:ea typeface="Courier" charset="0"/>
                <a:cs typeface="Courier" charset="0"/>
              </a:rPr>
              <a:t> </a:t>
            </a:r>
            <a:r>
              <a:rPr lang="en-US" dirty="0" err="1">
                <a:ea typeface="Courier" charset="0"/>
                <a:cs typeface="Courier" charset="0"/>
              </a:rPr>
              <a:t>hacer</a:t>
            </a:r>
            <a:r>
              <a:rPr lang="en-US" dirty="0">
                <a:ea typeface="Courier" charset="0"/>
                <a:cs typeface="Courier" charset="0"/>
              </a:rPr>
              <a:t> </a:t>
            </a:r>
            <a:r>
              <a:rPr lang="en-US" dirty="0" err="1">
                <a:ea typeface="Courier" charset="0"/>
                <a:cs typeface="Courier" charset="0"/>
              </a:rPr>
              <a:t>una</a:t>
            </a:r>
            <a:r>
              <a:rPr lang="en-US" dirty="0">
                <a:ea typeface="Courier" charset="0"/>
                <a:cs typeface="Courier" charset="0"/>
              </a:rPr>
              <a:t> </a:t>
            </a:r>
            <a:r>
              <a:rPr lang="en-US" dirty="0" err="1">
                <a:ea typeface="Courier" charset="0"/>
                <a:cs typeface="Courier" charset="0"/>
              </a:rPr>
              <a:t>actualización</a:t>
            </a:r>
            <a:r>
              <a:rPr lang="en-US" dirty="0">
                <a:ea typeface="Courier" charset="0"/>
                <a:cs typeface="Courier" charset="0"/>
              </a:rPr>
              <a:t> simple a la base de </a:t>
            </a:r>
            <a:r>
              <a:rPr lang="en-US" dirty="0" err="1">
                <a:ea typeface="Courier" charset="0"/>
                <a:cs typeface="Courier" charset="0"/>
              </a:rPr>
              <a:t>datos</a:t>
            </a:r>
            <a:r>
              <a:rPr lang="en-US" dirty="0">
                <a:ea typeface="Courier" charset="0"/>
                <a:cs typeface="Courier" charset="0"/>
              </a:rPr>
              <a:t> e </a:t>
            </a:r>
            <a:r>
              <a:rPr lang="en-US" dirty="0" err="1">
                <a:ea typeface="Courier" charset="0"/>
                <a:cs typeface="Courier" charset="0"/>
              </a:rPr>
              <a:t>indicar</a:t>
            </a:r>
            <a:r>
              <a:rPr lang="en-US" dirty="0">
                <a:ea typeface="Courier" charset="0"/>
                <a:cs typeface="Courier" charset="0"/>
              </a:rPr>
              <a:t> el </a:t>
            </a:r>
            <a:r>
              <a:rPr lang="en-US" dirty="0" err="1">
                <a:ea typeface="Courier" charset="0"/>
                <a:cs typeface="Courier" charset="0"/>
              </a:rPr>
              <a:t>nuevo</a:t>
            </a:r>
            <a:r>
              <a:rPr lang="en-US" dirty="0">
                <a:ea typeface="Courier" charset="0"/>
                <a:cs typeface="Courier" charset="0"/>
              </a:rPr>
              <a:t> </a:t>
            </a:r>
            <a:r>
              <a:rPr lang="en-US" dirty="0" err="1">
                <a:ea typeface="Courier" charset="0"/>
                <a:cs typeface="Courier" charset="0"/>
              </a:rPr>
              <a:t>número</a:t>
            </a:r>
            <a:r>
              <a:rPr lang="en-US" dirty="0">
                <a:ea typeface="Courier" charset="0"/>
                <a:cs typeface="Courier" charset="0"/>
              </a:rPr>
              <a:t> de </a:t>
            </a:r>
            <a:r>
              <a:rPr lang="en-US" dirty="0" err="1">
                <a:ea typeface="Courier" charset="0"/>
                <a:cs typeface="Courier" charset="0"/>
              </a:rPr>
              <a:t>departamento</a:t>
            </a:r>
            <a:r>
              <a:rPr lang="en-US" dirty="0">
                <a:ea typeface="Courier" charset="0"/>
                <a:cs typeface="Courier" charset="0"/>
              </a:rPr>
              <a:t>. </a:t>
            </a:r>
            <a:r>
              <a:rPr lang="en-US" dirty="0" err="1">
                <a:ea typeface="Courier" charset="0"/>
                <a:cs typeface="Courier" charset="0"/>
              </a:rPr>
              <a:t>Podemos</a:t>
            </a:r>
            <a:r>
              <a:rPr lang="en-US" dirty="0">
                <a:ea typeface="Courier" charset="0"/>
                <a:cs typeface="Courier" charset="0"/>
              </a:rPr>
              <a:t> </a:t>
            </a:r>
            <a:r>
              <a:rPr lang="en-US" dirty="0" err="1">
                <a:ea typeface="Courier" charset="0"/>
                <a:cs typeface="Courier" charset="0"/>
              </a:rPr>
              <a:t>hacer</a:t>
            </a:r>
            <a:r>
              <a:rPr lang="en-US" dirty="0">
                <a:ea typeface="Courier" charset="0"/>
                <a:cs typeface="Courier" charset="0"/>
              </a:rPr>
              <a:t>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movimiento</a:t>
            </a:r>
            <a:r>
              <a:rPr lang="en-US" dirty="0">
                <a:ea typeface="Courier" charset="0"/>
                <a:cs typeface="Courier" charset="0"/>
              </a:rPr>
              <a:t> </a:t>
            </a:r>
            <a:r>
              <a:rPr lang="en-US" dirty="0" err="1">
                <a:ea typeface="Courier" charset="0"/>
                <a:cs typeface="Courier" charset="0"/>
              </a:rPr>
              <a:t>utilizando</a:t>
            </a:r>
            <a:r>
              <a:rPr lang="en-US" dirty="0">
                <a:ea typeface="Courier" charset="0"/>
                <a:cs typeface="Courier" charset="0"/>
              </a:rPr>
              <a:t> </a:t>
            </a:r>
            <a:r>
              <a:rPr lang="en-US" dirty="0" err="1">
                <a:ea typeface="Courier" charset="0"/>
                <a:cs typeface="Courier" charset="0"/>
              </a:rPr>
              <a:t>una</a:t>
            </a:r>
            <a:r>
              <a:rPr lang="en-US" dirty="0">
                <a:ea typeface="Courier" charset="0"/>
                <a:cs typeface="Courier" charset="0"/>
              </a:rPr>
              <a:t> sola </a:t>
            </a:r>
            <a:r>
              <a:rPr lang="en-US" dirty="0" err="1">
                <a:ea typeface="Courier" charset="0"/>
                <a:cs typeface="Courier" charset="0"/>
              </a:rPr>
              <a:t>instrucción</a:t>
            </a:r>
            <a:r>
              <a:rPr lang="en-US" dirty="0">
                <a:ea typeface="Courier" charset="0"/>
                <a:cs typeface="Courier" charset="0"/>
              </a:rPr>
              <a:t> SQL simple </a:t>
            </a:r>
            <a:r>
              <a:rPr lang="en-US" dirty="0" err="1">
                <a:ea typeface="Courier" charset="0"/>
                <a:cs typeface="Courier" charset="0"/>
              </a:rPr>
              <a:t>como</a:t>
            </a:r>
            <a:r>
              <a:rPr lang="en-US" dirty="0">
                <a:ea typeface="Courier" charset="0"/>
                <a:cs typeface="Courier" charset="0"/>
              </a:rPr>
              <a:t> se </a:t>
            </a:r>
            <a:r>
              <a:rPr lang="en-US" dirty="0" err="1">
                <a:ea typeface="Courier" charset="0"/>
                <a:cs typeface="Courier" charset="0"/>
              </a:rPr>
              <a:t>muestra</a:t>
            </a:r>
            <a:r>
              <a:rPr lang="en-US" dirty="0">
                <a:ea typeface="Courier" charset="0"/>
                <a:cs typeface="Courier" charset="0"/>
              </a:rPr>
              <a:t>:</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42</a:t>
            </a:fld>
            <a:endParaRPr lang="en-US" sz="1400" dirty="0"/>
          </a:p>
        </p:txBody>
      </p:sp>
      <p:sp>
        <p:nvSpPr>
          <p:cNvPr id="6" name="CuadroTexto 5"/>
          <p:cNvSpPr txBox="1"/>
          <p:nvPr/>
        </p:nvSpPr>
        <p:spPr>
          <a:xfrm>
            <a:off x="838200" y="4990375"/>
            <a:ext cx="3299012" cy="1200329"/>
          </a:xfrm>
          <a:prstGeom prst="rect">
            <a:avLst/>
          </a:prstGeom>
          <a:noFill/>
        </p:spPr>
        <p:txBody>
          <a:bodyPr wrap="square" rtlCol="0">
            <a:spAutoFit/>
          </a:bodyPr>
          <a:lstStyle/>
          <a:p>
            <a:r>
              <a:rPr lang="en-US" sz="2400" dirty="0">
                <a:latin typeface="Courier" charset="0"/>
                <a:ea typeface="Courier" charset="0"/>
                <a:cs typeface="Courier" charset="0"/>
              </a:rPr>
              <a:t>Update </a:t>
            </a:r>
            <a:r>
              <a:rPr lang="en-US" sz="2400" dirty="0" err="1">
                <a:latin typeface="Courier" charset="0"/>
                <a:ea typeface="Courier" charset="0"/>
                <a:cs typeface="Courier" charset="0"/>
              </a:rPr>
              <a:t>Emp</a:t>
            </a:r>
            <a:endParaRPr lang="en-US" sz="2400" dirty="0">
              <a:latin typeface="Courier" charset="0"/>
              <a:ea typeface="Courier" charset="0"/>
              <a:cs typeface="Courier" charset="0"/>
            </a:endParaRPr>
          </a:p>
          <a:p>
            <a:r>
              <a:rPr lang="cs-CZ" sz="2400" dirty="0">
                <a:latin typeface="Courier" charset="0"/>
                <a:ea typeface="Courier" charset="0"/>
                <a:cs typeface="Courier" charset="0"/>
              </a:rPr>
              <a:t>Set dno = 15</a:t>
            </a:r>
          </a:p>
          <a:p>
            <a:r>
              <a:rPr lang="en-US" sz="2400" dirty="0">
                <a:latin typeface="Courier" charset="0"/>
                <a:ea typeface="Courier" charset="0"/>
                <a:cs typeface="Courier" charset="0"/>
              </a:rPr>
              <a:t>Where </a:t>
            </a:r>
            <a:r>
              <a:rPr lang="en-US" sz="2400" dirty="0" err="1">
                <a:latin typeface="Courier" charset="0"/>
                <a:ea typeface="Courier" charset="0"/>
                <a:cs typeface="Courier" charset="0"/>
              </a:rPr>
              <a:t>eno</a:t>
            </a:r>
            <a:r>
              <a:rPr lang="en-US" sz="2400" dirty="0">
                <a:latin typeface="Courier" charset="0"/>
                <a:ea typeface="Courier" charset="0"/>
                <a:cs typeface="Courier" charset="0"/>
              </a:rPr>
              <a:t> = 100;</a:t>
            </a:r>
          </a:p>
        </p:txBody>
      </p:sp>
    </p:spTree>
    <p:extLst>
      <p:ext uri="{BB962C8B-B14F-4D97-AF65-F5344CB8AC3E}">
        <p14:creationId xmlns:p14="http://schemas.microsoft.com/office/powerpoint/2010/main" val="2147521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312893"/>
            <a:ext cx="10780059" cy="4043455"/>
          </a:xfrm>
        </p:spPr>
        <p:txBody>
          <a:bodyPr>
            <a:normAutofit/>
          </a:bodyPr>
          <a:lstStyle/>
          <a:p>
            <a:pPr marL="0" indent="0">
              <a:buNone/>
            </a:pPr>
            <a:r>
              <a:rPr lang="en-US" dirty="0">
                <a:ea typeface="Courier" charset="0"/>
                <a:cs typeface="Courier" charset="0"/>
              </a:rPr>
              <a:t>No </a:t>
            </a:r>
            <a:r>
              <a:rPr lang="en-US" dirty="0" err="1">
                <a:ea typeface="Courier" charset="0"/>
                <a:cs typeface="Courier" charset="0"/>
              </a:rPr>
              <a:t>necesitamos</a:t>
            </a:r>
            <a:r>
              <a:rPr lang="en-US" dirty="0">
                <a:ea typeface="Courier" charset="0"/>
                <a:cs typeface="Courier" charset="0"/>
              </a:rPr>
              <a:t> </a:t>
            </a:r>
            <a:r>
              <a:rPr lang="en-US" dirty="0" err="1">
                <a:ea typeface="Courier" charset="0"/>
                <a:cs typeface="Courier" charset="0"/>
              </a:rPr>
              <a:t>agregar</a:t>
            </a:r>
            <a:r>
              <a:rPr lang="en-US" dirty="0">
                <a:ea typeface="Courier" charset="0"/>
                <a:cs typeface="Courier" charset="0"/>
              </a:rPr>
              <a:t> </a:t>
            </a:r>
            <a:r>
              <a:rPr lang="en-US" dirty="0" err="1">
                <a:ea typeface="Courier" charset="0"/>
                <a:cs typeface="Courier" charset="0"/>
              </a:rPr>
              <a:t>ninguna</a:t>
            </a:r>
            <a:r>
              <a:rPr lang="en-US" dirty="0">
                <a:ea typeface="Courier" charset="0"/>
                <a:cs typeface="Courier" charset="0"/>
              </a:rPr>
              <a:t> </a:t>
            </a:r>
            <a:r>
              <a:rPr lang="en-US" dirty="0" err="1">
                <a:ea typeface="Courier" charset="0"/>
                <a:cs typeface="Courier" charset="0"/>
              </a:rPr>
              <a:t>lógica</a:t>
            </a:r>
            <a:r>
              <a:rPr lang="en-US" dirty="0">
                <a:ea typeface="Courier" charset="0"/>
                <a:cs typeface="Courier" charset="0"/>
              </a:rPr>
              <a:t> </a:t>
            </a:r>
            <a:r>
              <a:rPr lang="en-US" dirty="0" err="1">
                <a:ea typeface="Courier" charset="0"/>
                <a:cs typeface="Courier" charset="0"/>
              </a:rPr>
              <a:t>compleja</a:t>
            </a:r>
            <a:r>
              <a:rPr lang="en-US" dirty="0">
                <a:ea typeface="Courier" charset="0"/>
                <a:cs typeface="Courier" charset="0"/>
              </a:rPr>
              <a:t> para </a:t>
            </a:r>
            <a:r>
              <a:rPr lang="en-US" dirty="0" err="1">
                <a:ea typeface="Courier" charset="0"/>
                <a:cs typeface="Courier" charset="0"/>
              </a:rPr>
              <a:t>garantizar</a:t>
            </a:r>
            <a:r>
              <a:rPr lang="en-US" dirty="0">
                <a:ea typeface="Courier" charset="0"/>
                <a:cs typeface="Courier" charset="0"/>
              </a:rPr>
              <a:t> la </a:t>
            </a:r>
            <a:r>
              <a:rPr lang="en-US" dirty="0" err="1">
                <a:ea typeface="Courier" charset="0"/>
                <a:cs typeface="Courier" charset="0"/>
              </a:rPr>
              <a:t>integridad</a:t>
            </a:r>
            <a:r>
              <a:rPr lang="en-US" dirty="0">
                <a:ea typeface="Courier" charset="0"/>
                <a:cs typeface="Courier" charset="0"/>
              </a:rPr>
              <a:t> de la base de </a:t>
            </a:r>
            <a:r>
              <a:rPr lang="en-US" dirty="0" err="1">
                <a:ea typeface="Courier" charset="0"/>
                <a:cs typeface="Courier" charset="0"/>
              </a:rPr>
              <a:t>datos</a:t>
            </a:r>
            <a:r>
              <a:rPr lang="en-US" dirty="0">
                <a:ea typeface="Courier" charset="0"/>
                <a:cs typeface="Courier" charset="0"/>
              </a:rPr>
              <a:t>. El DDBMS </a:t>
            </a:r>
            <a:r>
              <a:rPr lang="en-US" dirty="0" err="1">
                <a:ea typeface="Courier" charset="0"/>
                <a:cs typeface="Courier" charset="0"/>
              </a:rPr>
              <a:t>sabe</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EMP </a:t>
            </a:r>
            <a:r>
              <a:rPr lang="en-US" dirty="0" err="1">
                <a:ea typeface="Courier" charset="0"/>
                <a:cs typeface="Courier" charset="0"/>
              </a:rPr>
              <a:t>es</a:t>
            </a:r>
            <a:r>
              <a:rPr lang="en-US" dirty="0">
                <a:ea typeface="Courier" charset="0"/>
                <a:cs typeface="Courier" charset="0"/>
              </a:rPr>
              <a:t> </a:t>
            </a:r>
            <a:r>
              <a:rPr lang="en-US" dirty="0" err="1">
                <a:ea typeface="Courier" charset="0"/>
                <a:cs typeface="Courier" charset="0"/>
              </a:rPr>
              <a:t>una</a:t>
            </a:r>
            <a:r>
              <a:rPr lang="en-US" dirty="0">
                <a:ea typeface="Courier" charset="0"/>
                <a:cs typeface="Courier" charset="0"/>
              </a:rPr>
              <a:t> </a:t>
            </a:r>
            <a:r>
              <a:rPr lang="en-US" dirty="0" err="1">
                <a:ea typeface="Courier" charset="0"/>
                <a:cs typeface="Courier" charset="0"/>
              </a:rPr>
              <a:t>tabla</a:t>
            </a:r>
            <a:r>
              <a:rPr lang="en-US" dirty="0">
                <a:ea typeface="Courier" charset="0"/>
                <a:cs typeface="Courier" charset="0"/>
              </a:rPr>
              <a:t> virtual. </a:t>
            </a:r>
            <a:r>
              <a:rPr lang="en-US" dirty="0" err="1">
                <a:ea typeface="Courier" charset="0"/>
                <a:cs typeface="Courier" charset="0"/>
              </a:rPr>
              <a:t>Busca</a:t>
            </a:r>
            <a:r>
              <a:rPr lang="en-US" dirty="0">
                <a:ea typeface="Courier" charset="0"/>
                <a:cs typeface="Courier" charset="0"/>
              </a:rPr>
              <a:t> los </a:t>
            </a:r>
            <a:r>
              <a:rPr lang="en-US" dirty="0" err="1">
                <a:ea typeface="Courier" charset="0"/>
                <a:cs typeface="Courier" charset="0"/>
              </a:rPr>
              <a:t>detalles</a:t>
            </a:r>
            <a:r>
              <a:rPr lang="en-US" dirty="0">
                <a:ea typeface="Courier" charset="0"/>
                <a:cs typeface="Courier" charset="0"/>
              </a:rPr>
              <a:t> de </a:t>
            </a:r>
            <a:r>
              <a:rPr lang="en-US" dirty="0" err="1">
                <a:ea typeface="Courier" charset="0"/>
                <a:cs typeface="Courier" charset="0"/>
              </a:rPr>
              <a:t>fragmentación</a:t>
            </a:r>
            <a:r>
              <a:rPr lang="en-US" dirty="0">
                <a:ea typeface="Courier" charset="0"/>
                <a:cs typeface="Courier" charset="0"/>
              </a:rPr>
              <a:t>, </a:t>
            </a:r>
            <a:r>
              <a:rPr lang="en-US" dirty="0" err="1">
                <a:ea typeface="Courier" charset="0"/>
                <a:cs typeface="Courier" charset="0"/>
              </a:rPr>
              <a:t>ubicación</a:t>
            </a:r>
            <a:r>
              <a:rPr lang="en-US" dirty="0">
                <a:ea typeface="Courier" charset="0"/>
                <a:cs typeface="Courier" charset="0"/>
              </a:rPr>
              <a:t> y </a:t>
            </a:r>
            <a:r>
              <a:rPr lang="en-US" dirty="0" err="1">
                <a:ea typeface="Courier" charset="0"/>
                <a:cs typeface="Courier" charset="0"/>
              </a:rPr>
              <a:t>replicación</a:t>
            </a:r>
            <a:r>
              <a:rPr lang="en-US" dirty="0">
                <a:ea typeface="Courier" charset="0"/>
                <a:cs typeface="Courier" charset="0"/>
              </a:rPr>
              <a:t> en el GDD. El DDBMS </a:t>
            </a:r>
            <a:r>
              <a:rPr lang="en-US" dirty="0" err="1">
                <a:ea typeface="Courier" charset="0"/>
                <a:cs typeface="Courier" charset="0"/>
              </a:rPr>
              <a:t>utiliza</a:t>
            </a:r>
            <a:r>
              <a:rPr lang="en-US" dirty="0">
                <a:ea typeface="Courier" charset="0"/>
                <a:cs typeface="Courier" charset="0"/>
              </a:rPr>
              <a:t> </a:t>
            </a:r>
            <a:r>
              <a:rPr lang="en-US" dirty="0" err="1">
                <a:ea typeface="Courier" charset="0"/>
                <a:cs typeface="Courier" charset="0"/>
              </a:rPr>
              <a:t>esta</a:t>
            </a:r>
            <a:r>
              <a:rPr lang="en-US" dirty="0">
                <a:ea typeface="Courier" charset="0"/>
                <a:cs typeface="Courier" charset="0"/>
              </a:rPr>
              <a:t> </a:t>
            </a:r>
            <a:r>
              <a:rPr lang="en-US" dirty="0" err="1">
                <a:ea typeface="Courier" charset="0"/>
                <a:cs typeface="Courier" charset="0"/>
              </a:rPr>
              <a:t>información</a:t>
            </a:r>
            <a:r>
              <a:rPr lang="en-US" dirty="0">
                <a:ea typeface="Courier" charset="0"/>
                <a:cs typeface="Courier" charset="0"/>
              </a:rPr>
              <a:t> para </a:t>
            </a:r>
            <a:r>
              <a:rPr lang="en-US" dirty="0" err="1">
                <a:ea typeface="Courier" charset="0"/>
                <a:cs typeface="Courier" charset="0"/>
              </a:rPr>
              <a:t>traducir</a:t>
            </a:r>
            <a:r>
              <a:rPr lang="en-US" dirty="0">
                <a:ea typeface="Courier" charset="0"/>
                <a:cs typeface="Courier" charset="0"/>
              </a:rPr>
              <a:t> </a:t>
            </a:r>
            <a:r>
              <a:rPr lang="en-US" dirty="0" err="1">
                <a:ea typeface="Courier" charset="0"/>
                <a:cs typeface="Courier" charset="0"/>
              </a:rPr>
              <a:t>nuestra</a:t>
            </a:r>
            <a:r>
              <a:rPr lang="en-US" dirty="0">
                <a:ea typeface="Courier" charset="0"/>
                <a:cs typeface="Courier" charset="0"/>
              </a:rPr>
              <a:t> </a:t>
            </a:r>
            <a:r>
              <a:rPr lang="en-US" dirty="0" err="1">
                <a:ea typeface="Courier" charset="0"/>
                <a:cs typeface="Courier" charset="0"/>
              </a:rPr>
              <a:t>declaración</a:t>
            </a:r>
            <a:r>
              <a:rPr lang="en-US" dirty="0">
                <a:ea typeface="Courier" charset="0"/>
                <a:cs typeface="Courier" charset="0"/>
              </a:rPr>
              <a:t> de </a:t>
            </a:r>
            <a:r>
              <a:rPr lang="en-US" dirty="0" err="1">
                <a:ea typeface="Courier" charset="0"/>
                <a:cs typeface="Courier" charset="0"/>
              </a:rPr>
              <a:t>actualización</a:t>
            </a:r>
            <a:r>
              <a:rPr lang="en-US" dirty="0">
                <a:ea typeface="Courier" charset="0"/>
                <a:cs typeface="Courier" charset="0"/>
              </a:rPr>
              <a:t> en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sentencias</a:t>
            </a:r>
            <a:r>
              <a:rPr lang="en-US" dirty="0">
                <a:ea typeface="Courier" charset="0"/>
                <a:cs typeface="Courier" charset="0"/>
              </a:rPr>
              <a:t> de SQL </a:t>
            </a:r>
            <a:r>
              <a:rPr lang="en-US" dirty="0" err="1">
                <a:ea typeface="Courier" charset="0"/>
                <a:cs typeface="Courier" charset="0"/>
              </a:rPr>
              <a:t>necesarias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deben</a:t>
            </a:r>
            <a:r>
              <a:rPr lang="en-US" dirty="0">
                <a:ea typeface="Courier" charset="0"/>
                <a:cs typeface="Courier" charset="0"/>
              </a:rPr>
              <a:t> </a:t>
            </a:r>
            <a:r>
              <a:rPr lang="en-US" dirty="0" err="1">
                <a:ea typeface="Courier" charset="0"/>
                <a:cs typeface="Courier" charset="0"/>
              </a:rPr>
              <a:t>ejecutarse</a:t>
            </a:r>
            <a:r>
              <a:rPr lang="en-US" dirty="0">
                <a:ea typeface="Courier" charset="0"/>
                <a:cs typeface="Courier" charset="0"/>
              </a:rPr>
              <a:t> en los </a:t>
            </a:r>
            <a:r>
              <a:rPr lang="en-US" dirty="0" err="1">
                <a:ea typeface="Courier" charset="0"/>
                <a:cs typeface="Courier" charset="0"/>
              </a:rPr>
              <a:t>sistemas</a:t>
            </a:r>
            <a:r>
              <a:rPr lang="en-US" dirty="0">
                <a:ea typeface="Courier" charset="0"/>
                <a:cs typeface="Courier" charset="0"/>
              </a:rPr>
              <a:t> locales </a:t>
            </a:r>
            <a:r>
              <a:rPr lang="en-US" dirty="0" err="1">
                <a:ea typeface="Courier" charset="0"/>
                <a:cs typeface="Courier" charset="0"/>
              </a:rPr>
              <a:t>individuales</a:t>
            </a:r>
            <a:r>
              <a:rPr lang="en-US" dirty="0">
                <a:ea typeface="Courier" charset="0"/>
                <a:cs typeface="Courier" charset="0"/>
              </a:rPr>
              <a:t>. El DDBMS </a:t>
            </a:r>
            <a:r>
              <a:rPr lang="en-US" dirty="0" err="1">
                <a:ea typeface="Courier" charset="0"/>
                <a:cs typeface="Courier" charset="0"/>
              </a:rPr>
              <a:t>luego</a:t>
            </a:r>
            <a:r>
              <a:rPr lang="en-US" dirty="0">
                <a:ea typeface="Courier" charset="0"/>
                <a:cs typeface="Courier" charset="0"/>
              </a:rPr>
              <a:t> </a:t>
            </a:r>
            <a:r>
              <a:rPr lang="en-US" dirty="0" err="1">
                <a:ea typeface="Courier" charset="0"/>
                <a:cs typeface="Courier" charset="0"/>
              </a:rPr>
              <a:t>ejecuta</a:t>
            </a:r>
            <a:r>
              <a:rPr lang="en-US" dirty="0">
                <a:ea typeface="Courier" charset="0"/>
                <a:cs typeface="Courier" charset="0"/>
              </a:rPr>
              <a:t>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declaraciones</a:t>
            </a:r>
            <a:r>
              <a:rPr lang="en-US" dirty="0">
                <a:ea typeface="Courier" charset="0"/>
                <a:cs typeface="Courier" charset="0"/>
              </a:rPr>
              <a:t> </a:t>
            </a:r>
            <a:r>
              <a:rPr lang="en-US" dirty="0" err="1">
                <a:ea typeface="Courier" charset="0"/>
                <a:cs typeface="Courier" charset="0"/>
              </a:rPr>
              <a:t>apropiadas</a:t>
            </a:r>
            <a:r>
              <a:rPr lang="en-US" dirty="0">
                <a:ea typeface="Courier" charset="0"/>
                <a:cs typeface="Courier" charset="0"/>
              </a:rPr>
              <a:t> en los </a:t>
            </a:r>
            <a:r>
              <a:rPr lang="en-US" dirty="0" err="1">
                <a:ea typeface="Courier" charset="0"/>
                <a:cs typeface="Courier" charset="0"/>
              </a:rPr>
              <a:t>sitios</a:t>
            </a:r>
            <a:r>
              <a:rPr lang="en-US" dirty="0">
                <a:ea typeface="Courier" charset="0"/>
                <a:cs typeface="Courier" charset="0"/>
              </a:rPr>
              <a:t> </a:t>
            </a:r>
            <a:r>
              <a:rPr lang="en-US" dirty="0" err="1">
                <a:ea typeface="Courier" charset="0"/>
                <a:cs typeface="Courier" charset="0"/>
              </a:rPr>
              <a:t>apropiados</a:t>
            </a:r>
            <a:r>
              <a:rPr lang="en-US" dirty="0">
                <a:ea typeface="Courier" charset="0"/>
                <a:cs typeface="Courier" charset="0"/>
              </a:rPr>
              <a:t> para </a:t>
            </a:r>
            <a:r>
              <a:rPr lang="en-US" dirty="0" err="1">
                <a:ea typeface="Courier" charset="0"/>
                <a:cs typeface="Courier" charset="0"/>
              </a:rPr>
              <a:t>realizar</a:t>
            </a:r>
            <a:r>
              <a:rPr lang="en-US" dirty="0">
                <a:ea typeface="Courier" charset="0"/>
                <a:cs typeface="Courier" charset="0"/>
              </a:rPr>
              <a:t>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actualizaciones</a:t>
            </a:r>
            <a:r>
              <a:rPr lang="en-US" dirty="0">
                <a:ea typeface="Courier" charset="0"/>
                <a:cs typeface="Courier" charset="0"/>
              </a:rPr>
              <a:t> </a:t>
            </a:r>
            <a:r>
              <a:rPr lang="en-US" dirty="0" err="1">
                <a:ea typeface="Courier" charset="0"/>
                <a:cs typeface="Courier" charset="0"/>
              </a:rPr>
              <a:t>solicitadas</a:t>
            </a:r>
            <a:r>
              <a:rPr lang="en-US" dirty="0">
                <a:ea typeface="Courier" charset="0"/>
                <a:cs typeface="Courier" charset="0"/>
              </a:rPr>
              <a:t> a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tablas</a:t>
            </a:r>
            <a:r>
              <a:rPr lang="en-US" dirty="0">
                <a:ea typeface="Courier" charset="0"/>
                <a:cs typeface="Courier" charset="0"/>
              </a:rPr>
              <a:t> / </a:t>
            </a:r>
            <a:r>
              <a:rPr lang="en-US" dirty="0" err="1">
                <a:ea typeface="Courier" charset="0"/>
                <a:cs typeface="Courier" charset="0"/>
              </a:rPr>
              <a:t>fragmentos</a:t>
            </a:r>
            <a:r>
              <a:rPr lang="en-US" dirty="0">
                <a:ea typeface="Courier" charset="0"/>
                <a:cs typeface="Courier" charset="0"/>
              </a:rPr>
              <a:t> / </a:t>
            </a:r>
            <a:r>
              <a:rPr lang="en-US" dirty="0" err="1">
                <a:ea typeface="Courier" charset="0"/>
                <a:cs typeface="Courier" charset="0"/>
              </a:rPr>
              <a:t>copias</a:t>
            </a:r>
            <a:r>
              <a:rPr lang="en-US" dirty="0">
                <a:ea typeface="Courier" charset="0"/>
                <a:cs typeface="Courier" charset="0"/>
              </a:rPr>
              <a:t> </a:t>
            </a:r>
            <a:r>
              <a:rPr lang="en-US" dirty="0" err="1">
                <a:ea typeface="Courier" charset="0"/>
                <a:cs typeface="Courier" charset="0"/>
              </a:rPr>
              <a:t>necesarias</a:t>
            </a:r>
            <a:r>
              <a:rPr lang="en-US" dirty="0">
                <a:ea typeface="Courier" charset="0"/>
                <a:cs typeface="Courier" charset="0"/>
              </a:rPr>
              <a:t>.</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43</a:t>
            </a:fld>
            <a:endParaRPr lang="en-US" sz="1400" dirty="0"/>
          </a:p>
        </p:txBody>
      </p:sp>
      <p:sp>
        <p:nvSpPr>
          <p:cNvPr id="7" name="Título 1"/>
          <p:cNvSpPr>
            <a:spLocks noGrp="1"/>
          </p:cNvSpPr>
          <p:nvPr>
            <p:ph type="title"/>
          </p:nvPr>
        </p:nvSpPr>
        <p:spPr>
          <a:xfrm>
            <a:off x="838200" y="365125"/>
            <a:ext cx="10515600" cy="1553321"/>
          </a:xfrm>
        </p:spPr>
        <p:txBody>
          <a:bodyPr>
            <a:normAutofit fontScale="90000"/>
          </a:bodyPr>
          <a:lstStyle/>
          <a:p>
            <a:r>
              <a:rPr lang="en-US" dirty="0"/>
              <a:t>UN EJEMPLO MÁS </a:t>
            </a:r>
            <a:r>
              <a:rPr lang="en-US" dirty="0" smtClean="0"/>
              <a:t>COMPLEJO</a:t>
            </a:r>
            <a:br>
              <a:rPr lang="en-US" dirty="0" smtClean="0"/>
            </a:br>
            <a:r>
              <a:rPr lang="en-US" dirty="0" err="1"/>
              <a:t>Transparencias</a:t>
            </a:r>
            <a:r>
              <a:rPr lang="en-US" dirty="0"/>
              <a:t> de </a:t>
            </a:r>
            <a:r>
              <a:rPr lang="en-US" dirty="0" err="1"/>
              <a:t>Fragmentación</a:t>
            </a:r>
            <a:r>
              <a:rPr lang="en-US" dirty="0"/>
              <a:t>, </a:t>
            </a:r>
            <a:r>
              <a:rPr lang="en-US" dirty="0" err="1"/>
              <a:t>Ubicación</a:t>
            </a:r>
            <a:r>
              <a:rPr lang="en-US" dirty="0"/>
              <a:t> y de </a:t>
            </a:r>
            <a:r>
              <a:rPr lang="en-US" dirty="0" err="1"/>
              <a:t>Replicación</a:t>
            </a:r>
            <a:endParaRPr lang="en-US" b="1" dirty="0"/>
          </a:p>
        </p:txBody>
      </p:sp>
    </p:spTree>
    <p:extLst>
      <p:ext uri="{BB962C8B-B14F-4D97-AF65-F5344CB8AC3E}">
        <p14:creationId xmlns:p14="http://schemas.microsoft.com/office/powerpoint/2010/main" val="16237619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2312893"/>
            <a:ext cx="10780059" cy="4043455"/>
          </a:xfrm>
        </p:spPr>
        <p:txBody>
          <a:bodyPr>
            <a:normAutofit fontScale="92500" lnSpcReduction="20000"/>
          </a:bodyPr>
          <a:lstStyle/>
          <a:p>
            <a:pPr marL="0" indent="0">
              <a:buNone/>
            </a:pPr>
            <a:r>
              <a:rPr lang="en-US" dirty="0">
                <a:ea typeface="Courier" charset="0"/>
                <a:cs typeface="Courier" charset="0"/>
              </a:rPr>
              <a:t>En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caso</a:t>
            </a:r>
            <a:r>
              <a:rPr lang="en-US" dirty="0">
                <a:ea typeface="Courier" charset="0"/>
                <a:cs typeface="Courier" charset="0"/>
              </a:rPr>
              <a:t>, el </a:t>
            </a:r>
            <a:r>
              <a:rPr lang="en-US" dirty="0" err="1">
                <a:ea typeface="Courier" charset="0"/>
                <a:cs typeface="Courier" charset="0"/>
              </a:rPr>
              <a:t>sistema</a:t>
            </a:r>
            <a:r>
              <a:rPr lang="en-US" dirty="0">
                <a:ea typeface="Courier" charset="0"/>
                <a:cs typeface="Courier" charset="0"/>
              </a:rPr>
              <a:t> </a:t>
            </a:r>
            <a:r>
              <a:rPr lang="en-US" dirty="0" err="1">
                <a:ea typeface="Courier" charset="0"/>
                <a:cs typeface="Courier" charset="0"/>
              </a:rPr>
              <a:t>proporciona</a:t>
            </a:r>
            <a:r>
              <a:rPr lang="en-US" dirty="0">
                <a:ea typeface="Courier" charset="0"/>
                <a:cs typeface="Courier" charset="0"/>
              </a:rPr>
              <a:t> </a:t>
            </a:r>
            <a:r>
              <a:rPr lang="en-US" dirty="0" err="1">
                <a:ea typeface="Courier" charset="0"/>
                <a:cs typeface="Courier" charset="0"/>
              </a:rPr>
              <a:t>transparencias</a:t>
            </a:r>
            <a:r>
              <a:rPr lang="en-US" dirty="0">
                <a:ea typeface="Courier" charset="0"/>
                <a:cs typeface="Courier" charset="0"/>
              </a:rPr>
              <a:t> de </a:t>
            </a:r>
            <a:r>
              <a:rPr lang="en-US" dirty="0" err="1">
                <a:ea typeface="Courier" charset="0"/>
                <a:cs typeface="Courier" charset="0"/>
              </a:rPr>
              <a:t>ubicación</a:t>
            </a:r>
            <a:r>
              <a:rPr lang="en-US" dirty="0">
                <a:ea typeface="Courier" charset="0"/>
                <a:cs typeface="Courier" charset="0"/>
              </a:rPr>
              <a:t> y </a:t>
            </a:r>
            <a:r>
              <a:rPr lang="en-US" dirty="0" err="1">
                <a:ea typeface="Courier" charset="0"/>
                <a:cs typeface="Courier" charset="0"/>
              </a:rPr>
              <a:t>replicación</a:t>
            </a:r>
            <a:r>
              <a:rPr lang="en-US" dirty="0">
                <a:ea typeface="Courier" charset="0"/>
                <a:cs typeface="Courier" charset="0"/>
              </a:rPr>
              <a:t>, </a:t>
            </a:r>
            <a:r>
              <a:rPr lang="en-US" dirty="0" err="1">
                <a:ea typeface="Courier" charset="0"/>
                <a:cs typeface="Courier" charset="0"/>
              </a:rPr>
              <a:t>pero</a:t>
            </a:r>
            <a:r>
              <a:rPr lang="en-US" dirty="0">
                <a:ea typeface="Courier" charset="0"/>
                <a:cs typeface="Courier" charset="0"/>
              </a:rPr>
              <a:t> no </a:t>
            </a:r>
            <a:r>
              <a:rPr lang="en-US" dirty="0" err="1">
                <a:ea typeface="Courier" charset="0"/>
                <a:cs typeface="Courier" charset="0"/>
              </a:rPr>
              <a:t>proporciona</a:t>
            </a:r>
            <a:r>
              <a:rPr lang="en-US" dirty="0">
                <a:ea typeface="Courier" charset="0"/>
                <a:cs typeface="Courier" charset="0"/>
              </a:rPr>
              <a:t> </a:t>
            </a:r>
            <a:r>
              <a:rPr lang="en-US" dirty="0" err="1">
                <a:ea typeface="Courier" charset="0"/>
                <a:cs typeface="Courier" charset="0"/>
              </a:rPr>
              <a:t>transparencia</a:t>
            </a:r>
            <a:r>
              <a:rPr lang="en-US" dirty="0">
                <a:ea typeface="Courier" charset="0"/>
                <a:cs typeface="Courier" charset="0"/>
              </a:rPr>
              <a:t> de </a:t>
            </a:r>
            <a:r>
              <a:rPr lang="en-US" dirty="0" err="1">
                <a:ea typeface="Courier" charset="0"/>
                <a:cs typeface="Courier" charset="0"/>
              </a:rPr>
              <a:t>fragmentación</a:t>
            </a:r>
            <a:r>
              <a:rPr lang="en-US" dirty="0">
                <a:ea typeface="Courier" charset="0"/>
                <a:cs typeface="Courier" charset="0"/>
              </a:rPr>
              <a:t>. Al </a:t>
            </a:r>
            <a:r>
              <a:rPr lang="en-US" dirty="0" err="1">
                <a:ea typeface="Courier" charset="0"/>
                <a:cs typeface="Courier" charset="0"/>
              </a:rPr>
              <a:t>igual</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en el </a:t>
            </a:r>
            <a:r>
              <a:rPr lang="en-US" dirty="0" err="1">
                <a:ea typeface="Courier" charset="0"/>
                <a:cs typeface="Courier" charset="0"/>
              </a:rPr>
              <a:t>escenario</a:t>
            </a:r>
            <a:r>
              <a:rPr lang="en-US" dirty="0">
                <a:ea typeface="Courier" charset="0"/>
                <a:cs typeface="Courier" charset="0"/>
              </a:rPr>
              <a:t> anterior, no </a:t>
            </a:r>
            <a:r>
              <a:rPr lang="en-US" dirty="0" err="1">
                <a:ea typeface="Courier" charset="0"/>
                <a:cs typeface="Courier" charset="0"/>
              </a:rPr>
              <a:t>necesitamos</a:t>
            </a:r>
            <a:r>
              <a:rPr lang="en-US" dirty="0">
                <a:ea typeface="Courier" charset="0"/>
                <a:cs typeface="Courier" charset="0"/>
              </a:rPr>
              <a:t> </a:t>
            </a:r>
            <a:r>
              <a:rPr lang="en-US" dirty="0" err="1">
                <a:ea typeface="Courier" charset="0"/>
                <a:cs typeface="Courier" charset="0"/>
              </a:rPr>
              <a:t>incluir</a:t>
            </a:r>
            <a:r>
              <a:rPr lang="en-US" dirty="0">
                <a:ea typeface="Courier" charset="0"/>
                <a:cs typeface="Courier" charset="0"/>
              </a:rPr>
              <a:t> </a:t>
            </a:r>
            <a:r>
              <a:rPr lang="en-US" dirty="0" err="1">
                <a:ea typeface="Courier" charset="0"/>
                <a:cs typeface="Courier" charset="0"/>
              </a:rPr>
              <a:t>ningún</a:t>
            </a:r>
            <a:r>
              <a:rPr lang="en-US" dirty="0">
                <a:ea typeface="Courier" charset="0"/>
                <a:cs typeface="Courier" charset="0"/>
              </a:rPr>
              <a:t> </a:t>
            </a:r>
            <a:r>
              <a:rPr lang="en-US" dirty="0" err="1">
                <a:ea typeface="Courier" charset="0"/>
                <a:cs typeface="Courier" charset="0"/>
              </a:rPr>
              <a:t>detalle</a:t>
            </a:r>
            <a:r>
              <a:rPr lang="en-US" dirty="0">
                <a:ea typeface="Courier" charset="0"/>
                <a:cs typeface="Courier" charset="0"/>
              </a:rPr>
              <a:t> de </a:t>
            </a:r>
            <a:r>
              <a:rPr lang="en-US" dirty="0" err="1">
                <a:ea typeface="Courier" charset="0"/>
                <a:cs typeface="Courier" charset="0"/>
              </a:rPr>
              <a:t>ubicación</a:t>
            </a:r>
            <a:r>
              <a:rPr lang="en-US" dirty="0">
                <a:ea typeface="Courier" charset="0"/>
                <a:cs typeface="Courier" charset="0"/>
              </a:rPr>
              <a:t> o </a:t>
            </a:r>
            <a:r>
              <a:rPr lang="en-US" dirty="0" err="1">
                <a:ea typeface="Courier" charset="0"/>
                <a:cs typeface="Courier" charset="0"/>
              </a:rPr>
              <a:t>replicación</a:t>
            </a:r>
            <a:r>
              <a:rPr lang="en-US" dirty="0">
                <a:ea typeface="Courier" charset="0"/>
                <a:cs typeface="Courier" charset="0"/>
              </a:rPr>
              <a:t> en </a:t>
            </a:r>
            <a:r>
              <a:rPr lang="en-US" dirty="0" err="1">
                <a:ea typeface="Courier" charset="0"/>
                <a:cs typeface="Courier" charset="0"/>
              </a:rPr>
              <a:t>nuestro</a:t>
            </a:r>
            <a:r>
              <a:rPr lang="en-US" dirty="0">
                <a:ea typeface="Courier" charset="0"/>
                <a:cs typeface="Courier" charset="0"/>
              </a:rPr>
              <a:t> SQL. Sin embargo, </a:t>
            </a:r>
            <a:r>
              <a:rPr lang="en-US" dirty="0" err="1">
                <a:ea typeface="Courier" charset="0"/>
                <a:cs typeface="Courier" charset="0"/>
              </a:rPr>
              <a:t>necesitamos</a:t>
            </a:r>
            <a:r>
              <a:rPr lang="en-US" dirty="0">
                <a:ea typeface="Courier" charset="0"/>
                <a:cs typeface="Courier" charset="0"/>
              </a:rPr>
              <a:t> </a:t>
            </a:r>
            <a:r>
              <a:rPr lang="en-US" dirty="0" err="1">
                <a:ea typeface="Courier" charset="0"/>
                <a:cs typeface="Courier" charset="0"/>
              </a:rPr>
              <a:t>conocer</a:t>
            </a:r>
            <a:r>
              <a:rPr lang="en-US" dirty="0">
                <a:ea typeface="Courier" charset="0"/>
                <a:cs typeface="Courier" charset="0"/>
              </a:rPr>
              <a:t> los </a:t>
            </a:r>
            <a:r>
              <a:rPr lang="en-US" dirty="0" err="1">
                <a:ea typeface="Courier" charset="0"/>
                <a:cs typeface="Courier" charset="0"/>
              </a:rPr>
              <a:t>detalles</a:t>
            </a:r>
            <a:r>
              <a:rPr lang="en-US" dirty="0">
                <a:ea typeface="Courier" charset="0"/>
                <a:cs typeface="Courier" charset="0"/>
              </a:rPr>
              <a:t> de la </a:t>
            </a:r>
            <a:r>
              <a:rPr lang="en-US" dirty="0" err="1">
                <a:ea typeface="Courier" charset="0"/>
                <a:cs typeface="Courier" charset="0"/>
              </a:rPr>
              <a:t>fragmentación</a:t>
            </a:r>
            <a:r>
              <a:rPr lang="en-US" dirty="0">
                <a:ea typeface="Courier" charset="0"/>
                <a:cs typeface="Courier" charset="0"/>
              </a:rPr>
              <a:t> y </a:t>
            </a:r>
            <a:r>
              <a:rPr lang="en-US" dirty="0" err="1">
                <a:ea typeface="Courier" charset="0"/>
                <a:cs typeface="Courier" charset="0"/>
              </a:rPr>
              <a:t>debemos</a:t>
            </a:r>
            <a:r>
              <a:rPr lang="en-US" dirty="0">
                <a:ea typeface="Courier" charset="0"/>
                <a:cs typeface="Courier" charset="0"/>
              </a:rPr>
              <a:t> </a:t>
            </a:r>
            <a:r>
              <a:rPr lang="en-US" dirty="0" err="1">
                <a:ea typeface="Courier" charset="0"/>
                <a:cs typeface="Courier" charset="0"/>
              </a:rPr>
              <a:t>integrar</a:t>
            </a:r>
            <a:r>
              <a:rPr lang="en-US" dirty="0">
                <a:ea typeface="Courier" charset="0"/>
                <a:cs typeface="Courier" charset="0"/>
              </a:rPr>
              <a:t> </a:t>
            </a:r>
            <a:r>
              <a:rPr lang="en-US" dirty="0" err="1">
                <a:ea typeface="Courier" charset="0"/>
                <a:cs typeface="Courier" charset="0"/>
              </a:rPr>
              <a:t>estos</a:t>
            </a:r>
            <a:r>
              <a:rPr lang="en-US" dirty="0">
                <a:ea typeface="Courier" charset="0"/>
                <a:cs typeface="Courier" charset="0"/>
              </a:rPr>
              <a:t> </a:t>
            </a:r>
            <a:r>
              <a:rPr lang="en-US" dirty="0" err="1">
                <a:ea typeface="Courier" charset="0"/>
                <a:cs typeface="Courier" charset="0"/>
              </a:rPr>
              <a:t>detalles</a:t>
            </a:r>
            <a:r>
              <a:rPr lang="en-US" dirty="0">
                <a:ea typeface="Courier" charset="0"/>
                <a:cs typeface="Courier" charset="0"/>
              </a:rPr>
              <a:t> en </a:t>
            </a:r>
            <a:r>
              <a:rPr lang="en-US" dirty="0" err="1">
                <a:ea typeface="Courier" charset="0"/>
                <a:cs typeface="Courier" charset="0"/>
              </a:rPr>
              <a:t>nuestro</a:t>
            </a:r>
            <a:r>
              <a:rPr lang="en-US" dirty="0">
                <a:ea typeface="Courier" charset="0"/>
                <a:cs typeface="Courier" charset="0"/>
              </a:rPr>
              <a:t> SQL. A </a:t>
            </a:r>
            <a:r>
              <a:rPr lang="en-US" dirty="0" err="1">
                <a:ea typeface="Courier" charset="0"/>
                <a:cs typeface="Courier" charset="0"/>
              </a:rPr>
              <a:t>diferencia</a:t>
            </a:r>
            <a:r>
              <a:rPr lang="en-US" dirty="0">
                <a:ea typeface="Courier" charset="0"/>
                <a:cs typeface="Courier" charset="0"/>
              </a:rPr>
              <a:t> del </a:t>
            </a:r>
            <a:r>
              <a:rPr lang="en-US" dirty="0" err="1">
                <a:ea typeface="Courier" charset="0"/>
                <a:cs typeface="Courier" charset="0"/>
              </a:rPr>
              <a:t>caso</a:t>
            </a:r>
            <a:r>
              <a:rPr lang="en-US" dirty="0">
                <a:ea typeface="Courier" charset="0"/>
                <a:cs typeface="Courier" charset="0"/>
              </a:rPr>
              <a:t> anterior, </a:t>
            </a:r>
            <a:r>
              <a:rPr lang="en-US" dirty="0" err="1">
                <a:ea typeface="Courier" charset="0"/>
                <a:cs typeface="Courier" charset="0"/>
              </a:rPr>
              <a:t>nuestro</a:t>
            </a:r>
            <a:r>
              <a:rPr lang="en-US" dirty="0">
                <a:ea typeface="Courier" charset="0"/>
                <a:cs typeface="Courier" charset="0"/>
              </a:rPr>
              <a:t> </a:t>
            </a:r>
            <a:r>
              <a:rPr lang="en-US" dirty="0" err="1">
                <a:ea typeface="Courier" charset="0"/>
                <a:cs typeface="Courier" charset="0"/>
              </a:rPr>
              <a:t>programa</a:t>
            </a:r>
            <a:r>
              <a:rPr lang="en-US" dirty="0">
                <a:ea typeface="Courier" charset="0"/>
                <a:cs typeface="Courier" charset="0"/>
              </a:rPr>
              <a:t> </a:t>
            </a:r>
            <a:r>
              <a:rPr lang="en-US" dirty="0" err="1">
                <a:ea typeface="Courier" charset="0"/>
                <a:cs typeface="Courier" charset="0"/>
              </a:rPr>
              <a:t>está</a:t>
            </a:r>
            <a:r>
              <a:rPr lang="en-US" dirty="0">
                <a:ea typeface="Courier" charset="0"/>
                <a:cs typeface="Courier" charset="0"/>
              </a:rPr>
              <a:t> </a:t>
            </a:r>
            <a:r>
              <a:rPr lang="en-US" dirty="0" err="1">
                <a:ea typeface="Courier" charset="0"/>
                <a:cs typeface="Courier" charset="0"/>
              </a:rPr>
              <a:t>programado</a:t>
            </a:r>
            <a:r>
              <a:rPr lang="en-US" dirty="0">
                <a:ea typeface="Courier" charset="0"/>
                <a:cs typeface="Courier" charset="0"/>
              </a:rPr>
              <a:t> para </a:t>
            </a:r>
            <a:r>
              <a:rPr lang="en-US" dirty="0" err="1">
                <a:ea typeface="Courier" charset="0"/>
                <a:cs typeface="Courier" charset="0"/>
              </a:rPr>
              <a:t>funcionar</a:t>
            </a:r>
            <a:r>
              <a:rPr lang="en-US" dirty="0">
                <a:ea typeface="Courier" charset="0"/>
                <a:cs typeface="Courier" charset="0"/>
              </a:rPr>
              <a:t> con el </a:t>
            </a:r>
            <a:r>
              <a:rPr lang="en-US" dirty="0" err="1">
                <a:ea typeface="Courier" charset="0"/>
                <a:cs typeface="Courier" charset="0"/>
              </a:rPr>
              <a:t>antiguo</a:t>
            </a:r>
            <a:r>
              <a:rPr lang="en-US" dirty="0">
                <a:ea typeface="Courier" charset="0"/>
                <a:cs typeface="Courier" charset="0"/>
              </a:rPr>
              <a:t> valor de </a:t>
            </a:r>
            <a:r>
              <a:rPr lang="en-US" dirty="0" err="1">
                <a:ea typeface="Courier" charset="0"/>
                <a:cs typeface="Courier" charset="0"/>
              </a:rPr>
              <a:t>dno</a:t>
            </a:r>
            <a:r>
              <a:rPr lang="en-US" dirty="0">
                <a:ea typeface="Courier" charset="0"/>
                <a:cs typeface="Courier" charset="0"/>
              </a:rPr>
              <a:t>. En </a:t>
            </a:r>
            <a:r>
              <a:rPr lang="en-US" dirty="0" err="1">
                <a:ea typeface="Courier" charset="0"/>
                <a:cs typeface="Courier" charset="0"/>
              </a:rPr>
              <a:t>otras</a:t>
            </a:r>
            <a:r>
              <a:rPr lang="en-US" dirty="0">
                <a:ea typeface="Courier" charset="0"/>
                <a:cs typeface="Courier" charset="0"/>
              </a:rPr>
              <a:t> palabras, </a:t>
            </a:r>
            <a:r>
              <a:rPr lang="en-US" dirty="0" err="1">
                <a:ea typeface="Courier" charset="0"/>
                <a:cs typeface="Courier" charset="0"/>
              </a:rPr>
              <a:t>debido</a:t>
            </a:r>
            <a:r>
              <a:rPr lang="en-US" dirty="0">
                <a:ea typeface="Courier" charset="0"/>
                <a:cs typeface="Courier" charset="0"/>
              </a:rPr>
              <a:t> a </a:t>
            </a:r>
            <a:r>
              <a:rPr lang="en-US" dirty="0" err="1">
                <a:ea typeface="Courier" charset="0"/>
                <a:cs typeface="Courier" charset="0"/>
              </a:rPr>
              <a:t>que</a:t>
            </a:r>
            <a:r>
              <a:rPr lang="en-US" dirty="0">
                <a:ea typeface="Courier" charset="0"/>
                <a:cs typeface="Courier" charset="0"/>
              </a:rPr>
              <a:t> el valor </a:t>
            </a:r>
            <a:r>
              <a:rPr lang="en-US" dirty="0" err="1">
                <a:ea typeface="Courier" charset="0"/>
                <a:cs typeface="Courier" charset="0"/>
              </a:rPr>
              <a:t>antiguo</a:t>
            </a:r>
            <a:r>
              <a:rPr lang="en-US" dirty="0">
                <a:ea typeface="Courier" charset="0"/>
                <a:cs typeface="Courier" charset="0"/>
              </a:rPr>
              <a:t> de </a:t>
            </a:r>
            <a:r>
              <a:rPr lang="en-US" dirty="0" err="1">
                <a:ea typeface="Courier" charset="0"/>
                <a:cs typeface="Courier" charset="0"/>
              </a:rPr>
              <a:t>dno</a:t>
            </a:r>
            <a:r>
              <a:rPr lang="en-US" dirty="0">
                <a:ea typeface="Courier" charset="0"/>
                <a:cs typeface="Courier" charset="0"/>
              </a:rPr>
              <a:t> era </a:t>
            </a:r>
            <a:r>
              <a:rPr lang="en-US" dirty="0" err="1">
                <a:ea typeface="Courier" charset="0"/>
                <a:cs typeface="Courier" charset="0"/>
              </a:rPr>
              <a:t>menor</a:t>
            </a:r>
            <a:r>
              <a:rPr lang="en-US" dirty="0">
                <a:ea typeface="Courier" charset="0"/>
                <a:cs typeface="Courier" charset="0"/>
              </a:rPr>
              <a:t> o </a:t>
            </a:r>
            <a:r>
              <a:rPr lang="en-US" dirty="0" err="1">
                <a:ea typeface="Courier" charset="0"/>
                <a:cs typeface="Courier" charset="0"/>
              </a:rPr>
              <a:t>igual</a:t>
            </a:r>
            <a:r>
              <a:rPr lang="en-US" dirty="0">
                <a:ea typeface="Courier" charset="0"/>
                <a:cs typeface="Courier" charset="0"/>
              </a:rPr>
              <a:t> a 10, no </a:t>
            </a:r>
            <a:r>
              <a:rPr lang="en-US" dirty="0" err="1">
                <a:ea typeface="Courier" charset="0"/>
                <a:cs typeface="Courier" charset="0"/>
              </a:rPr>
              <a:t>podemos</a:t>
            </a:r>
            <a:r>
              <a:rPr lang="en-US" dirty="0">
                <a:ea typeface="Courier" charset="0"/>
                <a:cs typeface="Courier" charset="0"/>
              </a:rPr>
              <a:t> </a:t>
            </a:r>
            <a:r>
              <a:rPr lang="en-US" dirty="0" err="1">
                <a:ea typeface="Courier" charset="0"/>
                <a:cs typeface="Courier" charset="0"/>
              </a:rPr>
              <a:t>lograr</a:t>
            </a:r>
            <a:r>
              <a:rPr lang="en-US" dirty="0">
                <a:ea typeface="Courier" charset="0"/>
                <a:cs typeface="Courier" charset="0"/>
              </a:rPr>
              <a:t>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movimiento</a:t>
            </a:r>
            <a:r>
              <a:rPr lang="en-US" dirty="0">
                <a:ea typeface="Courier" charset="0"/>
                <a:cs typeface="Courier" charset="0"/>
              </a:rPr>
              <a:t> en </a:t>
            </a:r>
            <a:r>
              <a:rPr lang="en-US" dirty="0" err="1">
                <a:ea typeface="Courier" charset="0"/>
                <a:cs typeface="Courier" charset="0"/>
              </a:rPr>
              <a:t>una</a:t>
            </a:r>
            <a:r>
              <a:rPr lang="en-US" dirty="0">
                <a:ea typeface="Courier" charset="0"/>
                <a:cs typeface="Courier" charset="0"/>
              </a:rPr>
              <a:t> sola </a:t>
            </a:r>
            <a:r>
              <a:rPr lang="en-US" dirty="0" err="1">
                <a:ea typeface="Courier" charset="0"/>
                <a:cs typeface="Courier" charset="0"/>
              </a:rPr>
              <a:t>declaración</a:t>
            </a:r>
            <a:r>
              <a:rPr lang="en-US" dirty="0">
                <a:ea typeface="Courier" charset="0"/>
                <a:cs typeface="Courier" charset="0"/>
              </a:rPr>
              <a:t>. Primero, </a:t>
            </a:r>
            <a:r>
              <a:rPr lang="en-US" dirty="0" err="1">
                <a:ea typeface="Courier" charset="0"/>
                <a:cs typeface="Courier" charset="0"/>
              </a:rPr>
              <a:t>debemos</a:t>
            </a:r>
            <a:r>
              <a:rPr lang="en-US" dirty="0">
                <a:ea typeface="Courier" charset="0"/>
                <a:cs typeface="Courier" charset="0"/>
              </a:rPr>
              <a:t> </a:t>
            </a:r>
            <a:r>
              <a:rPr lang="en-US" dirty="0" err="1">
                <a:ea typeface="Courier" charset="0"/>
                <a:cs typeface="Courier" charset="0"/>
              </a:rPr>
              <a:t>obtener</a:t>
            </a:r>
            <a:r>
              <a:rPr lang="en-US" dirty="0">
                <a:ea typeface="Courier" charset="0"/>
                <a:cs typeface="Courier" charset="0"/>
              </a:rPr>
              <a:t> los </a:t>
            </a:r>
            <a:r>
              <a:rPr lang="en-US" dirty="0" err="1">
                <a:ea typeface="Courier" charset="0"/>
                <a:cs typeface="Courier" charset="0"/>
              </a:rPr>
              <a:t>valores</a:t>
            </a:r>
            <a:r>
              <a:rPr lang="en-US" dirty="0">
                <a:ea typeface="Courier" charset="0"/>
                <a:cs typeface="Courier" charset="0"/>
              </a:rPr>
              <a:t> de </a:t>
            </a:r>
            <a:r>
              <a:rPr lang="en-US" dirty="0" err="1">
                <a:ea typeface="Courier" charset="0"/>
                <a:cs typeface="Courier" charset="0"/>
              </a:rPr>
              <a:t>columna</a:t>
            </a:r>
            <a:r>
              <a:rPr lang="en-US" dirty="0">
                <a:ea typeface="Courier" charset="0"/>
                <a:cs typeface="Courier" charset="0"/>
              </a:rPr>
              <a:t> para EMP1 y EMP2 y </a:t>
            </a:r>
            <a:r>
              <a:rPr lang="en-US" dirty="0" err="1">
                <a:ea typeface="Courier" charset="0"/>
                <a:cs typeface="Courier" charset="0"/>
              </a:rPr>
              <a:t>almacenarlos</a:t>
            </a:r>
            <a:r>
              <a:rPr lang="en-US" dirty="0">
                <a:ea typeface="Courier" charset="0"/>
                <a:cs typeface="Courier" charset="0"/>
              </a:rPr>
              <a:t> en </a:t>
            </a:r>
            <a:r>
              <a:rPr lang="en-US" dirty="0" err="1">
                <a:ea typeface="Courier" charset="0"/>
                <a:cs typeface="Courier" charset="0"/>
              </a:rPr>
              <a:t>algunas</a:t>
            </a:r>
            <a:r>
              <a:rPr lang="en-US" dirty="0">
                <a:ea typeface="Courier" charset="0"/>
                <a:cs typeface="Courier" charset="0"/>
              </a:rPr>
              <a:t> variables de </a:t>
            </a:r>
            <a:r>
              <a:rPr lang="en-US" dirty="0" err="1">
                <a:ea typeface="Courier" charset="0"/>
                <a:cs typeface="Courier" charset="0"/>
              </a:rPr>
              <a:t>programa</a:t>
            </a:r>
            <a:r>
              <a:rPr lang="en-US" dirty="0">
                <a:ea typeface="Courier" charset="0"/>
                <a:cs typeface="Courier" charset="0"/>
              </a:rPr>
              <a:t>. A </a:t>
            </a:r>
            <a:r>
              <a:rPr lang="en-US" dirty="0" err="1">
                <a:ea typeface="Courier" charset="0"/>
                <a:cs typeface="Courier" charset="0"/>
              </a:rPr>
              <a:t>continuación</a:t>
            </a:r>
            <a:r>
              <a:rPr lang="en-US" dirty="0">
                <a:ea typeface="Courier" charset="0"/>
                <a:cs typeface="Courier" charset="0"/>
              </a:rPr>
              <a:t>, </a:t>
            </a:r>
            <a:r>
              <a:rPr lang="en-US" dirty="0" err="1">
                <a:ea typeface="Courier" charset="0"/>
                <a:cs typeface="Courier" charset="0"/>
              </a:rPr>
              <a:t>debemos</a:t>
            </a:r>
            <a:r>
              <a:rPr lang="en-US" dirty="0">
                <a:ea typeface="Courier" charset="0"/>
                <a:cs typeface="Courier" charset="0"/>
              </a:rPr>
              <a:t> </a:t>
            </a:r>
            <a:r>
              <a:rPr lang="en-US" dirty="0" err="1">
                <a:ea typeface="Courier" charset="0"/>
                <a:cs typeface="Courier" charset="0"/>
              </a:rPr>
              <a:t>eliminar</a:t>
            </a:r>
            <a:r>
              <a:rPr lang="en-US" dirty="0">
                <a:ea typeface="Courier" charset="0"/>
                <a:cs typeface="Courier" charset="0"/>
              </a:rPr>
              <a:t> los </a:t>
            </a:r>
            <a:r>
              <a:rPr lang="en-US" dirty="0" err="1">
                <a:ea typeface="Courier" charset="0"/>
                <a:cs typeface="Courier" charset="0"/>
              </a:rPr>
              <a:t>valores</a:t>
            </a:r>
            <a:r>
              <a:rPr lang="en-US" dirty="0">
                <a:ea typeface="Courier" charset="0"/>
                <a:cs typeface="Courier" charset="0"/>
              </a:rPr>
              <a:t> </a:t>
            </a:r>
            <a:r>
              <a:rPr lang="en-US" dirty="0" err="1">
                <a:ea typeface="Courier" charset="0"/>
                <a:cs typeface="Courier" charset="0"/>
              </a:rPr>
              <a:t>antiguos</a:t>
            </a:r>
            <a:r>
              <a:rPr lang="en-US" dirty="0">
                <a:ea typeface="Courier" charset="0"/>
                <a:cs typeface="Courier" charset="0"/>
              </a:rPr>
              <a:t> de los </a:t>
            </a:r>
            <a:r>
              <a:rPr lang="en-US" dirty="0" err="1">
                <a:ea typeface="Courier" charset="0"/>
                <a:cs typeface="Courier" charset="0"/>
              </a:rPr>
              <a:t>fragmentos</a:t>
            </a:r>
            <a:r>
              <a:rPr lang="en-US" dirty="0">
                <a:ea typeface="Courier" charset="0"/>
                <a:cs typeface="Courier" charset="0"/>
              </a:rPr>
              <a:t> EMP1 y EMP2. </a:t>
            </a:r>
            <a:r>
              <a:rPr lang="en-US" dirty="0" err="1">
                <a:ea typeface="Courier" charset="0"/>
                <a:cs typeface="Courier" charset="0"/>
              </a:rPr>
              <a:t>Finalmente</a:t>
            </a:r>
            <a:r>
              <a:rPr lang="en-US" dirty="0">
                <a:ea typeface="Courier" charset="0"/>
                <a:cs typeface="Courier" charset="0"/>
              </a:rPr>
              <a:t>, </a:t>
            </a:r>
            <a:r>
              <a:rPr lang="en-US" dirty="0" err="1">
                <a:ea typeface="Courier" charset="0"/>
                <a:cs typeface="Courier" charset="0"/>
              </a:rPr>
              <a:t>insertamos</a:t>
            </a:r>
            <a:r>
              <a:rPr lang="en-US" dirty="0">
                <a:ea typeface="Courier" charset="0"/>
                <a:cs typeface="Courier" charset="0"/>
              </a:rPr>
              <a:t> los </a:t>
            </a:r>
            <a:r>
              <a:rPr lang="en-US" dirty="0" err="1">
                <a:ea typeface="Courier" charset="0"/>
                <a:cs typeface="Courier" charset="0"/>
              </a:rPr>
              <a:t>valores</a:t>
            </a:r>
            <a:r>
              <a:rPr lang="en-US" dirty="0">
                <a:ea typeface="Courier" charset="0"/>
                <a:cs typeface="Courier" charset="0"/>
              </a:rPr>
              <a:t> de </a:t>
            </a:r>
            <a:r>
              <a:rPr lang="en-US" dirty="0" err="1">
                <a:ea typeface="Courier" charset="0"/>
                <a:cs typeface="Courier" charset="0"/>
              </a:rPr>
              <a:t>nuestras</a:t>
            </a:r>
            <a:r>
              <a:rPr lang="en-US" dirty="0">
                <a:ea typeface="Courier" charset="0"/>
                <a:cs typeface="Courier" charset="0"/>
              </a:rPr>
              <a:t> variables en los </a:t>
            </a:r>
            <a:r>
              <a:rPr lang="en-US" dirty="0" err="1">
                <a:ea typeface="Courier" charset="0"/>
                <a:cs typeface="Courier" charset="0"/>
              </a:rPr>
              <a:t>fragmentos</a:t>
            </a:r>
            <a:r>
              <a:rPr lang="en-US" dirty="0">
                <a:ea typeface="Courier" charset="0"/>
                <a:cs typeface="Courier" charset="0"/>
              </a:rPr>
              <a:t> EMP3 y EMP4.</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44</a:t>
            </a:fld>
            <a:endParaRPr lang="en-US" sz="1400" dirty="0"/>
          </a:p>
        </p:txBody>
      </p:sp>
      <p:sp>
        <p:nvSpPr>
          <p:cNvPr id="7" name="Título 1"/>
          <p:cNvSpPr>
            <a:spLocks noGrp="1"/>
          </p:cNvSpPr>
          <p:nvPr>
            <p:ph type="title"/>
          </p:nvPr>
        </p:nvSpPr>
        <p:spPr>
          <a:xfrm>
            <a:off x="838200" y="365125"/>
            <a:ext cx="10515600" cy="1553321"/>
          </a:xfrm>
        </p:spPr>
        <p:txBody>
          <a:bodyPr>
            <a:normAutofit/>
          </a:bodyPr>
          <a:lstStyle/>
          <a:p>
            <a:r>
              <a:rPr lang="en-US" dirty="0"/>
              <a:t>UN EJEMPLO MÁS </a:t>
            </a:r>
            <a:r>
              <a:rPr lang="en-US" dirty="0" smtClean="0"/>
              <a:t>COMPLEJO</a:t>
            </a:r>
            <a:br>
              <a:rPr lang="en-US" dirty="0" smtClean="0"/>
            </a:br>
            <a:r>
              <a:rPr lang="en-US" dirty="0" err="1"/>
              <a:t>Transparencias</a:t>
            </a:r>
            <a:r>
              <a:rPr lang="en-US" dirty="0"/>
              <a:t> de </a:t>
            </a:r>
            <a:r>
              <a:rPr lang="en-US" dirty="0" err="1" smtClean="0"/>
              <a:t>Ubicación</a:t>
            </a:r>
            <a:r>
              <a:rPr lang="en-US" dirty="0" smtClean="0"/>
              <a:t> </a:t>
            </a:r>
            <a:r>
              <a:rPr lang="en-US" dirty="0"/>
              <a:t>y de </a:t>
            </a:r>
            <a:r>
              <a:rPr lang="en-US" dirty="0" err="1"/>
              <a:t>Replicación</a:t>
            </a:r>
            <a:endParaRPr lang="en-US" b="1" dirty="0"/>
          </a:p>
        </p:txBody>
      </p:sp>
    </p:spTree>
    <p:extLst>
      <p:ext uri="{BB962C8B-B14F-4D97-AF65-F5344CB8AC3E}">
        <p14:creationId xmlns:p14="http://schemas.microsoft.com/office/powerpoint/2010/main" val="17576063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8906" y="2106893"/>
            <a:ext cx="5128559" cy="4061010"/>
          </a:xfrm>
        </p:spPr>
        <p:txBody>
          <a:bodyPr>
            <a:normAutofit fontScale="85000" lnSpcReduction="10000"/>
          </a:bodyPr>
          <a:lstStyle/>
          <a:p>
            <a:pPr marL="0" indent="0">
              <a:buNone/>
            </a:pPr>
            <a:r>
              <a:rPr lang="en-US" dirty="0">
                <a:ea typeface="Courier" charset="0"/>
                <a:cs typeface="Courier" charset="0"/>
              </a:rPr>
              <a:t>En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caso</a:t>
            </a:r>
            <a:r>
              <a:rPr lang="en-US" dirty="0">
                <a:ea typeface="Courier" charset="0"/>
                <a:cs typeface="Courier" charset="0"/>
              </a:rPr>
              <a:t>, </a:t>
            </a:r>
            <a:r>
              <a:rPr lang="en-US" dirty="0" err="1">
                <a:ea typeface="Courier" charset="0"/>
                <a:cs typeface="Courier" charset="0"/>
              </a:rPr>
              <a:t>debemos</a:t>
            </a:r>
            <a:r>
              <a:rPr lang="en-US" dirty="0">
                <a:ea typeface="Courier" charset="0"/>
                <a:cs typeface="Courier" charset="0"/>
              </a:rPr>
              <a:t> </a:t>
            </a:r>
            <a:r>
              <a:rPr lang="en-US" dirty="0" err="1">
                <a:ea typeface="Courier" charset="0"/>
                <a:cs typeface="Courier" charset="0"/>
              </a:rPr>
              <a:t>asegurarnos</a:t>
            </a:r>
            <a:r>
              <a:rPr lang="en-US" dirty="0">
                <a:ea typeface="Courier" charset="0"/>
                <a:cs typeface="Courier" charset="0"/>
              </a:rPr>
              <a:t> de </a:t>
            </a:r>
            <a:r>
              <a:rPr lang="en-US" dirty="0" err="1">
                <a:ea typeface="Courier" charset="0"/>
                <a:cs typeface="Courier" charset="0"/>
              </a:rPr>
              <a:t>que</a:t>
            </a:r>
            <a:r>
              <a:rPr lang="en-US" dirty="0">
                <a:ea typeface="Courier" charset="0"/>
                <a:cs typeface="Courier" charset="0"/>
              </a:rPr>
              <a:t> la </a:t>
            </a:r>
            <a:r>
              <a:rPr lang="en-US" dirty="0" err="1">
                <a:ea typeface="Courier" charset="0"/>
                <a:cs typeface="Courier" charset="0"/>
              </a:rPr>
              <a:t>información</a:t>
            </a:r>
            <a:r>
              <a:rPr lang="en-US" dirty="0">
                <a:ea typeface="Courier" charset="0"/>
                <a:cs typeface="Courier" charset="0"/>
              </a:rPr>
              <a:t> de Smith se </a:t>
            </a:r>
            <a:r>
              <a:rPr lang="en-US" dirty="0" err="1">
                <a:ea typeface="Courier" charset="0"/>
                <a:cs typeface="Courier" charset="0"/>
              </a:rPr>
              <a:t>recopile</a:t>
            </a:r>
            <a:r>
              <a:rPr lang="en-US" dirty="0">
                <a:ea typeface="Courier" charset="0"/>
                <a:cs typeface="Courier" charset="0"/>
              </a:rPr>
              <a:t> de los </a:t>
            </a:r>
            <a:r>
              <a:rPr lang="en-US" dirty="0" err="1">
                <a:ea typeface="Courier" charset="0"/>
                <a:cs typeface="Courier" charset="0"/>
              </a:rPr>
              <a:t>fragmentos</a:t>
            </a:r>
            <a:r>
              <a:rPr lang="en-US" dirty="0">
                <a:ea typeface="Courier" charset="0"/>
                <a:cs typeface="Courier" charset="0"/>
              </a:rPr>
              <a:t> </a:t>
            </a:r>
            <a:r>
              <a:rPr lang="en-US" dirty="0" err="1">
                <a:ea typeface="Courier" charset="0"/>
                <a:cs typeface="Courier" charset="0"/>
              </a:rPr>
              <a:t>antiguos</a:t>
            </a:r>
            <a:r>
              <a:rPr lang="en-US" dirty="0">
                <a:ea typeface="Courier" charset="0"/>
                <a:cs typeface="Courier" charset="0"/>
              </a:rPr>
              <a:t> primero para </a:t>
            </a:r>
            <a:r>
              <a:rPr lang="en-US" dirty="0" err="1">
                <a:ea typeface="Courier" charset="0"/>
                <a:cs typeface="Courier" charset="0"/>
              </a:rPr>
              <a:t>asegurarnos</a:t>
            </a:r>
            <a:r>
              <a:rPr lang="en-US" dirty="0">
                <a:ea typeface="Courier" charset="0"/>
                <a:cs typeface="Courier" charset="0"/>
              </a:rPr>
              <a:t> de </a:t>
            </a:r>
            <a:r>
              <a:rPr lang="en-US" dirty="0" err="1">
                <a:ea typeface="Courier" charset="0"/>
                <a:cs typeface="Courier" charset="0"/>
              </a:rPr>
              <a:t>que</a:t>
            </a:r>
            <a:r>
              <a:rPr lang="en-US" dirty="0">
                <a:ea typeface="Courier" charset="0"/>
                <a:cs typeface="Courier" charset="0"/>
              </a:rPr>
              <a:t> no los </a:t>
            </a:r>
            <a:r>
              <a:rPr lang="en-US" dirty="0" err="1">
                <a:ea typeface="Courier" charset="0"/>
                <a:cs typeface="Courier" charset="0"/>
              </a:rPr>
              <a:t>perdemos</a:t>
            </a:r>
            <a:r>
              <a:rPr lang="en-US" dirty="0">
                <a:ea typeface="Courier" charset="0"/>
                <a:cs typeface="Courier" charset="0"/>
              </a:rPr>
              <a:t> antes de </a:t>
            </a:r>
            <a:r>
              <a:rPr lang="en-US" dirty="0" err="1">
                <a:ea typeface="Courier" charset="0"/>
                <a:cs typeface="Courier" charset="0"/>
              </a:rPr>
              <a:t>insertarlos</a:t>
            </a:r>
            <a:r>
              <a:rPr lang="en-US" dirty="0">
                <a:ea typeface="Courier" charset="0"/>
                <a:cs typeface="Courier" charset="0"/>
              </a:rPr>
              <a:t> en los </a:t>
            </a:r>
            <a:r>
              <a:rPr lang="en-US" dirty="0" err="1">
                <a:ea typeface="Courier" charset="0"/>
                <a:cs typeface="Courier" charset="0"/>
              </a:rPr>
              <a:t>nuevos</a:t>
            </a:r>
            <a:r>
              <a:rPr lang="en-US" dirty="0">
                <a:ea typeface="Courier" charset="0"/>
                <a:cs typeface="Courier" charset="0"/>
              </a:rPr>
              <a:t> </a:t>
            </a:r>
            <a:r>
              <a:rPr lang="en-US" dirty="0" err="1">
                <a:ea typeface="Courier" charset="0"/>
                <a:cs typeface="Courier" charset="0"/>
              </a:rPr>
              <a:t>fragmentos</a:t>
            </a:r>
            <a:r>
              <a:rPr lang="en-US" dirty="0">
                <a:ea typeface="Courier" charset="0"/>
                <a:cs typeface="Courier" charset="0"/>
              </a:rPr>
              <a:t>. </a:t>
            </a:r>
            <a:r>
              <a:rPr lang="en-US" dirty="0" err="1">
                <a:ea typeface="Courier" charset="0"/>
                <a:cs typeface="Courier" charset="0"/>
              </a:rPr>
              <a:t>Esto</a:t>
            </a:r>
            <a:r>
              <a:rPr lang="en-US" dirty="0">
                <a:ea typeface="Courier" charset="0"/>
                <a:cs typeface="Courier" charset="0"/>
              </a:rPr>
              <a:t> </a:t>
            </a:r>
            <a:r>
              <a:rPr lang="en-US" dirty="0" err="1">
                <a:ea typeface="Courier" charset="0"/>
                <a:cs typeface="Courier" charset="0"/>
              </a:rPr>
              <a:t>significa</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necesitamos</a:t>
            </a:r>
            <a:r>
              <a:rPr lang="en-US" dirty="0">
                <a:ea typeface="Courier" charset="0"/>
                <a:cs typeface="Courier" charset="0"/>
              </a:rPr>
              <a:t> </a:t>
            </a:r>
            <a:r>
              <a:rPr lang="en-US" dirty="0" err="1">
                <a:ea typeface="Courier" charset="0"/>
                <a:cs typeface="Courier" charset="0"/>
              </a:rPr>
              <a:t>usar</a:t>
            </a:r>
            <a:r>
              <a:rPr lang="en-US" dirty="0">
                <a:ea typeface="Courier" charset="0"/>
                <a:cs typeface="Courier" charset="0"/>
              </a:rPr>
              <a:t> </a:t>
            </a:r>
            <a:r>
              <a:rPr lang="en-US" dirty="0" err="1">
                <a:ea typeface="Courier" charset="0"/>
                <a:cs typeface="Courier" charset="0"/>
              </a:rPr>
              <a:t>algunas</a:t>
            </a:r>
            <a:r>
              <a:rPr lang="en-US" dirty="0">
                <a:ea typeface="Courier" charset="0"/>
                <a:cs typeface="Courier" charset="0"/>
              </a:rPr>
              <a:t> variables de </a:t>
            </a:r>
            <a:r>
              <a:rPr lang="en-US" dirty="0" err="1">
                <a:ea typeface="Courier" charset="0"/>
                <a:cs typeface="Courier" charset="0"/>
              </a:rPr>
              <a:t>programa</a:t>
            </a:r>
            <a:r>
              <a:rPr lang="en-US" dirty="0">
                <a:ea typeface="Courier" charset="0"/>
                <a:cs typeface="Courier" charset="0"/>
              </a:rPr>
              <a:t> para </a:t>
            </a:r>
            <a:r>
              <a:rPr lang="en-US" dirty="0" err="1">
                <a:ea typeface="Courier" charset="0"/>
                <a:cs typeface="Courier" charset="0"/>
              </a:rPr>
              <a:t>mantener</a:t>
            </a:r>
            <a:r>
              <a:rPr lang="en-US" dirty="0">
                <a:ea typeface="Courier" charset="0"/>
                <a:cs typeface="Courier" charset="0"/>
              </a:rPr>
              <a:t> la </a:t>
            </a:r>
            <a:r>
              <a:rPr lang="en-US" dirty="0" err="1">
                <a:ea typeface="Courier" charset="0"/>
                <a:cs typeface="Courier" charset="0"/>
              </a:rPr>
              <a:t>información</a:t>
            </a:r>
            <a:r>
              <a:rPr lang="en-US" dirty="0">
                <a:ea typeface="Courier" charset="0"/>
                <a:cs typeface="Courier" charset="0"/>
              </a:rPr>
              <a:t> </a:t>
            </a:r>
            <a:r>
              <a:rPr lang="en-US" dirty="0" err="1">
                <a:ea typeface="Courier" charset="0"/>
                <a:cs typeface="Courier" charset="0"/>
              </a:rPr>
              <a:t>seleccionada</a:t>
            </a:r>
            <a:r>
              <a:rPr lang="en-US" dirty="0">
                <a:ea typeface="Courier" charset="0"/>
                <a:cs typeface="Courier" charset="0"/>
              </a:rPr>
              <a:t>. Las variables de </a:t>
            </a:r>
            <a:r>
              <a:rPr lang="en-US" dirty="0" err="1">
                <a:ea typeface="Courier" charset="0"/>
                <a:cs typeface="Courier" charset="0"/>
              </a:rPr>
              <a:t>programa</a:t>
            </a:r>
            <a:r>
              <a:rPr lang="en-US" dirty="0">
                <a:ea typeface="Courier" charset="0"/>
                <a:cs typeface="Courier" charset="0"/>
              </a:rPr>
              <a:t> $ </a:t>
            </a:r>
            <a:r>
              <a:rPr lang="en-US" dirty="0" err="1">
                <a:ea typeface="Courier" charset="0"/>
                <a:cs typeface="Courier" charset="0"/>
              </a:rPr>
              <a:t>nombre</a:t>
            </a:r>
            <a:r>
              <a:rPr lang="en-US" dirty="0">
                <a:ea typeface="Courier" charset="0"/>
                <a:cs typeface="Courier" charset="0"/>
              </a:rPr>
              <a:t>, $ </a:t>
            </a:r>
            <a:r>
              <a:rPr lang="en-US" dirty="0" err="1">
                <a:ea typeface="Courier" charset="0"/>
                <a:cs typeface="Courier" charset="0"/>
              </a:rPr>
              <a:t>sal</a:t>
            </a:r>
            <a:r>
              <a:rPr lang="en-US" dirty="0">
                <a:ea typeface="Courier" charset="0"/>
                <a:cs typeface="Courier" charset="0"/>
              </a:rPr>
              <a:t>, $ </a:t>
            </a:r>
            <a:r>
              <a:rPr lang="en-US" dirty="0" err="1">
                <a:ea typeface="Courier" charset="0"/>
                <a:cs typeface="Courier" charset="0"/>
              </a:rPr>
              <a:t>impuesto</a:t>
            </a:r>
            <a:r>
              <a:rPr lang="en-US" dirty="0">
                <a:ea typeface="Courier" charset="0"/>
                <a:cs typeface="Courier" charset="0"/>
              </a:rPr>
              <a:t> y $ </a:t>
            </a:r>
            <a:r>
              <a:rPr lang="en-US" dirty="0" err="1">
                <a:ea typeface="Courier" charset="0"/>
                <a:cs typeface="Courier" charset="0"/>
              </a:rPr>
              <a:t>mgr</a:t>
            </a:r>
            <a:r>
              <a:rPr lang="en-US" dirty="0">
                <a:ea typeface="Courier" charset="0"/>
                <a:cs typeface="Courier" charset="0"/>
              </a:rPr>
              <a:t> se </a:t>
            </a:r>
            <a:r>
              <a:rPr lang="en-US" dirty="0" err="1">
                <a:ea typeface="Courier" charset="0"/>
                <a:cs typeface="Courier" charset="0"/>
              </a:rPr>
              <a:t>utilizan</a:t>
            </a:r>
            <a:r>
              <a:rPr lang="en-US" dirty="0">
                <a:ea typeface="Courier" charset="0"/>
                <a:cs typeface="Courier" charset="0"/>
              </a:rPr>
              <a:t> para </a:t>
            </a:r>
            <a:r>
              <a:rPr lang="en-US" dirty="0" err="1">
                <a:ea typeface="Courier" charset="0"/>
                <a:cs typeface="Courier" charset="0"/>
              </a:rPr>
              <a:t>recopilar</a:t>
            </a:r>
            <a:r>
              <a:rPr lang="en-US" dirty="0">
                <a:ea typeface="Courier" charset="0"/>
                <a:cs typeface="Courier" charset="0"/>
              </a:rPr>
              <a:t> </a:t>
            </a:r>
            <a:r>
              <a:rPr lang="en-US" dirty="0" err="1">
                <a:ea typeface="Courier" charset="0"/>
                <a:cs typeface="Courier" charset="0"/>
              </a:rPr>
              <a:t>información</a:t>
            </a:r>
            <a:r>
              <a:rPr lang="en-US" dirty="0">
                <a:ea typeface="Courier" charset="0"/>
                <a:cs typeface="Courier" charset="0"/>
              </a:rPr>
              <a:t> de </a:t>
            </a:r>
            <a:r>
              <a:rPr lang="en-US" dirty="0" err="1">
                <a:ea typeface="Courier" charset="0"/>
                <a:cs typeface="Courier" charset="0"/>
              </a:rPr>
              <a:t>nombre</a:t>
            </a:r>
            <a:r>
              <a:rPr lang="en-US" dirty="0">
                <a:ea typeface="Courier" charset="0"/>
                <a:cs typeface="Courier" charset="0"/>
              </a:rPr>
              <a:t>, </a:t>
            </a:r>
            <a:r>
              <a:rPr lang="en-US" dirty="0" err="1">
                <a:ea typeface="Courier" charset="0"/>
                <a:cs typeface="Courier" charset="0"/>
              </a:rPr>
              <a:t>sal</a:t>
            </a:r>
            <a:r>
              <a:rPr lang="en-US" dirty="0">
                <a:ea typeface="Courier" charset="0"/>
                <a:cs typeface="Courier" charset="0"/>
              </a:rPr>
              <a:t>, </a:t>
            </a:r>
            <a:r>
              <a:rPr lang="en-US" dirty="0" err="1">
                <a:ea typeface="Courier" charset="0"/>
                <a:cs typeface="Courier" charset="0"/>
              </a:rPr>
              <a:t>impuesto</a:t>
            </a:r>
            <a:r>
              <a:rPr lang="en-US" dirty="0">
                <a:ea typeface="Courier" charset="0"/>
                <a:cs typeface="Courier" charset="0"/>
              </a:rPr>
              <a:t> y </a:t>
            </a:r>
            <a:r>
              <a:rPr lang="en-US" dirty="0" err="1">
                <a:ea typeface="Courier" charset="0"/>
                <a:cs typeface="Courier" charset="0"/>
              </a:rPr>
              <a:t>mgr</a:t>
            </a:r>
            <a:r>
              <a:rPr lang="en-US" dirty="0">
                <a:ea typeface="Courier" charset="0"/>
                <a:cs typeface="Courier" charset="0"/>
              </a:rPr>
              <a:t> de EMP1 y EMP2.</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45</a:t>
            </a:fld>
            <a:endParaRPr lang="en-US" sz="1400" dirty="0"/>
          </a:p>
        </p:txBody>
      </p:sp>
      <p:sp>
        <p:nvSpPr>
          <p:cNvPr id="8" name="Título 1"/>
          <p:cNvSpPr>
            <a:spLocks noGrp="1"/>
          </p:cNvSpPr>
          <p:nvPr>
            <p:ph type="title"/>
          </p:nvPr>
        </p:nvSpPr>
        <p:spPr>
          <a:xfrm>
            <a:off x="838200" y="365125"/>
            <a:ext cx="10515600" cy="1553321"/>
          </a:xfrm>
        </p:spPr>
        <p:txBody>
          <a:bodyPr>
            <a:normAutofit/>
          </a:bodyPr>
          <a:lstStyle/>
          <a:p>
            <a:r>
              <a:rPr lang="en-US" dirty="0"/>
              <a:t>UN EJEMPLO MÁS </a:t>
            </a:r>
            <a:r>
              <a:rPr lang="en-US" dirty="0" smtClean="0"/>
              <a:t>COMPLEJO</a:t>
            </a:r>
            <a:br>
              <a:rPr lang="en-US" dirty="0" smtClean="0"/>
            </a:br>
            <a:r>
              <a:rPr lang="en-US" dirty="0" err="1"/>
              <a:t>Transparencias</a:t>
            </a:r>
            <a:r>
              <a:rPr lang="en-US" dirty="0"/>
              <a:t> de </a:t>
            </a:r>
            <a:r>
              <a:rPr lang="en-US" dirty="0" err="1" smtClean="0"/>
              <a:t>Ubicación</a:t>
            </a:r>
            <a:r>
              <a:rPr lang="en-US" dirty="0" smtClean="0"/>
              <a:t> </a:t>
            </a:r>
            <a:r>
              <a:rPr lang="en-US" dirty="0"/>
              <a:t>y de </a:t>
            </a:r>
            <a:r>
              <a:rPr lang="en-US" dirty="0" err="1"/>
              <a:t>Replicación</a:t>
            </a:r>
            <a:endParaRPr lang="en-US" b="1" dirty="0"/>
          </a:p>
        </p:txBody>
      </p:sp>
      <p:pic>
        <p:nvPicPr>
          <p:cNvPr id="9" name="Imagen 8"/>
          <p:cNvPicPr>
            <a:picLocks noChangeAspect="1"/>
          </p:cNvPicPr>
          <p:nvPr/>
        </p:nvPicPr>
        <p:blipFill>
          <a:blip r:embed="rId2"/>
          <a:stretch>
            <a:fillRect/>
          </a:stretch>
        </p:blipFill>
        <p:spPr>
          <a:xfrm>
            <a:off x="6096000" y="2259478"/>
            <a:ext cx="5928264" cy="3406215"/>
          </a:xfrm>
          <a:prstGeom prst="rect">
            <a:avLst/>
          </a:prstGeom>
        </p:spPr>
      </p:pic>
    </p:spTree>
    <p:extLst>
      <p:ext uri="{BB962C8B-B14F-4D97-AF65-F5344CB8AC3E}">
        <p14:creationId xmlns:p14="http://schemas.microsoft.com/office/powerpoint/2010/main" val="11233651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18447"/>
            <a:ext cx="10780059" cy="4437902"/>
          </a:xfrm>
        </p:spPr>
        <p:txBody>
          <a:bodyPr>
            <a:normAutofit fontScale="70000" lnSpcReduction="20000"/>
          </a:bodyPr>
          <a:lstStyle/>
          <a:p>
            <a:pPr marL="0" indent="0">
              <a:buNone/>
            </a:pPr>
            <a:r>
              <a:rPr lang="en-US" dirty="0" err="1">
                <a:ea typeface="Courier" charset="0"/>
                <a:cs typeface="Courier" charset="0"/>
              </a:rPr>
              <a:t>Después</a:t>
            </a:r>
            <a:r>
              <a:rPr lang="en-US" dirty="0">
                <a:ea typeface="Courier" charset="0"/>
                <a:cs typeface="Courier" charset="0"/>
              </a:rPr>
              <a:t> de </a:t>
            </a:r>
            <a:r>
              <a:rPr lang="en-US" dirty="0" err="1">
                <a:ea typeface="Courier" charset="0"/>
                <a:cs typeface="Courier" charset="0"/>
              </a:rPr>
              <a:t>recopilar</a:t>
            </a:r>
            <a:r>
              <a:rPr lang="en-US" dirty="0">
                <a:ea typeface="Courier" charset="0"/>
                <a:cs typeface="Courier" charset="0"/>
              </a:rPr>
              <a:t> </a:t>
            </a:r>
            <a:r>
              <a:rPr lang="en-US" dirty="0" err="1">
                <a:ea typeface="Courier" charset="0"/>
                <a:cs typeface="Courier" charset="0"/>
              </a:rPr>
              <a:t>esta</a:t>
            </a:r>
            <a:r>
              <a:rPr lang="en-US" dirty="0">
                <a:ea typeface="Courier" charset="0"/>
                <a:cs typeface="Courier" charset="0"/>
              </a:rPr>
              <a:t> </a:t>
            </a:r>
            <a:r>
              <a:rPr lang="en-US" dirty="0" err="1">
                <a:ea typeface="Courier" charset="0"/>
                <a:cs typeface="Courier" charset="0"/>
              </a:rPr>
              <a:t>información</a:t>
            </a:r>
            <a:r>
              <a:rPr lang="en-US" dirty="0">
                <a:ea typeface="Courier" charset="0"/>
                <a:cs typeface="Courier" charset="0"/>
              </a:rPr>
              <a:t>, </a:t>
            </a:r>
            <a:r>
              <a:rPr lang="en-US" dirty="0" err="1">
                <a:ea typeface="Courier" charset="0"/>
                <a:cs typeface="Courier" charset="0"/>
              </a:rPr>
              <a:t>eliminamos</a:t>
            </a:r>
            <a:r>
              <a:rPr lang="en-US" dirty="0">
                <a:ea typeface="Courier" charset="0"/>
                <a:cs typeface="Courier" charset="0"/>
              </a:rPr>
              <a:t> la </a:t>
            </a:r>
            <a:r>
              <a:rPr lang="en-US" dirty="0" err="1">
                <a:ea typeface="Courier" charset="0"/>
                <a:cs typeface="Courier" charset="0"/>
              </a:rPr>
              <a:t>información</a:t>
            </a:r>
            <a:r>
              <a:rPr lang="en-US" dirty="0">
                <a:ea typeface="Courier" charset="0"/>
                <a:cs typeface="Courier" charset="0"/>
              </a:rPr>
              <a:t> de Smith de EMP1 y EMP2 e </a:t>
            </a:r>
            <a:r>
              <a:rPr lang="en-US" dirty="0" err="1">
                <a:ea typeface="Courier" charset="0"/>
                <a:cs typeface="Courier" charset="0"/>
              </a:rPr>
              <a:t>insertamos</a:t>
            </a:r>
            <a:r>
              <a:rPr lang="en-US" dirty="0">
                <a:ea typeface="Courier" charset="0"/>
                <a:cs typeface="Courier" charset="0"/>
              </a:rPr>
              <a:t> la </a:t>
            </a:r>
            <a:r>
              <a:rPr lang="en-US" dirty="0" err="1">
                <a:ea typeface="Courier" charset="0"/>
                <a:cs typeface="Courier" charset="0"/>
              </a:rPr>
              <a:t>información</a:t>
            </a:r>
            <a:r>
              <a:rPr lang="en-US" dirty="0">
                <a:ea typeface="Courier" charset="0"/>
                <a:cs typeface="Courier" charset="0"/>
              </a:rPr>
              <a:t> de Smith en EMP3 y EMP4. </a:t>
            </a:r>
            <a:r>
              <a:rPr lang="en-US" dirty="0" err="1">
                <a:ea typeface="Courier" charset="0"/>
                <a:cs typeface="Courier" charset="0"/>
              </a:rPr>
              <a:t>Debería</a:t>
            </a:r>
            <a:r>
              <a:rPr lang="en-US" dirty="0">
                <a:ea typeface="Courier" charset="0"/>
                <a:cs typeface="Courier" charset="0"/>
              </a:rPr>
              <a:t> </a:t>
            </a:r>
            <a:r>
              <a:rPr lang="en-US" dirty="0" err="1">
                <a:ea typeface="Courier" charset="0"/>
                <a:cs typeface="Courier" charset="0"/>
              </a:rPr>
              <a:t>ser</a:t>
            </a:r>
            <a:r>
              <a:rPr lang="en-US" dirty="0">
                <a:ea typeface="Courier" charset="0"/>
                <a:cs typeface="Courier" charset="0"/>
              </a:rPr>
              <a:t> </a:t>
            </a:r>
            <a:r>
              <a:rPr lang="en-US" dirty="0" err="1">
                <a:ea typeface="Courier" charset="0"/>
                <a:cs typeface="Courier" charset="0"/>
              </a:rPr>
              <a:t>obvio</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el </a:t>
            </a:r>
            <a:r>
              <a:rPr lang="en-US" dirty="0" err="1">
                <a:ea typeface="Courier" charset="0"/>
                <a:cs typeface="Courier" charset="0"/>
              </a:rPr>
              <a:t>usuario</a:t>
            </a:r>
            <a:r>
              <a:rPr lang="en-US" dirty="0">
                <a:ea typeface="Courier" charset="0"/>
                <a:cs typeface="Courier" charset="0"/>
              </a:rPr>
              <a:t> </a:t>
            </a:r>
            <a:r>
              <a:rPr lang="en-US" dirty="0" err="1">
                <a:ea typeface="Courier" charset="0"/>
                <a:cs typeface="Courier" charset="0"/>
              </a:rPr>
              <a:t>tendría</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agregar</a:t>
            </a:r>
            <a:r>
              <a:rPr lang="en-US" dirty="0">
                <a:ea typeface="Courier" charset="0"/>
                <a:cs typeface="Courier" charset="0"/>
              </a:rPr>
              <a:t> </a:t>
            </a:r>
            <a:r>
              <a:rPr lang="en-US" dirty="0" err="1">
                <a:ea typeface="Courier" charset="0"/>
                <a:cs typeface="Courier" charset="0"/>
              </a:rPr>
              <a:t>explícitamente</a:t>
            </a:r>
            <a:r>
              <a:rPr lang="en-US" dirty="0">
                <a:ea typeface="Courier" charset="0"/>
                <a:cs typeface="Courier" charset="0"/>
              </a:rPr>
              <a:t> </a:t>
            </a:r>
            <a:r>
              <a:rPr lang="en-US" dirty="0" err="1">
                <a:ea typeface="Courier" charset="0"/>
                <a:cs typeface="Courier" charset="0"/>
              </a:rPr>
              <a:t>transacciones</a:t>
            </a:r>
            <a:r>
              <a:rPr lang="en-US" dirty="0">
                <a:ea typeface="Courier" charset="0"/>
                <a:cs typeface="Courier" charset="0"/>
              </a:rPr>
              <a:t> y / o </a:t>
            </a:r>
            <a:r>
              <a:rPr lang="en-US" dirty="0" err="1">
                <a:ea typeface="Courier" charset="0"/>
                <a:cs typeface="Courier" charset="0"/>
              </a:rPr>
              <a:t>bloqueos</a:t>
            </a:r>
            <a:r>
              <a:rPr lang="en-US" dirty="0">
                <a:ea typeface="Courier" charset="0"/>
                <a:cs typeface="Courier" charset="0"/>
              </a:rPr>
              <a:t> a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programa</a:t>
            </a:r>
            <a:r>
              <a:rPr lang="en-US" dirty="0">
                <a:ea typeface="Courier" charset="0"/>
                <a:cs typeface="Courier" charset="0"/>
              </a:rPr>
              <a:t> para </a:t>
            </a:r>
            <a:r>
              <a:rPr lang="en-US" dirty="0" err="1">
                <a:ea typeface="Courier" charset="0"/>
                <a:cs typeface="Courier" charset="0"/>
              </a:rPr>
              <a:t>garantizar</a:t>
            </a:r>
            <a:r>
              <a:rPr lang="en-US" dirty="0">
                <a:ea typeface="Courier" charset="0"/>
                <a:cs typeface="Courier" charset="0"/>
              </a:rPr>
              <a:t> la </a:t>
            </a:r>
            <a:r>
              <a:rPr lang="en-US" dirty="0" err="1">
                <a:ea typeface="Courier" charset="0"/>
                <a:cs typeface="Courier" charset="0"/>
              </a:rPr>
              <a:t>integridad</a:t>
            </a:r>
            <a:r>
              <a:rPr lang="en-US" dirty="0">
                <a:ea typeface="Courier" charset="0"/>
                <a:cs typeface="Courier" charset="0"/>
              </a:rPr>
              <a:t> del </a:t>
            </a:r>
            <a:r>
              <a:rPr lang="en-US" dirty="0" err="1">
                <a:ea typeface="Courier" charset="0"/>
                <a:cs typeface="Courier" charset="0"/>
              </a:rPr>
              <a:t>sistema</a:t>
            </a:r>
            <a:r>
              <a:rPr lang="en-US" dirty="0">
                <a:ea typeface="Courier" charset="0"/>
                <a:cs typeface="Courier" charset="0"/>
              </a:rPr>
              <a:t> </a:t>
            </a:r>
            <a:r>
              <a:rPr lang="en-US" dirty="0" err="1">
                <a:ea typeface="Courier" charset="0"/>
                <a:cs typeface="Courier" charset="0"/>
              </a:rPr>
              <a:t>durante</a:t>
            </a:r>
            <a:r>
              <a:rPr lang="en-US" dirty="0">
                <a:ea typeface="Courier" charset="0"/>
                <a:cs typeface="Courier" charset="0"/>
              </a:rPr>
              <a:t>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movimiento</a:t>
            </a:r>
            <a:r>
              <a:rPr lang="en-US" dirty="0">
                <a:ea typeface="Courier" charset="0"/>
                <a:cs typeface="Courier" charset="0"/>
              </a:rPr>
              <a:t>. No </a:t>
            </a:r>
            <a:r>
              <a:rPr lang="en-US" dirty="0" err="1">
                <a:ea typeface="Courier" charset="0"/>
                <a:cs typeface="Courier" charset="0"/>
              </a:rPr>
              <a:t>discutiremos</a:t>
            </a:r>
            <a:r>
              <a:rPr lang="en-US" dirty="0">
                <a:ea typeface="Courier" charset="0"/>
                <a:cs typeface="Courier" charset="0"/>
              </a:rPr>
              <a:t> el </a:t>
            </a:r>
            <a:r>
              <a:rPr lang="en-US" dirty="0" err="1">
                <a:ea typeface="Courier" charset="0"/>
                <a:cs typeface="Courier" charset="0"/>
              </a:rPr>
              <a:t>bloqueo</a:t>
            </a:r>
            <a:r>
              <a:rPr lang="en-US" dirty="0">
                <a:ea typeface="Courier" charset="0"/>
                <a:cs typeface="Courier" charset="0"/>
              </a:rPr>
              <a:t> y el </a:t>
            </a:r>
            <a:r>
              <a:rPr lang="en-US" dirty="0" err="1">
                <a:ea typeface="Courier" charset="0"/>
                <a:cs typeface="Courier" charset="0"/>
              </a:rPr>
              <a:t>compromiso</a:t>
            </a:r>
            <a:r>
              <a:rPr lang="en-US" dirty="0">
                <a:ea typeface="Courier" charset="0"/>
                <a:cs typeface="Courier" charset="0"/>
              </a:rPr>
              <a:t> / </a:t>
            </a:r>
            <a:r>
              <a:rPr lang="en-US" dirty="0" err="1">
                <a:ea typeface="Courier" charset="0"/>
                <a:cs typeface="Courier" charset="0"/>
              </a:rPr>
              <a:t>retrotracción</a:t>
            </a:r>
            <a:r>
              <a:rPr lang="en-US" dirty="0">
                <a:ea typeface="Courier" charset="0"/>
                <a:cs typeface="Courier" charset="0"/>
              </a:rPr>
              <a:t> de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transacciones</a:t>
            </a:r>
            <a:r>
              <a:rPr lang="en-US" dirty="0">
                <a:ea typeface="Courier" charset="0"/>
                <a:cs typeface="Courier" charset="0"/>
              </a:rPr>
              <a:t> </a:t>
            </a:r>
            <a:r>
              <a:rPr lang="en-US" dirty="0" err="1">
                <a:ea typeface="Courier" charset="0"/>
                <a:cs typeface="Courier" charset="0"/>
              </a:rPr>
              <a:t>aquí</a:t>
            </a:r>
            <a:r>
              <a:rPr lang="en-US" dirty="0">
                <a:ea typeface="Courier" charset="0"/>
                <a:cs typeface="Courier" charset="0"/>
              </a:rPr>
              <a:t> (</a:t>
            </a:r>
            <a:r>
              <a:rPr lang="en-US" dirty="0" err="1">
                <a:ea typeface="Courier" charset="0"/>
                <a:cs typeface="Courier" charset="0"/>
              </a:rPr>
              <a:t>consulte</a:t>
            </a:r>
            <a:r>
              <a:rPr lang="en-US" dirty="0">
                <a:ea typeface="Courier" charset="0"/>
                <a:cs typeface="Courier" charset="0"/>
              </a:rPr>
              <a:t> el </a:t>
            </a:r>
            <a:r>
              <a:rPr lang="en-US" dirty="0" err="1">
                <a:ea typeface="Courier" charset="0"/>
                <a:cs typeface="Courier" charset="0"/>
              </a:rPr>
              <a:t>Capítulo</a:t>
            </a:r>
            <a:r>
              <a:rPr lang="en-US" dirty="0">
                <a:ea typeface="Courier" charset="0"/>
                <a:cs typeface="Courier" charset="0"/>
              </a:rPr>
              <a:t> 6 para </a:t>
            </a:r>
            <a:r>
              <a:rPr lang="en-US" dirty="0" err="1">
                <a:ea typeface="Courier" charset="0"/>
                <a:cs typeface="Courier" charset="0"/>
              </a:rPr>
              <a:t>obtener</a:t>
            </a:r>
            <a:r>
              <a:rPr lang="en-US" dirty="0">
                <a:ea typeface="Courier" charset="0"/>
                <a:cs typeface="Courier" charset="0"/>
              </a:rPr>
              <a:t> </a:t>
            </a:r>
            <a:r>
              <a:rPr lang="en-US" dirty="0" err="1">
                <a:ea typeface="Courier" charset="0"/>
                <a:cs typeface="Courier" charset="0"/>
              </a:rPr>
              <a:t>más</a:t>
            </a:r>
            <a:r>
              <a:rPr lang="en-US" dirty="0">
                <a:ea typeface="Courier" charset="0"/>
                <a:cs typeface="Courier" charset="0"/>
              </a:rPr>
              <a:t> </a:t>
            </a:r>
            <a:r>
              <a:rPr lang="en-US" dirty="0" err="1">
                <a:ea typeface="Courier" charset="0"/>
                <a:cs typeface="Courier" charset="0"/>
              </a:rPr>
              <a:t>información</a:t>
            </a:r>
            <a:r>
              <a:rPr lang="en-US" dirty="0">
                <a:ea typeface="Courier" charset="0"/>
                <a:cs typeface="Courier" charset="0"/>
              </a:rPr>
              <a:t>).Nota 1: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programa</a:t>
            </a:r>
            <a:r>
              <a:rPr lang="en-US" dirty="0">
                <a:ea typeface="Courier" charset="0"/>
                <a:cs typeface="Courier" charset="0"/>
              </a:rPr>
              <a:t> solo </a:t>
            </a:r>
            <a:r>
              <a:rPr lang="en-US" dirty="0" err="1">
                <a:ea typeface="Courier" charset="0"/>
                <a:cs typeface="Courier" charset="0"/>
              </a:rPr>
              <a:t>funciona</a:t>
            </a:r>
            <a:r>
              <a:rPr lang="en-US" dirty="0">
                <a:ea typeface="Courier" charset="0"/>
                <a:cs typeface="Courier" charset="0"/>
              </a:rPr>
              <a:t> </a:t>
            </a:r>
            <a:r>
              <a:rPr lang="en-US" dirty="0" err="1">
                <a:ea typeface="Courier" charset="0"/>
                <a:cs typeface="Courier" charset="0"/>
              </a:rPr>
              <a:t>cuando</a:t>
            </a:r>
            <a:r>
              <a:rPr lang="en-US" dirty="0">
                <a:ea typeface="Courier" charset="0"/>
                <a:cs typeface="Courier" charset="0"/>
              </a:rPr>
              <a:t> el </a:t>
            </a:r>
            <a:r>
              <a:rPr lang="en-US" dirty="0" err="1">
                <a:ea typeface="Courier" charset="0"/>
                <a:cs typeface="Courier" charset="0"/>
              </a:rPr>
              <a:t>número</a:t>
            </a:r>
            <a:r>
              <a:rPr lang="en-US" dirty="0">
                <a:ea typeface="Courier" charset="0"/>
                <a:cs typeface="Courier" charset="0"/>
              </a:rPr>
              <a:t> de </a:t>
            </a:r>
            <a:r>
              <a:rPr lang="en-US" dirty="0" err="1">
                <a:ea typeface="Courier" charset="0"/>
                <a:cs typeface="Courier" charset="0"/>
              </a:rPr>
              <a:t>departamento</a:t>
            </a:r>
            <a:r>
              <a:rPr lang="en-US" dirty="0">
                <a:ea typeface="Courier" charset="0"/>
                <a:cs typeface="Courier" charset="0"/>
              </a:rPr>
              <a:t> anterior para Smith </a:t>
            </a:r>
            <a:r>
              <a:rPr lang="en-US" dirty="0" err="1">
                <a:ea typeface="Courier" charset="0"/>
                <a:cs typeface="Courier" charset="0"/>
              </a:rPr>
              <a:t>es</a:t>
            </a:r>
            <a:r>
              <a:rPr lang="en-US" dirty="0">
                <a:ea typeface="Courier" charset="0"/>
                <a:cs typeface="Courier" charset="0"/>
              </a:rPr>
              <a:t> </a:t>
            </a:r>
            <a:r>
              <a:rPr lang="en-US" dirty="0" err="1">
                <a:ea typeface="Courier" charset="0"/>
                <a:cs typeface="Courier" charset="0"/>
              </a:rPr>
              <a:t>menor</a:t>
            </a:r>
            <a:r>
              <a:rPr lang="en-US" dirty="0">
                <a:ea typeface="Courier" charset="0"/>
                <a:cs typeface="Courier" charset="0"/>
              </a:rPr>
              <a:t> o </a:t>
            </a:r>
            <a:r>
              <a:rPr lang="en-US" dirty="0" err="1">
                <a:ea typeface="Courier" charset="0"/>
                <a:cs typeface="Courier" charset="0"/>
              </a:rPr>
              <a:t>igual</a:t>
            </a:r>
            <a:r>
              <a:rPr lang="en-US" dirty="0">
                <a:ea typeface="Courier" charset="0"/>
                <a:cs typeface="Courier" charset="0"/>
              </a:rPr>
              <a:t> a 10 y el </a:t>
            </a:r>
            <a:r>
              <a:rPr lang="en-US" dirty="0" err="1">
                <a:ea typeface="Courier" charset="0"/>
                <a:cs typeface="Courier" charset="0"/>
              </a:rPr>
              <a:t>número</a:t>
            </a:r>
            <a:r>
              <a:rPr lang="en-US" dirty="0">
                <a:ea typeface="Courier" charset="0"/>
                <a:cs typeface="Courier" charset="0"/>
              </a:rPr>
              <a:t> de </a:t>
            </a:r>
            <a:r>
              <a:rPr lang="en-US" dirty="0" err="1">
                <a:ea typeface="Courier" charset="0"/>
                <a:cs typeface="Courier" charset="0"/>
              </a:rPr>
              <a:t>departamento</a:t>
            </a:r>
            <a:r>
              <a:rPr lang="en-US" dirty="0">
                <a:ea typeface="Courier" charset="0"/>
                <a:cs typeface="Courier" charset="0"/>
              </a:rPr>
              <a:t> </a:t>
            </a:r>
            <a:r>
              <a:rPr lang="en-US" dirty="0" err="1">
                <a:ea typeface="Courier" charset="0"/>
                <a:cs typeface="Courier" charset="0"/>
              </a:rPr>
              <a:t>nuevo</a:t>
            </a:r>
            <a:r>
              <a:rPr lang="en-US" dirty="0">
                <a:ea typeface="Courier" charset="0"/>
                <a:cs typeface="Courier" charset="0"/>
              </a:rPr>
              <a:t> </a:t>
            </a:r>
            <a:r>
              <a:rPr lang="en-US" dirty="0" err="1">
                <a:ea typeface="Courier" charset="0"/>
                <a:cs typeface="Courier" charset="0"/>
              </a:rPr>
              <a:t>es</a:t>
            </a:r>
            <a:r>
              <a:rPr lang="en-US" dirty="0">
                <a:ea typeface="Courier" charset="0"/>
                <a:cs typeface="Courier" charset="0"/>
              </a:rPr>
              <a:t> mayor </a:t>
            </a:r>
            <a:r>
              <a:rPr lang="en-US" dirty="0" err="1">
                <a:ea typeface="Courier" charset="0"/>
                <a:cs typeface="Courier" charset="0"/>
              </a:rPr>
              <a:t>que</a:t>
            </a:r>
            <a:r>
              <a:rPr lang="en-US" dirty="0">
                <a:ea typeface="Courier" charset="0"/>
                <a:cs typeface="Courier" charset="0"/>
              </a:rPr>
              <a:t> 10. </a:t>
            </a:r>
            <a:r>
              <a:rPr lang="en-US" dirty="0" err="1">
                <a:ea typeface="Courier" charset="0"/>
                <a:cs typeface="Courier" charset="0"/>
              </a:rPr>
              <a:t>Debería</a:t>
            </a:r>
            <a:r>
              <a:rPr lang="en-US" dirty="0">
                <a:ea typeface="Courier" charset="0"/>
                <a:cs typeface="Courier" charset="0"/>
              </a:rPr>
              <a:t> </a:t>
            </a:r>
            <a:r>
              <a:rPr lang="en-US" dirty="0" err="1">
                <a:ea typeface="Courier" charset="0"/>
                <a:cs typeface="Courier" charset="0"/>
              </a:rPr>
              <a:t>ser</a:t>
            </a:r>
            <a:r>
              <a:rPr lang="en-US" dirty="0">
                <a:ea typeface="Courier" charset="0"/>
                <a:cs typeface="Courier" charset="0"/>
              </a:rPr>
              <a:t> </a:t>
            </a:r>
            <a:r>
              <a:rPr lang="en-US" dirty="0" err="1">
                <a:ea typeface="Courier" charset="0"/>
                <a:cs typeface="Courier" charset="0"/>
              </a:rPr>
              <a:t>obvio</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mover a Smith de </a:t>
            </a:r>
            <a:r>
              <a:rPr lang="en-US" dirty="0" err="1">
                <a:ea typeface="Courier" charset="0"/>
                <a:cs typeface="Courier" charset="0"/>
              </a:rPr>
              <a:t>departamento</a:t>
            </a:r>
            <a:r>
              <a:rPr lang="en-US" dirty="0">
                <a:ea typeface="Courier" charset="0"/>
                <a:cs typeface="Courier" charset="0"/>
              </a:rPr>
              <a:t>, </a:t>
            </a:r>
            <a:r>
              <a:rPr lang="en-US" dirty="0" err="1">
                <a:ea typeface="Courier" charset="0"/>
                <a:cs typeface="Courier" charset="0"/>
              </a:rPr>
              <a:t>por</a:t>
            </a:r>
            <a:r>
              <a:rPr lang="en-US" dirty="0">
                <a:ea typeface="Courier" charset="0"/>
                <a:cs typeface="Courier" charset="0"/>
              </a:rPr>
              <a:t> </a:t>
            </a:r>
            <a:r>
              <a:rPr lang="en-US" dirty="0" err="1">
                <a:ea typeface="Courier" charset="0"/>
                <a:cs typeface="Courier" charset="0"/>
              </a:rPr>
              <a:t>ejemplo</a:t>
            </a:r>
            <a:r>
              <a:rPr lang="en-US" dirty="0">
                <a:ea typeface="Courier" charset="0"/>
                <a:cs typeface="Courier" charset="0"/>
              </a:rPr>
              <a:t>, 15, al </a:t>
            </a:r>
            <a:r>
              <a:rPr lang="en-US" dirty="0" err="1">
                <a:ea typeface="Courier" charset="0"/>
                <a:cs typeface="Courier" charset="0"/>
              </a:rPr>
              <a:t>departamento</a:t>
            </a:r>
            <a:r>
              <a:rPr lang="en-US" dirty="0">
                <a:ea typeface="Courier" charset="0"/>
                <a:cs typeface="Courier" charset="0"/>
              </a:rPr>
              <a:t> 3, </a:t>
            </a:r>
            <a:r>
              <a:rPr lang="en-US" dirty="0" err="1">
                <a:ea typeface="Courier" charset="0"/>
                <a:cs typeface="Courier" charset="0"/>
              </a:rPr>
              <a:t>requeriría</a:t>
            </a:r>
            <a:r>
              <a:rPr lang="en-US" dirty="0">
                <a:ea typeface="Courier" charset="0"/>
                <a:cs typeface="Courier" charset="0"/>
              </a:rPr>
              <a:t> un </a:t>
            </a:r>
            <a:r>
              <a:rPr lang="en-US" dirty="0" err="1">
                <a:ea typeface="Courier" charset="0"/>
                <a:cs typeface="Courier" charset="0"/>
              </a:rPr>
              <a:t>programa</a:t>
            </a:r>
            <a:r>
              <a:rPr lang="en-US" dirty="0">
                <a:ea typeface="Courier" charset="0"/>
                <a:cs typeface="Courier" charset="0"/>
              </a:rPr>
              <a:t> </a:t>
            </a:r>
            <a:r>
              <a:rPr lang="en-US" dirty="0" err="1">
                <a:ea typeface="Courier" charset="0"/>
                <a:cs typeface="Courier" charset="0"/>
              </a:rPr>
              <a:t>diferente</a:t>
            </a:r>
            <a:r>
              <a:rPr lang="en-US" dirty="0">
                <a:ea typeface="Courier" charset="0"/>
                <a:cs typeface="Courier" charset="0"/>
              </a:rPr>
              <a:t> con la </a:t>
            </a:r>
            <a:r>
              <a:rPr lang="en-US" dirty="0" err="1">
                <a:ea typeface="Courier" charset="0"/>
                <a:cs typeface="Courier" charset="0"/>
              </a:rPr>
              <a:t>eliminación</a:t>
            </a:r>
            <a:r>
              <a:rPr lang="en-US" dirty="0">
                <a:ea typeface="Courier" charset="0"/>
                <a:cs typeface="Courier" charset="0"/>
              </a:rPr>
              <a:t> de la </a:t>
            </a:r>
            <a:r>
              <a:rPr lang="en-US" dirty="0" err="1">
                <a:ea typeface="Courier" charset="0"/>
                <a:cs typeface="Courier" charset="0"/>
              </a:rPr>
              <a:t>información</a:t>
            </a:r>
            <a:r>
              <a:rPr lang="en-US" dirty="0">
                <a:ea typeface="Courier" charset="0"/>
                <a:cs typeface="Courier" charset="0"/>
              </a:rPr>
              <a:t> de Smith de EMP3 y EMP4 y la </a:t>
            </a:r>
            <a:r>
              <a:rPr lang="en-US" dirty="0" err="1">
                <a:ea typeface="Courier" charset="0"/>
                <a:cs typeface="Courier" charset="0"/>
              </a:rPr>
              <a:t>inserción</a:t>
            </a:r>
            <a:r>
              <a:rPr lang="en-US" dirty="0">
                <a:ea typeface="Courier" charset="0"/>
                <a:cs typeface="Courier" charset="0"/>
              </a:rPr>
              <a:t> de la </a:t>
            </a:r>
            <a:r>
              <a:rPr lang="en-US" dirty="0" err="1">
                <a:ea typeface="Courier" charset="0"/>
                <a:cs typeface="Courier" charset="0"/>
              </a:rPr>
              <a:t>información</a:t>
            </a:r>
            <a:r>
              <a:rPr lang="en-US" dirty="0">
                <a:ea typeface="Courier" charset="0"/>
                <a:cs typeface="Courier" charset="0"/>
              </a:rPr>
              <a:t> de Smith de </a:t>
            </a:r>
            <a:r>
              <a:rPr lang="en-US" dirty="0" err="1">
                <a:ea typeface="Courier" charset="0"/>
                <a:cs typeface="Courier" charset="0"/>
              </a:rPr>
              <a:t>nuevo</a:t>
            </a:r>
            <a:r>
              <a:rPr lang="en-US" dirty="0">
                <a:ea typeface="Courier" charset="0"/>
                <a:cs typeface="Courier" charset="0"/>
              </a:rPr>
              <a:t> en EMP1 y EMP2. Si, </a:t>
            </a:r>
            <a:r>
              <a:rPr lang="en-US" dirty="0" err="1">
                <a:ea typeface="Courier" charset="0"/>
                <a:cs typeface="Courier" charset="0"/>
              </a:rPr>
              <a:t>por</a:t>
            </a:r>
            <a:r>
              <a:rPr lang="en-US" dirty="0">
                <a:ea typeface="Courier" charset="0"/>
                <a:cs typeface="Courier" charset="0"/>
              </a:rPr>
              <a:t> </a:t>
            </a:r>
            <a:r>
              <a:rPr lang="en-US" dirty="0" err="1">
                <a:ea typeface="Courier" charset="0"/>
                <a:cs typeface="Courier" charset="0"/>
              </a:rPr>
              <a:t>otro</a:t>
            </a:r>
            <a:r>
              <a:rPr lang="en-US" dirty="0">
                <a:ea typeface="Courier" charset="0"/>
                <a:cs typeface="Courier" charset="0"/>
              </a:rPr>
              <a:t> </a:t>
            </a:r>
            <a:r>
              <a:rPr lang="en-US" dirty="0" err="1">
                <a:ea typeface="Courier" charset="0"/>
                <a:cs typeface="Courier" charset="0"/>
              </a:rPr>
              <a:t>lado</a:t>
            </a:r>
            <a:r>
              <a:rPr lang="en-US" dirty="0">
                <a:ea typeface="Courier" charset="0"/>
                <a:cs typeface="Courier" charset="0"/>
              </a:rPr>
              <a:t>, Smith se </a:t>
            </a:r>
            <a:r>
              <a:rPr lang="en-US" dirty="0" err="1">
                <a:ea typeface="Courier" charset="0"/>
                <a:cs typeface="Courier" charset="0"/>
              </a:rPr>
              <a:t>encuentra</a:t>
            </a:r>
            <a:r>
              <a:rPr lang="en-US" dirty="0">
                <a:ea typeface="Courier" charset="0"/>
                <a:cs typeface="Courier" charset="0"/>
              </a:rPr>
              <a:t> </a:t>
            </a:r>
            <a:r>
              <a:rPr lang="en-US" dirty="0" err="1">
                <a:ea typeface="Courier" charset="0"/>
                <a:cs typeface="Courier" charset="0"/>
              </a:rPr>
              <a:t>actualmente</a:t>
            </a:r>
            <a:r>
              <a:rPr lang="en-US" dirty="0">
                <a:ea typeface="Courier" charset="0"/>
                <a:cs typeface="Courier" charset="0"/>
              </a:rPr>
              <a:t> en el </a:t>
            </a:r>
            <a:r>
              <a:rPr lang="en-US" dirty="0" err="1">
                <a:ea typeface="Courier" charset="0"/>
                <a:cs typeface="Courier" charset="0"/>
              </a:rPr>
              <a:t>departamento</a:t>
            </a:r>
            <a:r>
              <a:rPr lang="en-US" dirty="0">
                <a:ea typeface="Courier" charset="0"/>
                <a:cs typeface="Courier" charset="0"/>
              </a:rPr>
              <a:t> 12, el </a:t>
            </a:r>
            <a:r>
              <a:rPr lang="en-US" dirty="0" err="1">
                <a:ea typeface="Courier" charset="0"/>
                <a:cs typeface="Courier" charset="0"/>
              </a:rPr>
              <a:t>cambio</a:t>
            </a:r>
            <a:r>
              <a:rPr lang="en-US" dirty="0">
                <a:ea typeface="Courier" charset="0"/>
                <a:cs typeface="Courier" charset="0"/>
              </a:rPr>
              <a:t> al </a:t>
            </a:r>
            <a:r>
              <a:rPr lang="en-US" dirty="0" err="1">
                <a:ea typeface="Courier" charset="0"/>
                <a:cs typeface="Courier" charset="0"/>
              </a:rPr>
              <a:t>departamento</a:t>
            </a:r>
            <a:r>
              <a:rPr lang="en-US" dirty="0">
                <a:ea typeface="Courier" charset="0"/>
                <a:cs typeface="Courier" charset="0"/>
              </a:rPr>
              <a:t> 15 solo </a:t>
            </a:r>
            <a:r>
              <a:rPr lang="en-US" dirty="0" err="1">
                <a:ea typeface="Courier" charset="0"/>
                <a:cs typeface="Courier" charset="0"/>
              </a:rPr>
              <a:t>requiere</a:t>
            </a:r>
            <a:r>
              <a:rPr lang="en-US" dirty="0">
                <a:ea typeface="Courier" charset="0"/>
                <a:cs typeface="Courier" charset="0"/>
              </a:rPr>
              <a:t> la </a:t>
            </a:r>
            <a:r>
              <a:rPr lang="en-US" dirty="0" err="1">
                <a:ea typeface="Courier" charset="0"/>
                <a:cs typeface="Courier" charset="0"/>
              </a:rPr>
              <a:t>actualización</a:t>
            </a:r>
            <a:r>
              <a:rPr lang="en-US" dirty="0">
                <a:ea typeface="Courier" charset="0"/>
                <a:cs typeface="Courier" charset="0"/>
              </a:rPr>
              <a:t> de </a:t>
            </a:r>
            <a:r>
              <a:rPr lang="en-US" dirty="0" err="1">
                <a:ea typeface="Courier" charset="0"/>
                <a:cs typeface="Courier" charset="0"/>
              </a:rPr>
              <a:t>Dno</a:t>
            </a:r>
            <a:r>
              <a:rPr lang="en-US" dirty="0">
                <a:ea typeface="Courier" charset="0"/>
                <a:cs typeface="Courier" charset="0"/>
              </a:rPr>
              <a:t> en EMP3 y EMP4. </a:t>
            </a:r>
            <a:r>
              <a:rPr lang="en-US" dirty="0" err="1">
                <a:ea typeface="Courier" charset="0"/>
                <a:cs typeface="Courier" charset="0"/>
              </a:rPr>
              <a:t>Recuerde</a:t>
            </a:r>
            <a:r>
              <a:rPr lang="en-US" dirty="0">
                <a:ea typeface="Courier" charset="0"/>
                <a:cs typeface="Courier" charset="0"/>
              </a:rPr>
              <a:t>, </a:t>
            </a:r>
            <a:r>
              <a:rPr lang="en-US" dirty="0" err="1">
                <a:ea typeface="Courier" charset="0"/>
                <a:cs typeface="Courier" charset="0"/>
              </a:rPr>
              <a:t>cualquier</a:t>
            </a:r>
            <a:r>
              <a:rPr lang="en-US" dirty="0">
                <a:ea typeface="Courier" charset="0"/>
                <a:cs typeface="Courier" charset="0"/>
              </a:rPr>
              <a:t> </a:t>
            </a:r>
            <a:r>
              <a:rPr lang="en-US" dirty="0" err="1">
                <a:ea typeface="Courier" charset="0"/>
                <a:cs typeface="Courier" charset="0"/>
              </a:rPr>
              <a:t>programa</a:t>
            </a:r>
            <a:r>
              <a:rPr lang="en-US" dirty="0">
                <a:ea typeface="Courier" charset="0"/>
                <a:cs typeface="Courier" charset="0"/>
              </a:rPr>
              <a:t> en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sistema</a:t>
            </a:r>
            <a:r>
              <a:rPr lang="en-US" dirty="0">
                <a:ea typeface="Courier" charset="0"/>
                <a:cs typeface="Courier" charset="0"/>
              </a:rPr>
              <a:t> </a:t>
            </a:r>
            <a:r>
              <a:rPr lang="en-US" dirty="0" err="1">
                <a:ea typeface="Courier" charset="0"/>
                <a:cs typeface="Courier" charset="0"/>
              </a:rPr>
              <a:t>debe</a:t>
            </a:r>
            <a:r>
              <a:rPr lang="en-US" dirty="0">
                <a:ea typeface="Courier" charset="0"/>
                <a:cs typeface="Courier" charset="0"/>
              </a:rPr>
              <a:t> </a:t>
            </a:r>
            <a:r>
              <a:rPr lang="en-US" dirty="0" err="1">
                <a:ea typeface="Courier" charset="0"/>
                <a:cs typeface="Courier" charset="0"/>
              </a:rPr>
              <a:t>incrustar</a:t>
            </a:r>
            <a:r>
              <a:rPr lang="en-US" dirty="0">
                <a:ea typeface="Courier" charset="0"/>
                <a:cs typeface="Courier" charset="0"/>
              </a:rPr>
              <a:t> (</a:t>
            </a:r>
            <a:r>
              <a:rPr lang="en-US" dirty="0" err="1">
                <a:ea typeface="Courier" charset="0"/>
                <a:cs typeface="Courier" charset="0"/>
              </a:rPr>
              <a:t>código</a:t>
            </a:r>
            <a:r>
              <a:rPr lang="en-US" dirty="0">
                <a:ea typeface="Courier" charset="0"/>
                <a:cs typeface="Courier" charset="0"/>
              </a:rPr>
              <a:t> </a:t>
            </a:r>
            <a:r>
              <a:rPr lang="en-US" dirty="0" err="1">
                <a:ea typeface="Courier" charset="0"/>
                <a:cs typeface="Courier" charset="0"/>
              </a:rPr>
              <a:t>rígido</a:t>
            </a:r>
            <a:r>
              <a:rPr lang="en-US" dirty="0">
                <a:ea typeface="Courier" charset="0"/>
                <a:cs typeface="Courier" charset="0"/>
              </a:rPr>
              <a:t>) los </a:t>
            </a:r>
            <a:r>
              <a:rPr lang="en-US" dirty="0" err="1">
                <a:ea typeface="Courier" charset="0"/>
                <a:cs typeface="Courier" charset="0"/>
              </a:rPr>
              <a:t>detalles</a:t>
            </a:r>
            <a:r>
              <a:rPr lang="en-US" dirty="0">
                <a:ea typeface="Courier" charset="0"/>
                <a:cs typeface="Courier" charset="0"/>
              </a:rPr>
              <a:t> de </a:t>
            </a:r>
            <a:r>
              <a:rPr lang="en-US" dirty="0" err="1">
                <a:ea typeface="Courier" charset="0"/>
                <a:cs typeface="Courier" charset="0"/>
              </a:rPr>
              <a:t>fragmentación</a:t>
            </a:r>
            <a:r>
              <a:rPr lang="en-US" dirty="0">
                <a:ea typeface="Courier" charset="0"/>
                <a:cs typeface="Courier" charset="0"/>
              </a:rPr>
              <a:t> </a:t>
            </a:r>
            <a:r>
              <a:rPr lang="en-US" dirty="0" err="1">
                <a:ea typeface="Courier" charset="0"/>
                <a:cs typeface="Courier" charset="0"/>
              </a:rPr>
              <a:t>definidos</a:t>
            </a:r>
            <a:r>
              <a:rPr lang="en-US" dirty="0">
                <a:ea typeface="Courier" charset="0"/>
                <a:cs typeface="Courier" charset="0"/>
              </a:rPr>
              <a:t> en la </a:t>
            </a:r>
            <a:r>
              <a:rPr lang="en-US" dirty="0" err="1">
                <a:ea typeface="Courier" charset="0"/>
                <a:cs typeface="Courier" charset="0"/>
              </a:rPr>
              <a:t>Figura</a:t>
            </a:r>
            <a:r>
              <a:rPr lang="en-US" dirty="0">
                <a:ea typeface="Courier" charset="0"/>
                <a:cs typeface="Courier" charset="0"/>
              </a:rPr>
              <a:t> 2.36 en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sentencias</a:t>
            </a:r>
            <a:r>
              <a:rPr lang="en-US" dirty="0">
                <a:ea typeface="Courier" charset="0"/>
                <a:cs typeface="Courier" charset="0"/>
              </a:rPr>
              <a:t> de SQL. Si </a:t>
            </a:r>
            <a:r>
              <a:rPr lang="en-US" dirty="0" err="1">
                <a:ea typeface="Courier" charset="0"/>
                <a:cs typeface="Courier" charset="0"/>
              </a:rPr>
              <a:t>alguno</a:t>
            </a:r>
            <a:r>
              <a:rPr lang="en-US" dirty="0">
                <a:ea typeface="Courier" charset="0"/>
                <a:cs typeface="Courier" charset="0"/>
              </a:rPr>
              <a:t> de los </a:t>
            </a:r>
            <a:r>
              <a:rPr lang="en-US" dirty="0" err="1">
                <a:ea typeface="Courier" charset="0"/>
                <a:cs typeface="Courier" charset="0"/>
              </a:rPr>
              <a:t>detalles</a:t>
            </a:r>
            <a:r>
              <a:rPr lang="en-US" dirty="0">
                <a:ea typeface="Courier" charset="0"/>
                <a:cs typeface="Courier" charset="0"/>
              </a:rPr>
              <a:t> de la </a:t>
            </a:r>
            <a:r>
              <a:rPr lang="en-US" dirty="0" err="1">
                <a:ea typeface="Courier" charset="0"/>
                <a:cs typeface="Courier" charset="0"/>
              </a:rPr>
              <a:t>fragmentación</a:t>
            </a:r>
            <a:r>
              <a:rPr lang="en-US" dirty="0">
                <a:ea typeface="Courier" charset="0"/>
                <a:cs typeface="Courier" charset="0"/>
              </a:rPr>
              <a:t> cambia, </a:t>
            </a:r>
            <a:r>
              <a:rPr lang="en-US" dirty="0" err="1">
                <a:ea typeface="Courier" charset="0"/>
                <a:cs typeface="Courier" charset="0"/>
              </a:rPr>
              <a:t>nuestro</a:t>
            </a:r>
            <a:r>
              <a:rPr lang="en-US" dirty="0">
                <a:ea typeface="Courier" charset="0"/>
                <a:cs typeface="Courier" charset="0"/>
              </a:rPr>
              <a:t> </a:t>
            </a:r>
            <a:r>
              <a:rPr lang="en-US" dirty="0" err="1">
                <a:ea typeface="Courier" charset="0"/>
                <a:cs typeface="Courier" charset="0"/>
              </a:rPr>
              <a:t>programa</a:t>
            </a:r>
            <a:r>
              <a:rPr lang="en-US" dirty="0">
                <a:ea typeface="Courier" charset="0"/>
                <a:cs typeface="Courier" charset="0"/>
              </a:rPr>
              <a:t> se </a:t>
            </a:r>
            <a:r>
              <a:rPr lang="en-US" dirty="0" err="1">
                <a:ea typeface="Courier" charset="0"/>
                <a:cs typeface="Courier" charset="0"/>
              </a:rPr>
              <a:t>rompería</a:t>
            </a:r>
            <a:r>
              <a:rPr lang="en-US" dirty="0">
                <a:ea typeface="Courier" charset="0"/>
                <a:cs typeface="Courier" charset="0"/>
              </a:rPr>
              <a:t> hasta </a:t>
            </a:r>
            <a:r>
              <a:rPr lang="en-US" dirty="0" err="1">
                <a:ea typeface="Courier" charset="0"/>
                <a:cs typeface="Courier" charset="0"/>
              </a:rPr>
              <a:t>que</a:t>
            </a:r>
            <a:r>
              <a:rPr lang="en-US" dirty="0">
                <a:ea typeface="Courier" charset="0"/>
                <a:cs typeface="Courier" charset="0"/>
              </a:rPr>
              <a:t> lo </a:t>
            </a:r>
            <a:r>
              <a:rPr lang="en-US" dirty="0" err="1">
                <a:ea typeface="Courier" charset="0"/>
                <a:cs typeface="Courier" charset="0"/>
              </a:rPr>
              <a:t>reparemos</a:t>
            </a:r>
            <a:r>
              <a:rPr lang="en-US" dirty="0">
                <a:ea typeface="Courier" charset="0"/>
                <a:cs typeface="Courier" charset="0"/>
              </a:rPr>
              <a:t> </a:t>
            </a:r>
            <a:r>
              <a:rPr lang="en-US" dirty="0" err="1">
                <a:ea typeface="Courier" charset="0"/>
                <a:cs typeface="Courier" charset="0"/>
              </a:rPr>
              <a:t>manualmente</a:t>
            </a:r>
            <a:r>
              <a:rPr lang="en-US" dirty="0">
                <a:ea typeface="Courier" charset="0"/>
                <a:cs typeface="Courier" charset="0"/>
              </a:rPr>
              <a:t> </a:t>
            </a:r>
            <a:r>
              <a:rPr lang="en-US" dirty="0" err="1">
                <a:ea typeface="Courier" charset="0"/>
                <a:cs typeface="Courier" charset="0"/>
              </a:rPr>
              <a:t>mediante</a:t>
            </a:r>
            <a:r>
              <a:rPr lang="en-US" dirty="0">
                <a:ea typeface="Courier" charset="0"/>
                <a:cs typeface="Courier" charset="0"/>
              </a:rPr>
              <a:t> la </a:t>
            </a:r>
            <a:r>
              <a:rPr lang="en-US" dirty="0" err="1">
                <a:ea typeface="Courier" charset="0"/>
                <a:cs typeface="Courier" charset="0"/>
              </a:rPr>
              <a:t>codificación</a:t>
            </a:r>
            <a:r>
              <a:rPr lang="en-US" dirty="0">
                <a:ea typeface="Courier" charset="0"/>
                <a:cs typeface="Courier" charset="0"/>
              </a:rPr>
              <a:t> de los </a:t>
            </a:r>
            <a:r>
              <a:rPr lang="en-US" dirty="0" err="1">
                <a:ea typeface="Courier" charset="0"/>
                <a:cs typeface="Courier" charset="0"/>
              </a:rPr>
              <a:t>nuevos</a:t>
            </a:r>
            <a:r>
              <a:rPr lang="en-US" dirty="0">
                <a:ea typeface="Courier" charset="0"/>
                <a:cs typeface="Courier" charset="0"/>
              </a:rPr>
              <a:t> </a:t>
            </a:r>
            <a:r>
              <a:rPr lang="en-US" dirty="0" err="1">
                <a:ea typeface="Courier" charset="0"/>
                <a:cs typeface="Courier" charset="0"/>
              </a:rPr>
              <a:t>detalles.Nota</a:t>
            </a:r>
            <a:r>
              <a:rPr lang="en-US" dirty="0">
                <a:ea typeface="Courier" charset="0"/>
                <a:cs typeface="Courier" charset="0"/>
              </a:rPr>
              <a:t> 2: </a:t>
            </a:r>
            <a:r>
              <a:rPr lang="en-US" dirty="0" err="1">
                <a:ea typeface="Courier" charset="0"/>
                <a:cs typeface="Courier" charset="0"/>
              </a:rPr>
              <a:t>hemos</a:t>
            </a:r>
            <a:r>
              <a:rPr lang="en-US" dirty="0">
                <a:ea typeface="Courier" charset="0"/>
                <a:cs typeface="Courier" charset="0"/>
              </a:rPr>
              <a:t> </a:t>
            </a:r>
            <a:r>
              <a:rPr lang="en-US" dirty="0" err="1">
                <a:ea typeface="Courier" charset="0"/>
                <a:cs typeface="Courier" charset="0"/>
              </a:rPr>
              <a:t>eliminado</a:t>
            </a:r>
            <a:r>
              <a:rPr lang="en-US" dirty="0">
                <a:ea typeface="Courier" charset="0"/>
                <a:cs typeface="Courier" charset="0"/>
              </a:rPr>
              <a:t> la </a:t>
            </a:r>
            <a:r>
              <a:rPr lang="en-US" dirty="0" err="1">
                <a:ea typeface="Courier" charset="0"/>
                <a:cs typeface="Courier" charset="0"/>
              </a:rPr>
              <a:t>comprobación</a:t>
            </a:r>
            <a:r>
              <a:rPr lang="en-US" dirty="0">
                <a:ea typeface="Courier" charset="0"/>
                <a:cs typeface="Courier" charset="0"/>
              </a:rPr>
              <a:t> de </a:t>
            </a:r>
            <a:r>
              <a:rPr lang="en-US" dirty="0" err="1">
                <a:ea typeface="Courier" charset="0"/>
                <a:cs typeface="Courier" charset="0"/>
              </a:rPr>
              <a:t>errores</a:t>
            </a:r>
            <a:r>
              <a:rPr lang="en-US" dirty="0">
                <a:ea typeface="Courier" charset="0"/>
                <a:cs typeface="Courier" charset="0"/>
              </a:rPr>
              <a:t> en un </a:t>
            </a:r>
            <a:r>
              <a:rPr lang="en-US" dirty="0" err="1">
                <a:ea typeface="Courier" charset="0"/>
                <a:cs typeface="Courier" charset="0"/>
              </a:rPr>
              <a:t>intento</a:t>
            </a:r>
            <a:r>
              <a:rPr lang="en-US" dirty="0">
                <a:ea typeface="Courier" charset="0"/>
                <a:cs typeface="Courier" charset="0"/>
              </a:rPr>
              <a:t> de no </a:t>
            </a:r>
            <a:r>
              <a:rPr lang="en-US" dirty="0" err="1">
                <a:ea typeface="Courier" charset="0"/>
                <a:cs typeface="Courier" charset="0"/>
              </a:rPr>
              <a:t>saturar</a:t>
            </a:r>
            <a:r>
              <a:rPr lang="en-US" dirty="0">
                <a:ea typeface="Courier" charset="0"/>
                <a:cs typeface="Courier" charset="0"/>
              </a:rPr>
              <a:t> el </a:t>
            </a:r>
            <a:r>
              <a:rPr lang="en-US" dirty="0" err="1">
                <a:ea typeface="Courier" charset="0"/>
                <a:cs typeface="Courier" charset="0"/>
              </a:rPr>
              <a:t>código</a:t>
            </a:r>
            <a:r>
              <a:rPr lang="en-US" dirty="0">
                <a:ea typeface="Courier" charset="0"/>
                <a:cs typeface="Courier" charset="0"/>
              </a:rPr>
              <a:t>. </a:t>
            </a:r>
            <a:r>
              <a:rPr lang="en-US" dirty="0" err="1">
                <a:ea typeface="Courier" charset="0"/>
                <a:cs typeface="Courier" charset="0"/>
              </a:rPr>
              <a:t>Siempre</a:t>
            </a:r>
            <a:r>
              <a:rPr lang="en-US" dirty="0">
                <a:ea typeface="Courier" charset="0"/>
                <a:cs typeface="Courier" charset="0"/>
              </a:rPr>
              <a:t> </a:t>
            </a:r>
            <a:r>
              <a:rPr lang="en-US" dirty="0" err="1">
                <a:ea typeface="Courier" charset="0"/>
                <a:cs typeface="Courier" charset="0"/>
              </a:rPr>
              <a:t>debemos</a:t>
            </a:r>
            <a:r>
              <a:rPr lang="en-US" dirty="0">
                <a:ea typeface="Courier" charset="0"/>
                <a:cs typeface="Courier" charset="0"/>
              </a:rPr>
              <a:t> </a:t>
            </a:r>
            <a:r>
              <a:rPr lang="en-US" dirty="0" err="1">
                <a:ea typeface="Courier" charset="0"/>
                <a:cs typeface="Courier" charset="0"/>
              </a:rPr>
              <a:t>implementar</a:t>
            </a:r>
            <a:r>
              <a:rPr lang="en-US" dirty="0">
                <a:ea typeface="Courier" charset="0"/>
                <a:cs typeface="Courier" charset="0"/>
              </a:rPr>
              <a:t> la </a:t>
            </a:r>
            <a:r>
              <a:rPr lang="en-US" dirty="0" err="1">
                <a:ea typeface="Courier" charset="0"/>
                <a:cs typeface="Courier" charset="0"/>
              </a:rPr>
              <a:t>verificación</a:t>
            </a:r>
            <a:r>
              <a:rPr lang="en-US" dirty="0">
                <a:ea typeface="Courier" charset="0"/>
                <a:cs typeface="Courier" charset="0"/>
              </a:rPr>
              <a:t> de </a:t>
            </a:r>
            <a:r>
              <a:rPr lang="en-US" dirty="0" err="1">
                <a:ea typeface="Courier" charset="0"/>
                <a:cs typeface="Courier" charset="0"/>
              </a:rPr>
              <a:t>errores</a:t>
            </a:r>
            <a:r>
              <a:rPr lang="en-US" dirty="0">
                <a:ea typeface="Courier" charset="0"/>
                <a:cs typeface="Courier" charset="0"/>
              </a:rPr>
              <a:t> y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verificaciones</a:t>
            </a:r>
            <a:r>
              <a:rPr lang="en-US" dirty="0">
                <a:ea typeface="Courier" charset="0"/>
                <a:cs typeface="Courier" charset="0"/>
              </a:rPr>
              <a:t> de </a:t>
            </a:r>
            <a:r>
              <a:rPr lang="en-US" dirty="0" err="1">
                <a:ea typeface="Courier" charset="0"/>
                <a:cs typeface="Courier" charset="0"/>
              </a:rPr>
              <a:t>validación</a:t>
            </a:r>
            <a:r>
              <a:rPr lang="en-US" dirty="0">
                <a:ea typeface="Courier" charset="0"/>
                <a:cs typeface="Courier" charset="0"/>
              </a:rPr>
              <a:t> en el </a:t>
            </a:r>
            <a:r>
              <a:rPr lang="en-US" dirty="0" err="1">
                <a:ea typeface="Courier" charset="0"/>
                <a:cs typeface="Courier" charset="0"/>
              </a:rPr>
              <a:t>código</a:t>
            </a:r>
            <a:r>
              <a:rPr lang="en-US" dirty="0">
                <a:ea typeface="Courier" charset="0"/>
                <a:cs typeface="Courier" charset="0"/>
              </a:rPr>
              <a:t> real. </a:t>
            </a:r>
            <a:r>
              <a:rPr lang="en-US" dirty="0" err="1">
                <a:ea typeface="Courier" charset="0"/>
                <a:cs typeface="Courier" charset="0"/>
              </a:rPr>
              <a:t>Por</a:t>
            </a:r>
            <a:r>
              <a:rPr lang="en-US" dirty="0">
                <a:ea typeface="Courier" charset="0"/>
                <a:cs typeface="Courier" charset="0"/>
              </a:rPr>
              <a:t> </a:t>
            </a:r>
            <a:r>
              <a:rPr lang="en-US" dirty="0" err="1">
                <a:ea typeface="Courier" charset="0"/>
                <a:cs typeface="Courier" charset="0"/>
              </a:rPr>
              <a:t>ejemplo</a:t>
            </a:r>
            <a:r>
              <a:rPr lang="en-US" dirty="0">
                <a:ea typeface="Courier" charset="0"/>
                <a:cs typeface="Courier" charset="0"/>
              </a:rPr>
              <a:t>, en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caso</a:t>
            </a:r>
            <a:r>
              <a:rPr lang="en-US" dirty="0">
                <a:ea typeface="Courier" charset="0"/>
                <a:cs typeface="Courier" charset="0"/>
              </a:rPr>
              <a:t>, </a:t>
            </a:r>
            <a:r>
              <a:rPr lang="en-US" dirty="0" err="1">
                <a:ea typeface="Courier" charset="0"/>
                <a:cs typeface="Courier" charset="0"/>
              </a:rPr>
              <a:t>deberíamos</a:t>
            </a:r>
            <a:r>
              <a:rPr lang="en-US" dirty="0">
                <a:ea typeface="Courier" charset="0"/>
                <a:cs typeface="Courier" charset="0"/>
              </a:rPr>
              <a:t> </a:t>
            </a:r>
            <a:r>
              <a:rPr lang="en-US" dirty="0" err="1">
                <a:ea typeface="Courier" charset="0"/>
                <a:cs typeface="Courier" charset="0"/>
              </a:rPr>
              <a:t>verificar</a:t>
            </a:r>
            <a:r>
              <a:rPr lang="en-US" dirty="0">
                <a:ea typeface="Courier" charset="0"/>
                <a:cs typeface="Courier" charset="0"/>
              </a:rPr>
              <a:t> </a:t>
            </a:r>
            <a:r>
              <a:rPr lang="en-US" dirty="0" err="1">
                <a:ea typeface="Courier" charset="0"/>
                <a:cs typeface="Courier" charset="0"/>
              </a:rPr>
              <a:t>si</a:t>
            </a:r>
            <a:r>
              <a:rPr lang="en-US" dirty="0">
                <a:ea typeface="Courier" charset="0"/>
                <a:cs typeface="Courier" charset="0"/>
              </a:rPr>
              <a:t> Smith </a:t>
            </a:r>
            <a:r>
              <a:rPr lang="en-US" dirty="0" err="1">
                <a:ea typeface="Courier" charset="0"/>
                <a:cs typeface="Courier" charset="0"/>
              </a:rPr>
              <a:t>es</a:t>
            </a:r>
            <a:r>
              <a:rPr lang="en-US" dirty="0">
                <a:ea typeface="Courier" charset="0"/>
                <a:cs typeface="Courier" charset="0"/>
              </a:rPr>
              <a:t> o no un </a:t>
            </a:r>
            <a:r>
              <a:rPr lang="en-US" dirty="0" err="1">
                <a:ea typeface="Courier" charset="0"/>
                <a:cs typeface="Courier" charset="0"/>
              </a:rPr>
              <a:t>empleado</a:t>
            </a:r>
            <a:r>
              <a:rPr lang="en-US" dirty="0">
                <a:ea typeface="Courier" charset="0"/>
                <a:cs typeface="Courier" charset="0"/>
              </a:rPr>
              <a:t> en la base de </a:t>
            </a:r>
            <a:r>
              <a:rPr lang="en-US" dirty="0" err="1">
                <a:ea typeface="Courier" charset="0"/>
                <a:cs typeface="Courier" charset="0"/>
              </a:rPr>
              <a:t>datos</a:t>
            </a:r>
            <a:r>
              <a:rPr lang="en-US" dirty="0">
                <a:ea typeface="Courier" charset="0"/>
                <a:cs typeface="Courier" charset="0"/>
              </a:rPr>
              <a:t>, </a:t>
            </a:r>
            <a:r>
              <a:rPr lang="en-US" dirty="0" err="1">
                <a:ea typeface="Courier" charset="0"/>
                <a:cs typeface="Courier" charset="0"/>
              </a:rPr>
              <a:t>verificar</a:t>
            </a:r>
            <a:r>
              <a:rPr lang="en-US" dirty="0">
                <a:ea typeface="Courier" charset="0"/>
                <a:cs typeface="Courier" charset="0"/>
              </a:rPr>
              <a:t> el </a:t>
            </a:r>
            <a:r>
              <a:rPr lang="en-US" dirty="0" err="1">
                <a:ea typeface="Courier" charset="0"/>
                <a:cs typeface="Courier" charset="0"/>
              </a:rPr>
              <a:t>número</a:t>
            </a:r>
            <a:r>
              <a:rPr lang="en-US" dirty="0">
                <a:ea typeface="Courier" charset="0"/>
                <a:cs typeface="Courier" charset="0"/>
              </a:rPr>
              <a:t> de </a:t>
            </a:r>
            <a:r>
              <a:rPr lang="en-US" dirty="0" err="1">
                <a:ea typeface="Courier" charset="0"/>
                <a:cs typeface="Courier" charset="0"/>
              </a:rPr>
              <a:t>departamento</a:t>
            </a:r>
            <a:r>
              <a:rPr lang="en-US" dirty="0">
                <a:ea typeface="Courier" charset="0"/>
                <a:cs typeface="Courier" charset="0"/>
              </a:rPr>
              <a:t> actual y </a:t>
            </a:r>
            <a:r>
              <a:rPr lang="en-US" dirty="0" err="1">
                <a:ea typeface="Courier" charset="0"/>
                <a:cs typeface="Courier" charset="0"/>
              </a:rPr>
              <a:t>otros</a:t>
            </a:r>
            <a:r>
              <a:rPr lang="en-US" dirty="0">
                <a:ea typeface="Courier" charset="0"/>
                <a:cs typeface="Courier" charset="0"/>
              </a:rPr>
              <a:t> </a:t>
            </a:r>
            <a:r>
              <a:rPr lang="en-US" dirty="0" err="1">
                <a:ea typeface="Courier" charset="0"/>
                <a:cs typeface="Courier" charset="0"/>
              </a:rPr>
              <a:t>detalles</a:t>
            </a:r>
            <a:r>
              <a:rPr lang="en-US" dirty="0">
                <a:ea typeface="Courier" charset="0"/>
                <a:cs typeface="Courier" charset="0"/>
              </a:rPr>
              <a:t> antes de </a:t>
            </a:r>
            <a:r>
              <a:rPr lang="en-US" dirty="0" err="1">
                <a:ea typeface="Courier" charset="0"/>
                <a:cs typeface="Courier" charset="0"/>
              </a:rPr>
              <a:t>realizar</a:t>
            </a:r>
            <a:r>
              <a:rPr lang="en-US" dirty="0">
                <a:ea typeface="Courier" charset="0"/>
                <a:cs typeface="Courier" charset="0"/>
              </a:rPr>
              <a:t> la </a:t>
            </a:r>
            <a:r>
              <a:rPr lang="en-US" dirty="0" err="1">
                <a:ea typeface="Courier" charset="0"/>
                <a:cs typeface="Courier" charset="0"/>
              </a:rPr>
              <a:t>actualización</a:t>
            </a:r>
            <a:r>
              <a:rPr lang="en-US" dirty="0">
                <a:ea typeface="Courier" charset="0"/>
                <a:cs typeface="Courier" charset="0"/>
              </a:rPr>
              <a:t> real. </a:t>
            </a:r>
            <a:r>
              <a:rPr lang="en-US" dirty="0" err="1">
                <a:ea typeface="Courier" charset="0"/>
                <a:cs typeface="Courier" charset="0"/>
              </a:rPr>
              <a:t>Dejaremos</a:t>
            </a:r>
            <a:r>
              <a:rPr lang="en-US" dirty="0">
                <a:ea typeface="Courier" charset="0"/>
                <a:cs typeface="Courier" charset="0"/>
              </a:rPr>
              <a:t> </a:t>
            </a:r>
            <a:r>
              <a:rPr lang="en-US" dirty="0" err="1">
                <a:ea typeface="Courier" charset="0"/>
                <a:cs typeface="Courier" charset="0"/>
              </a:rPr>
              <a:t>implementando</a:t>
            </a:r>
            <a:r>
              <a:rPr lang="en-US" dirty="0">
                <a:ea typeface="Courier" charset="0"/>
                <a:cs typeface="Courier" charset="0"/>
              </a:rPr>
              <a:t> el </a:t>
            </a:r>
            <a:r>
              <a:rPr lang="en-US" dirty="0" err="1">
                <a:ea typeface="Courier" charset="0"/>
                <a:cs typeface="Courier" charset="0"/>
              </a:rPr>
              <a:t>código</a:t>
            </a:r>
            <a:r>
              <a:rPr lang="en-US" dirty="0">
                <a:ea typeface="Courier" charset="0"/>
                <a:cs typeface="Courier" charset="0"/>
              </a:rPr>
              <a:t> de un </a:t>
            </a:r>
            <a:r>
              <a:rPr lang="en-US" dirty="0" err="1">
                <a:ea typeface="Courier" charset="0"/>
                <a:cs typeface="Courier" charset="0"/>
              </a:rPr>
              <a:t>caso</a:t>
            </a:r>
            <a:r>
              <a:rPr lang="en-US" dirty="0">
                <a:ea typeface="Courier" charset="0"/>
                <a:cs typeface="Courier" charset="0"/>
              </a:rPr>
              <a:t> general </a:t>
            </a:r>
            <a:r>
              <a:rPr lang="en-US" dirty="0" err="1">
                <a:ea typeface="Courier" charset="0"/>
                <a:cs typeface="Courier" charset="0"/>
              </a:rPr>
              <a:t>como</a:t>
            </a:r>
            <a:r>
              <a:rPr lang="en-US" dirty="0">
                <a:ea typeface="Courier" charset="0"/>
                <a:cs typeface="Courier" charset="0"/>
              </a:rPr>
              <a:t> </a:t>
            </a:r>
            <a:r>
              <a:rPr lang="en-US" dirty="0" err="1">
                <a:ea typeface="Courier" charset="0"/>
                <a:cs typeface="Courier" charset="0"/>
              </a:rPr>
              <a:t>ejercicio</a:t>
            </a:r>
            <a:r>
              <a:rPr lang="en-US" dirty="0">
                <a:ea typeface="Courier" charset="0"/>
                <a:cs typeface="Courier" charset="0"/>
              </a:rPr>
              <a:t>.</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46</a:t>
            </a:fld>
            <a:endParaRPr lang="en-US" sz="1400" dirty="0"/>
          </a:p>
        </p:txBody>
      </p:sp>
      <p:sp>
        <p:nvSpPr>
          <p:cNvPr id="8" name="Título 1"/>
          <p:cNvSpPr>
            <a:spLocks noGrp="1"/>
          </p:cNvSpPr>
          <p:nvPr>
            <p:ph type="title"/>
          </p:nvPr>
        </p:nvSpPr>
        <p:spPr>
          <a:xfrm>
            <a:off x="838200" y="365125"/>
            <a:ext cx="10515600" cy="1553321"/>
          </a:xfrm>
        </p:spPr>
        <p:txBody>
          <a:bodyPr>
            <a:normAutofit/>
          </a:bodyPr>
          <a:lstStyle/>
          <a:p>
            <a:r>
              <a:rPr lang="en-US" dirty="0"/>
              <a:t>UN EJEMPLO MÁS </a:t>
            </a:r>
            <a:r>
              <a:rPr lang="en-US" dirty="0" smtClean="0"/>
              <a:t>COMPLEJO</a:t>
            </a:r>
            <a:br>
              <a:rPr lang="en-US" dirty="0" smtClean="0"/>
            </a:br>
            <a:r>
              <a:rPr lang="en-US" dirty="0" err="1"/>
              <a:t>Transparencias</a:t>
            </a:r>
            <a:r>
              <a:rPr lang="en-US" dirty="0"/>
              <a:t> de </a:t>
            </a:r>
            <a:r>
              <a:rPr lang="en-US" dirty="0" err="1" smtClean="0"/>
              <a:t>Ubicación</a:t>
            </a:r>
            <a:r>
              <a:rPr lang="en-US" dirty="0" smtClean="0"/>
              <a:t> </a:t>
            </a:r>
            <a:r>
              <a:rPr lang="en-US" dirty="0"/>
              <a:t>y de </a:t>
            </a:r>
            <a:r>
              <a:rPr lang="en-US" dirty="0" err="1"/>
              <a:t>Replicación</a:t>
            </a:r>
            <a:endParaRPr lang="en-US" b="1" dirty="0"/>
          </a:p>
        </p:txBody>
      </p:sp>
    </p:spTree>
    <p:extLst>
      <p:ext uri="{BB962C8B-B14F-4D97-AF65-F5344CB8AC3E}">
        <p14:creationId xmlns:p14="http://schemas.microsoft.com/office/powerpoint/2010/main" val="15900741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918447"/>
            <a:ext cx="10780059" cy="4437902"/>
          </a:xfrm>
        </p:spPr>
        <p:txBody>
          <a:bodyPr>
            <a:normAutofit fontScale="92500"/>
          </a:bodyPr>
          <a:lstStyle/>
          <a:p>
            <a:pPr marL="0" indent="0">
              <a:buNone/>
            </a:pPr>
            <a:r>
              <a:rPr lang="en-US" dirty="0">
                <a:ea typeface="Courier" charset="0"/>
                <a:cs typeface="Courier" charset="0"/>
              </a:rPr>
              <a:t>Este </a:t>
            </a:r>
            <a:r>
              <a:rPr lang="en-US" dirty="0" err="1">
                <a:ea typeface="Courier" charset="0"/>
                <a:cs typeface="Courier" charset="0"/>
              </a:rPr>
              <a:t>es</a:t>
            </a:r>
            <a:r>
              <a:rPr lang="en-US" dirty="0">
                <a:ea typeface="Courier" charset="0"/>
                <a:cs typeface="Courier" charset="0"/>
              </a:rPr>
              <a:t> el </a:t>
            </a:r>
            <a:r>
              <a:rPr lang="en-US" dirty="0" err="1">
                <a:ea typeface="Courier" charset="0"/>
                <a:cs typeface="Courier" charset="0"/>
              </a:rPr>
              <a:t>caso</a:t>
            </a:r>
            <a:r>
              <a:rPr lang="en-US" dirty="0">
                <a:ea typeface="Courier" charset="0"/>
                <a:cs typeface="Courier" charset="0"/>
              </a:rPr>
              <a:t> </a:t>
            </a:r>
            <a:r>
              <a:rPr lang="en-US" dirty="0" err="1">
                <a:ea typeface="Courier" charset="0"/>
                <a:cs typeface="Courier" charset="0"/>
              </a:rPr>
              <a:t>más</a:t>
            </a:r>
            <a:r>
              <a:rPr lang="en-US" dirty="0">
                <a:ea typeface="Courier" charset="0"/>
                <a:cs typeface="Courier" charset="0"/>
              </a:rPr>
              <a:t> </a:t>
            </a:r>
            <a:r>
              <a:rPr lang="en-US" dirty="0" err="1">
                <a:ea typeface="Courier" charset="0"/>
                <a:cs typeface="Courier" charset="0"/>
              </a:rPr>
              <a:t>complejo</a:t>
            </a:r>
            <a:r>
              <a:rPr lang="en-US" dirty="0">
                <a:ea typeface="Courier" charset="0"/>
                <a:cs typeface="Courier" charset="0"/>
              </a:rPr>
              <a:t> </a:t>
            </a:r>
            <a:r>
              <a:rPr lang="en-US" dirty="0" err="1">
                <a:ea typeface="Courier" charset="0"/>
                <a:cs typeface="Courier" charset="0"/>
              </a:rPr>
              <a:t>desde</a:t>
            </a:r>
            <a:r>
              <a:rPr lang="en-US" dirty="0">
                <a:ea typeface="Courier" charset="0"/>
                <a:cs typeface="Courier" charset="0"/>
              </a:rPr>
              <a:t> la </a:t>
            </a:r>
            <a:r>
              <a:rPr lang="en-US" dirty="0" err="1">
                <a:ea typeface="Courier" charset="0"/>
                <a:cs typeface="Courier" charset="0"/>
              </a:rPr>
              <a:t>perspectiva</a:t>
            </a:r>
            <a:r>
              <a:rPr lang="en-US" dirty="0">
                <a:ea typeface="Courier" charset="0"/>
                <a:cs typeface="Courier" charset="0"/>
              </a:rPr>
              <a:t> del </a:t>
            </a:r>
            <a:r>
              <a:rPr lang="en-US" dirty="0" err="1">
                <a:ea typeface="Courier" charset="0"/>
                <a:cs typeface="Courier" charset="0"/>
              </a:rPr>
              <a:t>escritor</a:t>
            </a:r>
            <a:r>
              <a:rPr lang="en-US" dirty="0">
                <a:ea typeface="Courier" charset="0"/>
                <a:cs typeface="Courier" charset="0"/>
              </a:rPr>
              <a:t> de </a:t>
            </a:r>
            <a:r>
              <a:rPr lang="en-US" dirty="0" err="1">
                <a:ea typeface="Courier" charset="0"/>
                <a:cs typeface="Courier" charset="0"/>
              </a:rPr>
              <a:t>consultas</a:t>
            </a:r>
            <a:r>
              <a:rPr lang="en-US" dirty="0">
                <a:ea typeface="Courier" charset="0"/>
                <a:cs typeface="Courier" charset="0"/>
              </a:rPr>
              <a:t>. En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caso</a:t>
            </a:r>
            <a:r>
              <a:rPr lang="en-US" dirty="0">
                <a:ea typeface="Courier" charset="0"/>
                <a:cs typeface="Courier" charset="0"/>
              </a:rPr>
              <a:t>, el </a:t>
            </a:r>
            <a:r>
              <a:rPr lang="en-US" dirty="0" err="1">
                <a:ea typeface="Courier" charset="0"/>
                <a:cs typeface="Courier" charset="0"/>
              </a:rPr>
              <a:t>sistema</a:t>
            </a:r>
            <a:r>
              <a:rPr lang="en-US" dirty="0">
                <a:ea typeface="Courier" charset="0"/>
                <a:cs typeface="Courier" charset="0"/>
              </a:rPr>
              <a:t> de base de </a:t>
            </a:r>
            <a:r>
              <a:rPr lang="en-US" dirty="0" err="1">
                <a:ea typeface="Courier" charset="0"/>
                <a:cs typeface="Courier" charset="0"/>
              </a:rPr>
              <a:t>datos</a:t>
            </a:r>
            <a:r>
              <a:rPr lang="en-US" dirty="0">
                <a:ea typeface="Courier" charset="0"/>
                <a:cs typeface="Courier" charset="0"/>
              </a:rPr>
              <a:t> </a:t>
            </a:r>
            <a:r>
              <a:rPr lang="en-US" dirty="0" err="1">
                <a:ea typeface="Courier" charset="0"/>
                <a:cs typeface="Courier" charset="0"/>
              </a:rPr>
              <a:t>distribuida</a:t>
            </a:r>
            <a:r>
              <a:rPr lang="en-US" dirty="0">
                <a:ea typeface="Courier" charset="0"/>
                <a:cs typeface="Courier" charset="0"/>
              </a:rPr>
              <a:t> no </a:t>
            </a:r>
            <a:r>
              <a:rPr lang="en-US" dirty="0" err="1">
                <a:ea typeface="Courier" charset="0"/>
                <a:cs typeface="Courier" charset="0"/>
              </a:rPr>
              <a:t>proporciona</a:t>
            </a:r>
            <a:r>
              <a:rPr lang="en-US" dirty="0">
                <a:ea typeface="Courier" charset="0"/>
                <a:cs typeface="Courier" charset="0"/>
              </a:rPr>
              <a:t> </a:t>
            </a:r>
            <a:r>
              <a:rPr lang="en-US" dirty="0" err="1">
                <a:ea typeface="Courier" charset="0"/>
                <a:cs typeface="Courier" charset="0"/>
              </a:rPr>
              <a:t>ninguna</a:t>
            </a:r>
            <a:r>
              <a:rPr lang="en-US" dirty="0">
                <a:ea typeface="Courier" charset="0"/>
                <a:cs typeface="Courier" charset="0"/>
              </a:rPr>
              <a:t> de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transparencias</a:t>
            </a:r>
            <a:r>
              <a:rPr lang="en-US" dirty="0">
                <a:ea typeface="Courier" charset="0"/>
                <a:cs typeface="Courier" charset="0"/>
              </a:rPr>
              <a:t> de </a:t>
            </a:r>
            <a:r>
              <a:rPr lang="en-US" dirty="0" err="1">
                <a:ea typeface="Courier" charset="0"/>
                <a:cs typeface="Courier" charset="0"/>
              </a:rPr>
              <a:t>fragmentación</a:t>
            </a:r>
            <a:r>
              <a:rPr lang="en-US" dirty="0">
                <a:ea typeface="Courier" charset="0"/>
                <a:cs typeface="Courier" charset="0"/>
              </a:rPr>
              <a:t>, </a:t>
            </a:r>
            <a:r>
              <a:rPr lang="en-US" dirty="0" err="1">
                <a:ea typeface="Courier" charset="0"/>
                <a:cs typeface="Courier" charset="0"/>
              </a:rPr>
              <a:t>ubicación</a:t>
            </a:r>
            <a:r>
              <a:rPr lang="en-US" dirty="0">
                <a:ea typeface="Courier" charset="0"/>
                <a:cs typeface="Courier" charset="0"/>
              </a:rPr>
              <a:t> o </a:t>
            </a:r>
            <a:r>
              <a:rPr lang="en-US" dirty="0" err="1">
                <a:ea typeface="Courier" charset="0"/>
                <a:cs typeface="Courier" charset="0"/>
              </a:rPr>
              <a:t>distribución</a:t>
            </a:r>
            <a:r>
              <a:rPr lang="en-US" dirty="0">
                <a:ea typeface="Courier" charset="0"/>
                <a:cs typeface="Courier" charset="0"/>
              </a:rPr>
              <a:t>. Dado </a:t>
            </a:r>
            <a:r>
              <a:rPr lang="en-US" dirty="0" err="1">
                <a:ea typeface="Courier" charset="0"/>
                <a:cs typeface="Courier" charset="0"/>
              </a:rPr>
              <a:t>que</a:t>
            </a:r>
            <a:r>
              <a:rPr lang="en-US" dirty="0">
                <a:ea typeface="Courier" charset="0"/>
                <a:cs typeface="Courier" charset="0"/>
              </a:rPr>
              <a:t> el </a:t>
            </a:r>
            <a:r>
              <a:rPr lang="en-US" dirty="0" err="1">
                <a:ea typeface="Courier" charset="0"/>
                <a:cs typeface="Courier" charset="0"/>
              </a:rPr>
              <a:t>sistema</a:t>
            </a:r>
            <a:r>
              <a:rPr lang="en-US" dirty="0">
                <a:ea typeface="Courier" charset="0"/>
                <a:cs typeface="Courier" charset="0"/>
              </a:rPr>
              <a:t> no </a:t>
            </a:r>
            <a:r>
              <a:rPr lang="en-US" dirty="0" err="1">
                <a:ea typeface="Courier" charset="0"/>
                <a:cs typeface="Courier" charset="0"/>
              </a:rPr>
              <a:t>proporciona</a:t>
            </a:r>
            <a:r>
              <a:rPr lang="en-US" dirty="0">
                <a:ea typeface="Courier" charset="0"/>
                <a:cs typeface="Courier" charset="0"/>
              </a:rPr>
              <a:t> </a:t>
            </a:r>
            <a:r>
              <a:rPr lang="en-US" dirty="0" err="1">
                <a:ea typeface="Courier" charset="0"/>
                <a:cs typeface="Courier" charset="0"/>
              </a:rPr>
              <a:t>estas</a:t>
            </a:r>
            <a:r>
              <a:rPr lang="en-US" dirty="0">
                <a:ea typeface="Courier" charset="0"/>
                <a:cs typeface="Courier" charset="0"/>
              </a:rPr>
              <a:t> </a:t>
            </a:r>
            <a:r>
              <a:rPr lang="en-US" dirty="0" err="1">
                <a:ea typeface="Courier" charset="0"/>
                <a:cs typeface="Courier" charset="0"/>
              </a:rPr>
              <a:t>transparencias</a:t>
            </a:r>
            <a:r>
              <a:rPr lang="en-US" dirty="0">
                <a:ea typeface="Courier" charset="0"/>
                <a:cs typeface="Courier" charset="0"/>
              </a:rPr>
              <a:t>, </a:t>
            </a:r>
            <a:r>
              <a:rPr lang="en-US" dirty="0" err="1">
                <a:ea typeface="Courier" charset="0"/>
                <a:cs typeface="Courier" charset="0"/>
              </a:rPr>
              <a:t>debemos</a:t>
            </a:r>
            <a:r>
              <a:rPr lang="en-US" dirty="0">
                <a:ea typeface="Courier" charset="0"/>
                <a:cs typeface="Courier" charset="0"/>
              </a:rPr>
              <a:t> </a:t>
            </a:r>
            <a:r>
              <a:rPr lang="en-US" dirty="0" err="1">
                <a:ea typeface="Courier" charset="0"/>
                <a:cs typeface="Courier" charset="0"/>
              </a:rPr>
              <a:t>conocer</a:t>
            </a:r>
            <a:r>
              <a:rPr lang="en-US" dirty="0">
                <a:ea typeface="Courier" charset="0"/>
                <a:cs typeface="Courier" charset="0"/>
              </a:rPr>
              <a:t> la </a:t>
            </a:r>
            <a:r>
              <a:rPr lang="en-US" dirty="0" err="1">
                <a:ea typeface="Courier" charset="0"/>
                <a:cs typeface="Courier" charset="0"/>
              </a:rPr>
              <a:t>ubicación</a:t>
            </a:r>
            <a:r>
              <a:rPr lang="en-US" dirty="0">
                <a:ea typeface="Courier" charset="0"/>
                <a:cs typeface="Courier" charset="0"/>
              </a:rPr>
              <a:t>, la </a:t>
            </a:r>
            <a:r>
              <a:rPr lang="en-US" dirty="0" err="1">
                <a:ea typeface="Courier" charset="0"/>
                <a:cs typeface="Courier" charset="0"/>
              </a:rPr>
              <a:t>fragmentación</a:t>
            </a:r>
            <a:r>
              <a:rPr lang="en-US" dirty="0">
                <a:ea typeface="Courier" charset="0"/>
                <a:cs typeface="Courier" charset="0"/>
              </a:rPr>
              <a:t> y la </a:t>
            </a:r>
            <a:r>
              <a:rPr lang="en-US" dirty="0" err="1">
                <a:ea typeface="Courier" charset="0"/>
                <a:cs typeface="Courier" charset="0"/>
              </a:rPr>
              <a:t>información</a:t>
            </a:r>
            <a:r>
              <a:rPr lang="en-US" dirty="0">
                <a:ea typeface="Courier" charset="0"/>
                <a:cs typeface="Courier" charset="0"/>
              </a:rPr>
              <a:t> de </a:t>
            </a:r>
            <a:r>
              <a:rPr lang="en-US" dirty="0" err="1">
                <a:ea typeface="Courier" charset="0"/>
                <a:cs typeface="Courier" charset="0"/>
              </a:rPr>
              <a:t>replicación</a:t>
            </a:r>
            <a:r>
              <a:rPr lang="en-US" dirty="0">
                <a:ea typeface="Courier" charset="0"/>
                <a:cs typeface="Courier" charset="0"/>
              </a:rPr>
              <a:t>. En la </a:t>
            </a:r>
            <a:r>
              <a:rPr lang="en-US" dirty="0" err="1">
                <a:ea typeface="Courier" charset="0"/>
                <a:cs typeface="Courier" charset="0"/>
              </a:rPr>
              <a:t>Sección</a:t>
            </a:r>
            <a:r>
              <a:rPr lang="en-US" dirty="0">
                <a:ea typeface="Courier" charset="0"/>
                <a:cs typeface="Courier" charset="0"/>
              </a:rPr>
              <a:t> 2.5.2, </a:t>
            </a:r>
            <a:r>
              <a:rPr lang="en-US" dirty="0" err="1">
                <a:ea typeface="Courier" charset="0"/>
                <a:cs typeface="Courier" charset="0"/>
              </a:rPr>
              <a:t>analizamos</a:t>
            </a:r>
            <a:r>
              <a:rPr lang="en-US" dirty="0">
                <a:ea typeface="Courier" charset="0"/>
                <a:cs typeface="Courier" charset="0"/>
              </a:rPr>
              <a:t> el </a:t>
            </a:r>
            <a:r>
              <a:rPr lang="en-US" dirty="0" err="1">
                <a:ea typeface="Courier" charset="0"/>
                <a:cs typeface="Courier" charset="0"/>
              </a:rPr>
              <a:t>caso</a:t>
            </a:r>
            <a:r>
              <a:rPr lang="en-US" dirty="0">
                <a:ea typeface="Courier" charset="0"/>
                <a:cs typeface="Courier" charset="0"/>
              </a:rPr>
              <a:t> de </a:t>
            </a:r>
            <a:r>
              <a:rPr lang="en-US" dirty="0" err="1">
                <a:ea typeface="Courier" charset="0"/>
                <a:cs typeface="Courier" charset="0"/>
              </a:rPr>
              <a:t>las</a:t>
            </a:r>
            <a:r>
              <a:rPr lang="en-US" dirty="0">
                <a:ea typeface="Courier" charset="0"/>
                <a:cs typeface="Courier" charset="0"/>
              </a:rPr>
              <a:t> </a:t>
            </a:r>
            <a:r>
              <a:rPr lang="en-US" dirty="0" err="1">
                <a:ea typeface="Courier" charset="0"/>
                <a:cs typeface="Courier" charset="0"/>
              </a:rPr>
              <a:t>transparencias</a:t>
            </a:r>
            <a:r>
              <a:rPr lang="en-US" dirty="0">
                <a:ea typeface="Courier" charset="0"/>
                <a:cs typeface="Courier" charset="0"/>
              </a:rPr>
              <a:t> de </a:t>
            </a:r>
            <a:r>
              <a:rPr lang="en-US" dirty="0" err="1">
                <a:ea typeface="Courier" charset="0"/>
                <a:cs typeface="Courier" charset="0"/>
              </a:rPr>
              <a:t>ubicación</a:t>
            </a:r>
            <a:r>
              <a:rPr lang="en-US" dirty="0">
                <a:ea typeface="Courier" charset="0"/>
                <a:cs typeface="Courier" charset="0"/>
              </a:rPr>
              <a:t> y </a:t>
            </a:r>
            <a:r>
              <a:rPr lang="en-US" dirty="0" err="1">
                <a:ea typeface="Courier" charset="0"/>
                <a:cs typeface="Courier" charset="0"/>
              </a:rPr>
              <a:t>replicación</a:t>
            </a:r>
            <a:r>
              <a:rPr lang="en-US" dirty="0">
                <a:ea typeface="Courier" charset="0"/>
                <a:cs typeface="Courier" charset="0"/>
              </a:rPr>
              <a:t>. </a:t>
            </a:r>
            <a:r>
              <a:rPr lang="en-US" dirty="0" err="1">
                <a:ea typeface="Courier" charset="0"/>
                <a:cs typeface="Courier" charset="0"/>
              </a:rPr>
              <a:t>Ahora</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no </a:t>
            </a:r>
            <a:r>
              <a:rPr lang="en-US" dirty="0" err="1">
                <a:ea typeface="Courier" charset="0"/>
                <a:cs typeface="Courier" charset="0"/>
              </a:rPr>
              <a:t>tenemos</a:t>
            </a:r>
            <a:r>
              <a:rPr lang="en-US" dirty="0">
                <a:ea typeface="Courier" charset="0"/>
                <a:cs typeface="Courier" charset="0"/>
              </a:rPr>
              <a:t> </a:t>
            </a:r>
            <a:r>
              <a:rPr lang="en-US" dirty="0" err="1">
                <a:ea typeface="Courier" charset="0"/>
                <a:cs typeface="Courier" charset="0"/>
              </a:rPr>
              <a:t>estas</a:t>
            </a:r>
            <a:r>
              <a:rPr lang="en-US" dirty="0">
                <a:ea typeface="Courier" charset="0"/>
                <a:cs typeface="Courier" charset="0"/>
              </a:rPr>
              <a:t> </a:t>
            </a:r>
            <a:r>
              <a:rPr lang="en-US" dirty="0" err="1">
                <a:ea typeface="Courier" charset="0"/>
                <a:cs typeface="Courier" charset="0"/>
              </a:rPr>
              <a:t>transparencias</a:t>
            </a:r>
            <a:r>
              <a:rPr lang="en-US" dirty="0">
                <a:ea typeface="Courier" charset="0"/>
                <a:cs typeface="Courier" charset="0"/>
              </a:rPr>
              <a:t>, </a:t>
            </a:r>
            <a:r>
              <a:rPr lang="en-US" dirty="0" err="1">
                <a:ea typeface="Courier" charset="0"/>
                <a:cs typeface="Courier" charset="0"/>
              </a:rPr>
              <a:t>tenemos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codificar</a:t>
            </a:r>
            <a:r>
              <a:rPr lang="en-US" dirty="0">
                <a:ea typeface="Courier" charset="0"/>
                <a:cs typeface="Courier" charset="0"/>
              </a:rPr>
              <a:t> </a:t>
            </a:r>
            <a:r>
              <a:rPr lang="en-US" dirty="0" err="1">
                <a:ea typeface="Courier" charset="0"/>
                <a:cs typeface="Courier" charset="0"/>
              </a:rPr>
              <a:t>manualmente</a:t>
            </a:r>
            <a:r>
              <a:rPr lang="en-US" dirty="0">
                <a:ea typeface="Courier" charset="0"/>
                <a:cs typeface="Courier" charset="0"/>
              </a:rPr>
              <a:t> </a:t>
            </a:r>
            <a:r>
              <a:rPr lang="en-US" dirty="0" err="1">
                <a:ea typeface="Courier" charset="0"/>
                <a:cs typeface="Courier" charset="0"/>
              </a:rPr>
              <a:t>nuestro</a:t>
            </a:r>
            <a:r>
              <a:rPr lang="en-US" dirty="0">
                <a:ea typeface="Courier" charset="0"/>
                <a:cs typeface="Courier" charset="0"/>
              </a:rPr>
              <a:t> </a:t>
            </a:r>
            <a:r>
              <a:rPr lang="en-US" dirty="0" err="1">
                <a:ea typeface="Courier" charset="0"/>
                <a:cs typeface="Courier" charset="0"/>
              </a:rPr>
              <a:t>programa.Todos</a:t>
            </a:r>
            <a:r>
              <a:rPr lang="en-US" dirty="0">
                <a:ea typeface="Courier" charset="0"/>
                <a:cs typeface="Courier" charset="0"/>
              </a:rPr>
              <a:t> los </a:t>
            </a:r>
            <a:r>
              <a:rPr lang="en-US" dirty="0" err="1">
                <a:ea typeface="Courier" charset="0"/>
                <a:cs typeface="Courier" charset="0"/>
              </a:rPr>
              <a:t>detalles</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normalmente</a:t>
            </a:r>
            <a:r>
              <a:rPr lang="en-US" dirty="0">
                <a:ea typeface="Courier" charset="0"/>
                <a:cs typeface="Courier" charset="0"/>
              </a:rPr>
              <a:t> </a:t>
            </a:r>
            <a:r>
              <a:rPr lang="en-US" dirty="0" err="1">
                <a:ea typeface="Courier" charset="0"/>
                <a:cs typeface="Courier" charset="0"/>
              </a:rPr>
              <a:t>proporcionarían</a:t>
            </a:r>
            <a:r>
              <a:rPr lang="en-US" dirty="0">
                <a:ea typeface="Courier" charset="0"/>
                <a:cs typeface="Courier" charset="0"/>
              </a:rPr>
              <a:t> </a:t>
            </a:r>
            <a:r>
              <a:rPr lang="en-US" dirty="0" err="1">
                <a:ea typeface="Courier" charset="0"/>
                <a:cs typeface="Courier" charset="0"/>
              </a:rPr>
              <a:t>esas</a:t>
            </a:r>
            <a:r>
              <a:rPr lang="en-US" dirty="0">
                <a:ea typeface="Courier" charset="0"/>
                <a:cs typeface="Courier" charset="0"/>
              </a:rPr>
              <a:t> </a:t>
            </a:r>
            <a:r>
              <a:rPr lang="en-US" dirty="0" err="1">
                <a:ea typeface="Courier" charset="0"/>
                <a:cs typeface="Courier" charset="0"/>
              </a:rPr>
              <a:t>transparencias</a:t>
            </a:r>
            <a:r>
              <a:rPr lang="en-US" dirty="0">
                <a:ea typeface="Courier" charset="0"/>
                <a:cs typeface="Courier" charset="0"/>
              </a:rPr>
              <a:t>. </a:t>
            </a:r>
            <a:r>
              <a:rPr lang="en-US" dirty="0" err="1">
                <a:ea typeface="Courier" charset="0"/>
                <a:cs typeface="Courier" charset="0"/>
              </a:rPr>
              <a:t>Esto</a:t>
            </a:r>
            <a:r>
              <a:rPr lang="en-US" dirty="0">
                <a:ea typeface="Courier" charset="0"/>
                <a:cs typeface="Courier" charset="0"/>
              </a:rPr>
              <a:t> </a:t>
            </a:r>
            <a:r>
              <a:rPr lang="en-US" dirty="0" err="1">
                <a:ea typeface="Courier" charset="0"/>
                <a:cs typeface="Courier" charset="0"/>
              </a:rPr>
              <a:t>hace</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el </a:t>
            </a:r>
            <a:r>
              <a:rPr lang="en-US" dirty="0" err="1">
                <a:ea typeface="Courier" charset="0"/>
                <a:cs typeface="Courier" charset="0"/>
              </a:rPr>
              <a:t>programa</a:t>
            </a:r>
            <a:r>
              <a:rPr lang="en-US" dirty="0">
                <a:ea typeface="Courier" charset="0"/>
                <a:cs typeface="Courier" charset="0"/>
              </a:rPr>
              <a:t> sea </a:t>
            </a:r>
            <a:r>
              <a:rPr lang="en-US" dirty="0" err="1">
                <a:ea typeface="Courier" charset="0"/>
                <a:cs typeface="Courier" charset="0"/>
              </a:rPr>
              <a:t>muy</a:t>
            </a:r>
            <a:r>
              <a:rPr lang="en-US" dirty="0">
                <a:ea typeface="Courier" charset="0"/>
                <a:cs typeface="Courier" charset="0"/>
              </a:rPr>
              <a:t> </a:t>
            </a:r>
            <a:r>
              <a:rPr lang="en-US" dirty="0" err="1">
                <a:ea typeface="Courier" charset="0"/>
                <a:cs typeface="Courier" charset="0"/>
              </a:rPr>
              <a:t>difícil</a:t>
            </a:r>
            <a:r>
              <a:rPr lang="en-US" dirty="0">
                <a:ea typeface="Courier" charset="0"/>
                <a:cs typeface="Courier" charset="0"/>
              </a:rPr>
              <a:t> de </a:t>
            </a:r>
            <a:r>
              <a:rPr lang="en-US" dirty="0" err="1">
                <a:ea typeface="Courier" charset="0"/>
                <a:cs typeface="Courier" charset="0"/>
              </a:rPr>
              <a:t>escribir</a:t>
            </a:r>
            <a:r>
              <a:rPr lang="en-US" dirty="0">
                <a:ea typeface="Courier" charset="0"/>
                <a:cs typeface="Courier" charset="0"/>
              </a:rPr>
              <a:t>. El </a:t>
            </a:r>
            <a:r>
              <a:rPr lang="en-US" dirty="0" err="1">
                <a:ea typeface="Courier" charset="0"/>
                <a:cs typeface="Courier" charset="0"/>
              </a:rPr>
              <a:t>fragmento</a:t>
            </a:r>
            <a:r>
              <a:rPr lang="en-US" dirty="0">
                <a:ea typeface="Courier" charset="0"/>
                <a:cs typeface="Courier" charset="0"/>
              </a:rPr>
              <a:t> de </a:t>
            </a:r>
            <a:r>
              <a:rPr lang="en-US" dirty="0" err="1">
                <a:ea typeface="Courier" charset="0"/>
                <a:cs typeface="Courier" charset="0"/>
              </a:rPr>
              <a:t>código</a:t>
            </a:r>
            <a:r>
              <a:rPr lang="en-US" dirty="0">
                <a:ea typeface="Courier" charset="0"/>
                <a:cs typeface="Courier" charset="0"/>
              </a:rPr>
              <a:t> a </a:t>
            </a:r>
            <a:r>
              <a:rPr lang="en-US" dirty="0" err="1">
                <a:ea typeface="Courier" charset="0"/>
                <a:cs typeface="Courier" charset="0"/>
              </a:rPr>
              <a:t>continuación</a:t>
            </a:r>
            <a:r>
              <a:rPr lang="en-US" dirty="0">
                <a:ea typeface="Courier" charset="0"/>
                <a:cs typeface="Courier" charset="0"/>
              </a:rPr>
              <a:t> </a:t>
            </a:r>
            <a:r>
              <a:rPr lang="en-US" dirty="0" err="1">
                <a:ea typeface="Courier" charset="0"/>
                <a:cs typeface="Courier" charset="0"/>
              </a:rPr>
              <a:t>muestra</a:t>
            </a:r>
            <a:r>
              <a:rPr lang="en-US" dirty="0">
                <a:ea typeface="Courier" charset="0"/>
                <a:cs typeface="Courier" charset="0"/>
              </a:rPr>
              <a:t> el </a:t>
            </a:r>
            <a:r>
              <a:rPr lang="en-US" dirty="0" err="1">
                <a:ea typeface="Courier" charset="0"/>
                <a:cs typeface="Courier" charset="0"/>
              </a:rPr>
              <a:t>programa</a:t>
            </a:r>
            <a:r>
              <a:rPr lang="en-US" dirty="0">
                <a:ea typeface="Courier" charset="0"/>
                <a:cs typeface="Courier" charset="0"/>
              </a:rPr>
              <a:t> similar a SQL para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caso</a:t>
            </a:r>
            <a:r>
              <a:rPr lang="en-US" dirty="0">
                <a:ea typeface="Courier" charset="0"/>
                <a:cs typeface="Courier" charset="0"/>
              </a:rPr>
              <a:t>. (</a:t>
            </a:r>
            <a:r>
              <a:rPr lang="en-US" dirty="0" err="1">
                <a:ea typeface="Courier" charset="0"/>
                <a:cs typeface="Courier" charset="0"/>
              </a:rPr>
              <a:t>Tenga</a:t>
            </a:r>
            <a:r>
              <a:rPr lang="en-US" dirty="0">
                <a:ea typeface="Courier" charset="0"/>
                <a:cs typeface="Courier" charset="0"/>
              </a:rPr>
              <a:t> en </a:t>
            </a:r>
            <a:r>
              <a:rPr lang="en-US" dirty="0" err="1">
                <a:ea typeface="Courier" charset="0"/>
                <a:cs typeface="Courier" charset="0"/>
              </a:rPr>
              <a:t>cuenta</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en el </a:t>
            </a:r>
            <a:r>
              <a:rPr lang="en-US" dirty="0" err="1">
                <a:ea typeface="Courier" charset="0"/>
                <a:cs typeface="Courier" charset="0"/>
              </a:rPr>
              <a:t>código</a:t>
            </a:r>
            <a:r>
              <a:rPr lang="en-US" dirty="0">
                <a:ea typeface="Courier" charset="0"/>
                <a:cs typeface="Courier" charset="0"/>
              </a:rPr>
              <a:t>, </a:t>
            </a:r>
            <a:r>
              <a:rPr lang="en-US" dirty="0" err="1">
                <a:ea typeface="Courier" charset="0"/>
                <a:cs typeface="Courier" charset="0"/>
              </a:rPr>
              <a:t>hemos</a:t>
            </a:r>
            <a:r>
              <a:rPr lang="en-US" dirty="0">
                <a:ea typeface="Courier" charset="0"/>
                <a:cs typeface="Courier" charset="0"/>
              </a:rPr>
              <a:t> </a:t>
            </a:r>
            <a:r>
              <a:rPr lang="en-US" dirty="0" err="1">
                <a:ea typeface="Courier" charset="0"/>
                <a:cs typeface="Courier" charset="0"/>
              </a:rPr>
              <a:t>utilizado</a:t>
            </a:r>
            <a:r>
              <a:rPr lang="en-US" dirty="0">
                <a:ea typeface="Courier" charset="0"/>
                <a:cs typeface="Courier" charset="0"/>
              </a:rPr>
              <a:t> la </a:t>
            </a:r>
            <a:r>
              <a:rPr lang="en-US" dirty="0" err="1">
                <a:ea typeface="Courier" charset="0"/>
                <a:cs typeface="Courier" charset="0"/>
              </a:rPr>
              <a:t>notación</a:t>
            </a:r>
            <a:r>
              <a:rPr lang="en-US" dirty="0">
                <a:ea typeface="Courier" charset="0"/>
                <a:cs typeface="Courier" charset="0"/>
              </a:rPr>
              <a:t> "@site X" para </a:t>
            </a:r>
            <a:r>
              <a:rPr lang="en-US" dirty="0" err="1">
                <a:ea typeface="Courier" charset="0"/>
                <a:cs typeface="Courier" charset="0"/>
              </a:rPr>
              <a:t>indicar</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la </a:t>
            </a:r>
            <a:r>
              <a:rPr lang="en-US" dirty="0" err="1">
                <a:ea typeface="Courier" charset="0"/>
                <a:cs typeface="Courier" charset="0"/>
              </a:rPr>
              <a:t>declaración</a:t>
            </a:r>
            <a:r>
              <a:rPr lang="en-US" dirty="0">
                <a:ea typeface="Courier" charset="0"/>
                <a:cs typeface="Courier" charset="0"/>
              </a:rPr>
              <a:t> SQL </a:t>
            </a:r>
            <a:r>
              <a:rPr lang="en-US" dirty="0" err="1">
                <a:ea typeface="Courier" charset="0"/>
                <a:cs typeface="Courier" charset="0"/>
              </a:rPr>
              <a:t>debe</a:t>
            </a:r>
            <a:r>
              <a:rPr lang="en-US" dirty="0">
                <a:ea typeface="Courier" charset="0"/>
                <a:cs typeface="Courier" charset="0"/>
              </a:rPr>
              <a:t> </a:t>
            </a:r>
            <a:r>
              <a:rPr lang="en-US" dirty="0" err="1">
                <a:ea typeface="Courier" charset="0"/>
                <a:cs typeface="Courier" charset="0"/>
              </a:rPr>
              <a:t>ejecutarse</a:t>
            </a:r>
            <a:r>
              <a:rPr lang="en-US" dirty="0">
                <a:ea typeface="Courier" charset="0"/>
                <a:cs typeface="Courier" charset="0"/>
              </a:rPr>
              <a:t> en el </a:t>
            </a:r>
            <a:r>
              <a:rPr lang="en-US" dirty="0" err="1">
                <a:ea typeface="Courier" charset="0"/>
                <a:cs typeface="Courier" charset="0"/>
              </a:rPr>
              <a:t>sitio</a:t>
            </a:r>
            <a:r>
              <a:rPr lang="en-US" dirty="0">
                <a:ea typeface="Courier" charset="0"/>
                <a:cs typeface="Courier" charset="0"/>
              </a:rPr>
              <a:t> X.)</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47</a:t>
            </a:fld>
            <a:endParaRPr lang="en-US" sz="1400" dirty="0"/>
          </a:p>
        </p:txBody>
      </p:sp>
      <p:sp>
        <p:nvSpPr>
          <p:cNvPr id="8" name="Título 1"/>
          <p:cNvSpPr>
            <a:spLocks noGrp="1"/>
          </p:cNvSpPr>
          <p:nvPr>
            <p:ph type="title"/>
          </p:nvPr>
        </p:nvSpPr>
        <p:spPr>
          <a:xfrm>
            <a:off x="838200" y="365125"/>
            <a:ext cx="10515600" cy="1553321"/>
          </a:xfrm>
        </p:spPr>
        <p:txBody>
          <a:bodyPr>
            <a:normAutofit/>
          </a:bodyPr>
          <a:lstStyle/>
          <a:p>
            <a:r>
              <a:rPr lang="en-US" dirty="0"/>
              <a:t>UN EJEMPLO MÁS </a:t>
            </a:r>
            <a:r>
              <a:rPr lang="en-US" dirty="0" smtClean="0"/>
              <a:t>COMPLEJO</a:t>
            </a:r>
            <a:br>
              <a:rPr lang="en-US" dirty="0" smtClean="0"/>
            </a:br>
            <a:r>
              <a:rPr lang="en-US" dirty="0" smtClean="0"/>
              <a:t>Sin </a:t>
            </a:r>
            <a:r>
              <a:rPr lang="en-US" dirty="0" err="1" smtClean="0"/>
              <a:t>Transparencias</a:t>
            </a:r>
            <a:endParaRPr lang="en-US" b="1" dirty="0"/>
          </a:p>
        </p:txBody>
      </p:sp>
    </p:spTree>
    <p:extLst>
      <p:ext uri="{BB962C8B-B14F-4D97-AF65-F5344CB8AC3E}">
        <p14:creationId xmlns:p14="http://schemas.microsoft.com/office/powerpoint/2010/main" val="10214536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48</a:t>
            </a:fld>
            <a:endParaRPr lang="en-US" sz="1400" dirty="0"/>
          </a:p>
        </p:txBody>
      </p:sp>
      <p:sp>
        <p:nvSpPr>
          <p:cNvPr id="8" name="Título 1"/>
          <p:cNvSpPr>
            <a:spLocks noGrp="1"/>
          </p:cNvSpPr>
          <p:nvPr>
            <p:ph type="title"/>
          </p:nvPr>
        </p:nvSpPr>
        <p:spPr>
          <a:xfrm>
            <a:off x="838200" y="365125"/>
            <a:ext cx="10515600" cy="1553321"/>
          </a:xfrm>
        </p:spPr>
        <p:txBody>
          <a:bodyPr>
            <a:normAutofit/>
          </a:bodyPr>
          <a:lstStyle/>
          <a:p>
            <a:r>
              <a:rPr lang="en-US" dirty="0"/>
              <a:t>UN EJEMPLO MÁS </a:t>
            </a:r>
            <a:r>
              <a:rPr lang="en-US" dirty="0" smtClean="0"/>
              <a:t>COMPLEJO</a:t>
            </a:r>
            <a:br>
              <a:rPr lang="en-US" dirty="0" smtClean="0"/>
            </a:br>
            <a:r>
              <a:rPr lang="en-US" dirty="0" smtClean="0"/>
              <a:t>Sin </a:t>
            </a:r>
            <a:r>
              <a:rPr lang="en-US" dirty="0" err="1" smtClean="0"/>
              <a:t>Transparencias</a:t>
            </a:r>
            <a:endParaRPr lang="en-US" b="1" dirty="0"/>
          </a:p>
        </p:txBody>
      </p:sp>
      <p:pic>
        <p:nvPicPr>
          <p:cNvPr id="6" name="Imagen 5"/>
          <p:cNvPicPr>
            <a:picLocks noChangeAspect="1"/>
          </p:cNvPicPr>
          <p:nvPr/>
        </p:nvPicPr>
        <p:blipFill>
          <a:blip r:embed="rId2"/>
          <a:stretch>
            <a:fillRect/>
          </a:stretch>
        </p:blipFill>
        <p:spPr>
          <a:xfrm>
            <a:off x="2777951" y="1918446"/>
            <a:ext cx="6849022" cy="4071097"/>
          </a:xfrm>
          <a:prstGeom prst="rect">
            <a:avLst/>
          </a:prstGeom>
        </p:spPr>
      </p:pic>
    </p:spTree>
    <p:extLst>
      <p:ext uri="{BB962C8B-B14F-4D97-AF65-F5344CB8AC3E}">
        <p14:creationId xmlns:p14="http://schemas.microsoft.com/office/powerpoint/2010/main" val="1739438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3567953"/>
            <a:ext cx="10780059" cy="2788396"/>
          </a:xfrm>
        </p:spPr>
        <p:txBody>
          <a:bodyPr>
            <a:normAutofit fontScale="92500"/>
          </a:bodyPr>
          <a:lstStyle/>
          <a:p>
            <a:pPr marL="0" indent="0">
              <a:buNone/>
            </a:pPr>
            <a:r>
              <a:rPr lang="en-US" dirty="0">
                <a:ea typeface="Courier" charset="0"/>
                <a:cs typeface="Courier" charset="0"/>
              </a:rPr>
              <a:t>Este </a:t>
            </a:r>
            <a:r>
              <a:rPr lang="en-US" dirty="0" err="1">
                <a:ea typeface="Courier" charset="0"/>
                <a:cs typeface="Courier" charset="0"/>
              </a:rPr>
              <a:t>programa</a:t>
            </a:r>
            <a:r>
              <a:rPr lang="en-US" dirty="0">
                <a:ea typeface="Courier" charset="0"/>
                <a:cs typeface="Courier" charset="0"/>
              </a:rPr>
              <a:t> se </a:t>
            </a:r>
            <a:r>
              <a:rPr lang="en-US" dirty="0" err="1">
                <a:ea typeface="Courier" charset="0"/>
                <a:cs typeface="Courier" charset="0"/>
              </a:rPr>
              <a:t>parece</a:t>
            </a:r>
            <a:r>
              <a:rPr lang="en-US" dirty="0">
                <a:ea typeface="Courier" charset="0"/>
                <a:cs typeface="Courier" charset="0"/>
              </a:rPr>
              <a:t> al </a:t>
            </a:r>
            <a:r>
              <a:rPr lang="en-US" dirty="0" err="1">
                <a:ea typeface="Courier" charset="0"/>
                <a:cs typeface="Courier" charset="0"/>
              </a:rPr>
              <a:t>programa</a:t>
            </a:r>
            <a:r>
              <a:rPr lang="en-US" dirty="0">
                <a:ea typeface="Courier" charset="0"/>
                <a:cs typeface="Courier" charset="0"/>
              </a:rPr>
              <a:t> </a:t>
            </a:r>
            <a:r>
              <a:rPr lang="en-US" dirty="0" err="1">
                <a:ea typeface="Courier" charset="0"/>
                <a:cs typeface="Courier" charset="0"/>
              </a:rPr>
              <a:t>que</a:t>
            </a:r>
            <a:r>
              <a:rPr lang="en-US" dirty="0">
                <a:ea typeface="Courier" charset="0"/>
                <a:cs typeface="Courier" charset="0"/>
              </a:rPr>
              <a:t> </a:t>
            </a:r>
            <a:r>
              <a:rPr lang="en-US" dirty="0" err="1">
                <a:ea typeface="Courier" charset="0"/>
                <a:cs typeface="Courier" charset="0"/>
              </a:rPr>
              <a:t>presentamos</a:t>
            </a:r>
            <a:r>
              <a:rPr lang="en-US" dirty="0">
                <a:ea typeface="Courier" charset="0"/>
                <a:cs typeface="Courier" charset="0"/>
              </a:rPr>
              <a:t> en la </a:t>
            </a:r>
            <a:r>
              <a:rPr lang="en-US" dirty="0" err="1">
                <a:ea typeface="Courier" charset="0"/>
                <a:cs typeface="Courier" charset="0"/>
              </a:rPr>
              <a:t>Sección</a:t>
            </a:r>
            <a:r>
              <a:rPr lang="en-US" dirty="0">
                <a:ea typeface="Courier" charset="0"/>
                <a:cs typeface="Courier" charset="0"/>
              </a:rPr>
              <a:t> 2.5.2. Sin embargo, </a:t>
            </a:r>
            <a:r>
              <a:rPr lang="en-US" dirty="0" err="1">
                <a:ea typeface="Courier" charset="0"/>
                <a:cs typeface="Courier" charset="0"/>
              </a:rPr>
              <a:t>como</a:t>
            </a:r>
            <a:r>
              <a:rPr lang="en-US" dirty="0">
                <a:ea typeface="Courier" charset="0"/>
                <a:cs typeface="Courier" charset="0"/>
              </a:rPr>
              <a:t> hay dos </a:t>
            </a:r>
            <a:r>
              <a:rPr lang="en-US" dirty="0" err="1">
                <a:ea typeface="Courier" charset="0"/>
                <a:cs typeface="Courier" charset="0"/>
              </a:rPr>
              <a:t>copias</a:t>
            </a:r>
            <a:r>
              <a:rPr lang="en-US" dirty="0">
                <a:ea typeface="Courier" charset="0"/>
                <a:cs typeface="Courier" charset="0"/>
              </a:rPr>
              <a:t> de </a:t>
            </a:r>
            <a:r>
              <a:rPr lang="en-US" dirty="0" err="1">
                <a:ea typeface="Courier" charset="0"/>
                <a:cs typeface="Courier" charset="0"/>
              </a:rPr>
              <a:t>cada</a:t>
            </a:r>
            <a:r>
              <a:rPr lang="en-US" dirty="0">
                <a:ea typeface="Courier" charset="0"/>
                <a:cs typeface="Courier" charset="0"/>
              </a:rPr>
              <a:t> </a:t>
            </a:r>
            <a:r>
              <a:rPr lang="en-US" dirty="0" err="1">
                <a:ea typeface="Courier" charset="0"/>
                <a:cs typeface="Courier" charset="0"/>
              </a:rPr>
              <a:t>fragmento</a:t>
            </a:r>
            <a:r>
              <a:rPr lang="en-US" dirty="0">
                <a:ea typeface="Courier" charset="0"/>
                <a:cs typeface="Courier" charset="0"/>
              </a:rPr>
              <a:t>, </a:t>
            </a:r>
            <a:r>
              <a:rPr lang="en-US" dirty="0" err="1">
                <a:ea typeface="Courier" charset="0"/>
                <a:cs typeface="Courier" charset="0"/>
              </a:rPr>
              <a:t>debemos</a:t>
            </a:r>
            <a:r>
              <a:rPr lang="en-US" dirty="0">
                <a:ea typeface="Courier" charset="0"/>
                <a:cs typeface="Courier" charset="0"/>
              </a:rPr>
              <a:t> </a:t>
            </a:r>
            <a:r>
              <a:rPr lang="en-US" dirty="0" err="1">
                <a:ea typeface="Courier" charset="0"/>
                <a:cs typeface="Courier" charset="0"/>
              </a:rPr>
              <a:t>insertar</a:t>
            </a:r>
            <a:r>
              <a:rPr lang="en-US" dirty="0">
                <a:ea typeface="Courier" charset="0"/>
                <a:cs typeface="Courier" charset="0"/>
              </a:rPr>
              <a:t> </a:t>
            </a:r>
            <a:r>
              <a:rPr lang="en-US" dirty="0" err="1">
                <a:ea typeface="Courier" charset="0"/>
                <a:cs typeface="Courier" charset="0"/>
              </a:rPr>
              <a:t>explícitamente</a:t>
            </a:r>
            <a:r>
              <a:rPr lang="en-US" dirty="0">
                <a:ea typeface="Courier" charset="0"/>
                <a:cs typeface="Courier" charset="0"/>
              </a:rPr>
              <a:t> la </a:t>
            </a:r>
            <a:r>
              <a:rPr lang="en-US" dirty="0" err="1">
                <a:ea typeface="Courier" charset="0"/>
                <a:cs typeface="Courier" charset="0"/>
              </a:rPr>
              <a:t>información</a:t>
            </a:r>
            <a:r>
              <a:rPr lang="en-US" dirty="0">
                <a:ea typeface="Courier" charset="0"/>
                <a:cs typeface="Courier" charset="0"/>
              </a:rPr>
              <a:t> de Smith en </a:t>
            </a:r>
            <a:r>
              <a:rPr lang="en-US" dirty="0" err="1">
                <a:ea typeface="Courier" charset="0"/>
                <a:cs typeface="Courier" charset="0"/>
              </a:rPr>
              <a:t>cada</a:t>
            </a:r>
            <a:r>
              <a:rPr lang="en-US" dirty="0">
                <a:ea typeface="Courier" charset="0"/>
                <a:cs typeface="Courier" charset="0"/>
              </a:rPr>
              <a:t> </a:t>
            </a:r>
            <a:r>
              <a:rPr lang="en-US" dirty="0" err="1">
                <a:ea typeface="Courier" charset="0"/>
                <a:cs typeface="Courier" charset="0"/>
              </a:rPr>
              <a:t>copia</a:t>
            </a:r>
            <a:r>
              <a:rPr lang="en-US" dirty="0">
                <a:ea typeface="Courier" charset="0"/>
                <a:cs typeface="Courier" charset="0"/>
              </a:rPr>
              <a:t> del </a:t>
            </a:r>
            <a:r>
              <a:rPr lang="en-US" dirty="0" err="1">
                <a:ea typeface="Courier" charset="0"/>
                <a:cs typeface="Courier" charset="0"/>
              </a:rPr>
              <a:t>nuevo</a:t>
            </a:r>
            <a:r>
              <a:rPr lang="en-US" dirty="0">
                <a:ea typeface="Courier" charset="0"/>
                <a:cs typeface="Courier" charset="0"/>
              </a:rPr>
              <a:t> </a:t>
            </a:r>
            <a:r>
              <a:rPr lang="en-US" dirty="0" err="1">
                <a:ea typeface="Courier" charset="0"/>
                <a:cs typeface="Courier" charset="0"/>
              </a:rPr>
              <a:t>fragmento</a:t>
            </a:r>
            <a:r>
              <a:rPr lang="en-US" dirty="0">
                <a:ea typeface="Courier" charset="0"/>
                <a:cs typeface="Courier" charset="0"/>
              </a:rPr>
              <a:t> y </a:t>
            </a:r>
            <a:r>
              <a:rPr lang="en-US" dirty="0" err="1">
                <a:ea typeface="Courier" charset="0"/>
                <a:cs typeface="Courier" charset="0"/>
              </a:rPr>
              <a:t>también</a:t>
            </a:r>
            <a:r>
              <a:rPr lang="en-US" dirty="0">
                <a:ea typeface="Courier" charset="0"/>
                <a:cs typeface="Courier" charset="0"/>
              </a:rPr>
              <a:t> </a:t>
            </a:r>
            <a:r>
              <a:rPr lang="en-US" dirty="0" err="1">
                <a:ea typeface="Courier" charset="0"/>
                <a:cs typeface="Courier" charset="0"/>
              </a:rPr>
              <a:t>eliminar</a:t>
            </a:r>
            <a:r>
              <a:rPr lang="en-US" dirty="0">
                <a:ea typeface="Courier" charset="0"/>
                <a:cs typeface="Courier" charset="0"/>
              </a:rPr>
              <a:t> </a:t>
            </a:r>
            <a:r>
              <a:rPr lang="en-US" dirty="0" err="1">
                <a:ea typeface="Courier" charset="0"/>
                <a:cs typeface="Courier" charset="0"/>
              </a:rPr>
              <a:t>explícitamente</a:t>
            </a:r>
            <a:r>
              <a:rPr lang="en-US" dirty="0">
                <a:ea typeface="Courier" charset="0"/>
                <a:cs typeface="Courier" charset="0"/>
              </a:rPr>
              <a:t> la </a:t>
            </a:r>
            <a:r>
              <a:rPr lang="en-US" dirty="0" err="1">
                <a:ea typeface="Courier" charset="0"/>
                <a:cs typeface="Courier" charset="0"/>
              </a:rPr>
              <a:t>información</a:t>
            </a:r>
            <a:r>
              <a:rPr lang="en-US" dirty="0">
                <a:ea typeface="Courier" charset="0"/>
                <a:cs typeface="Courier" charset="0"/>
              </a:rPr>
              <a:t> de </a:t>
            </a:r>
            <a:r>
              <a:rPr lang="en-US" dirty="0" err="1">
                <a:ea typeface="Courier" charset="0"/>
                <a:cs typeface="Courier" charset="0"/>
              </a:rPr>
              <a:t>SmithDe</a:t>
            </a:r>
            <a:r>
              <a:rPr lang="en-US" dirty="0">
                <a:ea typeface="Courier" charset="0"/>
                <a:cs typeface="Courier" charset="0"/>
              </a:rPr>
              <a:t> </a:t>
            </a:r>
            <a:r>
              <a:rPr lang="en-US" dirty="0" err="1">
                <a:ea typeface="Courier" charset="0"/>
                <a:cs typeface="Courier" charset="0"/>
              </a:rPr>
              <a:t>cada</a:t>
            </a:r>
            <a:r>
              <a:rPr lang="en-US" dirty="0">
                <a:ea typeface="Courier" charset="0"/>
                <a:cs typeface="Courier" charset="0"/>
              </a:rPr>
              <a:t> </a:t>
            </a:r>
            <a:r>
              <a:rPr lang="en-US" dirty="0" err="1">
                <a:ea typeface="Courier" charset="0"/>
                <a:cs typeface="Courier" charset="0"/>
              </a:rPr>
              <a:t>copia</a:t>
            </a:r>
            <a:r>
              <a:rPr lang="en-US" dirty="0">
                <a:ea typeface="Courier" charset="0"/>
                <a:cs typeface="Courier" charset="0"/>
              </a:rPr>
              <a:t> del </a:t>
            </a:r>
            <a:r>
              <a:rPr lang="en-US" dirty="0" err="1">
                <a:ea typeface="Courier" charset="0"/>
                <a:cs typeface="Courier" charset="0"/>
              </a:rPr>
              <a:t>fragmento</a:t>
            </a:r>
            <a:r>
              <a:rPr lang="en-US" dirty="0">
                <a:ea typeface="Courier" charset="0"/>
                <a:cs typeface="Courier" charset="0"/>
              </a:rPr>
              <a:t> </a:t>
            </a:r>
            <a:r>
              <a:rPr lang="en-US" dirty="0" err="1">
                <a:ea typeface="Courier" charset="0"/>
                <a:cs typeface="Courier" charset="0"/>
              </a:rPr>
              <a:t>antiguo</a:t>
            </a:r>
            <a:r>
              <a:rPr lang="en-US" dirty="0">
                <a:ea typeface="Courier" charset="0"/>
                <a:cs typeface="Courier" charset="0"/>
              </a:rPr>
              <a:t>. </a:t>
            </a:r>
            <a:r>
              <a:rPr lang="en-US" dirty="0" err="1">
                <a:ea typeface="Courier" charset="0"/>
                <a:cs typeface="Courier" charset="0"/>
              </a:rPr>
              <a:t>Una</a:t>
            </a:r>
            <a:r>
              <a:rPr lang="en-US" dirty="0">
                <a:ea typeface="Courier" charset="0"/>
                <a:cs typeface="Courier" charset="0"/>
              </a:rPr>
              <a:t> </a:t>
            </a:r>
            <a:r>
              <a:rPr lang="en-US" dirty="0" err="1">
                <a:ea typeface="Courier" charset="0"/>
                <a:cs typeface="Courier" charset="0"/>
              </a:rPr>
              <a:t>vez</a:t>
            </a:r>
            <a:r>
              <a:rPr lang="en-US" dirty="0">
                <a:ea typeface="Courier" charset="0"/>
                <a:cs typeface="Courier" charset="0"/>
              </a:rPr>
              <a:t> </a:t>
            </a:r>
            <a:r>
              <a:rPr lang="en-US" dirty="0" err="1">
                <a:ea typeface="Courier" charset="0"/>
                <a:cs typeface="Courier" charset="0"/>
              </a:rPr>
              <a:t>más</a:t>
            </a:r>
            <a:r>
              <a:rPr lang="en-US" dirty="0">
                <a:ea typeface="Courier" charset="0"/>
                <a:cs typeface="Courier" charset="0"/>
              </a:rPr>
              <a:t>, </a:t>
            </a:r>
            <a:r>
              <a:rPr lang="en-US" dirty="0" err="1">
                <a:ea typeface="Courier" charset="0"/>
                <a:cs typeface="Courier" charset="0"/>
              </a:rPr>
              <a:t>deberíamos</a:t>
            </a:r>
            <a:r>
              <a:rPr lang="en-US" dirty="0">
                <a:ea typeface="Courier" charset="0"/>
                <a:cs typeface="Courier" charset="0"/>
              </a:rPr>
              <a:t> </a:t>
            </a:r>
            <a:r>
              <a:rPr lang="en-US" dirty="0" err="1">
                <a:ea typeface="Courier" charset="0"/>
                <a:cs typeface="Courier" charset="0"/>
              </a:rPr>
              <a:t>agregar</a:t>
            </a:r>
            <a:r>
              <a:rPr lang="en-US" dirty="0">
                <a:ea typeface="Courier" charset="0"/>
                <a:cs typeface="Courier" charset="0"/>
              </a:rPr>
              <a:t> </a:t>
            </a:r>
            <a:r>
              <a:rPr lang="en-US" dirty="0" err="1">
                <a:ea typeface="Courier" charset="0"/>
                <a:cs typeface="Courier" charset="0"/>
              </a:rPr>
              <a:t>explícitamente</a:t>
            </a:r>
            <a:r>
              <a:rPr lang="en-US" dirty="0">
                <a:ea typeface="Courier" charset="0"/>
                <a:cs typeface="Courier" charset="0"/>
              </a:rPr>
              <a:t> </a:t>
            </a:r>
            <a:r>
              <a:rPr lang="en-US" dirty="0" err="1">
                <a:ea typeface="Courier" charset="0"/>
                <a:cs typeface="Courier" charset="0"/>
              </a:rPr>
              <a:t>transacciones</a:t>
            </a:r>
            <a:r>
              <a:rPr lang="en-US" dirty="0">
                <a:ea typeface="Courier" charset="0"/>
                <a:cs typeface="Courier" charset="0"/>
              </a:rPr>
              <a:t> o </a:t>
            </a:r>
            <a:r>
              <a:rPr lang="en-US" dirty="0" err="1">
                <a:ea typeface="Courier" charset="0"/>
                <a:cs typeface="Courier" charset="0"/>
              </a:rPr>
              <a:t>bloqueos</a:t>
            </a:r>
            <a:r>
              <a:rPr lang="en-US" dirty="0">
                <a:ea typeface="Courier" charset="0"/>
                <a:cs typeface="Courier" charset="0"/>
              </a:rPr>
              <a:t> a </a:t>
            </a:r>
            <a:r>
              <a:rPr lang="en-US" dirty="0" err="1">
                <a:ea typeface="Courier" charset="0"/>
                <a:cs typeface="Courier" charset="0"/>
              </a:rPr>
              <a:t>este</a:t>
            </a:r>
            <a:r>
              <a:rPr lang="en-US" dirty="0">
                <a:ea typeface="Courier" charset="0"/>
                <a:cs typeface="Courier" charset="0"/>
              </a:rPr>
              <a:t> </a:t>
            </a:r>
            <a:r>
              <a:rPr lang="en-US" dirty="0" err="1">
                <a:ea typeface="Courier" charset="0"/>
                <a:cs typeface="Courier" charset="0"/>
              </a:rPr>
              <a:t>programa</a:t>
            </a:r>
            <a:r>
              <a:rPr lang="en-US" dirty="0">
                <a:ea typeface="Courier" charset="0"/>
                <a:cs typeface="Courier" charset="0"/>
              </a:rPr>
              <a:t> para </a:t>
            </a:r>
            <a:r>
              <a:rPr lang="en-US" dirty="0" err="1">
                <a:ea typeface="Courier" charset="0"/>
                <a:cs typeface="Courier" charset="0"/>
              </a:rPr>
              <a:t>garantizar</a:t>
            </a:r>
            <a:r>
              <a:rPr lang="en-US" dirty="0">
                <a:ea typeface="Courier" charset="0"/>
                <a:cs typeface="Courier" charset="0"/>
              </a:rPr>
              <a:t> la </a:t>
            </a:r>
            <a:r>
              <a:rPr lang="en-US" dirty="0" err="1">
                <a:ea typeface="Courier" charset="0"/>
                <a:cs typeface="Courier" charset="0"/>
              </a:rPr>
              <a:t>integridad</a:t>
            </a:r>
            <a:r>
              <a:rPr lang="en-US" dirty="0">
                <a:ea typeface="Courier" charset="0"/>
                <a:cs typeface="Courier" charset="0"/>
              </a:rPr>
              <a:t> del </a:t>
            </a:r>
            <a:r>
              <a:rPr lang="en-US" dirty="0" err="1">
                <a:ea typeface="Courier" charset="0"/>
                <a:cs typeface="Courier" charset="0"/>
              </a:rPr>
              <a:t>sistema</a:t>
            </a:r>
            <a:r>
              <a:rPr lang="en-US" dirty="0">
                <a:ea typeface="Courier" charset="0"/>
                <a:cs typeface="Courier" charset="0"/>
              </a:rPr>
              <a:t>. Las </a:t>
            </a:r>
            <a:r>
              <a:rPr lang="en-US" dirty="0" err="1">
                <a:ea typeface="Courier" charset="0"/>
                <a:cs typeface="Courier" charset="0"/>
              </a:rPr>
              <a:t>notas</a:t>
            </a:r>
            <a:r>
              <a:rPr lang="en-US" dirty="0">
                <a:ea typeface="Courier" charset="0"/>
                <a:cs typeface="Courier" charset="0"/>
              </a:rPr>
              <a:t> 1 y 2 de la </a:t>
            </a:r>
            <a:r>
              <a:rPr lang="en-US" dirty="0" err="1">
                <a:ea typeface="Courier" charset="0"/>
                <a:cs typeface="Courier" charset="0"/>
              </a:rPr>
              <a:t>Sección</a:t>
            </a:r>
            <a:r>
              <a:rPr lang="en-US" dirty="0">
                <a:ea typeface="Courier" charset="0"/>
                <a:cs typeface="Courier" charset="0"/>
              </a:rPr>
              <a:t> 2.5.2 se </a:t>
            </a:r>
            <a:r>
              <a:rPr lang="en-US" dirty="0" err="1">
                <a:ea typeface="Courier" charset="0"/>
                <a:cs typeface="Courier" charset="0"/>
              </a:rPr>
              <a:t>aplican</a:t>
            </a:r>
            <a:r>
              <a:rPr lang="en-US" dirty="0">
                <a:ea typeface="Courier" charset="0"/>
                <a:cs typeface="Courier" charset="0"/>
              </a:rPr>
              <a:t> </a:t>
            </a:r>
            <a:r>
              <a:rPr lang="en-US" dirty="0" err="1">
                <a:ea typeface="Courier" charset="0"/>
                <a:cs typeface="Courier" charset="0"/>
              </a:rPr>
              <a:t>aquí</a:t>
            </a:r>
            <a:r>
              <a:rPr lang="en-US" dirty="0">
                <a:ea typeface="Courier" charset="0"/>
                <a:cs typeface="Courier" charset="0"/>
              </a:rPr>
              <a:t> </a:t>
            </a:r>
            <a:r>
              <a:rPr lang="en-US" dirty="0" err="1">
                <a:ea typeface="Courier" charset="0"/>
                <a:cs typeface="Courier" charset="0"/>
              </a:rPr>
              <a:t>también</a:t>
            </a:r>
            <a:r>
              <a:rPr lang="en-US" dirty="0">
                <a:ea typeface="Courier" charset="0"/>
                <a:cs typeface="Courier" charset="0"/>
              </a:rPr>
              <a:t>.</a:t>
            </a:r>
            <a:endParaRPr lang="es-ES_tradnl" dirty="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49</a:t>
            </a:fld>
            <a:endParaRPr lang="en-US" sz="1400" dirty="0"/>
          </a:p>
        </p:txBody>
      </p:sp>
      <p:sp>
        <p:nvSpPr>
          <p:cNvPr id="8" name="Título 1"/>
          <p:cNvSpPr>
            <a:spLocks noGrp="1"/>
          </p:cNvSpPr>
          <p:nvPr>
            <p:ph type="title"/>
          </p:nvPr>
        </p:nvSpPr>
        <p:spPr>
          <a:xfrm>
            <a:off x="838200" y="365125"/>
            <a:ext cx="10515600" cy="1553321"/>
          </a:xfrm>
        </p:spPr>
        <p:txBody>
          <a:bodyPr>
            <a:normAutofit/>
          </a:bodyPr>
          <a:lstStyle/>
          <a:p>
            <a:r>
              <a:rPr lang="en-US" dirty="0"/>
              <a:t>UN EJEMPLO MÁS </a:t>
            </a:r>
            <a:r>
              <a:rPr lang="en-US" dirty="0" smtClean="0"/>
              <a:t>COMPLEJO</a:t>
            </a:r>
            <a:br>
              <a:rPr lang="en-US" dirty="0" smtClean="0"/>
            </a:br>
            <a:r>
              <a:rPr lang="en-US" dirty="0" smtClean="0"/>
              <a:t>Sin </a:t>
            </a:r>
            <a:r>
              <a:rPr lang="en-US" dirty="0" err="1" smtClean="0"/>
              <a:t>Transparencias</a:t>
            </a:r>
            <a:endParaRPr lang="en-US" b="1" dirty="0"/>
          </a:p>
        </p:txBody>
      </p:sp>
      <p:sp>
        <p:nvSpPr>
          <p:cNvPr id="2" name="CuadroTexto 1"/>
          <p:cNvSpPr txBox="1"/>
          <p:nvPr/>
        </p:nvSpPr>
        <p:spPr>
          <a:xfrm>
            <a:off x="845795" y="2061882"/>
            <a:ext cx="10508005" cy="1200329"/>
          </a:xfrm>
          <a:prstGeom prst="rect">
            <a:avLst/>
          </a:prstGeom>
          <a:noFill/>
        </p:spPr>
        <p:txBody>
          <a:bodyPr wrap="none" rtlCol="0">
            <a:spAutoFit/>
          </a:bodyPr>
          <a:lstStyle/>
          <a:p>
            <a:r>
              <a:rPr lang="en-US" sz="2400" dirty="0">
                <a:latin typeface="Courier" charset="0"/>
                <a:ea typeface="Courier" charset="0"/>
                <a:cs typeface="Courier" charset="0"/>
              </a:rPr>
              <a:t>insert into Emp3 values(100, $name, 15) @site 7;</a:t>
            </a:r>
          </a:p>
          <a:p>
            <a:r>
              <a:rPr lang="en-US" sz="2400" dirty="0">
                <a:latin typeface="Courier" charset="0"/>
                <a:ea typeface="Courier" charset="0"/>
                <a:cs typeface="Courier" charset="0"/>
              </a:rPr>
              <a:t>insert into Emp4 values(100, $</a:t>
            </a:r>
            <a:r>
              <a:rPr lang="en-US" sz="2400" dirty="0" err="1">
                <a:latin typeface="Courier" charset="0"/>
                <a:ea typeface="Courier" charset="0"/>
                <a:cs typeface="Courier" charset="0"/>
              </a:rPr>
              <a:t>sal</a:t>
            </a:r>
            <a:r>
              <a:rPr lang="en-US" sz="2400" dirty="0">
                <a:latin typeface="Courier" charset="0"/>
                <a:ea typeface="Courier" charset="0"/>
                <a:cs typeface="Courier" charset="0"/>
              </a:rPr>
              <a:t>, $tax, $</a:t>
            </a:r>
            <a:r>
              <a:rPr lang="en-US" sz="2400" dirty="0" err="1">
                <a:latin typeface="Courier" charset="0"/>
                <a:ea typeface="Courier" charset="0"/>
                <a:cs typeface="Courier" charset="0"/>
              </a:rPr>
              <a:t>mgr</a:t>
            </a:r>
            <a:r>
              <a:rPr lang="en-US" sz="2400" dirty="0">
                <a:latin typeface="Courier" charset="0"/>
                <a:ea typeface="Courier" charset="0"/>
                <a:cs typeface="Courier" charset="0"/>
              </a:rPr>
              <a:t>) @site 4;</a:t>
            </a:r>
          </a:p>
          <a:p>
            <a:r>
              <a:rPr lang="en-US" sz="2400" dirty="0">
                <a:latin typeface="Courier" charset="0"/>
                <a:ea typeface="Courier" charset="0"/>
                <a:cs typeface="Courier" charset="0"/>
              </a:rPr>
              <a:t>insert into Emp4 values (100, $</a:t>
            </a:r>
            <a:r>
              <a:rPr lang="en-US" sz="2400" dirty="0" err="1">
                <a:latin typeface="Courier" charset="0"/>
                <a:ea typeface="Courier" charset="0"/>
                <a:cs typeface="Courier" charset="0"/>
              </a:rPr>
              <a:t>sal</a:t>
            </a:r>
            <a:r>
              <a:rPr lang="en-US" sz="2400" dirty="0">
                <a:latin typeface="Courier" charset="0"/>
                <a:ea typeface="Courier" charset="0"/>
                <a:cs typeface="Courier" charset="0"/>
              </a:rPr>
              <a:t>, $tax, $</a:t>
            </a:r>
            <a:r>
              <a:rPr lang="en-US" sz="2400" dirty="0" err="1">
                <a:latin typeface="Courier" charset="0"/>
                <a:ea typeface="Courier" charset="0"/>
                <a:cs typeface="Courier" charset="0"/>
              </a:rPr>
              <a:t>mgr</a:t>
            </a:r>
            <a:r>
              <a:rPr lang="en-US" sz="2400" dirty="0">
                <a:latin typeface="Courier" charset="0"/>
                <a:ea typeface="Courier" charset="0"/>
                <a:cs typeface="Courier" charset="0"/>
              </a:rPr>
              <a:t>) @site 8;</a:t>
            </a:r>
          </a:p>
        </p:txBody>
      </p:sp>
    </p:spTree>
    <p:extLst>
      <p:ext uri="{BB962C8B-B14F-4D97-AF65-F5344CB8AC3E}">
        <p14:creationId xmlns:p14="http://schemas.microsoft.com/office/powerpoint/2010/main" val="1311800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344706"/>
            <a:ext cx="10719816" cy="5011644"/>
          </a:xfrm>
        </p:spPr>
        <p:txBody>
          <a:bodyPr>
            <a:normAutofit/>
          </a:bodyPr>
          <a:lstStyle/>
          <a:p>
            <a:r>
              <a:rPr lang="es-ES_tradnl" dirty="0"/>
              <a:t>El conjunto de todos los predicados simples utilizados por todas las aplicaciones que consultan una tabla dada se muestra como "Pr = {p1, p2,. . . , </a:t>
            </a:r>
            <a:r>
              <a:rPr lang="es-ES_tradnl" dirty="0" err="1"/>
              <a:t>pn</a:t>
            </a:r>
            <a:r>
              <a:rPr lang="es-ES_tradnl" dirty="0" smtClean="0"/>
              <a:t>}”.</a:t>
            </a:r>
          </a:p>
          <a:p>
            <a:r>
              <a:rPr lang="es-ES_tradnl" dirty="0" smtClean="0"/>
              <a:t>El </a:t>
            </a:r>
            <a:r>
              <a:rPr lang="es-ES_tradnl" dirty="0"/>
              <a:t>conjunto de todos los predicados de término mínimo utilizados por todas las aplicaciones que consultan la tabla se muestra como" M = {m1, m2,. . . , </a:t>
            </a:r>
            <a:r>
              <a:rPr lang="es-ES_tradnl" dirty="0" err="1"/>
              <a:t>mk</a:t>
            </a:r>
            <a:r>
              <a:rPr lang="es-ES_tradnl" dirty="0"/>
              <a:t>} </a:t>
            </a:r>
            <a:r>
              <a:rPr lang="es-ES_tradnl" dirty="0" smtClean="0"/>
              <a:t>”.</a:t>
            </a:r>
          </a:p>
          <a:p>
            <a:r>
              <a:rPr lang="es-ES_tradnl" dirty="0" smtClean="0"/>
              <a:t>La </a:t>
            </a:r>
            <a:r>
              <a:rPr lang="es-ES_tradnl" dirty="0"/>
              <a:t>aplicación de los predicados de término mínimo M a la tabla genera k fragmentos horizontales de término mínimo indicados por el conjunto" F = {F1, F2,. . . , </a:t>
            </a:r>
            <a:r>
              <a:rPr lang="es-ES_tradnl" dirty="0" err="1"/>
              <a:t>Fk</a:t>
            </a:r>
            <a:r>
              <a:rPr lang="es-ES_tradnl" dirty="0" smtClean="0"/>
              <a:t>}”.</a:t>
            </a:r>
          </a:p>
          <a:p>
            <a:r>
              <a:rPr lang="es-ES_tradnl" dirty="0" smtClean="0"/>
              <a:t>Para </a:t>
            </a:r>
            <a:r>
              <a:rPr lang="es-ES_tradnl" dirty="0"/>
              <a:t>este diseño de fragmentación, todas las filas en Fi, para“ i = 1..k ”, satisfacen </a:t>
            </a:r>
            <a:r>
              <a:rPr lang="es-ES_tradnl" sz="3200" dirty="0"/>
              <a:t>m</a:t>
            </a:r>
            <a:r>
              <a:rPr lang="es-ES_tradnl" sz="3200" baseline="-25000" dirty="0"/>
              <a:t>i</a:t>
            </a:r>
            <a:r>
              <a:rPr lang="es-ES_tradnl" dirty="0"/>
              <a:t>.</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5</a:t>
            </a:fld>
            <a:endParaRPr lang="en-US" sz="1400" dirty="0"/>
          </a:p>
        </p:txBody>
      </p:sp>
    </p:spTree>
    <p:extLst>
      <p:ext uri="{BB962C8B-B14F-4D97-AF65-F5344CB8AC3E}">
        <p14:creationId xmlns:p14="http://schemas.microsoft.com/office/powerpoint/2010/main" val="6953956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Taller 6</a:t>
            </a:r>
            <a:endParaRPr lang="en-US" dirty="0"/>
          </a:p>
        </p:txBody>
      </p:sp>
      <p:sp>
        <p:nvSpPr>
          <p:cNvPr id="3" name="Marcador de contenido 2"/>
          <p:cNvSpPr>
            <a:spLocks noGrp="1"/>
          </p:cNvSpPr>
          <p:nvPr>
            <p:ph idx="1"/>
          </p:nvPr>
        </p:nvSpPr>
        <p:spPr/>
        <p:txBody>
          <a:bodyPr>
            <a:normAutofit lnSpcReduction="10000"/>
          </a:bodyPr>
          <a:lstStyle/>
          <a:p>
            <a:r>
              <a:rPr lang="en-US" dirty="0" err="1"/>
              <a:t>Considere</a:t>
            </a:r>
            <a:r>
              <a:rPr lang="en-US" dirty="0"/>
              <a:t> la </a:t>
            </a:r>
            <a:r>
              <a:rPr lang="en-US" dirty="0" err="1"/>
              <a:t>tabla</a:t>
            </a:r>
            <a:r>
              <a:rPr lang="en-US" dirty="0"/>
              <a:t> “EMP (</a:t>
            </a:r>
            <a:r>
              <a:rPr lang="en-US" b="1" dirty="0" err="1"/>
              <a:t>EmpID</a:t>
            </a:r>
            <a:r>
              <a:rPr lang="en-US" dirty="0"/>
              <a:t>, Name, Sal, </a:t>
            </a:r>
            <a:r>
              <a:rPr lang="en-US" dirty="0" err="1"/>
              <a:t>Loc</a:t>
            </a:r>
            <a:r>
              <a:rPr lang="en-US" dirty="0"/>
              <a:t>, </a:t>
            </a:r>
            <a:r>
              <a:rPr lang="en-US" dirty="0" err="1"/>
              <a:t>Dept</a:t>
            </a:r>
            <a:r>
              <a:rPr lang="en-US" dirty="0"/>
              <a:t>)”. Hay </a:t>
            </a:r>
            <a:r>
              <a:rPr lang="en-US" dirty="0" err="1"/>
              <a:t>cuatro</a:t>
            </a:r>
            <a:r>
              <a:rPr lang="en-US" dirty="0"/>
              <a:t> </a:t>
            </a:r>
            <a:r>
              <a:rPr lang="en-US" dirty="0" err="1"/>
              <a:t>aplicaciones</a:t>
            </a:r>
            <a:r>
              <a:rPr lang="en-US" dirty="0"/>
              <a:t> </a:t>
            </a:r>
            <a:r>
              <a:rPr lang="en-US" dirty="0" err="1"/>
              <a:t>que</a:t>
            </a:r>
            <a:r>
              <a:rPr lang="en-US" dirty="0"/>
              <a:t> se </a:t>
            </a:r>
            <a:r>
              <a:rPr lang="en-US" dirty="0" err="1"/>
              <a:t>ejecutan</a:t>
            </a:r>
            <a:r>
              <a:rPr lang="en-US" dirty="0"/>
              <a:t> en </a:t>
            </a:r>
            <a:r>
              <a:rPr lang="en-US" dirty="0" err="1"/>
              <a:t>esta</a:t>
            </a:r>
            <a:r>
              <a:rPr lang="en-US" dirty="0"/>
              <a:t> </a:t>
            </a:r>
            <a:r>
              <a:rPr lang="en-US" dirty="0" err="1"/>
              <a:t>tabla</a:t>
            </a:r>
            <a:r>
              <a:rPr lang="en-US" dirty="0"/>
              <a:t> </a:t>
            </a:r>
            <a:r>
              <a:rPr lang="en-US" dirty="0" err="1"/>
              <a:t>como</a:t>
            </a:r>
            <a:r>
              <a:rPr lang="en-US" dirty="0"/>
              <a:t> se </a:t>
            </a:r>
            <a:r>
              <a:rPr lang="en-US" dirty="0" err="1"/>
              <a:t>muestra</a:t>
            </a:r>
            <a:r>
              <a:rPr lang="en-US" dirty="0"/>
              <a:t> a </a:t>
            </a:r>
            <a:r>
              <a:rPr lang="en-US" dirty="0" err="1"/>
              <a:t>continuación</a:t>
            </a:r>
            <a:r>
              <a:rPr lang="en-US" dirty="0"/>
              <a:t>. </a:t>
            </a:r>
            <a:r>
              <a:rPr lang="en-US" dirty="0" err="1"/>
              <a:t>Diseñe</a:t>
            </a:r>
            <a:r>
              <a:rPr lang="en-US" dirty="0"/>
              <a:t> </a:t>
            </a:r>
            <a:r>
              <a:rPr lang="en-US" dirty="0" err="1"/>
              <a:t>una</a:t>
            </a:r>
            <a:r>
              <a:rPr lang="en-US" dirty="0"/>
              <a:t> </a:t>
            </a:r>
            <a:r>
              <a:rPr lang="en-US" dirty="0" err="1"/>
              <a:t>estrategia</a:t>
            </a:r>
            <a:r>
              <a:rPr lang="en-US" dirty="0"/>
              <a:t> de </a:t>
            </a:r>
            <a:r>
              <a:rPr lang="en-US" dirty="0" err="1"/>
              <a:t>fragmentación</a:t>
            </a:r>
            <a:r>
              <a:rPr lang="en-US" dirty="0"/>
              <a:t> vertical </a:t>
            </a:r>
            <a:r>
              <a:rPr lang="en-US" dirty="0" err="1"/>
              <a:t>óptima</a:t>
            </a:r>
            <a:r>
              <a:rPr lang="en-US" dirty="0"/>
              <a:t> </a:t>
            </a:r>
            <a:r>
              <a:rPr lang="en-US" dirty="0" err="1"/>
              <a:t>que</a:t>
            </a:r>
            <a:r>
              <a:rPr lang="en-US" dirty="0"/>
              <a:t> </a:t>
            </a:r>
            <a:r>
              <a:rPr lang="en-US" dirty="0" err="1"/>
              <a:t>satisfaga</a:t>
            </a:r>
            <a:r>
              <a:rPr lang="en-US" dirty="0"/>
              <a:t> </a:t>
            </a:r>
            <a:r>
              <a:rPr lang="en-US" dirty="0" err="1"/>
              <a:t>las</a:t>
            </a:r>
            <a:r>
              <a:rPr lang="en-US" dirty="0"/>
              <a:t> </a:t>
            </a:r>
            <a:r>
              <a:rPr lang="en-US" dirty="0" err="1"/>
              <a:t>necesidades</a:t>
            </a:r>
            <a:r>
              <a:rPr lang="en-US" dirty="0"/>
              <a:t> de </a:t>
            </a:r>
            <a:r>
              <a:rPr lang="en-US" dirty="0" err="1"/>
              <a:t>estas</a:t>
            </a:r>
            <a:r>
              <a:rPr lang="en-US" dirty="0"/>
              <a:t> </a:t>
            </a:r>
            <a:r>
              <a:rPr lang="en-US" dirty="0" err="1"/>
              <a:t>aplicaciones</a:t>
            </a:r>
            <a:r>
              <a:rPr lang="en-US" dirty="0"/>
              <a:t>. </a:t>
            </a:r>
            <a:r>
              <a:rPr lang="en-US" dirty="0" err="1"/>
              <a:t>Mostrar</a:t>
            </a:r>
            <a:r>
              <a:rPr lang="en-US" dirty="0"/>
              <a:t> </a:t>
            </a:r>
            <a:r>
              <a:rPr lang="en-US" dirty="0" err="1"/>
              <a:t>pasos</a:t>
            </a:r>
            <a:r>
              <a:rPr lang="en-US" dirty="0"/>
              <a:t> para </a:t>
            </a:r>
            <a:r>
              <a:rPr lang="en-US" dirty="0" err="1"/>
              <a:t>llegar</a:t>
            </a:r>
            <a:r>
              <a:rPr lang="en-US" dirty="0"/>
              <a:t> a la </a:t>
            </a:r>
            <a:r>
              <a:rPr lang="en-US" dirty="0" err="1"/>
              <a:t>respuesta</a:t>
            </a:r>
            <a:r>
              <a:rPr lang="en-US" dirty="0" smtClean="0"/>
              <a:t>.</a:t>
            </a:r>
          </a:p>
          <a:p>
            <a:endParaRPr lang="en-US" dirty="0"/>
          </a:p>
          <a:p>
            <a:r>
              <a:rPr lang="en-US" dirty="0"/>
              <a:t>A1: “Select </a:t>
            </a:r>
            <a:r>
              <a:rPr lang="en-US" dirty="0" err="1"/>
              <a:t>EmpID</a:t>
            </a:r>
            <a:r>
              <a:rPr lang="en-US" dirty="0"/>
              <a:t>, Sal From EMP;”</a:t>
            </a:r>
          </a:p>
          <a:p>
            <a:r>
              <a:rPr lang="en-US" dirty="0"/>
              <a:t>A2: “Select </a:t>
            </a:r>
            <a:r>
              <a:rPr lang="en-US" dirty="0" err="1"/>
              <a:t>EmpID</a:t>
            </a:r>
            <a:r>
              <a:rPr lang="en-US" dirty="0"/>
              <a:t>, Name, </a:t>
            </a:r>
            <a:r>
              <a:rPr lang="en-US" dirty="0" err="1"/>
              <a:t>Loc</a:t>
            </a:r>
            <a:r>
              <a:rPr lang="en-US" dirty="0"/>
              <a:t>, </a:t>
            </a:r>
            <a:r>
              <a:rPr lang="en-US" dirty="0" err="1"/>
              <a:t>Dept</a:t>
            </a:r>
            <a:r>
              <a:rPr lang="en-US" dirty="0"/>
              <a:t> From EMP Where </a:t>
            </a:r>
            <a:r>
              <a:rPr lang="en-US" dirty="0" err="1"/>
              <a:t>Dept</a:t>
            </a:r>
            <a:r>
              <a:rPr lang="en-US" dirty="0"/>
              <a:t> = ‘</a:t>
            </a:r>
            <a:r>
              <a:rPr lang="en-US" dirty="0" err="1"/>
              <a:t>Eng</a:t>
            </a:r>
            <a:r>
              <a:rPr lang="en-US" dirty="0"/>
              <a:t>’;”</a:t>
            </a:r>
          </a:p>
          <a:p>
            <a:r>
              <a:rPr lang="en-US" dirty="0"/>
              <a:t>A3: “Select </a:t>
            </a:r>
            <a:r>
              <a:rPr lang="en-US" dirty="0" err="1"/>
              <a:t>EmpID</a:t>
            </a:r>
            <a:r>
              <a:rPr lang="en-US" dirty="0"/>
              <a:t>, Name, </a:t>
            </a:r>
            <a:r>
              <a:rPr lang="en-US" dirty="0" err="1"/>
              <a:t>Loc</a:t>
            </a:r>
            <a:r>
              <a:rPr lang="en-US" dirty="0"/>
              <a:t>, </a:t>
            </a:r>
            <a:r>
              <a:rPr lang="en-US" dirty="0" err="1"/>
              <a:t>Dept</a:t>
            </a:r>
            <a:r>
              <a:rPr lang="en-US" dirty="0"/>
              <a:t> From EMP Where </a:t>
            </a:r>
            <a:r>
              <a:rPr lang="en-US" dirty="0" err="1"/>
              <a:t>Loc</a:t>
            </a:r>
            <a:r>
              <a:rPr lang="en-US" dirty="0"/>
              <a:t> = ‘STP’;”</a:t>
            </a:r>
          </a:p>
          <a:p>
            <a:r>
              <a:rPr lang="en-US" dirty="0"/>
              <a:t>A4: “Select </a:t>
            </a:r>
            <a:r>
              <a:rPr lang="en-US" dirty="0" err="1"/>
              <a:t>EmpID</a:t>
            </a:r>
            <a:r>
              <a:rPr lang="en-US" dirty="0"/>
              <a:t>, Name, </a:t>
            </a:r>
            <a:r>
              <a:rPr lang="en-US" dirty="0" err="1"/>
              <a:t>Loc</a:t>
            </a:r>
            <a:r>
              <a:rPr lang="en-US" dirty="0"/>
              <a:t>, </a:t>
            </a:r>
            <a:r>
              <a:rPr lang="en-US" dirty="0" err="1"/>
              <a:t>Dept</a:t>
            </a:r>
            <a:r>
              <a:rPr lang="en-US" dirty="0"/>
              <a:t> from EMP Where </a:t>
            </a:r>
            <a:r>
              <a:rPr lang="en-US" dirty="0" err="1"/>
              <a:t>Loc</a:t>
            </a:r>
            <a:r>
              <a:rPr lang="en-US" dirty="0"/>
              <a:t> = ‘MPLS’;”</a:t>
            </a:r>
            <a:endParaRPr lang="en-US" dirty="0"/>
          </a:p>
        </p:txBody>
      </p:sp>
    </p:spTree>
    <p:extLst>
      <p:ext uri="{BB962C8B-B14F-4D97-AF65-F5344CB8AC3E}">
        <p14:creationId xmlns:p14="http://schemas.microsoft.com/office/powerpoint/2010/main" val="210886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1317371"/>
          </a:xfrm>
        </p:spPr>
        <p:txBody>
          <a:bodyPr>
            <a:noAutofit/>
          </a:bodyPr>
          <a:lstStyle/>
          <a:p>
            <a:r>
              <a:rPr lang="es-ES_tradnl" sz="3200" dirty="0" err="1" smtClean="0"/>
              <a:t>Minimalidad</a:t>
            </a:r>
            <a:r>
              <a:rPr lang="es-ES_tradnl" sz="3200" dirty="0" smtClean="0"/>
              <a:t> </a:t>
            </a:r>
            <a:r>
              <a:rPr lang="es-ES_tradnl" sz="3200" dirty="0"/>
              <a:t>y </a:t>
            </a:r>
            <a:r>
              <a:rPr lang="es-ES_tradnl" sz="3200" dirty="0" smtClean="0"/>
              <a:t>completitud de </a:t>
            </a:r>
            <a:r>
              <a:rPr lang="es-ES_tradnl" sz="3200" dirty="0"/>
              <a:t>la fragmentación </a:t>
            </a:r>
            <a:r>
              <a:rPr lang="es-ES_tradnl" sz="3200" dirty="0" smtClean="0"/>
              <a:t>horizontal</a:t>
            </a:r>
            <a:br>
              <a:rPr lang="es-ES_tradnl" sz="3200" dirty="0" smtClean="0"/>
            </a:br>
            <a:r>
              <a:rPr lang="en-US" sz="3200" dirty="0" err="1" smtClean="0"/>
              <a:t>Minimality</a:t>
            </a:r>
            <a:r>
              <a:rPr lang="en-US" sz="3200" dirty="0" smtClean="0"/>
              <a:t> </a:t>
            </a:r>
            <a:r>
              <a:rPr lang="en-US" sz="3200" dirty="0"/>
              <a:t>and Completeness of Horizontal Fragmentation</a:t>
            </a:r>
            <a:endParaRPr lang="en-US" sz="3200" b="1" dirty="0"/>
          </a:p>
        </p:txBody>
      </p:sp>
      <p:sp>
        <p:nvSpPr>
          <p:cNvPr id="3" name="Marcador de contenido 2"/>
          <p:cNvSpPr>
            <a:spLocks noGrp="1"/>
          </p:cNvSpPr>
          <p:nvPr>
            <p:ph idx="1"/>
          </p:nvPr>
        </p:nvSpPr>
        <p:spPr>
          <a:xfrm>
            <a:off x="838200" y="1936376"/>
            <a:ext cx="10612272" cy="4419974"/>
          </a:xfrm>
        </p:spPr>
        <p:txBody>
          <a:bodyPr>
            <a:normAutofit fontScale="92500" lnSpcReduction="20000"/>
          </a:bodyPr>
          <a:lstStyle/>
          <a:p>
            <a:r>
              <a:rPr lang="es-ES_tradnl" dirty="0" smtClean="0"/>
              <a:t>Debería </a:t>
            </a:r>
            <a:r>
              <a:rPr lang="es-ES_tradnl" dirty="0"/>
              <a:t>ser obvio que cuantos más fragmentos existan en un sistema, más tiempo </a:t>
            </a:r>
            <a:r>
              <a:rPr lang="es-ES_tradnl" dirty="0" smtClean="0"/>
              <a:t>tardará </a:t>
            </a:r>
            <a:r>
              <a:rPr lang="es-ES_tradnl" dirty="0"/>
              <a:t>el sistema para reconstruir la tabla. Como resultado, es importante tener un conjunto mínimo de fragmentos horizontales. Para generar un conjunto mínimo de fragmentos, se aplican las siguientes reglas</a:t>
            </a:r>
            <a:r>
              <a:rPr lang="es-ES_tradnl" dirty="0" smtClean="0"/>
              <a:t>.</a:t>
            </a:r>
          </a:p>
          <a:p>
            <a:r>
              <a:rPr lang="es-ES_tradnl" b="1" dirty="0"/>
              <a:t>Regla 1.</a:t>
            </a:r>
            <a:r>
              <a:rPr lang="es-ES_tradnl" dirty="0"/>
              <a:t> Las filas de una tabla </a:t>
            </a:r>
            <a:r>
              <a:rPr lang="es-ES_tradnl" dirty="0" smtClean="0"/>
              <a:t>deben </a:t>
            </a:r>
            <a:r>
              <a:rPr lang="es-ES_tradnl" dirty="0"/>
              <a:t>dividirse en al menos dos fragmentos horizontales, si se accede a las filas de manera diferente por al menos una aplicación</a:t>
            </a:r>
            <a:r>
              <a:rPr lang="es-ES_tradnl" dirty="0" smtClean="0"/>
              <a:t>. Cuando </a:t>
            </a:r>
            <a:r>
              <a:rPr lang="es-ES_tradnl" dirty="0"/>
              <a:t>ya no se requiere la aplicación sucesiva de la Regla 1, el diseñador ha generado un conjunto mínimo y completo de fragmentos horizontales</a:t>
            </a:r>
            <a:r>
              <a:rPr lang="es-ES_tradnl" dirty="0" smtClean="0"/>
              <a:t>.</a:t>
            </a:r>
            <a:endParaRPr lang="es-ES_tradnl" dirty="0" smtClean="0">
              <a:solidFill>
                <a:srgbClr val="FF0000"/>
              </a:solidFill>
            </a:endParaRPr>
          </a:p>
          <a:p>
            <a:r>
              <a:rPr lang="es-ES_tradnl" b="1" dirty="0" smtClean="0"/>
              <a:t>Regla </a:t>
            </a:r>
            <a:r>
              <a:rPr lang="es-ES_tradnl" b="1" dirty="0"/>
              <a:t>2.</a:t>
            </a:r>
            <a:r>
              <a:rPr lang="es-ES_tradnl" dirty="0"/>
              <a:t> Un conjunto de predicados simples, Pr, para una tabla </a:t>
            </a:r>
            <a:r>
              <a:rPr lang="es-ES_tradnl" dirty="0" err="1" smtClean="0"/>
              <a:t>est</a:t>
            </a:r>
            <a:r>
              <a:rPr lang="es-ES" dirty="0" smtClean="0"/>
              <a:t>á </a:t>
            </a:r>
            <a:r>
              <a:rPr lang="es-ES_tradnl" dirty="0" smtClean="0"/>
              <a:t>completo </a:t>
            </a:r>
            <a:r>
              <a:rPr lang="es-ES_tradnl" dirty="0"/>
              <a:t>si y solo si, para dos filas dentro de cualquier fragmento de término </a:t>
            </a:r>
            <a:r>
              <a:rPr lang="es-ES_tradnl" dirty="0" smtClean="0"/>
              <a:t>m</a:t>
            </a:r>
            <a:r>
              <a:rPr lang="es-ES" dirty="0" err="1" smtClean="0"/>
              <a:t>ínimo</a:t>
            </a:r>
            <a:r>
              <a:rPr lang="es-ES" dirty="0" smtClean="0"/>
              <a:t> definido </a:t>
            </a:r>
            <a:r>
              <a:rPr lang="es-ES_tradnl" dirty="0" smtClean="0"/>
              <a:t>en </a:t>
            </a:r>
            <a:r>
              <a:rPr lang="es-ES_tradnl" dirty="0"/>
              <a:t>Pr, las filas tienen la misma probabilidad de que cualquier aplicación acceda a ellas.</a:t>
            </a:r>
            <a:endParaRPr lang="es-ES_tradnl" dirty="0" smtClean="0"/>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6</a:t>
            </a:fld>
            <a:endParaRPr lang="en-US" sz="1400" dirty="0"/>
          </a:p>
        </p:txBody>
      </p:sp>
    </p:spTree>
    <p:extLst>
      <p:ext uri="{BB962C8B-B14F-4D97-AF65-F5344CB8AC3E}">
        <p14:creationId xmlns:p14="http://schemas.microsoft.com/office/powerpoint/2010/main" val="579210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79581"/>
          </a:xfrm>
        </p:spPr>
        <p:txBody>
          <a:bodyPr/>
          <a:lstStyle/>
          <a:p>
            <a:r>
              <a:rPr lang="es-ES" dirty="0" smtClean="0"/>
              <a:t>Ejemplo</a:t>
            </a:r>
            <a:endParaRPr lang="en-US" b="1" dirty="0"/>
          </a:p>
        </p:txBody>
      </p:sp>
      <p:sp>
        <p:nvSpPr>
          <p:cNvPr id="3" name="Marcador de contenido 2"/>
          <p:cNvSpPr>
            <a:spLocks noGrp="1"/>
          </p:cNvSpPr>
          <p:nvPr>
            <p:ph idx="1"/>
          </p:nvPr>
        </p:nvSpPr>
        <p:spPr>
          <a:xfrm>
            <a:off x="339437" y="1344706"/>
            <a:ext cx="4655128" cy="5194206"/>
          </a:xfrm>
        </p:spPr>
        <p:txBody>
          <a:bodyPr>
            <a:normAutofit fontScale="92500"/>
          </a:bodyPr>
          <a:lstStyle/>
          <a:p>
            <a:r>
              <a:rPr lang="es-ES_tradnl" dirty="0"/>
              <a:t>Supongamos que la aplicación "AP1" consulta la tabla "EMP" </a:t>
            </a:r>
            <a:r>
              <a:rPr lang="es-ES_tradnl" dirty="0" smtClean="0"/>
              <a:t>(Figura </a:t>
            </a:r>
            <a:r>
              <a:rPr lang="es-ES_tradnl" dirty="0"/>
              <a:t>2.3) en busca de los empleados que trabajan en Los Ángeles (LA). El conjunto "Pr = {p1: </a:t>
            </a:r>
            <a:r>
              <a:rPr lang="es-ES_tradnl" dirty="0" err="1"/>
              <a:t>Loc</a:t>
            </a:r>
            <a:r>
              <a:rPr lang="es-ES_tradnl" dirty="0"/>
              <a:t> =" LA "}" muestra todos los predicados simples requeridos utilizados por AP1. Por lo tanto, el conjunto “M = {m1: </a:t>
            </a:r>
            <a:r>
              <a:rPr lang="es-ES_tradnl" dirty="0" err="1"/>
              <a:t>Loc</a:t>
            </a:r>
            <a:r>
              <a:rPr lang="es-ES_tradnl" dirty="0"/>
              <a:t> =“ LA ”, m2: </a:t>
            </a:r>
            <a:r>
              <a:rPr lang="es-ES_tradnl" dirty="0" err="1"/>
              <a:t>Loc</a:t>
            </a:r>
            <a:r>
              <a:rPr lang="es-ES_tradnl" dirty="0"/>
              <a:t> &lt;&gt;“ LA ”}” es un conjunto mínimo y completo de predicados de término mínimo para AP1. </a:t>
            </a:r>
            <a:endParaRPr lang="es-ES_tradnl" dirty="0">
              <a:latin typeface="Courier" charset="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7</a:t>
            </a:fld>
            <a:endParaRPr lang="en-US" sz="1400" dirty="0"/>
          </a:p>
        </p:txBody>
      </p:sp>
      <p:pic>
        <p:nvPicPr>
          <p:cNvPr id="6" name="Imagen 5"/>
          <p:cNvPicPr>
            <a:picLocks noChangeAspect="1"/>
          </p:cNvPicPr>
          <p:nvPr/>
        </p:nvPicPr>
        <p:blipFill>
          <a:blip r:embed="rId2"/>
          <a:stretch>
            <a:fillRect/>
          </a:stretch>
        </p:blipFill>
        <p:spPr>
          <a:xfrm>
            <a:off x="4994565" y="1445779"/>
            <a:ext cx="6858000" cy="4038600"/>
          </a:xfrm>
          <a:prstGeom prst="rect">
            <a:avLst/>
          </a:prstGeom>
        </p:spPr>
      </p:pic>
    </p:spTree>
    <p:extLst>
      <p:ext uri="{BB962C8B-B14F-4D97-AF65-F5344CB8AC3E}">
        <p14:creationId xmlns:p14="http://schemas.microsoft.com/office/powerpoint/2010/main" val="2032106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79581"/>
          </a:xfrm>
        </p:spPr>
        <p:txBody>
          <a:bodyPr/>
          <a:lstStyle/>
          <a:p>
            <a:r>
              <a:rPr lang="es-ES" dirty="0" smtClean="0"/>
              <a:t>Ejemplo</a:t>
            </a:r>
            <a:endParaRPr lang="en-US" b="1" dirty="0"/>
          </a:p>
        </p:txBody>
      </p:sp>
      <p:sp>
        <p:nvSpPr>
          <p:cNvPr id="3" name="Marcador de contenido 2"/>
          <p:cNvSpPr>
            <a:spLocks noGrp="1"/>
          </p:cNvSpPr>
          <p:nvPr>
            <p:ph idx="1"/>
          </p:nvPr>
        </p:nvSpPr>
        <p:spPr>
          <a:xfrm>
            <a:off x="838200" y="3578090"/>
            <a:ext cx="8153400" cy="2960821"/>
          </a:xfrm>
        </p:spPr>
        <p:txBody>
          <a:bodyPr>
            <a:normAutofit fontScale="85000" lnSpcReduction="10000"/>
          </a:bodyPr>
          <a:lstStyle/>
          <a:p>
            <a:r>
              <a:rPr lang="es-ES_tradnl" dirty="0" smtClean="0"/>
              <a:t>M </a:t>
            </a:r>
            <a:r>
              <a:rPr lang="es-ES_tradnl" dirty="0"/>
              <a:t>fragmenta EMP en los </a:t>
            </a:r>
            <a:r>
              <a:rPr lang="es-ES_tradnl" dirty="0" smtClean="0"/>
              <a:t>siguientes dos fragmentos:</a:t>
            </a:r>
          </a:p>
          <a:p>
            <a:pPr marL="0" indent="0">
              <a:buNone/>
            </a:pPr>
            <a:r>
              <a:rPr lang="en-US" dirty="0">
                <a:latin typeface="Courier" charset="0"/>
                <a:ea typeface="Courier" charset="0"/>
                <a:cs typeface="Courier" charset="0"/>
              </a:rPr>
              <a:t>Fragment F1: </a:t>
            </a:r>
            <a:r>
              <a:rPr lang="en-US" dirty="0" smtClean="0">
                <a:latin typeface="Courier" charset="0"/>
                <a:ea typeface="Courier" charset="0"/>
                <a:cs typeface="Courier" charset="0"/>
              </a:rPr>
              <a:t>	Create </a:t>
            </a:r>
            <a:r>
              <a:rPr lang="en-US" dirty="0">
                <a:latin typeface="Courier" charset="0"/>
                <a:ea typeface="Courier" charset="0"/>
                <a:cs typeface="Courier" charset="0"/>
              </a:rPr>
              <a:t>table LA_EMPS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 from EMP</a:t>
            </a:r>
          </a:p>
          <a:p>
            <a:pPr marL="0" indent="0">
              <a:buNone/>
            </a:pPr>
            <a:r>
              <a:rPr lang="en-US" dirty="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 "LA";</a:t>
            </a:r>
          </a:p>
          <a:p>
            <a:pPr marL="0" indent="0">
              <a:buNone/>
            </a:pPr>
            <a:r>
              <a:rPr lang="en-US" dirty="0">
                <a:latin typeface="Courier" charset="0"/>
                <a:ea typeface="Courier" charset="0"/>
                <a:cs typeface="Courier" charset="0"/>
              </a:rPr>
              <a:t>Fragment F2: </a:t>
            </a:r>
            <a:r>
              <a:rPr lang="en-US" dirty="0" smtClean="0">
                <a:latin typeface="Courier" charset="0"/>
                <a:ea typeface="Courier" charset="0"/>
                <a:cs typeface="Courier" charset="0"/>
              </a:rPr>
              <a:t>	Create </a:t>
            </a:r>
            <a:r>
              <a:rPr lang="en-US" dirty="0">
                <a:latin typeface="Courier" charset="0"/>
                <a:ea typeface="Courier" charset="0"/>
                <a:cs typeface="Courier" charset="0"/>
              </a:rPr>
              <a:t>table NON_LA_EMPS as</a:t>
            </a:r>
          </a:p>
          <a:p>
            <a:pPr marL="0" indent="0">
              <a:buNone/>
            </a:pPr>
            <a:r>
              <a:rPr lang="en-US" dirty="0" smtClean="0">
                <a:latin typeface="Courier" charset="0"/>
                <a:ea typeface="Courier" charset="0"/>
                <a:cs typeface="Courier" charset="0"/>
              </a:rPr>
              <a:t>			Select </a:t>
            </a:r>
            <a:r>
              <a:rPr lang="en-US" dirty="0">
                <a:latin typeface="Courier" charset="0"/>
                <a:ea typeface="Courier" charset="0"/>
                <a:cs typeface="Courier" charset="0"/>
              </a:rPr>
              <a:t>* from EMP</a:t>
            </a:r>
          </a:p>
          <a:p>
            <a:pPr marL="0" indent="0">
              <a:buNone/>
            </a:pPr>
            <a:r>
              <a:rPr lang="en-US" dirty="0" smtClean="0">
                <a:latin typeface="Courier" charset="0"/>
                <a:ea typeface="Courier" charset="0"/>
                <a:cs typeface="Courier" charset="0"/>
              </a:rPr>
              <a:t>			Where </a:t>
            </a:r>
            <a:r>
              <a:rPr lang="en-US" dirty="0" err="1">
                <a:latin typeface="Courier" charset="0"/>
                <a:ea typeface="Courier" charset="0"/>
                <a:cs typeface="Courier" charset="0"/>
              </a:rPr>
              <a:t>Loc</a:t>
            </a:r>
            <a:r>
              <a:rPr lang="en-US" dirty="0">
                <a:latin typeface="Courier" charset="0"/>
                <a:ea typeface="Courier" charset="0"/>
                <a:cs typeface="Courier" charset="0"/>
              </a:rPr>
              <a:t> &lt;&gt; "LA";</a:t>
            </a:r>
            <a:endParaRPr lang="es-ES_tradnl" dirty="0">
              <a:latin typeface="Courier" charset="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8</a:t>
            </a:fld>
            <a:endParaRPr lang="en-US" sz="1400" dirty="0"/>
          </a:p>
        </p:txBody>
      </p:sp>
      <p:pic>
        <p:nvPicPr>
          <p:cNvPr id="6" name="Imagen 5"/>
          <p:cNvPicPr>
            <a:picLocks noChangeAspect="1"/>
          </p:cNvPicPr>
          <p:nvPr/>
        </p:nvPicPr>
        <p:blipFill>
          <a:blip r:embed="rId2"/>
          <a:stretch>
            <a:fillRect/>
          </a:stretch>
        </p:blipFill>
        <p:spPr>
          <a:xfrm>
            <a:off x="6192982" y="135082"/>
            <a:ext cx="5846618" cy="3443008"/>
          </a:xfrm>
          <a:prstGeom prst="rect">
            <a:avLst/>
          </a:prstGeom>
        </p:spPr>
      </p:pic>
    </p:spTree>
    <p:extLst>
      <p:ext uri="{BB962C8B-B14F-4D97-AF65-F5344CB8AC3E}">
        <p14:creationId xmlns:p14="http://schemas.microsoft.com/office/powerpoint/2010/main" val="93176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925793"/>
          </a:xfrm>
        </p:spPr>
        <p:txBody>
          <a:bodyPr/>
          <a:lstStyle/>
          <a:p>
            <a:r>
              <a:rPr lang="es-ES" dirty="0" smtClean="0"/>
              <a:t>Ejemplo</a:t>
            </a:r>
            <a:endParaRPr lang="en-US" b="1" dirty="0"/>
          </a:p>
        </p:txBody>
      </p:sp>
      <p:sp>
        <p:nvSpPr>
          <p:cNvPr id="3" name="Marcador de contenido 2"/>
          <p:cNvSpPr>
            <a:spLocks noGrp="1"/>
          </p:cNvSpPr>
          <p:nvPr>
            <p:ph idx="1"/>
          </p:nvPr>
        </p:nvSpPr>
        <p:spPr>
          <a:xfrm>
            <a:off x="838200" y="1452282"/>
            <a:ext cx="10612272" cy="5086630"/>
          </a:xfrm>
        </p:spPr>
        <p:txBody>
          <a:bodyPr>
            <a:normAutofit fontScale="92500" lnSpcReduction="10000"/>
          </a:bodyPr>
          <a:lstStyle/>
          <a:p>
            <a:r>
              <a:rPr lang="es-ES_tradnl" dirty="0"/>
              <a:t>Si AP1 también excluyera a cualquier empleado cuyo salario fuera inferior o igual a 30000 (además de verificar el valor de </a:t>
            </a:r>
            <a:r>
              <a:rPr lang="es-ES_tradnl" dirty="0" err="1"/>
              <a:t>Loc</a:t>
            </a:r>
            <a:r>
              <a:rPr lang="es-ES_tradnl" dirty="0"/>
              <a:t>), entonces el conjunto de predicados ya no sería mínimo ni completo. Esta verificación adicional significaría que AP1 accedería a las filas en </a:t>
            </a:r>
            <a:r>
              <a:rPr lang="es-ES_tradnl" dirty="0" smtClean="0"/>
              <a:t>el</a:t>
            </a:r>
            <a:r>
              <a:rPr lang="es-ES_tradnl" dirty="0" smtClean="0"/>
              <a:t> </a:t>
            </a:r>
            <a:r>
              <a:rPr lang="es-ES_tradnl" dirty="0"/>
              <a:t>F1 de manera diferente según el salario de cada empleado en </a:t>
            </a:r>
            <a:r>
              <a:rPr lang="es-ES_tradnl" dirty="0" smtClean="0"/>
              <a:t>el</a:t>
            </a:r>
            <a:r>
              <a:rPr lang="es-ES_tradnl" dirty="0" smtClean="0"/>
              <a:t> </a:t>
            </a:r>
            <a:r>
              <a:rPr lang="es-ES_tradnl" dirty="0"/>
              <a:t>F1. Aplicando la regla de </a:t>
            </a:r>
            <a:r>
              <a:rPr lang="es-ES_tradnl" dirty="0" err="1"/>
              <a:t>minimalidad</a:t>
            </a:r>
            <a:r>
              <a:rPr lang="es-ES_tradnl" dirty="0"/>
              <a:t> mencionada anteriormente, tendríamos que fragmentar aún más la tabla EMP, si este fuera el caso. Los nuevos predicados simples para AP1 requerirían cambiar Pr y M a lo siguiente</a:t>
            </a:r>
            <a:r>
              <a:rPr lang="es-ES_tradnl" dirty="0" smtClean="0"/>
              <a:t>:</a:t>
            </a:r>
          </a:p>
          <a:p>
            <a:pPr marL="0" indent="0">
              <a:buNone/>
            </a:pPr>
            <a:r>
              <a:rPr lang="mr-IN" dirty="0" err="1">
                <a:latin typeface="Courier" charset="0"/>
                <a:ea typeface="Courier" charset="0"/>
                <a:cs typeface="Courier" charset="0"/>
              </a:rPr>
              <a:t>Pr</a:t>
            </a:r>
            <a:r>
              <a:rPr lang="mr-IN" dirty="0">
                <a:latin typeface="Courier" charset="0"/>
                <a:ea typeface="Courier" charset="0"/>
                <a:cs typeface="Courier" charset="0"/>
              </a:rPr>
              <a:t> = </a:t>
            </a:r>
            <a:r>
              <a:rPr lang="mr-IN" dirty="0" smtClean="0">
                <a:latin typeface="Courier" charset="0"/>
                <a:ea typeface="Courier" charset="0"/>
                <a:cs typeface="Courier" charset="0"/>
              </a:rPr>
              <a:t>{p1</a:t>
            </a:r>
            <a:r>
              <a:rPr lang="mr-IN" dirty="0">
                <a:latin typeface="Courier" charset="0"/>
                <a:ea typeface="Courier" charset="0"/>
                <a:cs typeface="Courier" charset="0"/>
              </a:rPr>
              <a:t>: </a:t>
            </a:r>
            <a:r>
              <a:rPr lang="mr-IN" dirty="0" err="1">
                <a:latin typeface="Courier" charset="0"/>
                <a:ea typeface="Courier" charset="0"/>
                <a:cs typeface="Courier" charset="0"/>
              </a:rPr>
              <a:t>Loc</a:t>
            </a:r>
            <a:r>
              <a:rPr lang="mr-IN" dirty="0">
                <a:latin typeface="Courier" charset="0"/>
                <a:ea typeface="Courier" charset="0"/>
                <a:cs typeface="Courier" charset="0"/>
              </a:rPr>
              <a:t> = "LA</a:t>
            </a:r>
            <a:r>
              <a:rPr lang="mr-IN" dirty="0" smtClean="0">
                <a:latin typeface="Courier" charset="0"/>
                <a:ea typeface="Courier" charset="0"/>
                <a:cs typeface="Courier" charset="0"/>
              </a:rPr>
              <a:t>",</a:t>
            </a:r>
            <a:r>
              <a:rPr lang="es-ES" dirty="0" smtClean="0">
                <a:latin typeface="Courier" charset="0"/>
                <a:ea typeface="Courier" charset="0"/>
                <a:cs typeface="Courier" charset="0"/>
              </a:rPr>
              <a:t> </a:t>
            </a:r>
            <a:r>
              <a:rPr lang="en-US" dirty="0" smtClean="0">
                <a:latin typeface="Courier" charset="0"/>
                <a:ea typeface="Courier" charset="0"/>
                <a:cs typeface="Courier" charset="0"/>
              </a:rPr>
              <a:t>p2</a:t>
            </a:r>
            <a:r>
              <a:rPr lang="en-US" dirty="0">
                <a:latin typeface="Courier" charset="0"/>
                <a:ea typeface="Courier" charset="0"/>
                <a:cs typeface="Courier" charset="0"/>
              </a:rPr>
              <a:t>: salary &gt; 30000}</a:t>
            </a:r>
          </a:p>
          <a:p>
            <a:pPr marL="0" indent="0">
              <a:buNone/>
            </a:pPr>
            <a:r>
              <a:rPr lang="mr-IN" dirty="0">
                <a:latin typeface="Courier" charset="0"/>
                <a:ea typeface="Courier" charset="0"/>
                <a:cs typeface="Courier" charset="0"/>
              </a:rPr>
              <a:t>M = {m1: </a:t>
            </a:r>
            <a:r>
              <a:rPr lang="mr-IN" dirty="0" err="1">
                <a:latin typeface="Courier" charset="0"/>
                <a:ea typeface="Courier" charset="0"/>
                <a:cs typeface="Courier" charset="0"/>
              </a:rPr>
              <a:t>Loc</a:t>
            </a:r>
            <a:r>
              <a:rPr lang="mr-IN" dirty="0">
                <a:latin typeface="Courier" charset="0"/>
                <a:ea typeface="Courier" charset="0"/>
                <a:cs typeface="Courier" charset="0"/>
              </a:rPr>
              <a:t> = "LA" </a:t>
            </a:r>
            <a:r>
              <a:rPr lang="mr-IN" dirty="0" err="1">
                <a:latin typeface="Courier" charset="0"/>
                <a:ea typeface="Courier" charset="0"/>
                <a:cs typeface="Courier" charset="0"/>
              </a:rPr>
              <a:t>Sal</a:t>
            </a:r>
            <a:r>
              <a:rPr lang="mr-IN" dirty="0">
                <a:latin typeface="Courier" charset="0"/>
                <a:ea typeface="Courier" charset="0"/>
                <a:cs typeface="Courier" charset="0"/>
              </a:rPr>
              <a:t> &gt; 30000,</a:t>
            </a:r>
          </a:p>
          <a:p>
            <a:pPr marL="0" indent="0">
              <a:buNone/>
            </a:pPr>
            <a:r>
              <a:rPr lang="es-ES" dirty="0" smtClean="0">
                <a:latin typeface="Courier" charset="0"/>
                <a:ea typeface="Courier" charset="0"/>
                <a:cs typeface="Courier" charset="0"/>
              </a:rPr>
              <a:t>	</a:t>
            </a:r>
            <a:r>
              <a:rPr lang="mr-IN" dirty="0" smtClean="0">
                <a:latin typeface="Courier" charset="0"/>
                <a:ea typeface="Courier" charset="0"/>
                <a:cs typeface="Courier" charset="0"/>
              </a:rPr>
              <a:t>m2</a:t>
            </a:r>
            <a:r>
              <a:rPr lang="mr-IN" dirty="0">
                <a:latin typeface="Courier" charset="0"/>
                <a:ea typeface="Courier" charset="0"/>
                <a:cs typeface="Courier" charset="0"/>
              </a:rPr>
              <a:t>: </a:t>
            </a:r>
            <a:r>
              <a:rPr lang="mr-IN" dirty="0" err="1">
                <a:latin typeface="Courier" charset="0"/>
                <a:ea typeface="Courier" charset="0"/>
                <a:cs typeface="Courier" charset="0"/>
              </a:rPr>
              <a:t>Loc</a:t>
            </a:r>
            <a:r>
              <a:rPr lang="mr-IN" dirty="0">
                <a:latin typeface="Courier" charset="0"/>
                <a:ea typeface="Courier" charset="0"/>
                <a:cs typeface="Courier" charset="0"/>
              </a:rPr>
              <a:t> = "LA" </a:t>
            </a:r>
            <a:r>
              <a:rPr lang="mr-IN" dirty="0" err="1" smtClean="0">
                <a:latin typeface="Courier" charset="0"/>
                <a:ea typeface="Courier" charset="0"/>
                <a:cs typeface="Courier" charset="0"/>
              </a:rPr>
              <a:t>Sal</a:t>
            </a:r>
            <a:r>
              <a:rPr lang="mr-IN" dirty="0" smtClean="0">
                <a:latin typeface="Courier" charset="0"/>
                <a:ea typeface="Courier" charset="0"/>
                <a:cs typeface="Courier" charset="0"/>
              </a:rPr>
              <a:t> </a:t>
            </a:r>
            <a:r>
              <a:rPr lang="mr-IN" dirty="0">
                <a:latin typeface="Courier" charset="0"/>
                <a:ea typeface="Courier" charset="0"/>
                <a:cs typeface="Courier" charset="0"/>
              </a:rPr>
              <a:t>&lt;= 30000,</a:t>
            </a:r>
          </a:p>
          <a:p>
            <a:pPr marL="0" indent="0">
              <a:buNone/>
            </a:pPr>
            <a:r>
              <a:rPr lang="es-ES" dirty="0" smtClean="0">
                <a:latin typeface="Courier" charset="0"/>
                <a:ea typeface="Courier" charset="0"/>
                <a:cs typeface="Courier" charset="0"/>
              </a:rPr>
              <a:t>	</a:t>
            </a:r>
            <a:r>
              <a:rPr lang="mr-IN" dirty="0" smtClean="0">
                <a:latin typeface="Courier" charset="0"/>
                <a:ea typeface="Courier" charset="0"/>
                <a:cs typeface="Courier" charset="0"/>
              </a:rPr>
              <a:t>m3</a:t>
            </a:r>
            <a:r>
              <a:rPr lang="mr-IN" dirty="0">
                <a:latin typeface="Courier" charset="0"/>
                <a:ea typeface="Courier" charset="0"/>
                <a:cs typeface="Courier" charset="0"/>
              </a:rPr>
              <a:t>: </a:t>
            </a:r>
            <a:r>
              <a:rPr lang="mr-IN" dirty="0" err="1">
                <a:latin typeface="Courier" charset="0"/>
                <a:ea typeface="Courier" charset="0"/>
                <a:cs typeface="Courier" charset="0"/>
              </a:rPr>
              <a:t>Loc</a:t>
            </a:r>
            <a:r>
              <a:rPr lang="mr-IN" dirty="0">
                <a:latin typeface="Courier" charset="0"/>
                <a:ea typeface="Courier" charset="0"/>
                <a:cs typeface="Courier" charset="0"/>
              </a:rPr>
              <a:t> &lt;&gt;"LA" </a:t>
            </a:r>
            <a:r>
              <a:rPr lang="mr-IN" dirty="0" err="1">
                <a:latin typeface="Courier" charset="0"/>
                <a:ea typeface="Courier" charset="0"/>
                <a:cs typeface="Courier" charset="0"/>
              </a:rPr>
              <a:t>Sal</a:t>
            </a:r>
            <a:r>
              <a:rPr lang="mr-IN" dirty="0">
                <a:latin typeface="Courier" charset="0"/>
                <a:ea typeface="Courier" charset="0"/>
                <a:cs typeface="Courier" charset="0"/>
              </a:rPr>
              <a:t> &gt; 30000,</a:t>
            </a:r>
          </a:p>
          <a:p>
            <a:pPr marL="0" indent="0">
              <a:buNone/>
            </a:pPr>
            <a:r>
              <a:rPr lang="es-ES" dirty="0" smtClean="0">
                <a:latin typeface="Courier" charset="0"/>
                <a:ea typeface="Courier" charset="0"/>
                <a:cs typeface="Courier" charset="0"/>
              </a:rPr>
              <a:t>	</a:t>
            </a:r>
            <a:r>
              <a:rPr lang="mr-IN" dirty="0" smtClean="0">
                <a:latin typeface="Courier" charset="0"/>
                <a:ea typeface="Courier" charset="0"/>
                <a:cs typeface="Courier" charset="0"/>
              </a:rPr>
              <a:t>m4</a:t>
            </a:r>
            <a:r>
              <a:rPr lang="mr-IN" dirty="0">
                <a:latin typeface="Courier" charset="0"/>
                <a:ea typeface="Courier" charset="0"/>
                <a:cs typeface="Courier" charset="0"/>
              </a:rPr>
              <a:t>: </a:t>
            </a:r>
            <a:r>
              <a:rPr lang="mr-IN" dirty="0" err="1">
                <a:latin typeface="Courier" charset="0"/>
                <a:ea typeface="Courier" charset="0"/>
                <a:cs typeface="Courier" charset="0"/>
              </a:rPr>
              <a:t>Loc</a:t>
            </a:r>
            <a:r>
              <a:rPr lang="mr-IN" dirty="0">
                <a:latin typeface="Courier" charset="0"/>
                <a:ea typeface="Courier" charset="0"/>
                <a:cs typeface="Courier" charset="0"/>
              </a:rPr>
              <a:t> &lt;&gt;"LA" </a:t>
            </a:r>
            <a:r>
              <a:rPr lang="mr-IN" dirty="0" err="1">
                <a:latin typeface="Courier" charset="0"/>
                <a:ea typeface="Courier" charset="0"/>
                <a:cs typeface="Courier" charset="0"/>
              </a:rPr>
              <a:t>Sal</a:t>
            </a:r>
            <a:r>
              <a:rPr lang="mr-IN" dirty="0">
                <a:latin typeface="Courier" charset="0"/>
                <a:ea typeface="Courier" charset="0"/>
                <a:cs typeface="Courier" charset="0"/>
              </a:rPr>
              <a:t> &lt;= 30000}</a:t>
            </a:r>
            <a:endParaRPr lang="es-ES_tradnl" dirty="0" smtClean="0">
              <a:latin typeface="Courier" charset="0"/>
              <a:ea typeface="Courier" charset="0"/>
              <a:cs typeface="Courier" charset="0"/>
            </a:endParaRPr>
          </a:p>
        </p:txBody>
      </p:sp>
      <p:sp>
        <p:nvSpPr>
          <p:cNvPr id="4" name="Marcador de pie de página 3"/>
          <p:cNvSpPr>
            <a:spLocks noGrp="1"/>
          </p:cNvSpPr>
          <p:nvPr>
            <p:ph type="ftr" sz="quarter" idx="11"/>
          </p:nvPr>
        </p:nvSpPr>
        <p:spPr/>
        <p:txBody>
          <a:bodyPr/>
          <a:lstStyle/>
          <a:p>
            <a:r>
              <a:rPr lang="en-US" smtClean="0"/>
              <a:t>EPN - Lorena Recalde Ph.D.</a:t>
            </a:r>
            <a:endParaRPr lang="en-US"/>
          </a:p>
        </p:txBody>
      </p:sp>
      <p:sp>
        <p:nvSpPr>
          <p:cNvPr id="5" name="Marcador de número de diapositiva 4"/>
          <p:cNvSpPr>
            <a:spLocks noGrp="1"/>
          </p:cNvSpPr>
          <p:nvPr>
            <p:ph type="sldNum" sz="quarter" idx="12"/>
          </p:nvPr>
        </p:nvSpPr>
        <p:spPr/>
        <p:txBody>
          <a:bodyPr/>
          <a:lstStyle/>
          <a:p>
            <a:fld id="{694B9F08-450C-8F48-AE7B-7399617BC908}" type="slidenum">
              <a:rPr lang="en-US" sz="1400" smtClean="0"/>
              <a:t>9</a:t>
            </a:fld>
            <a:endParaRPr lang="en-US" sz="1400" dirty="0"/>
          </a:p>
        </p:txBody>
      </p:sp>
    </p:spTree>
    <p:extLst>
      <p:ext uri="{BB962C8B-B14F-4D97-AF65-F5344CB8AC3E}">
        <p14:creationId xmlns:p14="http://schemas.microsoft.com/office/powerpoint/2010/main" val="590607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2606</TotalTime>
  <Words>6016</Words>
  <Application>Microsoft Macintosh PowerPoint</Application>
  <PresentationFormat>Panorámica</PresentationFormat>
  <Paragraphs>275</Paragraphs>
  <Slides>50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50</vt:i4>
      </vt:variant>
    </vt:vector>
  </HeadingPairs>
  <TitlesOfParts>
    <vt:vector size="55" baseType="lpstr">
      <vt:lpstr>Calibri</vt:lpstr>
      <vt:lpstr>Calibri Light</vt:lpstr>
      <vt:lpstr>Courier</vt:lpstr>
      <vt:lpstr>Arial</vt:lpstr>
      <vt:lpstr>Tema de Office</vt:lpstr>
      <vt:lpstr>Capítulo 2</vt:lpstr>
      <vt:lpstr>Guía para la generación de  fragmentación horizontal</vt:lpstr>
      <vt:lpstr>Presentación de PowerPoint</vt:lpstr>
      <vt:lpstr>Presentación de PowerPoint</vt:lpstr>
      <vt:lpstr>Presentación de PowerPoint</vt:lpstr>
      <vt:lpstr>Minimalidad y completitud de la fragmentación horizontal Minimality and Completeness of Horizontal Fragmentation</vt:lpstr>
      <vt:lpstr>Ejemplo</vt:lpstr>
      <vt:lpstr>Ejemplo</vt:lpstr>
      <vt:lpstr>Ejemplo</vt:lpstr>
      <vt:lpstr>Observaciones</vt:lpstr>
      <vt:lpstr>Ejemplo</vt:lpstr>
      <vt:lpstr>Ejemplo</vt:lpstr>
      <vt:lpstr>Ejemplo</vt:lpstr>
      <vt:lpstr>Observaciones</vt:lpstr>
      <vt:lpstr>Observaciones</vt:lpstr>
      <vt:lpstr>Observaciones</vt:lpstr>
      <vt:lpstr>Observaciones</vt:lpstr>
      <vt:lpstr>Observaciones</vt:lpstr>
      <vt:lpstr>Reglas de corrección de fragmentación horizontal</vt:lpstr>
      <vt:lpstr>Reglas de corrección de fragmentación horizontal</vt:lpstr>
      <vt:lpstr>Replicación</vt:lpstr>
      <vt:lpstr>Presentación de PowerPoint</vt:lpstr>
      <vt:lpstr>Presentación de PowerPoint</vt:lpstr>
      <vt:lpstr>Impacto de la Distribución en las Consultas de Usuario</vt:lpstr>
      <vt:lpstr>Presentación de PowerPoint</vt:lpstr>
      <vt:lpstr>Ejemplo</vt:lpstr>
      <vt:lpstr>Ejemplo</vt:lpstr>
      <vt:lpstr>Ejemplo</vt:lpstr>
      <vt:lpstr>Escenario 1:  No GDD—Sin Transparencia</vt:lpstr>
      <vt:lpstr>Escenario 1:  No GDD—Sin Transparencia</vt:lpstr>
      <vt:lpstr>Presentación de PowerPoint</vt:lpstr>
      <vt:lpstr>Escenario 2: GDD que contiene información de ubicación: transparencia de ubicación</vt:lpstr>
      <vt:lpstr>Escenario 2: GDD que contiene información de ubicación:  transparencia de ubicación</vt:lpstr>
      <vt:lpstr>Escenario 2: GDD que contiene información de ubicación:  transparencia de ubicación</vt:lpstr>
      <vt:lpstr>Escenario 3: Transparencias de Fragmentación, Ubicación y de Replicación</vt:lpstr>
      <vt:lpstr>Escenario 3: Transparencias de Fragmentación, Ubicación y de Replicación</vt:lpstr>
      <vt:lpstr>Escenario 3: Transparencias de Fragmentación, Ubicación y de Replicación</vt:lpstr>
      <vt:lpstr>Presentación de PowerPoint</vt:lpstr>
      <vt:lpstr>UN EJEMPLO MÁS COMPLEJO</vt:lpstr>
      <vt:lpstr>UN EJEMPLO MÁS COMPLEJO</vt:lpstr>
      <vt:lpstr>UN EJEMPLO MÁS COMPLEJO</vt:lpstr>
      <vt:lpstr>UN EJEMPLO MÁS COMPLEJO Transparencias de Fragmentación, Ubicación y de Replicación</vt:lpstr>
      <vt:lpstr>UN EJEMPLO MÁS COMPLEJO Transparencias de Fragmentación, Ubicación y de Replicación</vt:lpstr>
      <vt:lpstr>UN EJEMPLO MÁS COMPLEJO Transparencias de Ubicación y de Replicación</vt:lpstr>
      <vt:lpstr>UN EJEMPLO MÁS COMPLEJO Transparencias de Ubicación y de Replicación</vt:lpstr>
      <vt:lpstr>UN EJEMPLO MÁS COMPLEJO Transparencias de Ubicación y de Replicación</vt:lpstr>
      <vt:lpstr>UN EJEMPLO MÁS COMPLEJO Sin Transparencias</vt:lpstr>
      <vt:lpstr>UN EJEMPLO MÁS COMPLEJO Sin Transparencias</vt:lpstr>
      <vt:lpstr>UN EJEMPLO MÁS COMPLEJO Sin Transparencias</vt:lpstr>
      <vt:lpstr>Taller 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Lorena Recalde</dc:creator>
  <cp:lastModifiedBy>Lorena Recalde</cp:lastModifiedBy>
  <cp:revision>145</cp:revision>
  <dcterms:created xsi:type="dcterms:W3CDTF">2019-04-09T06:23:33Z</dcterms:created>
  <dcterms:modified xsi:type="dcterms:W3CDTF">2019-04-23T20:40:14Z</dcterms:modified>
</cp:coreProperties>
</file>