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3" r:id="rId19"/>
    <p:sldId id="276" r:id="rId20"/>
    <p:sldId id="274"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7"/>
    <p:restoredTop sz="94617"/>
  </p:normalViewPr>
  <p:slideViewPr>
    <p:cSldViewPr snapToGrid="0" snapToObjects="1">
      <p:cViewPr varScale="1">
        <p:scale>
          <a:sx n="88" d="100"/>
          <a:sy n="88"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4/9/19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4/9/19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4/9/19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4/9/19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4/9/19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4/9/19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4/9/19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4/9/19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4/9/19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4/9/19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4/9/19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4/9/19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UNA NUEVA </a:t>
            </a:r>
            <a:r>
              <a:rPr lang="en-US" dirty="0" smtClean="0"/>
              <a:t>TAXONOM</a:t>
            </a:r>
            <a:r>
              <a:rPr lang="es-ES" dirty="0" smtClean="0"/>
              <a:t>Í</a:t>
            </a:r>
            <a:r>
              <a:rPr lang="en-US" dirty="0" smtClean="0"/>
              <a:t>A</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09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71253"/>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801504"/>
            <a:ext cx="10719816" cy="4554846"/>
          </a:xfrm>
        </p:spPr>
        <p:txBody>
          <a:bodyPr>
            <a:normAutofit lnSpcReduction="10000"/>
          </a:bodyPr>
          <a:lstStyle/>
          <a:p>
            <a:r>
              <a:rPr lang="es-ES_tradnl" dirty="0"/>
              <a:t>Los subsistemas que proporcionan "acceso no restringido" o al menos "acceso suficiente" </a:t>
            </a:r>
            <a:r>
              <a:rPr lang="es-ES_tradnl" dirty="0" smtClean="0"/>
              <a:t>a las implementaciones subyacentes </a:t>
            </a:r>
            <a:r>
              <a:rPr lang="es-ES_tradnl" dirty="0"/>
              <a:t>y los detalles de </a:t>
            </a:r>
            <a:r>
              <a:rPr lang="es-ES_tradnl" dirty="0" smtClean="0"/>
              <a:t>despliegue están </a:t>
            </a:r>
            <a:r>
              <a:rPr lang="es-ES_tradnl" b="1" dirty="0" smtClean="0"/>
              <a:t>abiertos</a:t>
            </a:r>
            <a:r>
              <a:rPr lang="es-ES_tradnl" dirty="0" smtClean="0"/>
              <a:t>, </a:t>
            </a:r>
            <a:r>
              <a:rPr lang="es-ES_tradnl" dirty="0"/>
              <a:t>mientras que los sistemas que no lo </a:t>
            </a:r>
            <a:r>
              <a:rPr lang="es-ES_tradnl" dirty="0" smtClean="0"/>
              <a:t>ofrecen están </a:t>
            </a:r>
            <a:r>
              <a:rPr lang="es-ES_tradnl" b="1" dirty="0" smtClean="0"/>
              <a:t>cerrados</a:t>
            </a:r>
            <a:r>
              <a:rPr lang="es-ES_tradnl" dirty="0" smtClean="0"/>
              <a:t>. </a:t>
            </a:r>
          </a:p>
          <a:p>
            <a:r>
              <a:rPr lang="es-ES_tradnl" dirty="0" smtClean="0"/>
              <a:t>Si </a:t>
            </a:r>
            <a:r>
              <a:rPr lang="es-ES_tradnl" dirty="0"/>
              <a:t>bien la mayoría de los subsistemas reales proporcionan algún nivel de acceso, determinar el grado de apertura o cierre de un subsistema en particular depende de las interfaces reales que expone y del tipo de funcionalidad que intentamos implementar. </a:t>
            </a:r>
            <a:endParaRPr lang="es-ES_tradnl" dirty="0" smtClean="0"/>
          </a:p>
          <a:p>
            <a:r>
              <a:rPr lang="es-ES_tradnl" dirty="0" smtClean="0"/>
              <a:t>Si </a:t>
            </a:r>
            <a:r>
              <a:rPr lang="es-ES_tradnl" dirty="0"/>
              <a:t>todas las instancias de COS están </a:t>
            </a:r>
            <a:r>
              <a:rPr lang="es-ES_tradnl" dirty="0" smtClean="0"/>
              <a:t>abiertas, </a:t>
            </a:r>
            <a:r>
              <a:rPr lang="es-ES_tradnl" dirty="0"/>
              <a:t>entonces tenemos el primer caso extremo (completamente abierto). Si todas las instancias de COS están </a:t>
            </a:r>
            <a:r>
              <a:rPr lang="es-ES_tradnl" dirty="0" smtClean="0"/>
              <a:t>cerradas, </a:t>
            </a:r>
            <a:r>
              <a:rPr lang="es-ES_tradnl" dirty="0"/>
              <a:t>entonces tenemos el otro caso extremo (completamente cerrado).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36088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460310"/>
            <a:ext cx="10719816" cy="4896040"/>
          </a:xfrm>
        </p:spPr>
        <p:txBody>
          <a:bodyPr>
            <a:normAutofit fontScale="85000" lnSpcReduction="10000"/>
          </a:bodyPr>
          <a:lstStyle/>
          <a:p>
            <a:r>
              <a:rPr lang="es-ES_tradnl" dirty="0"/>
              <a:t>Un DDBE completamente abierto puede ocurrir en cualquiera de estos tres escenarios:</a:t>
            </a:r>
          </a:p>
          <a:p>
            <a:pPr lvl="1"/>
            <a:r>
              <a:rPr lang="es-ES_tradnl" sz="2900" dirty="0"/>
              <a:t>Si escribimos todos los componentes o instancias de servicio nosotros mismos (desde cero)</a:t>
            </a:r>
          </a:p>
          <a:p>
            <a:pPr lvl="1"/>
            <a:r>
              <a:rPr lang="es-ES_tradnl" sz="2900" dirty="0"/>
              <a:t>Si utilizamos software libre y de código abierto (FOSS) para todas las instancias de COS que no escribimos nosotros mismos</a:t>
            </a:r>
          </a:p>
          <a:p>
            <a:pPr lvl="1"/>
            <a:r>
              <a:rPr lang="es-ES_tradnl" sz="2900" dirty="0"/>
              <a:t>Si obtenemos algún tipo de acuerdo con los proveedores de COS (para todas las instancias de COS que no escribimos nosotros mismos) permitiéndonos el acceso abierto que </a:t>
            </a:r>
            <a:r>
              <a:rPr lang="es-ES_tradnl" sz="2900" dirty="0" smtClean="0"/>
              <a:t>necesitamos</a:t>
            </a:r>
          </a:p>
          <a:p>
            <a:r>
              <a:rPr lang="es-ES_tradnl" sz="3000" dirty="0"/>
              <a:t>Los dos primeros escenarios son posibles, </a:t>
            </a:r>
            <a:r>
              <a:rPr lang="es-ES_tradnl" sz="3000" dirty="0" smtClean="0"/>
              <a:t>pero </a:t>
            </a:r>
            <a:r>
              <a:rPr lang="es-ES_tradnl" sz="3000" dirty="0"/>
              <a:t>debemos evitar por completo cualquier producto que no sea FOSS o COTS. </a:t>
            </a:r>
            <a:endParaRPr lang="es-ES_tradnl" sz="3000" dirty="0" smtClean="0"/>
          </a:p>
          <a:p>
            <a:r>
              <a:rPr lang="es-ES_tradnl" sz="3000" dirty="0" smtClean="0"/>
              <a:t>El </a:t>
            </a:r>
            <a:r>
              <a:rPr lang="es-ES_tradnl" sz="3000" dirty="0"/>
              <a:t>tercer escenario también es algo inusual, ya que lo más probable es que involucre contratos legales y quizás tarifas de licencia adicionales. Esto significa que un DDBE completamente abierto es una situación muy </a:t>
            </a:r>
            <a:r>
              <a:rPr lang="es-ES_tradnl" sz="3000" dirty="0" smtClean="0"/>
              <a:t>rara.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Tree>
    <p:extLst>
      <p:ext uri="{BB962C8B-B14F-4D97-AF65-F5344CB8AC3E}">
        <p14:creationId xmlns:p14="http://schemas.microsoft.com/office/powerpoint/2010/main" val="85684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20000"/>
          </a:bodyPr>
          <a:lstStyle/>
          <a:p>
            <a:endParaRPr lang="es-ES_tradnl" dirty="0" smtClean="0"/>
          </a:p>
          <a:p>
            <a:r>
              <a:rPr lang="es-ES_tradnl" dirty="0"/>
              <a:t>Un DDBE completamente cerrado solo puede ocurrir si no tenemos acceso suficiente a los detalles de implementación para cualquiera de las instancias de COS en el DDBE: en otras palabras, solo si cada instancia de COS en el DDBE fuera una caja negra cuyos mecanismos internos impidieron completamente nuestro intento por comprender o integrar. Esta es una situación muy común para los componentes dentro de un DBE centralizado COTS, donde no tenemos acceso al funcionamiento interno de los </a:t>
            </a:r>
            <a:r>
              <a:rPr lang="es-ES_tradnl" dirty="0" smtClean="0"/>
              <a:t>algoritmos.</a:t>
            </a:r>
            <a:endParaRPr lang="es-ES_tradnl" dirty="0"/>
          </a:p>
          <a:p>
            <a:r>
              <a:rPr lang="es-ES_tradnl" dirty="0" smtClean="0"/>
              <a:t>Cada </a:t>
            </a:r>
            <a:r>
              <a:rPr lang="es-ES_tradnl" dirty="0"/>
              <a:t>DDBE puede ser una situación ligeramente diferente, pero normalmente, las instancias de COS se vuelven "más abiertas</a:t>
            </a:r>
            <a:r>
              <a:rPr lang="es-ES_tradnl" dirty="0" smtClean="0"/>
              <a:t>". </a:t>
            </a:r>
            <a:r>
              <a:rPr lang="es-ES_tradnl" dirty="0"/>
              <a:t>Esto se debe a que hay muchos productos COTS (como DBMS) que podríamos elegir usar en los niveles más bajos de la arquitectura (más cerca de la base de datos), pero el software COS de nivel más alto no existe, lo que significa que necesitamos </a:t>
            </a:r>
            <a:r>
              <a:rPr lang="es-ES_tradnl" dirty="0" smtClean="0"/>
              <a:t>escribir </a:t>
            </a:r>
            <a:r>
              <a:rPr lang="es-ES_tradnl" dirty="0"/>
              <a:t>el software COS de nivel superior nosotros mismos</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Tree>
    <p:extLst>
      <p:ext uri="{BB962C8B-B14F-4D97-AF65-F5344CB8AC3E}">
        <p14:creationId xmlns:p14="http://schemas.microsoft.com/office/powerpoint/2010/main" val="212853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Esquema</a:t>
            </a:r>
            <a:r>
              <a:rPr lang="en-US" dirty="0" smtClean="0"/>
              <a:t> y </a:t>
            </a:r>
            <a:r>
              <a:rPr lang="en-US" dirty="0" err="1" smtClean="0"/>
              <a:t>visibilidad</a:t>
            </a:r>
            <a:r>
              <a:rPr lang="en-US" dirty="0" smtClean="0"/>
              <a:t> de </a:t>
            </a:r>
            <a:r>
              <a:rPr lang="en-US" dirty="0" err="1" smtClean="0"/>
              <a:t>datos</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10000"/>
          </a:bodyPr>
          <a:lstStyle/>
          <a:p>
            <a:endParaRPr lang="es-ES_tradnl" dirty="0" smtClean="0"/>
          </a:p>
          <a:p>
            <a:r>
              <a:rPr lang="es-ES_tradnl" dirty="0" smtClean="0"/>
              <a:t>El tercer nivel en nuestra taxonomía es el nivel de esquema y visibilidad de datos (SAD-VIS). En este nivel, estamos considerando el esquema de base de datos y todo el contenido de datos almacenado en cada base de datos en el entorno. Para un CDBE, esto no es muy interesante porque, típicamente, solo hay un solo DB para considerar. Sin embargo, un DDBE puede ser una consideración mucho más complicada. En un DDBE, cada DB está en realidad bajo S-DBE, que es un DBE por derecho propio (generalmente un CDBE). </a:t>
            </a:r>
          </a:p>
          <a:p>
            <a:r>
              <a:rPr lang="es-ES_tradnl" dirty="0" smtClean="0"/>
              <a:t>Si el "usuario más poderoso en el DDBE", que llamaremos Administrador de DDB (DDBA) puede ver toda la estructura de datos en todas las bases de datos, luego tenemos la visibilidad total del esquema (TSV, </a:t>
            </a:r>
            <a:r>
              <a:rPr lang="en-US" dirty="0"/>
              <a:t>total schema visibility</a:t>
            </a:r>
            <a:r>
              <a:rPr lang="es-ES_tradnl" dirty="0" smtClean="0"/>
              <a:t>). En otras palabras, TSV significa que no hay estructuras de datos ocultas y que no falta ninguna estructura en el esquema combinado, sino que está presente en uno de los esquemas S-DBE.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Tree>
    <p:extLst>
      <p:ext uri="{BB962C8B-B14F-4D97-AF65-F5344CB8AC3E}">
        <p14:creationId xmlns:p14="http://schemas.microsoft.com/office/powerpoint/2010/main" val="25645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28245"/>
          </a:xfrm>
        </p:spPr>
        <p:txBody>
          <a:bodyPr/>
          <a:lstStyle/>
          <a:p>
            <a:r>
              <a:rPr lang="en-US" dirty="0" err="1" smtClean="0"/>
              <a:t>Esquema</a:t>
            </a:r>
            <a:r>
              <a:rPr lang="en-US" dirty="0" smtClean="0"/>
              <a:t> y </a:t>
            </a:r>
            <a:r>
              <a:rPr lang="en-US" dirty="0" err="1" smtClean="0"/>
              <a:t>visibilidad</a:t>
            </a:r>
            <a:r>
              <a:rPr lang="en-US" dirty="0" smtClean="0"/>
              <a:t> de </a:t>
            </a:r>
            <a:r>
              <a:rPr lang="en-US" dirty="0" err="1" smtClean="0"/>
              <a:t>datos</a:t>
            </a:r>
            <a:endParaRPr lang="en-US" b="1" dirty="0"/>
          </a:p>
        </p:txBody>
      </p:sp>
      <p:sp>
        <p:nvSpPr>
          <p:cNvPr id="3" name="Marcador de contenido 2"/>
          <p:cNvSpPr>
            <a:spLocks noGrp="1"/>
          </p:cNvSpPr>
          <p:nvPr>
            <p:ph idx="1"/>
          </p:nvPr>
        </p:nvSpPr>
        <p:spPr>
          <a:xfrm>
            <a:off x="838200" y="1277254"/>
            <a:ext cx="10719816" cy="5224235"/>
          </a:xfrm>
        </p:spPr>
        <p:txBody>
          <a:bodyPr>
            <a:normAutofit fontScale="92500" lnSpcReduction="20000"/>
          </a:bodyPr>
          <a:lstStyle/>
          <a:p>
            <a:endParaRPr lang="es-ES_tradnl" dirty="0" smtClean="0"/>
          </a:p>
          <a:p>
            <a:r>
              <a:rPr lang="es-ES_tradnl" dirty="0" smtClean="0"/>
              <a:t>De manera similar, podemos considerar el contenido de datos, si todos los valores de datos presentes en la base de datos S-DBE son visibles para el DDBA en el DDBE, entonces tenemos visibilidad total de los datos (TDV, </a:t>
            </a:r>
            <a:r>
              <a:rPr lang="en-US" dirty="0"/>
              <a:t>total data visibility</a:t>
            </a:r>
            <a:r>
              <a:rPr lang="es-ES_tradnl" dirty="0" smtClean="0"/>
              <a:t>). En otras palabras, TDV significa que no hay contenido de datos ocultos. </a:t>
            </a:r>
          </a:p>
          <a:p>
            <a:r>
              <a:rPr lang="es-ES_tradnl" dirty="0" smtClean="0"/>
              <a:t>Cuando tenemos tanto la visibilidad total del esquema como la visibilidad total de los datos, tenemos el primer caso extremo para este nivel, es decir, la visibilidad total (TV). La TV puede ocurrir en el mundo real y, de hecho, es un requisito para algunas arquitecturas DDBE particulares.</a:t>
            </a:r>
          </a:p>
          <a:p>
            <a:r>
              <a:rPr lang="es-ES_tradnl" dirty="0" smtClean="0"/>
              <a:t>Si tenemos </a:t>
            </a:r>
            <a:r>
              <a:rPr lang="es-ES_tradnl" b="1" dirty="0" smtClean="0"/>
              <a:t>algún</a:t>
            </a:r>
            <a:r>
              <a:rPr lang="es-ES_tradnl" dirty="0" smtClean="0"/>
              <a:t> esquema oculto, entonces tenemos visibilidad de esquema parcial (PSV). Si tenemos </a:t>
            </a:r>
            <a:r>
              <a:rPr lang="es-ES_tradnl" b="1" dirty="0" smtClean="0"/>
              <a:t>algunos</a:t>
            </a:r>
            <a:r>
              <a:rPr lang="es-ES_tradnl" dirty="0" smtClean="0"/>
              <a:t> datos ocultos, entonces tenemos visibilidad parcial de datos (PDV). Tener PSV, PDV o ambos, se conoce como visibilidad parcial (PV). PV es una ocurrencia común e incluso un requisito para algunas arquitecturas DDBE particulares.</a:t>
            </a:r>
          </a:p>
          <a:p>
            <a:r>
              <a:rPr lang="es-ES_tradnl" dirty="0"/>
              <a:t>La TV </a:t>
            </a:r>
            <a:r>
              <a:rPr lang="es-ES_tradnl" dirty="0" smtClean="0"/>
              <a:t>es </a:t>
            </a:r>
            <a:r>
              <a:rPr lang="es-ES_tradnl" dirty="0"/>
              <a:t>realmente la única situación posible para la mayoría de las CDBE.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Tree>
    <p:extLst>
      <p:ext uri="{BB962C8B-B14F-4D97-AF65-F5344CB8AC3E}">
        <p14:creationId xmlns:p14="http://schemas.microsoft.com/office/powerpoint/2010/main" val="205656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Esquema</a:t>
            </a:r>
            <a:r>
              <a:rPr lang="en-US" dirty="0"/>
              <a:t> y control de </a:t>
            </a:r>
            <a:r>
              <a:rPr lang="en-US" dirty="0" err="1"/>
              <a:t>datos</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10000"/>
          </a:bodyPr>
          <a:lstStyle/>
          <a:p>
            <a:endParaRPr lang="es-ES_tradnl" dirty="0" smtClean="0"/>
          </a:p>
          <a:p>
            <a:r>
              <a:rPr lang="es-ES_tradnl" dirty="0"/>
              <a:t>El cuarto nivel en nuestra taxonomía es el nivel de esquema y control de datos (SAD-CON). En este nivel, estamos considerando el conjunto de todas las operaciones que podemos realizar utilizando </a:t>
            </a:r>
            <a:r>
              <a:rPr lang="es-ES_tradnl" dirty="0" smtClean="0"/>
              <a:t>el </a:t>
            </a:r>
            <a:r>
              <a:rPr lang="es-ES_tradnl" dirty="0"/>
              <a:t>esquema visible y el contenido de datos visibles (ignoramos cualquier operación que intente usar un esquema o contenido oculto, ya que obviamente fallaría). </a:t>
            </a:r>
            <a:endParaRPr lang="es-ES_tradnl" dirty="0" smtClean="0"/>
          </a:p>
          <a:p>
            <a:r>
              <a:rPr lang="es-ES_tradnl" dirty="0" smtClean="0"/>
              <a:t>Si </a:t>
            </a:r>
            <a:r>
              <a:rPr lang="es-ES_tradnl" dirty="0"/>
              <a:t>el DDBA puede realizar todas y cada una de las operaciones de esquema válidas en las estructuras de esquema combinadas visibles, entonces tenemos control de esquema total (</a:t>
            </a:r>
            <a:r>
              <a:rPr lang="es-ES_tradnl" dirty="0" smtClean="0"/>
              <a:t>TSC, </a:t>
            </a:r>
            <a:r>
              <a:rPr lang="en-US" dirty="0" smtClean="0"/>
              <a:t>total schema </a:t>
            </a:r>
            <a:r>
              <a:rPr lang="en-US" dirty="0"/>
              <a:t>control</a:t>
            </a:r>
            <a:r>
              <a:rPr lang="es-ES_tradnl" dirty="0" smtClean="0"/>
              <a:t>). </a:t>
            </a:r>
            <a:r>
              <a:rPr lang="es-ES_tradnl" dirty="0"/>
              <a:t>De manera similar, si el DDBA puede realizar cualquier operación de datos posible en el contenido de datos visibles para el DDBE, entonces tenemos control de datos total (</a:t>
            </a:r>
            <a:r>
              <a:rPr lang="es-ES_tradnl" dirty="0" smtClean="0"/>
              <a:t>TDC, </a:t>
            </a:r>
            <a:r>
              <a:rPr lang="en-US" dirty="0"/>
              <a:t>total </a:t>
            </a:r>
            <a:r>
              <a:rPr lang="en-US" dirty="0" smtClean="0"/>
              <a:t>data control</a:t>
            </a:r>
            <a:r>
              <a:rPr lang="es-ES_tradnl" dirty="0" smtClean="0"/>
              <a:t>). </a:t>
            </a:r>
            <a:r>
              <a:rPr lang="es-ES_tradnl" dirty="0"/>
              <a:t>Cuando tenemos tanto TSC como TDC, tenemos el primer escenario extremo, que llamamos control total (TC).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Tree>
    <p:extLst>
      <p:ext uri="{BB962C8B-B14F-4D97-AF65-F5344CB8AC3E}">
        <p14:creationId xmlns:p14="http://schemas.microsoft.com/office/powerpoint/2010/main" val="504965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Esquema</a:t>
            </a:r>
            <a:r>
              <a:rPr lang="en-US" dirty="0"/>
              <a:t> y control de </a:t>
            </a:r>
            <a:r>
              <a:rPr lang="en-US" dirty="0" err="1"/>
              <a:t>datos</a:t>
            </a:r>
            <a:endParaRPr lang="en-US" b="1" dirty="0"/>
          </a:p>
        </p:txBody>
      </p:sp>
      <p:sp>
        <p:nvSpPr>
          <p:cNvPr id="3" name="Marcador de contenido 2"/>
          <p:cNvSpPr>
            <a:spLocks noGrp="1"/>
          </p:cNvSpPr>
          <p:nvPr>
            <p:ph idx="1"/>
          </p:nvPr>
        </p:nvSpPr>
        <p:spPr>
          <a:xfrm>
            <a:off x="838200" y="1682496"/>
            <a:ext cx="10719816" cy="4673853"/>
          </a:xfrm>
        </p:spPr>
        <p:txBody>
          <a:bodyPr>
            <a:normAutofit/>
          </a:bodyPr>
          <a:lstStyle/>
          <a:p>
            <a:r>
              <a:rPr lang="es-ES_tradnl" dirty="0"/>
              <a:t>Si hay al menos una operación de esquema válida que el DDBA no tiene permiso para realizar para alguna parte del esquema combinado visible, entonces solo tenemos control de esquema parcial (PSC). Si hay al menos una operación de datos que el DDBA no tiene permiso para realizar en algún subconjunto del contenido de datos visibles, entonces tenemos control de datos parcial (PDC). Tener PSC, PDC, o </a:t>
            </a:r>
            <a:r>
              <a:rPr lang="es-ES_tradnl" dirty="0" smtClean="0"/>
              <a:t>ambos, </a:t>
            </a:r>
            <a:r>
              <a:rPr lang="es-ES_tradnl" dirty="0"/>
              <a:t>se conoce como control parcial (PC</a:t>
            </a:r>
            <a:r>
              <a:rPr lang="es-ES_tradnl" dirty="0" smtClean="0"/>
              <a:t>).</a:t>
            </a:r>
          </a:p>
          <a:p>
            <a:r>
              <a:rPr lang="es-ES_tradnl" dirty="0"/>
              <a:t>Aunque </a:t>
            </a:r>
            <a:r>
              <a:rPr lang="es-ES_tradnl" dirty="0" smtClean="0"/>
              <a:t>el TC </a:t>
            </a:r>
            <a:r>
              <a:rPr lang="es-ES_tradnl" dirty="0"/>
              <a:t>es posible para muchas arquitecturas DDBE (e incluso se requiere para algunas de ellas), PC también es muy común para muchas DDBE. Por ejemplo, muchas arquitecturas DDBE no proporcionan operaciones </a:t>
            </a:r>
            <a:r>
              <a:rPr lang="es-ES_tradnl"/>
              <a:t>de </a:t>
            </a:r>
            <a:r>
              <a:rPr lang="es-ES_tradnl" smtClean="0"/>
              <a:t>esquema.</a:t>
            </a:r>
            <a:endParaRPr lang="es-ES_tradnl" dirty="0"/>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Tree>
    <p:extLst>
      <p:ext uri="{BB962C8B-B14F-4D97-AF65-F5344CB8AC3E}">
        <p14:creationId xmlns:p14="http://schemas.microsoft.com/office/powerpoint/2010/main" val="67980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a:t>Una</a:t>
            </a:r>
            <a:r>
              <a:rPr lang="en-US" dirty="0"/>
              <a:t> </a:t>
            </a:r>
            <a:r>
              <a:rPr lang="en-US" dirty="0" err="1" smtClean="0"/>
              <a:t>Arquitectura</a:t>
            </a:r>
            <a:r>
              <a:rPr lang="en-US" dirty="0" smtClean="0"/>
              <a:t> </a:t>
            </a:r>
            <a:r>
              <a:rPr lang="en-US" dirty="0"/>
              <a:t>de </a:t>
            </a:r>
            <a:r>
              <a:rPr lang="en-US" dirty="0" err="1" smtClean="0"/>
              <a:t>Referencia</a:t>
            </a:r>
            <a:r>
              <a:rPr lang="en-US" dirty="0" smtClean="0"/>
              <a:t> para un DDBE</a:t>
            </a:r>
            <a:endParaRPr lang="en-US" dirty="0"/>
          </a:p>
        </p:txBody>
      </p:sp>
      <p:sp>
        <p:nvSpPr>
          <p:cNvPr id="3" name="Subtítulo 2"/>
          <p:cNvSpPr>
            <a:spLocks noGrp="1"/>
          </p:cNvSpPr>
          <p:nvPr>
            <p:ph type="subTitle" idx="1"/>
          </p:nvPr>
        </p:nvSpPr>
        <p:spPr>
          <a:xfrm>
            <a:off x="1524000" y="3889828"/>
            <a:ext cx="9144000" cy="1367971"/>
          </a:xfrm>
        </p:spPr>
        <p:txBody>
          <a:bodyPr/>
          <a:lstStyle/>
          <a:p>
            <a:pPr algn="l"/>
            <a:r>
              <a:rPr lang="en-US" dirty="0" err="1" smtClean="0"/>
              <a:t>Dividiremos</a:t>
            </a:r>
            <a:r>
              <a:rPr lang="en-US" dirty="0" smtClean="0"/>
              <a:t> la </a:t>
            </a:r>
            <a:r>
              <a:rPr lang="en-US" dirty="0" err="1"/>
              <a:t>arquitectura</a:t>
            </a:r>
            <a:r>
              <a:rPr lang="en-US" dirty="0"/>
              <a:t> de un DDBE </a:t>
            </a:r>
            <a:r>
              <a:rPr lang="en-US" dirty="0" smtClean="0"/>
              <a:t>en</a:t>
            </a:r>
          </a:p>
          <a:p>
            <a:pPr algn="l"/>
            <a:r>
              <a:rPr lang="en-US" dirty="0" smtClean="0"/>
              <a:t>- </a:t>
            </a:r>
            <a:r>
              <a:rPr lang="en-US" dirty="0" err="1" smtClean="0"/>
              <a:t>arquitectura</a:t>
            </a:r>
            <a:r>
              <a:rPr lang="en-US" dirty="0" smtClean="0"/>
              <a:t> </a:t>
            </a:r>
            <a:r>
              <a:rPr lang="en-US" dirty="0"/>
              <a:t>de </a:t>
            </a:r>
            <a:r>
              <a:rPr lang="en-US" dirty="0" err="1"/>
              <a:t>información</a:t>
            </a:r>
            <a:r>
              <a:rPr lang="en-US" dirty="0"/>
              <a:t> y </a:t>
            </a:r>
            <a:endParaRPr lang="en-US" dirty="0" smtClean="0"/>
          </a:p>
          <a:p>
            <a:pPr algn="l"/>
            <a:r>
              <a:rPr lang="en-US" dirty="0" smtClean="0"/>
              <a:t>- </a:t>
            </a:r>
            <a:r>
              <a:rPr lang="en-US" dirty="0" err="1" smtClean="0"/>
              <a:t>arquitectura</a:t>
            </a:r>
            <a:r>
              <a:rPr lang="en-US" dirty="0" smtClean="0"/>
              <a:t> </a:t>
            </a:r>
            <a:r>
              <a:rPr lang="en-US" dirty="0"/>
              <a:t>de software.</a:t>
            </a:r>
          </a:p>
        </p:txBody>
      </p:sp>
    </p:spTree>
    <p:extLst>
      <p:ext uri="{BB962C8B-B14F-4D97-AF65-F5344CB8AC3E}">
        <p14:creationId xmlns:p14="http://schemas.microsoft.com/office/powerpoint/2010/main" val="42617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Arquitectura</a:t>
            </a:r>
            <a:r>
              <a:rPr lang="en-US" dirty="0" smtClean="0"/>
              <a:t> </a:t>
            </a:r>
            <a:r>
              <a:rPr lang="en-US" dirty="0"/>
              <a:t>de </a:t>
            </a:r>
            <a:r>
              <a:rPr lang="en-US" dirty="0" err="1" smtClean="0"/>
              <a:t>informaci</a:t>
            </a:r>
            <a:r>
              <a:rPr lang="es-ES" dirty="0" err="1" smtClean="0"/>
              <a:t>ón</a:t>
            </a:r>
            <a:r>
              <a:rPr lang="es-ES" dirty="0" smtClean="0"/>
              <a:t> para un DDBE</a:t>
            </a:r>
            <a:endParaRPr lang="en-US" b="1" dirty="0"/>
          </a:p>
        </p:txBody>
      </p:sp>
      <p:sp>
        <p:nvSpPr>
          <p:cNvPr id="3" name="Marcador de contenido 2"/>
          <p:cNvSpPr>
            <a:spLocks noGrp="1"/>
          </p:cNvSpPr>
          <p:nvPr>
            <p:ph idx="1"/>
          </p:nvPr>
        </p:nvSpPr>
        <p:spPr>
          <a:xfrm>
            <a:off x="838200" y="1682496"/>
            <a:ext cx="10719816" cy="4673853"/>
          </a:xfrm>
        </p:spPr>
        <p:txBody>
          <a:bodyPr>
            <a:normAutofit fontScale="92500" lnSpcReduction="20000"/>
          </a:bodyPr>
          <a:lstStyle/>
          <a:p>
            <a:r>
              <a:rPr lang="es-ES_tradnl" dirty="0"/>
              <a:t>La arquitectura de información para un entorno de base de datos </a:t>
            </a:r>
            <a:r>
              <a:rPr lang="es-ES_tradnl" b="1" dirty="0"/>
              <a:t>centralizada</a:t>
            </a:r>
            <a:r>
              <a:rPr lang="es-ES_tradnl" dirty="0"/>
              <a:t> (CDBE) cumple con la norma del Instituto Nacional Americano de Normas (ANSI) </a:t>
            </a:r>
            <a:r>
              <a:rPr lang="es-ES_tradnl" dirty="0" smtClean="0"/>
              <a:t>llamada </a:t>
            </a:r>
            <a:r>
              <a:rPr lang="es-ES_tradnl" dirty="0"/>
              <a:t>ANSI / SPARC </a:t>
            </a:r>
            <a:r>
              <a:rPr lang="en-US" dirty="0"/>
              <a:t>three-level schema </a:t>
            </a:r>
            <a:r>
              <a:rPr lang="en-US" dirty="0" smtClean="0"/>
              <a:t>architecture </a:t>
            </a:r>
            <a:r>
              <a:rPr lang="es-ES_tradnl" dirty="0" smtClean="0"/>
              <a:t>tal </a:t>
            </a:r>
            <a:r>
              <a:rPr lang="es-ES_tradnl" dirty="0"/>
              <a:t>como se muestra en la Figura 1.8. Esta arquitectura proporciona tres capas separadas de abstracción: los esquemas externo, conceptual e interno. </a:t>
            </a:r>
            <a:endParaRPr lang="es-ES_tradnl" dirty="0" smtClean="0"/>
          </a:p>
          <a:p>
            <a:r>
              <a:rPr lang="es-ES_tradnl" dirty="0" smtClean="0"/>
              <a:t>A </a:t>
            </a:r>
            <a:r>
              <a:rPr lang="es-ES_tradnl" dirty="0"/>
              <a:t>los usuarios de dicho sistema se les asignan esquemas externos (también conocidos como vistas externas), que luego utilizan para acceder a la información en la base de </a:t>
            </a:r>
            <a:r>
              <a:rPr lang="es-ES_tradnl" dirty="0" smtClean="0"/>
              <a:t>datos. </a:t>
            </a:r>
            <a:r>
              <a:rPr lang="es-ES_tradnl" dirty="0"/>
              <a:t>Estas vistas se crean a partir del esquema conceptual que abarca todo el conjunto de datos en la base de datos.</a:t>
            </a:r>
          </a:p>
          <a:p>
            <a:r>
              <a:rPr lang="es-ES_tradnl" dirty="0" smtClean="0"/>
              <a:t>El </a:t>
            </a:r>
            <a:r>
              <a:rPr lang="es-ES_tradnl" dirty="0"/>
              <a:t>esquema conceptual en un sistema relacional, por ejemplo, representa toda la información en una base de datos como un conjunto de relaciones o tablas. En la capa más baja de abstracción, el esquema interno (o físico) representa los datos en el formato sin procesar. Esta representación no es visible para el usuario final y proporciona </a:t>
            </a:r>
            <a:r>
              <a:rPr lang="es-ES_tradnl" dirty="0" smtClean="0"/>
              <a:t>para la aplicación</a:t>
            </a:r>
            <a:r>
              <a:rPr lang="es-ES" dirty="0" smtClean="0"/>
              <a:t>, </a:t>
            </a:r>
            <a:r>
              <a:rPr lang="es-ES_tradnl" dirty="0" smtClean="0"/>
              <a:t>la </a:t>
            </a:r>
            <a:r>
              <a:rPr lang="es-ES_tradnl" dirty="0"/>
              <a:t>función de independencia de datos </a:t>
            </a:r>
            <a:r>
              <a:rPr lang="es-ES_tradnl" dirty="0" smtClean="0"/>
              <a:t>de </a:t>
            </a:r>
            <a:r>
              <a:rPr lang="es-ES_tradnl" dirty="0"/>
              <a:t>todos los DBMS.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723634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74647" y="1349828"/>
            <a:ext cx="7737489" cy="4024086"/>
          </a:xfrm>
          <a:prstGeom prst="rect">
            <a:avLst/>
          </a:prstGeom>
        </p:spPr>
      </p:pic>
    </p:spTree>
    <p:extLst>
      <p:ext uri="{BB962C8B-B14F-4D97-AF65-F5344CB8AC3E}">
        <p14:creationId xmlns:p14="http://schemas.microsoft.com/office/powerpoint/2010/main" val="165669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l"/>
            <a:r>
              <a:rPr lang="en-US" sz="3200" dirty="0" smtClean="0"/>
              <a:t>** Distributed database management systems, A Practical Approach, Saeed K. </a:t>
            </a:r>
            <a:r>
              <a:rPr lang="en-US" sz="3200" dirty="0" err="1" smtClean="0"/>
              <a:t>Rahimi</a:t>
            </a:r>
            <a:r>
              <a:rPr lang="en-US" sz="3200" dirty="0" smtClean="0"/>
              <a:t>, Frank S. </a:t>
            </a:r>
            <a:r>
              <a:rPr lang="en-US" sz="3200" dirty="0" err="1" smtClean="0"/>
              <a:t>Haug</a:t>
            </a:r>
            <a:endParaRPr lang="en-US" sz="3200" dirty="0"/>
          </a:p>
        </p:txBody>
      </p:sp>
    </p:spTree>
    <p:extLst>
      <p:ext uri="{BB962C8B-B14F-4D97-AF65-F5344CB8AC3E}">
        <p14:creationId xmlns:p14="http://schemas.microsoft.com/office/powerpoint/2010/main" val="1719729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a:t>
            </a:r>
            <a:r>
              <a:rPr lang="en-US" dirty="0" err="1"/>
              <a:t>informaci</a:t>
            </a:r>
            <a:r>
              <a:rPr lang="es-ES" dirty="0" err="1"/>
              <a:t>ón</a:t>
            </a:r>
            <a:r>
              <a:rPr lang="es-ES" dirty="0"/>
              <a:t> para un DDBE</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10000"/>
          </a:bodyPr>
          <a:lstStyle/>
          <a:p>
            <a:endParaRPr lang="es-ES_tradnl" dirty="0" smtClean="0"/>
          </a:p>
          <a:p>
            <a:r>
              <a:rPr lang="es-ES_tradnl" dirty="0"/>
              <a:t>Aunque la arquitectura de esquema de tres niveles satisface las necesidades de un CDBE, no es suficiente para un </a:t>
            </a:r>
            <a:r>
              <a:rPr lang="es-ES_tradnl" dirty="0" smtClean="0"/>
              <a:t>DDBE. En </a:t>
            </a:r>
            <a:r>
              <a:rPr lang="es-ES_tradnl" dirty="0"/>
              <a:t>un DDBE, las vistas de los usuarios deben combinar información a través de diferentes S-</a:t>
            </a:r>
            <a:r>
              <a:rPr lang="es-ES_tradnl" dirty="0" err="1"/>
              <a:t>DBEs</a:t>
            </a:r>
            <a:r>
              <a:rPr lang="es-ES_tradnl" dirty="0"/>
              <a:t>. </a:t>
            </a:r>
            <a:r>
              <a:rPr lang="es-ES_tradnl" dirty="0" smtClean="0"/>
              <a:t>Entonces, </a:t>
            </a:r>
            <a:r>
              <a:rPr lang="es-ES_tradnl" dirty="0"/>
              <a:t>sus </a:t>
            </a:r>
            <a:r>
              <a:rPr lang="es-ES_tradnl" dirty="0" smtClean="0"/>
              <a:t>vistas </a:t>
            </a:r>
            <a:r>
              <a:rPr lang="es-ES_tradnl" dirty="0"/>
              <a:t>deben basarse en una vista integrada de los esquemas conceptuales locales de las </a:t>
            </a:r>
            <a:r>
              <a:rPr lang="es-ES_tradnl" dirty="0" err="1"/>
              <a:t>DBEs</a:t>
            </a:r>
            <a:r>
              <a:rPr lang="es-ES_tradnl" dirty="0"/>
              <a:t> participantes. Este requisito agrega un nuevo nivel de </a:t>
            </a:r>
            <a:r>
              <a:rPr lang="es-ES_tradnl" dirty="0" smtClean="0"/>
              <a:t>abstracción </a:t>
            </a:r>
            <a:r>
              <a:rPr lang="es-ES_tradnl" dirty="0"/>
              <a:t>a la arquitectura de esquema de tres niveles</a:t>
            </a:r>
            <a:r>
              <a:rPr lang="es-ES_tradnl" dirty="0" smtClean="0"/>
              <a:t>, </a:t>
            </a:r>
            <a:r>
              <a:rPr lang="es-ES_tradnl" dirty="0"/>
              <a:t>el esquema conceptual global (</a:t>
            </a:r>
            <a:r>
              <a:rPr lang="es-ES_tradnl" dirty="0" smtClean="0"/>
              <a:t>GCS, </a:t>
            </a:r>
            <a:r>
              <a:rPr lang="en-US" dirty="0"/>
              <a:t>global conceptual schema</a:t>
            </a:r>
            <a:r>
              <a:rPr lang="es-ES_tradnl" dirty="0" smtClean="0"/>
              <a:t>). </a:t>
            </a:r>
          </a:p>
          <a:p>
            <a:r>
              <a:rPr lang="es-ES_tradnl" dirty="0"/>
              <a:t>E</a:t>
            </a:r>
            <a:r>
              <a:rPr lang="es-ES_tradnl" dirty="0" smtClean="0"/>
              <a:t>sta </a:t>
            </a:r>
            <a:r>
              <a:rPr lang="es-ES_tradnl" dirty="0"/>
              <a:t>nueva arquitectura se muestra en la figura 1.9. El GCS es una vista integrada de todos los esquemas conceptuales locales. Proporciona la base para generar vistas externas para usuarios de sistemas distribuidos. Los esquemas conceptuales locales proporcionan </a:t>
            </a:r>
            <a:r>
              <a:rPr lang="es-ES_tradnl" b="1" dirty="0"/>
              <a:t>una vista local</a:t>
            </a:r>
            <a:r>
              <a:rPr lang="es-ES_tradnl" dirty="0"/>
              <a:t> de los datos almacenados </a:t>
            </a:r>
            <a:r>
              <a:rPr lang="es-ES_tradnl" b="1" dirty="0"/>
              <a:t>localmente</a:t>
            </a:r>
            <a:r>
              <a:rPr lang="es-ES_tradnl" dirty="0"/>
              <a:t> en cada S-DBE. Por lo tanto, </a:t>
            </a:r>
            <a:r>
              <a:rPr lang="es-ES_tradnl" dirty="0" smtClean="0"/>
              <a:t>el GCS </a:t>
            </a:r>
            <a:r>
              <a:rPr lang="es-ES_tradnl" dirty="0"/>
              <a:t>solo puede proporcionar una visión conceptual global de los datos y nada más.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Tree>
    <p:extLst>
      <p:ext uri="{BB962C8B-B14F-4D97-AF65-F5344CB8AC3E}">
        <p14:creationId xmlns:p14="http://schemas.microsoft.com/office/powerpoint/2010/main" val="213210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467428" y="923462"/>
            <a:ext cx="7647478" cy="5223337"/>
          </a:xfrm>
          <a:prstGeom prst="rect">
            <a:avLst/>
          </a:prstGeom>
        </p:spPr>
      </p:pic>
    </p:spTree>
    <p:extLst>
      <p:ext uri="{BB962C8B-B14F-4D97-AF65-F5344CB8AC3E}">
        <p14:creationId xmlns:p14="http://schemas.microsoft.com/office/powerpoint/2010/main" val="1614248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a:t>
            </a:r>
            <a:r>
              <a:rPr lang="en-US" dirty="0" err="1"/>
              <a:t>informaci</a:t>
            </a:r>
            <a:r>
              <a:rPr lang="es-ES" dirty="0" err="1"/>
              <a:t>ón</a:t>
            </a:r>
            <a:r>
              <a:rPr lang="es-ES" dirty="0"/>
              <a:t> para un DDBE</a:t>
            </a:r>
            <a:endParaRPr lang="en-US" b="1" dirty="0"/>
          </a:p>
        </p:txBody>
      </p:sp>
      <p:sp>
        <p:nvSpPr>
          <p:cNvPr id="3" name="Marcador de contenido 2"/>
          <p:cNvSpPr>
            <a:spLocks noGrp="1"/>
          </p:cNvSpPr>
          <p:nvPr>
            <p:ph idx="1"/>
          </p:nvPr>
        </p:nvSpPr>
        <p:spPr>
          <a:xfrm>
            <a:off x="838200" y="1501254"/>
            <a:ext cx="10947400" cy="4855095"/>
          </a:xfrm>
        </p:spPr>
        <p:txBody>
          <a:bodyPr>
            <a:normAutofit fontScale="92500" lnSpcReduction="20000"/>
          </a:bodyPr>
          <a:lstStyle/>
          <a:p>
            <a:endParaRPr lang="es-ES_tradnl" dirty="0" smtClean="0"/>
          </a:p>
          <a:p>
            <a:r>
              <a:rPr lang="es-ES_tradnl" dirty="0"/>
              <a:t>En un sistema distribuido donde cada S-DBE individual es un DBMS que usa el sistema relacional, el GCS proporciona información sobre todas las tablas en el entorno, todas las claves primarias, todas las claves externas, todas las restricciones, etc. Sin embargo, el GCS </a:t>
            </a:r>
            <a:r>
              <a:rPr lang="es-ES_tradnl" dirty="0">
                <a:solidFill>
                  <a:srgbClr val="FF0000"/>
                </a:solidFill>
              </a:rPr>
              <a:t>no contiene </a:t>
            </a:r>
            <a:r>
              <a:rPr lang="es-ES_tradnl" dirty="0"/>
              <a:t>ninguna información sobre dónde se almacena una tabla individual, cómo se fragmenta una tabla individual o incluso cuántas copias de cada fragmento hay en el DDBE. Necesitamos información adicional (no contenida en el GCS) para proporcionar </a:t>
            </a:r>
            <a:r>
              <a:rPr lang="es-ES_tradnl" dirty="0" smtClean="0"/>
              <a:t>transparencia </a:t>
            </a:r>
            <a:r>
              <a:rPr lang="es-ES_tradnl" dirty="0"/>
              <a:t>de ubicación, fragmentación y replicación. Llamamos a este GCS aumentado (con la información adicional requerida incluida) un diccionario de datos global (</a:t>
            </a:r>
            <a:r>
              <a:rPr lang="es-ES_tradnl" dirty="0" smtClean="0"/>
              <a:t>GDD, </a:t>
            </a:r>
            <a:r>
              <a:rPr lang="en-US" dirty="0"/>
              <a:t>global data dictionary</a:t>
            </a:r>
            <a:r>
              <a:rPr lang="es-ES_tradnl" dirty="0" smtClean="0"/>
              <a:t>).</a:t>
            </a:r>
          </a:p>
          <a:p>
            <a:r>
              <a:rPr lang="es-ES_tradnl" dirty="0"/>
              <a:t>El GDD contiene información sobre todos los datos que están disponibles para un usuario del sistema distribuido. El GDD contiene, además de lo que está en el GCS, información relativa a la ubicación de los datos, la fragmentación de los datos y la replicación de los datos.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Tree>
    <p:extLst>
      <p:ext uri="{BB962C8B-B14F-4D97-AF65-F5344CB8AC3E}">
        <p14:creationId xmlns:p14="http://schemas.microsoft.com/office/powerpoint/2010/main" val="58011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a:t>
            </a:r>
            <a:r>
              <a:rPr lang="en-US" dirty="0" err="1"/>
              <a:t>informaci</a:t>
            </a:r>
            <a:r>
              <a:rPr lang="es-ES" dirty="0" err="1"/>
              <a:t>ón</a:t>
            </a:r>
            <a:r>
              <a:rPr lang="es-ES" dirty="0"/>
              <a:t> para un DDBE</a:t>
            </a:r>
            <a:endParaRPr lang="en-US" b="1" dirty="0"/>
          </a:p>
        </p:txBody>
      </p:sp>
      <p:sp>
        <p:nvSpPr>
          <p:cNvPr id="3" name="Marcador de contenido 2"/>
          <p:cNvSpPr>
            <a:spLocks noGrp="1"/>
          </p:cNvSpPr>
          <p:nvPr>
            <p:ph idx="1"/>
          </p:nvPr>
        </p:nvSpPr>
        <p:spPr>
          <a:xfrm>
            <a:off x="838200" y="1501254"/>
            <a:ext cx="10719816" cy="4855095"/>
          </a:xfrm>
        </p:spPr>
        <p:txBody>
          <a:bodyPr>
            <a:normAutofit lnSpcReduction="10000"/>
          </a:bodyPr>
          <a:lstStyle/>
          <a:p>
            <a:endParaRPr lang="es-ES_tradnl" dirty="0" smtClean="0"/>
          </a:p>
          <a:p>
            <a:r>
              <a:rPr lang="es-ES_tradnl" dirty="0"/>
              <a:t>Por ejemplo, en el mundo relacional, GDD contiene cinco </a:t>
            </a:r>
            <a:r>
              <a:rPr lang="es-ES_tradnl" dirty="0" err="1" smtClean="0"/>
              <a:t>submodelos</a:t>
            </a:r>
            <a:r>
              <a:rPr lang="es-ES_tradnl" dirty="0" smtClean="0"/>
              <a:t>:</a:t>
            </a:r>
          </a:p>
          <a:p>
            <a:r>
              <a:rPr lang="es-ES_tradnl" dirty="0"/>
              <a:t>1. Esquema Conceptual Global (GCS). El GCS tiene información sobre las tablas, columnas, tipos de datos, restricciones de columna, claves primarias, claves externas, etc. Esta parte del GDD proporciona independencia de los datos de la aplicación, que es requerida por todos los sistemas DBMS de acuerdo con el estándar ANSI / SPARC</a:t>
            </a:r>
            <a:r>
              <a:rPr lang="es-ES_tradnl" dirty="0" smtClean="0"/>
              <a:t>.</a:t>
            </a:r>
          </a:p>
          <a:p>
            <a:r>
              <a:rPr lang="es-ES_tradnl" dirty="0" smtClean="0"/>
              <a:t>2</a:t>
            </a:r>
            <a:r>
              <a:rPr lang="es-ES_tradnl" dirty="0"/>
              <a:t>. Directorio de datos (DD). El DD tiene información sobre la ubicación de los fragmentos de datos. Esta información generalmente identifica la ubicación del sitio especificando el </a:t>
            </a:r>
            <a:r>
              <a:rPr lang="es-ES_tradnl" dirty="0" smtClean="0"/>
              <a:t>URL, </a:t>
            </a:r>
            <a:r>
              <a:rPr lang="es-ES_tradnl" dirty="0"/>
              <a:t>el nombre del sitio, la dirección IP, etc., para el sitio que contiene los datos. Esta parte de GDD permite que un DDBE proporcione transparencia de ubicación</a:t>
            </a:r>
            <a:r>
              <a:rPr lang="es-ES_tradnl" dirty="0" smtClean="0"/>
              <a:t>.</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Tree>
    <p:extLst>
      <p:ext uri="{BB962C8B-B14F-4D97-AF65-F5344CB8AC3E}">
        <p14:creationId xmlns:p14="http://schemas.microsoft.com/office/powerpoint/2010/main" val="524947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a:t>
            </a:r>
            <a:r>
              <a:rPr lang="en-US" dirty="0" err="1"/>
              <a:t>informaci</a:t>
            </a:r>
            <a:r>
              <a:rPr lang="es-ES" dirty="0" err="1"/>
              <a:t>ón</a:t>
            </a:r>
            <a:r>
              <a:rPr lang="es-ES" dirty="0"/>
              <a:t> para un DDBE</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20000"/>
          </a:bodyPr>
          <a:lstStyle/>
          <a:p>
            <a:endParaRPr lang="es-ES_tradnl" dirty="0" smtClean="0"/>
          </a:p>
          <a:p>
            <a:r>
              <a:rPr lang="es-ES_tradnl" dirty="0"/>
              <a:t>3. Directorio de fragmentación (FD). El FD tiene información sobre fragmentos de datos en el sistema. Normalmente, la FD contiene las condiciones utilizadas para la creación de fragmentos horizontales, una columna de unión para fragmentos verticales, columnas que forman parte de los fragmentos verticales, clave principal de los fragmentos, etc. Esta parte de GDD proporciona transparencia de fragmentación</a:t>
            </a:r>
            <a:r>
              <a:rPr lang="es-ES_tradnl" dirty="0" smtClean="0"/>
              <a:t>.</a:t>
            </a:r>
          </a:p>
          <a:p>
            <a:r>
              <a:rPr lang="es-ES_tradnl" dirty="0"/>
              <a:t>4. Directorio de replicación (RD). El RD tiene información sobre la replicación. Esto generalmente incluye la cantidad de copias que existen para cada tabla o un fragmento de una tabla. </a:t>
            </a:r>
            <a:r>
              <a:rPr lang="es-ES_tradnl" dirty="0" smtClean="0"/>
              <a:t>Esta </a:t>
            </a:r>
            <a:r>
              <a:rPr lang="es-ES_tradnl" dirty="0"/>
              <a:t>parte de GDD permite que un DDBE proporcione transparencia de replicación</a:t>
            </a:r>
            <a:r>
              <a:rPr lang="es-ES_tradnl" dirty="0" smtClean="0"/>
              <a:t>.</a:t>
            </a:r>
          </a:p>
          <a:p>
            <a:r>
              <a:rPr lang="es-ES_tradnl" dirty="0" smtClean="0"/>
              <a:t>5</a:t>
            </a:r>
            <a:r>
              <a:rPr lang="es-ES_tradnl" dirty="0"/>
              <a:t>. Directorio de red (ND). El ND tiene información sobre la topología, la velocidad del enlace de comunicación, etc. para todos los sitios que participan en el DDBE. Esta parte de GDD permite que un DDBE proporcione transparencia de red.</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Tree>
    <p:extLst>
      <p:ext uri="{BB962C8B-B14F-4D97-AF65-F5344CB8AC3E}">
        <p14:creationId xmlns:p14="http://schemas.microsoft.com/office/powerpoint/2010/main" val="1517828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Arquitectura</a:t>
            </a:r>
            <a:r>
              <a:rPr lang="en-US" dirty="0" smtClean="0"/>
              <a:t> </a:t>
            </a:r>
            <a:r>
              <a:rPr lang="en-US" dirty="0"/>
              <a:t>de </a:t>
            </a:r>
            <a:r>
              <a:rPr lang="en-US" dirty="0" smtClean="0"/>
              <a:t>Software</a:t>
            </a:r>
            <a:r>
              <a:rPr lang="es-ES" dirty="0" smtClean="0"/>
              <a:t> </a:t>
            </a:r>
            <a:r>
              <a:rPr lang="es-ES" dirty="0"/>
              <a:t>para un DDBE</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a:bodyPr>
          <a:lstStyle/>
          <a:p>
            <a:endParaRPr lang="es-ES_tradnl" dirty="0" smtClean="0"/>
          </a:p>
          <a:p>
            <a:r>
              <a:rPr lang="es-ES_tradnl" dirty="0"/>
              <a:t>Al igual que un DBE centralizado, un DBE distribuido consta de dos módulos de software principales llamados el procesador de aplicaciones (AP) y el procesador de datos (DP). Cada DP proporciona los servicios necesarios para conectar un DBE local al entorno distribuido. </a:t>
            </a:r>
            <a:endParaRPr lang="es-ES_tradnl" dirty="0" smtClean="0"/>
          </a:p>
          <a:p>
            <a:r>
              <a:rPr lang="es-ES_tradnl" dirty="0" smtClean="0"/>
              <a:t>Los </a:t>
            </a:r>
            <a:r>
              <a:rPr lang="es-ES_tradnl" dirty="0"/>
              <a:t>requisitos reales </a:t>
            </a:r>
            <a:r>
              <a:rPr lang="es-ES_tradnl" dirty="0" smtClean="0"/>
              <a:t>del </a:t>
            </a:r>
            <a:r>
              <a:rPr lang="es-ES_tradnl" dirty="0"/>
              <a:t>DBE y los requisitos específicos para los servicios </a:t>
            </a:r>
            <a:r>
              <a:rPr lang="es-ES_tradnl" dirty="0" smtClean="0"/>
              <a:t>del </a:t>
            </a:r>
            <a:r>
              <a:rPr lang="es-ES_tradnl" dirty="0"/>
              <a:t>DP dependen del enfoque que usamos para implementar los componentes de software </a:t>
            </a:r>
            <a:r>
              <a:rPr lang="es-ES_tradnl" dirty="0" smtClean="0"/>
              <a:t>del </a:t>
            </a:r>
            <a:r>
              <a:rPr lang="es-ES_tradnl" dirty="0"/>
              <a:t>DDBE </a:t>
            </a:r>
            <a:r>
              <a:rPr lang="es-ES_tradnl" dirty="0" smtClean="0"/>
              <a:t>(hemos visto ya estos servicios: requeridos, b</a:t>
            </a:r>
            <a:r>
              <a:rPr lang="es-ES" dirty="0" err="1" smtClean="0"/>
              <a:t>ásicos</a:t>
            </a:r>
            <a:r>
              <a:rPr lang="es-ES" dirty="0" smtClean="0"/>
              <a:t>, esperados</a:t>
            </a:r>
            <a:r>
              <a:rPr lang="es-ES_tradnl" dirty="0" smtClean="0"/>
              <a:t>, y la Figura 1.6 proporciona </a:t>
            </a:r>
            <a:r>
              <a:rPr lang="es-ES_tradnl" dirty="0"/>
              <a:t>cuatro ejemplos diferentes de cómo un DP puede agrupar estos servicios</a:t>
            </a:r>
            <a:r>
              <a:rPr lang="es-ES_tradnl" dirty="0" smtClean="0"/>
              <a:t>). Existen </a:t>
            </a:r>
            <a:r>
              <a:rPr lang="es-ES_tradnl" dirty="0"/>
              <a:t>dos enfoques para la implementación de software para un DDBE: se llaman </a:t>
            </a:r>
            <a:r>
              <a:rPr lang="es-ES_tradnl" dirty="0" smtClean="0"/>
              <a:t>“</a:t>
            </a:r>
            <a:r>
              <a:rPr lang="en-US" dirty="0"/>
              <a:t>top–down </a:t>
            </a:r>
            <a:r>
              <a:rPr lang="en-US" dirty="0" smtClean="0"/>
              <a:t> o </a:t>
            </a:r>
            <a:r>
              <a:rPr lang="es-ES_tradnl" dirty="0" smtClean="0"/>
              <a:t>de </a:t>
            </a:r>
            <a:r>
              <a:rPr lang="es-ES_tradnl" dirty="0"/>
              <a:t>arriba hacia </a:t>
            </a:r>
            <a:r>
              <a:rPr lang="es-ES_tradnl" dirty="0" smtClean="0"/>
              <a:t>abajo” </a:t>
            </a:r>
            <a:r>
              <a:rPr lang="es-ES_tradnl" dirty="0"/>
              <a:t>y </a:t>
            </a:r>
            <a:r>
              <a:rPr lang="es-ES_tradnl" dirty="0" smtClean="0"/>
              <a:t>“</a:t>
            </a:r>
            <a:r>
              <a:rPr lang="en-US" dirty="0"/>
              <a:t>bottom–up </a:t>
            </a:r>
            <a:r>
              <a:rPr lang="en-US" dirty="0" smtClean="0"/>
              <a:t> o </a:t>
            </a:r>
            <a:r>
              <a:rPr lang="es-ES_tradnl" dirty="0" smtClean="0"/>
              <a:t>de </a:t>
            </a:r>
            <a:r>
              <a:rPr lang="es-ES_tradnl" dirty="0"/>
              <a:t>abajo hacia </a:t>
            </a:r>
            <a:r>
              <a:rPr lang="es-ES_tradnl" dirty="0" smtClean="0"/>
              <a:t>arriba”.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Tree>
    <p:extLst>
      <p:ext uri="{BB962C8B-B14F-4D97-AF65-F5344CB8AC3E}">
        <p14:creationId xmlns:p14="http://schemas.microsoft.com/office/powerpoint/2010/main" val="69347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61517"/>
          </a:xfrm>
        </p:spPr>
        <p:txBody>
          <a:bodyPr/>
          <a:lstStyle/>
          <a:p>
            <a:r>
              <a:rPr lang="en-US" dirty="0" err="1"/>
              <a:t>Arquitectura</a:t>
            </a:r>
            <a:r>
              <a:rPr lang="en-US" dirty="0"/>
              <a:t> de Software</a:t>
            </a:r>
            <a:r>
              <a:rPr lang="es-ES" dirty="0"/>
              <a:t> para un DDBE</a:t>
            </a:r>
            <a:endParaRPr lang="en-US" b="1" dirty="0"/>
          </a:p>
        </p:txBody>
      </p:sp>
      <p:sp>
        <p:nvSpPr>
          <p:cNvPr id="3" name="Marcador de contenido 2"/>
          <p:cNvSpPr>
            <a:spLocks noGrp="1"/>
          </p:cNvSpPr>
          <p:nvPr>
            <p:ph idx="1"/>
          </p:nvPr>
        </p:nvSpPr>
        <p:spPr>
          <a:xfrm>
            <a:off x="595086" y="1326642"/>
            <a:ext cx="5558971" cy="5394833"/>
          </a:xfrm>
        </p:spPr>
        <p:txBody>
          <a:bodyPr>
            <a:normAutofit fontScale="77500" lnSpcReduction="20000"/>
          </a:bodyPr>
          <a:lstStyle/>
          <a:p>
            <a:endParaRPr lang="es-ES_tradnl" dirty="0" smtClean="0"/>
          </a:p>
          <a:p>
            <a:r>
              <a:rPr lang="es-ES_tradnl" dirty="0"/>
              <a:t>La Figura 1.10 muestra la arquitectura de una implementación DDBE de arriba hacia abajo</a:t>
            </a:r>
            <a:r>
              <a:rPr lang="es-ES_tradnl" dirty="0" smtClean="0"/>
              <a:t>.</a:t>
            </a:r>
          </a:p>
          <a:p>
            <a:r>
              <a:rPr lang="es-ES_tradnl" dirty="0"/>
              <a:t>Cuando desarrollamos los componentes de software de un DDBE, los AP y los DP se pueden implementar por separado y pueden cooperar a través de una red de comunicación. El AP es responsable de controlar la interfaz de usuario y la administración de transacciones distribuidas, mientras que el DP maneja la optimización de consultas locales, la recuperación de transacciones locales y el soporte de ejecución de transacciones locales. </a:t>
            </a:r>
            <a:r>
              <a:rPr lang="es-ES_tradnl" dirty="0" smtClean="0"/>
              <a:t>El </a:t>
            </a:r>
            <a:r>
              <a:rPr lang="es-ES_tradnl" dirty="0"/>
              <a:t>AP usa el GCS y el GDD para manejar las solicitudes de los usuarios en el nivel global (distribución), mientras que los DP utilizan los LCS </a:t>
            </a:r>
            <a:r>
              <a:rPr lang="es-ES_tradnl" dirty="0" smtClean="0"/>
              <a:t>(local conceptual </a:t>
            </a:r>
            <a:r>
              <a:rPr lang="es-ES_tradnl" dirty="0" err="1" smtClean="0"/>
              <a:t>schema</a:t>
            </a:r>
            <a:r>
              <a:rPr lang="es-ES_tradnl" dirty="0" smtClean="0"/>
              <a:t>) para </a:t>
            </a:r>
            <a:r>
              <a:rPr lang="es-ES_tradnl" dirty="0"/>
              <a:t>ejecutar los </a:t>
            </a:r>
            <a:r>
              <a:rPr lang="en-US" i="1" dirty="0" err="1"/>
              <a:t>subrequests</a:t>
            </a:r>
            <a:r>
              <a:rPr lang="en-US" dirty="0"/>
              <a:t> </a:t>
            </a:r>
            <a:r>
              <a:rPr lang="es-ES_tradnl" dirty="0"/>
              <a:t>localmente.</a:t>
            </a:r>
          </a:p>
          <a:p>
            <a:endParaRPr lang="es-ES_tradnl" dirty="0" smtClean="0"/>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pic>
        <p:nvPicPr>
          <p:cNvPr id="6" name="Imagen 5"/>
          <p:cNvPicPr>
            <a:picLocks noChangeAspect="1"/>
          </p:cNvPicPr>
          <p:nvPr/>
        </p:nvPicPr>
        <p:blipFill>
          <a:blip r:embed="rId2"/>
          <a:stretch>
            <a:fillRect/>
          </a:stretch>
        </p:blipFill>
        <p:spPr>
          <a:xfrm>
            <a:off x="6154057" y="1455807"/>
            <a:ext cx="5633954" cy="4776919"/>
          </a:xfrm>
          <a:prstGeom prst="rect">
            <a:avLst/>
          </a:prstGeom>
        </p:spPr>
      </p:pic>
    </p:spTree>
    <p:extLst>
      <p:ext uri="{BB962C8B-B14F-4D97-AF65-F5344CB8AC3E}">
        <p14:creationId xmlns:p14="http://schemas.microsoft.com/office/powerpoint/2010/main" val="655829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Software</a:t>
            </a:r>
            <a:r>
              <a:rPr lang="es-ES" dirty="0"/>
              <a:t> para un DDBE</a:t>
            </a:r>
            <a:endParaRPr lang="en-US" b="1" dirty="0"/>
          </a:p>
        </p:txBody>
      </p:sp>
      <p:sp>
        <p:nvSpPr>
          <p:cNvPr id="3" name="Marcador de contenido 2"/>
          <p:cNvSpPr>
            <a:spLocks noGrp="1"/>
          </p:cNvSpPr>
          <p:nvPr>
            <p:ph idx="1"/>
          </p:nvPr>
        </p:nvSpPr>
        <p:spPr>
          <a:xfrm>
            <a:off x="417285" y="1695523"/>
            <a:ext cx="5965372" cy="4484006"/>
          </a:xfrm>
        </p:spPr>
        <p:txBody>
          <a:bodyPr>
            <a:normAutofit fontScale="92500" lnSpcReduction="10000"/>
          </a:bodyPr>
          <a:lstStyle/>
          <a:p>
            <a:r>
              <a:rPr lang="es-ES_tradnl" dirty="0"/>
              <a:t>Cuando desarrollamos los componentes de software de un DDBE </a:t>
            </a:r>
            <a:r>
              <a:rPr lang="es-ES_tradnl" u="sng" dirty="0"/>
              <a:t>de abajo hacia arriba</a:t>
            </a:r>
            <a:r>
              <a:rPr lang="es-ES_tradnl" dirty="0"/>
              <a:t>, realmente estamos integrando los sistemas de administración de bases de datos existentes como </a:t>
            </a:r>
            <a:r>
              <a:rPr lang="es-ES_tradnl" dirty="0" err="1"/>
              <a:t>DBEs</a:t>
            </a:r>
            <a:r>
              <a:rPr lang="es-ES_tradnl" dirty="0"/>
              <a:t> locales en el DDBE. </a:t>
            </a:r>
            <a:r>
              <a:rPr lang="es-ES_tradnl" dirty="0" smtClean="0"/>
              <a:t>En </a:t>
            </a:r>
            <a:r>
              <a:rPr lang="es-ES_tradnl" dirty="0"/>
              <a:t>este enfoque, muchas de las responsabilidades del </a:t>
            </a:r>
            <a:r>
              <a:rPr lang="es-ES_tradnl" dirty="0" smtClean="0"/>
              <a:t>DP </a:t>
            </a:r>
            <a:r>
              <a:rPr lang="es-ES_tradnl" dirty="0"/>
              <a:t>se pueden delegar en las DBE locales. Esto reduce el componente de DP a nada más que una envoltura delgada que rodea el DBE local para cada sitio. La Figura 1.11 muestra los componentes de software de este enfoque.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pic>
        <p:nvPicPr>
          <p:cNvPr id="6" name="Imagen 5"/>
          <p:cNvPicPr>
            <a:picLocks noChangeAspect="1"/>
          </p:cNvPicPr>
          <p:nvPr/>
        </p:nvPicPr>
        <p:blipFill>
          <a:blip r:embed="rId2"/>
          <a:stretch>
            <a:fillRect/>
          </a:stretch>
        </p:blipFill>
        <p:spPr>
          <a:xfrm>
            <a:off x="6382657" y="1530350"/>
            <a:ext cx="5295900" cy="4610100"/>
          </a:xfrm>
          <a:prstGeom prst="rect">
            <a:avLst/>
          </a:prstGeom>
        </p:spPr>
      </p:pic>
    </p:spTree>
    <p:extLst>
      <p:ext uri="{BB962C8B-B14F-4D97-AF65-F5344CB8AC3E}">
        <p14:creationId xmlns:p14="http://schemas.microsoft.com/office/powerpoint/2010/main" val="210312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535057" cy="1317371"/>
          </a:xfrm>
        </p:spPr>
        <p:txBody>
          <a:bodyPr/>
          <a:lstStyle/>
          <a:p>
            <a:r>
              <a:rPr lang="en-US" dirty="0" err="1"/>
              <a:t>Arquitectura</a:t>
            </a:r>
            <a:r>
              <a:rPr lang="en-US" dirty="0"/>
              <a:t> de Software</a:t>
            </a:r>
            <a:r>
              <a:rPr lang="es-ES" dirty="0"/>
              <a:t> para un DDBE</a:t>
            </a:r>
            <a:endParaRPr lang="en-US" b="1" dirty="0"/>
          </a:p>
        </p:txBody>
      </p:sp>
      <p:sp>
        <p:nvSpPr>
          <p:cNvPr id="3" name="Marcador de contenido 2"/>
          <p:cNvSpPr>
            <a:spLocks noGrp="1"/>
          </p:cNvSpPr>
          <p:nvPr>
            <p:ph idx="1"/>
          </p:nvPr>
        </p:nvSpPr>
        <p:spPr>
          <a:xfrm>
            <a:off x="838200" y="2423885"/>
            <a:ext cx="4677229" cy="3932463"/>
          </a:xfrm>
        </p:spPr>
        <p:txBody>
          <a:bodyPr>
            <a:normAutofit/>
          </a:bodyPr>
          <a:lstStyle/>
          <a:p>
            <a:r>
              <a:rPr lang="es-ES_tradnl" dirty="0"/>
              <a:t>La Figura 1.12 muestra los detalles del procesador de aplicaciones y el procesador de datos para los dos enfoques mencionados anteriormente. Este ejemplo muestra un sistema con un AP y </a:t>
            </a:r>
            <a:r>
              <a:rPr lang="es-ES_tradnl" b="1" dirty="0"/>
              <a:t>N</a:t>
            </a:r>
            <a:r>
              <a:rPr lang="es-ES_tradnl" dirty="0"/>
              <a:t> </a:t>
            </a:r>
            <a:r>
              <a:rPr lang="es-ES_tradnl" dirty="0" err="1"/>
              <a:t>DPs</a:t>
            </a:r>
            <a:r>
              <a:rPr lang="es-ES_tradnl" dirty="0"/>
              <a:t>. </a:t>
            </a:r>
          </a:p>
        </p:txBody>
      </p:sp>
      <p:sp>
        <p:nvSpPr>
          <p:cNvPr id="4" name="Marcador de pie de página 3"/>
          <p:cNvSpPr>
            <a:spLocks noGrp="1"/>
          </p:cNvSpPr>
          <p:nvPr>
            <p:ph type="ftr" sz="quarter" idx="11"/>
          </p:nvPr>
        </p:nvSpPr>
        <p:spPr>
          <a:xfrm>
            <a:off x="3820356" y="6363634"/>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pic>
        <p:nvPicPr>
          <p:cNvPr id="6" name="Imagen 5"/>
          <p:cNvPicPr>
            <a:picLocks noChangeAspect="1"/>
          </p:cNvPicPr>
          <p:nvPr/>
        </p:nvPicPr>
        <p:blipFill>
          <a:blip r:embed="rId2"/>
          <a:stretch>
            <a:fillRect/>
          </a:stretch>
        </p:blipFill>
        <p:spPr>
          <a:xfrm>
            <a:off x="6866317" y="114442"/>
            <a:ext cx="4109052" cy="6424470"/>
          </a:xfrm>
          <a:prstGeom prst="rect">
            <a:avLst/>
          </a:prstGeom>
        </p:spPr>
      </p:pic>
    </p:spTree>
    <p:extLst>
      <p:ext uri="{BB962C8B-B14F-4D97-AF65-F5344CB8AC3E}">
        <p14:creationId xmlns:p14="http://schemas.microsoft.com/office/powerpoint/2010/main" val="78351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Arquitectura</a:t>
            </a:r>
            <a:r>
              <a:rPr lang="en-US" dirty="0"/>
              <a:t> de Software</a:t>
            </a:r>
            <a:r>
              <a:rPr lang="es-ES" dirty="0"/>
              <a:t> para un DDBE</a:t>
            </a:r>
            <a:endParaRPr lang="en-US" b="1" dirty="0"/>
          </a:p>
        </p:txBody>
      </p:sp>
      <p:sp>
        <p:nvSpPr>
          <p:cNvPr id="3" name="Marcador de contenido 2"/>
          <p:cNvSpPr>
            <a:spLocks noGrp="1"/>
          </p:cNvSpPr>
          <p:nvPr>
            <p:ph idx="1"/>
          </p:nvPr>
        </p:nvSpPr>
        <p:spPr>
          <a:xfrm>
            <a:off x="838200" y="1872343"/>
            <a:ext cx="10719816" cy="4484006"/>
          </a:xfrm>
        </p:spPr>
        <p:txBody>
          <a:bodyPr>
            <a:normAutofit/>
          </a:bodyPr>
          <a:lstStyle/>
          <a:p>
            <a:r>
              <a:rPr lang="es-ES_tradnl" dirty="0"/>
              <a:t>Las siguientes dos secciones describen los componentes de software de un DDBE. Estos componentes son necesarios independientemente del enfoque utilizado para desarrollar el sistema.</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Tree>
    <p:extLst>
      <p:ext uri="{BB962C8B-B14F-4D97-AF65-F5344CB8AC3E}">
        <p14:creationId xmlns:p14="http://schemas.microsoft.com/office/powerpoint/2010/main" val="162098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1570"/>
            <a:ext cx="10719816" cy="5564780"/>
          </a:xfrm>
        </p:spPr>
        <p:txBody>
          <a:bodyPr>
            <a:normAutofit fontScale="92500" lnSpcReduction="10000"/>
          </a:bodyPr>
          <a:lstStyle/>
          <a:p>
            <a:r>
              <a:rPr lang="es-ES_tradnl" dirty="0"/>
              <a:t>Anteriormente mencionamos que "DBE" es un nuevo término que representa varias implementaciones posibles </a:t>
            </a:r>
            <a:r>
              <a:rPr lang="es-ES_tradnl" dirty="0" smtClean="0"/>
              <a:t>para </a:t>
            </a:r>
            <a:r>
              <a:rPr lang="es-ES_tradnl" dirty="0"/>
              <a:t>una funcionalidad similar. Debido a que un DBE considera el sistema en un nivel tan abstracto, se puede usar para referirse a una amplia variedad de arquitecturas e implementaciones posibles. </a:t>
            </a:r>
            <a:endParaRPr lang="es-ES_tradnl" dirty="0" smtClean="0"/>
          </a:p>
          <a:p>
            <a:r>
              <a:rPr lang="es-ES_tradnl" dirty="0" smtClean="0"/>
              <a:t>En </a:t>
            </a:r>
            <a:r>
              <a:rPr lang="es-ES_tradnl" dirty="0"/>
              <a:t>esta sección, presentaremos una nueva taxonomía que se utilizará para clasificar todas las alternativas DBE posibles que podríamos considerar al explorar los problemas de DB y </a:t>
            </a:r>
            <a:r>
              <a:rPr lang="es-ES_tradnl" dirty="0" smtClean="0"/>
              <a:t>DDB.</a:t>
            </a:r>
          </a:p>
          <a:p>
            <a:r>
              <a:rPr lang="es-ES_tradnl" dirty="0"/>
              <a:t>C</a:t>
            </a:r>
            <a:r>
              <a:rPr lang="es-ES_tradnl" dirty="0" smtClean="0"/>
              <a:t>onsideraremos </a:t>
            </a:r>
            <a:r>
              <a:rPr lang="es-ES_tradnl" dirty="0"/>
              <a:t>una nueva taxonomía con cuatro niveles, presentada en orden de lo más abstracto a lo más específico. Esperamos que esta disposición reduzca la complejidad para cada nivel sucesivo y simplifique los grupos taxonómicos </a:t>
            </a:r>
            <a:r>
              <a:rPr lang="es-ES_tradnl" dirty="0" smtClean="0"/>
              <a:t>que </a:t>
            </a:r>
            <a:r>
              <a:rPr lang="es-ES_tradnl" dirty="0"/>
              <a:t>contienen los entornos que finalmente </a:t>
            </a:r>
            <a:r>
              <a:rPr lang="es-ES_tradnl" dirty="0" smtClean="0"/>
              <a:t>veremos en la materia de DDB. </a:t>
            </a:r>
          </a:p>
          <a:p>
            <a:r>
              <a:rPr lang="es-ES_tradnl" dirty="0" smtClean="0"/>
              <a:t>Como </a:t>
            </a:r>
            <a:r>
              <a:rPr lang="es-ES_tradnl" dirty="0"/>
              <a:t>la mayoría de las taxonomías, los casos extremos son más útiles para comprender las diferencias </a:t>
            </a:r>
            <a:r>
              <a:rPr lang="es-ES_tradnl" dirty="0" smtClean="0"/>
              <a:t>categóricas.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80896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_tradnl"/>
              <a:t>N</a:t>
            </a:r>
            <a:r>
              <a:rPr lang="es-ES_tradnl" smtClean="0"/>
              <a:t>iveles </a:t>
            </a:r>
            <a:r>
              <a:rPr lang="es-ES_tradnl"/>
              <a:t>de </a:t>
            </a:r>
            <a:r>
              <a:rPr lang="es-ES_tradnl" smtClean="0"/>
              <a:t>Categorización</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Los cuatro niveles de categorización (de lo más abstracto a lo más específico) </a:t>
            </a:r>
            <a:r>
              <a:rPr lang="es-ES_tradnl" dirty="0" smtClean="0"/>
              <a:t>son:</a:t>
            </a:r>
          </a:p>
          <a:p>
            <a:pPr lvl="1"/>
            <a:r>
              <a:rPr lang="es-ES_tradnl" sz="2600" dirty="0" smtClean="0"/>
              <a:t>Distribución </a:t>
            </a:r>
            <a:r>
              <a:rPr lang="es-ES_tradnl" sz="2600" dirty="0"/>
              <a:t>y despliegue de COS (</a:t>
            </a:r>
            <a:r>
              <a:rPr lang="es-ES_tradnl" sz="2600" dirty="0" smtClean="0"/>
              <a:t>COS-DAD)</a:t>
            </a:r>
          </a:p>
          <a:p>
            <a:pPr lvl="1"/>
            <a:r>
              <a:rPr lang="es-ES_tradnl" sz="2600" dirty="0" smtClean="0"/>
              <a:t>Cierre </a:t>
            </a:r>
            <a:r>
              <a:rPr lang="es-ES_tradnl" sz="2600" dirty="0"/>
              <a:t>de COS o apertura (</a:t>
            </a:r>
            <a:r>
              <a:rPr lang="es-ES_tradnl" sz="2600" dirty="0" smtClean="0"/>
              <a:t>COS-COO)</a:t>
            </a:r>
          </a:p>
          <a:p>
            <a:pPr lvl="1"/>
            <a:r>
              <a:rPr lang="es-ES_tradnl" sz="2600" dirty="0" smtClean="0"/>
              <a:t>Esquema </a:t>
            </a:r>
            <a:r>
              <a:rPr lang="es-ES_tradnl" sz="2600" dirty="0"/>
              <a:t>y visibilidad de datos (</a:t>
            </a:r>
            <a:r>
              <a:rPr lang="es-ES_tradnl" sz="2600" dirty="0" smtClean="0"/>
              <a:t>SAD-VIS)</a:t>
            </a:r>
          </a:p>
          <a:p>
            <a:pPr lvl="1"/>
            <a:r>
              <a:rPr lang="es-ES_tradnl" sz="2600" dirty="0" smtClean="0"/>
              <a:t>Esquema </a:t>
            </a:r>
            <a:r>
              <a:rPr lang="es-ES_tradnl" sz="2600" dirty="0"/>
              <a:t>y control de datos (SAD-CON</a:t>
            </a:r>
            <a:r>
              <a:rPr lang="es-ES_tradnl" sz="2600" dirty="0" smtClean="0"/>
              <a:t>)</a:t>
            </a:r>
          </a:p>
          <a:p>
            <a:pPr marL="0" indent="0">
              <a:buNone/>
            </a:pPr>
            <a:r>
              <a:rPr lang="es-ES_tradnl" dirty="0" smtClean="0"/>
              <a:t>__________________________</a:t>
            </a:r>
          </a:p>
          <a:p>
            <a:r>
              <a:rPr lang="en-US" dirty="0"/>
              <a:t>COS distribution and deployment (COS-DAD)</a:t>
            </a:r>
          </a:p>
          <a:p>
            <a:r>
              <a:rPr lang="en-US" dirty="0" smtClean="0"/>
              <a:t>COS </a:t>
            </a:r>
            <a:r>
              <a:rPr lang="en-US" dirty="0" err="1"/>
              <a:t>closedness</a:t>
            </a:r>
            <a:r>
              <a:rPr lang="en-US" dirty="0"/>
              <a:t> or openness (COS-COO)</a:t>
            </a:r>
          </a:p>
          <a:p>
            <a:r>
              <a:rPr lang="en-US" dirty="0" smtClean="0"/>
              <a:t>Schema </a:t>
            </a:r>
            <a:r>
              <a:rPr lang="en-US" dirty="0"/>
              <a:t>and data visibility (SAD-VIS)</a:t>
            </a:r>
          </a:p>
          <a:p>
            <a:r>
              <a:rPr lang="en-US" dirty="0" smtClean="0"/>
              <a:t>Schema </a:t>
            </a:r>
            <a:r>
              <a:rPr lang="en-US" dirty="0"/>
              <a:t>and data control (SAD-CON)</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132375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El primer nivel en nuestra taxonomía es el nivel de distribución y despliegue de COS (</a:t>
            </a:r>
            <a:r>
              <a:rPr lang="es-ES_tradnl" dirty="0" smtClean="0"/>
              <a:t>COS-DAD</a:t>
            </a:r>
            <a:r>
              <a:rPr lang="es-ES_tradnl" dirty="0"/>
              <a:t>). Este es quizás el nivel más fácil de entender, y generalmente esta es la primera clasificación que queremos hacer al evaluar un DBE en particular. Los dos casos extremos que definen este nivel son el DBE completamente centralizado (CDBE) y el DBE completamente distribuido (DDBE). </a:t>
            </a:r>
            <a:endParaRPr lang="es-ES_tradnl" dirty="0" smtClean="0"/>
          </a:p>
          <a:p>
            <a:r>
              <a:rPr lang="es-ES_tradnl" dirty="0" smtClean="0"/>
              <a:t>En </a:t>
            </a:r>
            <a:r>
              <a:rPr lang="es-ES_tradnl" dirty="0"/>
              <a:t>un CDBE </a:t>
            </a:r>
            <a:r>
              <a:rPr lang="es-ES_tradnl" dirty="0" smtClean="0"/>
              <a:t>completamente centralizado, </a:t>
            </a:r>
            <a:r>
              <a:rPr lang="es-ES_tradnl" dirty="0"/>
              <a:t>debemos implementar todas las bases de datos y las instancias de COS en una sola máquina. En otras palabras, está estrictamente prohibido colocar cualquiera de </a:t>
            </a:r>
            <a:r>
              <a:rPr lang="es-ES_tradnl" dirty="0" smtClean="0"/>
              <a:t>los COS </a:t>
            </a:r>
            <a:r>
              <a:rPr lang="es-ES_tradnl" dirty="0"/>
              <a:t>o </a:t>
            </a:r>
            <a:r>
              <a:rPr lang="es-ES_tradnl" dirty="0" smtClean="0"/>
              <a:t>instancias de DB </a:t>
            </a:r>
            <a:r>
              <a:rPr lang="es-ES_tradnl" dirty="0"/>
              <a:t>en una segunda máquina separada. Este caso incluye las versiones iniciales de la mayoría de los DBMS tradicionales (como Oracle, </a:t>
            </a:r>
            <a:r>
              <a:rPr lang="es-ES_tradnl" dirty="0" err="1"/>
              <a:t>Sybase</a:t>
            </a:r>
            <a:r>
              <a:rPr lang="es-ES_tradnl" dirty="0"/>
              <a:t>, </a:t>
            </a:r>
            <a:r>
              <a:rPr lang="es-ES_tradnl" dirty="0" err="1"/>
              <a:t>Informix</a:t>
            </a:r>
            <a:r>
              <a:rPr lang="es-ES_tradnl" dirty="0"/>
              <a:t>, etc.) y muchos otros DB anteriores que no tenían un servidor DBMS (como </a:t>
            </a:r>
            <a:r>
              <a:rPr lang="es-ES_tradnl" dirty="0" err="1"/>
              <a:t>dBase</a:t>
            </a:r>
            <a:r>
              <a:rPr lang="es-ES_tradnl" dirty="0"/>
              <a:t>, </a:t>
            </a:r>
            <a:r>
              <a:rPr lang="es-ES_tradnl" dirty="0" err="1"/>
              <a:t>Paradox</a:t>
            </a:r>
            <a:r>
              <a:rPr lang="es-ES_tradnl" dirty="0"/>
              <a:t>, </a:t>
            </a:r>
            <a:r>
              <a:rPr lang="es-ES_tradnl" dirty="0" err="1"/>
              <a:t>Clipper</a:t>
            </a:r>
            <a:r>
              <a:rPr lang="es-ES_tradnl" dirty="0"/>
              <a:t>, FoxPro, Microsoft </a:t>
            </a:r>
            <a:r>
              <a:rPr lang="es-ES_tradnl" dirty="0" smtClean="0"/>
              <a:t>Access, etc</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42987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a:t>La mayoría de las versiones modernas de DBMS y DB se han alejado de este escenario extremo, ya que a menudo podemos implementar los Clientes DB en una máquina separada para muchos de estos sistemas</a:t>
            </a:r>
            <a:r>
              <a:rPr lang="es-ES_tradnl" dirty="0" smtClean="0"/>
              <a:t>.</a:t>
            </a:r>
          </a:p>
          <a:p>
            <a:r>
              <a:rPr lang="es-ES_tradnl" dirty="0" smtClean="0"/>
              <a:t> </a:t>
            </a:r>
            <a:r>
              <a:rPr lang="es-ES_tradnl" dirty="0"/>
              <a:t>De manera similar, algunos DBMS modernos tienen cierta capacidad para distribuir sus DB (utilizando técnicas como la creación de </a:t>
            </a:r>
            <a:r>
              <a:rPr lang="es-ES_tradnl" dirty="0" smtClean="0"/>
              <a:t>“</a:t>
            </a:r>
            <a:r>
              <a:rPr lang="es-ES_tradnl" dirty="0" err="1" smtClean="0"/>
              <a:t>mirrors</a:t>
            </a:r>
            <a:r>
              <a:rPr lang="es-ES_tradnl" dirty="0" smtClean="0"/>
              <a:t>” o espejos, </a:t>
            </a:r>
            <a:r>
              <a:rPr lang="es-ES_tradnl" dirty="0"/>
              <a:t>etc.), pero aún son esencialmente un CDBE ya que </a:t>
            </a:r>
            <a:r>
              <a:rPr lang="es-ES_tradnl" dirty="0" smtClean="0"/>
              <a:t>las </a:t>
            </a:r>
            <a:r>
              <a:rPr lang="es-ES_tradnl" dirty="0"/>
              <a:t>"DB casi </a:t>
            </a:r>
            <a:r>
              <a:rPr lang="es-ES_tradnl" dirty="0" smtClean="0"/>
              <a:t>distribuidas</a:t>
            </a:r>
            <a:r>
              <a:rPr lang="es-ES_tradnl" dirty="0"/>
              <a:t>" no son realmente </a:t>
            </a:r>
            <a:r>
              <a:rPr lang="es-ES_tradnl" dirty="0" smtClean="0"/>
              <a:t>una </a:t>
            </a:r>
            <a:r>
              <a:rPr lang="es-ES_tradnl" dirty="0"/>
              <a:t>"DB real" en el </a:t>
            </a:r>
            <a:r>
              <a:rPr lang="es-ES_tradnl" dirty="0" smtClean="0"/>
              <a:t>mismo sentido que la DB </a:t>
            </a:r>
            <a:r>
              <a:rPr lang="es-ES_tradnl" dirty="0"/>
              <a:t>original que </a:t>
            </a:r>
            <a:r>
              <a:rPr lang="es-ES_tradnl" u="sng" dirty="0"/>
              <a:t>intentan duplicar</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69539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317372"/>
            <a:ext cx="10719816" cy="5038978"/>
          </a:xfrm>
        </p:spPr>
        <p:txBody>
          <a:bodyPr>
            <a:normAutofit fontScale="77500" lnSpcReduction="20000"/>
          </a:bodyPr>
          <a:lstStyle/>
          <a:p>
            <a:r>
              <a:rPr lang="es-ES_tradnl" dirty="0"/>
              <a:t>Si cada instancia de COS y cada instancia de DB se implementa en una máquina separada, entonces tenemos el otro extremo (</a:t>
            </a:r>
            <a:r>
              <a:rPr lang="es-ES_tradnl" b="1" dirty="0"/>
              <a:t>el DDBE completo</a:t>
            </a:r>
            <a:r>
              <a:rPr lang="es-ES_tradnl" dirty="0"/>
              <a:t>). </a:t>
            </a:r>
            <a:endParaRPr lang="es-ES_tradnl" dirty="0" smtClean="0"/>
          </a:p>
          <a:p>
            <a:r>
              <a:rPr lang="es-ES_tradnl" dirty="0"/>
              <a:t>E</a:t>
            </a:r>
            <a:r>
              <a:rPr lang="es-ES_tradnl" dirty="0" smtClean="0"/>
              <a:t>n </a:t>
            </a:r>
            <a:r>
              <a:rPr lang="es-ES_tradnl" dirty="0"/>
              <a:t>el mundo real, es probable que no </a:t>
            </a:r>
            <a:r>
              <a:rPr lang="es-ES_tradnl" dirty="0" smtClean="0"/>
              <a:t>se d</a:t>
            </a:r>
            <a:r>
              <a:rPr lang="es-ES" dirty="0" smtClean="0"/>
              <a:t>é</a:t>
            </a:r>
            <a:r>
              <a:rPr lang="es-ES_tradnl" dirty="0" smtClean="0"/>
              <a:t> </a:t>
            </a:r>
            <a:r>
              <a:rPr lang="es-ES_tradnl" dirty="0"/>
              <a:t>este extremo</a:t>
            </a:r>
            <a:r>
              <a:rPr lang="es-ES_tradnl" dirty="0" smtClean="0"/>
              <a:t>; </a:t>
            </a:r>
            <a:r>
              <a:rPr lang="es-ES_tradnl" dirty="0"/>
              <a:t>generalmente no es necesario separar los componentes dentro del mismo subsistema, y ​​tampoco </a:t>
            </a:r>
            <a:r>
              <a:rPr lang="es-ES_tradnl" dirty="0" smtClean="0"/>
              <a:t>separar </a:t>
            </a:r>
            <a:r>
              <a:rPr lang="es-ES_tradnl" dirty="0"/>
              <a:t>los subsistemas del nivel más bajo </a:t>
            </a:r>
            <a:r>
              <a:rPr lang="es-ES_tradnl" dirty="0" smtClean="0"/>
              <a:t>(como </a:t>
            </a:r>
            <a:r>
              <a:rPr lang="es-ES_tradnl" dirty="0"/>
              <a:t>los DA) de </a:t>
            </a:r>
            <a:r>
              <a:rPr lang="es-ES_tradnl" dirty="0" smtClean="0"/>
              <a:t>las </a:t>
            </a:r>
            <a:r>
              <a:rPr lang="es-ES_tradnl" dirty="0"/>
              <a:t>DB (es decir, los archivos que contienen la estructura de datos y el contenido</a:t>
            </a:r>
            <a:r>
              <a:rPr lang="es-ES_tradnl" dirty="0" smtClean="0"/>
              <a:t>). </a:t>
            </a:r>
            <a:endParaRPr lang="es-ES_tradnl" dirty="0"/>
          </a:p>
          <a:p>
            <a:r>
              <a:rPr lang="es-ES_tradnl" dirty="0" smtClean="0"/>
              <a:t>Normalmente</a:t>
            </a:r>
            <a:r>
              <a:rPr lang="es-ES_tradnl" dirty="0"/>
              <a:t>, el DDBE constará de una o más instancias de servidor "coordinadoras" (que brindan servicios en todo el DDBE completo) y un conjunto de </a:t>
            </a:r>
            <a:r>
              <a:rPr lang="es-ES_tradnl" dirty="0" err="1"/>
              <a:t>DBEs</a:t>
            </a:r>
            <a:r>
              <a:rPr lang="es-ES_tradnl" dirty="0"/>
              <a:t> que se combinan para hacer que el DDBE funcione. Llamamos a cada uno de estos DBE un </a:t>
            </a:r>
            <a:r>
              <a:rPr lang="es-ES_tradnl" b="1" dirty="0"/>
              <a:t>Sub-DBE (S-DBE)</a:t>
            </a:r>
            <a:r>
              <a:rPr lang="es-ES_tradnl" dirty="0"/>
              <a:t>, porque se combinan para formar el DDBE de una manera similar a cómo se combinan los subsistemas para formar un sistema. </a:t>
            </a:r>
            <a:endParaRPr lang="es-ES_tradnl" dirty="0" smtClean="0"/>
          </a:p>
          <a:p>
            <a:r>
              <a:rPr lang="es-ES_tradnl" dirty="0" smtClean="0"/>
              <a:t>Cada </a:t>
            </a:r>
            <a:r>
              <a:rPr lang="es-ES_tradnl" dirty="0"/>
              <a:t>S-DBE es un DBE por derecho propio, lo que significa que cada uno de ellos también está sujeto a la categorización utilizando esta taxonomía; en particular, cada S-DBE puede ser un DBE centralizado u otro DBE distribuido. La mayoría de las S-DBE son entornos centralizados, especialmente para arquitecturas tradicionales como las que </a:t>
            </a:r>
            <a:r>
              <a:rPr lang="es-ES_tradnl" dirty="0" smtClean="0"/>
              <a:t>analizaremos a futuro. </a:t>
            </a:r>
          </a:p>
          <a:p>
            <a:r>
              <a:rPr lang="es-ES_tradnl" dirty="0" smtClean="0"/>
              <a:t>Solo consideraremos las CDBE al evaluar algún tipo de DDBE o examinar el S-DBE dentro de un DDBE más grande.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90947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a:bodyPr>
          <a:lstStyle/>
          <a:p>
            <a:r>
              <a:rPr lang="es-ES_tradnl" dirty="0"/>
              <a:t>El segundo nivel en nuestra taxonomía es el nivel de cierre o apertura de COS (COO). </a:t>
            </a:r>
            <a:endParaRPr lang="es-ES_tradnl" dirty="0" smtClean="0"/>
          </a:p>
          <a:p>
            <a:r>
              <a:rPr lang="es-ES_tradnl" dirty="0" smtClean="0"/>
              <a:t>Este </a:t>
            </a:r>
            <a:r>
              <a:rPr lang="es-ES_tradnl" dirty="0"/>
              <a:t>nivel considera los problemas de integración e implementación de software para los subsistemas principales, los componentes y el propio almacenamiento de base de datos. Aunque introduciremos los dos casos extremos para este nivel (completamente abierto y completamente cerrado), l</a:t>
            </a:r>
            <a:r>
              <a:rPr lang="es-ES_tradnl" dirty="0" smtClean="0"/>
              <a:t>os </a:t>
            </a:r>
            <a:r>
              <a:rPr lang="es-ES_tradnl" dirty="0"/>
              <a:t>COS en la mayoría de los DBE ocuparán un estrato (una serie de graduaciones) dentro de este nivel en lugar de cualquier escenario extremo. </a:t>
            </a:r>
            <a:endParaRPr lang="es-ES_tradnl" dirty="0" smtClean="0"/>
          </a:p>
          <a:p>
            <a:r>
              <a:rPr lang="es-ES_tradnl" dirty="0" smtClean="0"/>
              <a:t>No </a:t>
            </a:r>
            <a:r>
              <a:rPr lang="es-ES_tradnl" dirty="0"/>
              <a:t>existe tal cosa como un DDBE comercial (</a:t>
            </a:r>
            <a:r>
              <a:rPr lang="es-ES_tradnl" dirty="0" smtClean="0"/>
              <a:t>COTS o </a:t>
            </a:r>
            <a:r>
              <a:rPr lang="en-US" dirty="0"/>
              <a:t>commercial off-the-shelf </a:t>
            </a:r>
            <a:r>
              <a:rPr lang="en-US" dirty="0" smtClean="0"/>
              <a:t>DDBE</a:t>
            </a:r>
            <a:r>
              <a:rPr lang="es-ES_tradnl" dirty="0" smtClean="0"/>
              <a:t>) </a:t>
            </a:r>
            <a:r>
              <a:rPr lang="es-ES_tradnl" dirty="0"/>
              <a:t>que podamos simplemente comprar e instalar. Incluso si hubiera un producto así, probablemente querríamos integrar en la arquitectura DDBE </a:t>
            </a:r>
            <a:r>
              <a:rPr lang="es-ES_tradnl" dirty="0" smtClean="0"/>
              <a:t>algunas </a:t>
            </a:r>
            <a:r>
              <a:rPr lang="es-ES_tradnl" dirty="0"/>
              <a:t>de nuestras instancias de COS </a:t>
            </a:r>
            <a:r>
              <a:rPr lang="es-ES_tradnl" dirty="0" smtClean="0"/>
              <a:t>existentes.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186327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20000"/>
          </a:bodyPr>
          <a:lstStyle/>
          <a:p>
            <a:r>
              <a:rPr lang="es-ES_tradnl" dirty="0"/>
              <a:t>Por lo tanto, cada DDBE necesita integrar múltiples instancias de COS, </a:t>
            </a:r>
            <a:r>
              <a:rPr lang="es-ES_tradnl" dirty="0" smtClean="0"/>
              <a:t>algunos </a:t>
            </a:r>
            <a:r>
              <a:rPr lang="es-ES_tradnl" dirty="0"/>
              <a:t>de las cuales no </a:t>
            </a:r>
            <a:r>
              <a:rPr lang="es-ES_tradnl" dirty="0" smtClean="0"/>
              <a:t>escribimos </a:t>
            </a:r>
            <a:r>
              <a:rPr lang="es-ES_tradnl" dirty="0"/>
              <a:t>nosotros mismos, independientemente de la alternativa arquitectónica que decidamos implementar. </a:t>
            </a:r>
            <a:endParaRPr lang="es-ES_tradnl" dirty="0" smtClean="0"/>
          </a:p>
          <a:p>
            <a:r>
              <a:rPr lang="es-ES_tradnl" dirty="0" smtClean="0"/>
              <a:t>Al </a:t>
            </a:r>
            <a:r>
              <a:rPr lang="es-ES_tradnl" dirty="0"/>
              <a:t>intentar integrar todas estas instancias de COS, debemos tener en cuenta la interfaz pública expuesta por cada COS. Dado que la mayoría de estos COS no se diseñaron con un DDBE </a:t>
            </a:r>
            <a:r>
              <a:rPr lang="es-ES_tradnl" dirty="0" smtClean="0"/>
              <a:t>en </a:t>
            </a:r>
            <a:r>
              <a:rPr lang="es-ES_tradnl" dirty="0"/>
              <a:t>mente, es muy posible que las interfaces que exponen no proporcionen todo </a:t>
            </a:r>
            <a:r>
              <a:rPr lang="es-ES_tradnl" dirty="0" smtClean="0"/>
              <a:t>lo que necesitamos</a:t>
            </a:r>
            <a:r>
              <a:rPr lang="es-ES_tradnl" dirty="0"/>
              <a:t>. </a:t>
            </a:r>
            <a:endParaRPr lang="es-ES_tradnl" dirty="0" smtClean="0"/>
          </a:p>
          <a:p>
            <a:r>
              <a:rPr lang="es-ES_tradnl" dirty="0" smtClean="0"/>
              <a:t>En </a:t>
            </a:r>
            <a:r>
              <a:rPr lang="es-ES_tradnl" dirty="0"/>
              <a:t>pocas palabras, hay varios algoritmos y servicios de DDBE que solo se pueden implementar cuando tenemos acceso completo a la implementación subyacente para las instancias de COS </a:t>
            </a:r>
            <a:r>
              <a:rPr lang="es-ES_tradnl" dirty="0" smtClean="0"/>
              <a:t>involucradas. </a:t>
            </a:r>
          </a:p>
          <a:p>
            <a:r>
              <a:rPr lang="es-ES_tradnl" dirty="0" smtClean="0"/>
              <a:t>Por </a:t>
            </a:r>
            <a:r>
              <a:rPr lang="es-ES_tradnl" dirty="0"/>
              <a:t>ejemplo, supongamos que quisiéramos desarrollar un nuevo mecanismo para el manejo distribuido de interbloqueos basado en una nueva variación de bloqueo. Obviamente, solo podríamos hacer esto si pudiéramos ver (y quizás incluso modificar) los detalles de la implementación de bloqueo subyacente para cada Sub-DBE en el entorno.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14704350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3509</Words>
  <Application>Microsoft Macintosh PowerPoint</Application>
  <PresentationFormat>Panorámica</PresentationFormat>
  <Paragraphs>158</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Calibri Light</vt:lpstr>
      <vt:lpstr>Tema de Office</vt:lpstr>
      <vt:lpstr>UNA NUEVA TAXONOMÍA</vt:lpstr>
      <vt:lpstr>** Distributed database management systems, A Practical Approach, Saeed K. Rahimi, Frank S. Haug</vt:lpstr>
      <vt:lpstr>Presentación de PowerPoint</vt:lpstr>
      <vt:lpstr>Niveles de Categorización</vt:lpstr>
      <vt:lpstr>COS Distribution and Deployment</vt:lpstr>
      <vt:lpstr>COS Distribution and Deployment</vt:lpstr>
      <vt:lpstr>COS Distribution and Deployment</vt:lpstr>
      <vt:lpstr>COS Closedness or Openness</vt:lpstr>
      <vt:lpstr>COS Closedness or Openness</vt:lpstr>
      <vt:lpstr>COS Closedness or Openness</vt:lpstr>
      <vt:lpstr>COS Closedness or Openness</vt:lpstr>
      <vt:lpstr>COS Closedness or Openness</vt:lpstr>
      <vt:lpstr>Esquema y visibilidad de datos</vt:lpstr>
      <vt:lpstr>Esquema y visibilidad de datos</vt:lpstr>
      <vt:lpstr>Esquema y control de datos</vt:lpstr>
      <vt:lpstr>Esquema y control de datos</vt:lpstr>
      <vt:lpstr>Una Arquitectura de Referencia para un DDBE</vt:lpstr>
      <vt:lpstr>Arquitectura de información para un DDBE</vt:lpstr>
      <vt:lpstr>Presentación de PowerPoint</vt:lpstr>
      <vt:lpstr>Arquitectura de información para un DDBE</vt:lpstr>
      <vt:lpstr>Presentación de PowerPoint</vt:lpstr>
      <vt:lpstr>Arquitectura de información para un DDBE</vt:lpstr>
      <vt:lpstr>Arquitectura de información para un DDBE</vt:lpstr>
      <vt:lpstr>Arquitectura de información para un DDBE</vt:lpstr>
      <vt:lpstr>Arquitectura de Software para un DDBE</vt:lpstr>
      <vt:lpstr>Arquitectura de Software para un DDBE</vt:lpstr>
      <vt:lpstr>Arquitectura de Software para un DDBE</vt:lpstr>
      <vt:lpstr>Arquitectura de Software para un DDBE</vt:lpstr>
      <vt:lpstr>Arquitectura de Software para un DDBE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17</cp:revision>
  <dcterms:created xsi:type="dcterms:W3CDTF">2019-04-09T06:23:33Z</dcterms:created>
  <dcterms:modified xsi:type="dcterms:W3CDTF">2019-04-09T08:22:30Z</dcterms:modified>
</cp:coreProperties>
</file>