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9" r:id="rId4"/>
    <p:sldId id="260" r:id="rId5"/>
    <p:sldId id="261" r:id="rId6"/>
    <p:sldId id="298" r:id="rId7"/>
    <p:sldId id="299" r:id="rId8"/>
    <p:sldId id="300" r:id="rId9"/>
    <p:sldId id="301" r:id="rId10"/>
    <p:sldId id="302" r:id="rId11"/>
    <p:sldId id="303" r:id="rId12"/>
    <p:sldId id="306" r:id="rId13"/>
    <p:sldId id="307" r:id="rId14"/>
    <p:sldId id="310" r:id="rId15"/>
    <p:sldId id="309" r:id="rId16"/>
    <p:sldId id="308" r:id="rId17"/>
    <p:sldId id="311" r:id="rId18"/>
    <p:sldId id="312" r:id="rId19"/>
    <p:sldId id="313" r:id="rId20"/>
    <p:sldId id="314" r:id="rId21"/>
    <p:sldId id="315" r:id="rId22"/>
    <p:sldId id="316" r:id="rId23"/>
    <p:sldId id="317" r:id="rId24"/>
    <p:sldId id="318" r:id="rId25"/>
    <p:sldId id="319" r:id="rId26"/>
    <p:sldId id="320" r:id="rId27"/>
    <p:sldId id="322" r:id="rId28"/>
    <p:sldId id="321"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59" r:id="rId66"/>
    <p:sldId id="360" r:id="rId67"/>
    <p:sldId id="361" r:id="rId68"/>
    <p:sldId id="363" r:id="rId69"/>
    <p:sldId id="364" r:id="rId70"/>
    <p:sldId id="362" r:id="rId71"/>
    <p:sldId id="365" r:id="rId7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3"/>
    <p:restoredTop sz="94617"/>
  </p:normalViewPr>
  <p:slideViewPr>
    <p:cSldViewPr snapToGrid="0" snapToObjects="1">
      <p:cViewPr varScale="1">
        <p:scale>
          <a:sx n="62" d="100"/>
          <a:sy n="62" d="100"/>
        </p:scale>
        <p:origin x="2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4/22/19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4/22/19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4/22/19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4/22/19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4/22/19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4/22/19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4/22/19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4/22/19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4/22/19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4/22/19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4/22/19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4/22/19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2</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n-US" sz="4800" dirty="0" err="1" smtClean="0"/>
              <a:t>Diseño</a:t>
            </a:r>
            <a:r>
              <a:rPr lang="en-US" sz="4800" dirty="0" smtClean="0"/>
              <a:t> de Bases de </a:t>
            </a:r>
            <a:r>
              <a:rPr lang="en-US" sz="4800" dirty="0" err="1" smtClean="0"/>
              <a:t>Datos</a:t>
            </a:r>
            <a:r>
              <a:rPr lang="en-US" sz="4800" dirty="0" smtClean="0"/>
              <a:t> </a:t>
            </a:r>
            <a:r>
              <a:rPr lang="en-US" sz="4800" dirty="0" err="1" smtClean="0"/>
              <a:t>Distribuidas</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2156346"/>
            <a:ext cx="10612272" cy="4382566"/>
          </a:xfrm>
        </p:spPr>
        <p:txBody>
          <a:bodyPr>
            <a:normAutofit/>
          </a:bodyPr>
          <a:lstStyle/>
          <a:p>
            <a:r>
              <a:rPr lang="es-ES_tradnl" b="1" dirty="0"/>
              <a:t>Distribución </a:t>
            </a:r>
            <a:r>
              <a:rPr lang="es-ES_tradnl" b="1" dirty="0" smtClean="0"/>
              <a:t>Mixta: </a:t>
            </a:r>
            <a:r>
              <a:rPr lang="es-ES_tradnl" dirty="0" smtClean="0"/>
              <a:t>En </a:t>
            </a:r>
            <a:r>
              <a:rPr lang="es-ES_tradnl" dirty="0"/>
              <a:t>esta alternativa de diseño, fragmentamos la base de datos como se desee, ya sea horizontal o verticalmente, y luego replicamos parcialmente algunos de los fragmentos.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1565964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2535237"/>
          </a:xfrm>
        </p:spPr>
        <p:txBody>
          <a:bodyPr/>
          <a:lstStyle/>
          <a:p>
            <a:r>
              <a:rPr lang="es-ES_tradnl" dirty="0" smtClean="0">
                <a:solidFill>
                  <a:srgbClr val="000000"/>
                </a:solidFill>
                <a:latin typeface="Calibri" charset="0"/>
              </a:rPr>
              <a:t>Fragmentación</a:t>
            </a:r>
            <a:endParaRPr lang="en-US" dirty="0"/>
          </a:p>
        </p:txBody>
      </p:sp>
    </p:spTree>
    <p:extLst>
      <p:ext uri="{BB962C8B-B14F-4D97-AF65-F5344CB8AC3E}">
        <p14:creationId xmlns:p14="http://schemas.microsoft.com/office/powerpoint/2010/main" val="191988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91570"/>
            <a:ext cx="10719816" cy="5564780"/>
          </a:xfrm>
        </p:spPr>
        <p:txBody>
          <a:bodyPr>
            <a:normAutofit fontScale="85000" lnSpcReduction="20000"/>
          </a:bodyPr>
          <a:lstStyle/>
          <a:p>
            <a:r>
              <a:rPr lang="es-ES_tradnl" dirty="0" smtClean="0"/>
              <a:t>La fragmentación </a:t>
            </a:r>
            <a:r>
              <a:rPr lang="es-ES_tradnl" dirty="0"/>
              <a:t>requiere que una tabla se divida en un conjunto de tablas más pequeñas llamadas fragmentos. La fragmentación puede ser horizontal, vertical o híbrida (una mezcla de horizontal y vertical). La fragmentación horizontal puede clasificarse además en dos clases: fragmentación horizontal primaria (</a:t>
            </a:r>
            <a:r>
              <a:rPr lang="es-ES_tradnl" dirty="0" smtClean="0"/>
              <a:t>PHF, </a:t>
            </a:r>
            <a:r>
              <a:rPr lang="en-US" dirty="0"/>
              <a:t>primary horizontal fragmentation</a:t>
            </a:r>
            <a:r>
              <a:rPr lang="es-ES_tradnl" dirty="0" smtClean="0"/>
              <a:t>) </a:t>
            </a:r>
            <a:r>
              <a:rPr lang="es-ES_tradnl" dirty="0"/>
              <a:t>y fragmentación horizontal derivada (</a:t>
            </a:r>
            <a:r>
              <a:rPr lang="es-ES_tradnl" dirty="0" smtClean="0"/>
              <a:t>DHF, </a:t>
            </a:r>
            <a:r>
              <a:rPr lang="en-US" dirty="0"/>
              <a:t>derived </a:t>
            </a:r>
            <a:r>
              <a:rPr lang="en-US" dirty="0" smtClean="0"/>
              <a:t>horizontal fragmentation</a:t>
            </a:r>
            <a:r>
              <a:rPr lang="es-ES_tradnl" dirty="0" smtClean="0"/>
              <a:t>). </a:t>
            </a:r>
          </a:p>
          <a:p>
            <a:r>
              <a:rPr lang="es-ES_tradnl" dirty="0" smtClean="0"/>
              <a:t>Al </a:t>
            </a:r>
            <a:r>
              <a:rPr lang="es-ES_tradnl" dirty="0"/>
              <a:t>pensar en la fragmentación, los diseñadores deben decidir el grado de </a:t>
            </a:r>
            <a:r>
              <a:rPr lang="es-ES_tradnl" b="1" dirty="0"/>
              <a:t>granularidad</a:t>
            </a:r>
            <a:r>
              <a:rPr lang="es-ES_tradnl" dirty="0"/>
              <a:t> de cada fragmento. En otras palabras, ¿cuántas de las columnas y / o filas de la tabla deberían estar en un fragmento</a:t>
            </a:r>
            <a:r>
              <a:rPr lang="es-ES_tradnl" dirty="0" smtClean="0"/>
              <a:t>? </a:t>
            </a:r>
            <a:r>
              <a:rPr lang="es-ES_tradnl" dirty="0"/>
              <a:t>En un extremo, podemos tener todas las filas y todas las columnas de la tabla en un fragmento. Esto obviamente nos da una tabla no fragmentada; el </a:t>
            </a:r>
            <a:r>
              <a:rPr lang="es-ES_tradnl" dirty="0" smtClean="0"/>
              <a:t>gr</a:t>
            </a:r>
            <a:r>
              <a:rPr lang="es-ES" dirty="0" smtClean="0"/>
              <a:t>ánulo</a:t>
            </a:r>
            <a:r>
              <a:rPr lang="es-ES_tradnl" dirty="0" smtClean="0"/>
              <a:t> </a:t>
            </a:r>
            <a:r>
              <a:rPr lang="es-ES_tradnl" dirty="0"/>
              <a:t>es demasiado </a:t>
            </a:r>
            <a:r>
              <a:rPr lang="es-ES_tradnl" dirty="0" smtClean="0"/>
              <a:t>grande </a:t>
            </a:r>
            <a:r>
              <a:rPr lang="es-ES_tradnl" dirty="0"/>
              <a:t>si planeamos tener al menos un fragmento. En el otro extremo, podemos colocar cada elemento de datos (un solo valor de columna para una sola fila) en un fragmento separado. Obviamente, este gr</a:t>
            </a:r>
            <a:r>
              <a:rPr lang="es-ES" dirty="0"/>
              <a:t>ánulo </a:t>
            </a:r>
            <a:r>
              <a:rPr lang="es-ES_tradnl" dirty="0" smtClean="0"/>
              <a:t>es </a:t>
            </a:r>
            <a:r>
              <a:rPr lang="es-ES_tradnl" dirty="0"/>
              <a:t>demasiado fino: sería difícil de administrar y agregaría demasiados costos al procesamiento de las consultas. La respuesta debe estar en algún lugar entre estos dos extremos. </a:t>
            </a:r>
            <a:endParaRPr lang="es-ES_tradnl" dirty="0" smtClean="0"/>
          </a:p>
          <a:p>
            <a:r>
              <a:rPr lang="es-ES_tradnl" dirty="0" smtClean="0"/>
              <a:t>Como </a:t>
            </a:r>
            <a:r>
              <a:rPr lang="es-ES_tradnl" dirty="0"/>
              <a:t>explicaremos más adelante, la solución óptima depende del tipo y la frecuencia de las consultas que las aplicaciones ejecutan en la tabla. En el resto de esta sección, exploramos cada tipo de fragmentación y formalizamos el proceso de fragmentación.</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Tree>
    <p:extLst>
      <p:ext uri="{BB962C8B-B14F-4D97-AF65-F5344CB8AC3E}">
        <p14:creationId xmlns:p14="http://schemas.microsoft.com/office/powerpoint/2010/main" val="941791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Vertical</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a:t>La fragmentación vertical (VF) agrupará las columnas de una tabla en fragmentos. La FV debe realizarse de tal manera que la tabla original pueda reconstruirse a partir de los fragmentos. Este requisito de fragmentación se denomina "reconstrucción". Este requisito se utiliza para reconstruir la tabla original cuando sea necesario. </a:t>
            </a:r>
            <a:endParaRPr lang="es-ES_tradnl" dirty="0" smtClean="0"/>
          </a:p>
          <a:p>
            <a:r>
              <a:rPr lang="es-ES_tradnl" dirty="0" smtClean="0"/>
              <a:t>Como </a:t>
            </a:r>
            <a:r>
              <a:rPr lang="es-ES_tradnl" dirty="0"/>
              <a:t>resultado, cada fragmento de VF debe contener </a:t>
            </a:r>
            <a:r>
              <a:rPr lang="es-ES_tradnl" dirty="0" smtClean="0"/>
              <a:t>la(s</a:t>
            </a:r>
            <a:r>
              <a:rPr lang="es-ES_tradnl" dirty="0"/>
              <a:t>) </a:t>
            </a:r>
            <a:r>
              <a:rPr lang="es-ES_tradnl" dirty="0" smtClean="0"/>
              <a:t>columna(s</a:t>
            </a:r>
            <a:r>
              <a:rPr lang="es-ES_tradnl" dirty="0"/>
              <a:t>) de clave primaria de la tabla. </a:t>
            </a:r>
            <a:r>
              <a:rPr lang="es-ES_tradnl" dirty="0" smtClean="0"/>
              <a:t>Para </a:t>
            </a:r>
            <a:r>
              <a:rPr lang="es-ES_tradnl" dirty="0"/>
              <a:t>crear un fragmento vertical a partir de una tabla, se usa una declaración de </a:t>
            </a:r>
            <a:r>
              <a:rPr lang="es-ES_tradnl" dirty="0" smtClean="0"/>
              <a:t>selección:</a:t>
            </a:r>
          </a:p>
          <a:p>
            <a:pPr marL="914400" lvl="2" indent="0">
              <a:buNone/>
            </a:pPr>
            <a:r>
              <a:rPr lang="en-US" dirty="0">
                <a:latin typeface="Courier" charset="0"/>
                <a:ea typeface="Courier" charset="0"/>
                <a:cs typeface="Courier" charset="0"/>
              </a:rPr>
              <a:t>Select </a:t>
            </a:r>
            <a:r>
              <a:rPr lang="en-US" dirty="0" err="1">
                <a:latin typeface="Courier" charset="0"/>
                <a:ea typeface="Courier" charset="0"/>
                <a:cs typeface="Courier" charset="0"/>
              </a:rPr>
              <a:t>Column_list</a:t>
            </a:r>
            <a:r>
              <a:rPr lang="en-US" dirty="0">
                <a:latin typeface="Courier" charset="0"/>
                <a:ea typeface="Courier" charset="0"/>
                <a:cs typeface="Courier" charset="0"/>
              </a:rPr>
              <a:t> from R</a:t>
            </a:r>
            <a:r>
              <a:rPr lang="en-US" dirty="0" smtClean="0">
                <a:latin typeface="Courier" charset="0"/>
                <a:ea typeface="Courier" charset="0"/>
                <a:cs typeface="Courier" charset="0"/>
              </a:rPr>
              <a:t>;</a:t>
            </a:r>
          </a:p>
          <a:p>
            <a:r>
              <a:rPr lang="es-ES_tradnl" dirty="0" smtClean="0"/>
              <a:t>en </a:t>
            </a:r>
            <a:r>
              <a:rPr lang="es-ES_tradnl" dirty="0"/>
              <a:t>la que "</a:t>
            </a:r>
            <a:r>
              <a:rPr lang="es-ES_tradnl" dirty="0" err="1"/>
              <a:t>Column_list</a:t>
            </a:r>
            <a:r>
              <a:rPr lang="es-ES_tradnl" dirty="0"/>
              <a:t>" es una lista de columnas de R que incluye la clave </a:t>
            </a:r>
            <a:r>
              <a:rPr lang="es-ES_tradnl" dirty="0" smtClean="0"/>
              <a:t>principal.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Tree>
    <p:extLst>
      <p:ext uri="{BB962C8B-B14F-4D97-AF65-F5344CB8AC3E}">
        <p14:creationId xmlns:p14="http://schemas.microsoft.com/office/powerpoint/2010/main" val="315208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Vertical, Ejemplo</a:t>
            </a:r>
            <a:endParaRPr lang="en-US" b="1" dirty="0"/>
          </a:p>
        </p:txBody>
      </p:sp>
      <p:sp>
        <p:nvSpPr>
          <p:cNvPr id="3" name="Marcador de contenido 2"/>
          <p:cNvSpPr>
            <a:spLocks noGrp="1"/>
          </p:cNvSpPr>
          <p:nvPr>
            <p:ph idx="1"/>
          </p:nvPr>
        </p:nvSpPr>
        <p:spPr>
          <a:xfrm>
            <a:off x="510655" y="1682496"/>
            <a:ext cx="4614080" cy="4673854"/>
          </a:xfrm>
        </p:spPr>
        <p:txBody>
          <a:bodyPr>
            <a:normAutofit/>
          </a:bodyPr>
          <a:lstStyle/>
          <a:p>
            <a:r>
              <a:rPr lang="es-ES_tradnl" dirty="0"/>
              <a:t>Considere la tabla EMP que se muestra en la Figura 2.3. Supongamos que, por razones de seguridad, la información salarial de los empleados debe mantenerse en el servidor de la sede de la empresa, que se encuentra en Minneapolis.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pic>
        <p:nvPicPr>
          <p:cNvPr id="6" name="Imagen 5"/>
          <p:cNvPicPr>
            <a:picLocks noChangeAspect="1"/>
          </p:cNvPicPr>
          <p:nvPr/>
        </p:nvPicPr>
        <p:blipFill>
          <a:blip r:embed="rId2"/>
          <a:stretch>
            <a:fillRect/>
          </a:stretch>
        </p:blipFill>
        <p:spPr>
          <a:xfrm>
            <a:off x="4969055" y="1682496"/>
            <a:ext cx="7086468" cy="4237269"/>
          </a:xfrm>
          <a:prstGeom prst="rect">
            <a:avLst/>
          </a:prstGeom>
        </p:spPr>
      </p:pic>
    </p:spTree>
    <p:extLst>
      <p:ext uri="{BB962C8B-B14F-4D97-AF65-F5344CB8AC3E}">
        <p14:creationId xmlns:p14="http://schemas.microsoft.com/office/powerpoint/2010/main" val="314402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52245"/>
          </a:xfrm>
        </p:spPr>
        <p:txBody>
          <a:bodyPr/>
          <a:lstStyle/>
          <a:p>
            <a:r>
              <a:rPr lang="en-US" dirty="0" err="1" smtClean="0"/>
              <a:t>Fragmentaci</a:t>
            </a:r>
            <a:r>
              <a:rPr lang="es-ES" dirty="0" err="1" smtClean="0"/>
              <a:t>ón</a:t>
            </a:r>
            <a:r>
              <a:rPr lang="es-ES" dirty="0"/>
              <a:t> </a:t>
            </a:r>
            <a:r>
              <a:rPr lang="es-ES" dirty="0" smtClean="0"/>
              <a:t>Vertical, </a:t>
            </a:r>
            <a:r>
              <a:rPr lang="es-ES" dirty="0"/>
              <a:t>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pic>
        <p:nvPicPr>
          <p:cNvPr id="6" name="Imagen 5"/>
          <p:cNvPicPr>
            <a:picLocks noChangeAspect="1"/>
          </p:cNvPicPr>
          <p:nvPr/>
        </p:nvPicPr>
        <p:blipFill>
          <a:blip r:embed="rId2"/>
          <a:stretch>
            <a:fillRect/>
          </a:stretch>
        </p:blipFill>
        <p:spPr>
          <a:xfrm>
            <a:off x="5581935" y="1317370"/>
            <a:ext cx="6487235" cy="3878965"/>
          </a:xfrm>
          <a:prstGeom prst="rect">
            <a:avLst/>
          </a:prstGeom>
        </p:spPr>
      </p:pic>
      <p:sp>
        <p:nvSpPr>
          <p:cNvPr id="7" name="CuadroTexto 6"/>
          <p:cNvSpPr txBox="1"/>
          <p:nvPr/>
        </p:nvSpPr>
        <p:spPr>
          <a:xfrm>
            <a:off x="838200" y="1423338"/>
            <a:ext cx="4001640" cy="2677656"/>
          </a:xfrm>
          <a:prstGeom prst="rect">
            <a:avLst/>
          </a:prstGeom>
          <a:noFill/>
        </p:spPr>
        <p:txBody>
          <a:bodyPr wrap="square" rtlCol="0">
            <a:spAutoFit/>
          </a:bodyPr>
          <a:lstStyle/>
          <a:p>
            <a:r>
              <a:rPr lang="es-ES_tradnl" sz="2800" dirty="0"/>
              <a:t>Para lograr esto, el diseñador fragmentará la tabla verticalmente en dos fragmentos de la siguiente manera:</a:t>
            </a:r>
          </a:p>
          <a:p>
            <a:endParaRPr lang="en-US" sz="2800" dirty="0"/>
          </a:p>
        </p:txBody>
      </p:sp>
      <p:sp>
        <p:nvSpPr>
          <p:cNvPr id="9" name="Rectángulo 8"/>
          <p:cNvSpPr/>
          <p:nvPr/>
        </p:nvSpPr>
        <p:spPr>
          <a:xfrm>
            <a:off x="838200" y="3678694"/>
            <a:ext cx="6613478" cy="2677656"/>
          </a:xfrm>
          <a:prstGeom prst="rect">
            <a:avLst/>
          </a:prstGeom>
        </p:spPr>
        <p:txBody>
          <a:bodyPr wrap="square">
            <a:spAutoFit/>
          </a:bodyPr>
          <a:lstStyle/>
          <a:p>
            <a:r>
              <a:rPr lang="en-US" sz="2400" dirty="0">
                <a:solidFill>
                  <a:srgbClr val="292526"/>
                </a:solidFill>
                <a:latin typeface="Courier" charset="0"/>
                <a:ea typeface="Courier" charset="0"/>
                <a:cs typeface="Courier" charset="0"/>
              </a:rPr>
              <a:t>Create table EMP_SAL as</a:t>
            </a:r>
          </a:p>
          <a:p>
            <a:r>
              <a:rPr lang="en-US" sz="2400" dirty="0">
                <a:solidFill>
                  <a:srgbClr val="292526"/>
                </a:solidFill>
                <a:latin typeface="Courier" charset="0"/>
                <a:ea typeface="Courier" charset="0"/>
                <a:cs typeface="Courier" charset="0"/>
              </a:rPr>
              <a:t>Select </a:t>
            </a:r>
            <a:r>
              <a:rPr lang="en-US" sz="2400" dirty="0" err="1">
                <a:solidFill>
                  <a:srgbClr val="292526"/>
                </a:solidFill>
                <a:latin typeface="Courier" charset="0"/>
                <a:ea typeface="Courier" charset="0"/>
                <a:cs typeface="Courier" charset="0"/>
              </a:rPr>
              <a:t>EmpID</a:t>
            </a:r>
            <a:r>
              <a:rPr lang="en-US" sz="2400" dirty="0">
                <a:solidFill>
                  <a:srgbClr val="292526"/>
                </a:solidFill>
                <a:latin typeface="Courier" charset="0"/>
                <a:ea typeface="Courier" charset="0"/>
                <a:cs typeface="Courier" charset="0"/>
              </a:rPr>
              <a:t>, Sal</a:t>
            </a:r>
          </a:p>
          <a:p>
            <a:r>
              <a:rPr lang="en-US" sz="2400" dirty="0">
                <a:solidFill>
                  <a:srgbClr val="292526"/>
                </a:solidFill>
                <a:latin typeface="Courier" charset="0"/>
                <a:ea typeface="Courier" charset="0"/>
                <a:cs typeface="Courier" charset="0"/>
              </a:rPr>
              <a:t>From EMP</a:t>
            </a:r>
            <a:r>
              <a:rPr lang="en-US" sz="2400" dirty="0" smtClean="0">
                <a:solidFill>
                  <a:srgbClr val="292526"/>
                </a:solidFill>
                <a:latin typeface="Courier" charset="0"/>
                <a:ea typeface="Courier" charset="0"/>
                <a:cs typeface="Courier" charset="0"/>
              </a:rPr>
              <a:t>;</a:t>
            </a:r>
          </a:p>
          <a:p>
            <a:endParaRPr lang="en-US" sz="2400" dirty="0">
              <a:solidFill>
                <a:srgbClr val="292526"/>
              </a:solidFill>
              <a:latin typeface="Courier" charset="0"/>
              <a:ea typeface="Courier" charset="0"/>
              <a:cs typeface="Courier" charset="0"/>
            </a:endParaRPr>
          </a:p>
          <a:p>
            <a:r>
              <a:rPr lang="en-US" sz="2400" dirty="0">
                <a:latin typeface="Courier" charset="0"/>
                <a:ea typeface="Courier" charset="0"/>
                <a:cs typeface="Courier" charset="0"/>
              </a:rPr>
              <a:t>Create table EMP_NON_SAL as</a:t>
            </a:r>
          </a:p>
          <a:p>
            <a:r>
              <a:rPr lang="en-US" sz="2400" dirty="0">
                <a:latin typeface="Courier" charset="0"/>
                <a:ea typeface="Courier" charset="0"/>
                <a:cs typeface="Courier" charset="0"/>
              </a:rPr>
              <a:t>Select </a:t>
            </a:r>
            <a:r>
              <a:rPr lang="en-US" sz="2400" dirty="0" err="1">
                <a:latin typeface="Courier" charset="0"/>
                <a:ea typeface="Courier" charset="0"/>
                <a:cs typeface="Courier" charset="0"/>
              </a:rPr>
              <a:t>EmpID</a:t>
            </a:r>
            <a:r>
              <a:rPr lang="en-US" sz="2400" dirty="0">
                <a:latin typeface="Courier" charset="0"/>
                <a:ea typeface="Courier" charset="0"/>
                <a:cs typeface="Courier" charset="0"/>
              </a:rPr>
              <a:t>, Name, </a:t>
            </a:r>
            <a:r>
              <a:rPr lang="en-US" sz="2400" dirty="0" err="1">
                <a:latin typeface="Courier" charset="0"/>
                <a:ea typeface="Courier" charset="0"/>
                <a:cs typeface="Courier" charset="0"/>
              </a:rPr>
              <a:t>Loc</a:t>
            </a:r>
            <a:r>
              <a:rPr lang="en-US" sz="2400" dirty="0">
                <a:latin typeface="Courier" charset="0"/>
                <a:ea typeface="Courier" charset="0"/>
                <a:cs typeface="Courier" charset="0"/>
              </a:rPr>
              <a:t>, DOB, </a:t>
            </a:r>
            <a:r>
              <a:rPr lang="en-US" sz="2400" dirty="0" err="1">
                <a:latin typeface="Courier" charset="0"/>
                <a:ea typeface="Courier" charset="0"/>
                <a:cs typeface="Courier" charset="0"/>
              </a:rPr>
              <a:t>Dept</a:t>
            </a:r>
            <a:endParaRPr lang="en-US" sz="2400" dirty="0">
              <a:latin typeface="Courier" charset="0"/>
              <a:ea typeface="Courier" charset="0"/>
              <a:cs typeface="Courier" charset="0"/>
            </a:endParaRPr>
          </a:p>
          <a:p>
            <a:r>
              <a:rPr lang="en-US" sz="2400" dirty="0">
                <a:latin typeface="Courier" charset="0"/>
                <a:ea typeface="Courier" charset="0"/>
                <a:cs typeface="Courier" charset="0"/>
              </a:rPr>
              <a:t>From EMP;</a:t>
            </a:r>
          </a:p>
        </p:txBody>
      </p:sp>
    </p:spTree>
    <p:extLst>
      <p:ext uri="{BB962C8B-B14F-4D97-AF65-F5344CB8AC3E}">
        <p14:creationId xmlns:p14="http://schemas.microsoft.com/office/powerpoint/2010/main" val="1369744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5730" y="1682495"/>
            <a:ext cx="6753936" cy="5038979"/>
          </a:xfrm>
        </p:spPr>
        <p:txBody>
          <a:bodyPr>
            <a:normAutofit fontScale="92500" lnSpcReduction="20000"/>
          </a:bodyPr>
          <a:lstStyle/>
          <a:p>
            <a:r>
              <a:rPr lang="es-ES_tradnl" dirty="0"/>
              <a:t>EMP_SAL contiene la información de salario para todos los empleados, mientras que EMP_NON_SAL contiene la información no sensible. </a:t>
            </a:r>
            <a:endParaRPr lang="es-ES_tradnl" dirty="0" smtClean="0"/>
          </a:p>
          <a:p>
            <a:r>
              <a:rPr lang="es-ES_tradnl" dirty="0" smtClean="0"/>
              <a:t>Estas </a:t>
            </a:r>
            <a:r>
              <a:rPr lang="es-ES_tradnl" dirty="0"/>
              <a:t>declaraciones generan los fragmentos verticales que se muestran en la Figura 2.4a, 2.4b a partir de la tabla EMP. Después de la fragmentación, la tabla de EMP no se almacenará físicamente en ningún lugar. Pero, para proporcionar transparencia en la fragmentación, no es necesario que los usuarios sepan que la tabla de EMP está fragmentada, debemos poder reconstruir la tabla de EMP a partir de sus </a:t>
            </a:r>
            <a:r>
              <a:rPr lang="es-ES_tradnl" dirty="0" smtClean="0"/>
              <a:t>fragmentos </a:t>
            </a:r>
            <a:r>
              <a:rPr lang="es-ES_tradnl" dirty="0"/>
              <a:t>FV. Esto dará a los usuarios la ilusión de que la tabla EMP se almacena intacta</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pic>
        <p:nvPicPr>
          <p:cNvPr id="6" name="Imagen 5"/>
          <p:cNvPicPr>
            <a:picLocks noChangeAspect="1"/>
          </p:cNvPicPr>
          <p:nvPr/>
        </p:nvPicPr>
        <p:blipFill>
          <a:blip r:embed="rId2"/>
          <a:stretch>
            <a:fillRect/>
          </a:stretch>
        </p:blipFill>
        <p:spPr>
          <a:xfrm>
            <a:off x="7014950" y="-15379"/>
            <a:ext cx="4876302" cy="6554291"/>
          </a:xfrm>
          <a:prstGeom prst="rect">
            <a:avLst/>
          </a:prstGeom>
        </p:spPr>
      </p:pic>
      <p:sp>
        <p:nvSpPr>
          <p:cNvPr id="2" name="Título 1"/>
          <p:cNvSpPr>
            <a:spLocks noGrp="1"/>
          </p:cNvSpPr>
          <p:nvPr>
            <p:ph type="title"/>
          </p:nvPr>
        </p:nvSpPr>
        <p:spPr>
          <a:xfrm>
            <a:off x="738686" y="365124"/>
            <a:ext cx="8227894" cy="1317371"/>
          </a:xfrm>
        </p:spPr>
        <p:txBody>
          <a:bodyPr/>
          <a:lstStyle/>
          <a:p>
            <a:r>
              <a:rPr lang="en-US" dirty="0" err="1"/>
              <a:t>Fragmentaci</a:t>
            </a:r>
            <a:r>
              <a:rPr lang="es-ES" dirty="0" err="1"/>
              <a:t>ón</a:t>
            </a:r>
            <a:r>
              <a:rPr lang="es-ES" dirty="0"/>
              <a:t> </a:t>
            </a:r>
            <a:r>
              <a:rPr lang="es-ES" dirty="0" smtClean="0"/>
              <a:t>Vertical, </a:t>
            </a:r>
            <a:r>
              <a:rPr lang="es-ES" dirty="0"/>
              <a:t>Ejemplo</a:t>
            </a:r>
            <a:endParaRPr lang="en-US" b="1" dirty="0"/>
          </a:p>
        </p:txBody>
      </p:sp>
    </p:spTree>
    <p:extLst>
      <p:ext uri="{BB962C8B-B14F-4D97-AF65-F5344CB8AC3E}">
        <p14:creationId xmlns:p14="http://schemas.microsoft.com/office/powerpoint/2010/main" val="2014709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Fragmentaci</a:t>
            </a:r>
            <a:r>
              <a:rPr lang="es-ES" dirty="0" err="1"/>
              <a:t>ón</a:t>
            </a:r>
            <a:r>
              <a:rPr lang="es-ES" dirty="0"/>
              <a:t> </a:t>
            </a:r>
            <a:r>
              <a:rPr lang="es-ES" dirty="0" smtClean="0"/>
              <a:t>Vertical, </a:t>
            </a:r>
            <a:r>
              <a:rPr lang="es-ES" dirty="0"/>
              <a:t>Ejemplo</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Para </a:t>
            </a:r>
            <a:r>
              <a:rPr lang="es-ES_tradnl" dirty="0"/>
              <a:t>hacer esto, usaremos la siguiente declaración de </a:t>
            </a:r>
            <a:r>
              <a:rPr lang="es-ES_tradnl" dirty="0" smtClean="0"/>
              <a:t>unión siempre que </a:t>
            </a:r>
            <a:r>
              <a:rPr lang="es-ES_tradnl" dirty="0"/>
              <a:t>se requiera la tabla </a:t>
            </a:r>
            <a:r>
              <a:rPr lang="es-ES_tradnl" dirty="0" smtClean="0"/>
              <a:t>EMP:</a:t>
            </a:r>
          </a:p>
          <a:p>
            <a:endParaRPr lang="es-ES_tradnl" sz="1200" dirty="0"/>
          </a:p>
          <a:p>
            <a:pPr marL="0" indent="0">
              <a:buNone/>
            </a:pPr>
            <a:r>
              <a:rPr lang="en-US" dirty="0">
                <a:latin typeface="Courier" charset="0"/>
                <a:ea typeface="Courier" charset="0"/>
                <a:cs typeface="Courier" charset="0"/>
              </a:rPr>
              <a:t>Select </a:t>
            </a:r>
            <a:r>
              <a:rPr lang="en-US" dirty="0" err="1">
                <a:latin typeface="Courier" charset="0"/>
                <a:ea typeface="Courier" charset="0"/>
                <a:cs typeface="Courier" charset="0"/>
              </a:rPr>
              <a:t>EMP_SAL.EmpID</a:t>
            </a:r>
            <a:r>
              <a:rPr lang="en-US" dirty="0">
                <a:latin typeface="Courier" charset="0"/>
                <a:ea typeface="Courier" charset="0"/>
                <a:cs typeface="Courier" charset="0"/>
              </a:rPr>
              <a:t>, Sal, Name, </a:t>
            </a:r>
            <a:r>
              <a:rPr lang="en-US" dirty="0" err="1">
                <a:latin typeface="Courier" charset="0"/>
                <a:ea typeface="Courier" charset="0"/>
                <a:cs typeface="Courier" charset="0"/>
              </a:rPr>
              <a:t>Loc</a:t>
            </a:r>
            <a:r>
              <a:rPr lang="en-US" dirty="0">
                <a:latin typeface="Courier" charset="0"/>
                <a:ea typeface="Courier" charset="0"/>
                <a:cs typeface="Courier" charset="0"/>
              </a:rPr>
              <a:t>, DOB, </a:t>
            </a:r>
            <a:r>
              <a:rPr lang="en-US" dirty="0" err="1">
                <a:latin typeface="Courier" charset="0"/>
                <a:ea typeface="Courier" charset="0"/>
                <a:cs typeface="Courier" charset="0"/>
              </a:rPr>
              <a:t>Dept</a:t>
            </a:r>
            <a:endParaRPr lang="en-US" dirty="0">
              <a:latin typeface="Courier" charset="0"/>
              <a:ea typeface="Courier" charset="0"/>
              <a:cs typeface="Courier" charset="0"/>
            </a:endParaRPr>
          </a:p>
          <a:p>
            <a:pPr marL="0" indent="0">
              <a:buNone/>
            </a:pPr>
            <a:r>
              <a:rPr lang="en-US" dirty="0">
                <a:latin typeface="Courier" charset="0"/>
                <a:ea typeface="Courier" charset="0"/>
                <a:cs typeface="Courier" charset="0"/>
              </a:rPr>
              <a:t>From EMP_SAL, EMP_NON_SAL</a:t>
            </a:r>
          </a:p>
          <a:p>
            <a:pPr marL="0" indent="0">
              <a:buNone/>
            </a:pPr>
            <a:r>
              <a:rPr lang="en-US" dirty="0">
                <a:latin typeface="Courier" charset="0"/>
                <a:ea typeface="Courier" charset="0"/>
                <a:cs typeface="Courier" charset="0"/>
              </a:rPr>
              <a:t>Where </a:t>
            </a:r>
            <a:r>
              <a:rPr lang="en-US" dirty="0" err="1" smtClean="0">
                <a:latin typeface="Courier" charset="0"/>
                <a:ea typeface="Courier" charset="0"/>
                <a:cs typeface="Courier" charset="0"/>
              </a:rPr>
              <a:t>EMP_SAL.EmpID</a:t>
            </a:r>
            <a:r>
              <a:rPr lang="en-US" dirty="0" smtClean="0">
                <a:latin typeface="Courier" charset="0"/>
                <a:ea typeface="Courier" charset="0"/>
                <a:cs typeface="Courier" charset="0"/>
              </a:rPr>
              <a:t> </a:t>
            </a:r>
            <a:r>
              <a:rPr lang="en-US" dirty="0">
                <a:latin typeface="Courier" charset="0"/>
                <a:ea typeface="Courier" charset="0"/>
                <a:cs typeface="Courier" charset="0"/>
              </a:rPr>
              <a:t>= </a:t>
            </a:r>
            <a:r>
              <a:rPr lang="en-US" dirty="0" err="1">
                <a:latin typeface="Courier" charset="0"/>
                <a:ea typeface="Courier" charset="0"/>
                <a:cs typeface="Courier" charset="0"/>
              </a:rPr>
              <a:t>EMP_NON_SAL.EmpID</a:t>
            </a:r>
            <a:r>
              <a:rPr lang="en-US" dirty="0" smtClean="0">
                <a:latin typeface="Courier" charset="0"/>
                <a:ea typeface="Courier" charset="0"/>
                <a:cs typeface="Courier" charset="0"/>
              </a:rPr>
              <a:t>;</a:t>
            </a:r>
          </a:p>
          <a:p>
            <a:pPr marL="0" indent="0">
              <a:buNone/>
            </a:pPr>
            <a:endParaRPr lang="en-US" sz="1200" dirty="0">
              <a:latin typeface="Courier" charset="0"/>
              <a:ea typeface="Courier" charset="0"/>
              <a:cs typeface="Courier" charset="0"/>
            </a:endParaRPr>
          </a:p>
          <a:p>
            <a:pPr marL="0" indent="0">
              <a:buNone/>
            </a:pPr>
            <a:r>
              <a:rPr lang="en-US" dirty="0"/>
              <a:t>Nota: </a:t>
            </a:r>
            <a:r>
              <a:rPr lang="en-US" dirty="0" err="1"/>
              <a:t>esta</a:t>
            </a:r>
            <a:r>
              <a:rPr lang="en-US" dirty="0"/>
              <a:t> </a:t>
            </a:r>
            <a:r>
              <a:rPr lang="en-US" dirty="0" err="1"/>
              <a:t>declaración</a:t>
            </a:r>
            <a:r>
              <a:rPr lang="en-US" dirty="0"/>
              <a:t> </a:t>
            </a:r>
            <a:r>
              <a:rPr lang="en-US" b="1" i="1" dirty="0" smtClean="0"/>
              <a:t>join</a:t>
            </a:r>
            <a:r>
              <a:rPr lang="en-US" dirty="0" smtClean="0"/>
              <a:t> se </a:t>
            </a:r>
            <a:r>
              <a:rPr lang="en-US" dirty="0" err="1"/>
              <a:t>puede</a:t>
            </a:r>
            <a:r>
              <a:rPr lang="en-US" dirty="0"/>
              <a:t> </a:t>
            </a:r>
            <a:r>
              <a:rPr lang="en-US" dirty="0" err="1"/>
              <a:t>usar</a:t>
            </a:r>
            <a:r>
              <a:rPr lang="en-US" dirty="0"/>
              <a:t> para </a:t>
            </a:r>
            <a:r>
              <a:rPr lang="en-US" dirty="0" err="1"/>
              <a:t>definir</a:t>
            </a:r>
            <a:r>
              <a:rPr lang="en-US" dirty="0"/>
              <a:t> </a:t>
            </a:r>
            <a:r>
              <a:rPr lang="en-US" dirty="0" err="1"/>
              <a:t>una</a:t>
            </a:r>
            <a:r>
              <a:rPr lang="en-US" dirty="0"/>
              <a:t> vista </a:t>
            </a:r>
            <a:r>
              <a:rPr lang="en-US" dirty="0" err="1"/>
              <a:t>llamada</a:t>
            </a:r>
            <a:r>
              <a:rPr lang="en-US" dirty="0"/>
              <a:t> "EMP" </a:t>
            </a:r>
            <a:r>
              <a:rPr lang="en-US" dirty="0" smtClean="0"/>
              <a:t>y/o </a:t>
            </a:r>
            <a:r>
              <a:rPr lang="en-US" dirty="0"/>
              <a:t>se </a:t>
            </a:r>
            <a:r>
              <a:rPr lang="en-US" dirty="0" err="1"/>
              <a:t>puede</a:t>
            </a:r>
            <a:r>
              <a:rPr lang="en-US" dirty="0"/>
              <a:t> </a:t>
            </a:r>
            <a:r>
              <a:rPr lang="en-US" dirty="0" err="1"/>
              <a:t>usar</a:t>
            </a:r>
            <a:r>
              <a:rPr lang="en-US" dirty="0"/>
              <a:t> </a:t>
            </a:r>
            <a:r>
              <a:rPr lang="en-US" dirty="0" err="1"/>
              <a:t>como</a:t>
            </a:r>
            <a:r>
              <a:rPr lang="en-US" dirty="0"/>
              <a:t> </a:t>
            </a:r>
            <a:r>
              <a:rPr lang="en-US" dirty="0" err="1"/>
              <a:t>una</a:t>
            </a:r>
            <a:r>
              <a:rPr lang="en-US" dirty="0"/>
              <a:t> vista </a:t>
            </a:r>
            <a:r>
              <a:rPr lang="en-US" dirty="0" smtClean="0"/>
              <a:t>“in-line” en </a:t>
            </a:r>
            <a:r>
              <a:rPr lang="en-US" dirty="0" err="1"/>
              <a:t>cualquier</a:t>
            </a:r>
            <a:r>
              <a:rPr lang="en-US" dirty="0"/>
              <a:t> </a:t>
            </a:r>
            <a:r>
              <a:rPr lang="en-US" dirty="0" err="1"/>
              <a:t>instrucción</a:t>
            </a:r>
            <a:r>
              <a:rPr lang="en-US" dirty="0"/>
              <a:t> de </a:t>
            </a:r>
            <a:r>
              <a:rPr lang="en-US" dirty="0" err="1"/>
              <a:t>selección</a:t>
            </a:r>
            <a:r>
              <a:rPr lang="en-US" dirty="0"/>
              <a:t> </a:t>
            </a:r>
            <a:r>
              <a:rPr lang="en-US" dirty="0" err="1"/>
              <a:t>que</a:t>
            </a:r>
            <a:r>
              <a:rPr lang="en-US" dirty="0"/>
              <a:t> use la </a:t>
            </a:r>
            <a:r>
              <a:rPr lang="en-US" dirty="0" err="1"/>
              <a:t>tabla</a:t>
            </a:r>
            <a:r>
              <a:rPr lang="en-US" dirty="0"/>
              <a:t> virtual (</a:t>
            </a:r>
            <a:r>
              <a:rPr lang="en-US" dirty="0" err="1"/>
              <a:t>físicamente</a:t>
            </a:r>
            <a:r>
              <a:rPr lang="en-US" dirty="0"/>
              <a:t> </a:t>
            </a:r>
            <a:r>
              <a:rPr lang="en-US" dirty="0" err="1"/>
              <a:t>inexistente</a:t>
            </a:r>
            <a:r>
              <a:rPr lang="en-US" dirty="0"/>
              <a:t>) "EMP".</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Tree>
    <p:extLst>
      <p:ext uri="{BB962C8B-B14F-4D97-AF65-F5344CB8AC3E}">
        <p14:creationId xmlns:p14="http://schemas.microsoft.com/office/powerpoint/2010/main" val="1986850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r>
              <a:rPr lang="es-ES_tradnl" dirty="0"/>
              <a:t>La fragmentación horizontal (HF) se puede aplicar a una tabla base o a un fragmento de una tabla. </a:t>
            </a:r>
            <a:r>
              <a:rPr lang="es-ES_tradnl" dirty="0" smtClean="0"/>
              <a:t>Un fragmento </a:t>
            </a:r>
            <a:r>
              <a:rPr lang="es-ES_tradnl" dirty="0"/>
              <a:t>de una tabla es en sí mismo una tabla. Por lo tanto, </a:t>
            </a:r>
            <a:r>
              <a:rPr lang="es-ES_tradnl" dirty="0" smtClean="0"/>
              <a:t>a continuación</a:t>
            </a:r>
            <a:r>
              <a:rPr lang="es-ES_tradnl" dirty="0"/>
              <a:t>, cuando usamos el término tabla, podríamos referirnos a una tabla base o un fragmento de la tabla. HF agrupará las filas de una tabla en función de los </a:t>
            </a:r>
            <a:r>
              <a:rPr lang="es-ES_tradnl" b="1" dirty="0"/>
              <a:t>valores de una o más columnas</a:t>
            </a:r>
            <a:r>
              <a:rPr lang="es-ES_tradnl" dirty="0"/>
              <a:t>. </a:t>
            </a:r>
            <a:endParaRPr lang="es-ES_tradnl" dirty="0" smtClean="0"/>
          </a:p>
          <a:p>
            <a:r>
              <a:rPr lang="es-ES_tradnl" dirty="0" smtClean="0"/>
              <a:t>De </a:t>
            </a:r>
            <a:r>
              <a:rPr lang="es-ES_tradnl" dirty="0"/>
              <a:t>manera similar a la fragmentación vertical, la fragmentación horizontal debe hacerse de tal manera que la tabla base pueda ser reconstruida (</a:t>
            </a:r>
            <a:r>
              <a:rPr lang="es-ES_tradnl" dirty="0" err="1"/>
              <a:t>reconstructividad</a:t>
            </a:r>
            <a:r>
              <a:rPr lang="es-ES_tradnl" dirty="0"/>
              <a:t>). Debido a que cada fragmento contiene un subconjunto de las filas de la tabla, se puede usar </a:t>
            </a:r>
            <a:r>
              <a:rPr lang="es-ES_tradnl" dirty="0" smtClean="0"/>
              <a:t>la HF </a:t>
            </a:r>
            <a:r>
              <a:rPr lang="es-ES_tradnl" dirty="0"/>
              <a:t>para </a:t>
            </a:r>
            <a:r>
              <a:rPr lang="es-ES_tradnl" dirty="0" smtClean="0"/>
              <a:t>resguardar la </a:t>
            </a:r>
            <a:r>
              <a:rPr lang="es-ES_tradnl" dirty="0"/>
              <a:t>seguridad </a:t>
            </a:r>
            <a:r>
              <a:rPr lang="es-ES_tradnl" dirty="0" smtClean="0"/>
              <a:t>y/o </a:t>
            </a:r>
            <a:r>
              <a:rPr lang="es-ES_tradnl" dirty="0"/>
              <a:t>la privacidad de los datos. </a:t>
            </a:r>
            <a:r>
              <a:rPr lang="es-ES_tradnl" dirty="0" smtClean="0"/>
              <a:t>Juntos, los fragmentos horizontales deben </a:t>
            </a:r>
            <a:r>
              <a:rPr lang="es-ES_tradnl" dirty="0"/>
              <a:t>tener todas las columnas de la tabla base original</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Tree>
    <p:extLst>
      <p:ext uri="{BB962C8B-B14F-4D97-AF65-F5344CB8AC3E}">
        <p14:creationId xmlns:p14="http://schemas.microsoft.com/office/powerpoint/2010/main" val="196605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Para </a:t>
            </a:r>
            <a:r>
              <a:rPr lang="es-ES_tradnl" dirty="0"/>
              <a:t>crear un fragmento horizontal a partir de una tabla, se utiliza una instrucción de selección. Por ejemplo, la siguiente declaración selecciona </a:t>
            </a:r>
            <a:r>
              <a:rPr lang="es-ES_tradnl" dirty="0" smtClean="0"/>
              <a:t>la(s) fila(s) </a:t>
            </a:r>
            <a:r>
              <a:rPr lang="es-ES_tradnl" dirty="0"/>
              <a:t>de R que </a:t>
            </a:r>
            <a:r>
              <a:rPr lang="es-ES_tradnl" dirty="0" smtClean="0"/>
              <a:t>cumplan </a:t>
            </a:r>
            <a:r>
              <a:rPr lang="es-ES_tradnl" dirty="0"/>
              <a:t>la condición C</a:t>
            </a:r>
            <a:r>
              <a:rPr lang="es-ES_tradnl" dirty="0" smtClean="0"/>
              <a:t>:</a:t>
            </a:r>
          </a:p>
          <a:p>
            <a:endParaRPr lang="es-ES_tradnl" dirty="0"/>
          </a:p>
          <a:p>
            <a:endParaRPr lang="es-ES_tradnl" dirty="0" smtClean="0"/>
          </a:p>
          <a:p>
            <a:r>
              <a:rPr lang="es-ES_tradnl" dirty="0"/>
              <a:t>Como se mencionó anteriormente, hay dos enfoques para la fragmentación horizontal. Uno se llama fragmentación horizontal primaria (PHF) y el otro se denomina fragmentación horizontal derivada (DHF).</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Rectángulo 5"/>
          <p:cNvSpPr/>
          <p:nvPr/>
        </p:nvSpPr>
        <p:spPr>
          <a:xfrm>
            <a:off x="1049192" y="3129100"/>
            <a:ext cx="5339923" cy="523220"/>
          </a:xfrm>
          <a:prstGeom prst="rect">
            <a:avLst/>
          </a:prstGeom>
        </p:spPr>
        <p:txBody>
          <a:bodyPr wrap="none">
            <a:spAutoFit/>
          </a:bodyPr>
          <a:lstStyle/>
          <a:p>
            <a:r>
              <a:rPr lang="en-US" sz="2800">
                <a:solidFill>
                  <a:srgbClr val="292526"/>
                </a:solidFill>
                <a:latin typeface="Courier" charset="0"/>
                <a:ea typeface="Courier" charset="0"/>
                <a:cs typeface="Courier" charset="0"/>
              </a:rPr>
              <a:t>Select * from R where C;</a:t>
            </a:r>
            <a:endParaRPr lang="en-US" sz="2800">
              <a:latin typeface="Courier" charset="0"/>
              <a:ea typeface="Courier" charset="0"/>
              <a:cs typeface="Courier" charset="0"/>
            </a:endParaRPr>
          </a:p>
        </p:txBody>
      </p:sp>
    </p:spTree>
    <p:extLst>
      <p:ext uri="{BB962C8B-B14F-4D97-AF65-F5344CB8AC3E}">
        <p14:creationId xmlns:p14="http://schemas.microsoft.com/office/powerpoint/2010/main" val="1067582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sz="5400" dirty="0" err="1" smtClean="0"/>
              <a:t>Alternativas</a:t>
            </a:r>
            <a:r>
              <a:rPr lang="en-US" sz="5400" dirty="0" smtClean="0"/>
              <a:t> de </a:t>
            </a:r>
            <a:r>
              <a:rPr lang="en-US" sz="5400" dirty="0" err="1" smtClean="0"/>
              <a:t>Distribuci</a:t>
            </a:r>
            <a:r>
              <a:rPr lang="es-ES" sz="5400" dirty="0" err="1" smtClean="0"/>
              <a:t>ón</a:t>
            </a:r>
            <a:endParaRPr lang="en-US" sz="5400" dirty="0"/>
          </a:p>
        </p:txBody>
      </p:sp>
    </p:spTree>
    <p:extLst>
      <p:ext uri="{BB962C8B-B14F-4D97-AF65-F5344CB8AC3E}">
        <p14:creationId xmlns:p14="http://schemas.microsoft.com/office/powerpoint/2010/main" val="1719729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4743735" cy="4673854"/>
          </a:xfrm>
        </p:spPr>
        <p:txBody>
          <a:bodyPr>
            <a:normAutofit lnSpcReduction="10000"/>
          </a:bodyPr>
          <a:lstStyle/>
          <a:p>
            <a:r>
              <a:rPr lang="es-ES_tradnl" b="1" dirty="0"/>
              <a:t>Fragmentación horizontal </a:t>
            </a:r>
            <a:r>
              <a:rPr lang="es-ES_tradnl" b="1" dirty="0" smtClean="0"/>
              <a:t>primaria</a:t>
            </a:r>
          </a:p>
          <a:p>
            <a:pPr marL="0" indent="0">
              <a:buNone/>
            </a:pPr>
            <a:r>
              <a:rPr lang="es-ES_tradnl" dirty="0" smtClean="0"/>
              <a:t>La </a:t>
            </a:r>
            <a:r>
              <a:rPr lang="es-ES_tradnl" dirty="0"/>
              <a:t>fragmentación horizontal primaria (PHF) divide una tabla horizontalmente en función de los valores de una o más columnas de la tabla. El </a:t>
            </a:r>
            <a:r>
              <a:rPr lang="es-ES_tradnl" dirty="0" smtClean="0"/>
              <a:t>siguiente ejemplo </a:t>
            </a:r>
            <a:r>
              <a:rPr lang="es-ES_tradnl" dirty="0"/>
              <a:t>describe la creación de tres fragmentos de PHF a partir de la tabla de EMP en función de los valores de la columna Loc.</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pic>
        <p:nvPicPr>
          <p:cNvPr id="7" name="Imagen 6"/>
          <p:cNvPicPr>
            <a:picLocks noChangeAspect="1"/>
          </p:cNvPicPr>
          <p:nvPr/>
        </p:nvPicPr>
        <p:blipFill>
          <a:blip r:embed="rId2"/>
          <a:stretch>
            <a:fillRect/>
          </a:stretch>
        </p:blipFill>
        <p:spPr>
          <a:xfrm>
            <a:off x="5628565" y="1682496"/>
            <a:ext cx="6487235" cy="3878965"/>
          </a:xfrm>
          <a:prstGeom prst="rect">
            <a:avLst/>
          </a:prstGeom>
        </p:spPr>
      </p:pic>
    </p:spTree>
    <p:extLst>
      <p:ext uri="{BB962C8B-B14F-4D97-AF65-F5344CB8AC3E}">
        <p14:creationId xmlns:p14="http://schemas.microsoft.com/office/powerpoint/2010/main" val="974974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1682496"/>
            <a:ext cx="9056427" cy="4673854"/>
          </a:xfrm>
        </p:spPr>
        <p:txBody>
          <a:bodyPr>
            <a:normAutofit/>
          </a:bodyPr>
          <a:lstStyle/>
          <a:p>
            <a:r>
              <a:rPr lang="es-ES_tradnl" dirty="0"/>
              <a:t>Considere la tabla EMP que se muestra en la Figura 2.3. Supongamos que tenemos tres sucursales, con cada empleado trabajando en una sola oficina. Para facilitar el uso, decidimos que </a:t>
            </a:r>
            <a:r>
              <a:rPr lang="es-ES_tradnl" i="1" dirty="0"/>
              <a:t>la información de un empleado determinado se debe almacenar en el servidor DBMS en la sucursal donde trabaja ese empleado</a:t>
            </a:r>
            <a:r>
              <a:rPr lang="es-ES_tradnl" dirty="0"/>
              <a:t>. </a:t>
            </a:r>
            <a:endParaRPr lang="es-ES_tradnl" dirty="0" smtClean="0"/>
          </a:p>
          <a:p>
            <a:r>
              <a:rPr lang="es-ES_tradnl" dirty="0" smtClean="0"/>
              <a:t>Por </a:t>
            </a:r>
            <a:r>
              <a:rPr lang="es-ES_tradnl" dirty="0"/>
              <a:t>lo tanto, la tabla de EMP debe fragmentarse horizontalmente en </a:t>
            </a:r>
            <a:r>
              <a:rPr lang="es-ES_tradnl" b="1" dirty="0"/>
              <a:t>tres</a:t>
            </a:r>
            <a:r>
              <a:rPr lang="es-ES_tradnl" dirty="0"/>
              <a:t> fragmentos según el valor de la columna </a:t>
            </a:r>
            <a:r>
              <a:rPr lang="es-ES_tradnl" dirty="0" err="1"/>
              <a:t>Loc</a:t>
            </a:r>
            <a:r>
              <a:rPr lang="es-ES_tradnl" dirty="0"/>
              <a:t> como se muestra a continuación:</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pic>
        <p:nvPicPr>
          <p:cNvPr id="6" name="Imagen 5"/>
          <p:cNvPicPr>
            <a:picLocks noChangeAspect="1"/>
          </p:cNvPicPr>
          <p:nvPr/>
        </p:nvPicPr>
        <p:blipFill>
          <a:blip r:embed="rId2"/>
          <a:stretch>
            <a:fillRect/>
          </a:stretch>
        </p:blipFill>
        <p:spPr>
          <a:xfrm>
            <a:off x="9982200" y="1682496"/>
            <a:ext cx="1614715" cy="3578557"/>
          </a:xfrm>
          <a:prstGeom prst="rect">
            <a:avLst/>
          </a:prstGeom>
        </p:spPr>
      </p:pic>
    </p:spTree>
    <p:extLst>
      <p:ext uri="{BB962C8B-B14F-4D97-AF65-F5344CB8AC3E}">
        <p14:creationId xmlns:p14="http://schemas.microsoft.com/office/powerpoint/2010/main" val="1975985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1682496"/>
            <a:ext cx="9056427" cy="4673854"/>
          </a:xfrm>
        </p:spPr>
        <p:txBody>
          <a:bodyPr>
            <a:normAutofit fontScale="85000" lnSpcReduction="20000"/>
          </a:bodyPr>
          <a:lstStyle/>
          <a:p>
            <a:pPr marL="0" indent="0">
              <a:buNone/>
            </a:pPr>
            <a:r>
              <a:rPr lang="en-US" dirty="0">
                <a:latin typeface="Courier" charset="0"/>
                <a:ea typeface="Courier" charset="0"/>
                <a:cs typeface="Courier" charset="0"/>
              </a:rPr>
              <a:t>Create table MPLS_EMPS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‘Minneapolis’;</a:t>
            </a:r>
          </a:p>
          <a:p>
            <a:pPr marL="0" indent="0">
              <a:buNone/>
            </a:pPr>
            <a:r>
              <a:rPr lang="en-US" dirty="0">
                <a:latin typeface="Courier" charset="0"/>
                <a:ea typeface="Courier" charset="0"/>
                <a:cs typeface="Courier" charset="0"/>
              </a:rPr>
              <a:t>Create table LA_EMPS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‘LA</a:t>
            </a:r>
            <a:r>
              <a:rPr lang="en-US" dirty="0" smtClean="0">
                <a:latin typeface="Courier" charset="0"/>
                <a:ea typeface="Courier" charset="0"/>
                <a:cs typeface="Courier" charset="0"/>
              </a:rPr>
              <a:t>’;</a:t>
            </a:r>
          </a:p>
          <a:p>
            <a:pPr marL="0" indent="0">
              <a:buNone/>
            </a:pPr>
            <a:r>
              <a:rPr lang="en-US" dirty="0">
                <a:latin typeface="Courier" charset="0"/>
                <a:ea typeface="Courier" charset="0"/>
                <a:cs typeface="Courier" charset="0"/>
              </a:rPr>
              <a:t>Create table NY_EMPS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‘New York’;</a:t>
            </a:r>
            <a:endParaRPr lang="es-ES_tradnl" dirty="0">
              <a:latin typeface="Courier" charset="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pic>
        <p:nvPicPr>
          <p:cNvPr id="6" name="Imagen 5"/>
          <p:cNvPicPr>
            <a:picLocks noChangeAspect="1"/>
          </p:cNvPicPr>
          <p:nvPr/>
        </p:nvPicPr>
        <p:blipFill>
          <a:blip r:embed="rId2"/>
          <a:stretch>
            <a:fillRect/>
          </a:stretch>
        </p:blipFill>
        <p:spPr>
          <a:xfrm>
            <a:off x="8352430" y="1682496"/>
            <a:ext cx="1872885" cy="4150717"/>
          </a:xfrm>
          <a:prstGeom prst="rect">
            <a:avLst/>
          </a:prstGeom>
        </p:spPr>
      </p:pic>
    </p:spTree>
    <p:extLst>
      <p:ext uri="{BB962C8B-B14F-4D97-AF65-F5344CB8AC3E}">
        <p14:creationId xmlns:p14="http://schemas.microsoft.com/office/powerpoint/2010/main" val="1837489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097931" cy="1317371"/>
          </a:xfrm>
        </p:spPr>
        <p:txBody>
          <a:bodyPr>
            <a:normAutofit fontScale="90000"/>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2129050"/>
            <a:ext cx="4443483" cy="4227299"/>
          </a:xfrm>
        </p:spPr>
        <p:txBody>
          <a:bodyPr>
            <a:normAutofit lnSpcReduction="10000"/>
          </a:bodyPr>
          <a:lstStyle/>
          <a:p>
            <a:r>
              <a:rPr lang="en-US" dirty="0">
                <a:ea typeface="Courier" charset="0"/>
                <a:cs typeface="Courier" charset="0"/>
              </a:rPr>
              <a:t>Este </a:t>
            </a:r>
            <a:r>
              <a:rPr lang="en-US" dirty="0" err="1">
                <a:ea typeface="Courier" charset="0"/>
                <a:cs typeface="Courier" charset="0"/>
              </a:rPr>
              <a:t>diseño</a:t>
            </a:r>
            <a:r>
              <a:rPr lang="en-US" dirty="0">
                <a:ea typeface="Courier" charset="0"/>
                <a:cs typeface="Courier" charset="0"/>
              </a:rPr>
              <a:t> genera </a:t>
            </a:r>
            <a:r>
              <a:rPr lang="en-US" dirty="0" err="1">
                <a:ea typeface="Courier" charset="0"/>
                <a:cs typeface="Courier" charset="0"/>
              </a:rPr>
              <a:t>tres</a:t>
            </a:r>
            <a:r>
              <a:rPr lang="en-US" dirty="0">
                <a:ea typeface="Courier" charset="0"/>
                <a:cs typeface="Courier" charset="0"/>
              </a:rPr>
              <a:t> </a:t>
            </a:r>
            <a:r>
              <a:rPr lang="en-US" dirty="0" err="1">
                <a:ea typeface="Courier" charset="0"/>
                <a:cs typeface="Courier" charset="0"/>
              </a:rPr>
              <a:t>fragmentos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se </a:t>
            </a:r>
            <a:r>
              <a:rPr lang="en-US" dirty="0" err="1">
                <a:ea typeface="Courier" charset="0"/>
                <a:cs typeface="Courier" charset="0"/>
              </a:rPr>
              <a:t>muestran</a:t>
            </a:r>
            <a:r>
              <a:rPr lang="en-US" dirty="0">
                <a:ea typeface="Courier" charset="0"/>
                <a:cs typeface="Courier" charset="0"/>
              </a:rPr>
              <a:t> en la </a:t>
            </a:r>
            <a:r>
              <a:rPr lang="en-US" dirty="0" err="1">
                <a:ea typeface="Courier" charset="0"/>
                <a:cs typeface="Courier" charset="0"/>
              </a:rPr>
              <a:t>Figura</a:t>
            </a:r>
            <a:r>
              <a:rPr lang="en-US" dirty="0">
                <a:ea typeface="Courier" charset="0"/>
                <a:cs typeface="Courier" charset="0"/>
              </a:rPr>
              <a:t> </a:t>
            </a:r>
            <a:r>
              <a:rPr lang="en-US" dirty="0" smtClean="0">
                <a:ea typeface="Courier" charset="0"/>
                <a:cs typeface="Courier" charset="0"/>
              </a:rPr>
              <a:t>2.5 a</a:t>
            </a:r>
            <a:r>
              <a:rPr lang="en-US" dirty="0">
                <a:ea typeface="Courier" charset="0"/>
                <a:cs typeface="Courier" charset="0"/>
              </a:rPr>
              <a:t>, b, c. </a:t>
            </a:r>
            <a:r>
              <a:rPr lang="en-US" dirty="0" err="1">
                <a:ea typeface="Courier" charset="0"/>
                <a:cs typeface="Courier" charset="0"/>
              </a:rPr>
              <a:t>Cada</a:t>
            </a:r>
            <a:r>
              <a:rPr lang="en-US" dirty="0">
                <a:ea typeface="Courier" charset="0"/>
                <a:cs typeface="Courier" charset="0"/>
              </a:rPr>
              <a:t> </a:t>
            </a:r>
            <a:r>
              <a:rPr lang="en-US" dirty="0" err="1">
                <a:ea typeface="Courier" charset="0"/>
                <a:cs typeface="Courier" charset="0"/>
              </a:rPr>
              <a:t>fragmento</a:t>
            </a:r>
            <a:r>
              <a:rPr lang="en-US" dirty="0">
                <a:ea typeface="Courier" charset="0"/>
                <a:cs typeface="Courier" charset="0"/>
              </a:rPr>
              <a:t> </a:t>
            </a:r>
            <a:r>
              <a:rPr lang="en-US" dirty="0" err="1">
                <a:ea typeface="Courier" charset="0"/>
                <a:cs typeface="Courier" charset="0"/>
              </a:rPr>
              <a:t>puede</a:t>
            </a:r>
            <a:r>
              <a:rPr lang="en-US" dirty="0">
                <a:ea typeface="Courier" charset="0"/>
                <a:cs typeface="Courier" charset="0"/>
              </a:rPr>
              <a:t> </a:t>
            </a:r>
            <a:r>
              <a:rPr lang="en-US" dirty="0" err="1">
                <a:ea typeface="Courier" charset="0"/>
                <a:cs typeface="Courier" charset="0"/>
              </a:rPr>
              <a:t>almacenarse</a:t>
            </a:r>
            <a:r>
              <a:rPr lang="en-US" dirty="0">
                <a:ea typeface="Courier" charset="0"/>
                <a:cs typeface="Courier" charset="0"/>
              </a:rPr>
              <a:t> en el </a:t>
            </a:r>
            <a:r>
              <a:rPr lang="en-US" dirty="0" err="1">
                <a:ea typeface="Courier" charset="0"/>
                <a:cs typeface="Courier" charset="0"/>
              </a:rPr>
              <a:t>servidor</a:t>
            </a:r>
            <a:r>
              <a:rPr lang="en-US" dirty="0">
                <a:ea typeface="Courier" charset="0"/>
                <a:cs typeface="Courier" charset="0"/>
              </a:rPr>
              <a:t> de la ciudad </a:t>
            </a:r>
            <a:r>
              <a:rPr lang="en-US" dirty="0" err="1">
                <a:ea typeface="Courier" charset="0"/>
                <a:cs typeface="Courier" charset="0"/>
              </a:rPr>
              <a:t>correspondiente</a:t>
            </a:r>
            <a:r>
              <a:rPr lang="en-US" dirty="0">
                <a:ea typeface="Courier" charset="0"/>
                <a:cs typeface="Courier" charset="0"/>
              </a:rPr>
              <a:t>. </a:t>
            </a:r>
            <a:r>
              <a:rPr lang="en-US" dirty="0" err="1" smtClean="0">
                <a:ea typeface="Courier" charset="0"/>
                <a:cs typeface="Courier" charset="0"/>
              </a:rPr>
              <a:t>Nuevamente</a:t>
            </a:r>
            <a:r>
              <a:rPr lang="en-US" dirty="0">
                <a:ea typeface="Courier" charset="0"/>
                <a:cs typeface="Courier" charset="0"/>
              </a:rPr>
              <a:t>, </a:t>
            </a:r>
            <a:r>
              <a:rPr lang="en-US" dirty="0" err="1">
                <a:ea typeface="Courier" charset="0"/>
                <a:cs typeface="Courier" charset="0"/>
              </a:rPr>
              <a:t>después</a:t>
            </a:r>
            <a:r>
              <a:rPr lang="en-US" dirty="0">
                <a:ea typeface="Courier" charset="0"/>
                <a:cs typeface="Courier" charset="0"/>
              </a:rPr>
              <a:t> de la </a:t>
            </a:r>
            <a:r>
              <a:rPr lang="en-US" dirty="0" err="1">
                <a:ea typeface="Courier" charset="0"/>
                <a:cs typeface="Courier" charset="0"/>
              </a:rPr>
              <a:t>fragmentación</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no se </a:t>
            </a:r>
            <a:r>
              <a:rPr lang="en-US" dirty="0" err="1">
                <a:ea typeface="Courier" charset="0"/>
                <a:cs typeface="Courier" charset="0"/>
              </a:rPr>
              <a:t>almacenará</a:t>
            </a:r>
            <a:r>
              <a:rPr lang="en-US" dirty="0">
                <a:ea typeface="Courier" charset="0"/>
                <a:cs typeface="Courier" charset="0"/>
              </a:rPr>
              <a:t> </a:t>
            </a:r>
            <a:r>
              <a:rPr lang="en-US" dirty="0" err="1">
                <a:ea typeface="Courier" charset="0"/>
                <a:cs typeface="Courier" charset="0"/>
              </a:rPr>
              <a:t>físicamente</a:t>
            </a:r>
            <a:r>
              <a:rPr lang="en-US" dirty="0">
                <a:ea typeface="Courier" charset="0"/>
                <a:cs typeface="Courier" charset="0"/>
              </a:rPr>
              <a:t> en </a:t>
            </a:r>
            <a:r>
              <a:rPr lang="en-US" dirty="0" err="1">
                <a:ea typeface="Courier" charset="0"/>
                <a:cs typeface="Courier" charset="0"/>
              </a:rPr>
              <a:t>ningún</a:t>
            </a:r>
            <a:r>
              <a:rPr lang="en-US" dirty="0">
                <a:ea typeface="Courier" charset="0"/>
                <a:cs typeface="Courier" charset="0"/>
              </a:rPr>
              <a:t> </a:t>
            </a:r>
            <a:r>
              <a:rPr lang="en-US" dirty="0" err="1">
                <a:ea typeface="Courier" charset="0"/>
                <a:cs typeface="Courier" charset="0"/>
              </a:rPr>
              <a:t>lugar</a:t>
            </a:r>
            <a:r>
              <a:rPr lang="en-US" dirty="0">
                <a:ea typeface="Courier" charset="0"/>
                <a:cs typeface="Courier" charset="0"/>
              </a:rPr>
              <a:t>. </a:t>
            </a:r>
            <a:endParaRPr lang="en-US" dirty="0" smtClean="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pic>
        <p:nvPicPr>
          <p:cNvPr id="8" name="Imagen 7"/>
          <p:cNvPicPr>
            <a:picLocks noChangeAspect="1"/>
          </p:cNvPicPr>
          <p:nvPr/>
        </p:nvPicPr>
        <p:blipFill>
          <a:blip r:embed="rId2"/>
          <a:stretch>
            <a:fillRect/>
          </a:stretch>
        </p:blipFill>
        <p:spPr>
          <a:xfrm>
            <a:off x="5528670" y="232012"/>
            <a:ext cx="6259976" cy="6013213"/>
          </a:xfrm>
          <a:prstGeom prst="rect">
            <a:avLst/>
          </a:prstGeom>
        </p:spPr>
      </p:pic>
    </p:spTree>
    <p:extLst>
      <p:ext uri="{BB962C8B-B14F-4D97-AF65-F5344CB8AC3E}">
        <p14:creationId xmlns:p14="http://schemas.microsoft.com/office/powerpoint/2010/main" val="400820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1" y="1682496"/>
            <a:ext cx="10612272" cy="4673854"/>
          </a:xfrm>
        </p:spPr>
        <p:txBody>
          <a:bodyPr>
            <a:normAutofit/>
          </a:bodyPr>
          <a:lstStyle/>
          <a:p>
            <a:pPr marL="0" indent="0">
              <a:buNone/>
            </a:pPr>
            <a:r>
              <a:rPr lang="en-US" dirty="0">
                <a:ea typeface="Courier" charset="0"/>
                <a:cs typeface="Courier" charset="0"/>
              </a:rPr>
              <a:t>Para </a:t>
            </a:r>
            <a:r>
              <a:rPr lang="en-US" dirty="0" err="1">
                <a:ea typeface="Courier" charset="0"/>
                <a:cs typeface="Courier" charset="0"/>
              </a:rPr>
              <a:t>proporcionar</a:t>
            </a:r>
            <a:r>
              <a:rPr lang="en-US" dirty="0">
                <a:ea typeface="Courier" charset="0"/>
                <a:cs typeface="Courier" charset="0"/>
              </a:rPr>
              <a:t> </a:t>
            </a:r>
            <a:r>
              <a:rPr lang="en-US" dirty="0" err="1">
                <a:ea typeface="Courier" charset="0"/>
                <a:cs typeface="Courier" charset="0"/>
              </a:rPr>
              <a:t>transparencia</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horizontal, </a:t>
            </a:r>
            <a:r>
              <a:rPr lang="en-US" dirty="0" err="1">
                <a:ea typeface="Courier" charset="0"/>
                <a:cs typeface="Courier" charset="0"/>
              </a:rPr>
              <a:t>tenemos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poder</a:t>
            </a:r>
            <a:r>
              <a:rPr lang="en-US" dirty="0">
                <a:ea typeface="Courier" charset="0"/>
                <a:cs typeface="Courier" charset="0"/>
              </a:rPr>
              <a:t> </a:t>
            </a:r>
            <a:r>
              <a:rPr lang="en-US" dirty="0" err="1">
                <a:ea typeface="Courier" charset="0"/>
                <a:cs typeface="Courier" charset="0"/>
              </a:rPr>
              <a:t>reconstruir</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a </a:t>
            </a:r>
            <a:r>
              <a:rPr lang="en-US" dirty="0" err="1">
                <a:ea typeface="Courier" charset="0"/>
                <a:cs typeface="Courier" charset="0"/>
              </a:rPr>
              <a:t>partir</a:t>
            </a:r>
            <a:r>
              <a:rPr lang="en-US" dirty="0">
                <a:ea typeface="Courier" charset="0"/>
                <a:cs typeface="Courier" charset="0"/>
              </a:rPr>
              <a:t> de </a:t>
            </a:r>
            <a:r>
              <a:rPr lang="en-US" dirty="0" err="1">
                <a:ea typeface="Courier" charset="0"/>
                <a:cs typeface="Courier" charset="0"/>
              </a:rPr>
              <a:t>sus</a:t>
            </a:r>
            <a:r>
              <a:rPr lang="en-US" dirty="0">
                <a:ea typeface="Courier" charset="0"/>
                <a:cs typeface="Courier" charset="0"/>
              </a:rPr>
              <a:t> </a:t>
            </a:r>
            <a:r>
              <a:rPr lang="en-US" dirty="0" err="1">
                <a:ea typeface="Courier" charset="0"/>
                <a:cs typeface="Courier" charset="0"/>
              </a:rPr>
              <a:t>fragmentos</a:t>
            </a:r>
            <a:r>
              <a:rPr lang="en-US" dirty="0">
                <a:ea typeface="Courier" charset="0"/>
                <a:cs typeface="Courier" charset="0"/>
              </a:rPr>
              <a:t> HF. </a:t>
            </a:r>
            <a:r>
              <a:rPr lang="en-US" dirty="0" err="1">
                <a:ea typeface="Courier" charset="0"/>
                <a:cs typeface="Courier" charset="0"/>
              </a:rPr>
              <a:t>Esto</a:t>
            </a:r>
            <a:r>
              <a:rPr lang="en-US" dirty="0">
                <a:ea typeface="Courier" charset="0"/>
                <a:cs typeface="Courier" charset="0"/>
              </a:rPr>
              <a:t> </a:t>
            </a:r>
            <a:r>
              <a:rPr lang="en-US" dirty="0" err="1">
                <a:ea typeface="Courier" charset="0"/>
                <a:cs typeface="Courier" charset="0"/>
              </a:rPr>
              <a:t>dará</a:t>
            </a:r>
            <a:r>
              <a:rPr lang="en-US" dirty="0">
                <a:ea typeface="Courier" charset="0"/>
                <a:cs typeface="Courier" charset="0"/>
              </a:rPr>
              <a:t> a los </a:t>
            </a:r>
            <a:r>
              <a:rPr lang="en-US" dirty="0" err="1">
                <a:ea typeface="Courier" charset="0"/>
                <a:cs typeface="Courier" charset="0"/>
              </a:rPr>
              <a:t>usuarios</a:t>
            </a:r>
            <a:r>
              <a:rPr lang="en-US" dirty="0">
                <a:ea typeface="Courier" charset="0"/>
                <a:cs typeface="Courier" charset="0"/>
              </a:rPr>
              <a:t> la </a:t>
            </a:r>
            <a:r>
              <a:rPr lang="en-US" dirty="0" err="1">
                <a:ea typeface="Courier" charset="0"/>
                <a:cs typeface="Courier" charset="0"/>
              </a:rPr>
              <a:t>ilusión</a:t>
            </a:r>
            <a:r>
              <a:rPr lang="en-US" dirty="0">
                <a:ea typeface="Courier" charset="0"/>
                <a:cs typeface="Courier" charset="0"/>
              </a:rPr>
              <a:t> de </a:t>
            </a:r>
            <a:r>
              <a:rPr lang="en-US" dirty="0" err="1">
                <a:ea typeface="Courier" charset="0"/>
                <a:cs typeface="Courier" charset="0"/>
              </a:rPr>
              <a:t>que</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se </a:t>
            </a:r>
            <a:r>
              <a:rPr lang="en-US" dirty="0" err="1">
                <a:ea typeface="Courier" charset="0"/>
                <a:cs typeface="Courier" charset="0"/>
              </a:rPr>
              <a:t>almacena</a:t>
            </a:r>
            <a:r>
              <a:rPr lang="en-US" dirty="0">
                <a:ea typeface="Courier" charset="0"/>
                <a:cs typeface="Courier" charset="0"/>
              </a:rPr>
              <a:t> </a:t>
            </a:r>
            <a:r>
              <a:rPr lang="en-US" dirty="0" err="1">
                <a:ea typeface="Courier" charset="0"/>
                <a:cs typeface="Courier" charset="0"/>
              </a:rPr>
              <a:t>intacta</a:t>
            </a:r>
            <a:r>
              <a:rPr lang="en-US" dirty="0">
                <a:ea typeface="Courier" charset="0"/>
                <a:cs typeface="Courier" charset="0"/>
              </a:rPr>
              <a:t>. </a:t>
            </a:r>
            <a:endParaRPr lang="es-ES_tradnl" dirty="0">
              <a:ea typeface="Courier" charset="0"/>
              <a:cs typeface="Courier" charset="0"/>
            </a:endParaRPr>
          </a:p>
          <a:p>
            <a:pPr marL="0" indent="0">
              <a:buNone/>
            </a:pPr>
            <a:endParaRPr lang="en-US" sz="1050" dirty="0" smtClean="0">
              <a:ea typeface="Courier" charset="0"/>
              <a:cs typeface="Courier" charset="0"/>
            </a:endParaRPr>
          </a:p>
          <a:p>
            <a:pPr marL="0" indent="0">
              <a:buNone/>
            </a:pPr>
            <a:r>
              <a:rPr lang="en-US" dirty="0" smtClean="0">
                <a:ea typeface="Courier" charset="0"/>
                <a:cs typeface="Courier" charset="0"/>
              </a:rPr>
              <a:t>Para </a:t>
            </a:r>
            <a:r>
              <a:rPr lang="en-US" dirty="0" err="1">
                <a:ea typeface="Courier" charset="0"/>
                <a:cs typeface="Courier" charset="0"/>
              </a:rPr>
              <a:t>hacer</a:t>
            </a:r>
            <a:r>
              <a:rPr lang="en-US" dirty="0">
                <a:ea typeface="Courier" charset="0"/>
                <a:cs typeface="Courier" charset="0"/>
              </a:rPr>
              <a:t> </a:t>
            </a:r>
            <a:r>
              <a:rPr lang="en-US" dirty="0" err="1">
                <a:ea typeface="Courier" charset="0"/>
                <a:cs typeface="Courier" charset="0"/>
              </a:rPr>
              <a:t>esto</a:t>
            </a:r>
            <a:r>
              <a:rPr lang="en-US" dirty="0">
                <a:ea typeface="Courier" charset="0"/>
                <a:cs typeface="Courier" charset="0"/>
              </a:rPr>
              <a:t>, </a:t>
            </a:r>
            <a:r>
              <a:rPr lang="en-US" dirty="0" err="1">
                <a:ea typeface="Courier" charset="0"/>
                <a:cs typeface="Courier" charset="0"/>
              </a:rPr>
              <a:t>usaremos</a:t>
            </a:r>
            <a:r>
              <a:rPr lang="en-US" dirty="0">
                <a:ea typeface="Courier" charset="0"/>
                <a:cs typeface="Courier" charset="0"/>
              </a:rPr>
              <a:t> la </a:t>
            </a:r>
            <a:r>
              <a:rPr lang="en-US" dirty="0" err="1">
                <a:ea typeface="Courier" charset="0"/>
                <a:cs typeface="Courier" charset="0"/>
              </a:rPr>
              <a:t>siguiente</a:t>
            </a:r>
            <a:r>
              <a:rPr lang="en-US" dirty="0">
                <a:ea typeface="Courier" charset="0"/>
                <a:cs typeface="Courier" charset="0"/>
              </a:rPr>
              <a:t> </a:t>
            </a:r>
            <a:r>
              <a:rPr lang="en-US" dirty="0" err="1">
                <a:ea typeface="Courier" charset="0"/>
                <a:cs typeface="Courier" charset="0"/>
              </a:rPr>
              <a:t>declaración</a:t>
            </a:r>
            <a:r>
              <a:rPr lang="en-US" dirty="0">
                <a:ea typeface="Courier" charset="0"/>
                <a:cs typeface="Courier" charset="0"/>
              </a:rPr>
              <a:t> de </a:t>
            </a:r>
            <a:r>
              <a:rPr lang="en-US" i="1" dirty="0" err="1">
                <a:ea typeface="Courier" charset="0"/>
                <a:cs typeface="Courier" charset="0"/>
              </a:rPr>
              <a:t>unión</a:t>
            </a:r>
            <a:r>
              <a:rPr lang="en-US" dirty="0">
                <a:ea typeface="Courier" charset="0"/>
                <a:cs typeface="Courier" charset="0"/>
              </a:rPr>
              <a:t> en </a:t>
            </a:r>
            <a:r>
              <a:rPr lang="en-US" dirty="0" err="1">
                <a:ea typeface="Courier" charset="0"/>
                <a:cs typeface="Courier" charset="0"/>
              </a:rPr>
              <a:t>cualquier</a:t>
            </a:r>
            <a:r>
              <a:rPr lang="en-US" dirty="0">
                <a:ea typeface="Courier" charset="0"/>
                <a:cs typeface="Courier" charset="0"/>
              </a:rPr>
              <a:t> </a:t>
            </a:r>
            <a:r>
              <a:rPr lang="en-US" dirty="0" err="1">
                <a:ea typeface="Courier" charset="0"/>
                <a:cs typeface="Courier" charset="0"/>
              </a:rPr>
              <a:t>lugar</a:t>
            </a:r>
            <a:r>
              <a:rPr lang="en-US" dirty="0">
                <a:ea typeface="Courier" charset="0"/>
                <a:cs typeface="Courier" charset="0"/>
              </a:rPr>
              <a:t> </a:t>
            </a:r>
            <a:r>
              <a:rPr lang="en-US" dirty="0" err="1">
                <a:ea typeface="Courier" charset="0"/>
                <a:cs typeface="Courier" charset="0"/>
              </a:rPr>
              <a:t>donde</a:t>
            </a:r>
            <a:r>
              <a:rPr lang="en-US" dirty="0">
                <a:ea typeface="Courier" charset="0"/>
                <a:cs typeface="Courier" charset="0"/>
              </a:rPr>
              <a:t> se </a:t>
            </a:r>
            <a:r>
              <a:rPr lang="en-US" dirty="0" err="1">
                <a:ea typeface="Courier" charset="0"/>
                <a:cs typeface="Courier" charset="0"/>
              </a:rPr>
              <a:t>requiera</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Rectángulo 5"/>
          <p:cNvSpPr/>
          <p:nvPr/>
        </p:nvSpPr>
        <p:spPr>
          <a:xfrm>
            <a:off x="838200" y="4226289"/>
            <a:ext cx="6096000" cy="1938992"/>
          </a:xfrm>
          <a:prstGeom prst="rect">
            <a:avLst/>
          </a:prstGeom>
        </p:spPr>
        <p:txBody>
          <a:bodyPr>
            <a:spAutoFit/>
          </a:bodyPr>
          <a:lstStyle/>
          <a:p>
            <a:r>
              <a:rPr lang="en-US" sz="2400" dirty="0">
                <a:solidFill>
                  <a:srgbClr val="292526"/>
                </a:solidFill>
                <a:latin typeface="Courier" charset="0"/>
                <a:ea typeface="Courier" charset="0"/>
                <a:cs typeface="Courier" charset="0"/>
              </a:rPr>
              <a:t>(Select * from MPLS_EMPS</a:t>
            </a:r>
          </a:p>
          <a:p>
            <a:r>
              <a:rPr lang="en-US" sz="2400" dirty="0">
                <a:solidFill>
                  <a:srgbClr val="292526"/>
                </a:solidFill>
                <a:latin typeface="Courier" charset="0"/>
                <a:ea typeface="Courier" charset="0"/>
                <a:cs typeface="Courier" charset="0"/>
              </a:rPr>
              <a:t>Union</a:t>
            </a:r>
          </a:p>
          <a:p>
            <a:r>
              <a:rPr lang="en-US" sz="2400" dirty="0">
                <a:solidFill>
                  <a:srgbClr val="292526"/>
                </a:solidFill>
                <a:latin typeface="Courier" charset="0"/>
                <a:ea typeface="Courier" charset="0"/>
                <a:cs typeface="Courier" charset="0"/>
              </a:rPr>
              <a:t>Select * from LA_EMPS)</a:t>
            </a:r>
          </a:p>
          <a:p>
            <a:r>
              <a:rPr lang="en-US" sz="2400" dirty="0" smtClean="0">
                <a:solidFill>
                  <a:srgbClr val="292526"/>
                </a:solidFill>
                <a:latin typeface="Courier" charset="0"/>
                <a:ea typeface="Courier" charset="0"/>
                <a:cs typeface="Courier" charset="0"/>
              </a:rPr>
              <a:t>	Union</a:t>
            </a:r>
            <a:endParaRPr lang="en-US" sz="2400" dirty="0">
              <a:solidFill>
                <a:srgbClr val="292526"/>
              </a:solidFill>
              <a:latin typeface="Courier" charset="0"/>
              <a:ea typeface="Courier" charset="0"/>
              <a:cs typeface="Courier" charset="0"/>
            </a:endParaRPr>
          </a:p>
          <a:p>
            <a:r>
              <a:rPr lang="en-US" sz="2400" dirty="0" smtClean="0">
                <a:solidFill>
                  <a:srgbClr val="292526"/>
                </a:solidFill>
                <a:latin typeface="Courier" charset="0"/>
                <a:ea typeface="Courier" charset="0"/>
                <a:cs typeface="Courier" charset="0"/>
              </a:rPr>
              <a:t>	Select </a:t>
            </a:r>
            <a:r>
              <a:rPr lang="en-US" sz="2400" dirty="0">
                <a:solidFill>
                  <a:srgbClr val="292526"/>
                </a:solidFill>
                <a:latin typeface="Courier" charset="0"/>
                <a:ea typeface="Courier" charset="0"/>
                <a:cs typeface="Courier" charset="0"/>
              </a:rPr>
              <a:t>* from NY_EMPS;</a:t>
            </a:r>
            <a:endParaRPr lang="en-US" sz="2400" dirty="0">
              <a:latin typeface="Courier" charset="0"/>
              <a:ea typeface="Courier" charset="0"/>
              <a:cs typeface="Courier" charset="0"/>
            </a:endParaRPr>
          </a:p>
        </p:txBody>
      </p:sp>
    </p:spTree>
    <p:extLst>
      <p:ext uri="{BB962C8B-B14F-4D97-AF65-F5344CB8AC3E}">
        <p14:creationId xmlns:p14="http://schemas.microsoft.com/office/powerpoint/2010/main" val="21118913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07806" cy="4226985"/>
          </a:xfrm>
        </p:spPr>
        <p:txBody>
          <a:bodyPr>
            <a:normAutofit/>
          </a:bodyPr>
          <a:lstStyle/>
          <a:p>
            <a:r>
              <a:rPr lang="es-ES_tradnl" b="1" dirty="0"/>
              <a:t>Fragmentación horizontal </a:t>
            </a:r>
            <a:r>
              <a:rPr lang="es-ES_tradnl" b="1" dirty="0" smtClean="0"/>
              <a:t>derivada</a:t>
            </a:r>
          </a:p>
          <a:p>
            <a:pPr marL="0" indent="0">
              <a:buNone/>
            </a:pPr>
            <a:r>
              <a:rPr lang="es-ES_tradnl" dirty="0"/>
              <a:t>En lugar de utilizar </a:t>
            </a:r>
            <a:r>
              <a:rPr lang="es-ES_tradnl" dirty="0" smtClean="0"/>
              <a:t>la PHF</a:t>
            </a:r>
            <a:r>
              <a:rPr lang="es-ES_tradnl" dirty="0"/>
              <a:t>, un diseñador puede decidir fragmentar una tabla de acuerdo con la forma en que se fragmenta otra tabla. Este tipo de fragmentación se denomina fragmentación horizontal derivada (DHF</a:t>
            </a:r>
            <a:r>
              <a:rPr lang="es-ES_tradnl" dirty="0" smtClean="0"/>
              <a:t>). La </a:t>
            </a:r>
            <a:r>
              <a:rPr lang="es-ES_tradnl" dirty="0"/>
              <a:t>DHF se suele utilizar para dos tablas que se unen de forma natural (y con frecuencia). Por lo tanto, almacenar los fragmentos correspondientes de las dos tablas en el mismo sitio acelerará la unión entre las dos tablas. Como resultado, un requisito implícito de este diseño de fragmentación es la presencia de una columna de unión en las dos tablas.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Tree>
    <p:extLst>
      <p:ext uri="{BB962C8B-B14F-4D97-AF65-F5344CB8AC3E}">
        <p14:creationId xmlns:p14="http://schemas.microsoft.com/office/powerpoint/2010/main" val="136980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3" name="Marcador de contenido 2"/>
          <p:cNvSpPr>
            <a:spLocks noGrp="1"/>
          </p:cNvSpPr>
          <p:nvPr>
            <p:ph idx="1"/>
          </p:nvPr>
        </p:nvSpPr>
        <p:spPr>
          <a:xfrm>
            <a:off x="838201" y="1682495"/>
            <a:ext cx="4607256" cy="2834914"/>
          </a:xfrm>
        </p:spPr>
        <p:txBody>
          <a:bodyPr>
            <a:normAutofit/>
          </a:bodyPr>
          <a:lstStyle/>
          <a:p>
            <a:r>
              <a:rPr lang="es-ES_tradnl" dirty="0"/>
              <a:t>La Figura 2.6a muestra la tabla "DEPT (</a:t>
            </a:r>
            <a:r>
              <a:rPr lang="es-ES_tradnl" dirty="0" err="1"/>
              <a:t>Dno</a:t>
            </a:r>
            <a:r>
              <a:rPr lang="es-ES_tradnl" dirty="0"/>
              <a:t>, </a:t>
            </a:r>
            <a:r>
              <a:rPr lang="es-ES_tradnl" dirty="0" err="1"/>
              <a:t>Dname</a:t>
            </a:r>
            <a:r>
              <a:rPr lang="es-ES_tradnl" dirty="0"/>
              <a:t>, Budget, </a:t>
            </a:r>
            <a:r>
              <a:rPr lang="es-ES_tradnl" dirty="0" err="1"/>
              <a:t>Loc</a:t>
            </a:r>
            <a:r>
              <a:rPr lang="es-ES_tradnl" dirty="0"/>
              <a:t>)," donde </a:t>
            </a:r>
            <a:r>
              <a:rPr lang="es-ES_tradnl" dirty="0" err="1"/>
              <a:t>Dno</a:t>
            </a:r>
            <a:r>
              <a:rPr lang="es-ES_tradnl" dirty="0"/>
              <a:t> es la clave principal de la tabla. Supongamos </a:t>
            </a:r>
            <a:r>
              <a:rPr lang="es-ES_tradnl" dirty="0" smtClean="0"/>
              <a:t>que DEPT </a:t>
            </a:r>
            <a:r>
              <a:rPr lang="es-ES_tradnl" dirty="0"/>
              <a:t>está fragmentado en función de la ciudad del departamento.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pic>
        <p:nvPicPr>
          <p:cNvPr id="7" name="Imagen 6"/>
          <p:cNvPicPr>
            <a:picLocks noChangeAspect="1"/>
          </p:cNvPicPr>
          <p:nvPr/>
        </p:nvPicPr>
        <p:blipFill>
          <a:blip r:embed="rId2"/>
          <a:stretch>
            <a:fillRect/>
          </a:stretch>
        </p:blipFill>
        <p:spPr>
          <a:xfrm>
            <a:off x="5476199" y="1682495"/>
            <a:ext cx="6113120" cy="2275355"/>
          </a:xfrm>
          <a:prstGeom prst="rect">
            <a:avLst/>
          </a:prstGeom>
        </p:spPr>
      </p:pic>
      <p:sp>
        <p:nvSpPr>
          <p:cNvPr id="8" name="Marcador de contenido 2"/>
          <p:cNvSpPr txBox="1">
            <a:spLocks/>
          </p:cNvSpPr>
          <p:nvPr/>
        </p:nvSpPr>
        <p:spPr>
          <a:xfrm>
            <a:off x="838200" y="4752468"/>
            <a:ext cx="10751119" cy="1603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La aplicación de la PHF a la tabla DEPT genera tres fragmentos horizontales, uno para cada una de las ciudades en la base de datos, como se muestra en la Figura 2.6b, c, d</a:t>
            </a:r>
            <a:r>
              <a:rPr lang="es-ES_tradnl" smtClean="0"/>
              <a:t>. </a:t>
            </a:r>
            <a:endParaRPr lang="es-ES_tradnl" dirty="0"/>
          </a:p>
        </p:txBody>
      </p:sp>
    </p:spTree>
    <p:extLst>
      <p:ext uri="{BB962C8B-B14F-4D97-AF65-F5344CB8AC3E}">
        <p14:creationId xmlns:p14="http://schemas.microsoft.com/office/powerpoint/2010/main" val="1815984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86003"/>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pic>
        <p:nvPicPr>
          <p:cNvPr id="9" name="Imagen 8"/>
          <p:cNvPicPr>
            <a:picLocks noChangeAspect="1"/>
          </p:cNvPicPr>
          <p:nvPr/>
        </p:nvPicPr>
        <p:blipFill>
          <a:blip r:embed="rId2"/>
          <a:stretch>
            <a:fillRect/>
          </a:stretch>
        </p:blipFill>
        <p:spPr>
          <a:xfrm>
            <a:off x="2967535" y="1351128"/>
            <a:ext cx="6478470" cy="4902200"/>
          </a:xfrm>
          <a:prstGeom prst="rect">
            <a:avLst/>
          </a:prstGeom>
        </p:spPr>
      </p:pic>
    </p:spTree>
    <p:extLst>
      <p:ext uri="{BB962C8B-B14F-4D97-AF65-F5344CB8AC3E}">
        <p14:creationId xmlns:p14="http://schemas.microsoft.com/office/powerpoint/2010/main" val="1570586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6135806" cy="1317371"/>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8" name="Marcador de contenido 2"/>
          <p:cNvSpPr txBox="1">
            <a:spLocks/>
          </p:cNvSpPr>
          <p:nvPr/>
        </p:nvSpPr>
        <p:spPr>
          <a:xfrm>
            <a:off x="990601" y="1883391"/>
            <a:ext cx="5533030" cy="44729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Ahora, consideremos la tabla "PROJ", como se muestra en la Figura 2.7a. Podemos </a:t>
            </a:r>
            <a:r>
              <a:rPr lang="es-ES_tradnl" dirty="0" err="1" smtClean="0"/>
              <a:t>particionar</a:t>
            </a:r>
            <a:r>
              <a:rPr lang="es-ES_tradnl" dirty="0" smtClean="0"/>
              <a:t> la tabla PROJ en función de los valores de la columna </a:t>
            </a:r>
            <a:r>
              <a:rPr lang="es-ES_tradnl" dirty="0" err="1" smtClean="0"/>
              <a:t>Dno</a:t>
            </a:r>
            <a:r>
              <a:rPr lang="es-ES_tradnl" dirty="0" smtClean="0"/>
              <a:t> en los fragmentos de la tabla DEPT. Esto producirá los fragmentos derivados de la tabla PROJ como se muestra en la Figura 2.7b, c. No hay filas en PROJ3, ya que el departamento "D4" no administra ningún proyecto.</a:t>
            </a:r>
            <a:endParaRPr lang="es-ES_tradnl" dirty="0"/>
          </a:p>
        </p:txBody>
      </p:sp>
      <p:pic>
        <p:nvPicPr>
          <p:cNvPr id="9" name="Imagen 8"/>
          <p:cNvPicPr>
            <a:picLocks noChangeAspect="1"/>
          </p:cNvPicPr>
          <p:nvPr/>
        </p:nvPicPr>
        <p:blipFill>
          <a:blip r:embed="rId2"/>
          <a:stretch>
            <a:fillRect/>
          </a:stretch>
        </p:blipFill>
        <p:spPr>
          <a:xfrm>
            <a:off x="6974006" y="298450"/>
            <a:ext cx="4876800" cy="6057900"/>
          </a:xfrm>
          <a:prstGeom prst="rect">
            <a:avLst/>
          </a:prstGeom>
        </p:spPr>
      </p:pic>
    </p:spTree>
    <p:extLst>
      <p:ext uri="{BB962C8B-B14F-4D97-AF65-F5344CB8AC3E}">
        <p14:creationId xmlns:p14="http://schemas.microsoft.com/office/powerpoint/2010/main" val="20303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740344"/>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
        <p:nvSpPr>
          <p:cNvPr id="8" name="Marcador de contenido 2"/>
          <p:cNvSpPr txBox="1">
            <a:spLocks/>
          </p:cNvSpPr>
          <p:nvPr/>
        </p:nvSpPr>
        <p:spPr>
          <a:xfrm>
            <a:off x="983776" y="1311742"/>
            <a:ext cx="10534934" cy="205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Al </a:t>
            </a:r>
            <a:r>
              <a:rPr lang="es-ES_tradnl" dirty="0" err="1" smtClean="0"/>
              <a:t>particionar</a:t>
            </a:r>
            <a:r>
              <a:rPr lang="es-ES_tradnl" dirty="0" smtClean="0"/>
              <a:t> la tabla PROJ dependiendo de los valores de la columna </a:t>
            </a:r>
            <a:r>
              <a:rPr lang="es-ES_tradnl" dirty="0" err="1" smtClean="0"/>
              <a:t>Dno</a:t>
            </a:r>
            <a:r>
              <a:rPr lang="es-ES_tradnl" dirty="0" smtClean="0"/>
              <a:t> en los fragmentos de la tabla DEPT usamos las siguientes sentencias de SQL. </a:t>
            </a:r>
            <a:endParaRPr lang="es-ES_tradnl" dirty="0"/>
          </a:p>
        </p:txBody>
      </p:sp>
      <p:pic>
        <p:nvPicPr>
          <p:cNvPr id="9" name="Imagen 8"/>
          <p:cNvPicPr>
            <a:picLocks noChangeAspect="1"/>
          </p:cNvPicPr>
          <p:nvPr/>
        </p:nvPicPr>
        <p:blipFill rotWithShape="1">
          <a:blip r:embed="rId2"/>
          <a:srcRect t="39455"/>
          <a:stretch/>
        </p:blipFill>
        <p:spPr>
          <a:xfrm>
            <a:off x="7439166" y="2364427"/>
            <a:ext cx="4558352" cy="3542030"/>
          </a:xfrm>
          <a:prstGeom prst="rect">
            <a:avLst/>
          </a:prstGeom>
        </p:spPr>
      </p:pic>
      <p:sp>
        <p:nvSpPr>
          <p:cNvPr id="3" name="CuadroTexto 2"/>
          <p:cNvSpPr txBox="1"/>
          <p:nvPr/>
        </p:nvSpPr>
        <p:spPr>
          <a:xfrm>
            <a:off x="738116" y="2570698"/>
            <a:ext cx="6701050" cy="3785652"/>
          </a:xfrm>
          <a:prstGeom prst="rect">
            <a:avLst/>
          </a:prstGeom>
          <a:noFill/>
        </p:spPr>
        <p:txBody>
          <a:bodyPr wrap="square" rtlCol="0">
            <a:spAutoFit/>
          </a:bodyPr>
          <a:lstStyle/>
          <a:p>
            <a:r>
              <a:rPr lang="en-US" sz="2000" dirty="0">
                <a:latin typeface="Courier" charset="0"/>
                <a:ea typeface="Courier" charset="0"/>
                <a:cs typeface="Courier" charset="0"/>
              </a:rPr>
              <a:t>Create table PROJ1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MPLS_DEPTS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MPLS_DEPTS.Dno</a:t>
            </a:r>
            <a:r>
              <a:rPr lang="en-US" sz="2000" dirty="0">
                <a:latin typeface="Courier" charset="0"/>
                <a:ea typeface="Courier" charset="0"/>
                <a:cs typeface="Courier" charset="0"/>
              </a:rPr>
              <a:t>;</a:t>
            </a:r>
          </a:p>
          <a:p>
            <a:r>
              <a:rPr lang="en-US" sz="2000" dirty="0">
                <a:latin typeface="Courier" charset="0"/>
                <a:ea typeface="Courier" charset="0"/>
                <a:cs typeface="Courier" charset="0"/>
              </a:rPr>
              <a:t>Create table PROJ2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NY_DEPTS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NY_DEPTS.Dno</a:t>
            </a:r>
            <a:r>
              <a:rPr lang="en-US" sz="2000" dirty="0">
                <a:latin typeface="Courier" charset="0"/>
                <a:ea typeface="Courier" charset="0"/>
                <a:cs typeface="Courier" charset="0"/>
              </a:rPr>
              <a:t>;</a:t>
            </a:r>
          </a:p>
          <a:p>
            <a:r>
              <a:rPr lang="en-US" sz="2000" dirty="0">
                <a:latin typeface="Courier" charset="0"/>
                <a:ea typeface="Courier" charset="0"/>
                <a:cs typeface="Courier" charset="0"/>
              </a:rPr>
              <a:t>Create table PROJ3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LA_DEPTS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LA_DEPTS.Dno</a:t>
            </a:r>
            <a:r>
              <a:rPr lang="en-US" sz="2000" dirty="0">
                <a:latin typeface="Courier" charset="0"/>
                <a:ea typeface="Courier" charset="0"/>
                <a:cs typeface="Courier" charset="0"/>
              </a:rPr>
              <a:t>;</a:t>
            </a:r>
          </a:p>
        </p:txBody>
      </p:sp>
    </p:spTree>
    <p:extLst>
      <p:ext uri="{BB962C8B-B14F-4D97-AF65-F5344CB8AC3E}">
        <p14:creationId xmlns:p14="http://schemas.microsoft.com/office/powerpoint/2010/main" val="524129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91499"/>
            <a:ext cx="10515600" cy="952246"/>
          </a:xfrm>
        </p:spPr>
        <p:txBody>
          <a:bodyPr/>
          <a:lstStyle/>
          <a:p>
            <a:r>
              <a:rPr lang="es-ES_tradnl" dirty="0" smtClean="0"/>
              <a:t>Formas de distribución</a:t>
            </a:r>
            <a:r>
              <a:rPr lang="es-ES" dirty="0" smtClean="0"/>
              <a:t> de tablas</a:t>
            </a:r>
            <a:endParaRPr lang="en-US" b="1" dirty="0"/>
          </a:p>
        </p:txBody>
      </p:sp>
      <p:sp>
        <p:nvSpPr>
          <p:cNvPr id="3" name="Marcador de contenido 2"/>
          <p:cNvSpPr>
            <a:spLocks noGrp="1"/>
          </p:cNvSpPr>
          <p:nvPr>
            <p:ph idx="1"/>
          </p:nvPr>
        </p:nvSpPr>
        <p:spPr>
          <a:xfrm>
            <a:off x="838200" y="2019868"/>
            <a:ext cx="10719816" cy="4336481"/>
          </a:xfrm>
        </p:spPr>
        <p:txBody>
          <a:bodyPr>
            <a:normAutofit/>
          </a:bodyPr>
          <a:lstStyle/>
          <a:p>
            <a:r>
              <a:rPr lang="es-ES_tradnl" dirty="0"/>
              <a:t>No replicado, no fragmentado (no particionado</a:t>
            </a:r>
            <a:r>
              <a:rPr lang="es-ES_tradnl" dirty="0" smtClean="0"/>
              <a:t>)</a:t>
            </a:r>
          </a:p>
          <a:p>
            <a:r>
              <a:rPr lang="es-ES_tradnl" dirty="0" smtClean="0"/>
              <a:t>Completamente </a:t>
            </a:r>
            <a:r>
              <a:rPr lang="es-ES_tradnl" dirty="0"/>
              <a:t>replicado (todas las </a:t>
            </a:r>
            <a:r>
              <a:rPr lang="es-ES_tradnl" dirty="0" smtClean="0"/>
              <a:t>tablas)</a:t>
            </a:r>
          </a:p>
          <a:p>
            <a:r>
              <a:rPr lang="es-ES_tradnl" dirty="0" smtClean="0"/>
              <a:t>Fragmentado </a:t>
            </a:r>
            <a:r>
              <a:rPr lang="es-ES_tradnl" dirty="0"/>
              <a:t>(también conocido como </a:t>
            </a:r>
            <a:r>
              <a:rPr lang="es-ES_tradnl" dirty="0" smtClean="0"/>
              <a:t>particionado)</a:t>
            </a:r>
          </a:p>
          <a:p>
            <a:r>
              <a:rPr lang="es-ES_tradnl" dirty="0" smtClean="0"/>
              <a:t>Parcialmente </a:t>
            </a:r>
            <a:r>
              <a:rPr lang="es-ES_tradnl" dirty="0"/>
              <a:t>replicado (algunas tablas o algunos </a:t>
            </a:r>
            <a:r>
              <a:rPr lang="es-ES_tradnl" dirty="0" smtClean="0"/>
              <a:t>fragmentos)</a:t>
            </a:r>
          </a:p>
          <a:p>
            <a:r>
              <a:rPr lang="es-ES_tradnl" dirty="0" smtClean="0"/>
              <a:t>Mixto </a:t>
            </a:r>
            <a:r>
              <a:rPr lang="es-ES_tradnl" dirty="0"/>
              <a:t>(cualquier combinación de los anteriores)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18014"/>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8" name="Marcador de contenido 2"/>
          <p:cNvSpPr txBox="1">
            <a:spLocks/>
          </p:cNvSpPr>
          <p:nvPr/>
        </p:nvSpPr>
        <p:spPr>
          <a:xfrm>
            <a:off x="983776" y="1842447"/>
            <a:ext cx="10534934" cy="34528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Todas las </a:t>
            </a:r>
            <a:r>
              <a:rPr lang="es-ES_tradnl" dirty="0"/>
              <a:t>filas en PROJ1 tienen filas correspondientes en el fragmento MPLS_DEPTS, y de manera similar, todas las filas en PROJ2 tienen filas correspondientes en el fragmento NY_DEPTS. </a:t>
            </a:r>
            <a:endParaRPr lang="es-ES_tradnl" dirty="0" smtClean="0"/>
          </a:p>
          <a:p>
            <a:r>
              <a:rPr lang="es-ES_tradnl" dirty="0" smtClean="0"/>
              <a:t>El </a:t>
            </a:r>
            <a:r>
              <a:rPr lang="es-ES_tradnl" dirty="0"/>
              <a:t>almacenamiento de un fragmento derivado en el mismo servidor de base de datos donde se encuentra el fragmento </a:t>
            </a:r>
            <a:r>
              <a:rPr lang="es-ES_tradnl" dirty="0" smtClean="0"/>
              <a:t>primario del que deriva dará </a:t>
            </a:r>
            <a:r>
              <a:rPr lang="es-ES_tradnl" dirty="0"/>
              <a:t>como resultado un mejor rendimiento, ya que cualquier combinación entre los fragmentos de las dos tablas dará como resultado una proporción de aciertos del 100% (todas las filas de un fragmento tienen filas coincidentes en el otro</a:t>
            </a:r>
            <a:r>
              <a:rPr lang="es-ES_tradnl" dirty="0" smtClean="0"/>
              <a:t>).</a:t>
            </a:r>
            <a:endParaRPr lang="es-ES_tradnl" dirty="0"/>
          </a:p>
        </p:txBody>
      </p:sp>
    </p:spTree>
    <p:extLst>
      <p:ext uri="{BB962C8B-B14F-4D97-AF65-F5344CB8AC3E}">
        <p14:creationId xmlns:p14="http://schemas.microsoft.com/office/powerpoint/2010/main" val="1004137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69000"/>
          </a:xfrm>
        </p:spPr>
        <p:txBody>
          <a:bodyPr/>
          <a:lstStyle/>
          <a:p>
            <a:r>
              <a:rPr lang="en-US" dirty="0" err="1" smtClean="0"/>
              <a:t>Ejem</a:t>
            </a:r>
            <a:r>
              <a:rPr lang="es-ES" dirty="0" err="1" smtClean="0"/>
              <a:t>plo</a:t>
            </a:r>
            <a:r>
              <a:rPr lang="es-ES" dirty="0" smtClean="0"/>
              <a:t> (Taller en clase)</a:t>
            </a:r>
            <a:endParaRPr lang="en-US" dirty="0"/>
          </a:p>
        </p:txBody>
      </p:sp>
      <p:sp>
        <p:nvSpPr>
          <p:cNvPr id="3" name="Marcador de contenido 2"/>
          <p:cNvSpPr>
            <a:spLocks noGrp="1"/>
          </p:cNvSpPr>
          <p:nvPr>
            <p:ph idx="1"/>
          </p:nvPr>
        </p:nvSpPr>
        <p:spPr>
          <a:xfrm>
            <a:off x="793229" y="1708876"/>
            <a:ext cx="10794167" cy="4692937"/>
          </a:xfrm>
        </p:spPr>
        <p:txBody>
          <a:bodyPr>
            <a:normAutofit fontScale="92500" lnSpcReduction="20000"/>
          </a:bodyPr>
          <a:lstStyle/>
          <a:p>
            <a:r>
              <a:rPr lang="en-US" dirty="0" err="1"/>
              <a:t>Supongamos</a:t>
            </a:r>
            <a:r>
              <a:rPr lang="en-US" dirty="0"/>
              <a:t> </a:t>
            </a:r>
            <a:r>
              <a:rPr lang="en-US" dirty="0" err="1"/>
              <a:t>que</a:t>
            </a:r>
            <a:r>
              <a:rPr lang="en-US" dirty="0"/>
              <a:t> </a:t>
            </a:r>
            <a:r>
              <a:rPr lang="en-US" dirty="0" err="1" smtClean="0"/>
              <a:t>queremos</a:t>
            </a:r>
            <a:r>
              <a:rPr lang="en-US" dirty="0" smtClean="0"/>
              <a:t> </a:t>
            </a:r>
            <a:r>
              <a:rPr lang="en-US" dirty="0" err="1"/>
              <a:t>encontrar</a:t>
            </a:r>
            <a:r>
              <a:rPr lang="en-US" dirty="0"/>
              <a:t> </a:t>
            </a:r>
            <a:r>
              <a:rPr lang="en-US" dirty="0" err="1"/>
              <a:t>aquellos</a:t>
            </a:r>
            <a:r>
              <a:rPr lang="en-US" dirty="0"/>
              <a:t> </a:t>
            </a:r>
            <a:r>
              <a:rPr lang="en-US" b="1" dirty="0" err="1"/>
              <a:t>proyectos</a:t>
            </a:r>
            <a:r>
              <a:rPr lang="en-US" dirty="0"/>
              <a:t> </a:t>
            </a:r>
            <a:r>
              <a:rPr lang="en-US" dirty="0" err="1"/>
              <a:t>que</a:t>
            </a:r>
            <a:r>
              <a:rPr lang="en-US" dirty="0"/>
              <a:t> son </a:t>
            </a:r>
            <a:r>
              <a:rPr lang="en-US" dirty="0" err="1"/>
              <a:t>administrados</a:t>
            </a:r>
            <a:r>
              <a:rPr lang="en-US" dirty="0"/>
              <a:t> </a:t>
            </a:r>
            <a:r>
              <a:rPr lang="en-US" dirty="0" err="1"/>
              <a:t>por</a:t>
            </a:r>
            <a:r>
              <a:rPr lang="en-US" dirty="0"/>
              <a:t> los </a:t>
            </a:r>
            <a:r>
              <a:rPr lang="en-US" b="1" dirty="0" err="1"/>
              <a:t>departamentos</a:t>
            </a:r>
            <a:r>
              <a:rPr lang="en-US" dirty="0"/>
              <a:t> </a:t>
            </a:r>
            <a:r>
              <a:rPr lang="en-US" dirty="0" err="1"/>
              <a:t>que</a:t>
            </a:r>
            <a:r>
              <a:rPr lang="en-US" dirty="0"/>
              <a:t> </a:t>
            </a:r>
            <a:r>
              <a:rPr lang="en-US" dirty="0" err="1"/>
              <a:t>tienen</a:t>
            </a:r>
            <a:r>
              <a:rPr lang="en-US" dirty="0"/>
              <a:t> un </a:t>
            </a:r>
            <a:r>
              <a:rPr lang="en-US" dirty="0" err="1"/>
              <a:t>presupuesto</a:t>
            </a:r>
            <a:r>
              <a:rPr lang="en-US" dirty="0"/>
              <a:t> </a:t>
            </a:r>
            <a:r>
              <a:rPr lang="en-US" dirty="0" err="1"/>
              <a:t>menor</a:t>
            </a:r>
            <a:r>
              <a:rPr lang="en-US" dirty="0"/>
              <a:t> o </a:t>
            </a:r>
            <a:r>
              <a:rPr lang="en-US" dirty="0" err="1"/>
              <a:t>igual</a:t>
            </a:r>
            <a:r>
              <a:rPr lang="en-US" dirty="0"/>
              <a:t> a 500,000 (</a:t>
            </a:r>
            <a:r>
              <a:rPr lang="en-US" dirty="0" err="1"/>
              <a:t>presupuesto</a:t>
            </a:r>
            <a:r>
              <a:rPr lang="en-US" dirty="0"/>
              <a:t> del </a:t>
            </a:r>
            <a:r>
              <a:rPr lang="en-US" dirty="0" err="1"/>
              <a:t>departamento</a:t>
            </a:r>
            <a:r>
              <a:rPr lang="en-US" dirty="0"/>
              <a:t>, no </a:t>
            </a:r>
            <a:r>
              <a:rPr lang="en-US" dirty="0" err="1"/>
              <a:t>presupuesto</a:t>
            </a:r>
            <a:r>
              <a:rPr lang="en-US" dirty="0"/>
              <a:t> del </a:t>
            </a:r>
            <a:r>
              <a:rPr lang="en-US" dirty="0" err="1"/>
              <a:t>proyecto</a:t>
            </a:r>
            <a:r>
              <a:rPr lang="en-US" dirty="0"/>
              <a:t>) y </a:t>
            </a:r>
            <a:r>
              <a:rPr lang="en-US" dirty="0" err="1"/>
              <a:t>otras</a:t>
            </a:r>
            <a:r>
              <a:rPr lang="en-US" dirty="0"/>
              <a:t> </a:t>
            </a:r>
            <a:r>
              <a:rPr lang="en-US" dirty="0" err="1"/>
              <a:t>veces</a:t>
            </a:r>
            <a:r>
              <a:rPr lang="en-US" dirty="0"/>
              <a:t> </a:t>
            </a:r>
            <a:r>
              <a:rPr lang="en-US" dirty="0" err="1"/>
              <a:t>queremos</a:t>
            </a:r>
            <a:r>
              <a:rPr lang="en-US" dirty="0"/>
              <a:t> </a:t>
            </a:r>
            <a:r>
              <a:rPr lang="en-US" dirty="0" err="1"/>
              <a:t>encontrar</a:t>
            </a:r>
            <a:r>
              <a:rPr lang="en-US" dirty="0"/>
              <a:t> </a:t>
            </a:r>
            <a:r>
              <a:rPr lang="en-US" dirty="0" err="1"/>
              <a:t>aquellos</a:t>
            </a:r>
            <a:r>
              <a:rPr lang="en-US" dirty="0"/>
              <a:t> </a:t>
            </a:r>
            <a:r>
              <a:rPr lang="en-US" dirty="0" err="1"/>
              <a:t>proyectos</a:t>
            </a:r>
            <a:r>
              <a:rPr lang="en-US" dirty="0"/>
              <a:t> </a:t>
            </a:r>
            <a:r>
              <a:rPr lang="en-US" dirty="0" err="1"/>
              <a:t>que</a:t>
            </a:r>
            <a:r>
              <a:rPr lang="en-US" dirty="0"/>
              <a:t> son </a:t>
            </a:r>
            <a:r>
              <a:rPr lang="en-US" dirty="0" err="1"/>
              <a:t>administrados</a:t>
            </a:r>
            <a:r>
              <a:rPr lang="en-US" dirty="0"/>
              <a:t> </a:t>
            </a:r>
            <a:r>
              <a:rPr lang="en-US" dirty="0" err="1"/>
              <a:t>por</a:t>
            </a:r>
            <a:r>
              <a:rPr lang="en-US" dirty="0"/>
              <a:t> los </a:t>
            </a:r>
            <a:r>
              <a:rPr lang="en-US" dirty="0" err="1"/>
              <a:t>departamentos</a:t>
            </a:r>
            <a:r>
              <a:rPr lang="en-US" dirty="0"/>
              <a:t> </a:t>
            </a:r>
            <a:r>
              <a:rPr lang="en-US" dirty="0" err="1" smtClean="0"/>
              <a:t>que</a:t>
            </a:r>
            <a:r>
              <a:rPr lang="en-US" dirty="0" smtClean="0"/>
              <a:t> </a:t>
            </a:r>
            <a:r>
              <a:rPr lang="en-US" dirty="0" err="1"/>
              <a:t>tengan</a:t>
            </a:r>
            <a:r>
              <a:rPr lang="en-US" dirty="0"/>
              <a:t> un </a:t>
            </a:r>
            <a:r>
              <a:rPr lang="en-US" dirty="0" err="1"/>
              <a:t>presupuesto</a:t>
            </a:r>
            <a:r>
              <a:rPr lang="en-US" dirty="0"/>
              <a:t> de </a:t>
            </a:r>
            <a:r>
              <a:rPr lang="en-US" dirty="0" err="1"/>
              <a:t>más</a:t>
            </a:r>
            <a:r>
              <a:rPr lang="en-US" dirty="0"/>
              <a:t> de 500.000. </a:t>
            </a:r>
            <a:endParaRPr lang="en-US" dirty="0" smtClean="0"/>
          </a:p>
          <a:p>
            <a:r>
              <a:rPr lang="en-US" dirty="0" smtClean="0"/>
              <a:t>Para </a:t>
            </a:r>
            <a:r>
              <a:rPr lang="en-US" dirty="0" err="1"/>
              <a:t>lograr</a:t>
            </a:r>
            <a:r>
              <a:rPr lang="en-US" dirty="0"/>
              <a:t> </a:t>
            </a:r>
            <a:r>
              <a:rPr lang="en-US" dirty="0" err="1"/>
              <a:t>esto</a:t>
            </a:r>
            <a:r>
              <a:rPr lang="en-US" dirty="0"/>
              <a:t>, </a:t>
            </a:r>
            <a:r>
              <a:rPr lang="en-US" dirty="0" err="1"/>
              <a:t>fragmentamos</a:t>
            </a:r>
            <a:r>
              <a:rPr lang="en-US" dirty="0"/>
              <a:t> el DEPTO de </a:t>
            </a:r>
            <a:r>
              <a:rPr lang="en-US" dirty="0" err="1"/>
              <a:t>acuerdo</a:t>
            </a:r>
            <a:r>
              <a:rPr lang="en-US" dirty="0"/>
              <a:t> con el </a:t>
            </a:r>
            <a:r>
              <a:rPr lang="en-US" dirty="0" err="1"/>
              <a:t>presupuesto</a:t>
            </a:r>
            <a:r>
              <a:rPr lang="en-US" dirty="0"/>
              <a:t> del </a:t>
            </a:r>
            <a:r>
              <a:rPr lang="en-US" dirty="0" err="1"/>
              <a:t>departamento</a:t>
            </a:r>
            <a:r>
              <a:rPr lang="en-US" dirty="0"/>
              <a:t>. </a:t>
            </a:r>
            <a:r>
              <a:rPr lang="en-US" dirty="0" err="1"/>
              <a:t>Todos</a:t>
            </a:r>
            <a:r>
              <a:rPr lang="en-US" dirty="0"/>
              <a:t> los </a:t>
            </a:r>
            <a:r>
              <a:rPr lang="en-US" dirty="0" err="1"/>
              <a:t>departamentos</a:t>
            </a:r>
            <a:r>
              <a:rPr lang="en-US" dirty="0"/>
              <a:t> con un </a:t>
            </a:r>
            <a:r>
              <a:rPr lang="en-US" dirty="0" err="1"/>
              <a:t>presupuesto</a:t>
            </a:r>
            <a:r>
              <a:rPr lang="en-US" dirty="0"/>
              <a:t> </a:t>
            </a:r>
            <a:r>
              <a:rPr lang="en-US" dirty="0" err="1"/>
              <a:t>menor</a:t>
            </a:r>
            <a:r>
              <a:rPr lang="en-US" dirty="0"/>
              <a:t> o </a:t>
            </a:r>
            <a:r>
              <a:rPr lang="en-US" dirty="0" err="1"/>
              <a:t>igual</a:t>
            </a:r>
            <a:r>
              <a:rPr lang="en-US" dirty="0"/>
              <a:t> a 500,000 se </a:t>
            </a:r>
            <a:r>
              <a:rPr lang="en-US" dirty="0" err="1"/>
              <a:t>almacenan</a:t>
            </a:r>
            <a:r>
              <a:rPr lang="en-US" dirty="0"/>
              <a:t> en DEPT4 y </a:t>
            </a:r>
            <a:r>
              <a:rPr lang="en-US" dirty="0" err="1"/>
              <a:t>otros</a:t>
            </a:r>
            <a:r>
              <a:rPr lang="en-US" dirty="0"/>
              <a:t> </a:t>
            </a:r>
            <a:r>
              <a:rPr lang="en-US" dirty="0" err="1"/>
              <a:t>departamentos</a:t>
            </a:r>
            <a:r>
              <a:rPr lang="en-US" dirty="0"/>
              <a:t> se </a:t>
            </a:r>
            <a:r>
              <a:rPr lang="en-US" dirty="0" err="1"/>
              <a:t>almacenan</a:t>
            </a:r>
            <a:r>
              <a:rPr lang="en-US" dirty="0"/>
              <a:t> en el </a:t>
            </a:r>
            <a:r>
              <a:rPr lang="en-US" dirty="0" err="1"/>
              <a:t>fragmento</a:t>
            </a:r>
            <a:r>
              <a:rPr lang="en-US" dirty="0"/>
              <a:t> DEPT5. </a:t>
            </a:r>
            <a:r>
              <a:rPr lang="en-US" dirty="0" smtClean="0"/>
              <a:t> -&gt; </a:t>
            </a:r>
            <a:r>
              <a:rPr lang="en-US" dirty="0" err="1" smtClean="0"/>
              <a:t>Mostrar</a:t>
            </a:r>
            <a:r>
              <a:rPr lang="en-US" dirty="0" smtClean="0"/>
              <a:t> </a:t>
            </a:r>
            <a:r>
              <a:rPr lang="en-US" dirty="0" err="1" smtClean="0"/>
              <a:t>scrips</a:t>
            </a:r>
            <a:r>
              <a:rPr lang="en-US" dirty="0" smtClean="0"/>
              <a:t> para </a:t>
            </a:r>
            <a:r>
              <a:rPr lang="en-US" dirty="0" err="1" smtClean="0"/>
              <a:t>esta</a:t>
            </a:r>
            <a:r>
              <a:rPr lang="en-US" dirty="0" smtClean="0"/>
              <a:t> </a:t>
            </a:r>
            <a:r>
              <a:rPr lang="en-US" dirty="0" err="1" smtClean="0"/>
              <a:t>fragmentaci</a:t>
            </a:r>
            <a:r>
              <a:rPr lang="es-ES" dirty="0" err="1" smtClean="0"/>
              <a:t>ón</a:t>
            </a:r>
            <a:r>
              <a:rPr lang="es-ES" dirty="0" smtClean="0"/>
              <a:t> y cómo quedarían ambas tablas.</a:t>
            </a:r>
            <a:endParaRPr lang="en-US" dirty="0" smtClean="0"/>
          </a:p>
          <a:p>
            <a:r>
              <a:rPr lang="en-US" dirty="0" smtClean="0"/>
              <a:t>Para </a:t>
            </a:r>
            <a:r>
              <a:rPr lang="en-US" dirty="0"/>
              <a:t>responder </a:t>
            </a:r>
            <a:r>
              <a:rPr lang="en-US" dirty="0" err="1"/>
              <a:t>fácilmente</a:t>
            </a:r>
            <a:r>
              <a:rPr lang="en-US" dirty="0"/>
              <a:t> al </a:t>
            </a:r>
            <a:r>
              <a:rPr lang="en-US" dirty="0" err="1"/>
              <a:t>tipo</a:t>
            </a:r>
            <a:r>
              <a:rPr lang="en-US" dirty="0"/>
              <a:t> de </a:t>
            </a:r>
            <a:r>
              <a:rPr lang="en-US" dirty="0" err="1"/>
              <a:t>preguntas</a:t>
            </a:r>
            <a:r>
              <a:rPr lang="en-US" dirty="0"/>
              <a:t> </a:t>
            </a:r>
            <a:r>
              <a:rPr lang="en-US" dirty="0" err="1"/>
              <a:t>que</a:t>
            </a:r>
            <a:r>
              <a:rPr lang="en-US" dirty="0"/>
              <a:t> </a:t>
            </a:r>
            <a:r>
              <a:rPr lang="en-US" dirty="0" err="1"/>
              <a:t>hemos</a:t>
            </a:r>
            <a:r>
              <a:rPr lang="en-US" dirty="0"/>
              <a:t> </a:t>
            </a:r>
            <a:r>
              <a:rPr lang="en-US" dirty="0" err="1"/>
              <a:t>descrito</a:t>
            </a:r>
            <a:r>
              <a:rPr lang="en-US" dirty="0"/>
              <a:t> en </a:t>
            </a:r>
            <a:r>
              <a:rPr lang="en-US" dirty="0" err="1"/>
              <a:t>este</a:t>
            </a:r>
            <a:r>
              <a:rPr lang="en-US" dirty="0"/>
              <a:t> </a:t>
            </a:r>
            <a:r>
              <a:rPr lang="en-US" dirty="0" err="1"/>
              <a:t>ejemplo</a:t>
            </a:r>
            <a:r>
              <a:rPr lang="en-US" dirty="0"/>
              <a:t>, </a:t>
            </a:r>
            <a:r>
              <a:rPr lang="en-US" dirty="0" err="1"/>
              <a:t>debemos</a:t>
            </a:r>
            <a:r>
              <a:rPr lang="en-US" dirty="0"/>
              <a:t> </a:t>
            </a:r>
            <a:r>
              <a:rPr lang="en-US" dirty="0" err="1"/>
              <a:t>crear</a:t>
            </a:r>
            <a:r>
              <a:rPr lang="en-US" dirty="0"/>
              <a:t> dos </a:t>
            </a:r>
            <a:r>
              <a:rPr lang="en-US" dirty="0" err="1"/>
              <a:t>fragmentos</a:t>
            </a:r>
            <a:r>
              <a:rPr lang="en-US" dirty="0"/>
              <a:t> </a:t>
            </a:r>
            <a:r>
              <a:rPr lang="en-US" dirty="0" err="1"/>
              <a:t>horizontales</a:t>
            </a:r>
            <a:r>
              <a:rPr lang="en-US" dirty="0"/>
              <a:t> </a:t>
            </a:r>
            <a:r>
              <a:rPr lang="en-US" dirty="0" err="1"/>
              <a:t>derivados</a:t>
            </a:r>
            <a:r>
              <a:rPr lang="en-US" dirty="0"/>
              <a:t> de la </a:t>
            </a:r>
            <a:r>
              <a:rPr lang="en-US" dirty="0" err="1"/>
              <a:t>tabla</a:t>
            </a:r>
            <a:r>
              <a:rPr lang="en-US" dirty="0"/>
              <a:t> PROJ </a:t>
            </a:r>
            <a:r>
              <a:rPr lang="en-US" dirty="0" err="1"/>
              <a:t>basados</a:t>
            </a:r>
            <a:r>
              <a:rPr lang="en-US" dirty="0"/>
              <a:t> en DEPT4 y </a:t>
            </a:r>
            <a:r>
              <a:rPr lang="en-US" dirty="0" smtClean="0"/>
              <a:t>DEPT5. -&gt; </a:t>
            </a:r>
            <a:r>
              <a:rPr lang="en-US" dirty="0" err="1"/>
              <a:t>Mostrar</a:t>
            </a:r>
            <a:r>
              <a:rPr lang="en-US" dirty="0"/>
              <a:t> </a:t>
            </a:r>
            <a:r>
              <a:rPr lang="en-US" dirty="0" err="1"/>
              <a:t>scrips</a:t>
            </a:r>
            <a:r>
              <a:rPr lang="en-US" dirty="0"/>
              <a:t> para </a:t>
            </a:r>
            <a:r>
              <a:rPr lang="en-US" dirty="0" err="1"/>
              <a:t>esta</a:t>
            </a:r>
            <a:r>
              <a:rPr lang="en-US" dirty="0"/>
              <a:t> </a:t>
            </a:r>
            <a:r>
              <a:rPr lang="en-US" dirty="0" err="1"/>
              <a:t>fragmentaci</a:t>
            </a:r>
            <a:r>
              <a:rPr lang="es-ES" dirty="0" err="1"/>
              <a:t>ón</a:t>
            </a:r>
            <a:r>
              <a:rPr lang="es-ES" dirty="0"/>
              <a:t> y cómo quedarían ambas </a:t>
            </a:r>
            <a:r>
              <a:rPr lang="es-ES" dirty="0" smtClean="0"/>
              <a:t>tablas.</a:t>
            </a:r>
            <a:endParaRPr lang="en-US"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31</a:t>
            </a:r>
          </a:p>
        </p:txBody>
      </p:sp>
    </p:spTree>
    <p:extLst>
      <p:ext uri="{BB962C8B-B14F-4D97-AF65-F5344CB8AC3E}">
        <p14:creationId xmlns:p14="http://schemas.microsoft.com/office/powerpoint/2010/main" val="1532902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18014"/>
          </a:xfrm>
        </p:spPr>
        <p:txBody>
          <a:bodyPr/>
          <a:lstStyle/>
          <a:p>
            <a:r>
              <a:rPr lang="en-US" dirty="0" err="1" smtClean="0"/>
              <a:t>Fragmentaci</a:t>
            </a:r>
            <a:r>
              <a:rPr lang="es-ES" dirty="0" err="1" smtClean="0"/>
              <a:t>ón</a:t>
            </a:r>
            <a:r>
              <a:rPr lang="es-ES" dirty="0" smtClean="0"/>
              <a:t> Híbrida</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8" name="Marcador de contenido 2"/>
          <p:cNvSpPr txBox="1">
            <a:spLocks/>
          </p:cNvSpPr>
          <p:nvPr/>
        </p:nvSpPr>
        <p:spPr>
          <a:xfrm>
            <a:off x="838199" y="1708879"/>
            <a:ext cx="10680511" cy="46474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La fragmentación híbrida (</a:t>
            </a:r>
            <a:r>
              <a:rPr lang="es-ES_tradnl" dirty="0" err="1"/>
              <a:t>HyF</a:t>
            </a:r>
            <a:r>
              <a:rPr lang="es-ES_tradnl" dirty="0"/>
              <a:t>) utiliza una combinación de fragmentación horizontal y vertical para generar los fragmentos que necesitamos. Hay dos enfoques para hacer esto. En el primer enfoque, generamos un conjunto de fragmentos horizontales y luego fragmentamos verticalmente uno o más de estos fragmentos horizontales. </a:t>
            </a:r>
            <a:endParaRPr lang="es-ES_tradnl" dirty="0" smtClean="0"/>
          </a:p>
          <a:p>
            <a:r>
              <a:rPr lang="es-ES_tradnl" dirty="0" smtClean="0"/>
              <a:t>En </a:t>
            </a:r>
            <a:r>
              <a:rPr lang="es-ES_tradnl" dirty="0"/>
              <a:t>el segundo enfoque, generamos un conjunto de fragmentos verticales y luego fragmentamos horizontalmente uno o más de estos fragmentos </a:t>
            </a:r>
            <a:r>
              <a:rPr lang="es-ES_tradnl" dirty="0" smtClean="0"/>
              <a:t>verticales. </a:t>
            </a:r>
            <a:r>
              <a:rPr lang="es-ES_tradnl" dirty="0"/>
              <a:t>Este enfoque de fragmentación proporciona la mayor flexibilidad para los diseñadores, pero al mismo tiempo es el enfoque más costoso con respecto a la reconstrucción de la tabla original.</a:t>
            </a:r>
          </a:p>
        </p:txBody>
      </p:sp>
    </p:spTree>
    <p:extLst>
      <p:ext uri="{BB962C8B-B14F-4D97-AF65-F5344CB8AC3E}">
        <p14:creationId xmlns:p14="http://schemas.microsoft.com/office/powerpoint/2010/main" val="1000558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pic>
        <p:nvPicPr>
          <p:cNvPr id="6" name="Imagen 5"/>
          <p:cNvPicPr>
            <a:picLocks noChangeAspect="1"/>
          </p:cNvPicPr>
          <p:nvPr/>
        </p:nvPicPr>
        <p:blipFill>
          <a:blip r:embed="rId2"/>
          <a:stretch>
            <a:fillRect/>
          </a:stretch>
        </p:blipFill>
        <p:spPr>
          <a:xfrm>
            <a:off x="7014950" y="-15379"/>
            <a:ext cx="4876302" cy="6736854"/>
          </a:xfrm>
          <a:prstGeom prst="rect">
            <a:avLst/>
          </a:prstGeom>
        </p:spPr>
      </p:pic>
      <p:sp>
        <p:nvSpPr>
          <p:cNvPr id="2" name="Título 1"/>
          <p:cNvSpPr>
            <a:spLocks noGrp="1"/>
          </p:cNvSpPr>
          <p:nvPr>
            <p:ph type="title"/>
          </p:nvPr>
        </p:nvSpPr>
        <p:spPr>
          <a:xfrm>
            <a:off x="838199" y="365126"/>
            <a:ext cx="7772401" cy="1218014"/>
          </a:xfrm>
        </p:spPr>
        <p:txBody>
          <a:bodyPr/>
          <a:lstStyle/>
          <a:p>
            <a:r>
              <a:rPr lang="en-US" dirty="0" err="1" smtClean="0"/>
              <a:t>Fragmentaci</a:t>
            </a:r>
            <a:r>
              <a:rPr lang="es-ES" dirty="0" err="1" smtClean="0"/>
              <a:t>ón</a:t>
            </a:r>
            <a:r>
              <a:rPr lang="es-ES" dirty="0" smtClean="0"/>
              <a:t> Híbrida, Ejemplo</a:t>
            </a:r>
            <a:endParaRPr lang="en-US" b="1" dirty="0"/>
          </a:p>
        </p:txBody>
      </p:sp>
      <p:sp>
        <p:nvSpPr>
          <p:cNvPr id="8" name="Marcador de contenido 2"/>
          <p:cNvSpPr txBox="1">
            <a:spLocks/>
          </p:cNvSpPr>
          <p:nvPr/>
        </p:nvSpPr>
        <p:spPr>
          <a:xfrm>
            <a:off x="353292" y="1708879"/>
            <a:ext cx="6837217" cy="464747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Supongamos que la información sobre el salario de los empleados debe mantenerse en un fragmento separado de la información </a:t>
            </a:r>
            <a:r>
              <a:rPr lang="es-ES_tradnl" u="sng" dirty="0"/>
              <a:t>no </a:t>
            </a:r>
            <a:r>
              <a:rPr lang="es-ES_tradnl" u="sng" dirty="0" smtClean="0"/>
              <a:t>salarial</a:t>
            </a:r>
            <a:r>
              <a:rPr lang="es-ES_tradnl" dirty="0" smtClean="0"/>
              <a:t>. </a:t>
            </a:r>
            <a:r>
              <a:rPr lang="es-ES_tradnl" dirty="0"/>
              <a:t>Un plan de fragmentación vertical generará los fragmentos verticales EMP_SAL y EMP_NON_SAL </a:t>
            </a:r>
            <a:r>
              <a:rPr lang="es-ES_tradnl" dirty="0" smtClean="0"/>
              <a:t>(Ejemplo </a:t>
            </a:r>
            <a:r>
              <a:rPr lang="es-ES_tradnl" dirty="0" err="1" smtClean="0"/>
              <a:t>Fig</a:t>
            </a:r>
            <a:r>
              <a:rPr lang="es-ES_tradnl" dirty="0" smtClean="0"/>
              <a:t> 2.4).</a:t>
            </a:r>
          </a:p>
          <a:p>
            <a:r>
              <a:rPr lang="es-ES_tradnl" dirty="0" smtClean="0"/>
              <a:t>La </a:t>
            </a:r>
            <a:r>
              <a:rPr lang="es-ES_tradnl" dirty="0"/>
              <a:t>información no salarial debe fragmentarse en fragmentos horizontales, donde cada fragmento contiene solo las filas que coinciden con la ciudad donde trabajan los empleados. </a:t>
            </a:r>
            <a:r>
              <a:rPr lang="es-ES_tradnl" dirty="0" smtClean="0"/>
              <a:t>Entonces se aplica </a:t>
            </a:r>
            <a:r>
              <a:rPr lang="es-ES_tradnl" dirty="0"/>
              <a:t>la fragmentación horizontal al fragmento EMP_NON_SAL de la tabla EMP</a:t>
            </a:r>
            <a:r>
              <a:rPr lang="es-ES_tradnl" dirty="0" smtClean="0"/>
              <a:t>.</a:t>
            </a:r>
            <a:endParaRPr lang="es-ES_tradnl" dirty="0"/>
          </a:p>
        </p:txBody>
      </p:sp>
    </p:spTree>
    <p:extLst>
      <p:ext uri="{BB962C8B-B14F-4D97-AF65-F5344CB8AC3E}">
        <p14:creationId xmlns:p14="http://schemas.microsoft.com/office/powerpoint/2010/main" val="11566381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34087"/>
          </a:xfrm>
        </p:spPr>
        <p:txBody>
          <a:bodyPr/>
          <a:lstStyle/>
          <a:p>
            <a:r>
              <a:rPr lang="en-US" dirty="0" err="1" smtClean="0"/>
              <a:t>Fragmentaci</a:t>
            </a:r>
            <a:r>
              <a:rPr lang="es-ES" dirty="0" err="1" smtClean="0"/>
              <a:t>ón</a:t>
            </a:r>
            <a:r>
              <a:rPr lang="es-ES" dirty="0" smtClean="0"/>
              <a:t> Híbrida, Ejemplo</a:t>
            </a:r>
            <a:endParaRPr lang="en-US" b="1" dirty="0"/>
          </a:p>
        </p:txBody>
      </p:sp>
      <p:sp>
        <p:nvSpPr>
          <p:cNvPr id="4" name="Marcador de pie de página 3"/>
          <p:cNvSpPr>
            <a:spLocks noGrp="1"/>
          </p:cNvSpPr>
          <p:nvPr>
            <p:ph type="ftr" sz="quarter" idx="11"/>
          </p:nvPr>
        </p:nvSpPr>
        <p:spPr>
          <a:xfrm>
            <a:off x="4038600" y="6385784"/>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8" name="Marcador de contenido 2"/>
          <p:cNvSpPr txBox="1">
            <a:spLocks/>
          </p:cNvSpPr>
          <p:nvPr/>
        </p:nvSpPr>
        <p:spPr>
          <a:xfrm>
            <a:off x="274819" y="1266669"/>
            <a:ext cx="8335781" cy="50222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Las </a:t>
            </a:r>
            <a:r>
              <a:rPr lang="es-ES_tradnl" dirty="0"/>
              <a:t>siguientes tres sentencias de SQL muestran cómo se logra esto</a:t>
            </a:r>
            <a:r>
              <a:rPr lang="es-ES_tradnl" dirty="0" smtClean="0"/>
              <a:t>.</a:t>
            </a:r>
          </a:p>
          <a:p>
            <a:pPr marL="0" indent="0">
              <a:buNone/>
            </a:pPr>
            <a:r>
              <a:rPr lang="en-US" dirty="0">
                <a:latin typeface="Courier" charset="0"/>
                <a:ea typeface="Courier" charset="0"/>
                <a:cs typeface="Courier" charset="0"/>
              </a:rPr>
              <a:t>Create table NON_SAL_MPLS_EMPS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EMP_NON_SAL</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a:t>
            </a:r>
            <a:r>
              <a:rPr lang="en-US" dirty="0" smtClean="0">
                <a:latin typeface="Courier" charset="0"/>
                <a:ea typeface="Courier" charset="0"/>
                <a:cs typeface="Courier" charset="0"/>
              </a:rPr>
              <a:t>‘Minneapolis</a:t>
            </a:r>
            <a:r>
              <a:rPr lang="en-US" dirty="0">
                <a:latin typeface="Courier" charset="0"/>
                <a:ea typeface="Courier" charset="0"/>
                <a:cs typeface="Courier" charset="0"/>
              </a:rPr>
              <a:t>’;</a:t>
            </a:r>
          </a:p>
          <a:p>
            <a:pPr marL="0" indent="0">
              <a:buNone/>
            </a:pPr>
            <a:r>
              <a:rPr lang="en-US" dirty="0">
                <a:latin typeface="Courier" charset="0"/>
                <a:ea typeface="Courier" charset="0"/>
                <a:cs typeface="Courier" charset="0"/>
              </a:rPr>
              <a:t>Create table NON_SAL_LA_EMPS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EMP_NON_SAL</a:t>
            </a:r>
          </a:p>
          <a:p>
            <a:pPr marL="0" indent="0">
              <a:buNone/>
            </a:pPr>
            <a:r>
              <a:rPr lang="en-US" sz="2900" dirty="0" smtClean="0">
                <a:latin typeface="Courier" charset="0"/>
                <a:ea typeface="Courier" charset="0"/>
                <a:cs typeface="Courier" charset="0"/>
              </a:rPr>
              <a:t>	Where </a:t>
            </a:r>
            <a:r>
              <a:rPr lang="en-US" sz="2900" dirty="0" err="1">
                <a:latin typeface="Courier" charset="0"/>
                <a:ea typeface="Courier" charset="0"/>
                <a:cs typeface="Courier" charset="0"/>
              </a:rPr>
              <a:t>Loc</a:t>
            </a:r>
            <a:r>
              <a:rPr lang="en-US" sz="2900" dirty="0">
                <a:latin typeface="Courier" charset="0"/>
                <a:ea typeface="Courier" charset="0"/>
                <a:cs typeface="Courier" charset="0"/>
              </a:rPr>
              <a:t> = ‘LA’;</a:t>
            </a:r>
          </a:p>
          <a:p>
            <a:pPr marL="0" indent="0">
              <a:buNone/>
            </a:pPr>
            <a:r>
              <a:rPr lang="en-US" sz="2900" dirty="0">
                <a:latin typeface="Courier" charset="0"/>
                <a:ea typeface="Courier" charset="0"/>
                <a:cs typeface="Courier" charset="0"/>
              </a:rPr>
              <a:t>Create table NON_SAL_NY_EMPS as</a:t>
            </a:r>
          </a:p>
          <a:p>
            <a:pPr marL="0" indent="0">
              <a:buNone/>
            </a:pPr>
            <a:r>
              <a:rPr lang="en-US" sz="2900" dirty="0" smtClean="0">
                <a:latin typeface="Courier" charset="0"/>
                <a:ea typeface="Courier" charset="0"/>
                <a:cs typeface="Courier" charset="0"/>
              </a:rPr>
              <a:t>	Select </a:t>
            </a:r>
            <a:r>
              <a:rPr lang="en-US" sz="2900" dirty="0">
                <a:latin typeface="Courier" charset="0"/>
                <a:ea typeface="Courier" charset="0"/>
                <a:cs typeface="Courier" charset="0"/>
              </a:rPr>
              <a:t>*</a:t>
            </a:r>
          </a:p>
          <a:p>
            <a:pPr marL="0" indent="0">
              <a:buNone/>
            </a:pPr>
            <a:r>
              <a:rPr lang="en-US" sz="2900" dirty="0" smtClean="0">
                <a:latin typeface="Courier" charset="0"/>
                <a:ea typeface="Courier" charset="0"/>
                <a:cs typeface="Courier" charset="0"/>
              </a:rPr>
              <a:t>	From </a:t>
            </a:r>
            <a:r>
              <a:rPr lang="en-US" sz="2900" dirty="0">
                <a:latin typeface="Courier" charset="0"/>
                <a:ea typeface="Courier" charset="0"/>
                <a:cs typeface="Courier" charset="0"/>
              </a:rPr>
              <a:t>EMP_NON_SAL</a:t>
            </a:r>
          </a:p>
          <a:p>
            <a:pPr marL="0" indent="0">
              <a:buNone/>
            </a:pPr>
            <a:r>
              <a:rPr lang="en-US" sz="2900" dirty="0" smtClean="0">
                <a:latin typeface="Courier" charset="0"/>
                <a:ea typeface="Courier" charset="0"/>
                <a:cs typeface="Courier" charset="0"/>
              </a:rPr>
              <a:t>	Where </a:t>
            </a:r>
            <a:r>
              <a:rPr lang="en-US" sz="2900" dirty="0" err="1">
                <a:latin typeface="Courier" charset="0"/>
                <a:ea typeface="Courier" charset="0"/>
                <a:cs typeface="Courier" charset="0"/>
              </a:rPr>
              <a:t>Loc</a:t>
            </a:r>
            <a:r>
              <a:rPr lang="en-US" sz="2900" dirty="0">
                <a:latin typeface="Courier" charset="0"/>
                <a:ea typeface="Courier" charset="0"/>
                <a:cs typeface="Courier" charset="0"/>
              </a:rPr>
              <a:t> = ‘New York’;</a:t>
            </a:r>
            <a:endParaRPr lang="es-ES_tradnl" sz="2900" dirty="0">
              <a:latin typeface="Courier" charset="0"/>
              <a:ea typeface="Courier" charset="0"/>
              <a:cs typeface="Courier" charset="0"/>
            </a:endParaRPr>
          </a:p>
        </p:txBody>
      </p:sp>
      <p:pic>
        <p:nvPicPr>
          <p:cNvPr id="3" name="Imagen 2"/>
          <p:cNvPicPr>
            <a:picLocks noChangeAspect="1"/>
          </p:cNvPicPr>
          <p:nvPr/>
        </p:nvPicPr>
        <p:blipFill>
          <a:blip r:embed="rId2"/>
          <a:stretch>
            <a:fillRect/>
          </a:stretch>
        </p:blipFill>
        <p:spPr>
          <a:xfrm>
            <a:off x="5696459" y="2285168"/>
            <a:ext cx="1955800" cy="3606800"/>
          </a:xfrm>
          <a:prstGeom prst="rect">
            <a:avLst/>
          </a:prstGeom>
        </p:spPr>
      </p:pic>
      <p:pic>
        <p:nvPicPr>
          <p:cNvPr id="7" name="Imagen 6"/>
          <p:cNvPicPr>
            <a:picLocks noChangeAspect="1"/>
          </p:cNvPicPr>
          <p:nvPr/>
        </p:nvPicPr>
        <p:blipFill>
          <a:blip r:embed="rId3"/>
          <a:stretch>
            <a:fillRect/>
          </a:stretch>
        </p:blipFill>
        <p:spPr>
          <a:xfrm>
            <a:off x="7659975" y="1623049"/>
            <a:ext cx="4373379" cy="4521462"/>
          </a:xfrm>
          <a:prstGeom prst="rect">
            <a:avLst/>
          </a:prstGeom>
        </p:spPr>
      </p:pic>
    </p:spTree>
    <p:extLst>
      <p:ext uri="{BB962C8B-B14F-4D97-AF65-F5344CB8AC3E}">
        <p14:creationId xmlns:p14="http://schemas.microsoft.com/office/powerpoint/2010/main" val="999817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759136"/>
          </a:xfrm>
        </p:spPr>
        <p:txBody>
          <a:bodyPr/>
          <a:lstStyle/>
          <a:p>
            <a:r>
              <a:rPr lang="en-US" dirty="0" err="1" smtClean="0"/>
              <a:t>Fragmentaci</a:t>
            </a:r>
            <a:r>
              <a:rPr lang="es-ES" dirty="0" err="1" smtClean="0"/>
              <a:t>ón</a:t>
            </a:r>
            <a:r>
              <a:rPr lang="es-ES" dirty="0" smtClean="0"/>
              <a:t> Híbrida,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8" name="Marcador de contenido 2"/>
          <p:cNvSpPr txBox="1">
            <a:spLocks/>
          </p:cNvSpPr>
          <p:nvPr/>
        </p:nvSpPr>
        <p:spPr>
          <a:xfrm>
            <a:off x="838199" y="1380597"/>
            <a:ext cx="10680511" cy="184379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Observación: el fragmento temporal EMP_NON_SAL no se almacena físicamente en ningún lugar del sistema después de que se haya fragmentado horizontalmente. </a:t>
            </a:r>
            <a:endParaRPr lang="es-ES_tradnl" dirty="0" smtClean="0"/>
          </a:p>
          <a:p>
            <a:r>
              <a:rPr lang="es-ES_tradnl" dirty="0" smtClean="0"/>
              <a:t>Como </a:t>
            </a:r>
            <a:r>
              <a:rPr lang="es-ES_tradnl" dirty="0"/>
              <a:t>resultado, se puede omitir la generación de este fragmento utilizando el siguiente conjunto de sentencias de SQL para generar los fragmentos </a:t>
            </a:r>
            <a:r>
              <a:rPr lang="es-ES_tradnl" dirty="0" smtClean="0"/>
              <a:t>directamente </a:t>
            </a:r>
            <a:r>
              <a:rPr lang="es-ES_tradnl" dirty="0"/>
              <a:t>desde la tabla de EMP.</a:t>
            </a:r>
          </a:p>
        </p:txBody>
      </p:sp>
      <p:sp>
        <p:nvSpPr>
          <p:cNvPr id="3" name="Rectángulo 2"/>
          <p:cNvSpPr/>
          <p:nvPr/>
        </p:nvSpPr>
        <p:spPr>
          <a:xfrm>
            <a:off x="990599" y="3135948"/>
            <a:ext cx="6444521" cy="3416320"/>
          </a:xfrm>
          <a:prstGeom prst="rect">
            <a:avLst/>
          </a:prstGeom>
        </p:spPr>
        <p:txBody>
          <a:bodyPr wrap="square">
            <a:spAutoFit/>
          </a:bodyPr>
          <a:lstStyle/>
          <a:p>
            <a:r>
              <a:rPr lang="en-US" dirty="0">
                <a:solidFill>
                  <a:srgbClr val="292526"/>
                </a:solidFill>
                <a:latin typeface="Courier" charset="0"/>
                <a:ea typeface="Courier" charset="0"/>
                <a:cs typeface="Courier" charset="0"/>
              </a:rPr>
              <a:t>Create table NON_SAL_MPLS_EMPS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‘Minneapolis’;</a:t>
            </a:r>
          </a:p>
          <a:p>
            <a:r>
              <a:rPr lang="en-US" dirty="0">
                <a:solidFill>
                  <a:srgbClr val="292526"/>
                </a:solidFill>
                <a:latin typeface="Courier" charset="0"/>
                <a:ea typeface="Courier" charset="0"/>
                <a:cs typeface="Courier" charset="0"/>
              </a:rPr>
              <a:t>Create table NON_SAL_LA_EMPS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‘LA’;</a:t>
            </a:r>
          </a:p>
          <a:p>
            <a:r>
              <a:rPr lang="en-US" dirty="0">
                <a:solidFill>
                  <a:srgbClr val="292526"/>
                </a:solidFill>
                <a:latin typeface="Courier" charset="0"/>
                <a:ea typeface="Courier" charset="0"/>
                <a:cs typeface="Courier" charset="0"/>
              </a:rPr>
              <a:t>Create table NON_SAL_NY_EMPS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‘New York’;</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82860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754870"/>
            <a:ext cx="10789693" cy="2078271"/>
          </a:xfrm>
        </p:spPr>
        <p:txBody>
          <a:bodyPr>
            <a:normAutofit/>
          </a:bodyPr>
          <a:lstStyle/>
          <a:p>
            <a:r>
              <a:rPr lang="en-US" sz="4800" dirty="0" err="1" smtClean="0"/>
              <a:t>Gu</a:t>
            </a:r>
            <a:r>
              <a:rPr lang="es-ES" sz="4800" dirty="0" err="1" smtClean="0"/>
              <a:t>ía</a:t>
            </a:r>
            <a:r>
              <a:rPr lang="es-ES" sz="4800" dirty="0" smtClean="0"/>
              <a:t> </a:t>
            </a:r>
            <a:r>
              <a:rPr lang="en-US" sz="4800" dirty="0" smtClean="0"/>
              <a:t>para </a:t>
            </a:r>
            <a:r>
              <a:rPr lang="en-US" sz="4800" dirty="0"/>
              <a:t>la </a:t>
            </a:r>
            <a:r>
              <a:rPr lang="en-US" sz="4800" dirty="0" err="1"/>
              <a:t>generación</a:t>
            </a:r>
            <a:r>
              <a:rPr lang="en-US" sz="4800" dirty="0"/>
              <a:t> de </a:t>
            </a:r>
            <a:r>
              <a:rPr lang="en-US" sz="4800" dirty="0" smtClean="0"/>
              <a:t/>
            </a:r>
            <a:br>
              <a:rPr lang="en-US" sz="4800" dirty="0" smtClean="0"/>
            </a:br>
            <a:r>
              <a:rPr lang="en-US" sz="4800" dirty="0" err="1" smtClean="0"/>
              <a:t>fragmentación</a:t>
            </a:r>
            <a:r>
              <a:rPr lang="en-US" sz="4800" dirty="0" smtClean="0"/>
              <a:t> </a:t>
            </a:r>
            <a:r>
              <a:rPr lang="en-US" sz="4800" dirty="0"/>
              <a:t>vertical</a:t>
            </a:r>
            <a:endParaRPr lang="en-US" sz="4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8" name="Marcador de contenido 2"/>
          <p:cNvSpPr txBox="1">
            <a:spLocks/>
          </p:cNvSpPr>
          <p:nvPr/>
        </p:nvSpPr>
        <p:spPr>
          <a:xfrm>
            <a:off x="838199" y="3492707"/>
            <a:ext cx="10680511" cy="2863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a:t>Hay dos enfoques para el diseño de fragmentación vertical: agrupación y división</a:t>
            </a:r>
            <a:endParaRPr lang="es-ES_tradnl" dirty="0"/>
          </a:p>
        </p:txBody>
      </p:sp>
    </p:spTree>
    <p:extLst>
      <p:ext uri="{BB962C8B-B14F-4D97-AF65-F5344CB8AC3E}">
        <p14:creationId xmlns:p14="http://schemas.microsoft.com/office/powerpoint/2010/main" val="14372551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Agrupación</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
        <p:nvSpPr>
          <p:cNvPr id="8" name="Marcador de contenido 2"/>
          <p:cNvSpPr txBox="1">
            <a:spLocks/>
          </p:cNvSpPr>
          <p:nvPr/>
        </p:nvSpPr>
        <p:spPr>
          <a:xfrm>
            <a:off x="838199" y="1409075"/>
            <a:ext cx="10680511" cy="53124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a:t>
            </a:r>
            <a:r>
              <a:rPr lang="es-ES_tradnl" dirty="0" smtClean="0"/>
              <a:t>s </a:t>
            </a:r>
            <a:r>
              <a:rPr lang="es-ES_tradnl" dirty="0"/>
              <a:t>un enfoque que comienza creando tantos fragmentos verticales como sea posible y luego reduciendo incrementalmente el número de fragmentos al </a:t>
            </a:r>
            <a:r>
              <a:rPr lang="es-ES_tradnl" dirty="0" smtClean="0"/>
              <a:t>fusionarlos. </a:t>
            </a:r>
          </a:p>
          <a:p>
            <a:r>
              <a:rPr lang="es-ES_tradnl" dirty="0" smtClean="0"/>
              <a:t>Inicialmente</a:t>
            </a:r>
            <a:r>
              <a:rPr lang="es-ES_tradnl" dirty="0"/>
              <a:t>, creamos un fragmento por </a:t>
            </a:r>
            <a:r>
              <a:rPr lang="es-ES_tradnl" dirty="0" smtClean="0"/>
              <a:t>columna (que no es la de la clave principal), </a:t>
            </a:r>
            <a:r>
              <a:rPr lang="es-ES_tradnl" dirty="0"/>
              <a:t>colocando la columna </a:t>
            </a:r>
            <a:r>
              <a:rPr lang="es-ES_tradnl" dirty="0" smtClean="0"/>
              <a:t>‘no-clave’ </a:t>
            </a:r>
            <a:r>
              <a:rPr lang="es-ES_tradnl" dirty="0"/>
              <a:t>y la clave principal de la tabla en cada fragmento vertical. Este primer paso crea tantos fragmentos verticales como el número de columnas </a:t>
            </a:r>
            <a:r>
              <a:rPr lang="es-ES_tradnl" dirty="0" smtClean="0"/>
              <a:t>‘no-clave’ en </a:t>
            </a:r>
            <a:r>
              <a:rPr lang="es-ES_tradnl" dirty="0"/>
              <a:t>la tabla. </a:t>
            </a:r>
            <a:r>
              <a:rPr lang="es-ES_tradnl" dirty="0" smtClean="0"/>
              <a:t>Este </a:t>
            </a:r>
            <a:r>
              <a:rPr lang="es-ES_tradnl" dirty="0"/>
              <a:t>grado de fragmentación es demasiado fino y poco práctico. El enfoque de agrupación utiliza uniones en la clave principal, para agrupar algunos de estos fragmentos, y continuamos este proceso hasta que se logre el diseño deseado. </a:t>
            </a:r>
            <a:endParaRPr lang="es-ES_tradnl" dirty="0" smtClean="0"/>
          </a:p>
          <a:p>
            <a:r>
              <a:rPr lang="es-ES_tradnl" dirty="0" smtClean="0"/>
              <a:t>Aparte </a:t>
            </a:r>
            <a:r>
              <a:rPr lang="es-ES_tradnl" dirty="0"/>
              <a:t>de la necesidad de cumplir con los requisitos para una o más aplicaciones, existen muy pocas restricciones impuestas a los grupos (fragmentos) que creamos en este enfoque. </a:t>
            </a:r>
            <a:r>
              <a:rPr lang="es-ES_tradnl" dirty="0" smtClean="0"/>
              <a:t>Por </a:t>
            </a:r>
            <a:r>
              <a:rPr lang="es-ES_tradnl" dirty="0"/>
              <a:t>ejemplo, la misma columna </a:t>
            </a:r>
            <a:r>
              <a:rPr lang="es-ES_tradnl" dirty="0" smtClean="0"/>
              <a:t>‘no-clave’ puede </a:t>
            </a:r>
            <a:r>
              <a:rPr lang="es-ES_tradnl" dirty="0"/>
              <a:t>participar en más de un grupo, es decir, los grupos pueden tener columnas </a:t>
            </a:r>
            <a:r>
              <a:rPr lang="es-ES_tradnl" dirty="0" smtClean="0"/>
              <a:t>superpuestas. </a:t>
            </a:r>
            <a:r>
              <a:rPr lang="es-ES_tradnl" dirty="0"/>
              <a:t>Si se produce esta "superposición", obviamente, se agregará a la sobrecarga del control de replicación en un sistema DBMS distribuido. </a:t>
            </a:r>
            <a:endParaRPr lang="es-ES_tradnl" dirty="0" smtClean="0"/>
          </a:p>
          <a:p>
            <a:r>
              <a:rPr lang="es-ES_tradnl" dirty="0" smtClean="0"/>
              <a:t>La </a:t>
            </a:r>
            <a:r>
              <a:rPr lang="es-ES_tradnl" dirty="0"/>
              <a:t>agrupación generalmente no se considera un enfoque válido para el diseño de fragmentación vertical</a:t>
            </a:r>
            <a:r>
              <a:rPr lang="es-ES_tradnl" dirty="0" smtClean="0"/>
              <a:t>.</a:t>
            </a:r>
            <a:endParaRPr lang="es-ES_tradnl" dirty="0"/>
          </a:p>
        </p:txBody>
      </p:sp>
    </p:spTree>
    <p:extLst>
      <p:ext uri="{BB962C8B-B14F-4D97-AF65-F5344CB8AC3E}">
        <p14:creationId xmlns:p14="http://schemas.microsoft.com/office/powerpoint/2010/main" val="667776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La división es esencialmente lo opuesto a la agrupación. En este enfoque, una tabla se fragmenta al colocar cada columna </a:t>
            </a:r>
            <a:r>
              <a:rPr lang="es-ES_tradnl" dirty="0" smtClean="0"/>
              <a:t>‘no clave’ </a:t>
            </a:r>
            <a:r>
              <a:rPr lang="es-ES_tradnl" dirty="0"/>
              <a:t>en un fragmento (y solo en uno), centrándose en identificar un conjunto de columnas necesarias para cada fragmento vertical. Como tal, no hay superposición de columnas clave no primarias en los fragmentos verticales que se crean mediante división. </a:t>
            </a:r>
            <a:endParaRPr lang="es-ES_tradnl" dirty="0" smtClean="0"/>
          </a:p>
          <a:p>
            <a:r>
              <a:rPr lang="es-ES_tradnl" dirty="0" smtClean="0"/>
              <a:t>No es </a:t>
            </a:r>
            <a:r>
              <a:rPr lang="es-ES_tradnl" dirty="0"/>
              <a:t>factible encontrar un diseño de fragmentación vertical </a:t>
            </a:r>
            <a:r>
              <a:rPr lang="es-ES_tradnl" dirty="0" smtClean="0"/>
              <a:t>ideal </a:t>
            </a:r>
            <a:r>
              <a:rPr lang="es-ES_tradnl" dirty="0"/>
              <a:t>que satisfaga los requisitos para un gran conjunto de aplicaciones. En un diseño de fragmento vertical ideal, cada aplicación solo tendría que acceder a las columnas en </a:t>
            </a:r>
            <a:r>
              <a:rPr lang="es-ES_tradnl" b="1" dirty="0"/>
              <a:t>un</a:t>
            </a:r>
            <a:r>
              <a:rPr lang="es-ES_tradnl" dirty="0"/>
              <a:t> fragmento vertical. Si la aplicación siempre procesa ciertos conjuntos de columnas, el proceso utilizado para crear este diseño es trivial. Pero las aplicaciones de la vida real no siempre se comportan como deseamos. Por lo tanto, para una base de datos que contiene muchas tablas con muchas columnas, necesitamos desarrollar un enfoque sistemático para definir nuestra fragmentación vertical</a:t>
            </a:r>
            <a:r>
              <a:rPr lang="es-ES_tradnl" dirty="0" smtClean="0"/>
              <a:t>.</a:t>
            </a:r>
          </a:p>
          <a:p>
            <a:r>
              <a:rPr lang="es-ES_tradnl" dirty="0"/>
              <a:t>Los diseñadores pueden usar </a:t>
            </a:r>
            <a:r>
              <a:rPr lang="es-ES_tradnl" dirty="0" smtClean="0"/>
              <a:t>las m</a:t>
            </a:r>
            <a:r>
              <a:rPr lang="es-ES" dirty="0" err="1" smtClean="0"/>
              <a:t>étricas</a:t>
            </a:r>
            <a:r>
              <a:rPr lang="es-ES" dirty="0" smtClean="0"/>
              <a:t> de </a:t>
            </a:r>
            <a:r>
              <a:rPr lang="es-ES_tradnl" b="1" dirty="0" smtClean="0"/>
              <a:t>afinidad</a:t>
            </a:r>
            <a:r>
              <a:rPr lang="es-ES_tradnl" dirty="0" smtClean="0"/>
              <a:t> o </a:t>
            </a:r>
            <a:r>
              <a:rPr lang="es-ES_tradnl" b="1" dirty="0"/>
              <a:t>proximidad</a:t>
            </a:r>
            <a:r>
              <a:rPr lang="es-ES_tradnl" dirty="0"/>
              <a:t> de las columnas entre sí para decidir si un grupo de columnas debe colocarse en el mismo fragmento o no. La afinidad de las columnas expresa la medida en que se utilizan juntas en el procesamiento. Al combinar la frecuencia de acceso de las aplicaciones a las columnas de una tabla con el patrón de uso de estas aplicaciones, se puede crear la matriz de afinidad que forma la base para la fragmentación vertical de la tabla.</a:t>
            </a:r>
          </a:p>
        </p:txBody>
      </p:sp>
    </p:spTree>
    <p:extLst>
      <p:ext uri="{BB962C8B-B14F-4D97-AF65-F5344CB8AC3E}">
        <p14:creationId xmlns:p14="http://schemas.microsoft.com/office/powerpoint/2010/main" val="954239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Considere las aplicaciones “AP1”, “AP2”, “AP3” y “AP4</a:t>
            </a:r>
            <a:r>
              <a:rPr lang="es-ES_tradnl" dirty="0" smtClean="0"/>
              <a:t>”. </a:t>
            </a:r>
            <a:r>
              <a:rPr lang="es-ES_tradnl" dirty="0"/>
              <a:t>Estas aplicaciones </a:t>
            </a:r>
            <a:r>
              <a:rPr lang="es-ES_tradnl" dirty="0" smtClean="0"/>
              <a:t>trabajan con la </a:t>
            </a:r>
            <a:r>
              <a:rPr lang="es-ES_tradnl" dirty="0"/>
              <a:t>tabla "T" definida como "T (C, C1, C2, C3, C4)", donde C es la columna de clave principal de la </a:t>
            </a:r>
            <a:r>
              <a:rPr lang="es-ES_tradnl" dirty="0" smtClean="0"/>
              <a:t>tabla.</a:t>
            </a:r>
          </a:p>
          <a:p>
            <a:r>
              <a:rPr lang="en-US" sz="3200" dirty="0" smtClean="0">
                <a:solidFill>
                  <a:srgbClr val="FF0000"/>
                </a:solidFill>
              </a:rPr>
              <a:t>Usage Matrix</a:t>
            </a:r>
            <a:endParaRPr lang="en-US" sz="3200" dirty="0"/>
          </a:p>
          <a:p>
            <a:pPr lvl="1"/>
            <a:r>
              <a:rPr lang="en-US" sz="2800" dirty="0" smtClean="0"/>
              <a:t>Para </a:t>
            </a:r>
            <a:r>
              <a:rPr lang="en-US" sz="2800" dirty="0"/>
              <a:t>un </a:t>
            </a:r>
            <a:r>
              <a:rPr lang="en-US" sz="2800" dirty="0" err="1"/>
              <a:t>sistema</a:t>
            </a:r>
            <a:r>
              <a:rPr lang="en-US" sz="2800" dirty="0"/>
              <a:t> de </a:t>
            </a:r>
            <a:r>
              <a:rPr lang="en-US" sz="2800" dirty="0" err="1" smtClean="0"/>
              <a:t>único</a:t>
            </a:r>
            <a:r>
              <a:rPr lang="en-US" sz="2800" dirty="0" smtClean="0"/>
              <a:t> </a:t>
            </a:r>
            <a:r>
              <a:rPr lang="en-US" sz="2800" dirty="0" err="1" smtClean="0"/>
              <a:t>sitio</a:t>
            </a:r>
            <a:r>
              <a:rPr lang="en-US" sz="2800" dirty="0" smtClean="0"/>
              <a:t>, </a:t>
            </a:r>
            <a:r>
              <a:rPr lang="en-US" sz="2800" dirty="0" err="1"/>
              <a:t>estas</a:t>
            </a:r>
            <a:r>
              <a:rPr lang="en-US" sz="2800" dirty="0"/>
              <a:t> </a:t>
            </a:r>
            <a:r>
              <a:rPr lang="en-US" sz="2800" dirty="0" err="1"/>
              <a:t>aplicaciones</a:t>
            </a:r>
            <a:r>
              <a:rPr lang="en-US" sz="2800" dirty="0"/>
              <a:t> son locales y </a:t>
            </a:r>
            <a:r>
              <a:rPr lang="en-US" sz="2800" dirty="0" err="1"/>
              <a:t>tendrán</a:t>
            </a:r>
            <a:r>
              <a:rPr lang="en-US" sz="2800" dirty="0"/>
              <a:t> la </a:t>
            </a:r>
            <a:r>
              <a:rPr lang="en-US" sz="2800" dirty="0" err="1"/>
              <a:t>matriz</a:t>
            </a:r>
            <a:r>
              <a:rPr lang="en-US" sz="2800" dirty="0"/>
              <a:t> de </a:t>
            </a:r>
            <a:r>
              <a:rPr lang="en-US" sz="2800" dirty="0" err="1"/>
              <a:t>uso</a:t>
            </a:r>
            <a:r>
              <a:rPr lang="en-US" sz="2800" dirty="0"/>
              <a:t> </a:t>
            </a:r>
            <a:r>
              <a:rPr lang="en-US" sz="2800" dirty="0" err="1"/>
              <a:t>que</a:t>
            </a:r>
            <a:r>
              <a:rPr lang="en-US" sz="2800" dirty="0"/>
              <a:t> se </a:t>
            </a:r>
            <a:r>
              <a:rPr lang="en-US" sz="2800" dirty="0" err="1"/>
              <a:t>muestra</a:t>
            </a:r>
            <a:r>
              <a:rPr lang="en-US" sz="2800" dirty="0"/>
              <a:t> en la </a:t>
            </a:r>
            <a:r>
              <a:rPr lang="en-US" sz="2800" dirty="0" err="1"/>
              <a:t>Figura</a:t>
            </a:r>
            <a:r>
              <a:rPr lang="en-US" sz="2800" dirty="0"/>
              <a:t> 2.11. Como </a:t>
            </a:r>
            <a:r>
              <a:rPr lang="en-US" sz="2800" dirty="0" err="1"/>
              <a:t>puede</a:t>
            </a:r>
            <a:r>
              <a:rPr lang="en-US" sz="2800" dirty="0"/>
              <a:t> verse, la </a:t>
            </a:r>
            <a:r>
              <a:rPr lang="en-US" sz="2800" dirty="0" err="1"/>
              <a:t>matriz</a:t>
            </a:r>
            <a:r>
              <a:rPr lang="en-US" sz="2800" dirty="0"/>
              <a:t> de </a:t>
            </a:r>
            <a:r>
              <a:rPr lang="en-US" sz="2800" dirty="0" err="1"/>
              <a:t>uso</a:t>
            </a:r>
            <a:r>
              <a:rPr lang="en-US" sz="2800" dirty="0"/>
              <a:t> </a:t>
            </a:r>
            <a:r>
              <a:rPr lang="en-US" sz="2800" dirty="0" err="1"/>
              <a:t>es</a:t>
            </a:r>
            <a:r>
              <a:rPr lang="en-US" sz="2800" dirty="0"/>
              <a:t> </a:t>
            </a:r>
            <a:r>
              <a:rPr lang="en-US" sz="2800" dirty="0" err="1"/>
              <a:t>una</a:t>
            </a:r>
            <a:r>
              <a:rPr lang="en-US" sz="2800" dirty="0"/>
              <a:t> </a:t>
            </a:r>
            <a:r>
              <a:rPr lang="en-US" sz="2800" dirty="0" err="1"/>
              <a:t>matriz</a:t>
            </a:r>
            <a:r>
              <a:rPr lang="en-US" sz="2800" dirty="0"/>
              <a:t> </a:t>
            </a:r>
            <a:r>
              <a:rPr lang="en-US" sz="2800" dirty="0" err="1"/>
              <a:t>bidimensional</a:t>
            </a:r>
            <a:r>
              <a:rPr lang="en-US" sz="2800" dirty="0"/>
              <a:t> </a:t>
            </a:r>
            <a:r>
              <a:rPr lang="en-US" sz="2800" dirty="0" err="1"/>
              <a:t>que</a:t>
            </a:r>
            <a:r>
              <a:rPr lang="en-US" sz="2800" dirty="0"/>
              <a:t> </a:t>
            </a:r>
            <a:r>
              <a:rPr lang="en-US" sz="2800" dirty="0" err="1"/>
              <a:t>indica</a:t>
            </a:r>
            <a:r>
              <a:rPr lang="en-US" sz="2800" dirty="0"/>
              <a:t> </a:t>
            </a:r>
            <a:r>
              <a:rPr lang="en-US" sz="2800" dirty="0" err="1"/>
              <a:t>si</a:t>
            </a:r>
            <a:r>
              <a:rPr lang="en-US" sz="2800" dirty="0"/>
              <a:t> </a:t>
            </a:r>
            <a:r>
              <a:rPr lang="en-US" sz="2800" dirty="0" err="1"/>
              <a:t>una</a:t>
            </a:r>
            <a:r>
              <a:rPr lang="en-US" sz="2800" dirty="0"/>
              <a:t> </a:t>
            </a:r>
            <a:r>
              <a:rPr lang="en-US" sz="2800" dirty="0" err="1"/>
              <a:t>aplicación</a:t>
            </a:r>
            <a:r>
              <a:rPr lang="en-US" sz="2800" dirty="0"/>
              <a:t> </a:t>
            </a:r>
            <a:r>
              <a:rPr lang="en-US" sz="2800" dirty="0" err="1"/>
              <a:t>utiliza</a:t>
            </a:r>
            <a:r>
              <a:rPr lang="en-US" sz="2800" dirty="0"/>
              <a:t> un </a:t>
            </a:r>
            <a:r>
              <a:rPr lang="en-US" sz="2800" dirty="0" err="1"/>
              <a:t>atributo</a:t>
            </a:r>
            <a:r>
              <a:rPr lang="en-US" sz="2800" dirty="0"/>
              <a:t> (</a:t>
            </a:r>
            <a:r>
              <a:rPr lang="en-US" sz="2800" dirty="0" err="1"/>
              <a:t>columna</a:t>
            </a:r>
            <a:r>
              <a:rPr lang="en-US" sz="2800" dirty="0"/>
              <a:t>). La </a:t>
            </a:r>
            <a:r>
              <a:rPr lang="en-US" sz="2800" dirty="0" err="1"/>
              <a:t>celda</a:t>
            </a:r>
            <a:r>
              <a:rPr lang="en-US" sz="2800" dirty="0"/>
              <a:t> en la </a:t>
            </a:r>
            <a:r>
              <a:rPr lang="en-US" sz="2800" dirty="0" err="1"/>
              <a:t>posición</a:t>
            </a:r>
            <a:r>
              <a:rPr lang="en-US" sz="2800" dirty="0"/>
              <a:t> (</a:t>
            </a:r>
            <a:r>
              <a:rPr lang="en-US" sz="2800" dirty="0" err="1"/>
              <a:t>APi</a:t>
            </a:r>
            <a:r>
              <a:rPr lang="en-US" sz="2800" dirty="0"/>
              <a:t>, </a:t>
            </a:r>
            <a:r>
              <a:rPr lang="en-US" sz="2800" dirty="0" err="1"/>
              <a:t>Cj</a:t>
            </a:r>
            <a:r>
              <a:rPr lang="en-US" sz="2800" dirty="0"/>
              <a:t>) se </a:t>
            </a:r>
            <a:r>
              <a:rPr lang="en-US" sz="2800" dirty="0" err="1"/>
              <a:t>establece</a:t>
            </a:r>
            <a:r>
              <a:rPr lang="en-US" sz="2800" dirty="0"/>
              <a:t> en 1 </a:t>
            </a:r>
            <a:r>
              <a:rPr lang="en-US" sz="2800" dirty="0" err="1"/>
              <a:t>si</a:t>
            </a:r>
            <a:r>
              <a:rPr lang="en-US" sz="2800" dirty="0"/>
              <a:t> la </a:t>
            </a:r>
            <a:r>
              <a:rPr lang="en-US" sz="2800" dirty="0" err="1"/>
              <a:t>aplicación</a:t>
            </a:r>
            <a:r>
              <a:rPr lang="en-US" sz="2800" dirty="0"/>
              <a:t> "</a:t>
            </a:r>
            <a:r>
              <a:rPr lang="en-US" sz="2800" dirty="0" err="1"/>
              <a:t>APi</a:t>
            </a:r>
            <a:r>
              <a:rPr lang="en-US" sz="2800" dirty="0"/>
              <a:t>" accede a la </a:t>
            </a:r>
            <a:r>
              <a:rPr lang="en-US" sz="2800" dirty="0" err="1"/>
              <a:t>columna</a:t>
            </a:r>
            <a:r>
              <a:rPr lang="en-US" sz="2800" dirty="0"/>
              <a:t> "</a:t>
            </a:r>
            <a:r>
              <a:rPr lang="en-US" sz="2800" dirty="0" err="1"/>
              <a:t>Cj</a:t>
            </a:r>
            <a:r>
              <a:rPr lang="en-US" sz="2800" dirty="0"/>
              <a:t>", de lo </a:t>
            </a:r>
            <a:r>
              <a:rPr lang="en-US" sz="2800" dirty="0" err="1"/>
              <a:t>contrario</a:t>
            </a:r>
            <a:r>
              <a:rPr lang="en-US" sz="2800" dirty="0"/>
              <a:t>, se </a:t>
            </a:r>
            <a:r>
              <a:rPr lang="en-US" sz="2800" dirty="0" err="1"/>
              <a:t>establece</a:t>
            </a:r>
            <a:r>
              <a:rPr lang="en-US" sz="2800" dirty="0"/>
              <a:t> en 0.</a:t>
            </a:r>
            <a:endParaRPr lang="es-ES_tradnl" sz="2800" dirty="0"/>
          </a:p>
        </p:txBody>
      </p:sp>
    </p:spTree>
    <p:extLst>
      <p:ext uri="{BB962C8B-B14F-4D97-AF65-F5344CB8AC3E}">
        <p14:creationId xmlns:p14="http://schemas.microsoft.com/office/powerpoint/2010/main" val="1873991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Impacto</a:t>
            </a:r>
            <a:r>
              <a:rPr lang="en-US" dirty="0" smtClean="0"/>
              <a:t> de la </a:t>
            </a:r>
            <a:r>
              <a:rPr lang="en-US" dirty="0" err="1" smtClean="0"/>
              <a:t>distribuci</a:t>
            </a:r>
            <a:r>
              <a:rPr lang="es-ES" dirty="0" err="1" smtClean="0"/>
              <a:t>ón</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r>
              <a:rPr lang="es-ES_tradnl" dirty="0"/>
              <a:t>El objetivo de cualquier distribución de datos es proporcionar una mayor disponibilidad, confiabilidad y un mejor tiempo de acceso a las consultas. Por otro lado, a diferencia del tiempo de acceso a las consultas, los datos distribuidos generalmente requieren más tiempo para la modificación (actualizar, eliminar e insertar</a:t>
            </a:r>
            <a:r>
              <a:rPr lang="es-ES_tradnl" dirty="0" smtClean="0"/>
              <a:t>). </a:t>
            </a:r>
          </a:p>
          <a:p>
            <a:r>
              <a:rPr lang="es-ES_tradnl" dirty="0" smtClean="0"/>
              <a:t>Se </a:t>
            </a:r>
            <a:r>
              <a:rPr lang="es-ES_tradnl" dirty="0"/>
              <a:t>ha demostrado que para un diseño de distribución dado y un conjunto de aplicaciones que consultan y actualizan datos distribuidos, determinar la estrategia de asignación de datos óptima para servidores de bases de datos en un sistema distribuido es </a:t>
            </a:r>
            <a:r>
              <a:rPr lang="es-ES_tradnl" dirty="0" smtClean="0"/>
              <a:t>problema. Es </a:t>
            </a:r>
            <a:r>
              <a:rPr lang="es-ES_tradnl" dirty="0"/>
              <a:t>por eso que la mayoría de los diseñadores no buscan el mejor diseño de </a:t>
            </a:r>
            <a:r>
              <a:rPr lang="es-ES_tradnl" dirty="0" smtClean="0"/>
              <a:t>ubicación</a:t>
            </a:r>
            <a:r>
              <a:rPr lang="es-ES" dirty="0" smtClean="0"/>
              <a:t> </a:t>
            </a:r>
            <a:r>
              <a:rPr lang="es-ES_tradnl" dirty="0" smtClean="0"/>
              <a:t>y </a:t>
            </a:r>
            <a:r>
              <a:rPr lang="es-ES_tradnl" dirty="0"/>
              <a:t>distribución de datos, sino uno que minimice algunos de los elementos de costo.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429870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57454"/>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pic>
        <p:nvPicPr>
          <p:cNvPr id="3" name="Imagen 2"/>
          <p:cNvPicPr>
            <a:picLocks noChangeAspect="1"/>
          </p:cNvPicPr>
          <p:nvPr/>
        </p:nvPicPr>
        <p:blipFill>
          <a:blip r:embed="rId2"/>
          <a:stretch>
            <a:fillRect/>
          </a:stretch>
        </p:blipFill>
        <p:spPr>
          <a:xfrm>
            <a:off x="6269271" y="1903751"/>
            <a:ext cx="5506388" cy="3384134"/>
          </a:xfrm>
          <a:prstGeom prst="rect">
            <a:avLst/>
          </a:prstGeom>
        </p:spPr>
      </p:pic>
      <p:sp>
        <p:nvSpPr>
          <p:cNvPr id="8" name="Marcador de contenido 2"/>
          <p:cNvSpPr txBox="1">
            <a:spLocks/>
          </p:cNvSpPr>
          <p:nvPr/>
        </p:nvSpPr>
        <p:spPr>
          <a:xfrm>
            <a:off x="838199" y="2218544"/>
            <a:ext cx="6162208" cy="24733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dirty="0" smtClean="0"/>
              <a:t>AP1</a:t>
            </a:r>
            <a:r>
              <a:rPr lang="en-US" sz="3200" dirty="0"/>
              <a:t>: Select C1 from T where C4 = 100;</a:t>
            </a:r>
          </a:p>
          <a:p>
            <a:r>
              <a:rPr lang="en-US" sz="3200" dirty="0"/>
              <a:t>AP2: Select C4 from T;</a:t>
            </a:r>
          </a:p>
          <a:p>
            <a:r>
              <a:rPr lang="en-US" sz="3200" dirty="0"/>
              <a:t>AP3: Update T set C3 = 15 where C2 = 50;</a:t>
            </a:r>
          </a:p>
          <a:p>
            <a:r>
              <a:rPr lang="en-US" sz="3200" dirty="0"/>
              <a:t>AP4: Update T set C1 = 5 where C3 = 10</a:t>
            </a:r>
            <a:r>
              <a:rPr lang="en-US" sz="3200" dirty="0" smtClean="0"/>
              <a:t>;</a:t>
            </a:r>
          </a:p>
        </p:txBody>
      </p:sp>
    </p:spTree>
    <p:extLst>
      <p:ext uri="{BB962C8B-B14F-4D97-AF65-F5344CB8AC3E}">
        <p14:creationId xmlns:p14="http://schemas.microsoft.com/office/powerpoint/2010/main" val="536806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57454"/>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8" name="Marcador de contenido 2"/>
          <p:cNvSpPr txBox="1">
            <a:spLocks/>
          </p:cNvSpPr>
          <p:nvPr/>
        </p:nvSpPr>
        <p:spPr>
          <a:xfrm>
            <a:off x="598356" y="1830881"/>
            <a:ext cx="6162208" cy="43171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dirty="0" err="1">
                <a:solidFill>
                  <a:srgbClr val="FF0000"/>
                </a:solidFill>
              </a:rPr>
              <a:t>Observación</a:t>
            </a:r>
            <a:r>
              <a:rPr lang="en-US" sz="3200" dirty="0">
                <a:solidFill>
                  <a:srgbClr val="FF0000"/>
                </a:solidFill>
              </a:rPr>
              <a:t> 1:</a:t>
            </a:r>
            <a:r>
              <a:rPr lang="en-US" sz="3200" dirty="0"/>
              <a:t> la </a:t>
            </a:r>
            <a:r>
              <a:rPr lang="en-US" sz="3200" dirty="0" err="1"/>
              <a:t>matriz</a:t>
            </a:r>
            <a:r>
              <a:rPr lang="en-US" sz="3200" dirty="0"/>
              <a:t> de </a:t>
            </a:r>
            <a:r>
              <a:rPr lang="en-US" sz="3200" dirty="0" err="1"/>
              <a:t>uso</a:t>
            </a:r>
            <a:r>
              <a:rPr lang="en-US" sz="3200" dirty="0"/>
              <a:t> solo </a:t>
            </a:r>
            <a:r>
              <a:rPr lang="en-US" sz="3200" dirty="0" err="1"/>
              <a:t>indica</a:t>
            </a:r>
            <a:r>
              <a:rPr lang="en-US" sz="3200" dirty="0"/>
              <a:t> </a:t>
            </a:r>
            <a:r>
              <a:rPr lang="en-US" sz="3200" dirty="0" err="1"/>
              <a:t>si</a:t>
            </a:r>
            <a:r>
              <a:rPr lang="en-US" sz="3200" dirty="0"/>
              <a:t> </a:t>
            </a:r>
            <a:r>
              <a:rPr lang="en-US" sz="3200" dirty="0" err="1"/>
              <a:t>una</a:t>
            </a:r>
            <a:r>
              <a:rPr lang="en-US" sz="3200" dirty="0"/>
              <a:t> </a:t>
            </a:r>
            <a:r>
              <a:rPr lang="en-US" sz="3200" dirty="0" err="1"/>
              <a:t>columna</a:t>
            </a:r>
            <a:r>
              <a:rPr lang="en-US" sz="3200" dirty="0"/>
              <a:t> </a:t>
            </a:r>
            <a:r>
              <a:rPr lang="en-US" sz="3200" dirty="0" err="1" smtClean="0"/>
              <a:t>es</a:t>
            </a:r>
            <a:r>
              <a:rPr lang="en-US" sz="3200" dirty="0" smtClean="0"/>
              <a:t> </a:t>
            </a:r>
            <a:r>
              <a:rPr lang="en-US" sz="3200" dirty="0" err="1" smtClean="0"/>
              <a:t>usada</a:t>
            </a:r>
            <a:r>
              <a:rPr lang="en-US" sz="3200" dirty="0" smtClean="0"/>
              <a:t> </a:t>
            </a:r>
            <a:r>
              <a:rPr lang="en-US" sz="3200" dirty="0" err="1" smtClean="0"/>
              <a:t>por</a:t>
            </a:r>
            <a:r>
              <a:rPr lang="en-US" sz="3200" dirty="0" smtClean="0"/>
              <a:t> </a:t>
            </a:r>
            <a:r>
              <a:rPr lang="en-US" sz="3200" dirty="0" err="1" smtClean="0"/>
              <a:t>una</a:t>
            </a:r>
            <a:r>
              <a:rPr lang="en-US" sz="3200" dirty="0" smtClean="0"/>
              <a:t> </a:t>
            </a:r>
            <a:r>
              <a:rPr lang="en-US" sz="3200" dirty="0" err="1" smtClean="0"/>
              <a:t>aplicaci</a:t>
            </a:r>
            <a:r>
              <a:rPr lang="es-ES" sz="3200" dirty="0" err="1" smtClean="0"/>
              <a:t>ón</a:t>
            </a:r>
            <a:r>
              <a:rPr lang="en-US" sz="3200" dirty="0" smtClean="0"/>
              <a:t>. </a:t>
            </a:r>
            <a:r>
              <a:rPr lang="en-US" sz="3200" dirty="0"/>
              <a:t>Sin embargo, la </a:t>
            </a:r>
            <a:r>
              <a:rPr lang="en-US" sz="3200" dirty="0" err="1"/>
              <a:t>matriz</a:t>
            </a:r>
            <a:r>
              <a:rPr lang="en-US" sz="3200" dirty="0"/>
              <a:t> no </a:t>
            </a:r>
            <a:r>
              <a:rPr lang="en-US" sz="3200" dirty="0" err="1"/>
              <a:t>muestra</a:t>
            </a:r>
            <a:r>
              <a:rPr lang="en-US" sz="3200" dirty="0"/>
              <a:t> </a:t>
            </a:r>
            <a:r>
              <a:rPr lang="en-US" sz="3200" dirty="0" err="1"/>
              <a:t>cuántas</a:t>
            </a:r>
            <a:r>
              <a:rPr lang="en-US" sz="3200" dirty="0"/>
              <a:t> </a:t>
            </a:r>
            <a:r>
              <a:rPr lang="en-US" sz="3200" dirty="0" err="1"/>
              <a:t>veces</a:t>
            </a:r>
            <a:r>
              <a:rPr lang="en-US" sz="3200" dirty="0"/>
              <a:t> l</a:t>
            </a:r>
            <a:r>
              <a:rPr lang="en-US" sz="3200" dirty="0" smtClean="0"/>
              <a:t>a </a:t>
            </a:r>
            <a:r>
              <a:rPr lang="en-US" sz="3200" dirty="0" err="1"/>
              <a:t>aplicación</a:t>
            </a:r>
            <a:r>
              <a:rPr lang="en-US" sz="3200" dirty="0"/>
              <a:t> accede a </a:t>
            </a:r>
            <a:r>
              <a:rPr lang="en-US" sz="3200" dirty="0" err="1"/>
              <a:t>las</a:t>
            </a:r>
            <a:r>
              <a:rPr lang="en-US" sz="3200" dirty="0"/>
              <a:t> </a:t>
            </a:r>
            <a:r>
              <a:rPr lang="en-US" sz="3200" dirty="0" err="1"/>
              <a:t>columnas</a:t>
            </a:r>
            <a:r>
              <a:rPr lang="en-US" sz="3200" dirty="0"/>
              <a:t> de la </a:t>
            </a:r>
            <a:r>
              <a:rPr lang="en-US" sz="3200" dirty="0" err="1"/>
              <a:t>tabla</a:t>
            </a:r>
            <a:r>
              <a:rPr lang="en-US" sz="3200" dirty="0"/>
              <a:t> </a:t>
            </a:r>
            <a:r>
              <a:rPr lang="en-US" sz="3200" dirty="0" err="1"/>
              <a:t>durante</a:t>
            </a:r>
            <a:r>
              <a:rPr lang="en-US" sz="3200" dirty="0"/>
              <a:t> un </a:t>
            </a:r>
            <a:r>
              <a:rPr lang="en-US" sz="3200" dirty="0" err="1"/>
              <a:t>período</a:t>
            </a:r>
            <a:r>
              <a:rPr lang="en-US" sz="3200" dirty="0"/>
              <a:t> de </a:t>
            </a:r>
            <a:r>
              <a:rPr lang="en-US" sz="3200" dirty="0" err="1"/>
              <a:t>tiempo</a:t>
            </a:r>
            <a:r>
              <a:rPr lang="en-US" sz="3200" dirty="0"/>
              <a:t> </a:t>
            </a:r>
            <a:r>
              <a:rPr lang="en-US" sz="3200" dirty="0" err="1"/>
              <a:t>determinado</a:t>
            </a:r>
            <a:r>
              <a:rPr lang="en-US" sz="3200" dirty="0"/>
              <a:t>. </a:t>
            </a:r>
            <a:endParaRPr lang="en-US" sz="3200" dirty="0" smtClean="0"/>
          </a:p>
          <a:p>
            <a:r>
              <a:rPr lang="en-US" sz="3200" dirty="0" smtClean="0"/>
              <a:t>La </a:t>
            </a:r>
            <a:r>
              <a:rPr lang="en-US" sz="3200" b="1" dirty="0" err="1"/>
              <a:t>frecuencia</a:t>
            </a:r>
            <a:r>
              <a:rPr lang="en-US" sz="3200" b="1" dirty="0"/>
              <a:t> de </a:t>
            </a:r>
            <a:r>
              <a:rPr lang="en-US" sz="3200" b="1" dirty="0" err="1"/>
              <a:t>acceso</a:t>
            </a:r>
            <a:r>
              <a:rPr lang="en-US" sz="3200" dirty="0"/>
              <a:t> </a:t>
            </a:r>
            <a:r>
              <a:rPr lang="en-US" sz="3200" dirty="0" err="1"/>
              <a:t>es</a:t>
            </a:r>
            <a:r>
              <a:rPr lang="en-US" sz="3200" dirty="0"/>
              <a:t> un </a:t>
            </a:r>
            <a:r>
              <a:rPr lang="en-US" sz="3200" dirty="0" err="1"/>
              <a:t>término</a:t>
            </a:r>
            <a:r>
              <a:rPr lang="en-US" sz="3200" dirty="0"/>
              <a:t> </a:t>
            </a:r>
            <a:r>
              <a:rPr lang="en-US" sz="3200" dirty="0" err="1"/>
              <a:t>que</a:t>
            </a:r>
            <a:r>
              <a:rPr lang="en-US" sz="3200" dirty="0"/>
              <a:t> </a:t>
            </a:r>
            <a:r>
              <a:rPr lang="en-US" sz="3200" dirty="0" err="1"/>
              <a:t>representa</a:t>
            </a:r>
            <a:r>
              <a:rPr lang="en-US" sz="3200" dirty="0"/>
              <a:t> </a:t>
            </a:r>
            <a:r>
              <a:rPr lang="en-US" sz="3200" dirty="0" err="1"/>
              <a:t>cuántas</a:t>
            </a:r>
            <a:r>
              <a:rPr lang="en-US" sz="3200" dirty="0"/>
              <a:t> </a:t>
            </a:r>
            <a:r>
              <a:rPr lang="en-US" sz="3200" dirty="0" err="1"/>
              <a:t>veces</a:t>
            </a:r>
            <a:r>
              <a:rPr lang="en-US" sz="3200" dirty="0"/>
              <a:t> se </a:t>
            </a:r>
            <a:r>
              <a:rPr lang="en-US" sz="3200" dirty="0" err="1"/>
              <a:t>ejecuta</a:t>
            </a:r>
            <a:r>
              <a:rPr lang="en-US" sz="3200" dirty="0"/>
              <a:t> </a:t>
            </a:r>
            <a:r>
              <a:rPr lang="en-US" sz="3200" dirty="0" err="1"/>
              <a:t>una</a:t>
            </a:r>
            <a:r>
              <a:rPr lang="en-US" sz="3200" dirty="0"/>
              <a:t> </a:t>
            </a:r>
            <a:r>
              <a:rPr lang="en-US" sz="3200" dirty="0" err="1"/>
              <a:t>aplicación</a:t>
            </a:r>
            <a:r>
              <a:rPr lang="en-US" sz="3200" dirty="0"/>
              <a:t> en un </a:t>
            </a:r>
            <a:r>
              <a:rPr lang="en-US" sz="3200" dirty="0" err="1"/>
              <a:t>período</a:t>
            </a:r>
            <a:r>
              <a:rPr lang="en-US" sz="3200" dirty="0"/>
              <a:t> de </a:t>
            </a:r>
            <a:r>
              <a:rPr lang="en-US" sz="3200" dirty="0" err="1"/>
              <a:t>tiempo</a:t>
            </a:r>
            <a:r>
              <a:rPr lang="en-US" sz="3200" dirty="0"/>
              <a:t> </a:t>
            </a:r>
            <a:r>
              <a:rPr lang="en-US" sz="3200" dirty="0" err="1"/>
              <a:t>determinado</a:t>
            </a:r>
            <a:r>
              <a:rPr lang="en-US" sz="3200" dirty="0"/>
              <a:t>. El </a:t>
            </a:r>
            <a:r>
              <a:rPr lang="en-US" sz="3200" dirty="0" err="1"/>
              <a:t>período</a:t>
            </a:r>
            <a:r>
              <a:rPr lang="en-US" sz="3200" dirty="0"/>
              <a:t> de </a:t>
            </a:r>
            <a:r>
              <a:rPr lang="en-US" sz="3200" dirty="0" err="1"/>
              <a:t>esta</a:t>
            </a:r>
            <a:r>
              <a:rPr lang="en-US" sz="3200" dirty="0"/>
              <a:t> </a:t>
            </a:r>
            <a:r>
              <a:rPr lang="en-US" sz="3200" dirty="0" err="1"/>
              <a:t>medición</a:t>
            </a:r>
            <a:r>
              <a:rPr lang="en-US" sz="3200" dirty="0"/>
              <a:t> </a:t>
            </a:r>
            <a:r>
              <a:rPr lang="en-US" sz="3200" dirty="0" err="1"/>
              <a:t>puede</a:t>
            </a:r>
            <a:r>
              <a:rPr lang="en-US" sz="3200" dirty="0"/>
              <a:t> </a:t>
            </a:r>
            <a:r>
              <a:rPr lang="en-US" sz="3200" dirty="0" err="1"/>
              <a:t>ser</a:t>
            </a:r>
            <a:r>
              <a:rPr lang="en-US" sz="3200" dirty="0"/>
              <a:t> </a:t>
            </a:r>
            <a:r>
              <a:rPr lang="en-US" sz="3200" dirty="0" err="1"/>
              <a:t>una</a:t>
            </a:r>
            <a:r>
              <a:rPr lang="en-US" sz="3200" dirty="0"/>
              <a:t> hora, un </a:t>
            </a:r>
            <a:r>
              <a:rPr lang="en-US" sz="3200" dirty="0" err="1"/>
              <a:t>día</a:t>
            </a:r>
            <a:r>
              <a:rPr lang="en-US" sz="3200" dirty="0"/>
              <a:t>, </a:t>
            </a:r>
            <a:r>
              <a:rPr lang="en-US" sz="3200" dirty="0" err="1"/>
              <a:t>una</a:t>
            </a:r>
            <a:r>
              <a:rPr lang="en-US" sz="3200" dirty="0"/>
              <a:t> </a:t>
            </a:r>
            <a:r>
              <a:rPr lang="en-US" sz="3200" dirty="0" err="1"/>
              <a:t>semana</a:t>
            </a:r>
            <a:r>
              <a:rPr lang="en-US" sz="3200" dirty="0"/>
              <a:t>, un </a:t>
            </a:r>
            <a:r>
              <a:rPr lang="en-US" sz="3200" dirty="0" err="1"/>
              <a:t>mes</a:t>
            </a:r>
            <a:r>
              <a:rPr lang="en-US" sz="3200" dirty="0"/>
              <a:t>, etc., </a:t>
            </a:r>
            <a:r>
              <a:rPr lang="en-US" sz="3200" dirty="0" err="1"/>
              <a:t>según</a:t>
            </a:r>
            <a:r>
              <a:rPr lang="en-US" sz="3200" dirty="0"/>
              <a:t> lo </a:t>
            </a:r>
            <a:r>
              <a:rPr lang="en-US" sz="3200" dirty="0" err="1"/>
              <a:t>decida</a:t>
            </a:r>
            <a:r>
              <a:rPr lang="en-US" sz="3200" dirty="0"/>
              <a:t> el </a:t>
            </a:r>
            <a:r>
              <a:rPr lang="en-US" sz="3200" dirty="0" err="1"/>
              <a:t>diseñador</a:t>
            </a:r>
            <a:r>
              <a:rPr lang="en-US" sz="3200" dirty="0"/>
              <a:t>. La </a:t>
            </a:r>
            <a:r>
              <a:rPr lang="en-US" sz="3200" dirty="0" err="1"/>
              <a:t>Figura</a:t>
            </a:r>
            <a:r>
              <a:rPr lang="en-US" sz="3200" dirty="0"/>
              <a:t> 2.12 </a:t>
            </a:r>
            <a:r>
              <a:rPr lang="en-US" sz="3200" dirty="0" err="1"/>
              <a:t>muestra</a:t>
            </a:r>
            <a:r>
              <a:rPr lang="en-US" sz="3200" dirty="0"/>
              <a:t> la </a:t>
            </a:r>
            <a:r>
              <a:rPr lang="en-US" sz="3200" dirty="0" err="1"/>
              <a:t>expansión</a:t>
            </a:r>
            <a:r>
              <a:rPr lang="en-US" sz="3200" dirty="0"/>
              <a:t> de la </a:t>
            </a:r>
            <a:r>
              <a:rPr lang="en-US" sz="3200" dirty="0" err="1"/>
              <a:t>matriz</a:t>
            </a:r>
            <a:r>
              <a:rPr lang="en-US" sz="3200" dirty="0"/>
              <a:t> de </a:t>
            </a:r>
            <a:r>
              <a:rPr lang="en-US" sz="3200" dirty="0" err="1"/>
              <a:t>uso</a:t>
            </a:r>
            <a:r>
              <a:rPr lang="en-US" sz="3200" dirty="0"/>
              <a:t> para </a:t>
            </a:r>
            <a:r>
              <a:rPr lang="en-US" sz="3200" dirty="0" err="1"/>
              <a:t>incluir</a:t>
            </a:r>
            <a:r>
              <a:rPr lang="en-US" sz="3200" dirty="0"/>
              <a:t> la </a:t>
            </a:r>
            <a:r>
              <a:rPr lang="en-US" sz="3200" dirty="0" err="1"/>
              <a:t>frecuencia</a:t>
            </a:r>
            <a:r>
              <a:rPr lang="en-US" sz="3200" dirty="0"/>
              <a:t> de </a:t>
            </a:r>
            <a:r>
              <a:rPr lang="en-US" sz="3200" dirty="0" err="1"/>
              <a:t>acceso</a:t>
            </a:r>
            <a:r>
              <a:rPr lang="en-US" sz="3200" dirty="0"/>
              <a:t> de </a:t>
            </a:r>
            <a:r>
              <a:rPr lang="en-US" sz="3200" dirty="0" err="1"/>
              <a:t>cada</a:t>
            </a:r>
            <a:r>
              <a:rPr lang="en-US" sz="3200" dirty="0"/>
              <a:t> </a:t>
            </a:r>
            <a:r>
              <a:rPr lang="en-US" sz="3200" dirty="0" err="1"/>
              <a:t>aplicación</a:t>
            </a:r>
            <a:r>
              <a:rPr lang="en-US" sz="3200" dirty="0"/>
              <a:t>.</a:t>
            </a:r>
            <a:endParaRPr lang="en-US" sz="3200" dirty="0" smtClean="0"/>
          </a:p>
        </p:txBody>
      </p:sp>
      <p:pic>
        <p:nvPicPr>
          <p:cNvPr id="6" name="Imagen 5"/>
          <p:cNvPicPr>
            <a:picLocks noChangeAspect="1"/>
          </p:cNvPicPr>
          <p:nvPr/>
        </p:nvPicPr>
        <p:blipFill>
          <a:blip r:embed="rId2"/>
          <a:stretch>
            <a:fillRect/>
          </a:stretch>
        </p:blipFill>
        <p:spPr>
          <a:xfrm>
            <a:off x="6970427" y="2282771"/>
            <a:ext cx="4900742" cy="3122473"/>
          </a:xfrm>
          <a:prstGeom prst="rect">
            <a:avLst/>
          </a:prstGeom>
        </p:spPr>
      </p:pic>
    </p:spTree>
    <p:extLst>
      <p:ext uri="{BB962C8B-B14F-4D97-AF65-F5344CB8AC3E}">
        <p14:creationId xmlns:p14="http://schemas.microsoft.com/office/powerpoint/2010/main" val="2903361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solidFill>
                  <a:srgbClr val="FF0000"/>
                </a:solidFill>
              </a:rPr>
              <a:t>Observación 2:</a:t>
            </a:r>
            <a:r>
              <a:rPr lang="es-ES_tradnl" dirty="0"/>
              <a:t> Ni la matriz de uso ni las frecuencias de acceso tienen indicación de distribución. Sin embargo, en un sistema distribuido, una aplicación puede tener diferentes frecuencias en diferentes sitios. Por ejemplo, en un sistema de cuatro sitios, AP2 puede ejecutarse cuatro veces en S2 y tres veces en S3. También es posible que AP2 se ejecute siete veces en el sitio S2 y cero veces en cualquier otro lugar. En ambos casos, la frecuencia se mostraría como siete en la matriz de uso. Además, cada vez que la aplicación se ejecuta en un sitio, puede tener más de un acceso a la tabla (y sus columnas). Por ejemplo, supongamos que tenemos otra aplicación, AP5, definida de la siguiente manera</a:t>
            </a:r>
            <a:r>
              <a:rPr lang="es-ES_tradnl" dirty="0" smtClean="0"/>
              <a:t>:</a:t>
            </a:r>
          </a:p>
          <a:p>
            <a:pPr marL="0" indent="0">
              <a:buNone/>
            </a:pPr>
            <a:r>
              <a:rPr lang="en-US" dirty="0" smtClean="0">
                <a:latin typeface="Courier" charset="0"/>
                <a:ea typeface="Courier" charset="0"/>
                <a:cs typeface="Courier" charset="0"/>
              </a:rPr>
              <a:t>	Begin </a:t>
            </a:r>
            <a:r>
              <a:rPr lang="en-US" dirty="0">
                <a:latin typeface="Courier" charset="0"/>
                <a:ea typeface="Courier" charset="0"/>
                <a:cs typeface="Courier" charset="0"/>
              </a:rPr>
              <a:t>AP5</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C1 from T where C4 = 100;</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C4 from T;</a:t>
            </a:r>
          </a:p>
          <a:p>
            <a:pPr marL="0" indent="0">
              <a:buNone/>
            </a:pPr>
            <a:r>
              <a:rPr lang="en-US" dirty="0" smtClean="0">
                <a:latin typeface="Courier" charset="0"/>
                <a:ea typeface="Courier" charset="0"/>
                <a:cs typeface="Courier" charset="0"/>
              </a:rPr>
              <a:t>	End AP5;</a:t>
            </a:r>
            <a:endParaRPr lang="es-ES_tradnl" sz="2800" dirty="0">
              <a:latin typeface="Courier" charset="0"/>
              <a:ea typeface="Courier" charset="0"/>
              <a:cs typeface="Courier" charset="0"/>
            </a:endParaRPr>
          </a:p>
        </p:txBody>
      </p:sp>
    </p:spTree>
    <p:extLst>
      <p:ext uri="{BB962C8B-B14F-4D97-AF65-F5344CB8AC3E}">
        <p14:creationId xmlns:p14="http://schemas.microsoft.com/office/powerpoint/2010/main" val="18133365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8" name="Marcador de contenido 2"/>
          <p:cNvSpPr txBox="1">
            <a:spLocks/>
          </p:cNvSpPr>
          <p:nvPr/>
        </p:nvSpPr>
        <p:spPr>
          <a:xfrm>
            <a:off x="358413" y="1399420"/>
            <a:ext cx="5737587" cy="324505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este caso, AP5 hace dos referencias a T cada vez que se ejecuta. Como resultado, la frecuencia de acceso real para AP5 se calcula como "ACC (Pi) * REF (Pi)", donde ACC (Pi) es el número de veces que se ejecuta la aplicación y REF (Pi) es el número de accesos que hace </a:t>
            </a:r>
            <a:r>
              <a:rPr lang="es-ES_tradnl" dirty="0" smtClean="0"/>
              <a:t>Pi </a:t>
            </a:r>
            <a:r>
              <a:rPr lang="es-ES_tradnl" dirty="0"/>
              <a:t>a T cada vez que se ejecuta</a:t>
            </a:r>
            <a:r>
              <a:rPr lang="es-ES_tradnl" dirty="0" smtClean="0"/>
              <a:t>. Para </a:t>
            </a:r>
            <a:r>
              <a:rPr lang="es-ES_tradnl" dirty="0"/>
              <a:t>simplificar la discusión, asumimos "REF (Pi) = 1" para todos los procesos, lo que da como resultado "ACC (Pi) * REF (Pi) = ACC (Pi</a:t>
            </a:r>
            <a:r>
              <a:rPr lang="es-ES_tradnl" dirty="0" smtClean="0"/>
              <a:t>)".</a:t>
            </a:r>
          </a:p>
        </p:txBody>
      </p:sp>
      <p:pic>
        <p:nvPicPr>
          <p:cNvPr id="3" name="Imagen 2"/>
          <p:cNvPicPr>
            <a:picLocks noChangeAspect="1"/>
          </p:cNvPicPr>
          <p:nvPr/>
        </p:nvPicPr>
        <p:blipFill>
          <a:blip r:embed="rId2"/>
          <a:stretch>
            <a:fillRect/>
          </a:stretch>
        </p:blipFill>
        <p:spPr>
          <a:xfrm>
            <a:off x="6096000" y="1184223"/>
            <a:ext cx="5816600" cy="3238500"/>
          </a:xfrm>
          <a:prstGeom prst="rect">
            <a:avLst/>
          </a:prstGeom>
        </p:spPr>
      </p:pic>
      <p:sp>
        <p:nvSpPr>
          <p:cNvPr id="6" name="CuadroTexto 5"/>
          <p:cNvSpPr txBox="1"/>
          <p:nvPr/>
        </p:nvSpPr>
        <p:spPr>
          <a:xfrm>
            <a:off x="980241" y="4739243"/>
            <a:ext cx="10505608" cy="1569660"/>
          </a:xfrm>
          <a:prstGeom prst="rect">
            <a:avLst/>
          </a:prstGeom>
          <a:noFill/>
        </p:spPr>
        <p:txBody>
          <a:bodyPr wrap="square" rtlCol="0">
            <a:spAutoFit/>
          </a:bodyPr>
          <a:lstStyle/>
          <a:p>
            <a:r>
              <a:rPr lang="es-ES_tradnl" sz="2400" dirty="0"/>
              <a:t>Si incluimos las frecuencias de acceso de las aplicaciones en cada sitio para el ejemplo original (sin AP5), esto hace que la matriz de uso </a:t>
            </a:r>
            <a:r>
              <a:rPr lang="es-ES_tradnl" sz="2400" dirty="0" smtClean="0"/>
              <a:t>tenga </a:t>
            </a:r>
            <a:r>
              <a:rPr lang="es-ES_tradnl" sz="2400" dirty="0"/>
              <a:t>otra </a:t>
            </a:r>
            <a:r>
              <a:rPr lang="es-ES_tradnl" sz="2400" dirty="0" err="1"/>
              <a:t>dimensi</a:t>
            </a:r>
            <a:r>
              <a:rPr lang="es-ES" sz="2400" dirty="0" err="1"/>
              <a:t>ón</a:t>
            </a:r>
            <a:r>
              <a:rPr lang="es-ES" sz="2400" dirty="0"/>
              <a:t> que muestre </a:t>
            </a:r>
            <a:r>
              <a:rPr lang="es-ES_tradnl" sz="2400" dirty="0"/>
              <a:t>la frecuencia de cada aplicación para cada sitio. La matriz se muestra en la Figura 2.13</a:t>
            </a:r>
            <a:r>
              <a:rPr lang="es-ES_tradnl" sz="2400" dirty="0" smtClean="0"/>
              <a:t>.</a:t>
            </a:r>
            <a:endParaRPr lang="es-ES_tradnl" sz="2400" dirty="0"/>
          </a:p>
        </p:txBody>
      </p:sp>
    </p:spTree>
    <p:extLst>
      <p:ext uri="{BB962C8B-B14F-4D97-AF65-F5344CB8AC3E}">
        <p14:creationId xmlns:p14="http://schemas.microsoft.com/office/powerpoint/2010/main" val="10162255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8" name="Marcador de contenido 2"/>
          <p:cNvSpPr txBox="1">
            <a:spLocks/>
          </p:cNvSpPr>
          <p:nvPr/>
        </p:nvSpPr>
        <p:spPr>
          <a:xfrm>
            <a:off x="838199" y="1409075"/>
            <a:ext cx="6155650" cy="4947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Al agregar frecuencias de acceso para cada aplicación en todos los sitios, podemos obtener la afinidad o la cercanía que tiene cada columna con las otras columnas a las que hace referencia la misma aplicación. </a:t>
            </a:r>
            <a:endParaRPr lang="es-ES_tradnl" dirty="0" smtClean="0"/>
          </a:p>
          <a:p>
            <a:r>
              <a:rPr lang="es-ES_tradnl" dirty="0" smtClean="0"/>
              <a:t>Esta </a:t>
            </a:r>
            <a:r>
              <a:rPr lang="es-ES_tradnl" dirty="0"/>
              <a:t>matriz se denomina matriz de afinidad de la columna de proceso, y se muestra para este ejemplo en la Figura 2.14. La primera fila en esta matriz muestra la afinidad de C1 a C4 (o C4 a C1) para AP1 siendo 3. Del mismo modo, la tercera fila indica la afinidad de C2 a C3 (o C3 a C2) para AP3 siendo 4; C1 a C3 (o C3 a C1) para AP4 siendo 3; y así. Tenga en cuenta que dado que AP2 solo usa C4, para AP2 no hay afinidad entre C4 y otras columnas. </a:t>
            </a:r>
            <a:endParaRPr lang="es-ES_tradnl" sz="2800" dirty="0"/>
          </a:p>
        </p:txBody>
      </p:sp>
      <p:pic>
        <p:nvPicPr>
          <p:cNvPr id="6" name="Imagen 5"/>
          <p:cNvPicPr>
            <a:picLocks noChangeAspect="1"/>
          </p:cNvPicPr>
          <p:nvPr/>
        </p:nvPicPr>
        <p:blipFill>
          <a:blip r:embed="rId2"/>
          <a:stretch>
            <a:fillRect/>
          </a:stretch>
        </p:blipFill>
        <p:spPr>
          <a:xfrm>
            <a:off x="6993849" y="2093261"/>
            <a:ext cx="4937584" cy="2898464"/>
          </a:xfrm>
          <a:prstGeom prst="rect">
            <a:avLst/>
          </a:prstGeom>
        </p:spPr>
      </p:pic>
    </p:spTree>
    <p:extLst>
      <p:ext uri="{BB962C8B-B14F-4D97-AF65-F5344CB8AC3E}">
        <p14:creationId xmlns:p14="http://schemas.microsoft.com/office/powerpoint/2010/main" val="3064695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8" name="Marcador de contenido 2"/>
          <p:cNvSpPr txBox="1">
            <a:spLocks/>
          </p:cNvSpPr>
          <p:nvPr/>
        </p:nvSpPr>
        <p:spPr>
          <a:xfrm>
            <a:off x="838199" y="1663908"/>
            <a:ext cx="6761814" cy="46924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Para </a:t>
            </a:r>
            <a:r>
              <a:rPr lang="es-ES_tradnl" dirty="0"/>
              <a:t>capturar estas afinidades, podemos eliminar los nombres de las aplicaciones de la matriz y crear una matriz bidimensional como se muestra en la Figura 2.15. Esta matriz muestra la afinidad de cada columna de la tabla con otras columnas, independientemente de las aplicaciones que las utilicen. A esto le llamamos la matriz de afinidad</a:t>
            </a:r>
            <a:r>
              <a:rPr lang="es-ES_tradnl" dirty="0" smtClean="0"/>
              <a:t>.</a:t>
            </a:r>
          </a:p>
          <a:p>
            <a:r>
              <a:rPr lang="es-ES_tradnl" dirty="0" smtClean="0"/>
              <a:t>Las celdas </a:t>
            </a:r>
            <a:r>
              <a:rPr lang="es-ES_tradnl" dirty="0"/>
              <a:t>diagonales — celdas en la posición “(i, i)” para “i = 1 a 4” —tienen valor 0. Como las celdas diagonales no almacenan ningún valor, podemos calcular la afinidad de la columna Ci con respecto a todas las demás </a:t>
            </a:r>
            <a:r>
              <a:rPr lang="es-ES_tradnl" dirty="0" smtClean="0"/>
              <a:t>columnas.</a:t>
            </a:r>
            <a:endParaRPr lang="es-ES_tradnl" sz="2800" dirty="0"/>
          </a:p>
        </p:txBody>
      </p:sp>
      <p:pic>
        <p:nvPicPr>
          <p:cNvPr id="3" name="Imagen 2"/>
          <p:cNvPicPr>
            <a:picLocks noChangeAspect="1"/>
          </p:cNvPicPr>
          <p:nvPr/>
        </p:nvPicPr>
        <p:blipFill>
          <a:blip r:embed="rId2"/>
          <a:stretch>
            <a:fillRect/>
          </a:stretch>
        </p:blipFill>
        <p:spPr>
          <a:xfrm>
            <a:off x="7985177" y="549898"/>
            <a:ext cx="3368623" cy="2911861"/>
          </a:xfrm>
          <a:prstGeom prst="rect">
            <a:avLst/>
          </a:prstGeom>
        </p:spPr>
      </p:pic>
    </p:spTree>
    <p:extLst>
      <p:ext uri="{BB962C8B-B14F-4D97-AF65-F5344CB8AC3E}">
        <p14:creationId xmlns:p14="http://schemas.microsoft.com/office/powerpoint/2010/main" val="21418604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8" name="Marcador de contenido 2"/>
          <p:cNvSpPr txBox="1">
            <a:spLocks/>
          </p:cNvSpPr>
          <p:nvPr/>
        </p:nvSpPr>
        <p:spPr>
          <a:xfrm>
            <a:off x="838199" y="1663908"/>
            <a:ext cx="6761814" cy="46924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C1 tiene una afinidad con C3 ponderada en 3 y una afinidad con C4 ponderada en 3. Por lo tanto, la afinidad de C1 en todas las aplicaciones en todos los sitios se encuentra sumando sus pesos de afinidad con todas las demás columnas, "3 + 3 = </a:t>
            </a:r>
            <a:r>
              <a:rPr lang="es-ES_tradnl" dirty="0" smtClean="0"/>
              <a:t>6”. Insertaremos </a:t>
            </a:r>
            <a:r>
              <a:rPr lang="es-ES_tradnl" dirty="0"/>
              <a:t>este valor de afinidad total </a:t>
            </a:r>
            <a:r>
              <a:rPr lang="es-ES_tradnl" dirty="0" smtClean="0"/>
              <a:t>en "Celda </a:t>
            </a:r>
            <a:r>
              <a:rPr lang="es-ES_tradnl" dirty="0"/>
              <a:t>(1,1</a:t>
            </a:r>
            <a:r>
              <a:rPr lang="es-ES_tradnl" dirty="0" smtClean="0"/>
              <a:t>)".</a:t>
            </a:r>
          </a:p>
          <a:p>
            <a:r>
              <a:rPr lang="es-ES_tradnl" dirty="0" smtClean="0"/>
              <a:t>De </a:t>
            </a:r>
            <a:r>
              <a:rPr lang="es-ES_tradnl" dirty="0"/>
              <a:t>manera similar, C3 tiene dos afinidades: una con C1 ponderada en 3 y otra con C2 ponderada en 4. C3 tiene el valor de afinidad total de" 3 + 4 = 7 ”para todas las aplicaciones en todos los sitios, que insertamos en“ Celda (3,3) </a:t>
            </a:r>
            <a:r>
              <a:rPr lang="es-ES_tradnl" dirty="0" smtClean="0"/>
              <a:t>”.</a:t>
            </a:r>
          </a:p>
        </p:txBody>
      </p:sp>
      <p:pic>
        <p:nvPicPr>
          <p:cNvPr id="3" name="Imagen 2"/>
          <p:cNvPicPr>
            <a:picLocks noChangeAspect="1"/>
          </p:cNvPicPr>
          <p:nvPr/>
        </p:nvPicPr>
        <p:blipFill>
          <a:blip r:embed="rId2"/>
          <a:stretch>
            <a:fillRect/>
          </a:stretch>
        </p:blipFill>
        <p:spPr>
          <a:xfrm>
            <a:off x="7850265" y="2153845"/>
            <a:ext cx="3368623" cy="2911861"/>
          </a:xfrm>
          <a:prstGeom prst="rect">
            <a:avLst/>
          </a:prstGeom>
        </p:spPr>
      </p:pic>
    </p:spTree>
    <p:extLst>
      <p:ext uri="{BB962C8B-B14F-4D97-AF65-F5344CB8AC3E}">
        <p14:creationId xmlns:p14="http://schemas.microsoft.com/office/powerpoint/2010/main" val="1430632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pic>
        <p:nvPicPr>
          <p:cNvPr id="6" name="Imagen 5"/>
          <p:cNvPicPr>
            <a:picLocks noChangeAspect="1"/>
          </p:cNvPicPr>
          <p:nvPr/>
        </p:nvPicPr>
        <p:blipFill>
          <a:blip r:embed="rId2"/>
          <a:stretch>
            <a:fillRect/>
          </a:stretch>
        </p:blipFill>
        <p:spPr>
          <a:xfrm>
            <a:off x="5468347" y="1211408"/>
            <a:ext cx="6284506" cy="3285735"/>
          </a:xfrm>
          <a:prstGeom prst="rect">
            <a:avLst/>
          </a:prstGeom>
        </p:spPr>
      </p:pic>
      <p:sp>
        <p:nvSpPr>
          <p:cNvPr id="7" name="CuadroTexto 6"/>
          <p:cNvSpPr txBox="1"/>
          <p:nvPr/>
        </p:nvSpPr>
        <p:spPr>
          <a:xfrm>
            <a:off x="935725" y="4723030"/>
            <a:ext cx="10692167" cy="1815882"/>
          </a:xfrm>
          <a:prstGeom prst="rect">
            <a:avLst/>
          </a:prstGeom>
          <a:noFill/>
        </p:spPr>
        <p:txBody>
          <a:bodyPr wrap="square" rtlCol="0">
            <a:spAutoFit/>
          </a:bodyPr>
          <a:lstStyle/>
          <a:p>
            <a:r>
              <a:rPr lang="es-ES_tradnl" sz="2800" dirty="0"/>
              <a:t>La figura 2.16 muestra los resultados</a:t>
            </a:r>
            <a:r>
              <a:rPr lang="es-ES_tradnl" sz="2800" dirty="0" smtClean="0"/>
              <a:t>.</a:t>
            </a:r>
          </a:p>
          <a:p>
            <a:r>
              <a:rPr lang="es-ES_tradnl" sz="2800" dirty="0"/>
              <a:t>En la siguiente sección, analizaremos un algoritmo que genera nuestro diseño de fragmentación vertical basado en la información de afinidad contenida en esta matriz. </a:t>
            </a:r>
            <a:endParaRPr lang="en-US" sz="2800" dirty="0"/>
          </a:p>
        </p:txBody>
      </p:sp>
      <p:sp>
        <p:nvSpPr>
          <p:cNvPr id="8" name="Marcador de contenido 2"/>
          <p:cNvSpPr txBox="1">
            <a:spLocks/>
          </p:cNvSpPr>
          <p:nvPr/>
        </p:nvSpPr>
        <p:spPr>
          <a:xfrm>
            <a:off x="478525" y="1663908"/>
            <a:ext cx="5863461" cy="2201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Sumando </a:t>
            </a:r>
            <a:r>
              <a:rPr lang="es-ES_tradnl" dirty="0"/>
              <a:t>todas las afinidades de cada columna (sumando las filas), podemos calcular la afinidad total para cada columna, almacenándolas en </a:t>
            </a:r>
            <a:r>
              <a:rPr lang="es-ES_tradnl" dirty="0" smtClean="0"/>
              <a:t>las </a:t>
            </a:r>
            <a:r>
              <a:rPr lang="es-ES_tradnl" dirty="0"/>
              <a:t>celdas diagonales. </a:t>
            </a:r>
            <a:endParaRPr lang="es-ES_tradnl" sz="2800" dirty="0"/>
          </a:p>
        </p:txBody>
      </p:sp>
    </p:spTree>
    <p:extLst>
      <p:ext uri="{BB962C8B-B14F-4D97-AF65-F5344CB8AC3E}">
        <p14:creationId xmlns:p14="http://schemas.microsoft.com/office/powerpoint/2010/main" val="1881757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n-US" b="1" dirty="0"/>
              <a:t>The Bond Energy Algorithm</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8" name="Marcador de contenido 2"/>
          <p:cNvSpPr txBox="1">
            <a:spLocks/>
          </p:cNvSpPr>
          <p:nvPr/>
        </p:nvSpPr>
        <p:spPr>
          <a:xfrm>
            <a:off x="838199" y="1558636"/>
            <a:ext cx="10680511" cy="47977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La información en la matriz de afinidad mostrada </a:t>
            </a:r>
            <a:r>
              <a:rPr lang="es-ES_tradnl" dirty="0" smtClean="0"/>
              <a:t>en la </a:t>
            </a:r>
            <a:r>
              <a:rPr lang="es-ES_tradnl" dirty="0"/>
              <a:t>Figura 2.16 puede usarse para agrupar las columnas de </a:t>
            </a:r>
            <a:r>
              <a:rPr lang="es-ES_tradnl" dirty="0" smtClean="0"/>
              <a:t>T. </a:t>
            </a:r>
          </a:p>
          <a:p>
            <a:r>
              <a:rPr lang="es-ES_tradnl" dirty="0" smtClean="0"/>
              <a:t>Para esto se usa </a:t>
            </a:r>
            <a:r>
              <a:rPr lang="es-ES_tradnl" dirty="0"/>
              <a:t>el Algoritmo de Energía de Bond (BEA</a:t>
            </a:r>
            <a:r>
              <a:rPr lang="es-ES_tradnl" dirty="0" smtClean="0"/>
              <a:t>). </a:t>
            </a:r>
            <a:r>
              <a:rPr lang="es-ES_tradnl" dirty="0"/>
              <a:t>Este algoritmo toma la matriz de afinidad como un parámetro de entrada y genera una nueva matriz llamada </a:t>
            </a:r>
            <a:r>
              <a:rPr lang="es-ES_tradnl" b="1" dirty="0"/>
              <a:t>matriz de afinidad </a:t>
            </a:r>
            <a:r>
              <a:rPr lang="es-ES_tradnl" b="1" dirty="0" smtClean="0"/>
              <a:t>agrupada (</a:t>
            </a:r>
            <a:r>
              <a:rPr lang="en-US" b="1" dirty="0"/>
              <a:t>clustered affinity matrix</a:t>
            </a:r>
            <a:r>
              <a:rPr lang="es-ES_tradnl" b="1" dirty="0" smtClean="0"/>
              <a:t>) </a:t>
            </a:r>
            <a:r>
              <a:rPr lang="es-ES_tradnl" dirty="0"/>
              <a:t>como su salida</a:t>
            </a:r>
            <a:r>
              <a:rPr lang="es-ES_tradnl" dirty="0" smtClean="0"/>
              <a:t>.</a:t>
            </a:r>
          </a:p>
          <a:p>
            <a:r>
              <a:rPr lang="es-ES_tradnl" dirty="0" smtClean="0"/>
              <a:t> </a:t>
            </a:r>
            <a:r>
              <a:rPr lang="es-ES_tradnl" dirty="0"/>
              <a:t>La matriz de afinidad agrupada es una matriz que reordena las columnas y filas de la matriz de afinidad, de modo que las columnas con mayor afinidad entre sí se "agrupan" en el mismo </a:t>
            </a:r>
            <a:r>
              <a:rPr lang="es-ES_tradnl" dirty="0" err="1" smtClean="0"/>
              <a:t>cluster</a:t>
            </a:r>
            <a:r>
              <a:rPr lang="es-ES_tradnl" dirty="0" smtClean="0"/>
              <a:t>, </a:t>
            </a:r>
            <a:r>
              <a:rPr lang="es-ES_tradnl" dirty="0"/>
              <a:t>que </a:t>
            </a:r>
            <a:r>
              <a:rPr lang="es-ES_tradnl" dirty="0" smtClean="0"/>
              <a:t>y luego </a:t>
            </a:r>
            <a:r>
              <a:rPr lang="es-ES_tradnl" dirty="0"/>
              <a:t>se usa como base para dividir nuestra tabla en Fragmentos </a:t>
            </a:r>
            <a:r>
              <a:rPr lang="es-ES_tradnl" dirty="0" smtClean="0"/>
              <a:t>Verticales</a:t>
            </a:r>
            <a:r>
              <a:rPr lang="es-ES_tradnl" dirty="0"/>
              <a:t>. </a:t>
            </a:r>
            <a:r>
              <a:rPr lang="es-ES_tradnl" dirty="0" smtClean="0"/>
              <a:t>A </a:t>
            </a:r>
            <a:r>
              <a:rPr lang="es-ES_tradnl" dirty="0" err="1" smtClean="0"/>
              <a:t>continuaci</a:t>
            </a:r>
            <a:r>
              <a:rPr lang="es-ES" dirty="0" err="1" smtClean="0"/>
              <a:t>ón</a:t>
            </a:r>
            <a:r>
              <a:rPr lang="es-ES" dirty="0" smtClean="0"/>
              <a:t> </a:t>
            </a:r>
            <a:r>
              <a:rPr lang="es-ES_tradnl" dirty="0" smtClean="0"/>
              <a:t>discutiremos </a:t>
            </a:r>
            <a:r>
              <a:rPr lang="es-ES_tradnl" dirty="0"/>
              <a:t>los pasos </a:t>
            </a:r>
            <a:r>
              <a:rPr lang="es-ES_tradnl" dirty="0" smtClean="0"/>
              <a:t>del </a:t>
            </a:r>
            <a:r>
              <a:rPr lang="es-ES_tradnl" dirty="0"/>
              <a:t>algoritmo para nuestro ejemplo.</a:t>
            </a:r>
            <a:endParaRPr lang="es-ES_tradnl" sz="2800" dirty="0">
              <a:latin typeface="Courier" charset="0"/>
              <a:ea typeface="Courier" charset="0"/>
              <a:cs typeface="Courier" charset="0"/>
            </a:endParaRPr>
          </a:p>
        </p:txBody>
      </p:sp>
    </p:spTree>
    <p:extLst>
      <p:ext uri="{BB962C8B-B14F-4D97-AF65-F5344CB8AC3E}">
        <p14:creationId xmlns:p14="http://schemas.microsoft.com/office/powerpoint/2010/main" val="3331339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510598"/>
            <a:ext cx="10789693" cy="828385"/>
          </a:xfrm>
        </p:spPr>
        <p:txBody>
          <a:bodyPr>
            <a:normAutofit fontScale="90000"/>
          </a:bodyPr>
          <a:lstStyle/>
          <a:p>
            <a:r>
              <a:rPr lang="en-US" dirty="0"/>
              <a:t>Paso 1: </a:t>
            </a:r>
            <a:r>
              <a:rPr lang="en-US" dirty="0" err="1"/>
              <a:t>Colocación</a:t>
            </a:r>
            <a:r>
              <a:rPr lang="en-US" dirty="0"/>
              <a:t> de </a:t>
            </a:r>
            <a:r>
              <a:rPr lang="en-US" dirty="0" err="1"/>
              <a:t>las</a:t>
            </a:r>
            <a:r>
              <a:rPr lang="en-US" dirty="0"/>
              <a:t> </a:t>
            </a:r>
            <a:r>
              <a:rPr lang="en-US" dirty="0" err="1"/>
              <a:t>primeras</a:t>
            </a:r>
            <a:r>
              <a:rPr lang="en-US" dirty="0"/>
              <a:t> dos </a:t>
            </a:r>
            <a:r>
              <a:rPr lang="en-US" dirty="0" err="1"/>
              <a:t>columnas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8" name="Marcador de contenido 2"/>
          <p:cNvSpPr txBox="1">
            <a:spLocks/>
          </p:cNvSpPr>
          <p:nvPr/>
        </p:nvSpPr>
        <p:spPr>
          <a:xfrm>
            <a:off x="838200" y="1558636"/>
            <a:ext cx="10789692" cy="4797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este paso, colocamos las dos primeras columnas de la matriz de afinidad en una nueva matriz (la matriz de afinidad agrupada</a:t>
            </a:r>
            <a:r>
              <a:rPr lang="es-ES_tradnl"/>
              <a:t>). </a:t>
            </a:r>
            <a:endParaRPr lang="es-ES_tradnl" sz="2800" dirty="0">
              <a:latin typeface="Courier" charset="0"/>
              <a:ea typeface="Courier" charset="0"/>
              <a:cs typeface="Courier" charset="0"/>
            </a:endParaRPr>
          </a:p>
        </p:txBody>
      </p:sp>
      <p:pic>
        <p:nvPicPr>
          <p:cNvPr id="3" name="Imagen 2"/>
          <p:cNvPicPr>
            <a:picLocks noChangeAspect="1"/>
          </p:cNvPicPr>
          <p:nvPr/>
        </p:nvPicPr>
        <p:blipFill>
          <a:blip r:embed="rId2"/>
          <a:stretch>
            <a:fillRect/>
          </a:stretch>
        </p:blipFill>
        <p:spPr>
          <a:xfrm>
            <a:off x="4739423" y="3096491"/>
            <a:ext cx="7438721" cy="3259859"/>
          </a:xfrm>
          <a:prstGeom prst="rect">
            <a:avLst/>
          </a:prstGeom>
        </p:spPr>
      </p:pic>
      <p:sp>
        <p:nvSpPr>
          <p:cNvPr id="7" name="Marcador de contenido 2"/>
          <p:cNvSpPr txBox="1">
            <a:spLocks/>
          </p:cNvSpPr>
          <p:nvPr/>
        </p:nvSpPr>
        <p:spPr>
          <a:xfrm>
            <a:off x="838199" y="2502622"/>
            <a:ext cx="6248401" cy="348860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En </a:t>
            </a:r>
            <a:r>
              <a:rPr lang="es-ES_tradnl" dirty="0"/>
              <a:t>nuestro ejemplo, las dos primeras columnas son C1 y C2. L</a:t>
            </a:r>
            <a:r>
              <a:rPr lang="es-ES_tradnl" dirty="0" smtClean="0"/>
              <a:t>a </a:t>
            </a:r>
            <a:r>
              <a:rPr lang="es-ES_tradnl" dirty="0"/>
              <a:t>energía de enlace de dos columnas como "X1" y "X2", que se muestra como </a:t>
            </a:r>
            <a:r>
              <a:rPr lang="es-ES_tradnl" dirty="0" smtClean="0"/>
              <a:t>”Bond(X1</a:t>
            </a:r>
            <a:r>
              <a:rPr lang="es-ES_tradnl" dirty="0"/>
              <a:t>, X2)", es la suma </a:t>
            </a:r>
            <a:r>
              <a:rPr lang="es-ES_tradnl" dirty="0" smtClean="0"/>
              <a:t>del </a:t>
            </a:r>
            <a:r>
              <a:rPr lang="es-ES_tradnl" dirty="0"/>
              <a:t>producto de los valores de afinidad para X1 y X2, tomado de la matriz de afinidad. La Figura 2.17 muestra este cálculo de energía de enlace para C1 y C2 de nuestro ejemplo.</a:t>
            </a:r>
            <a:endParaRPr lang="es-ES_tradnl" sz="2800" dirty="0">
              <a:latin typeface="Courier" charset="0"/>
              <a:ea typeface="Courier" charset="0"/>
              <a:cs typeface="Courier" charset="0"/>
            </a:endParaRPr>
          </a:p>
        </p:txBody>
      </p:sp>
    </p:spTree>
    <p:extLst>
      <p:ext uri="{BB962C8B-B14F-4D97-AF65-F5344CB8AC3E}">
        <p14:creationId xmlns:p14="http://schemas.microsoft.com/office/powerpoint/2010/main" val="1809833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pPr marL="514350" indent="-514350">
              <a:buFont typeface="+mj-lt"/>
              <a:buAutoNum type="arabicPeriod"/>
            </a:pPr>
            <a:r>
              <a:rPr lang="es-ES_tradnl" b="1" dirty="0" smtClean="0"/>
              <a:t>Datos localizados:</a:t>
            </a:r>
            <a:r>
              <a:rPr lang="es-ES_tradnl" dirty="0" smtClean="0"/>
              <a:t> </a:t>
            </a:r>
            <a:endParaRPr lang="es-ES_tradnl" dirty="0"/>
          </a:p>
          <a:p>
            <a:pPr marL="0" indent="0">
              <a:buNone/>
            </a:pPr>
            <a:r>
              <a:rPr lang="es-ES_tradnl" dirty="0" smtClean="0"/>
              <a:t>Esta </a:t>
            </a:r>
            <a:r>
              <a:rPr lang="es-ES_tradnl" dirty="0"/>
              <a:t>alternativa de diseño mantiene todos los datos que pertenecen lógicamente a un DBMS determinado en </a:t>
            </a:r>
            <a:r>
              <a:rPr lang="es-ES_tradnl" b="1" dirty="0"/>
              <a:t>un sitio </a:t>
            </a:r>
            <a:r>
              <a:rPr lang="es-ES_tradnl" dirty="0"/>
              <a:t>(generalmente el sitio donde se ejecuta el DBMS de control). Esta alternativa de diseño a veces se llama "no distribuida</a:t>
            </a:r>
            <a:r>
              <a:rPr lang="es-ES_tradnl" dirty="0" smtClean="0"/>
              <a:t>".</a:t>
            </a:r>
          </a:p>
          <a:p>
            <a:pPr marL="514350" indent="-514350">
              <a:buFont typeface="+mj-lt"/>
              <a:buAutoNum type="arabicPeriod"/>
            </a:pPr>
            <a:r>
              <a:rPr lang="es-ES_tradnl" b="1" dirty="0" smtClean="0"/>
              <a:t>Datos distribuidos:</a:t>
            </a:r>
            <a:endParaRPr lang="es-ES_tradnl" dirty="0" smtClean="0"/>
          </a:p>
          <a:p>
            <a:pPr marL="0" indent="0">
              <a:buNone/>
            </a:pPr>
            <a:r>
              <a:rPr lang="es-ES_tradnl" dirty="0" smtClean="0"/>
              <a:t>Se </a:t>
            </a:r>
            <a:r>
              <a:rPr lang="es-ES_tradnl" dirty="0"/>
              <a:t>dice que una base de datos se distribuye si </a:t>
            </a:r>
            <a:r>
              <a:rPr lang="es-ES_tradnl" dirty="0" smtClean="0"/>
              <a:t>algunas </a:t>
            </a:r>
            <a:r>
              <a:rPr lang="es-ES_tradnl" dirty="0"/>
              <a:t>de sus tablas se almacena en sitios diferentes; una o más de sus tablas se replican y sus copias se almacenan en diferentes sitios; una o más de sus tablas están fragmentadas y los fragmentos se almacenan en diferentes </a:t>
            </a:r>
            <a:r>
              <a:rPr lang="es-ES_tradnl" dirty="0" smtClean="0"/>
              <a:t>sitios. </a:t>
            </a:r>
            <a:r>
              <a:rPr lang="es-ES_tradnl" dirty="0"/>
              <a:t>En general, una base de datos se distribuye si </a:t>
            </a:r>
            <a:r>
              <a:rPr lang="es-ES_tradnl" b="1" dirty="0"/>
              <a:t>no todos</a:t>
            </a:r>
            <a:r>
              <a:rPr lang="es-ES_tradnl" dirty="0"/>
              <a:t> sus datos se localizan en un solo sitio.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6953956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normAutofit fontScale="90000"/>
          </a:bodyPr>
          <a:lstStyle/>
          <a:p>
            <a:r>
              <a:rPr lang="en-US" dirty="0"/>
              <a:t>Paso 1: </a:t>
            </a:r>
            <a:r>
              <a:rPr lang="en-US" dirty="0" err="1"/>
              <a:t>Colocación</a:t>
            </a:r>
            <a:r>
              <a:rPr lang="en-US" dirty="0"/>
              <a:t> de </a:t>
            </a:r>
            <a:r>
              <a:rPr lang="en-US" dirty="0" err="1"/>
              <a:t>las</a:t>
            </a:r>
            <a:r>
              <a:rPr lang="en-US" dirty="0"/>
              <a:t> </a:t>
            </a:r>
            <a:r>
              <a:rPr lang="en-US" dirty="0" err="1"/>
              <a:t>primeras</a:t>
            </a:r>
            <a:r>
              <a:rPr lang="en-US" dirty="0"/>
              <a:t> dos </a:t>
            </a:r>
            <a:r>
              <a:rPr lang="en-US" dirty="0" err="1"/>
              <a:t>columnas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8" name="Marcador de contenido 2"/>
          <p:cNvSpPr txBox="1">
            <a:spLocks/>
          </p:cNvSpPr>
          <p:nvPr/>
        </p:nvSpPr>
        <p:spPr>
          <a:xfrm>
            <a:off x="838199" y="1558636"/>
            <a:ext cx="7494963" cy="4797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esta figura, creamos una nueva matriz copiando primero las dos primeras columnas de la matriz de afinidad. A continuación, aumentamos esta nueva matriz agregando una nueva columna de "producto", donde mostramos el resultado </a:t>
            </a:r>
            <a:r>
              <a:rPr lang="es-ES_tradnl" dirty="0" smtClean="0"/>
              <a:t>de la multiplicación </a:t>
            </a:r>
            <a:r>
              <a:rPr lang="es-ES_tradnl" dirty="0"/>
              <a:t>de los dos valores en la misma fila, a la izquierda de la columna. Por ejemplo, el producto para la fila "C3" en esta figura es 12, porque "3 ∗ 4 = 12." Finalmente, </a:t>
            </a:r>
            <a:r>
              <a:rPr lang="es-ES_tradnl" dirty="0" smtClean="0"/>
              <a:t>incluimos la </a:t>
            </a:r>
            <a:r>
              <a:rPr lang="es-ES_tradnl" dirty="0"/>
              <a:t>fila "Bond", que simplemente almacena la suma de todos los valores de la columna del producto .</a:t>
            </a:r>
            <a:endParaRPr lang="es-ES_tradnl" sz="2800" dirty="0">
              <a:latin typeface="Courier" charset="0"/>
              <a:ea typeface="Courier" charset="0"/>
              <a:cs typeface="Courier" charset="0"/>
            </a:endParaRPr>
          </a:p>
        </p:txBody>
      </p:sp>
      <p:pic>
        <p:nvPicPr>
          <p:cNvPr id="3" name="Imagen 2"/>
          <p:cNvPicPr>
            <a:picLocks noChangeAspect="1"/>
          </p:cNvPicPr>
          <p:nvPr/>
        </p:nvPicPr>
        <p:blipFill>
          <a:blip r:embed="rId2"/>
          <a:stretch>
            <a:fillRect/>
          </a:stretch>
        </p:blipFill>
        <p:spPr>
          <a:xfrm>
            <a:off x="8333163" y="1558636"/>
            <a:ext cx="3534987" cy="2992582"/>
          </a:xfrm>
          <a:prstGeom prst="rect">
            <a:avLst/>
          </a:prstGeom>
        </p:spPr>
      </p:pic>
    </p:spTree>
    <p:extLst>
      <p:ext uri="{BB962C8B-B14F-4D97-AF65-F5344CB8AC3E}">
        <p14:creationId xmlns:p14="http://schemas.microsoft.com/office/powerpoint/2010/main" val="2158969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normAutofit/>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8" name="Marcador de contenido 2"/>
          <p:cNvSpPr txBox="1">
            <a:spLocks/>
          </p:cNvSpPr>
          <p:nvPr/>
        </p:nvSpPr>
        <p:spPr>
          <a:xfrm>
            <a:off x="838199" y="1371600"/>
            <a:ext cx="10789693" cy="379894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este paso, colocamos cada una de las columnas restantes (C3 y C4 en nuestro ejemplo), una a la vez, en la nueva matriz de afinidad </a:t>
            </a:r>
            <a:r>
              <a:rPr lang="es-ES_tradnl" dirty="0" smtClean="0"/>
              <a:t>agrupada. </a:t>
            </a:r>
            <a:r>
              <a:rPr lang="es-ES_tradnl" dirty="0"/>
              <a:t>Primero, colocaremos C3, y luego </a:t>
            </a:r>
            <a:r>
              <a:rPr lang="es-ES_tradnl" dirty="0" smtClean="0"/>
              <a:t>C4. </a:t>
            </a:r>
            <a:r>
              <a:rPr lang="es-ES_tradnl" dirty="0"/>
              <a:t>El propósito de este paso es determinar dónde se debe colocar cada columna "nueva". En nuestro ejemplo, primero debemos decidir "dónde" agregar la columna C3 de la matriz de afinidad a la matriz que ya contiene C1 y C2. Para C3, hay tres opciones: colocar la información de afinidad de C3 en el lado izquierdo de C1 (por lo que es la columna más a la izquierda en nuestra nueva matriz), colocar la información de C3 entre C1 y C2, o colocar la información de afinidad de C3 en el lado derecho de C2 (por lo que es la columna más a la derecha en la nueva tabla). Luego debemos </a:t>
            </a:r>
            <a:r>
              <a:rPr lang="es-ES_tradnl" b="1" dirty="0"/>
              <a:t>calcular los valores de contribución</a:t>
            </a:r>
            <a:r>
              <a:rPr lang="es-ES_tradnl" dirty="0"/>
              <a:t> de todas estas posibles ubicaciones de la información de afinidad de C3, utilizando la fórmula dada en la </a:t>
            </a:r>
            <a:r>
              <a:rPr lang="es-ES_tradnl" dirty="0" smtClean="0"/>
              <a:t>siguiente </a:t>
            </a:r>
            <a:r>
              <a:rPr lang="es-ES_tradnl" b="1" dirty="0" smtClean="0"/>
              <a:t>Ecuación</a:t>
            </a:r>
            <a:r>
              <a:rPr lang="es-ES_tradnl" dirty="0" smtClean="0"/>
              <a:t>. </a:t>
            </a:r>
            <a:r>
              <a:rPr lang="es-ES_tradnl" dirty="0"/>
              <a:t>Una vez que se calculan todos los valores de contribución, elegimos el orden que proporciona la </a:t>
            </a:r>
            <a:r>
              <a:rPr lang="es-ES_tradnl" b="1" dirty="0"/>
              <a:t>mayor contribución </a:t>
            </a:r>
            <a:r>
              <a:rPr lang="es-ES_tradnl" dirty="0"/>
              <a:t>a la medida de afinidad.</a:t>
            </a:r>
            <a:endParaRPr lang="es-ES_tradnl" sz="2800" dirty="0">
              <a:latin typeface="Courier" charset="0"/>
              <a:ea typeface="Courier" charset="0"/>
              <a:cs typeface="Courier" charset="0"/>
            </a:endParaRPr>
          </a:p>
        </p:txBody>
      </p:sp>
      <p:sp>
        <p:nvSpPr>
          <p:cNvPr id="6" name="CuadroTexto 5"/>
          <p:cNvSpPr txBox="1"/>
          <p:nvPr/>
        </p:nvSpPr>
        <p:spPr>
          <a:xfrm>
            <a:off x="1080654" y="5170548"/>
            <a:ext cx="9642764" cy="830997"/>
          </a:xfrm>
          <a:prstGeom prst="rect">
            <a:avLst/>
          </a:prstGeom>
          <a:noFill/>
        </p:spPr>
        <p:txBody>
          <a:bodyPr wrap="square" rtlCol="0">
            <a:spAutoFit/>
          </a:bodyPr>
          <a:lstStyle/>
          <a:p>
            <a:r>
              <a:rPr lang="en-US" sz="2400" dirty="0"/>
              <a:t>Bond Contribution Calculation</a:t>
            </a:r>
          </a:p>
          <a:p>
            <a:r>
              <a:rPr lang="is-IS" sz="2400" dirty="0"/>
              <a:t>Cont(X1, X2, X3) = 2 ∗ Bond(X1, X2) + 2 ∗ Bond(X2, X3) </a:t>
            </a:r>
            <a:r>
              <a:rPr lang="is-IS" sz="2400" dirty="0" smtClean="0"/>
              <a:t>− 2 </a:t>
            </a:r>
            <a:r>
              <a:rPr lang="is-IS" sz="2400" dirty="0"/>
              <a:t>∗ Bond(X1, X3</a:t>
            </a:r>
            <a:r>
              <a:rPr lang="is-IS" sz="2400" dirty="0" smtClean="0"/>
              <a:t>)</a:t>
            </a:r>
            <a:endParaRPr lang="en-US" sz="2400" dirty="0"/>
          </a:p>
        </p:txBody>
      </p:sp>
    </p:spTree>
    <p:extLst>
      <p:ext uri="{BB962C8B-B14F-4D97-AF65-F5344CB8AC3E}">
        <p14:creationId xmlns:p14="http://schemas.microsoft.com/office/powerpoint/2010/main" val="6399769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normAutofit/>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8" name="Marcador de contenido 2"/>
          <p:cNvSpPr txBox="1">
            <a:spLocks/>
          </p:cNvSpPr>
          <p:nvPr/>
        </p:nvSpPr>
        <p:spPr>
          <a:xfrm>
            <a:off x="838199" y="1558636"/>
            <a:ext cx="10789693" cy="47977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general, al agregar una columna de matriz de afinidad a la matriz de afinidad agrupada, debemos considerar las dos condiciones de contorno: las posiciones de más a la izquierda y más a la derecha </a:t>
            </a:r>
            <a:r>
              <a:rPr lang="es-ES_tradnl" dirty="0" smtClean="0"/>
              <a:t>para la </a:t>
            </a:r>
            <a:r>
              <a:rPr lang="es-ES_tradnl" dirty="0"/>
              <a:t>nueva columna. El "X2" en la fórmula de contribución se reemplaza con la columna que se está considerando, mientras que el "X1" es la columna a su izquierda y "X3" es la columna a su derecha. Sin embargo, cuando consideramos colocar la nueva columna en la posición más a la izquierda, no hay columnas a la izquierda de la misma; por lo tanto, usamos una </a:t>
            </a:r>
            <a:r>
              <a:rPr lang="es-ES_tradnl" dirty="0" err="1"/>
              <a:t>pseudocolumna</a:t>
            </a:r>
            <a:r>
              <a:rPr lang="es-ES_tradnl" dirty="0"/>
              <a:t> </a:t>
            </a:r>
            <a:r>
              <a:rPr lang="es-ES_tradnl" sz="2900" dirty="0"/>
              <a:t>llamada "C0" para representar esta columna inexistente a la izquierda.</a:t>
            </a:r>
          </a:p>
          <a:p>
            <a:r>
              <a:rPr lang="es-ES_tradnl" sz="2900" dirty="0"/>
              <a:t>De manera similar, cuando consideramos colocar la nueva columna en la posición más a la derecha, usamos otra </a:t>
            </a:r>
            <a:r>
              <a:rPr lang="es-ES_tradnl" sz="2900" dirty="0" err="1"/>
              <a:t>pseudo</a:t>
            </a:r>
            <a:r>
              <a:rPr lang="es-ES_tradnl" sz="2900" dirty="0"/>
              <a:t>-columna llamada "</a:t>
            </a:r>
            <a:r>
              <a:rPr lang="es-ES_tradnl" sz="2900" dirty="0" err="1"/>
              <a:t>Cn</a:t>
            </a:r>
            <a:r>
              <a:rPr lang="es-ES_tradnl" sz="2900" dirty="0"/>
              <a:t>" para representar la columna inexistente a su derecha. En nuestros cálculos, tanto C0 como </a:t>
            </a:r>
            <a:r>
              <a:rPr lang="es-ES_tradnl" sz="2900" dirty="0" err="1"/>
              <a:t>Cn</a:t>
            </a:r>
            <a:r>
              <a:rPr lang="es-ES_tradnl" sz="2900" dirty="0"/>
              <a:t> tienen una afinidad de cero</a:t>
            </a:r>
            <a:r>
              <a:rPr lang="es-ES_tradnl" sz="2900" dirty="0" smtClean="0"/>
              <a:t>. Por </a:t>
            </a:r>
            <a:r>
              <a:rPr lang="es-ES_tradnl" sz="2900" dirty="0"/>
              <a:t>lo tanto, cuando consideramos agregar C3 a la matriz de afinidad agrupada para nuestro ejemplo, hay tres opciones de ordenación: "(C3, C1, C2)", "(C1, C3, C2)" o "(C1, C2, C3 ). </a:t>
            </a:r>
            <a:r>
              <a:rPr lang="es-ES_tradnl" sz="2900" dirty="0" smtClean="0"/>
              <a:t>”</a:t>
            </a:r>
          </a:p>
        </p:txBody>
      </p:sp>
    </p:spTree>
    <p:extLst>
      <p:ext uri="{BB962C8B-B14F-4D97-AF65-F5344CB8AC3E}">
        <p14:creationId xmlns:p14="http://schemas.microsoft.com/office/powerpoint/2010/main" val="4927772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27" y="365126"/>
            <a:ext cx="8298873" cy="590343"/>
          </a:xfrm>
        </p:spPr>
        <p:txBody>
          <a:bodyPr>
            <a:normAutofit fontScale="90000"/>
          </a:bodyPr>
          <a:lstStyle/>
          <a:p>
            <a:r>
              <a:rPr lang="en-US" sz="3600" dirty="0"/>
              <a:t>Paso 2: </a:t>
            </a:r>
            <a:r>
              <a:rPr lang="en-US" sz="3600" dirty="0" err="1"/>
              <a:t>Colocación</a:t>
            </a:r>
            <a:r>
              <a:rPr lang="en-US" sz="3600" dirty="0"/>
              <a:t> de </a:t>
            </a:r>
            <a:r>
              <a:rPr lang="en-US" sz="3600" dirty="0" err="1"/>
              <a:t>las</a:t>
            </a:r>
            <a:r>
              <a:rPr lang="en-US" sz="3600" dirty="0"/>
              <a:t> </a:t>
            </a:r>
            <a:r>
              <a:rPr lang="en-US" sz="3600" dirty="0" err="1"/>
              <a:t>columnas</a:t>
            </a:r>
            <a:r>
              <a:rPr lang="en-US" sz="3600" dirty="0"/>
              <a:t> </a:t>
            </a:r>
            <a:r>
              <a:rPr lang="en-US" sz="3600" dirty="0" err="1"/>
              <a:t>restantes</a:t>
            </a:r>
            <a:endParaRPr lang="en-US" sz="36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8" name="Marcador de contenido 2"/>
          <p:cNvSpPr txBox="1">
            <a:spLocks/>
          </p:cNvSpPr>
          <p:nvPr/>
        </p:nvSpPr>
        <p:spPr>
          <a:xfrm>
            <a:off x="665018" y="1320595"/>
            <a:ext cx="7765414" cy="262713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smtClean="0"/>
              <a:t>Para </a:t>
            </a:r>
            <a:r>
              <a:rPr lang="es-ES_tradnl" sz="2900" dirty="0"/>
              <a:t>determinar qué orden produce el valor más alto para nuestra medida de afinidad, debemos calcular la contribución de C3 que se agrega a la izquierda de C1, entre C1 y C2 y a la derecha de </a:t>
            </a:r>
            <a:r>
              <a:rPr lang="es-ES_tradnl" sz="2900" dirty="0" smtClean="0"/>
              <a:t>C2.</a:t>
            </a:r>
          </a:p>
          <a:p>
            <a:r>
              <a:rPr lang="es-ES_tradnl" sz="2900" dirty="0" smtClean="0"/>
              <a:t> </a:t>
            </a:r>
            <a:r>
              <a:rPr lang="es-ES_tradnl" sz="2900" dirty="0"/>
              <a:t>Por lo tanto, debemos calcular "</a:t>
            </a:r>
            <a:r>
              <a:rPr lang="es-ES_tradnl" sz="2900" dirty="0" err="1"/>
              <a:t>Cont</a:t>
            </a:r>
            <a:r>
              <a:rPr lang="es-ES_tradnl" sz="2900" dirty="0"/>
              <a:t> (C0, C3, C1)", "</a:t>
            </a:r>
            <a:r>
              <a:rPr lang="es-ES_tradnl" sz="2900" dirty="0" err="1"/>
              <a:t>Cont</a:t>
            </a:r>
            <a:r>
              <a:rPr lang="es-ES_tradnl" sz="2900" dirty="0"/>
              <a:t> (C1, C3, C2)" y "</a:t>
            </a:r>
            <a:r>
              <a:rPr lang="es-ES_tradnl" sz="2900" dirty="0" err="1"/>
              <a:t>Cont</a:t>
            </a:r>
            <a:r>
              <a:rPr lang="es-ES_tradnl" sz="2900" dirty="0"/>
              <a:t> (C2, C3, </a:t>
            </a:r>
            <a:r>
              <a:rPr lang="es-ES_tradnl" sz="2900" dirty="0" err="1"/>
              <a:t>Cn</a:t>
            </a:r>
            <a:r>
              <a:rPr lang="es-ES_tradnl" sz="2900" dirty="0"/>
              <a:t>)" y comparar los resultados. Para calcular la contribución de "(C0, C3, C1)," necesitamos calcular los </a:t>
            </a:r>
            <a:r>
              <a:rPr lang="es-ES_tradnl" sz="2900" b="1" dirty="0" err="1" smtClean="0"/>
              <a:t>bonds</a:t>
            </a:r>
            <a:r>
              <a:rPr lang="es-ES_tradnl" sz="2900" dirty="0" smtClean="0"/>
              <a:t> para </a:t>
            </a:r>
            <a:r>
              <a:rPr lang="es-ES_tradnl" sz="2900" dirty="0"/>
              <a:t>"(C0, C3)," "(C3, C1)," y "(C0, C1)".</a:t>
            </a:r>
          </a:p>
        </p:txBody>
      </p:sp>
      <p:pic>
        <p:nvPicPr>
          <p:cNvPr id="3" name="Imagen 2"/>
          <p:cNvPicPr>
            <a:picLocks noChangeAspect="1"/>
          </p:cNvPicPr>
          <p:nvPr/>
        </p:nvPicPr>
        <p:blipFill>
          <a:blip r:embed="rId2"/>
          <a:stretch>
            <a:fillRect/>
          </a:stretch>
        </p:blipFill>
        <p:spPr>
          <a:xfrm>
            <a:off x="8430432" y="0"/>
            <a:ext cx="3103536" cy="6858000"/>
          </a:xfrm>
          <a:prstGeom prst="rect">
            <a:avLst/>
          </a:prstGeom>
        </p:spPr>
      </p:pic>
      <p:pic>
        <p:nvPicPr>
          <p:cNvPr id="7" name="Imagen 6"/>
          <p:cNvPicPr>
            <a:picLocks noChangeAspect="1"/>
          </p:cNvPicPr>
          <p:nvPr/>
        </p:nvPicPr>
        <p:blipFill>
          <a:blip r:embed="rId3"/>
          <a:stretch>
            <a:fillRect/>
          </a:stretch>
        </p:blipFill>
        <p:spPr>
          <a:xfrm>
            <a:off x="3761568" y="4764649"/>
            <a:ext cx="4003876" cy="2093351"/>
          </a:xfrm>
          <a:prstGeom prst="rect">
            <a:avLst/>
          </a:prstGeom>
        </p:spPr>
      </p:pic>
      <p:sp>
        <p:nvSpPr>
          <p:cNvPr id="9" name="CuadroTexto 8"/>
          <p:cNvSpPr txBox="1"/>
          <p:nvPr/>
        </p:nvSpPr>
        <p:spPr>
          <a:xfrm>
            <a:off x="339436" y="3947732"/>
            <a:ext cx="9642764" cy="769441"/>
          </a:xfrm>
          <a:prstGeom prst="rect">
            <a:avLst/>
          </a:prstGeom>
          <a:noFill/>
        </p:spPr>
        <p:txBody>
          <a:bodyPr wrap="square" rtlCol="0">
            <a:spAutoFit/>
          </a:bodyPr>
          <a:lstStyle/>
          <a:p>
            <a:r>
              <a:rPr lang="en-US" sz="2200" dirty="0"/>
              <a:t>Bond Contribution Calculation</a:t>
            </a:r>
          </a:p>
          <a:p>
            <a:r>
              <a:rPr lang="is-IS" sz="2200" dirty="0"/>
              <a:t>Cont(X1, X2, X3) = 2 ∗ Bond(X1, X2) + 2 ∗ Bond(X2, X3) </a:t>
            </a:r>
            <a:r>
              <a:rPr lang="is-IS" sz="2200" dirty="0" smtClean="0"/>
              <a:t>− 2 </a:t>
            </a:r>
            <a:r>
              <a:rPr lang="is-IS" sz="2200" dirty="0"/>
              <a:t>∗ Bond(X1, X3</a:t>
            </a:r>
            <a:r>
              <a:rPr lang="is-IS" sz="2200" dirty="0" smtClean="0"/>
              <a:t>)</a:t>
            </a:r>
            <a:endParaRPr lang="en-US" sz="2200" dirty="0"/>
          </a:p>
        </p:txBody>
      </p:sp>
    </p:spTree>
    <p:extLst>
      <p:ext uri="{BB962C8B-B14F-4D97-AF65-F5344CB8AC3E}">
        <p14:creationId xmlns:p14="http://schemas.microsoft.com/office/powerpoint/2010/main" val="11561121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315200"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pic>
        <p:nvPicPr>
          <p:cNvPr id="3" name="Imagen 2"/>
          <p:cNvPicPr>
            <a:picLocks noChangeAspect="1"/>
          </p:cNvPicPr>
          <p:nvPr/>
        </p:nvPicPr>
        <p:blipFill>
          <a:blip r:embed="rId2"/>
          <a:stretch>
            <a:fillRect/>
          </a:stretch>
        </p:blipFill>
        <p:spPr>
          <a:xfrm>
            <a:off x="8430432" y="0"/>
            <a:ext cx="3103536" cy="6858000"/>
          </a:xfrm>
          <a:prstGeom prst="rect">
            <a:avLst/>
          </a:prstGeom>
        </p:spPr>
      </p:pic>
      <p:sp>
        <p:nvSpPr>
          <p:cNvPr id="8" name="Marcador de contenido 2"/>
          <p:cNvSpPr txBox="1">
            <a:spLocks/>
          </p:cNvSpPr>
          <p:nvPr/>
        </p:nvSpPr>
        <p:spPr>
          <a:xfrm>
            <a:off x="311727" y="1517073"/>
            <a:ext cx="8603673" cy="470275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Una vez que hayamos determinado estos enlaces, podemos usar la </a:t>
            </a:r>
            <a:r>
              <a:rPr lang="es-ES_tradnl" sz="2900" dirty="0" smtClean="0"/>
              <a:t>Ecuación ‘Bond </a:t>
            </a:r>
            <a:r>
              <a:rPr lang="es-ES_tradnl" sz="2900" dirty="0" err="1" smtClean="0"/>
              <a:t>Contribution</a:t>
            </a:r>
            <a:r>
              <a:rPr lang="es-ES_tradnl" sz="2900" dirty="0" smtClean="0"/>
              <a:t> </a:t>
            </a:r>
            <a:r>
              <a:rPr lang="es-ES_tradnl" sz="2900" dirty="0" err="1" smtClean="0"/>
              <a:t>Calculation</a:t>
            </a:r>
            <a:r>
              <a:rPr lang="es-ES_tradnl" sz="2900" dirty="0" smtClean="0"/>
              <a:t>’ para </a:t>
            </a:r>
            <a:r>
              <a:rPr lang="es-ES_tradnl" sz="2900" dirty="0"/>
              <a:t>calcular </a:t>
            </a:r>
          </a:p>
          <a:p>
            <a:pPr marL="0" indent="0">
              <a:buNone/>
            </a:pPr>
            <a:r>
              <a:rPr lang="es-ES_tradnl" sz="2600" dirty="0" err="1" smtClean="0"/>
              <a:t>Cont</a:t>
            </a:r>
            <a:r>
              <a:rPr lang="es-ES_tradnl" sz="2600" dirty="0" smtClean="0"/>
              <a:t> </a:t>
            </a:r>
            <a:r>
              <a:rPr lang="es-ES_tradnl" sz="2600" dirty="0"/>
              <a:t>(C0, C3, C1) = 2 ∗ Bond (C0, C3) + 2 ∗ Bond (C3, C1) −2 Bond (C0, C1</a:t>
            </a:r>
            <a:r>
              <a:rPr lang="es-ES_tradnl" sz="2600" dirty="0" smtClean="0"/>
              <a:t>)</a:t>
            </a:r>
          </a:p>
          <a:p>
            <a:r>
              <a:rPr lang="es-ES_tradnl" sz="2900" dirty="0" smtClean="0"/>
              <a:t>Como </a:t>
            </a:r>
            <a:r>
              <a:rPr lang="es-ES_tradnl" sz="2900" dirty="0"/>
              <a:t>lo </a:t>
            </a:r>
            <a:r>
              <a:rPr lang="es-ES_tradnl" sz="2900" dirty="0" smtClean="0"/>
              <a:t>demuestra la Figura 2.18, </a:t>
            </a:r>
            <a:r>
              <a:rPr lang="es-ES_tradnl" sz="2900" dirty="0"/>
              <a:t>la función Bond siempre devolverá cero cuando se le pase C0 o </a:t>
            </a:r>
            <a:r>
              <a:rPr lang="es-ES_tradnl" sz="2900" dirty="0" err="1"/>
              <a:t>Cn</a:t>
            </a:r>
            <a:r>
              <a:rPr lang="es-ES_tradnl" sz="2900" dirty="0"/>
              <a:t> como parámetro, porque C0 y </a:t>
            </a:r>
            <a:r>
              <a:rPr lang="es-ES_tradnl" sz="2900" dirty="0" err="1"/>
              <a:t>Cn</a:t>
            </a:r>
            <a:r>
              <a:rPr lang="es-ES_tradnl" sz="2900" dirty="0"/>
              <a:t> siempre tienen una afinidad de cero. </a:t>
            </a:r>
            <a:endParaRPr lang="es-ES_tradnl" sz="2900" dirty="0" smtClean="0"/>
          </a:p>
          <a:p>
            <a:r>
              <a:rPr lang="es-ES_tradnl" sz="2900" dirty="0" smtClean="0"/>
              <a:t>Al </a:t>
            </a:r>
            <a:r>
              <a:rPr lang="es-ES_tradnl" sz="2900" dirty="0"/>
              <a:t>reemplazar las funciones de Bond con sus valores en la fórmula de contribución, calculamos la contribución de este orden como </a:t>
            </a:r>
            <a:endParaRPr lang="es-ES_tradnl" sz="2900" dirty="0" smtClean="0"/>
          </a:p>
          <a:p>
            <a:pPr marL="0" indent="0">
              <a:buNone/>
            </a:pPr>
            <a:r>
              <a:rPr lang="es-ES_tradnl" sz="2900" dirty="0" smtClean="0"/>
              <a:t>	</a:t>
            </a:r>
            <a:r>
              <a:rPr lang="es-ES_tradnl" sz="2900" dirty="0" err="1" smtClean="0"/>
              <a:t>Cont</a:t>
            </a:r>
            <a:r>
              <a:rPr lang="es-ES_tradnl" sz="2900" dirty="0" smtClean="0"/>
              <a:t> </a:t>
            </a:r>
            <a:r>
              <a:rPr lang="es-ES_tradnl" sz="2900" dirty="0"/>
              <a:t>(C0, C3, C1) = 2 ∗ 0 + 2 ∗ 39 - 2 ∗ 0 = </a:t>
            </a:r>
            <a:r>
              <a:rPr lang="es-ES_tradnl" sz="2900" dirty="0" smtClean="0"/>
              <a:t>78</a:t>
            </a:r>
            <a:endParaRPr lang="es-ES_tradnl" sz="2900" dirty="0"/>
          </a:p>
          <a:p>
            <a:r>
              <a:rPr lang="es-ES_tradnl" sz="2900" dirty="0" smtClean="0"/>
              <a:t> </a:t>
            </a:r>
            <a:r>
              <a:rPr lang="es-ES_tradnl" sz="2900" dirty="0"/>
              <a:t>De manera similar, podemos </a:t>
            </a:r>
            <a:r>
              <a:rPr lang="es-ES_tradnl" sz="2900" dirty="0" smtClean="0"/>
              <a:t>calcular </a:t>
            </a:r>
            <a:r>
              <a:rPr lang="es-ES_tradnl" sz="2900" dirty="0"/>
              <a:t>las contribuciones de </a:t>
            </a:r>
            <a:r>
              <a:rPr lang="es-ES_tradnl" sz="2900" dirty="0" smtClean="0"/>
              <a:t>"(</a:t>
            </a:r>
            <a:r>
              <a:rPr lang="es-ES_tradnl" sz="2900" dirty="0"/>
              <a:t>C1, C3, C2)" y "(C1, C2, C3</a:t>
            </a:r>
            <a:r>
              <a:rPr lang="es-ES_tradnl" sz="2900" dirty="0" smtClean="0"/>
              <a:t>)"</a:t>
            </a:r>
            <a:endParaRPr lang="es-ES_tradnl" sz="2900" dirty="0"/>
          </a:p>
        </p:txBody>
      </p:sp>
    </p:spTree>
    <p:extLst>
      <p:ext uri="{BB962C8B-B14F-4D97-AF65-F5344CB8AC3E}">
        <p14:creationId xmlns:p14="http://schemas.microsoft.com/office/powerpoint/2010/main" val="18857608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9573491"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
        <p:nvSpPr>
          <p:cNvPr id="8" name="Marcador de contenido 2"/>
          <p:cNvSpPr txBox="1">
            <a:spLocks/>
          </p:cNvSpPr>
          <p:nvPr/>
        </p:nvSpPr>
        <p:spPr>
          <a:xfrm>
            <a:off x="838199" y="3241964"/>
            <a:ext cx="6954982" cy="3114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3200" dirty="0" err="1"/>
              <a:t>Cont</a:t>
            </a:r>
            <a:r>
              <a:rPr lang="es-ES_tradnl" sz="3200" dirty="0"/>
              <a:t> (</a:t>
            </a:r>
            <a:r>
              <a:rPr lang="es-ES_tradnl" sz="3200" dirty="0" smtClean="0"/>
              <a:t>C0, C3, C1) = 78</a:t>
            </a:r>
            <a:endParaRPr lang="es-ES" sz="3200" dirty="0" smtClean="0"/>
          </a:p>
          <a:p>
            <a:r>
              <a:rPr lang="mr-IN" sz="3200" dirty="0" err="1" smtClean="0"/>
              <a:t>Cont</a:t>
            </a:r>
            <a:r>
              <a:rPr lang="mr-IN" sz="3200" dirty="0" smtClean="0"/>
              <a:t>(C1</a:t>
            </a:r>
            <a:r>
              <a:rPr lang="mr-IN" sz="3200" dirty="0"/>
              <a:t>, C3, C2) </a:t>
            </a:r>
            <a:r>
              <a:rPr lang="mr-IN" sz="3200" dirty="0" smtClean="0"/>
              <a:t>= 142</a:t>
            </a:r>
            <a:endParaRPr lang="es-ES_tradnl" sz="3200" dirty="0"/>
          </a:p>
          <a:p>
            <a:r>
              <a:rPr lang="mr-IN" sz="3200" dirty="0" err="1" smtClean="0"/>
              <a:t>Cont</a:t>
            </a:r>
            <a:r>
              <a:rPr lang="mr-IN" sz="3200" dirty="0" smtClean="0"/>
              <a:t>(C</a:t>
            </a:r>
            <a:r>
              <a:rPr lang="es-ES" sz="3200" dirty="0" smtClean="0"/>
              <a:t>2</a:t>
            </a:r>
            <a:r>
              <a:rPr lang="mr-IN" sz="3200" dirty="0" smtClean="0"/>
              <a:t>, C</a:t>
            </a:r>
            <a:r>
              <a:rPr lang="es-ES" sz="3200" dirty="0" smtClean="0"/>
              <a:t>3</a:t>
            </a:r>
            <a:r>
              <a:rPr lang="mr-IN" sz="3200" dirty="0" smtClean="0"/>
              <a:t>, C</a:t>
            </a:r>
            <a:r>
              <a:rPr lang="es-ES" sz="3200" dirty="0"/>
              <a:t>n</a:t>
            </a:r>
            <a:r>
              <a:rPr lang="mr-IN" sz="3200" dirty="0" smtClean="0"/>
              <a:t>) </a:t>
            </a:r>
            <a:r>
              <a:rPr lang="mr-IN" sz="3200" dirty="0"/>
              <a:t>= 88</a:t>
            </a:r>
            <a:endParaRPr lang="es-ES_tradnl" sz="2900" dirty="0"/>
          </a:p>
        </p:txBody>
      </p:sp>
      <p:pic>
        <p:nvPicPr>
          <p:cNvPr id="7" name="Imagen 6"/>
          <p:cNvPicPr>
            <a:picLocks noChangeAspect="1"/>
          </p:cNvPicPr>
          <p:nvPr/>
        </p:nvPicPr>
        <p:blipFill>
          <a:blip r:embed="rId2"/>
          <a:stretch>
            <a:fillRect/>
          </a:stretch>
        </p:blipFill>
        <p:spPr>
          <a:xfrm>
            <a:off x="6617505" y="2594841"/>
            <a:ext cx="5345866" cy="2794985"/>
          </a:xfrm>
          <a:prstGeom prst="rect">
            <a:avLst/>
          </a:prstGeom>
        </p:spPr>
      </p:pic>
      <p:sp>
        <p:nvSpPr>
          <p:cNvPr id="9" name="Título 1"/>
          <p:cNvSpPr txBox="1">
            <a:spLocks/>
          </p:cNvSpPr>
          <p:nvPr/>
        </p:nvSpPr>
        <p:spPr>
          <a:xfrm>
            <a:off x="838199" y="1855985"/>
            <a:ext cx="10820400" cy="102085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t>Hacer</a:t>
            </a:r>
            <a:r>
              <a:rPr lang="en-US" dirty="0" smtClean="0"/>
              <a:t> el c</a:t>
            </a:r>
            <a:r>
              <a:rPr lang="es-ES" dirty="0" err="1" smtClean="0"/>
              <a:t>álculo</a:t>
            </a:r>
            <a:r>
              <a:rPr lang="es-ES" dirty="0" smtClean="0"/>
              <a:t> de la Contribución de Bond para </a:t>
            </a:r>
            <a:r>
              <a:rPr lang="es-ES_tradnl" dirty="0"/>
              <a:t>"(C1, C3, C2)" y "(</a:t>
            </a:r>
            <a:r>
              <a:rPr lang="es-ES_tradnl" dirty="0" smtClean="0"/>
              <a:t>C2, C3, </a:t>
            </a:r>
            <a:r>
              <a:rPr lang="es-ES_tradnl" dirty="0" err="1" smtClean="0"/>
              <a:t>Cn</a:t>
            </a:r>
            <a:r>
              <a:rPr lang="es-ES_tradnl" dirty="0" smtClean="0"/>
              <a:t>)"</a:t>
            </a:r>
            <a:endParaRPr lang="es-ES_tradnl" dirty="0"/>
          </a:p>
          <a:p>
            <a:endParaRPr lang="en-US" b="1" dirty="0"/>
          </a:p>
        </p:txBody>
      </p:sp>
    </p:spTree>
    <p:extLst>
      <p:ext uri="{BB962C8B-B14F-4D97-AF65-F5344CB8AC3E}">
        <p14:creationId xmlns:p14="http://schemas.microsoft.com/office/powerpoint/2010/main" val="2111098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315200"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pic>
        <p:nvPicPr>
          <p:cNvPr id="9" name="Imagen 8"/>
          <p:cNvPicPr>
            <a:picLocks noChangeAspect="1"/>
          </p:cNvPicPr>
          <p:nvPr/>
        </p:nvPicPr>
        <p:blipFill>
          <a:blip r:embed="rId2"/>
          <a:stretch>
            <a:fillRect/>
          </a:stretch>
        </p:blipFill>
        <p:spPr>
          <a:xfrm>
            <a:off x="6504709" y="2518251"/>
            <a:ext cx="5465618" cy="3133870"/>
          </a:xfrm>
          <a:prstGeom prst="rect">
            <a:avLst/>
          </a:prstGeom>
        </p:spPr>
      </p:pic>
      <p:sp>
        <p:nvSpPr>
          <p:cNvPr id="8" name="Marcador de contenido 2"/>
          <p:cNvSpPr txBox="1">
            <a:spLocks/>
          </p:cNvSpPr>
          <p:nvPr/>
        </p:nvSpPr>
        <p:spPr>
          <a:xfrm>
            <a:off x="838200" y="1814021"/>
            <a:ext cx="6851073" cy="383809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Sobre la base de estos cálculos, el </a:t>
            </a:r>
            <a:r>
              <a:rPr lang="es-ES_tradnl" sz="2900" dirty="0" smtClean="0"/>
              <a:t>ordenamiento "(</a:t>
            </a:r>
            <a:r>
              <a:rPr lang="es-ES_tradnl" sz="2900" dirty="0"/>
              <a:t>C1, C3, C2)" proporciona la mayor contribución. Utilizando este ordenamiento, la Figura 2.19 muestra la definición actual de la nueva matriz de afinidad </a:t>
            </a:r>
            <a:r>
              <a:rPr lang="es-ES_tradnl" sz="2900" dirty="0" smtClean="0"/>
              <a:t>agrupada.</a:t>
            </a:r>
          </a:p>
          <a:p>
            <a:r>
              <a:rPr lang="es-ES_tradnl" sz="2900" dirty="0" smtClean="0"/>
              <a:t>Después </a:t>
            </a:r>
            <a:r>
              <a:rPr lang="es-ES_tradnl" sz="2900" dirty="0"/>
              <a:t>de agregar C3 a la matriz, estamos listos para agregar la información de afinidad para C4 (</a:t>
            </a:r>
            <a:r>
              <a:rPr lang="es-ES_tradnl" sz="2900" dirty="0" smtClean="0"/>
              <a:t>columna final). </a:t>
            </a:r>
            <a:r>
              <a:rPr lang="es-ES_tradnl" sz="2900" dirty="0"/>
              <a:t>Agregar C4 a la matriz requiere calcular las contribuciones de los ordenamientos "(C0, C4, C1)," "(C1, C4, C3)," "(C3, C4, C2)," y "(C2, C4, </a:t>
            </a:r>
            <a:r>
              <a:rPr lang="es-ES_tradnl" sz="2900" dirty="0" err="1"/>
              <a:t>Cn</a:t>
            </a:r>
            <a:r>
              <a:rPr lang="es-ES_tradnl" sz="2900" dirty="0"/>
              <a:t>) </a:t>
            </a:r>
            <a:r>
              <a:rPr lang="es-ES_tradnl" sz="2900" dirty="0" smtClean="0"/>
              <a:t>”</a:t>
            </a:r>
          </a:p>
        </p:txBody>
      </p:sp>
    </p:spTree>
    <p:extLst>
      <p:ext uri="{BB962C8B-B14F-4D97-AF65-F5344CB8AC3E}">
        <p14:creationId xmlns:p14="http://schemas.microsoft.com/office/powerpoint/2010/main" val="881374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5521037" cy="2048451"/>
          </a:xfrm>
        </p:spPr>
        <p:txBody>
          <a:bodyPr>
            <a:normAutofit/>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
        <p:nvSpPr>
          <p:cNvPr id="8" name="Marcador de contenido 2"/>
          <p:cNvSpPr txBox="1">
            <a:spLocks/>
          </p:cNvSpPr>
          <p:nvPr/>
        </p:nvSpPr>
        <p:spPr>
          <a:xfrm>
            <a:off x="1056408" y="3148445"/>
            <a:ext cx="5084618" cy="2473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3200" dirty="0" smtClean="0"/>
              <a:t>Los </a:t>
            </a:r>
            <a:r>
              <a:rPr lang="es-ES_tradnl" sz="3200" dirty="0"/>
              <a:t>siguientes son los </a:t>
            </a:r>
            <a:r>
              <a:rPr lang="es-ES_tradnl" sz="3200" dirty="0" smtClean="0"/>
              <a:t>Bonds </a:t>
            </a:r>
            <a:r>
              <a:rPr lang="es-ES_tradnl" sz="3200" dirty="0"/>
              <a:t>y contribuciones de estas opciones de </a:t>
            </a:r>
            <a:r>
              <a:rPr lang="es-ES_tradnl" sz="3200" dirty="0" smtClean="0"/>
              <a:t>ordenamiento:</a:t>
            </a:r>
            <a:endParaRPr lang="es-ES_tradnl" sz="3200" dirty="0"/>
          </a:p>
        </p:txBody>
      </p:sp>
      <p:sp>
        <p:nvSpPr>
          <p:cNvPr id="6" name="Rectángulo 5"/>
          <p:cNvSpPr/>
          <p:nvPr/>
        </p:nvSpPr>
        <p:spPr>
          <a:xfrm>
            <a:off x="6934200" y="139263"/>
            <a:ext cx="5015345" cy="6217087"/>
          </a:xfrm>
          <a:prstGeom prst="rect">
            <a:avLst/>
          </a:prstGeom>
        </p:spPr>
        <p:txBody>
          <a:bodyPr wrap="square">
            <a:spAutoFit/>
          </a:bodyPr>
          <a:lstStyle/>
          <a:p>
            <a:pPr marL="342900" indent="-342900">
              <a:buFont typeface="Arial" charset="0"/>
              <a:buChar char="•"/>
            </a:pPr>
            <a:r>
              <a:rPr lang="en-US" sz="2000" dirty="0" smtClean="0">
                <a:solidFill>
                  <a:srgbClr val="292526"/>
                </a:solidFill>
                <a:latin typeface=""/>
              </a:rPr>
              <a:t>Para el </a:t>
            </a:r>
            <a:r>
              <a:rPr lang="en-US" sz="2000" dirty="0" err="1" smtClean="0">
                <a:solidFill>
                  <a:srgbClr val="292526"/>
                </a:solidFill>
                <a:latin typeface=""/>
              </a:rPr>
              <a:t>ordenamiento</a:t>
            </a:r>
            <a:r>
              <a:rPr lang="en-US" sz="2000" dirty="0" smtClean="0">
                <a:solidFill>
                  <a:srgbClr val="292526"/>
                </a:solidFill>
                <a:latin typeface=""/>
              </a:rPr>
              <a:t> (C0</a:t>
            </a:r>
            <a:r>
              <a:rPr lang="en-US" sz="2000" dirty="0">
                <a:solidFill>
                  <a:srgbClr val="292526"/>
                </a:solidFill>
                <a:latin typeface=""/>
              </a:rPr>
              <a:t>, C4, C1):</a:t>
            </a:r>
          </a:p>
          <a:p>
            <a:r>
              <a:rPr lang="mr-IN" sz="2000" dirty="0" err="1">
                <a:solidFill>
                  <a:srgbClr val="292526"/>
                </a:solidFill>
                <a:latin typeface=""/>
              </a:rPr>
              <a:t>Bond</a:t>
            </a:r>
            <a:r>
              <a:rPr lang="mr-IN" sz="2000" dirty="0">
                <a:solidFill>
                  <a:srgbClr val="292526"/>
                </a:solidFill>
                <a:latin typeface=""/>
              </a:rPr>
              <a:t>(C0, C4) = 0</a:t>
            </a:r>
          </a:p>
          <a:p>
            <a:r>
              <a:rPr lang="is-IS" sz="2000" dirty="0">
                <a:solidFill>
                  <a:srgbClr val="292526"/>
                </a:solidFill>
                <a:latin typeface=""/>
              </a:rPr>
              <a:t>Bond (C4, C1) = 27</a:t>
            </a:r>
          </a:p>
          <a:p>
            <a:r>
              <a:rPr lang="mr-IN" sz="2000" dirty="0" err="1">
                <a:solidFill>
                  <a:srgbClr val="292526"/>
                </a:solidFill>
                <a:latin typeface=""/>
              </a:rPr>
              <a:t>Bond</a:t>
            </a:r>
            <a:r>
              <a:rPr lang="mr-IN" sz="2000" dirty="0">
                <a:solidFill>
                  <a:srgbClr val="292526"/>
                </a:solidFill>
                <a:latin typeface=""/>
              </a:rPr>
              <a:t>(C0, C1) = 0</a:t>
            </a:r>
          </a:p>
          <a:p>
            <a:r>
              <a:rPr lang="mr-IN" sz="2000" dirty="0" err="1">
                <a:solidFill>
                  <a:srgbClr val="292526"/>
                </a:solidFill>
                <a:latin typeface=""/>
              </a:rPr>
              <a:t>Cont</a:t>
            </a:r>
            <a:r>
              <a:rPr lang="mr-IN" sz="2000" dirty="0">
                <a:solidFill>
                  <a:srgbClr val="292526"/>
                </a:solidFill>
                <a:latin typeface=""/>
              </a:rPr>
              <a:t>(C0, C4, C1) = 2*0 + 2*27 – 2 *0 = </a:t>
            </a:r>
            <a:r>
              <a:rPr lang="mr-IN" sz="2000" dirty="0" smtClean="0">
                <a:solidFill>
                  <a:srgbClr val="292526"/>
                </a:solidFill>
                <a:latin typeface=""/>
              </a:rPr>
              <a:t>54</a:t>
            </a:r>
            <a:endParaRPr lang="es-ES" sz="2000" dirty="0" smtClean="0">
              <a:solidFill>
                <a:srgbClr val="292526"/>
              </a:solidFill>
              <a:latin typeface=""/>
            </a:endParaRPr>
          </a:p>
          <a:p>
            <a:pPr marL="342900" indent="-342900">
              <a:buFont typeface="Arial" charset="0"/>
              <a:buChar char="•"/>
            </a:pPr>
            <a:r>
              <a:rPr lang="en-US" sz="2000" dirty="0">
                <a:solidFill>
                  <a:srgbClr val="292526"/>
                </a:solidFill>
                <a:latin typeface=""/>
              </a:rPr>
              <a:t>Para el </a:t>
            </a:r>
            <a:r>
              <a:rPr lang="en-US" sz="2000" dirty="0" err="1">
                <a:solidFill>
                  <a:srgbClr val="292526"/>
                </a:solidFill>
                <a:latin typeface=""/>
              </a:rPr>
              <a:t>ordenamiento</a:t>
            </a:r>
            <a:r>
              <a:rPr lang="en-US" sz="2000" dirty="0" smtClean="0"/>
              <a:t>(C1</a:t>
            </a:r>
            <a:r>
              <a:rPr lang="en-US" sz="2000" dirty="0"/>
              <a:t>, C4, C3):</a:t>
            </a:r>
          </a:p>
          <a:p>
            <a:r>
              <a:rPr lang="mr-IN" sz="2000" dirty="0" err="1"/>
              <a:t>Bond</a:t>
            </a:r>
            <a:r>
              <a:rPr lang="mr-IN" sz="2000" dirty="0"/>
              <a:t>(C1, C4) = 27</a:t>
            </a:r>
          </a:p>
          <a:p>
            <a:r>
              <a:rPr lang="mr-IN" sz="2000" dirty="0" err="1"/>
              <a:t>Bond</a:t>
            </a:r>
            <a:r>
              <a:rPr lang="mr-IN" sz="2000" dirty="0"/>
              <a:t>(C4, C3) = 9</a:t>
            </a:r>
          </a:p>
          <a:p>
            <a:r>
              <a:rPr lang="mr-IN" sz="2000" dirty="0" err="1"/>
              <a:t>Bond</a:t>
            </a:r>
            <a:r>
              <a:rPr lang="mr-IN" sz="2000" dirty="0"/>
              <a:t>(C1, C3) = 39</a:t>
            </a:r>
          </a:p>
          <a:p>
            <a:r>
              <a:rPr lang="mr-IN" sz="2000" dirty="0" err="1"/>
              <a:t>Cont</a:t>
            </a:r>
            <a:r>
              <a:rPr lang="mr-IN" sz="2000" dirty="0"/>
              <a:t>(C1, C4, C3) = 2*27 + 2*9 – 2*39 = –6</a:t>
            </a:r>
          </a:p>
          <a:p>
            <a:pPr marL="342900" indent="-342900">
              <a:buFont typeface="Arial" charset="0"/>
              <a:buChar char="•"/>
            </a:pPr>
            <a:r>
              <a:rPr lang="en-US" sz="2000" dirty="0">
                <a:solidFill>
                  <a:srgbClr val="292526"/>
                </a:solidFill>
                <a:latin typeface=""/>
              </a:rPr>
              <a:t>Para el </a:t>
            </a:r>
            <a:r>
              <a:rPr lang="en-US" sz="2000" dirty="0" err="1">
                <a:solidFill>
                  <a:srgbClr val="292526"/>
                </a:solidFill>
                <a:latin typeface=""/>
              </a:rPr>
              <a:t>ordenamiento</a:t>
            </a:r>
            <a:r>
              <a:rPr lang="es-ES_tradnl" sz="2000" dirty="0" smtClean="0"/>
              <a:t> </a:t>
            </a:r>
            <a:r>
              <a:rPr lang="es-ES_tradnl" sz="2000" dirty="0"/>
              <a:t>(C3, C4, C2):</a:t>
            </a:r>
          </a:p>
          <a:p>
            <a:r>
              <a:rPr lang="mr-IN" sz="2000" dirty="0" err="1"/>
              <a:t>Bond</a:t>
            </a:r>
            <a:r>
              <a:rPr lang="mr-IN" sz="2000" dirty="0"/>
              <a:t>(C3, C4) = 9</a:t>
            </a:r>
          </a:p>
          <a:p>
            <a:r>
              <a:rPr lang="mr-IN" sz="2000" dirty="0" err="1"/>
              <a:t>Bond</a:t>
            </a:r>
            <a:r>
              <a:rPr lang="mr-IN" sz="2000" dirty="0"/>
              <a:t>(C4, C2) = 0</a:t>
            </a:r>
          </a:p>
          <a:p>
            <a:r>
              <a:rPr lang="mr-IN" sz="2000" dirty="0" err="1"/>
              <a:t>Bond</a:t>
            </a:r>
            <a:r>
              <a:rPr lang="mr-IN" sz="2000" dirty="0"/>
              <a:t>(C3, C2) = 44</a:t>
            </a:r>
          </a:p>
          <a:p>
            <a:r>
              <a:rPr lang="mr-IN" sz="2000" dirty="0" err="1"/>
              <a:t>Cont</a:t>
            </a:r>
            <a:r>
              <a:rPr lang="mr-IN" sz="2000" dirty="0"/>
              <a:t>((C3, C4, C2) = 2*9 + 2*0 – 2*44 = –70</a:t>
            </a:r>
          </a:p>
          <a:p>
            <a:pPr marL="342900" indent="-342900">
              <a:buFont typeface="Arial" charset="0"/>
              <a:buChar char="•"/>
            </a:pPr>
            <a:r>
              <a:rPr lang="en-US" sz="2000" dirty="0">
                <a:solidFill>
                  <a:srgbClr val="292526"/>
                </a:solidFill>
                <a:latin typeface=""/>
              </a:rPr>
              <a:t>Para el </a:t>
            </a:r>
            <a:r>
              <a:rPr lang="en-US" sz="2000" dirty="0" err="1">
                <a:solidFill>
                  <a:srgbClr val="292526"/>
                </a:solidFill>
                <a:latin typeface=""/>
              </a:rPr>
              <a:t>ordenamiento</a:t>
            </a:r>
            <a:r>
              <a:rPr lang="es-ES_tradnl" sz="2000" dirty="0" smtClean="0"/>
              <a:t>(C2</a:t>
            </a:r>
            <a:r>
              <a:rPr lang="es-ES_tradnl" sz="2000" dirty="0"/>
              <a:t>, C4, </a:t>
            </a:r>
            <a:r>
              <a:rPr lang="es-ES_tradnl" sz="2000" dirty="0" err="1"/>
              <a:t>Cn</a:t>
            </a:r>
            <a:r>
              <a:rPr lang="es-ES_tradnl" sz="2000" dirty="0"/>
              <a:t>):</a:t>
            </a:r>
          </a:p>
          <a:p>
            <a:r>
              <a:rPr lang="mr-IN" sz="2000" dirty="0" err="1"/>
              <a:t>Bond</a:t>
            </a:r>
            <a:r>
              <a:rPr lang="mr-IN" sz="2000" dirty="0"/>
              <a:t>(C2, C4) = 0</a:t>
            </a:r>
          </a:p>
          <a:p>
            <a:r>
              <a:rPr lang="mr-IN" sz="2000" dirty="0" err="1"/>
              <a:t>Bond</a:t>
            </a:r>
            <a:r>
              <a:rPr lang="mr-IN" sz="2000" dirty="0"/>
              <a:t>(C4, </a:t>
            </a:r>
            <a:r>
              <a:rPr lang="mr-IN" sz="2000" dirty="0" err="1"/>
              <a:t>Cn</a:t>
            </a:r>
            <a:r>
              <a:rPr lang="mr-IN" sz="2000" dirty="0"/>
              <a:t>) = 0</a:t>
            </a:r>
          </a:p>
          <a:p>
            <a:r>
              <a:rPr lang="mr-IN" sz="2000" dirty="0" err="1"/>
              <a:t>Bond</a:t>
            </a:r>
            <a:r>
              <a:rPr lang="mr-IN" sz="2000" dirty="0"/>
              <a:t>(C2, </a:t>
            </a:r>
            <a:r>
              <a:rPr lang="mr-IN" sz="2000" dirty="0" err="1"/>
              <a:t>Cn</a:t>
            </a:r>
            <a:r>
              <a:rPr lang="mr-IN" sz="2000" dirty="0"/>
              <a:t>) = 0</a:t>
            </a:r>
          </a:p>
          <a:p>
            <a:r>
              <a:rPr lang="mr-IN" sz="2000" dirty="0" err="1"/>
              <a:t>Cont</a:t>
            </a:r>
            <a:r>
              <a:rPr lang="mr-IN" sz="2000" dirty="0"/>
              <a:t>((C1, C4, C2) = 2*0 + 2*0 - 2*0 = 0</a:t>
            </a:r>
            <a:endParaRPr lang="en-US" sz="2000" dirty="0"/>
          </a:p>
        </p:txBody>
      </p:sp>
    </p:spTree>
    <p:extLst>
      <p:ext uri="{BB962C8B-B14F-4D97-AF65-F5344CB8AC3E}">
        <p14:creationId xmlns:p14="http://schemas.microsoft.com/office/powerpoint/2010/main" val="17365785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315200"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pic>
        <p:nvPicPr>
          <p:cNvPr id="3" name="Imagen 2"/>
          <p:cNvPicPr>
            <a:picLocks noChangeAspect="1"/>
          </p:cNvPicPr>
          <p:nvPr/>
        </p:nvPicPr>
        <p:blipFill>
          <a:blip r:embed="rId2"/>
          <a:stretch>
            <a:fillRect/>
          </a:stretch>
        </p:blipFill>
        <p:spPr>
          <a:xfrm>
            <a:off x="5382491" y="748145"/>
            <a:ext cx="6666346" cy="5256090"/>
          </a:xfrm>
          <a:prstGeom prst="rect">
            <a:avLst/>
          </a:prstGeom>
        </p:spPr>
      </p:pic>
      <p:sp>
        <p:nvSpPr>
          <p:cNvPr id="8" name="Marcador de contenido 2"/>
          <p:cNvSpPr txBox="1">
            <a:spLocks/>
          </p:cNvSpPr>
          <p:nvPr/>
        </p:nvSpPr>
        <p:spPr>
          <a:xfrm>
            <a:off x="588819" y="1814021"/>
            <a:ext cx="5146963" cy="475303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A partir de estos cálculos de contribución, el </a:t>
            </a:r>
            <a:r>
              <a:rPr lang="es-ES_tradnl" sz="2900" dirty="0" smtClean="0"/>
              <a:t>ordenamiento "(</a:t>
            </a:r>
            <a:r>
              <a:rPr lang="es-ES_tradnl" sz="2900" dirty="0"/>
              <a:t>C0, C4, C1)" produce la contribución más alta y, por lo tanto, se elige. La Figura 2.20 muestra el orden final de la información de afinidad para las columnas de la tabla "T" dentro de la matriz de afinidad agrupada</a:t>
            </a:r>
            <a:r>
              <a:rPr lang="es-ES_tradnl" sz="2900" dirty="0" smtClean="0"/>
              <a:t>. Una </a:t>
            </a:r>
            <a:r>
              <a:rPr lang="es-ES_tradnl" sz="2900" dirty="0"/>
              <a:t>vez que las columnas se han colocado en el orden correcto, ordenamos las filas de manera similar, terminando con la matriz de afinidad agrupada final como se muestra en la Figura 2.21.</a:t>
            </a:r>
            <a:endParaRPr lang="es-ES_tradnl" sz="2900" dirty="0" smtClean="0"/>
          </a:p>
        </p:txBody>
      </p:sp>
    </p:spTree>
    <p:extLst>
      <p:ext uri="{BB962C8B-B14F-4D97-AF65-F5344CB8AC3E}">
        <p14:creationId xmlns:p14="http://schemas.microsoft.com/office/powerpoint/2010/main" val="12337063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
        <p:nvSpPr>
          <p:cNvPr id="8" name="Marcador de contenido 2"/>
          <p:cNvSpPr txBox="1">
            <a:spLocks/>
          </p:cNvSpPr>
          <p:nvPr/>
        </p:nvSpPr>
        <p:spPr>
          <a:xfrm>
            <a:off x="838201" y="1814021"/>
            <a:ext cx="6435435" cy="42958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El paso 3 es el último paso en el proceso. En este paso, necesitamos dividir la matriz de afinidad agrupada en una parte superior y una parte inferior como se muestra en la Figura 2.22. Entre todas las aplicaciones que acceden a esta tabla, algunas acceden solo a las columnas en la esquina superior (</a:t>
            </a:r>
            <a:r>
              <a:rPr lang="es-ES_tradnl" sz="2900" dirty="0" smtClean="0"/>
              <a:t>TC, </a:t>
            </a:r>
            <a:r>
              <a:rPr lang="en-US" dirty="0"/>
              <a:t>top corner</a:t>
            </a:r>
            <a:r>
              <a:rPr lang="es-ES_tradnl" sz="2900" dirty="0" smtClean="0"/>
              <a:t>), </a:t>
            </a:r>
            <a:r>
              <a:rPr lang="es-ES_tradnl" sz="2900" dirty="0"/>
              <a:t>otras acceden solo a las columnas en la esquina inferior (</a:t>
            </a:r>
            <a:r>
              <a:rPr lang="es-ES_tradnl" sz="2900" dirty="0" smtClean="0"/>
              <a:t>BC, </a:t>
            </a:r>
            <a:r>
              <a:rPr lang="en-US" dirty="0"/>
              <a:t>Bottom Corner</a:t>
            </a:r>
            <a:r>
              <a:rPr lang="es-ES_tradnl" sz="2900" dirty="0" smtClean="0"/>
              <a:t>), </a:t>
            </a:r>
            <a:r>
              <a:rPr lang="es-ES_tradnl" sz="2900" dirty="0"/>
              <a:t>y las demás columnas de acceso en ambas esquinas (</a:t>
            </a:r>
            <a:r>
              <a:rPr lang="es-ES_tradnl" sz="2900" dirty="0" smtClean="0"/>
              <a:t>BOC, </a:t>
            </a:r>
            <a:r>
              <a:rPr lang="en-US" dirty="0"/>
              <a:t>both corners</a:t>
            </a:r>
            <a:r>
              <a:rPr lang="es-ES_tradnl" sz="2900" dirty="0" smtClean="0"/>
              <a:t>). </a:t>
            </a:r>
          </a:p>
        </p:txBody>
      </p:sp>
      <p:pic>
        <p:nvPicPr>
          <p:cNvPr id="3" name="Imagen 2"/>
          <p:cNvPicPr>
            <a:picLocks noChangeAspect="1"/>
          </p:cNvPicPr>
          <p:nvPr/>
        </p:nvPicPr>
        <p:blipFill>
          <a:blip r:embed="rId2"/>
          <a:stretch>
            <a:fillRect/>
          </a:stretch>
        </p:blipFill>
        <p:spPr>
          <a:xfrm>
            <a:off x="7504560" y="1380835"/>
            <a:ext cx="4522340" cy="4438073"/>
          </a:xfrm>
          <a:prstGeom prst="rect">
            <a:avLst/>
          </a:prstGeom>
        </p:spPr>
      </p:pic>
    </p:spTree>
    <p:extLst>
      <p:ext uri="{BB962C8B-B14F-4D97-AF65-F5344CB8AC3E}">
        <p14:creationId xmlns:p14="http://schemas.microsoft.com/office/powerpoint/2010/main" val="1915109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569493"/>
            <a:ext cx="10612272" cy="4786857"/>
          </a:xfrm>
        </p:spPr>
        <p:txBody>
          <a:bodyPr>
            <a:normAutofit fontScale="77500" lnSpcReduction="20000"/>
          </a:bodyPr>
          <a:lstStyle/>
          <a:p>
            <a:r>
              <a:rPr lang="es-ES_tradnl" b="1" dirty="0" smtClean="0"/>
              <a:t>No </a:t>
            </a:r>
            <a:r>
              <a:rPr lang="es-ES_tradnl" b="1" dirty="0"/>
              <a:t>replicado, no </a:t>
            </a:r>
            <a:r>
              <a:rPr lang="es-ES_tradnl" b="1" dirty="0" smtClean="0"/>
              <a:t>fragmentado: </a:t>
            </a:r>
            <a:r>
              <a:rPr lang="es-ES_tradnl" dirty="0"/>
              <a:t>Esta alternativa de diseño permite </a:t>
            </a:r>
            <a:r>
              <a:rPr lang="es-ES_tradnl" dirty="0" smtClean="0"/>
              <a:t>colocar </a:t>
            </a:r>
            <a:r>
              <a:rPr lang="es-ES_tradnl" dirty="0"/>
              <a:t>diferentes tablas de una base de datos determinada en diferentes sitios. La idea es que los datos se deben colocar cerca (o en el sitio) donde más se necesitan. Un beneficio de dicha </a:t>
            </a:r>
            <a:r>
              <a:rPr lang="es-ES_tradnl" dirty="0" err="1" smtClean="0"/>
              <a:t>ubicaci</a:t>
            </a:r>
            <a:r>
              <a:rPr lang="es-ES" dirty="0" err="1" smtClean="0"/>
              <a:t>ón</a:t>
            </a:r>
            <a:r>
              <a:rPr lang="es-ES" dirty="0" smtClean="0"/>
              <a:t> </a:t>
            </a:r>
            <a:r>
              <a:rPr lang="es-ES_tradnl" dirty="0" smtClean="0"/>
              <a:t>de </a:t>
            </a:r>
            <a:r>
              <a:rPr lang="es-ES_tradnl" dirty="0"/>
              <a:t>datos es la reducción del </a:t>
            </a:r>
            <a:r>
              <a:rPr lang="es-ES_tradnl" dirty="0" smtClean="0"/>
              <a:t>del </a:t>
            </a:r>
            <a:r>
              <a:rPr lang="es-ES_tradnl" dirty="0"/>
              <a:t>costo de </a:t>
            </a:r>
            <a:r>
              <a:rPr lang="es-ES_tradnl" dirty="0" smtClean="0"/>
              <a:t>procesamiento (</a:t>
            </a:r>
            <a:r>
              <a:rPr lang="es-ES_tradnl" dirty="0"/>
              <a:t>componente de </a:t>
            </a:r>
            <a:r>
              <a:rPr lang="es-ES_tradnl" dirty="0" smtClean="0"/>
              <a:t>comunicación). </a:t>
            </a:r>
          </a:p>
          <a:p>
            <a:r>
              <a:rPr lang="es-ES_tradnl" dirty="0" smtClean="0"/>
              <a:t>Por </a:t>
            </a:r>
            <a:r>
              <a:rPr lang="es-ES_tradnl" dirty="0"/>
              <a:t>ejemplo, supongamos que una base de datos tiene dos tablas llamadas "EMP" y "DEPT". Un diseñador de DDBMS puede decidir colocar EMP en el sitio 1 y DEPT en el sitio 2. Aunque las consultas contra la tabla de EMP o la tabla de DEPT se procesan localmente en </a:t>
            </a:r>
            <a:r>
              <a:rPr lang="es-ES_tradnl" dirty="0" smtClean="0"/>
              <a:t>el </a:t>
            </a:r>
            <a:r>
              <a:rPr lang="es-ES_tradnl" dirty="0"/>
              <a:t>sitio 1 y el sitio 2, respectivamente, cualquier consulta contra EMP y DEPT juntas (consultas de unión) requerirán una ejecución de consulta distribuida. </a:t>
            </a:r>
            <a:endParaRPr lang="es-ES_tradnl" dirty="0" smtClean="0"/>
          </a:p>
          <a:p>
            <a:r>
              <a:rPr lang="es-ES_tradnl" dirty="0" smtClean="0"/>
              <a:t>La </a:t>
            </a:r>
            <a:r>
              <a:rPr lang="es-ES_tradnl" dirty="0"/>
              <a:t>pregunta que surge aquí es: "¿Cómo decidirá un diseñador sobre una distribución de </a:t>
            </a:r>
            <a:r>
              <a:rPr lang="es-ES_tradnl" dirty="0" smtClean="0"/>
              <a:t>datos?" </a:t>
            </a:r>
            <a:r>
              <a:rPr lang="es-ES_tradnl" dirty="0"/>
              <a:t>La respuesta depende del patrón de uso de estas dos tablas. Esta distribución permite un acceso eficiente a cada tabla individual desde los Sitios 1 y 2. Este es un buen diseño si asumimos que hay un gran número de consultas que necesitan acceso a toda la tabla de EMP emitida en el Sitio 1 y un gran número de consultas que necesitan acceso a toda la tabla de DEPT emitida en el Sitio 2. Obviamente, este diseño también supone que el </a:t>
            </a:r>
            <a:r>
              <a:rPr lang="es-ES_tradnl" u="sng" dirty="0"/>
              <a:t>porcentaje de consultas que necesitan unir información a través de EMP y DEPT es bajo</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Tree>
    <p:extLst>
      <p:ext uri="{BB962C8B-B14F-4D97-AF65-F5344CB8AC3E}">
        <p14:creationId xmlns:p14="http://schemas.microsoft.com/office/powerpoint/2010/main" val="5792109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
        <p:nvSpPr>
          <p:cNvPr id="8" name="Marcador de contenido 2"/>
          <p:cNvSpPr txBox="1">
            <a:spLocks/>
          </p:cNvSpPr>
          <p:nvPr/>
        </p:nvSpPr>
        <p:spPr>
          <a:xfrm>
            <a:off x="838201" y="1814021"/>
            <a:ext cx="6666360" cy="3838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smtClean="0"/>
              <a:t>Consideramos </a:t>
            </a:r>
            <a:r>
              <a:rPr lang="es-ES_tradnl" sz="2900" dirty="0"/>
              <a:t>(n - 1) </a:t>
            </a:r>
            <a:r>
              <a:rPr lang="es-ES_tradnl" sz="2900" dirty="0" smtClean="0"/>
              <a:t>ubicaciones </a:t>
            </a:r>
            <a:r>
              <a:rPr lang="es-ES_tradnl" sz="2900" dirty="0"/>
              <a:t>posibles del punto X a lo largo de la diagonal, donde n es el tamaño de la matriz (también el número de columnas no clave de la tabla). Una partición que no se superpone se obtiene al seleccionar X de tal manera que la función de objetivo "Z" como se define a continuación se maximice.</a:t>
            </a:r>
            <a:endParaRPr lang="es-ES_tradnl" sz="2900" dirty="0" smtClean="0"/>
          </a:p>
        </p:txBody>
      </p:sp>
      <p:pic>
        <p:nvPicPr>
          <p:cNvPr id="3" name="Imagen 2"/>
          <p:cNvPicPr>
            <a:picLocks noChangeAspect="1"/>
          </p:cNvPicPr>
          <p:nvPr/>
        </p:nvPicPr>
        <p:blipFill>
          <a:blip r:embed="rId2"/>
          <a:stretch>
            <a:fillRect/>
          </a:stretch>
        </p:blipFill>
        <p:spPr>
          <a:xfrm>
            <a:off x="7504560" y="1380835"/>
            <a:ext cx="4522340" cy="4438073"/>
          </a:xfrm>
          <a:prstGeom prst="rect">
            <a:avLst/>
          </a:prstGeom>
        </p:spPr>
      </p:pic>
      <p:sp>
        <p:nvSpPr>
          <p:cNvPr id="6" name="CuadroTexto 5"/>
          <p:cNvSpPr txBox="1"/>
          <p:nvPr/>
        </p:nvSpPr>
        <p:spPr>
          <a:xfrm>
            <a:off x="1205345" y="5652120"/>
            <a:ext cx="5340928" cy="461665"/>
          </a:xfrm>
          <a:prstGeom prst="rect">
            <a:avLst/>
          </a:prstGeom>
          <a:noFill/>
        </p:spPr>
        <p:txBody>
          <a:bodyPr wrap="square" rtlCol="0">
            <a:spAutoFit/>
          </a:bodyPr>
          <a:lstStyle/>
          <a:p>
            <a:r>
              <a:rPr lang="en-US" sz="2400" dirty="0"/>
              <a:t>Goal Function: Z = TCW * BCW – BOCW</a:t>
            </a:r>
            <a:r>
              <a:rPr lang="en-US" sz="2400" baseline="30000" dirty="0"/>
              <a:t>2</a:t>
            </a:r>
          </a:p>
        </p:txBody>
      </p:sp>
    </p:spTree>
    <p:extLst>
      <p:ext uri="{BB962C8B-B14F-4D97-AF65-F5344CB8AC3E}">
        <p14:creationId xmlns:p14="http://schemas.microsoft.com/office/powerpoint/2010/main" val="10080429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
        <p:nvSpPr>
          <p:cNvPr id="8" name="Marcador de contenido 2"/>
          <p:cNvSpPr txBox="1">
            <a:spLocks/>
          </p:cNvSpPr>
          <p:nvPr/>
        </p:nvSpPr>
        <p:spPr>
          <a:xfrm>
            <a:off x="838200" y="1814021"/>
            <a:ext cx="10820399" cy="40880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En Z, TCW es el número total de accesos por aplicaciones a columnas en TC (solo las columnas en la esquina superior), BCW es el número total de accesos por aplicaciones a columnas en BC (solo las columnas en la esquina inferior), y BOCW es el número total de accesos por aplicaciones a columnas en ambos cuadrantes (debe acceder al menos a una columna de TC </a:t>
            </a:r>
            <a:r>
              <a:rPr lang="es-ES_tradnl" sz="2900" b="1" dirty="0">
                <a:solidFill>
                  <a:srgbClr val="FF0000"/>
                </a:solidFill>
              </a:rPr>
              <a:t>y</a:t>
            </a:r>
            <a:r>
              <a:rPr lang="es-ES_tradnl" sz="2900" dirty="0"/>
              <a:t> al menos a una columna de BC). </a:t>
            </a:r>
            <a:endParaRPr lang="es-ES_tradnl" sz="2900" dirty="0" smtClean="0"/>
          </a:p>
          <a:p>
            <a:r>
              <a:rPr lang="es-ES_tradnl" sz="2900" dirty="0" smtClean="0"/>
              <a:t>La </a:t>
            </a:r>
            <a:r>
              <a:rPr lang="es-ES_tradnl" sz="2900" dirty="0"/>
              <a:t>partición que corresponde al valor máximo de Z se acepta si Z es positiva y es rechazado de lo contrario. Esta fórmula se basa en la creencia de que las estrategias de partición "buenas" aumentan los valores de TCW y BCW al tiempo que disminuyen el valor de </a:t>
            </a:r>
            <a:r>
              <a:rPr lang="es-ES_tradnl" sz="2900" dirty="0" smtClean="0"/>
              <a:t>BOCW. El </a:t>
            </a:r>
            <a:r>
              <a:rPr lang="es-ES_tradnl" sz="2900" dirty="0"/>
              <a:t>enfoque trata de maximizar el producto TCW * BCW.</a:t>
            </a:r>
            <a:endParaRPr lang="es-ES_tradnl" sz="2900" dirty="0" smtClean="0"/>
          </a:p>
        </p:txBody>
      </p:sp>
    </p:spTree>
    <p:extLst>
      <p:ext uri="{BB962C8B-B14F-4D97-AF65-F5344CB8AC3E}">
        <p14:creationId xmlns:p14="http://schemas.microsoft.com/office/powerpoint/2010/main" val="14078157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62</a:t>
            </a:fld>
            <a:endParaRPr lang="en-US" sz="1400" dirty="0"/>
          </a:p>
        </p:txBody>
      </p:sp>
      <p:pic>
        <p:nvPicPr>
          <p:cNvPr id="6" name="Imagen 5"/>
          <p:cNvPicPr>
            <a:picLocks noChangeAspect="1"/>
          </p:cNvPicPr>
          <p:nvPr/>
        </p:nvPicPr>
        <p:blipFill>
          <a:blip r:embed="rId2"/>
          <a:stretch>
            <a:fillRect/>
          </a:stretch>
        </p:blipFill>
        <p:spPr>
          <a:xfrm>
            <a:off x="6612824" y="1184222"/>
            <a:ext cx="5398490" cy="5172127"/>
          </a:xfrm>
          <a:prstGeom prst="rect">
            <a:avLst/>
          </a:prstGeom>
        </p:spPr>
      </p:pic>
      <p:sp>
        <p:nvSpPr>
          <p:cNvPr id="8" name="Marcador de contenido 2"/>
          <p:cNvSpPr txBox="1">
            <a:spLocks/>
          </p:cNvSpPr>
          <p:nvPr/>
        </p:nvSpPr>
        <p:spPr>
          <a:xfrm>
            <a:off x="471425" y="1350478"/>
            <a:ext cx="6719083" cy="5005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200" dirty="0"/>
              <a:t>Esto también resulta en la selección de valores para TCW y BCW que son lo más cercanos </a:t>
            </a:r>
            <a:r>
              <a:rPr lang="es-ES_tradnl" sz="2200" dirty="0" smtClean="0"/>
              <a:t>posible. </a:t>
            </a:r>
          </a:p>
          <a:p>
            <a:r>
              <a:rPr lang="es-ES_tradnl" sz="2200" dirty="0" smtClean="0"/>
              <a:t>Para </a:t>
            </a:r>
            <a:r>
              <a:rPr lang="es-ES_tradnl" sz="2200" dirty="0"/>
              <a:t>encontrar la división que produce la mejor partición de las columnas, primero tenemos que dividir las columnas en "una columna BC" y "n - 1 columna TC". Calculamos el valor de Z para este punto de inicio y luego agregamos repetidamente columnas de TC a BC hasta que TC solo tenga una columna. De estos cálculos, elegimos la división que tiene el valor Z más alto. Recuerde la matriz de afinidad para nuestro ejemplo (que se muestra aquí nuevamente en la Figura 2.23a). Como se muestra en la Figura 2.23b, comenzamos a dividir la tabla colocando C4, C1 y C3 en TC y C2 en BC. En esta figura, el "icono X" indica la </a:t>
            </a:r>
            <a:r>
              <a:rPr lang="es-ES_tradnl" sz="2200" dirty="0" err="1" smtClean="0"/>
              <a:t>separaci</a:t>
            </a:r>
            <a:r>
              <a:rPr lang="es-ES" sz="2200" dirty="0" err="1" smtClean="0"/>
              <a:t>ón</a:t>
            </a:r>
            <a:r>
              <a:rPr lang="es-ES_tradnl" sz="2200" dirty="0" smtClean="0"/>
              <a:t> </a:t>
            </a:r>
            <a:r>
              <a:rPr lang="es-ES_tradnl" sz="2200" dirty="0"/>
              <a:t>de BC y </a:t>
            </a:r>
            <a:r>
              <a:rPr lang="es-ES_tradnl" sz="2200" dirty="0" smtClean="0"/>
              <a:t>de </a:t>
            </a:r>
            <a:r>
              <a:rPr lang="es-ES_tradnl" sz="2200" dirty="0"/>
              <a:t>TC.</a:t>
            </a:r>
            <a:endParaRPr lang="es-ES_tradnl" sz="2200" dirty="0" smtClean="0"/>
          </a:p>
        </p:txBody>
      </p:sp>
    </p:spTree>
    <p:extLst>
      <p:ext uri="{BB962C8B-B14F-4D97-AF65-F5344CB8AC3E}">
        <p14:creationId xmlns:p14="http://schemas.microsoft.com/office/powerpoint/2010/main" val="18608990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63</a:t>
            </a:fld>
            <a:endParaRPr lang="en-US" sz="1400" dirty="0"/>
          </a:p>
        </p:txBody>
      </p:sp>
      <p:pic>
        <p:nvPicPr>
          <p:cNvPr id="6" name="Imagen 5"/>
          <p:cNvPicPr>
            <a:picLocks noChangeAspect="1"/>
          </p:cNvPicPr>
          <p:nvPr/>
        </p:nvPicPr>
        <p:blipFill>
          <a:blip r:embed="rId2"/>
          <a:stretch>
            <a:fillRect/>
          </a:stretch>
        </p:blipFill>
        <p:spPr>
          <a:xfrm>
            <a:off x="6612824" y="1184222"/>
            <a:ext cx="5398490" cy="5172128"/>
          </a:xfrm>
          <a:prstGeom prst="rect">
            <a:avLst/>
          </a:prstGeom>
        </p:spPr>
      </p:pic>
      <p:sp>
        <p:nvSpPr>
          <p:cNvPr id="8" name="Marcador de contenido 2"/>
          <p:cNvSpPr txBox="1">
            <a:spLocks/>
          </p:cNvSpPr>
          <p:nvPr/>
        </p:nvSpPr>
        <p:spPr>
          <a:xfrm>
            <a:off x="471425" y="1350479"/>
            <a:ext cx="6906119" cy="37439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100" dirty="0"/>
              <a:t>El cálculo de TC incluirá el valor de afinidad para todas las aplicaciones que acceden a una de las columnas de TC (C4, C1 o C3) pero no acceden a ninguna columna de BC (C2). En este caso, las aplicaciones AP1, AP2 y AP4 acceden a columnas </a:t>
            </a:r>
            <a:r>
              <a:rPr lang="es-ES_tradnl" sz="2100" dirty="0" smtClean="0"/>
              <a:t>de TC solamente, </a:t>
            </a:r>
            <a:r>
              <a:rPr lang="es-ES_tradnl" sz="2100" dirty="0"/>
              <a:t>AP3 accede a ambas columnas de TC y BC, y ninguna aplicación es solo de BC. </a:t>
            </a:r>
            <a:endParaRPr lang="es-ES_tradnl" sz="2100" dirty="0" smtClean="0"/>
          </a:p>
          <a:p>
            <a:r>
              <a:rPr lang="es-ES_tradnl" sz="2100" dirty="0" smtClean="0"/>
              <a:t>Usamos </a:t>
            </a:r>
            <a:r>
              <a:rPr lang="es-ES_tradnl" sz="2100" dirty="0"/>
              <a:t>la función “AFF (a)” para representar la afinidad para la aplicación “a”. En otras palabras, en nuestro ejemplo, esta es una notación corta para ver el valor de la columna de afinidad en la Figura 2.23a para </a:t>
            </a:r>
            <a:r>
              <a:rPr lang="es-ES_tradnl" sz="2100" dirty="0" smtClean="0"/>
              <a:t>la</a:t>
            </a:r>
            <a:r>
              <a:rPr lang="es-ES_tradnl" sz="2100" dirty="0" smtClean="0"/>
              <a:t> </a:t>
            </a:r>
            <a:r>
              <a:rPr lang="es-ES_tradnl" sz="2100" dirty="0"/>
              <a:t>fila correspondiente a la aplicación "a". Para esta opción de división en </a:t>
            </a:r>
            <a:r>
              <a:rPr lang="es-ES_tradnl" sz="2100" dirty="0" smtClean="0"/>
              <a:t>el ejemplo</a:t>
            </a:r>
            <a:r>
              <a:rPr lang="es-ES_tradnl" sz="2100" dirty="0"/>
              <a:t>, calculamos Z de la siguiente manera:</a:t>
            </a:r>
            <a:endParaRPr lang="es-ES_tradnl" sz="2100" dirty="0" smtClean="0"/>
          </a:p>
        </p:txBody>
      </p:sp>
      <p:sp>
        <p:nvSpPr>
          <p:cNvPr id="3" name="Rectángulo 2"/>
          <p:cNvSpPr/>
          <p:nvPr/>
        </p:nvSpPr>
        <p:spPr>
          <a:xfrm>
            <a:off x="471425" y="5138952"/>
            <a:ext cx="7378618" cy="1323439"/>
          </a:xfrm>
          <a:prstGeom prst="rect">
            <a:avLst/>
          </a:prstGeom>
        </p:spPr>
        <p:txBody>
          <a:bodyPr wrap="square">
            <a:spAutoFit/>
          </a:bodyPr>
          <a:lstStyle/>
          <a:p>
            <a:r>
              <a:rPr lang="mr-IN" sz="2000" dirty="0">
                <a:solidFill>
                  <a:srgbClr val="292526"/>
                </a:solidFill>
                <a:latin typeface=""/>
              </a:rPr>
              <a:t>TCW = AFF(AP1) + AFF(AP2) + AFF(AP4) = 3 + 7 + 3 = 13</a:t>
            </a:r>
          </a:p>
          <a:p>
            <a:r>
              <a:rPr lang="en-US" sz="2000" dirty="0">
                <a:solidFill>
                  <a:srgbClr val="292526"/>
                </a:solidFill>
                <a:latin typeface=""/>
              </a:rPr>
              <a:t>BCW = none = 0</a:t>
            </a:r>
          </a:p>
          <a:p>
            <a:r>
              <a:rPr lang="mr-IN" sz="2000" dirty="0">
                <a:solidFill>
                  <a:srgbClr val="292526"/>
                </a:solidFill>
                <a:latin typeface=""/>
              </a:rPr>
              <a:t>BOCW = AFF(AP3) = 4</a:t>
            </a:r>
          </a:p>
          <a:p>
            <a:r>
              <a:rPr lang="mr-IN" sz="2000" dirty="0" err="1">
                <a:solidFill>
                  <a:srgbClr val="292526"/>
                </a:solidFill>
                <a:latin typeface=""/>
              </a:rPr>
              <a:t>Z</a:t>
            </a:r>
            <a:r>
              <a:rPr lang="mr-IN" sz="2000" dirty="0">
                <a:solidFill>
                  <a:srgbClr val="292526"/>
                </a:solidFill>
                <a:latin typeface=""/>
              </a:rPr>
              <a:t> = 13*0 – </a:t>
            </a:r>
            <a:r>
              <a:rPr lang="mr-IN" sz="2000" dirty="0" smtClean="0">
                <a:solidFill>
                  <a:srgbClr val="292526"/>
                </a:solidFill>
                <a:latin typeface=""/>
              </a:rPr>
              <a:t>4</a:t>
            </a:r>
            <a:r>
              <a:rPr lang="es-ES" sz="2000" baseline="30000" dirty="0" smtClean="0">
                <a:solidFill>
                  <a:srgbClr val="292526"/>
                </a:solidFill>
                <a:latin typeface=""/>
              </a:rPr>
              <a:t>2</a:t>
            </a:r>
            <a:r>
              <a:rPr lang="mr-IN" sz="2000" dirty="0" smtClean="0">
                <a:solidFill>
                  <a:srgbClr val="292526"/>
                </a:solidFill>
                <a:latin typeface=""/>
              </a:rPr>
              <a:t>= </a:t>
            </a:r>
            <a:r>
              <a:rPr lang="mr-IN" sz="2000" dirty="0">
                <a:solidFill>
                  <a:srgbClr val="292526"/>
                </a:solidFill>
                <a:latin typeface=""/>
              </a:rPr>
              <a:t>–16</a:t>
            </a:r>
            <a:endParaRPr lang="en-US" sz="2000" dirty="0"/>
          </a:p>
        </p:txBody>
      </p:sp>
    </p:spTree>
    <p:extLst>
      <p:ext uri="{BB962C8B-B14F-4D97-AF65-F5344CB8AC3E}">
        <p14:creationId xmlns:p14="http://schemas.microsoft.com/office/powerpoint/2010/main" val="13547256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64</a:t>
            </a:fld>
            <a:endParaRPr lang="en-US" sz="1400" dirty="0"/>
          </a:p>
        </p:txBody>
      </p:sp>
      <p:sp>
        <p:nvSpPr>
          <p:cNvPr id="8" name="Marcador de contenido 2"/>
          <p:cNvSpPr txBox="1">
            <a:spLocks/>
          </p:cNvSpPr>
          <p:nvPr/>
        </p:nvSpPr>
        <p:spPr>
          <a:xfrm>
            <a:off x="685801" y="1596634"/>
            <a:ext cx="7004628" cy="45931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a:t>En el siguiente paso, el punto de división se moverá a la mitad de la matriz, dejando al TC y al BC cada uno con dos columnas, como se muestra en la Figura 2.24. </a:t>
            </a:r>
            <a:endParaRPr lang="es-ES_tradnl" sz="2400" dirty="0" smtClean="0"/>
          </a:p>
          <a:p>
            <a:r>
              <a:rPr lang="es-ES_tradnl" sz="2400" dirty="0" smtClean="0"/>
              <a:t>Ahora</a:t>
            </a:r>
            <a:r>
              <a:rPr lang="es-ES_tradnl" sz="2400" dirty="0"/>
              <a:t>, AP1 y AP2 siguen siendo los mismos, pero AP3 usa columnas solo BC, y AP4 usa columnas que son de ambas esquinas. Para esta opción de división, el valor de Z se calcula de la siguiente manera:</a:t>
            </a:r>
            <a:endParaRPr lang="es-ES_tradnl" sz="2400" dirty="0" smtClean="0"/>
          </a:p>
        </p:txBody>
      </p:sp>
      <p:pic>
        <p:nvPicPr>
          <p:cNvPr id="3" name="Imagen 2"/>
          <p:cNvPicPr>
            <a:picLocks noChangeAspect="1"/>
          </p:cNvPicPr>
          <p:nvPr/>
        </p:nvPicPr>
        <p:blipFill>
          <a:blip r:embed="rId2"/>
          <a:stretch>
            <a:fillRect/>
          </a:stretch>
        </p:blipFill>
        <p:spPr>
          <a:xfrm>
            <a:off x="7971076" y="3526202"/>
            <a:ext cx="3759012" cy="2804102"/>
          </a:xfrm>
          <a:prstGeom prst="rect">
            <a:avLst/>
          </a:prstGeom>
        </p:spPr>
      </p:pic>
      <p:pic>
        <p:nvPicPr>
          <p:cNvPr id="7" name="Imagen 6"/>
          <p:cNvPicPr>
            <a:picLocks noChangeAspect="1"/>
          </p:cNvPicPr>
          <p:nvPr/>
        </p:nvPicPr>
        <p:blipFill>
          <a:blip r:embed="rId3"/>
          <a:stretch>
            <a:fillRect/>
          </a:stretch>
        </p:blipFill>
        <p:spPr>
          <a:xfrm>
            <a:off x="7971076" y="1281255"/>
            <a:ext cx="3674805" cy="2161650"/>
          </a:xfrm>
          <a:prstGeom prst="rect">
            <a:avLst/>
          </a:prstGeom>
        </p:spPr>
      </p:pic>
      <p:sp>
        <p:nvSpPr>
          <p:cNvPr id="9" name="CuadroTexto 8"/>
          <p:cNvSpPr txBox="1"/>
          <p:nvPr/>
        </p:nvSpPr>
        <p:spPr>
          <a:xfrm>
            <a:off x="1433945" y="4764980"/>
            <a:ext cx="4936480" cy="1508105"/>
          </a:xfrm>
          <a:prstGeom prst="rect">
            <a:avLst/>
          </a:prstGeom>
          <a:noFill/>
        </p:spPr>
        <p:txBody>
          <a:bodyPr wrap="none" rtlCol="0">
            <a:spAutoFit/>
          </a:bodyPr>
          <a:lstStyle/>
          <a:p>
            <a:r>
              <a:rPr lang="mr-IN" sz="2300" dirty="0"/>
              <a:t>TCW = AFF(AP1) + AFF(AP2) = 3 + 7 = 10</a:t>
            </a:r>
          </a:p>
          <a:p>
            <a:r>
              <a:rPr lang="mr-IN" sz="2300" dirty="0"/>
              <a:t>BCW = AFF(AP3) = </a:t>
            </a:r>
            <a:r>
              <a:rPr lang="mr-IN" sz="2300" dirty="0" smtClean="0"/>
              <a:t>4</a:t>
            </a:r>
            <a:endParaRPr lang="es-ES" sz="2300" dirty="0" smtClean="0"/>
          </a:p>
          <a:p>
            <a:r>
              <a:rPr lang="mr-IN" sz="2300" dirty="0"/>
              <a:t>BOCW = AFF(AP4) = 3</a:t>
            </a:r>
          </a:p>
          <a:p>
            <a:r>
              <a:rPr lang="mr-IN" sz="2300" dirty="0" err="1"/>
              <a:t>Z</a:t>
            </a:r>
            <a:r>
              <a:rPr lang="mr-IN" sz="2300" dirty="0"/>
              <a:t> = 4*10 – 3</a:t>
            </a:r>
            <a:r>
              <a:rPr lang="mr-IN" sz="2300" baseline="30000" dirty="0"/>
              <a:t>2</a:t>
            </a:r>
            <a:r>
              <a:rPr lang="mr-IN" sz="2300" dirty="0"/>
              <a:t> = 40 – 9 = 31</a:t>
            </a:r>
            <a:endParaRPr lang="en-US" sz="2300" dirty="0"/>
          </a:p>
        </p:txBody>
      </p:sp>
    </p:spTree>
    <p:extLst>
      <p:ext uri="{BB962C8B-B14F-4D97-AF65-F5344CB8AC3E}">
        <p14:creationId xmlns:p14="http://schemas.microsoft.com/office/powerpoint/2010/main" val="2010960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65</a:t>
            </a:fld>
            <a:endParaRPr lang="en-US" sz="1400" dirty="0"/>
          </a:p>
        </p:txBody>
      </p:sp>
      <p:sp>
        <p:nvSpPr>
          <p:cNvPr id="8" name="Marcador de contenido 2"/>
          <p:cNvSpPr txBox="1">
            <a:spLocks/>
          </p:cNvSpPr>
          <p:nvPr/>
        </p:nvSpPr>
        <p:spPr>
          <a:xfrm>
            <a:off x="685801" y="1596634"/>
            <a:ext cx="7004628" cy="45931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a:t>En el siguiente paso, el punto de división se moverá a la esquina superior izquierda, como se muestra en la Figura 2.25. </a:t>
            </a:r>
            <a:endParaRPr lang="es-ES_tradnl" sz="2400" dirty="0" smtClean="0"/>
          </a:p>
          <a:p>
            <a:r>
              <a:rPr lang="es-ES_tradnl" sz="2400" dirty="0" smtClean="0"/>
              <a:t>Ahora</a:t>
            </a:r>
            <a:r>
              <a:rPr lang="es-ES_tradnl" sz="2400" dirty="0"/>
              <a:t>, AP2 sigue usando solo las columnas de la esquina superior, pero AP3 y AP4 están usando solo las columnas de la parte inferior y AP1 está usando las columnas de ambas esquinas. Para esta opción de división tenemos lo siguiente:</a:t>
            </a:r>
            <a:endParaRPr lang="es-ES_tradnl" sz="2400" dirty="0" smtClean="0"/>
          </a:p>
        </p:txBody>
      </p:sp>
      <p:pic>
        <p:nvPicPr>
          <p:cNvPr id="7" name="Imagen 6"/>
          <p:cNvPicPr>
            <a:picLocks noChangeAspect="1"/>
          </p:cNvPicPr>
          <p:nvPr/>
        </p:nvPicPr>
        <p:blipFill>
          <a:blip r:embed="rId2"/>
          <a:stretch>
            <a:fillRect/>
          </a:stretch>
        </p:blipFill>
        <p:spPr>
          <a:xfrm>
            <a:off x="7971076" y="1281255"/>
            <a:ext cx="3674805" cy="2161650"/>
          </a:xfrm>
          <a:prstGeom prst="rect">
            <a:avLst/>
          </a:prstGeom>
        </p:spPr>
      </p:pic>
      <p:sp>
        <p:nvSpPr>
          <p:cNvPr id="9" name="CuadroTexto 8"/>
          <p:cNvSpPr txBox="1"/>
          <p:nvPr/>
        </p:nvSpPr>
        <p:spPr>
          <a:xfrm>
            <a:off x="1433945" y="4764980"/>
            <a:ext cx="4990469" cy="1569660"/>
          </a:xfrm>
          <a:prstGeom prst="rect">
            <a:avLst/>
          </a:prstGeom>
          <a:noFill/>
        </p:spPr>
        <p:txBody>
          <a:bodyPr wrap="none" rtlCol="0">
            <a:spAutoFit/>
          </a:bodyPr>
          <a:lstStyle/>
          <a:p>
            <a:r>
              <a:rPr lang="mr-IN" sz="2400" dirty="0"/>
              <a:t>TCW = AFF(AP2) = 7</a:t>
            </a:r>
          </a:p>
          <a:p>
            <a:r>
              <a:rPr lang="mr-IN" sz="2400" dirty="0"/>
              <a:t>BCW = AFF(AP3) + AFF(AP4) = 4 + 3 = 7</a:t>
            </a:r>
          </a:p>
          <a:p>
            <a:r>
              <a:rPr lang="mr-IN" sz="2400" dirty="0"/>
              <a:t>BOCW = AFF(AP1) = 3</a:t>
            </a:r>
          </a:p>
          <a:p>
            <a:r>
              <a:rPr lang="mr-IN" sz="2400" dirty="0" err="1"/>
              <a:t>Z</a:t>
            </a:r>
            <a:r>
              <a:rPr lang="mr-IN" sz="2400" dirty="0"/>
              <a:t> = 7*7 – 3</a:t>
            </a:r>
            <a:r>
              <a:rPr lang="mr-IN" sz="2400" baseline="30000" dirty="0"/>
              <a:t>2</a:t>
            </a:r>
            <a:r>
              <a:rPr lang="mr-IN" sz="2400" dirty="0"/>
              <a:t> = 49 – 9 = 40</a:t>
            </a:r>
            <a:endParaRPr lang="en-US" sz="2100" dirty="0"/>
          </a:p>
        </p:txBody>
      </p:sp>
      <p:pic>
        <p:nvPicPr>
          <p:cNvPr id="6" name="Imagen 5"/>
          <p:cNvPicPr>
            <a:picLocks noChangeAspect="1"/>
          </p:cNvPicPr>
          <p:nvPr/>
        </p:nvPicPr>
        <p:blipFill>
          <a:blip r:embed="rId3"/>
          <a:stretch>
            <a:fillRect/>
          </a:stretch>
        </p:blipFill>
        <p:spPr>
          <a:xfrm>
            <a:off x="8091382" y="3753665"/>
            <a:ext cx="3434191" cy="2606675"/>
          </a:xfrm>
          <a:prstGeom prst="rect">
            <a:avLst/>
          </a:prstGeom>
        </p:spPr>
      </p:pic>
    </p:spTree>
    <p:extLst>
      <p:ext uri="{BB962C8B-B14F-4D97-AF65-F5344CB8AC3E}">
        <p14:creationId xmlns:p14="http://schemas.microsoft.com/office/powerpoint/2010/main" val="13132082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66</a:t>
            </a:fld>
            <a:endParaRPr lang="en-US" sz="1400" dirty="0"/>
          </a:p>
        </p:txBody>
      </p:sp>
      <p:sp>
        <p:nvSpPr>
          <p:cNvPr id="8" name="Marcador de contenido 2"/>
          <p:cNvSpPr txBox="1">
            <a:spLocks/>
          </p:cNvSpPr>
          <p:nvPr/>
        </p:nvSpPr>
        <p:spPr>
          <a:xfrm>
            <a:off x="685801" y="1828800"/>
            <a:ext cx="7004628" cy="43609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600" dirty="0" smtClean="0"/>
              <a:t>Este enfoque </a:t>
            </a:r>
            <a:r>
              <a:rPr lang="es-ES_tradnl" sz="2600" dirty="0"/>
              <a:t>crea particiones no superpuestas moviéndose a lo largo de la diagonal de la matriz. El algoritmo propuesto tiene la desventaja de no poder crear un bloque de columnas incrustado o interno como una partición. Para poder hacer esto, el enfoque debe colocar {C1, C3} en una partición y {C4, C2} en otra partición como se muestra en la Figura 2.26.</a:t>
            </a:r>
            <a:endParaRPr lang="es-ES_tradnl" sz="2600" dirty="0" smtClean="0"/>
          </a:p>
        </p:txBody>
      </p:sp>
      <p:pic>
        <p:nvPicPr>
          <p:cNvPr id="6" name="Imagen 5"/>
          <p:cNvPicPr>
            <a:picLocks noChangeAspect="1"/>
          </p:cNvPicPr>
          <p:nvPr/>
        </p:nvPicPr>
        <p:blipFill>
          <a:blip r:embed="rId2"/>
          <a:stretch>
            <a:fillRect/>
          </a:stretch>
        </p:blipFill>
        <p:spPr>
          <a:xfrm>
            <a:off x="7368495" y="2264326"/>
            <a:ext cx="4477178" cy="3011920"/>
          </a:xfrm>
          <a:prstGeom prst="rect">
            <a:avLst/>
          </a:prstGeom>
        </p:spPr>
      </p:pic>
    </p:spTree>
    <p:extLst>
      <p:ext uri="{BB962C8B-B14F-4D97-AF65-F5344CB8AC3E}">
        <p14:creationId xmlns:p14="http://schemas.microsoft.com/office/powerpoint/2010/main" val="1622983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6788727" cy="819097"/>
          </a:xfrm>
        </p:spPr>
        <p:txBody>
          <a:bodyPr>
            <a:normAutofit fontScale="90000"/>
          </a:bodyPr>
          <a:lstStyle/>
          <a:p>
            <a:r>
              <a:rPr lang="en-US" sz="3800" dirty="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67</a:t>
            </a:fld>
            <a:endParaRPr lang="en-US" sz="1400" dirty="0"/>
          </a:p>
        </p:txBody>
      </p:sp>
      <p:pic>
        <p:nvPicPr>
          <p:cNvPr id="3" name="Imagen 2"/>
          <p:cNvPicPr>
            <a:picLocks noChangeAspect="1"/>
          </p:cNvPicPr>
          <p:nvPr/>
        </p:nvPicPr>
        <p:blipFill>
          <a:blip r:embed="rId2"/>
          <a:stretch>
            <a:fillRect/>
          </a:stretch>
        </p:blipFill>
        <p:spPr>
          <a:xfrm>
            <a:off x="7442200" y="50800"/>
            <a:ext cx="4749800" cy="6807200"/>
          </a:xfrm>
          <a:prstGeom prst="rect">
            <a:avLst/>
          </a:prstGeom>
        </p:spPr>
      </p:pic>
      <p:sp>
        <p:nvSpPr>
          <p:cNvPr id="8" name="Marcador de contenido 2"/>
          <p:cNvSpPr txBox="1">
            <a:spLocks/>
          </p:cNvSpPr>
          <p:nvPr/>
        </p:nvSpPr>
        <p:spPr>
          <a:xfrm>
            <a:off x="685800" y="1631371"/>
            <a:ext cx="7467599" cy="4588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a:t>Podemos superar esta desventaja agregando una operación SHIFT. Cuando se utiliza la operación SHIFT</a:t>
            </a:r>
            <a:r>
              <a:rPr lang="es-ES_tradnl" sz="2400" dirty="0" smtClean="0"/>
              <a:t>, </a:t>
            </a:r>
            <a:r>
              <a:rPr lang="es-ES" sz="2400" dirty="0" smtClean="0"/>
              <a:t>ésta </a:t>
            </a:r>
            <a:r>
              <a:rPr lang="es-ES_tradnl" sz="2400" dirty="0" smtClean="0"/>
              <a:t>mueve </a:t>
            </a:r>
            <a:r>
              <a:rPr lang="es-ES_tradnl" sz="2400" dirty="0"/>
              <a:t>la fila superior de la matriz hacia la parte inferior y luego </a:t>
            </a:r>
            <a:r>
              <a:rPr lang="es-ES_tradnl" sz="2400" dirty="0" smtClean="0"/>
              <a:t>mueve </a:t>
            </a:r>
            <a:r>
              <a:rPr lang="es-ES_tradnl" sz="2400" dirty="0"/>
              <a:t>la columna más a la izquierda de la matriz hacia el extremo derecho. </a:t>
            </a:r>
            <a:endParaRPr lang="es-ES_tradnl" sz="2400" dirty="0" smtClean="0"/>
          </a:p>
          <a:p>
            <a:r>
              <a:rPr lang="es-ES_tradnl" sz="2400" dirty="0" smtClean="0"/>
              <a:t>La </a:t>
            </a:r>
            <a:r>
              <a:rPr lang="es-ES_tradnl" sz="2400" dirty="0"/>
              <a:t>Figura 2.27a representa la matriz original, junto con una flecha que indica dónde se supone que se mueve la fila superior como parte del SHIFT</a:t>
            </a:r>
            <a:r>
              <a:rPr lang="es-ES_tradnl" sz="2400" dirty="0" smtClean="0"/>
              <a:t>. </a:t>
            </a:r>
          </a:p>
          <a:p>
            <a:r>
              <a:rPr lang="es-ES_tradnl" sz="2400" dirty="0" smtClean="0"/>
              <a:t>La </a:t>
            </a:r>
            <a:r>
              <a:rPr lang="es-ES_tradnl" sz="2400" dirty="0"/>
              <a:t>Figura 2.27b muestra la matriz después de la rotación de la fila superior, con otra flecha que indica dónde se supone que se moverán las columnas de la izquierda como parte de la misma operación SHIFT</a:t>
            </a:r>
            <a:r>
              <a:rPr lang="es-ES_tradnl" sz="2400" dirty="0" smtClean="0"/>
              <a:t>. </a:t>
            </a:r>
          </a:p>
        </p:txBody>
      </p:sp>
    </p:spTree>
    <p:extLst>
      <p:ext uri="{BB962C8B-B14F-4D97-AF65-F5344CB8AC3E}">
        <p14:creationId xmlns:p14="http://schemas.microsoft.com/office/powerpoint/2010/main" val="16609908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038109" cy="1203559"/>
          </a:xfrm>
        </p:spPr>
        <p:txBody>
          <a:bodyPr>
            <a:normAutofit/>
          </a:bodyPr>
          <a:lstStyle/>
          <a:p>
            <a:r>
              <a:rPr lang="en-US" sz="3800" dirty="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68</a:t>
            </a:fld>
            <a:endParaRPr lang="en-US" sz="1400" dirty="0"/>
          </a:p>
        </p:txBody>
      </p:sp>
      <p:pic>
        <p:nvPicPr>
          <p:cNvPr id="6" name="Imagen 5"/>
          <p:cNvPicPr>
            <a:picLocks noChangeAspect="1"/>
          </p:cNvPicPr>
          <p:nvPr/>
        </p:nvPicPr>
        <p:blipFill>
          <a:blip r:embed="rId2"/>
          <a:stretch>
            <a:fillRect/>
          </a:stretch>
        </p:blipFill>
        <p:spPr>
          <a:xfrm>
            <a:off x="7442200" y="50800"/>
            <a:ext cx="4749800" cy="6807200"/>
          </a:xfrm>
          <a:prstGeom prst="rect">
            <a:avLst/>
          </a:prstGeom>
        </p:spPr>
      </p:pic>
      <p:sp>
        <p:nvSpPr>
          <p:cNvPr id="8" name="Marcador de contenido 2"/>
          <p:cNvSpPr txBox="1">
            <a:spLocks/>
          </p:cNvSpPr>
          <p:nvPr/>
        </p:nvSpPr>
        <p:spPr>
          <a:xfrm>
            <a:off x="685801" y="1932709"/>
            <a:ext cx="7190508" cy="4059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smtClean="0"/>
              <a:t>La </a:t>
            </a:r>
            <a:r>
              <a:rPr lang="es-ES_tradnl" sz="2400" dirty="0"/>
              <a:t>Figura 2.27c muestra la matriz después de rotar la columna de la derecha. El proceso SHIFT se repite un total de n veces, de modo que cada bloque diagonal tenga la oportunidad de ser llevado a la esquina superior izquierda de la matriz. Para nuestro ejemplo, solo necesitamos utilizar SHIFT una vez, ya que todas las demás combinaciones ya se han cubierto</a:t>
            </a:r>
            <a:r>
              <a:rPr lang="es-ES_tradnl" sz="2400" dirty="0" smtClean="0"/>
              <a:t>.</a:t>
            </a:r>
          </a:p>
        </p:txBody>
      </p:sp>
    </p:spTree>
    <p:extLst>
      <p:ext uri="{BB962C8B-B14F-4D97-AF65-F5344CB8AC3E}">
        <p14:creationId xmlns:p14="http://schemas.microsoft.com/office/powerpoint/2010/main" val="4490682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038109" cy="1203559"/>
          </a:xfrm>
        </p:spPr>
        <p:txBody>
          <a:bodyPr>
            <a:normAutofit/>
          </a:bodyPr>
          <a:lstStyle/>
          <a:p>
            <a:r>
              <a:rPr lang="en-US" sz="3800" dirty="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69</a:t>
            </a:fld>
            <a:endParaRPr lang="en-US" sz="1400" dirty="0"/>
          </a:p>
        </p:txBody>
      </p:sp>
      <p:pic>
        <p:nvPicPr>
          <p:cNvPr id="6" name="Imagen 5"/>
          <p:cNvPicPr>
            <a:picLocks noChangeAspect="1"/>
          </p:cNvPicPr>
          <p:nvPr/>
        </p:nvPicPr>
        <p:blipFill rotWithShape="1">
          <a:blip r:embed="rId2"/>
          <a:srcRect l="-1134" t="65343"/>
          <a:stretch/>
        </p:blipFill>
        <p:spPr>
          <a:xfrm>
            <a:off x="7038753" y="3181739"/>
            <a:ext cx="5153247" cy="2530846"/>
          </a:xfrm>
          <a:prstGeom prst="rect">
            <a:avLst/>
          </a:prstGeom>
        </p:spPr>
      </p:pic>
      <p:sp>
        <p:nvSpPr>
          <p:cNvPr id="8" name="Marcador de contenido 2"/>
          <p:cNvSpPr txBox="1">
            <a:spLocks/>
          </p:cNvSpPr>
          <p:nvPr/>
        </p:nvSpPr>
        <p:spPr>
          <a:xfrm>
            <a:off x="685801" y="1932709"/>
            <a:ext cx="7190508" cy="4059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600" dirty="0" smtClean="0"/>
              <a:t>Después </a:t>
            </a:r>
            <a:r>
              <a:rPr lang="es-ES_tradnl" sz="2600" dirty="0"/>
              <a:t>de SHIFT </a:t>
            </a:r>
            <a:r>
              <a:rPr lang="es-ES_tradnl" sz="2600" dirty="0" smtClean="0"/>
              <a:t>, </a:t>
            </a:r>
            <a:r>
              <a:rPr lang="es-ES_tradnl" sz="2600" dirty="0"/>
              <a:t>AP4 usa columnas de solo TC, AP2 usa columnas de solo BC y AP1 y AP3 usan columnas de ambas esquinas. Para esta opción de división tenemos lo siguiente:</a:t>
            </a:r>
            <a:endParaRPr lang="es-ES_tradnl" sz="2600" dirty="0" smtClean="0"/>
          </a:p>
        </p:txBody>
      </p:sp>
      <p:pic>
        <p:nvPicPr>
          <p:cNvPr id="7" name="Imagen 6"/>
          <p:cNvPicPr>
            <a:picLocks noChangeAspect="1"/>
          </p:cNvPicPr>
          <p:nvPr/>
        </p:nvPicPr>
        <p:blipFill>
          <a:blip r:embed="rId3"/>
          <a:stretch>
            <a:fillRect/>
          </a:stretch>
        </p:blipFill>
        <p:spPr>
          <a:xfrm>
            <a:off x="8153400" y="851884"/>
            <a:ext cx="3674805" cy="2161650"/>
          </a:xfrm>
          <a:prstGeom prst="rect">
            <a:avLst/>
          </a:prstGeom>
        </p:spPr>
      </p:pic>
      <p:sp>
        <p:nvSpPr>
          <p:cNvPr id="3" name="CuadroTexto 2"/>
          <p:cNvSpPr txBox="1"/>
          <p:nvPr/>
        </p:nvSpPr>
        <p:spPr>
          <a:xfrm>
            <a:off x="978195" y="3955312"/>
            <a:ext cx="5622052" cy="1692771"/>
          </a:xfrm>
          <a:prstGeom prst="rect">
            <a:avLst/>
          </a:prstGeom>
          <a:noFill/>
        </p:spPr>
        <p:txBody>
          <a:bodyPr wrap="none" rtlCol="0">
            <a:spAutoFit/>
          </a:bodyPr>
          <a:lstStyle/>
          <a:p>
            <a:r>
              <a:rPr lang="mr-IN" sz="2600" dirty="0"/>
              <a:t>TCW = AFF(AP4) = 3</a:t>
            </a:r>
          </a:p>
          <a:p>
            <a:r>
              <a:rPr lang="mr-IN" sz="2600" dirty="0"/>
              <a:t>BCW = AFF(AP2) = 7</a:t>
            </a:r>
          </a:p>
          <a:p>
            <a:r>
              <a:rPr lang="mr-IN" sz="2600" dirty="0"/>
              <a:t>BOCW = AFF(AP1) + AFF(AP3) = 3 + 4 = 7</a:t>
            </a:r>
          </a:p>
          <a:p>
            <a:r>
              <a:rPr lang="mr-IN" sz="2600" dirty="0" err="1"/>
              <a:t>Z</a:t>
            </a:r>
            <a:r>
              <a:rPr lang="mr-IN" sz="2600" dirty="0"/>
              <a:t> = 3*7 – 7</a:t>
            </a:r>
            <a:r>
              <a:rPr lang="mr-IN" sz="2600" baseline="30000" dirty="0"/>
              <a:t>2</a:t>
            </a:r>
            <a:r>
              <a:rPr lang="mr-IN" sz="2600" dirty="0"/>
              <a:t> = 21 – 49 = –28</a:t>
            </a:r>
            <a:endParaRPr lang="en-US" sz="2600" dirty="0"/>
          </a:p>
        </p:txBody>
      </p:sp>
    </p:spTree>
    <p:extLst>
      <p:ext uri="{BB962C8B-B14F-4D97-AF65-F5344CB8AC3E}">
        <p14:creationId xmlns:p14="http://schemas.microsoft.com/office/powerpoint/2010/main" val="60904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865058"/>
            <a:ext cx="10612272" cy="4673854"/>
          </a:xfrm>
        </p:spPr>
        <p:txBody>
          <a:bodyPr>
            <a:normAutofit lnSpcReduction="10000"/>
          </a:bodyPr>
          <a:lstStyle/>
          <a:p>
            <a:r>
              <a:rPr lang="es-ES_tradnl" b="1" dirty="0" smtClean="0"/>
              <a:t>Totalmente replicado: </a:t>
            </a:r>
            <a:r>
              <a:rPr lang="es-ES_tradnl" dirty="0"/>
              <a:t>Esta alternativa de diseño almacena una copia de cada tabla de base de datos en cada sitio. Dado que cada sistema local tiene una copia completa de toda la base de datos, todas las consultas pueden manejarse localmente. Esta alternativa de diseño proporciona el mejor </a:t>
            </a:r>
            <a:r>
              <a:rPr lang="es-ES_tradnl" u="sng" dirty="0"/>
              <a:t>rendimiento de consulta</a:t>
            </a:r>
            <a:r>
              <a:rPr lang="es-ES_tradnl" dirty="0"/>
              <a:t> posible. Por otro lado, dado que todas las copias deben estar sincronizadas, </a:t>
            </a:r>
            <a:r>
              <a:rPr lang="es-ES_tradnl" dirty="0" smtClean="0"/>
              <a:t>es decir mostrar </a:t>
            </a:r>
            <a:r>
              <a:rPr lang="es-ES_tradnl" dirty="0"/>
              <a:t>los mismos valores, el </a:t>
            </a:r>
            <a:r>
              <a:rPr lang="es-ES_tradnl" u="sng" dirty="0"/>
              <a:t>rendimiento de la actualización</a:t>
            </a:r>
            <a:r>
              <a:rPr lang="es-ES_tradnl" dirty="0"/>
              <a:t> se ve afectado negativamente. Los diseñadores de un DDBMS deben evaluar el porcentaje de consultas en comparación con las actualizaciones para asegurarse de que la implementación de una base de datos completamente replicada tenga un rendimiento general aceptable tanto para las consultas como para las actualizaciones.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20321064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70</a:t>
            </a:fld>
            <a:endParaRPr lang="en-US" sz="1400" dirty="0"/>
          </a:p>
        </p:txBody>
      </p:sp>
      <p:sp>
        <p:nvSpPr>
          <p:cNvPr id="8" name="Marcador de contenido 2"/>
          <p:cNvSpPr txBox="1">
            <a:spLocks/>
          </p:cNvSpPr>
          <p:nvPr/>
        </p:nvSpPr>
        <p:spPr>
          <a:xfrm>
            <a:off x="685800" y="1828800"/>
            <a:ext cx="10667999" cy="43609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Entre </a:t>
            </a:r>
            <a:r>
              <a:rPr lang="en-US" sz="2400" dirty="0" err="1"/>
              <a:t>todos</a:t>
            </a:r>
            <a:r>
              <a:rPr lang="en-US" sz="2400" dirty="0"/>
              <a:t> los </a:t>
            </a:r>
            <a:r>
              <a:rPr lang="en-US" sz="2400" dirty="0" err="1"/>
              <a:t>valores</a:t>
            </a:r>
            <a:r>
              <a:rPr lang="en-US" sz="2400" dirty="0"/>
              <a:t> Z </a:t>
            </a:r>
            <a:r>
              <a:rPr lang="en-US" sz="2400" dirty="0" err="1"/>
              <a:t>positivos</a:t>
            </a:r>
            <a:r>
              <a:rPr lang="en-US" sz="2400" dirty="0"/>
              <a:t>, el valor </a:t>
            </a:r>
            <a:r>
              <a:rPr lang="en-US" sz="2400" dirty="0" err="1"/>
              <a:t>máximo</a:t>
            </a:r>
            <a:r>
              <a:rPr lang="en-US" sz="2400" dirty="0"/>
              <a:t> </a:t>
            </a:r>
            <a:r>
              <a:rPr lang="en-US" sz="2400" dirty="0" err="1"/>
              <a:t>es</a:t>
            </a:r>
            <a:r>
              <a:rPr lang="en-US" sz="2400" dirty="0"/>
              <a:t> 40. Este valor </a:t>
            </a:r>
            <a:r>
              <a:rPr lang="en-US" sz="2400" dirty="0" err="1"/>
              <a:t>corresponde</a:t>
            </a:r>
            <a:r>
              <a:rPr lang="en-US" sz="2400" dirty="0"/>
              <a:t> a la </a:t>
            </a:r>
            <a:r>
              <a:rPr lang="en-US" sz="2400" dirty="0" err="1"/>
              <a:t>opción</a:t>
            </a:r>
            <a:r>
              <a:rPr lang="en-US" sz="2400" dirty="0"/>
              <a:t> </a:t>
            </a:r>
            <a:r>
              <a:rPr lang="en-US" sz="2400" dirty="0" err="1"/>
              <a:t>que</a:t>
            </a:r>
            <a:r>
              <a:rPr lang="en-US" sz="2400" dirty="0"/>
              <a:t> </a:t>
            </a:r>
            <a:r>
              <a:rPr lang="en-US" sz="2400" dirty="0" err="1"/>
              <a:t>crea</a:t>
            </a:r>
            <a:r>
              <a:rPr lang="en-US" sz="2400" dirty="0"/>
              <a:t> dos </a:t>
            </a:r>
            <a:r>
              <a:rPr lang="en-US" sz="2400" dirty="0" err="1"/>
              <a:t>particiones</a:t>
            </a:r>
            <a:r>
              <a:rPr lang="en-US" sz="2400" dirty="0"/>
              <a:t> "(C4)" y "(C1, C2, C3)". </a:t>
            </a:r>
            <a:endParaRPr lang="en-US" sz="2400" dirty="0" smtClean="0"/>
          </a:p>
          <a:p>
            <a:r>
              <a:rPr lang="en-US" sz="2400" dirty="0" smtClean="0"/>
              <a:t>Como </a:t>
            </a:r>
            <a:r>
              <a:rPr lang="en-US" sz="2400" dirty="0"/>
              <a:t>se </a:t>
            </a:r>
            <a:r>
              <a:rPr lang="en-US" sz="2400" dirty="0" err="1"/>
              <a:t>mencionó</a:t>
            </a:r>
            <a:r>
              <a:rPr lang="en-US" sz="2400" dirty="0"/>
              <a:t> </a:t>
            </a:r>
            <a:r>
              <a:rPr lang="en-US" sz="2400" dirty="0" err="1"/>
              <a:t>anteriormente</a:t>
            </a:r>
            <a:r>
              <a:rPr lang="en-US" sz="2400" dirty="0"/>
              <a:t>, </a:t>
            </a:r>
            <a:r>
              <a:rPr lang="en-US" sz="2400" dirty="0" err="1"/>
              <a:t>debemos</a:t>
            </a:r>
            <a:r>
              <a:rPr lang="en-US" sz="2400" dirty="0"/>
              <a:t> </a:t>
            </a:r>
            <a:r>
              <a:rPr lang="en-US" sz="2400" dirty="0" err="1"/>
              <a:t>incluir</a:t>
            </a:r>
            <a:r>
              <a:rPr lang="en-US" sz="2400" dirty="0"/>
              <a:t> la </a:t>
            </a:r>
            <a:r>
              <a:rPr lang="en-US" sz="2400" dirty="0" err="1"/>
              <a:t>columna</a:t>
            </a:r>
            <a:r>
              <a:rPr lang="en-US" sz="2400" dirty="0"/>
              <a:t> de clave principal </a:t>
            </a:r>
            <a:r>
              <a:rPr lang="en-US" sz="2400" dirty="0" smtClean="0"/>
              <a:t>de </a:t>
            </a:r>
            <a:r>
              <a:rPr lang="en-US" sz="2400" dirty="0"/>
              <a:t>la </a:t>
            </a:r>
            <a:r>
              <a:rPr lang="en-US" sz="2400" dirty="0" err="1"/>
              <a:t>tabla</a:t>
            </a:r>
            <a:r>
              <a:rPr lang="en-US" sz="2400" dirty="0"/>
              <a:t> T en </a:t>
            </a:r>
            <a:r>
              <a:rPr lang="en-US" sz="2400" dirty="0" err="1"/>
              <a:t>cada</a:t>
            </a:r>
            <a:r>
              <a:rPr lang="en-US" sz="2400" dirty="0"/>
              <a:t> </a:t>
            </a:r>
            <a:r>
              <a:rPr lang="en-US" sz="2400" dirty="0" err="1"/>
              <a:t>fragmento</a:t>
            </a:r>
            <a:r>
              <a:rPr lang="en-US" sz="2400" dirty="0"/>
              <a:t> vertical. Como </a:t>
            </a:r>
            <a:r>
              <a:rPr lang="en-US" sz="2400" dirty="0" err="1"/>
              <a:t>resultado</a:t>
            </a:r>
            <a:r>
              <a:rPr lang="en-US" sz="2400" dirty="0"/>
              <a:t>, los dos </a:t>
            </a:r>
            <a:r>
              <a:rPr lang="en-US" sz="2400" dirty="0" err="1"/>
              <a:t>fragmentos</a:t>
            </a:r>
            <a:r>
              <a:rPr lang="en-US" sz="2400" dirty="0"/>
              <a:t> </a:t>
            </a:r>
            <a:r>
              <a:rPr lang="en-US" sz="2400" dirty="0" err="1"/>
              <a:t>verticales</a:t>
            </a:r>
            <a:r>
              <a:rPr lang="en-US" sz="2400" dirty="0"/>
              <a:t> se </a:t>
            </a:r>
            <a:r>
              <a:rPr lang="en-US" sz="2400" dirty="0" err="1"/>
              <a:t>definirán</a:t>
            </a:r>
            <a:r>
              <a:rPr lang="en-US" sz="2400" dirty="0"/>
              <a:t> </a:t>
            </a:r>
            <a:r>
              <a:rPr lang="en-US" sz="2400" dirty="0" err="1"/>
              <a:t>como</a:t>
            </a:r>
            <a:r>
              <a:rPr lang="en-US" sz="2400" dirty="0"/>
              <a:t> "VF1 (C, C4)" y "VF2 (C, C1, C2, C3)".</a:t>
            </a:r>
            <a:endParaRPr lang="es-ES_tradnl" sz="2600" dirty="0" smtClean="0"/>
          </a:p>
        </p:txBody>
      </p:sp>
    </p:spTree>
    <p:extLst>
      <p:ext uri="{BB962C8B-B14F-4D97-AF65-F5344CB8AC3E}">
        <p14:creationId xmlns:p14="http://schemas.microsoft.com/office/powerpoint/2010/main" val="17139350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1297079"/>
          </a:xfrm>
        </p:spPr>
        <p:txBody>
          <a:bodyPr>
            <a:normAutofit/>
          </a:bodyPr>
          <a:lstStyle/>
          <a:p>
            <a:r>
              <a:rPr lang="en-US" dirty="0" err="1"/>
              <a:t>Reglas</a:t>
            </a:r>
            <a:r>
              <a:rPr lang="en-US" dirty="0"/>
              <a:t> de </a:t>
            </a:r>
            <a:r>
              <a:rPr lang="en-US" dirty="0" err="1"/>
              <a:t>corrección</a:t>
            </a:r>
            <a:r>
              <a:rPr lang="en-US" dirty="0"/>
              <a:t> de </a:t>
            </a:r>
            <a:r>
              <a:rPr lang="en-US" dirty="0" err="1"/>
              <a:t>fragmentación</a:t>
            </a:r>
            <a:r>
              <a:rPr lang="en-US" dirty="0"/>
              <a:t> vertical</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71</a:t>
            </a:fld>
            <a:endParaRPr lang="en-US" sz="1400" dirty="0"/>
          </a:p>
        </p:txBody>
      </p:sp>
      <p:sp>
        <p:nvSpPr>
          <p:cNvPr id="8" name="Marcador de contenido 2"/>
          <p:cNvSpPr txBox="1">
            <a:spLocks/>
          </p:cNvSpPr>
          <p:nvPr/>
        </p:nvSpPr>
        <p:spPr>
          <a:xfrm>
            <a:off x="685800" y="1662206"/>
            <a:ext cx="10667999" cy="45275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600" dirty="0"/>
              <a:t>Como la </a:t>
            </a:r>
            <a:r>
              <a:rPr lang="en-US" sz="2600" dirty="0" err="1"/>
              <a:t>tabla</a:t>
            </a:r>
            <a:r>
              <a:rPr lang="en-US" sz="2600" dirty="0"/>
              <a:t> original no </a:t>
            </a:r>
            <a:r>
              <a:rPr lang="en-US" sz="2600" dirty="0" err="1"/>
              <a:t>está</a:t>
            </a:r>
            <a:r>
              <a:rPr lang="en-US" sz="2600" dirty="0"/>
              <a:t> </a:t>
            </a:r>
            <a:r>
              <a:rPr lang="en-US" sz="2600" dirty="0" err="1"/>
              <a:t>físicamente</a:t>
            </a:r>
            <a:r>
              <a:rPr lang="en-US" sz="2600" dirty="0"/>
              <a:t> </a:t>
            </a:r>
            <a:r>
              <a:rPr lang="en-US" sz="2600" dirty="0" err="1"/>
              <a:t>almacenada</a:t>
            </a:r>
            <a:r>
              <a:rPr lang="en-US" sz="2600" dirty="0"/>
              <a:t> en un DDBE, la </a:t>
            </a:r>
            <a:r>
              <a:rPr lang="en-US" sz="2600" dirty="0" err="1"/>
              <a:t>tabla</a:t>
            </a:r>
            <a:r>
              <a:rPr lang="en-US" sz="2600" dirty="0"/>
              <a:t> original </a:t>
            </a:r>
            <a:r>
              <a:rPr lang="en-US" sz="2600" dirty="0" err="1"/>
              <a:t>debe</a:t>
            </a:r>
            <a:r>
              <a:rPr lang="en-US" sz="2600" dirty="0"/>
              <a:t> </a:t>
            </a:r>
            <a:r>
              <a:rPr lang="en-US" sz="2600" dirty="0" err="1"/>
              <a:t>ser</a:t>
            </a:r>
            <a:r>
              <a:rPr lang="en-US" sz="2600" dirty="0"/>
              <a:t> </a:t>
            </a:r>
            <a:r>
              <a:rPr lang="en-US" sz="2600" dirty="0" err="1"/>
              <a:t>reconstruible</a:t>
            </a:r>
            <a:r>
              <a:rPr lang="en-US" sz="2600" dirty="0"/>
              <a:t> a </a:t>
            </a:r>
            <a:r>
              <a:rPr lang="en-US" sz="2600" dirty="0" err="1"/>
              <a:t>partir</a:t>
            </a:r>
            <a:r>
              <a:rPr lang="en-US" sz="2600" dirty="0"/>
              <a:t> de </a:t>
            </a:r>
            <a:r>
              <a:rPr lang="en-US" sz="2600" dirty="0" err="1"/>
              <a:t>sus</a:t>
            </a:r>
            <a:r>
              <a:rPr lang="en-US" sz="2600" dirty="0"/>
              <a:t> </a:t>
            </a:r>
            <a:r>
              <a:rPr lang="en-US" sz="2600" dirty="0" err="1"/>
              <a:t>fragmentos</a:t>
            </a:r>
            <a:r>
              <a:rPr lang="en-US" sz="2600" dirty="0"/>
              <a:t> </a:t>
            </a:r>
            <a:r>
              <a:rPr lang="en-US" sz="2600" dirty="0" err="1"/>
              <a:t>verticales</a:t>
            </a:r>
            <a:r>
              <a:rPr lang="en-US" sz="2600" dirty="0"/>
              <a:t> </a:t>
            </a:r>
            <a:r>
              <a:rPr lang="en-US" sz="2600" dirty="0" err="1"/>
              <a:t>utilizando</a:t>
            </a:r>
            <a:r>
              <a:rPr lang="en-US" sz="2600" dirty="0"/>
              <a:t> </a:t>
            </a:r>
            <a:r>
              <a:rPr lang="en-US" sz="2600" dirty="0" err="1"/>
              <a:t>una</a:t>
            </a:r>
            <a:r>
              <a:rPr lang="en-US" sz="2600" dirty="0"/>
              <a:t> </a:t>
            </a:r>
            <a:r>
              <a:rPr lang="en-US" sz="2600" dirty="0" err="1"/>
              <a:t>combinación</a:t>
            </a:r>
            <a:r>
              <a:rPr lang="en-US" sz="2600" dirty="0"/>
              <a:t> de </a:t>
            </a:r>
            <a:r>
              <a:rPr lang="en-US" sz="2600" dirty="0" err="1"/>
              <a:t>algunas</a:t>
            </a:r>
            <a:r>
              <a:rPr lang="en-US" sz="2600" dirty="0"/>
              <a:t> </a:t>
            </a:r>
            <a:r>
              <a:rPr lang="en-US" sz="2600" dirty="0" err="1"/>
              <a:t>sentencias</a:t>
            </a:r>
            <a:r>
              <a:rPr lang="en-US" sz="2600" dirty="0"/>
              <a:t> de </a:t>
            </a:r>
            <a:r>
              <a:rPr lang="en-US" sz="2600" dirty="0" smtClean="0"/>
              <a:t>SQL (</a:t>
            </a:r>
            <a:r>
              <a:rPr lang="en-US" sz="2600" i="1" dirty="0" smtClean="0"/>
              <a:t>join</a:t>
            </a:r>
            <a:r>
              <a:rPr lang="en-US" sz="2600" dirty="0" smtClean="0"/>
              <a:t> </a:t>
            </a:r>
            <a:r>
              <a:rPr lang="en-US" sz="2600" dirty="0"/>
              <a:t>en </a:t>
            </a:r>
            <a:r>
              <a:rPr lang="en-US" sz="2600" dirty="0" err="1"/>
              <a:t>este</a:t>
            </a:r>
            <a:r>
              <a:rPr lang="en-US" sz="2600" dirty="0"/>
              <a:t> </a:t>
            </a:r>
            <a:r>
              <a:rPr lang="en-US" sz="2600" dirty="0" err="1"/>
              <a:t>caso</a:t>
            </a:r>
            <a:r>
              <a:rPr lang="en-US" sz="2600" dirty="0"/>
              <a:t>). </a:t>
            </a:r>
            <a:endParaRPr lang="en-US" sz="2600" dirty="0" smtClean="0"/>
          </a:p>
          <a:p>
            <a:r>
              <a:rPr lang="en-US" sz="2600" dirty="0" smtClean="0"/>
              <a:t>Como </a:t>
            </a:r>
            <a:r>
              <a:rPr lang="en-US" sz="2600" dirty="0" err="1"/>
              <a:t>resultado</a:t>
            </a:r>
            <a:r>
              <a:rPr lang="en-US" sz="2600" dirty="0"/>
              <a:t>, se </a:t>
            </a:r>
            <a:r>
              <a:rPr lang="en-US" sz="2600" dirty="0" err="1"/>
              <a:t>deben</a:t>
            </a:r>
            <a:r>
              <a:rPr lang="en-US" sz="2600" dirty="0"/>
              <a:t> </a:t>
            </a:r>
            <a:r>
              <a:rPr lang="en-US" sz="2600" dirty="0" err="1"/>
              <a:t>cumplir</a:t>
            </a:r>
            <a:r>
              <a:rPr lang="en-US" sz="2600" dirty="0"/>
              <a:t> los </a:t>
            </a:r>
            <a:r>
              <a:rPr lang="en-US" sz="2600" dirty="0" err="1"/>
              <a:t>siguientes</a:t>
            </a:r>
            <a:r>
              <a:rPr lang="en-US" sz="2600" dirty="0"/>
              <a:t> </a:t>
            </a:r>
            <a:r>
              <a:rPr lang="en-US" sz="2600" dirty="0" err="1"/>
              <a:t>requisitos</a:t>
            </a:r>
            <a:r>
              <a:rPr lang="en-US" sz="2600" dirty="0"/>
              <a:t> al </a:t>
            </a:r>
            <a:r>
              <a:rPr lang="en-US" sz="2600" dirty="0" err="1"/>
              <a:t>fragmentar</a:t>
            </a:r>
            <a:r>
              <a:rPr lang="en-US" sz="2600" dirty="0"/>
              <a:t> </a:t>
            </a:r>
            <a:r>
              <a:rPr lang="en-US" sz="2600" dirty="0" err="1"/>
              <a:t>una</a:t>
            </a:r>
            <a:r>
              <a:rPr lang="en-US" sz="2600" dirty="0"/>
              <a:t> </a:t>
            </a:r>
            <a:r>
              <a:rPr lang="en-US" sz="2600" dirty="0" err="1"/>
              <a:t>tabla</a:t>
            </a:r>
            <a:r>
              <a:rPr lang="en-US" sz="2600" dirty="0"/>
              <a:t> </a:t>
            </a:r>
            <a:r>
              <a:rPr lang="en-US" sz="2600" dirty="0" err="1"/>
              <a:t>verticalmente</a:t>
            </a:r>
            <a:r>
              <a:rPr lang="en-US" sz="2600" dirty="0" smtClean="0"/>
              <a:t>:</a:t>
            </a:r>
          </a:p>
          <a:p>
            <a:pPr lvl="1"/>
            <a:r>
              <a:rPr lang="en-US" sz="2500" dirty="0" err="1"/>
              <a:t>Integridad</a:t>
            </a:r>
            <a:r>
              <a:rPr lang="en-US" sz="2500" dirty="0"/>
              <a:t>: </a:t>
            </a:r>
            <a:r>
              <a:rPr lang="en-US" sz="2500" dirty="0" err="1"/>
              <a:t>cada</a:t>
            </a:r>
            <a:r>
              <a:rPr lang="en-US" sz="2500" dirty="0"/>
              <a:t> </a:t>
            </a:r>
            <a:r>
              <a:rPr lang="en-US" sz="2500" dirty="0" err="1"/>
              <a:t>elemento</a:t>
            </a:r>
            <a:r>
              <a:rPr lang="en-US" sz="2500" dirty="0"/>
              <a:t> de </a:t>
            </a:r>
            <a:r>
              <a:rPr lang="en-US" sz="2500" dirty="0" err="1"/>
              <a:t>datos</a:t>
            </a:r>
            <a:r>
              <a:rPr lang="en-US" sz="2500" dirty="0"/>
              <a:t> de la </a:t>
            </a:r>
            <a:r>
              <a:rPr lang="en-US" sz="2500" dirty="0" err="1"/>
              <a:t>tabla</a:t>
            </a:r>
            <a:r>
              <a:rPr lang="en-US" sz="2500" dirty="0"/>
              <a:t> se </a:t>
            </a:r>
            <a:r>
              <a:rPr lang="en-US" sz="2500" dirty="0" err="1"/>
              <a:t>encuentra</a:t>
            </a:r>
            <a:r>
              <a:rPr lang="en-US" sz="2500" dirty="0"/>
              <a:t> en, al </a:t>
            </a:r>
            <a:r>
              <a:rPr lang="en-US" sz="2500" dirty="0" err="1"/>
              <a:t>menos</a:t>
            </a:r>
            <a:r>
              <a:rPr lang="en-US" sz="2500" dirty="0"/>
              <a:t>, </a:t>
            </a:r>
            <a:r>
              <a:rPr lang="en-US" sz="2500" dirty="0" err="1"/>
              <a:t>uno</a:t>
            </a:r>
            <a:r>
              <a:rPr lang="en-US" sz="2500" dirty="0"/>
              <a:t> de los </a:t>
            </a:r>
            <a:r>
              <a:rPr lang="en-US" sz="2500" dirty="0" err="1"/>
              <a:t>fragmentos</a:t>
            </a:r>
            <a:r>
              <a:rPr lang="en-US" sz="2500" dirty="0"/>
              <a:t> </a:t>
            </a:r>
            <a:r>
              <a:rPr lang="en-US" sz="2500" dirty="0" err="1" smtClean="0"/>
              <a:t>verticales</a:t>
            </a:r>
            <a:r>
              <a:rPr lang="en-US" sz="2500" dirty="0" smtClean="0"/>
              <a:t>.</a:t>
            </a:r>
          </a:p>
          <a:p>
            <a:pPr lvl="1"/>
            <a:r>
              <a:rPr lang="en-US" sz="2500" dirty="0" err="1" smtClean="0"/>
              <a:t>Reconstructividad</a:t>
            </a:r>
            <a:r>
              <a:rPr lang="en-US" sz="2500" dirty="0"/>
              <a:t>: la </a:t>
            </a:r>
            <a:r>
              <a:rPr lang="en-US" sz="2500" dirty="0" err="1"/>
              <a:t>tabla</a:t>
            </a:r>
            <a:r>
              <a:rPr lang="en-US" sz="2500" dirty="0"/>
              <a:t> original se </a:t>
            </a:r>
            <a:r>
              <a:rPr lang="en-US" sz="2500" dirty="0" err="1"/>
              <a:t>puede</a:t>
            </a:r>
            <a:r>
              <a:rPr lang="en-US" sz="2500" dirty="0"/>
              <a:t> </a:t>
            </a:r>
            <a:r>
              <a:rPr lang="en-US" sz="2500" dirty="0" err="1"/>
              <a:t>reconstruir</a:t>
            </a:r>
            <a:r>
              <a:rPr lang="en-US" sz="2500" dirty="0"/>
              <a:t> a </a:t>
            </a:r>
            <a:r>
              <a:rPr lang="en-US" sz="2500" dirty="0" err="1"/>
              <a:t>partir</a:t>
            </a:r>
            <a:r>
              <a:rPr lang="en-US" sz="2500" dirty="0"/>
              <a:t> de los </a:t>
            </a:r>
            <a:r>
              <a:rPr lang="en-US" sz="2500" dirty="0" err="1"/>
              <a:t>fragmentos</a:t>
            </a:r>
            <a:r>
              <a:rPr lang="en-US" sz="2500" dirty="0"/>
              <a:t> </a:t>
            </a:r>
            <a:r>
              <a:rPr lang="en-US" sz="2500" dirty="0" err="1" smtClean="0"/>
              <a:t>verticales</a:t>
            </a:r>
            <a:r>
              <a:rPr lang="en-US" sz="2500" dirty="0" smtClean="0"/>
              <a:t>.</a:t>
            </a:r>
          </a:p>
          <a:p>
            <a:pPr lvl="1"/>
            <a:r>
              <a:rPr lang="en-US" sz="2500" dirty="0" smtClean="0"/>
              <a:t>Clave </a:t>
            </a:r>
            <a:r>
              <a:rPr lang="en-US" sz="2500" dirty="0" err="1"/>
              <a:t>primaria</a:t>
            </a:r>
            <a:r>
              <a:rPr lang="en-US" sz="2500" dirty="0"/>
              <a:t> </a:t>
            </a:r>
            <a:r>
              <a:rPr lang="en-US" sz="2500" dirty="0" err="1"/>
              <a:t>compartida</a:t>
            </a:r>
            <a:r>
              <a:rPr lang="en-US" sz="2500" dirty="0"/>
              <a:t>: la </a:t>
            </a:r>
            <a:r>
              <a:rPr lang="en-US" sz="2500" dirty="0" err="1"/>
              <a:t>reconstrucción</a:t>
            </a:r>
            <a:r>
              <a:rPr lang="en-US" sz="2500" dirty="0"/>
              <a:t> </a:t>
            </a:r>
            <a:r>
              <a:rPr lang="en-US" sz="2500" dirty="0" err="1"/>
              <a:t>requiere</a:t>
            </a:r>
            <a:r>
              <a:rPr lang="en-US" sz="2500" dirty="0"/>
              <a:t> </a:t>
            </a:r>
            <a:r>
              <a:rPr lang="en-US" sz="2500" dirty="0" err="1"/>
              <a:t>que</a:t>
            </a:r>
            <a:r>
              <a:rPr lang="en-US" sz="2500" dirty="0"/>
              <a:t> la clave </a:t>
            </a:r>
            <a:r>
              <a:rPr lang="en-US" sz="2500" dirty="0" err="1"/>
              <a:t>primaria</a:t>
            </a:r>
            <a:r>
              <a:rPr lang="en-US" sz="2500" dirty="0"/>
              <a:t> de la </a:t>
            </a:r>
            <a:r>
              <a:rPr lang="en-US" sz="2500" dirty="0" err="1"/>
              <a:t>tabla</a:t>
            </a:r>
            <a:r>
              <a:rPr lang="en-US" sz="2500" dirty="0"/>
              <a:t> se </a:t>
            </a:r>
            <a:r>
              <a:rPr lang="en-US" sz="2500" dirty="0" err="1"/>
              <a:t>replique</a:t>
            </a:r>
            <a:r>
              <a:rPr lang="en-US" sz="2500" dirty="0"/>
              <a:t> en </a:t>
            </a:r>
            <a:r>
              <a:rPr lang="en-US" sz="2500" dirty="0" err="1"/>
              <a:t>todos</a:t>
            </a:r>
            <a:r>
              <a:rPr lang="en-US" sz="2500" dirty="0"/>
              <a:t> los </a:t>
            </a:r>
            <a:r>
              <a:rPr lang="en-US" sz="2500" dirty="0" err="1"/>
              <a:t>fragmentos</a:t>
            </a:r>
            <a:r>
              <a:rPr lang="en-US" sz="2500" dirty="0"/>
              <a:t> </a:t>
            </a:r>
            <a:r>
              <a:rPr lang="en-US" sz="2500" dirty="0" err="1" smtClean="0"/>
              <a:t>verticales</a:t>
            </a:r>
            <a:r>
              <a:rPr lang="en-US" sz="2500" dirty="0" smtClean="0"/>
              <a:t>.</a:t>
            </a:r>
            <a:endParaRPr lang="es-ES_tradnl" sz="2500" dirty="0" smtClean="0"/>
          </a:p>
        </p:txBody>
      </p:sp>
    </p:spTree>
    <p:extLst>
      <p:ext uri="{BB962C8B-B14F-4D97-AF65-F5344CB8AC3E}">
        <p14:creationId xmlns:p14="http://schemas.microsoft.com/office/powerpoint/2010/main" val="338240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682496"/>
            <a:ext cx="10612272" cy="4856416"/>
          </a:xfrm>
        </p:spPr>
        <p:txBody>
          <a:bodyPr>
            <a:normAutofit fontScale="92500" lnSpcReduction="10000"/>
          </a:bodyPr>
          <a:lstStyle/>
          <a:p>
            <a:r>
              <a:rPr lang="es-ES_tradnl" b="1" dirty="0"/>
              <a:t>Fragmentado o </a:t>
            </a:r>
            <a:r>
              <a:rPr lang="es-ES_tradnl" b="1" dirty="0" smtClean="0"/>
              <a:t>particionado:</a:t>
            </a:r>
            <a:r>
              <a:rPr lang="es-ES_tradnl" b="1" dirty="0"/>
              <a:t> </a:t>
            </a:r>
            <a:r>
              <a:rPr lang="es-ES_tradnl" dirty="0" smtClean="0"/>
              <a:t>El </a:t>
            </a:r>
            <a:r>
              <a:rPr lang="es-ES_tradnl" dirty="0"/>
              <a:t>enfoque de diseño de fragmentación divide una tabla en dos o más piezas llamadas fragmentos o particiones y permite el almacenamiento de estas piezas en diferentes sitios</a:t>
            </a:r>
            <a:r>
              <a:rPr lang="es-ES_tradnl" dirty="0" smtClean="0"/>
              <a:t>.</a:t>
            </a:r>
          </a:p>
          <a:p>
            <a:r>
              <a:rPr lang="es-ES_tradnl" dirty="0" smtClean="0"/>
              <a:t>Hay </a:t>
            </a:r>
            <a:r>
              <a:rPr lang="es-ES_tradnl" dirty="0"/>
              <a:t>tres alternativas </a:t>
            </a:r>
            <a:r>
              <a:rPr lang="es-ES_tradnl" dirty="0" smtClean="0"/>
              <a:t>de fragmentación:</a:t>
            </a:r>
          </a:p>
          <a:p>
            <a:pPr lvl="1"/>
            <a:r>
              <a:rPr lang="es-ES_tradnl" dirty="0" smtClean="0"/>
              <a:t>Fragmentación vertical</a:t>
            </a:r>
          </a:p>
          <a:p>
            <a:pPr lvl="1"/>
            <a:r>
              <a:rPr lang="es-ES_tradnl" dirty="0" smtClean="0"/>
              <a:t>Fragmentación horizontal</a:t>
            </a:r>
          </a:p>
          <a:p>
            <a:pPr lvl="1"/>
            <a:r>
              <a:rPr lang="es-ES_tradnl" dirty="0" smtClean="0"/>
              <a:t>Fragmentación híbrida</a:t>
            </a:r>
          </a:p>
          <a:p>
            <a:r>
              <a:rPr lang="es-ES_tradnl" dirty="0" smtClean="0"/>
              <a:t>Esta </a:t>
            </a:r>
            <a:r>
              <a:rPr lang="es-ES_tradnl" dirty="0"/>
              <a:t>alternativa de distribución se basa en la creencia de que no se requieren todos los datos dentro de una tabla en un sitio determinado. Además, la fragmentación proporciona un mayor paralelismo, acceso, recuperación de desastres y </a:t>
            </a:r>
            <a:r>
              <a:rPr lang="es-ES_tradnl" dirty="0" smtClean="0"/>
              <a:t>seguridad/privacidad</a:t>
            </a:r>
            <a:r>
              <a:rPr lang="es-ES_tradnl" dirty="0"/>
              <a:t>. En esta alternativa de diseño, solo hay una copia de cada fragmento en el sistema (fragmentos no replicados). Explicaremos cómo funciona cada uno de los esquemas de </a:t>
            </a:r>
            <a:r>
              <a:rPr lang="es-ES_tradnl" dirty="0" smtClean="0"/>
              <a:t>fragmentación m</a:t>
            </a:r>
            <a:r>
              <a:rPr lang="es-ES" dirty="0" err="1" smtClean="0"/>
              <a:t>ás</a:t>
            </a:r>
            <a:r>
              <a:rPr lang="es-ES" dirty="0" smtClean="0"/>
              <a:t> adelante.</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590607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865058"/>
            <a:ext cx="10612272" cy="4673854"/>
          </a:xfrm>
        </p:spPr>
        <p:txBody>
          <a:bodyPr>
            <a:normAutofit lnSpcReduction="10000"/>
          </a:bodyPr>
          <a:lstStyle/>
          <a:p>
            <a:r>
              <a:rPr lang="es-ES_tradnl" b="1" dirty="0"/>
              <a:t>Parcialmente </a:t>
            </a:r>
            <a:r>
              <a:rPr lang="es-ES_tradnl" b="1" dirty="0" smtClean="0"/>
              <a:t>replicado: </a:t>
            </a:r>
            <a:r>
              <a:rPr lang="es-ES_tradnl" dirty="0" smtClean="0"/>
              <a:t>En </a:t>
            </a:r>
            <a:r>
              <a:rPr lang="es-ES_tradnl" dirty="0"/>
              <a:t>esta alternativa de distribución, el diseñador hará copias de algunas de las tablas (o fragmentos) en la base de datos y almacenará estas copias en diferentes sitios. Esto se basa en la creencia de que la frecuencia de acceso a las tablas de la base de datos no es uniforme. Por ejemplo, tal vez se pueda acceder al Fragmento 1 de la tabla EMP con mayor frecuencia que al Fragmento 2 de la tabla. Para satisfacer este requisito, el diseñador puede decidir almacenar solo una copia del Fragmento 2, pero más de una copia del Fragmento 1 en el sistema. Una vez más, la cantidad de copias del Fragmento 2 necesarias depende de la frecuencia con la que se ejecuten estas consultas de acceso y de dónde se generan estas consultas de acceso.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Tree>
    <p:extLst>
      <p:ext uri="{BB962C8B-B14F-4D97-AF65-F5344CB8AC3E}">
        <p14:creationId xmlns:p14="http://schemas.microsoft.com/office/powerpoint/2010/main" val="1384738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2364</TotalTime>
  <Words>8281</Words>
  <Application>Microsoft Macintosh PowerPoint</Application>
  <PresentationFormat>Panorámica</PresentationFormat>
  <Paragraphs>464</Paragraphs>
  <Slides>71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71</vt:i4>
      </vt:variant>
    </vt:vector>
  </HeadingPairs>
  <TitlesOfParts>
    <vt:vector size="77" baseType="lpstr">
      <vt:lpstr>Calibri</vt:lpstr>
      <vt:lpstr>Calibri Light</vt:lpstr>
      <vt:lpstr>Courier</vt:lpstr>
      <vt:lpstr>Mangal</vt:lpstr>
      <vt:lpstr>Arial</vt:lpstr>
      <vt:lpstr>Tema de Office</vt:lpstr>
      <vt:lpstr>Capítulo 2</vt:lpstr>
      <vt:lpstr>Alternativas de Distribución</vt:lpstr>
      <vt:lpstr>Formas de distribución de tablas</vt:lpstr>
      <vt:lpstr>Impacto de la distribución</vt:lpstr>
      <vt:lpstr>Alternativas de diseño</vt:lpstr>
      <vt:lpstr>Alternativas de diseño para Datos distribuidos</vt:lpstr>
      <vt:lpstr>Alternativas de diseño para Datos distribuidos</vt:lpstr>
      <vt:lpstr>Alternativas de diseño para Datos distribuidos</vt:lpstr>
      <vt:lpstr>Alternativas de diseño para Datos distribuidos</vt:lpstr>
      <vt:lpstr>Alternativas de diseño para Datos distribuidos</vt:lpstr>
      <vt:lpstr>Fragmentación</vt:lpstr>
      <vt:lpstr>Presentación de PowerPoint</vt:lpstr>
      <vt:lpstr>Fragmentación Vertical</vt:lpstr>
      <vt:lpstr>Fragmentación Vertical, Ejemplo</vt:lpstr>
      <vt:lpstr>Fragmentación Vertical, Ejemplo</vt:lpstr>
      <vt:lpstr>Fragmentación Vertical, Ejemplo</vt:lpstr>
      <vt:lpstr>Fragmentación Vertical, Ejemplo</vt:lpstr>
      <vt:lpstr>Fragmentación Horizontal</vt:lpstr>
      <vt:lpstr>Fragmentación Horizontal</vt:lpstr>
      <vt:lpstr>Fragmentación Horizontal</vt:lpstr>
      <vt:lpstr>Fragmentación Horizontal, Ejemplo de PHF</vt:lpstr>
      <vt:lpstr>Fragmentación Horizontal, Ejemplo de PHF</vt:lpstr>
      <vt:lpstr>Fragmentación Horizontal, Ejemplo de PHF</vt:lpstr>
      <vt:lpstr>Fragmentación Horizontal, Ejemplo de PHF</vt:lpstr>
      <vt:lpstr>Fragmentación Horizontal</vt:lpstr>
      <vt:lpstr>Fragmentación Horizontal, Ejemplo de DHF</vt:lpstr>
      <vt:lpstr>Fragmentación Horizontal, Ejemplo de DHF</vt:lpstr>
      <vt:lpstr>Fragmentación Horizontal, Ejemplo de DHF</vt:lpstr>
      <vt:lpstr>Fragmentación Horizontal, Ejemplo de DHF</vt:lpstr>
      <vt:lpstr>Fragmentación Horizontal, Ejemplo de DHF</vt:lpstr>
      <vt:lpstr>Ejemplo (Taller en clase)</vt:lpstr>
      <vt:lpstr>Fragmentación Híbrida</vt:lpstr>
      <vt:lpstr>Fragmentación Híbrida, Ejemplo</vt:lpstr>
      <vt:lpstr>Fragmentación Híbrida, Ejemplo</vt:lpstr>
      <vt:lpstr>Fragmentación Híbrida, Ejemplo</vt:lpstr>
      <vt:lpstr>Guía para la generación de  fragmentación vertical</vt:lpstr>
      <vt:lpstr>Agrupación</vt:lpstr>
      <vt:lpstr>División</vt:lpstr>
      <vt:lpstr>División, Ejemplo</vt:lpstr>
      <vt:lpstr>División, Ejemplo</vt:lpstr>
      <vt:lpstr>División, Ejemplo</vt:lpstr>
      <vt:lpstr>División, Ejemplo</vt:lpstr>
      <vt:lpstr>División, Ejemplo</vt:lpstr>
      <vt:lpstr>División, Ejemplo</vt:lpstr>
      <vt:lpstr>División, Ejemplo</vt:lpstr>
      <vt:lpstr>División, Ejemplo</vt:lpstr>
      <vt:lpstr>División, Ejemplo</vt:lpstr>
      <vt:lpstr>The Bond Energy Algorithm</vt:lpstr>
      <vt:lpstr>Paso 1: Colocación de las primeras dos columnas</vt:lpstr>
      <vt:lpstr>Paso 1: Colocación de las primeras dos columnas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Reglas de corrección de fragmentación vertical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106</cp:revision>
  <dcterms:created xsi:type="dcterms:W3CDTF">2019-04-09T06:23:33Z</dcterms:created>
  <dcterms:modified xsi:type="dcterms:W3CDTF">2019-04-22T19:11:08Z</dcterms:modified>
</cp:coreProperties>
</file>