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366" r:id="rId3"/>
    <p:sldId id="259" r:id="rId4"/>
    <p:sldId id="260" r:id="rId5"/>
    <p:sldId id="261" r:id="rId6"/>
    <p:sldId id="298" r:id="rId7"/>
    <p:sldId id="300" r:id="rId8"/>
    <p:sldId id="301" r:id="rId9"/>
    <p:sldId id="405" r:id="rId10"/>
    <p:sldId id="307" r:id="rId11"/>
    <p:sldId id="372" r:id="rId12"/>
    <p:sldId id="404" r:id="rId13"/>
    <p:sldId id="311" r:id="rId14"/>
    <p:sldId id="406" r:id="rId15"/>
    <p:sldId id="408" r:id="rId16"/>
    <p:sldId id="407" r:id="rId17"/>
    <p:sldId id="409" r:id="rId18"/>
    <p:sldId id="309" r:id="rId19"/>
    <p:sldId id="374" r:id="rId20"/>
    <p:sldId id="410" r:id="rId21"/>
    <p:sldId id="411" r:id="rId22"/>
    <p:sldId id="412" r:id="rId23"/>
    <p:sldId id="413" r:id="rId24"/>
    <p:sldId id="414" r:id="rId25"/>
    <p:sldId id="415" r:id="rId26"/>
    <p:sldId id="416" r:id="rId27"/>
    <p:sldId id="430" r:id="rId28"/>
    <p:sldId id="417" r:id="rId29"/>
    <p:sldId id="418" r:id="rId30"/>
    <p:sldId id="419" r:id="rId31"/>
    <p:sldId id="420" r:id="rId32"/>
    <p:sldId id="431" r:id="rId33"/>
    <p:sldId id="421" r:id="rId34"/>
    <p:sldId id="423" r:id="rId35"/>
    <p:sldId id="424" r:id="rId36"/>
    <p:sldId id="425" r:id="rId37"/>
    <p:sldId id="426" r:id="rId38"/>
    <p:sldId id="428" r:id="rId39"/>
    <p:sldId id="429" r:id="rId40"/>
    <p:sldId id="432" r:id="rId41"/>
    <p:sldId id="433" r:id="rId42"/>
    <p:sldId id="434" r:id="rId43"/>
    <p:sldId id="435" r:id="rId44"/>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16"/>
    <p:restoredTop sz="94617"/>
  </p:normalViewPr>
  <p:slideViewPr>
    <p:cSldViewPr snapToGrid="0" snapToObjects="1">
      <p:cViewPr varScale="1">
        <p:scale>
          <a:sx n="84" d="100"/>
          <a:sy n="84" d="100"/>
        </p:scale>
        <p:origin x="18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Clic para editar título</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5/7/19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26876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5/7/19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96074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Clic para editar título</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5/7/19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0021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5/7/19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887445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Clic para editar título</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915D2879-7767-9146-9CE3-61915014134A}" type="datetimeFigureOut">
              <a:rPr lang="en-US" smtClean="0"/>
              <a:t>5/7/19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15339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915D2879-7767-9146-9CE3-61915014134A}" type="datetimeFigureOut">
              <a:rPr lang="en-US" smtClean="0"/>
              <a:t>5/7/19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49767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Clic para editar título</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915D2879-7767-9146-9CE3-61915014134A}" type="datetimeFigureOut">
              <a:rPr lang="en-US" smtClean="0"/>
              <a:t>5/7/19</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4788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fecha 2"/>
          <p:cNvSpPr>
            <a:spLocks noGrp="1"/>
          </p:cNvSpPr>
          <p:nvPr>
            <p:ph type="dt" sz="half" idx="10"/>
          </p:nvPr>
        </p:nvSpPr>
        <p:spPr/>
        <p:txBody>
          <a:bodyPr/>
          <a:lstStyle/>
          <a:p>
            <a:fld id="{915D2879-7767-9146-9CE3-61915014134A}" type="datetimeFigureOut">
              <a:rPr lang="en-US" smtClean="0"/>
              <a:t>5/7/19</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42050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15D2879-7767-9146-9CE3-61915014134A}" type="datetimeFigureOut">
              <a:rPr lang="en-US" smtClean="0"/>
              <a:t>5/7/19</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213139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5/7/19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3519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5/7/19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438789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Clic para editar título</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D2879-7767-9146-9CE3-61915014134A}" type="datetimeFigureOut">
              <a:rPr lang="en-US" smtClean="0"/>
              <a:t>5/7/19</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8E40C-1CF9-784A-8B31-52EB4BD370D3}" type="slidenum">
              <a:rPr lang="en-US" smtClean="0"/>
              <a:t>‹Nr.›</a:t>
            </a:fld>
            <a:endParaRPr lang="en-US"/>
          </a:p>
        </p:txBody>
      </p:sp>
    </p:spTree>
    <p:extLst>
      <p:ext uri="{BB962C8B-B14F-4D97-AF65-F5344CB8AC3E}">
        <p14:creationId xmlns:p14="http://schemas.microsoft.com/office/powerpoint/2010/main" val="1803433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965744"/>
          </a:xfrm>
        </p:spPr>
        <p:txBody>
          <a:bodyPr/>
          <a:lstStyle/>
          <a:p>
            <a:r>
              <a:rPr lang="es-ES" dirty="0" smtClean="0"/>
              <a:t>Capítulo 3</a:t>
            </a:r>
            <a:endParaRPr lang="en-US" dirty="0"/>
          </a:p>
        </p:txBody>
      </p:sp>
      <p:sp>
        <p:nvSpPr>
          <p:cNvPr id="3" name="Subtítulo 2"/>
          <p:cNvSpPr>
            <a:spLocks noGrp="1"/>
          </p:cNvSpPr>
          <p:nvPr>
            <p:ph type="subTitle" idx="1"/>
          </p:nvPr>
        </p:nvSpPr>
        <p:spPr>
          <a:xfrm>
            <a:off x="1198728" y="3029802"/>
            <a:ext cx="9794543" cy="2432713"/>
          </a:xfrm>
        </p:spPr>
        <p:txBody>
          <a:bodyPr>
            <a:normAutofit/>
          </a:bodyPr>
          <a:lstStyle/>
          <a:p>
            <a:r>
              <a:rPr lang="en-US" sz="4800" dirty="0" smtClean="0"/>
              <a:t>Control de Bases de </a:t>
            </a:r>
            <a:r>
              <a:rPr lang="en-US" sz="4800" dirty="0" err="1" smtClean="0"/>
              <a:t>Datos</a:t>
            </a:r>
            <a:r>
              <a:rPr lang="en-US" sz="4800" dirty="0" smtClean="0"/>
              <a:t> </a:t>
            </a:r>
            <a:r>
              <a:rPr lang="en-US" sz="4800" dirty="0" err="1" smtClean="0"/>
              <a:t>Distribuidas</a:t>
            </a:r>
            <a:endParaRPr lang="en-US" sz="4800" dirty="0"/>
          </a:p>
        </p:txBody>
      </p:sp>
      <p:sp>
        <p:nvSpPr>
          <p:cNvPr id="4" name="Estrella de 5 puntas 3"/>
          <p:cNvSpPr/>
          <p:nvPr/>
        </p:nvSpPr>
        <p:spPr>
          <a:xfrm>
            <a:off x="3452884" y="1122363"/>
            <a:ext cx="900752" cy="78832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093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719816" cy="722032"/>
          </a:xfrm>
        </p:spPr>
        <p:txBody>
          <a:bodyPr>
            <a:normAutofit/>
          </a:bodyPr>
          <a:lstStyle/>
          <a:p>
            <a:r>
              <a:rPr lang="en-US" sz="4000" dirty="0"/>
              <a:t>DERECHOS DE ACCESO</a:t>
            </a:r>
            <a:endParaRPr lang="en-US" sz="4000" b="1" dirty="0"/>
          </a:p>
        </p:txBody>
      </p:sp>
      <p:sp>
        <p:nvSpPr>
          <p:cNvPr id="3" name="Marcador de contenido 2"/>
          <p:cNvSpPr>
            <a:spLocks noGrp="1"/>
          </p:cNvSpPr>
          <p:nvPr>
            <p:ph idx="1"/>
          </p:nvPr>
        </p:nvSpPr>
        <p:spPr>
          <a:xfrm>
            <a:off x="667377" y="1302327"/>
            <a:ext cx="11061461" cy="5054023"/>
          </a:xfrm>
        </p:spPr>
        <p:txBody>
          <a:bodyPr>
            <a:normAutofit fontScale="92500" lnSpcReduction="10000"/>
          </a:bodyPr>
          <a:lstStyle/>
          <a:p>
            <a:r>
              <a:rPr lang="es-ES_tradnl" dirty="0"/>
              <a:t>En los sistemas de bases de datos relacionales, lo que un usuario de la base de datos puede hacer dentro de la base de datos está controlado por los derechos de acceso que se le otorgan. Los derechos de acceso de un usuario especifican los privilegios que tiene el usuario. Por ejemplo, el usuario "</a:t>
            </a:r>
            <a:r>
              <a:rPr lang="es-ES_tradnl" dirty="0" err="1"/>
              <a:t>saeed</a:t>
            </a:r>
            <a:r>
              <a:rPr lang="es-ES_tradnl" dirty="0"/>
              <a:t>" puede tener el derecho de crear una tabla, eliminar una tabla o agregar filas a una tabla</a:t>
            </a:r>
            <a:r>
              <a:rPr lang="es-ES_tradnl" dirty="0" smtClean="0"/>
              <a:t>.</a:t>
            </a:r>
          </a:p>
          <a:p>
            <a:r>
              <a:rPr lang="es-ES_tradnl" dirty="0" smtClean="0"/>
              <a:t> </a:t>
            </a:r>
            <a:r>
              <a:rPr lang="es-ES_tradnl" dirty="0"/>
              <a:t>SQL, como el estándar para las bases de datos de modelos relacionales, se puede usar para especificar a un nivel muy fino de granularidad (nivel de columna) las operaciones permitidas y no permitidas para un usuario determinado. En cualquier entorno de base de datos grande, hay muchos usuarios, muchas bases de datos, muchas tablas con muchas columnas y muchos otros objetos de base de datos. Como resultado, en sistemas grandes, la asignación de privilegios individuales a usuarios individuales es una tarea que requiere mucho tiempo y es propensa a errores. Para reducir los gastos generales asociados con la administración de derechos para un sistema grande, se utiliza el concepto de </a:t>
            </a:r>
            <a:r>
              <a:rPr lang="es-ES_tradnl" dirty="0" smtClean="0"/>
              <a:t>“</a:t>
            </a:r>
            <a:r>
              <a:rPr lang="es-ES_tradnl" b="1" dirty="0" smtClean="0"/>
              <a:t>rol</a:t>
            </a:r>
            <a:r>
              <a:rPr lang="es-ES_tradnl" dirty="0" smtClean="0"/>
              <a:t>”.</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a:t>
            </a:fld>
            <a:endParaRPr lang="en-US" sz="1400" dirty="0"/>
          </a:p>
        </p:txBody>
      </p:sp>
    </p:spTree>
    <p:extLst>
      <p:ext uri="{BB962C8B-B14F-4D97-AF65-F5344CB8AC3E}">
        <p14:creationId xmlns:p14="http://schemas.microsoft.com/office/powerpoint/2010/main" val="3152087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719816" cy="722032"/>
          </a:xfrm>
        </p:spPr>
        <p:txBody>
          <a:bodyPr>
            <a:normAutofit/>
          </a:bodyPr>
          <a:lstStyle/>
          <a:p>
            <a:r>
              <a:rPr lang="en-US" sz="4000" dirty="0"/>
              <a:t>DERECHOS DE ACCESO</a:t>
            </a:r>
            <a:endParaRPr lang="en-US" sz="4000" b="1" dirty="0"/>
          </a:p>
        </p:txBody>
      </p:sp>
      <p:sp>
        <p:nvSpPr>
          <p:cNvPr id="3" name="Marcador de contenido 2"/>
          <p:cNvSpPr>
            <a:spLocks noGrp="1"/>
          </p:cNvSpPr>
          <p:nvPr>
            <p:ph idx="1"/>
          </p:nvPr>
        </p:nvSpPr>
        <p:spPr>
          <a:xfrm>
            <a:off x="667377" y="1519691"/>
            <a:ext cx="3371223" cy="2933699"/>
          </a:xfrm>
        </p:spPr>
        <p:txBody>
          <a:bodyPr>
            <a:normAutofit fontScale="92500" lnSpcReduction="20000"/>
          </a:bodyPr>
          <a:lstStyle/>
          <a:p>
            <a:r>
              <a:rPr lang="es-ES_tradnl" dirty="0"/>
              <a:t>Un rol es </a:t>
            </a:r>
            <a:r>
              <a:rPr lang="es-ES_tradnl" dirty="0" smtClean="0"/>
              <a:t>una </a:t>
            </a:r>
            <a:r>
              <a:rPr lang="es-ES_tradnl" dirty="0" err="1" smtClean="0"/>
              <a:t>construcci</a:t>
            </a:r>
            <a:r>
              <a:rPr lang="es-ES" dirty="0" err="1" smtClean="0"/>
              <a:t>ón</a:t>
            </a:r>
            <a:r>
              <a:rPr lang="es-ES_tradnl" dirty="0" smtClean="0"/>
              <a:t> a la </a:t>
            </a:r>
            <a:r>
              <a:rPr lang="es-ES_tradnl" dirty="0"/>
              <a:t>que se le pueden otorgar ciertas autorizaciones dentro de una base de datos (o el servidor). La figura 3.2 muestra la creación de un rol llamado manager. </a:t>
            </a:r>
            <a:endParaRPr lang="es-ES_tradnl" sz="2600"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a:t>
            </a:fld>
            <a:endParaRPr lang="en-US" sz="1400" dirty="0"/>
          </a:p>
        </p:txBody>
      </p:sp>
      <p:pic>
        <p:nvPicPr>
          <p:cNvPr id="6" name="Imagen 5"/>
          <p:cNvPicPr>
            <a:picLocks noChangeAspect="1"/>
          </p:cNvPicPr>
          <p:nvPr/>
        </p:nvPicPr>
        <p:blipFill>
          <a:blip r:embed="rId2"/>
          <a:stretch>
            <a:fillRect/>
          </a:stretch>
        </p:blipFill>
        <p:spPr>
          <a:xfrm>
            <a:off x="4267201" y="1314082"/>
            <a:ext cx="7797800" cy="2933700"/>
          </a:xfrm>
          <a:prstGeom prst="rect">
            <a:avLst/>
          </a:prstGeom>
        </p:spPr>
      </p:pic>
      <p:sp>
        <p:nvSpPr>
          <p:cNvPr id="7" name="CuadroTexto 6"/>
          <p:cNvSpPr txBox="1"/>
          <p:nvPr/>
        </p:nvSpPr>
        <p:spPr>
          <a:xfrm>
            <a:off x="613596" y="4474706"/>
            <a:ext cx="11169023" cy="2246769"/>
          </a:xfrm>
          <a:prstGeom prst="rect">
            <a:avLst/>
          </a:prstGeom>
          <a:noFill/>
        </p:spPr>
        <p:txBody>
          <a:bodyPr wrap="square" rtlCol="0">
            <a:spAutoFit/>
          </a:bodyPr>
          <a:lstStyle/>
          <a:p>
            <a:r>
              <a:rPr lang="es-ES_tradnl" sz="2800" dirty="0"/>
              <a:t>Este rol recibe entonces algunos privilegios y, finalmente, user1 recibe el rol de administrador. Después de ejecutar estas declaraciones, user1 tendrá todos los privilegios que se le han asignado al "administrador" de roles; user1 desempeña el papel de administrador.</a:t>
            </a:r>
          </a:p>
          <a:p>
            <a:endParaRPr lang="en-US" sz="2800" dirty="0"/>
          </a:p>
        </p:txBody>
      </p:sp>
    </p:spTree>
    <p:extLst>
      <p:ext uri="{BB962C8B-B14F-4D97-AF65-F5344CB8AC3E}">
        <p14:creationId xmlns:p14="http://schemas.microsoft.com/office/powerpoint/2010/main" val="16827655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r>
              <a:rPr lang="en-US" sz="4800" b="1" dirty="0" smtClean="0"/>
              <a:t>Control de </a:t>
            </a:r>
            <a:r>
              <a:rPr lang="en-US" sz="4800" b="1" dirty="0" err="1" smtClean="0"/>
              <a:t>Integridad</a:t>
            </a:r>
            <a:r>
              <a:rPr lang="en-US" sz="4800" b="1" dirty="0" smtClean="0"/>
              <a:t> </a:t>
            </a:r>
            <a:r>
              <a:rPr lang="en-US" sz="4800" b="1" dirty="0" err="1" smtClean="0"/>
              <a:t>Sem</a:t>
            </a:r>
            <a:r>
              <a:rPr lang="es-ES" sz="4800" b="1" dirty="0" err="1" smtClean="0"/>
              <a:t>ántica</a:t>
            </a:r>
            <a:r>
              <a:rPr lang="es-ES" sz="4800" b="1" dirty="0" smtClean="0"/>
              <a:t> en BDD</a:t>
            </a:r>
            <a:endParaRPr lang="en-US" sz="4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12</a:t>
            </a:fld>
            <a:endParaRPr lang="en-US" sz="1400" dirty="0"/>
          </a:p>
        </p:txBody>
      </p:sp>
    </p:spTree>
    <p:extLst>
      <p:ext uri="{BB962C8B-B14F-4D97-AF65-F5344CB8AC3E}">
        <p14:creationId xmlns:p14="http://schemas.microsoft.com/office/powerpoint/2010/main" val="6878379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952246"/>
          </a:xfrm>
        </p:spPr>
        <p:txBody>
          <a:bodyPr/>
          <a:lstStyle/>
          <a:p>
            <a:r>
              <a:rPr lang="es-ES" dirty="0"/>
              <a:t>CONTROL DE INTEGRIDAD SEMÁNTICA</a:t>
            </a:r>
            <a:endParaRPr lang="en-US" b="1" dirty="0"/>
          </a:p>
        </p:txBody>
      </p:sp>
      <p:sp>
        <p:nvSpPr>
          <p:cNvPr id="3" name="Marcador de contenido 2"/>
          <p:cNvSpPr>
            <a:spLocks noGrp="1"/>
          </p:cNvSpPr>
          <p:nvPr>
            <p:ph idx="1"/>
          </p:nvPr>
        </p:nvSpPr>
        <p:spPr>
          <a:xfrm>
            <a:off x="838200" y="1512276"/>
            <a:ext cx="10719816" cy="4844073"/>
          </a:xfrm>
        </p:spPr>
        <p:txBody>
          <a:bodyPr>
            <a:normAutofit lnSpcReduction="10000"/>
          </a:bodyPr>
          <a:lstStyle/>
          <a:p>
            <a:r>
              <a:rPr lang="es-ES_tradnl" dirty="0"/>
              <a:t>Un DBMS debe tener la capacidad de especificar y hacer cumplir las afirmaciones de corrección en términos de un conjunto de reglas de integridad semántica. El servicio de integridad semántica (</a:t>
            </a:r>
            <a:r>
              <a:rPr lang="es-ES_tradnl" dirty="0" err="1"/>
              <a:t>Semi</a:t>
            </a:r>
            <a:r>
              <a:rPr lang="es-ES_tradnl" dirty="0"/>
              <a:t>-S), que analizamos en el Capítulo </a:t>
            </a:r>
            <a:r>
              <a:rPr lang="es-ES_tradnl" dirty="0" smtClean="0"/>
              <a:t>1, </a:t>
            </a:r>
            <a:r>
              <a:rPr lang="es-ES_tradnl" dirty="0"/>
              <a:t>se utiliza para definir y aplicar las reglas de integridad semántica para el sistema. Esto se aplica tanto a los sistemas de bases de datos relacionales como a los no relacionales, como los sistemas de red, jerárquicos y orientados a objetos. Por ejemplo, la necesidad de imponer la unicidad de la clave principal (o su equivalente equivalente) es la misma en todos los tipos de bases de datos, aunque los enfoques utilizados por los diferentes sistemas son diferentes. De manera similar, la necesidad de imponer la existencia de un valor de clave principal para una clave externa dada es la misma para todos los tipos de bases de datos y modelos de datos.</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13</a:t>
            </a:fld>
            <a:endParaRPr lang="en-US" sz="1400" dirty="0"/>
          </a:p>
        </p:txBody>
      </p:sp>
    </p:spTree>
    <p:extLst>
      <p:ext uri="{BB962C8B-B14F-4D97-AF65-F5344CB8AC3E}">
        <p14:creationId xmlns:p14="http://schemas.microsoft.com/office/powerpoint/2010/main" val="19868502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952246"/>
          </a:xfrm>
        </p:spPr>
        <p:txBody>
          <a:bodyPr/>
          <a:lstStyle/>
          <a:p>
            <a:r>
              <a:rPr lang="es-ES" dirty="0"/>
              <a:t>CONTROL DE INTEGRIDAD SEMÁNTICA</a:t>
            </a:r>
            <a:endParaRPr lang="en-US" b="1" dirty="0"/>
          </a:p>
        </p:txBody>
      </p:sp>
      <p:sp>
        <p:nvSpPr>
          <p:cNvPr id="3" name="Marcador de contenido 2"/>
          <p:cNvSpPr>
            <a:spLocks noGrp="1"/>
          </p:cNvSpPr>
          <p:nvPr>
            <p:ph idx="1"/>
          </p:nvPr>
        </p:nvSpPr>
        <p:spPr>
          <a:xfrm>
            <a:off x="609600" y="1526192"/>
            <a:ext cx="4732705" cy="4844073"/>
          </a:xfrm>
        </p:spPr>
        <p:txBody>
          <a:bodyPr>
            <a:normAutofit fontScale="85000" lnSpcReduction="10000"/>
          </a:bodyPr>
          <a:lstStyle/>
          <a:p>
            <a:r>
              <a:rPr lang="es-ES_tradnl" dirty="0"/>
              <a:t>La Figura 3.3a muestra una declaración DDL de la base de datos de la red que declara un tipo de registro llamado "PART" con dos campos, "PART-NO" y "AMOUNT". PART-NO se considera la clave principal del registro, ya que el campo no </a:t>
            </a:r>
            <a:r>
              <a:rPr lang="es-ES_tradnl" dirty="0" smtClean="0"/>
              <a:t>puede tener </a:t>
            </a:r>
            <a:r>
              <a:rPr lang="es-ES_tradnl" dirty="0"/>
              <a:t>valores duplicados. PART-NO tiene un tipo de datos alfanuméricos de longitud 5 y AMOUNT tiene un tipo de datos numérico que tiene cuatro dígitos significativos y dos decimales. La misma definición de registro se muestra en la Figura 3.3b para un sistema relacional.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14</a:t>
            </a:fld>
            <a:endParaRPr lang="en-US" sz="1400" dirty="0"/>
          </a:p>
        </p:txBody>
      </p:sp>
      <p:pic>
        <p:nvPicPr>
          <p:cNvPr id="6" name="Imagen 5"/>
          <p:cNvPicPr>
            <a:picLocks noChangeAspect="1"/>
          </p:cNvPicPr>
          <p:nvPr/>
        </p:nvPicPr>
        <p:blipFill>
          <a:blip r:embed="rId2"/>
          <a:stretch>
            <a:fillRect/>
          </a:stretch>
        </p:blipFill>
        <p:spPr>
          <a:xfrm>
            <a:off x="5395060" y="1922586"/>
            <a:ext cx="6642100" cy="3048000"/>
          </a:xfrm>
          <a:prstGeom prst="rect">
            <a:avLst/>
          </a:prstGeom>
        </p:spPr>
      </p:pic>
    </p:spTree>
    <p:extLst>
      <p:ext uri="{BB962C8B-B14F-4D97-AF65-F5344CB8AC3E}">
        <p14:creationId xmlns:p14="http://schemas.microsoft.com/office/powerpoint/2010/main" val="724761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1" y="365126"/>
            <a:ext cx="5246076" cy="952246"/>
          </a:xfrm>
        </p:spPr>
        <p:txBody>
          <a:bodyPr>
            <a:noAutofit/>
          </a:bodyPr>
          <a:lstStyle/>
          <a:p>
            <a:r>
              <a:rPr lang="es-ES" sz="3600" dirty="0"/>
              <a:t>CONTROL DE INTEGRIDAD SEMÁNTICA</a:t>
            </a:r>
            <a:endParaRPr lang="en-US" sz="3600" b="1" dirty="0"/>
          </a:p>
        </p:txBody>
      </p:sp>
      <p:sp>
        <p:nvSpPr>
          <p:cNvPr id="3" name="Marcador de contenido 2"/>
          <p:cNvSpPr>
            <a:spLocks noGrp="1"/>
          </p:cNvSpPr>
          <p:nvPr>
            <p:ph idx="1"/>
          </p:nvPr>
        </p:nvSpPr>
        <p:spPr>
          <a:xfrm>
            <a:off x="509954" y="1617785"/>
            <a:ext cx="5858481" cy="4738564"/>
          </a:xfrm>
        </p:spPr>
        <p:txBody>
          <a:bodyPr>
            <a:normAutofit fontScale="92500" lnSpcReduction="20000"/>
          </a:bodyPr>
          <a:lstStyle/>
          <a:p>
            <a:r>
              <a:rPr lang="es-ES_tradnl" dirty="0" smtClean="0"/>
              <a:t>La </a:t>
            </a:r>
            <a:r>
              <a:rPr lang="es-ES_tradnl" dirty="0"/>
              <a:t>Figura 3.4a muestra un ejemplo de integridad referencial entre dos tipos de registros en un tipo de base de datos de red. Para este sistema, la declaración de definición SET garantiza (obliga a </a:t>
            </a:r>
            <a:r>
              <a:rPr lang="es-ES_tradnl" dirty="0" err="1"/>
              <a:t>Semi</a:t>
            </a:r>
            <a:r>
              <a:rPr lang="es-ES_tradnl" dirty="0"/>
              <a:t>-S a verificar) una asociación válida entre los dos tipos de registro, </a:t>
            </a:r>
            <a:r>
              <a:rPr lang="es-ES_tradnl" dirty="0" smtClean="0"/>
              <a:t>PART </a:t>
            </a:r>
            <a:r>
              <a:rPr lang="es-ES_tradnl" dirty="0"/>
              <a:t>y </a:t>
            </a:r>
            <a:r>
              <a:rPr lang="es-ES_tradnl" dirty="0" smtClean="0"/>
              <a:t>SUPPLIER. </a:t>
            </a:r>
            <a:r>
              <a:rPr lang="es-ES_tradnl" dirty="0"/>
              <a:t>El mismo requisito en un sistema relacional se muestra en la Figura 3.4b</a:t>
            </a:r>
            <a:r>
              <a:rPr lang="es-ES_tradnl" dirty="0" smtClean="0"/>
              <a:t>. </a:t>
            </a:r>
          </a:p>
          <a:p>
            <a:r>
              <a:rPr lang="es-ES_tradnl" dirty="0"/>
              <a:t>Para el sistema relacional, el requisito de integridad referencial se agrega a las definiciones de tabla utilizando la declaración "ALTER TABLE" después de que se hayan creado las dos tablas.</a:t>
            </a:r>
          </a:p>
          <a:p>
            <a:endParaRPr lang="es-ES_tradnl" dirty="0"/>
          </a:p>
        </p:txBody>
      </p:sp>
      <p:sp>
        <p:nvSpPr>
          <p:cNvPr id="4" name="Marcador de pie de página 3"/>
          <p:cNvSpPr>
            <a:spLocks noGrp="1"/>
          </p:cNvSpPr>
          <p:nvPr>
            <p:ph type="ftr" sz="quarter" idx="11"/>
          </p:nvPr>
        </p:nvSpPr>
        <p:spPr>
          <a:xfrm>
            <a:off x="1132554" y="6422535"/>
            <a:ext cx="4114800" cy="365125"/>
          </a:xfrm>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15</a:t>
            </a:fld>
            <a:endParaRPr lang="en-US" sz="1400" dirty="0"/>
          </a:p>
        </p:txBody>
      </p:sp>
      <p:pic>
        <p:nvPicPr>
          <p:cNvPr id="6" name="Imagen 5"/>
          <p:cNvPicPr>
            <a:picLocks noChangeAspect="1"/>
          </p:cNvPicPr>
          <p:nvPr/>
        </p:nvPicPr>
        <p:blipFill>
          <a:blip r:embed="rId2"/>
          <a:stretch>
            <a:fillRect/>
          </a:stretch>
        </p:blipFill>
        <p:spPr>
          <a:xfrm>
            <a:off x="6368436" y="105506"/>
            <a:ext cx="5700469" cy="6682154"/>
          </a:xfrm>
          <a:prstGeom prst="rect">
            <a:avLst/>
          </a:prstGeom>
        </p:spPr>
      </p:pic>
    </p:spTree>
    <p:extLst>
      <p:ext uri="{BB962C8B-B14F-4D97-AF65-F5344CB8AC3E}">
        <p14:creationId xmlns:p14="http://schemas.microsoft.com/office/powerpoint/2010/main" val="20409034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952246"/>
          </a:xfrm>
        </p:spPr>
        <p:txBody>
          <a:bodyPr/>
          <a:lstStyle/>
          <a:p>
            <a:r>
              <a:rPr lang="es-ES" dirty="0"/>
              <a:t>CONTROL DE INTEGRIDAD SEMÁNTICA</a:t>
            </a:r>
            <a:endParaRPr lang="en-US" b="1" dirty="0"/>
          </a:p>
        </p:txBody>
      </p:sp>
      <p:sp>
        <p:nvSpPr>
          <p:cNvPr id="3" name="Marcador de contenido 2"/>
          <p:cNvSpPr>
            <a:spLocks noGrp="1"/>
          </p:cNvSpPr>
          <p:nvPr>
            <p:ph idx="1"/>
          </p:nvPr>
        </p:nvSpPr>
        <p:spPr>
          <a:xfrm>
            <a:off x="838200" y="1512276"/>
            <a:ext cx="10883900" cy="1896941"/>
          </a:xfrm>
        </p:spPr>
        <p:txBody>
          <a:bodyPr>
            <a:normAutofit fontScale="92500" lnSpcReduction="20000"/>
          </a:bodyPr>
          <a:lstStyle/>
          <a:p>
            <a:r>
              <a:rPr lang="es-ES_tradnl" dirty="0" smtClean="0"/>
              <a:t>Cuando </a:t>
            </a:r>
            <a:r>
              <a:rPr lang="es-ES_tradnl" dirty="0"/>
              <a:t>se violan una o más reglas de integridad semántica, </a:t>
            </a:r>
            <a:r>
              <a:rPr lang="es-ES_tradnl" dirty="0" err="1"/>
              <a:t>Semi</a:t>
            </a:r>
            <a:r>
              <a:rPr lang="es-ES_tradnl" dirty="0"/>
              <a:t>-S puede informar, rechazar o intentar corregir la consulta o transacción que está realizando una operación ilegal. </a:t>
            </a:r>
            <a:endParaRPr lang="es-ES_tradnl" dirty="0" smtClean="0"/>
          </a:p>
          <a:p>
            <a:r>
              <a:rPr lang="es-ES_tradnl" dirty="0" smtClean="0"/>
              <a:t>Por </a:t>
            </a:r>
            <a:r>
              <a:rPr lang="es-ES_tradnl" dirty="0"/>
              <a:t>ejemplo, </a:t>
            </a:r>
            <a:r>
              <a:rPr lang="es-ES_tradnl" dirty="0" err="1"/>
              <a:t>Semi</a:t>
            </a:r>
            <a:r>
              <a:rPr lang="es-ES_tradnl" dirty="0"/>
              <a:t>-S puede evaluar la consulta SQL en la Figura 3.5a y rechazar la consulta ya que sabe que la columna </a:t>
            </a:r>
            <a:r>
              <a:rPr lang="es-ES_tradnl" i="1" dirty="0"/>
              <a:t>Sal</a:t>
            </a:r>
            <a:r>
              <a:rPr lang="es-ES_tradnl" dirty="0"/>
              <a:t> tiene un tipo de datos numérico y el valor que se compara es una cadena de caracteres. </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16</a:t>
            </a:fld>
            <a:endParaRPr lang="en-US" sz="1400" dirty="0"/>
          </a:p>
        </p:txBody>
      </p:sp>
      <p:pic>
        <p:nvPicPr>
          <p:cNvPr id="6" name="Imagen 5"/>
          <p:cNvPicPr>
            <a:picLocks noChangeAspect="1"/>
          </p:cNvPicPr>
          <p:nvPr/>
        </p:nvPicPr>
        <p:blipFill>
          <a:blip r:embed="rId2"/>
          <a:stretch>
            <a:fillRect/>
          </a:stretch>
        </p:blipFill>
        <p:spPr>
          <a:xfrm>
            <a:off x="6280150" y="3515578"/>
            <a:ext cx="5849922" cy="2868981"/>
          </a:xfrm>
          <a:prstGeom prst="rect">
            <a:avLst/>
          </a:prstGeom>
        </p:spPr>
      </p:pic>
      <p:sp>
        <p:nvSpPr>
          <p:cNvPr id="7" name="Marcador de contenido 2"/>
          <p:cNvSpPr txBox="1">
            <a:spLocks/>
          </p:cNvSpPr>
          <p:nvPr/>
        </p:nvSpPr>
        <p:spPr>
          <a:xfrm>
            <a:off x="703384" y="3621942"/>
            <a:ext cx="6752493" cy="265625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smtClean="0"/>
              <a:t>En un DBE más inteligente, el subsistema </a:t>
            </a:r>
            <a:r>
              <a:rPr lang="es-ES_tradnl" dirty="0" err="1" smtClean="0"/>
              <a:t>Semi</a:t>
            </a:r>
            <a:r>
              <a:rPr lang="es-ES_tradnl" dirty="0" smtClean="0"/>
              <a:t>-S puede intentar corregir la consulta eliminando las comillas simples de alrededor de 40000 y ejecutando la consulta. Este problema se resolvió para la sentencia de SQL en la Figura 3.5b, pero aún existe un problema potencial con la existencia de la tabla T1 (o la falta de ella). Si T1 existe, la declaración está bien; de lo contrario, </a:t>
            </a:r>
            <a:r>
              <a:rPr lang="es-ES_tradnl" dirty="0" err="1" smtClean="0"/>
              <a:t>Semi</a:t>
            </a:r>
            <a:r>
              <a:rPr lang="es-ES_tradnl" dirty="0" smtClean="0"/>
              <a:t>-S debe emitir un mensaje de error de "objeto no encontrado".</a:t>
            </a:r>
            <a:endParaRPr lang="es-ES_tradnl" dirty="0"/>
          </a:p>
        </p:txBody>
      </p:sp>
    </p:spTree>
    <p:extLst>
      <p:ext uri="{BB962C8B-B14F-4D97-AF65-F5344CB8AC3E}">
        <p14:creationId xmlns:p14="http://schemas.microsoft.com/office/powerpoint/2010/main" val="13318543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952246"/>
          </a:xfrm>
        </p:spPr>
        <p:txBody>
          <a:bodyPr/>
          <a:lstStyle/>
          <a:p>
            <a:r>
              <a:rPr lang="es-ES" dirty="0"/>
              <a:t>Restricciones de integridad semántica</a:t>
            </a:r>
            <a:endParaRPr lang="en-US" b="1" dirty="0"/>
          </a:p>
        </p:txBody>
      </p:sp>
      <p:sp>
        <p:nvSpPr>
          <p:cNvPr id="3" name="Marcador de contenido 2"/>
          <p:cNvSpPr>
            <a:spLocks noGrp="1"/>
          </p:cNvSpPr>
          <p:nvPr>
            <p:ph idx="1"/>
          </p:nvPr>
        </p:nvSpPr>
        <p:spPr>
          <a:xfrm>
            <a:off x="838200" y="1512276"/>
            <a:ext cx="10883900" cy="4624755"/>
          </a:xfrm>
        </p:spPr>
        <p:txBody>
          <a:bodyPr>
            <a:normAutofit fontScale="92500" lnSpcReduction="10000"/>
          </a:bodyPr>
          <a:lstStyle/>
          <a:p>
            <a:r>
              <a:rPr lang="es-ES_tradnl" dirty="0"/>
              <a:t>Un DBE relacional admite cuatro tipos básicos de restricciones o reglas de integridad semántica</a:t>
            </a:r>
            <a:r>
              <a:rPr lang="es-ES_tradnl" dirty="0" smtClean="0"/>
              <a:t>:</a:t>
            </a:r>
          </a:p>
          <a:p>
            <a:pPr lvl="1"/>
            <a:r>
              <a:rPr lang="es-ES_tradnl" sz="3000" dirty="0" smtClean="0"/>
              <a:t>Restricciones </a:t>
            </a:r>
            <a:r>
              <a:rPr lang="es-ES_tradnl" sz="3000" dirty="0"/>
              <a:t>de tipo de </a:t>
            </a:r>
            <a:r>
              <a:rPr lang="es-ES_tradnl" sz="3000" dirty="0" smtClean="0"/>
              <a:t>datos</a:t>
            </a:r>
          </a:p>
          <a:p>
            <a:pPr lvl="1"/>
            <a:r>
              <a:rPr lang="es-ES_tradnl" sz="3000" dirty="0" smtClean="0"/>
              <a:t>Restricciones relacionales</a:t>
            </a:r>
          </a:p>
          <a:p>
            <a:pPr lvl="1"/>
            <a:r>
              <a:rPr lang="es-ES_tradnl" sz="3000" dirty="0" smtClean="0"/>
              <a:t>Restricciones referenciales</a:t>
            </a:r>
          </a:p>
          <a:p>
            <a:pPr lvl="1"/>
            <a:r>
              <a:rPr lang="es-ES_tradnl" sz="3000" dirty="0" smtClean="0"/>
              <a:t>Restricciones explícitas</a:t>
            </a:r>
          </a:p>
          <a:p>
            <a:r>
              <a:rPr lang="es-ES_tradnl" dirty="0" smtClean="0"/>
              <a:t>Los </a:t>
            </a:r>
            <a:r>
              <a:rPr lang="es-ES_tradnl" dirty="0"/>
              <a:t>primeros tres tipos se denominan restricciones relacionales y se heredan del modelo </a:t>
            </a:r>
            <a:r>
              <a:rPr lang="es-ES_tradnl" dirty="0" smtClean="0"/>
              <a:t>entidad </a:t>
            </a:r>
            <a:r>
              <a:rPr lang="es-ES_tradnl" dirty="0"/>
              <a:t>relación </a:t>
            </a:r>
            <a:r>
              <a:rPr lang="es-ES_tradnl" dirty="0" smtClean="0"/>
              <a:t>(ERM). </a:t>
            </a:r>
          </a:p>
          <a:p>
            <a:r>
              <a:rPr lang="es-ES_tradnl" dirty="0" smtClean="0"/>
              <a:t>Estas </a:t>
            </a:r>
            <a:r>
              <a:rPr lang="es-ES_tradnl" dirty="0"/>
              <a:t>reglas de integridad son una parte </a:t>
            </a:r>
            <a:r>
              <a:rPr lang="es-ES_tradnl" dirty="0" smtClean="0"/>
              <a:t>fundamental del </a:t>
            </a:r>
            <a:r>
              <a:rPr lang="es-ES_tradnl" dirty="0"/>
              <a:t>modelo </a:t>
            </a:r>
            <a:r>
              <a:rPr lang="es-ES_tradnl" dirty="0" smtClean="0"/>
              <a:t>relacional. Estas </a:t>
            </a:r>
            <a:r>
              <a:rPr lang="es-ES_tradnl" dirty="0"/>
              <a:t>reglas a menudo son generadas automáticamente por nuestras herramientas de modelado de datos; sin embargo, la última regla debe ser especificada por el usuario explícitamente en el modelo relacional.</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17</a:t>
            </a:fld>
            <a:endParaRPr lang="en-US" sz="1400" dirty="0"/>
          </a:p>
        </p:txBody>
      </p:sp>
    </p:spTree>
    <p:extLst>
      <p:ext uri="{BB962C8B-B14F-4D97-AF65-F5344CB8AC3E}">
        <p14:creationId xmlns:p14="http://schemas.microsoft.com/office/powerpoint/2010/main" val="17487898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18</a:t>
            </a:fld>
            <a:endParaRPr lang="en-US" sz="1400" dirty="0"/>
          </a:p>
        </p:txBody>
      </p:sp>
      <p:sp>
        <p:nvSpPr>
          <p:cNvPr id="7" name="CuadroTexto 6"/>
          <p:cNvSpPr txBox="1"/>
          <p:nvPr/>
        </p:nvSpPr>
        <p:spPr>
          <a:xfrm>
            <a:off x="974205" y="1410096"/>
            <a:ext cx="10643755" cy="4832092"/>
          </a:xfrm>
          <a:prstGeom prst="rect">
            <a:avLst/>
          </a:prstGeom>
          <a:noFill/>
        </p:spPr>
        <p:txBody>
          <a:bodyPr wrap="square" rtlCol="0">
            <a:spAutoFit/>
          </a:bodyPr>
          <a:lstStyle/>
          <a:p>
            <a:pPr marL="457200" indent="-457200">
              <a:buFont typeface="Arial" charset="0"/>
              <a:buChar char="•"/>
            </a:pPr>
            <a:r>
              <a:rPr lang="es-ES_tradnl" sz="2800" dirty="0"/>
              <a:t>Las restricciones de tipo de datos son reglas de integridad semántica que especifican el tipo de datos para columnas de tablas relacionales. Estos se heredan del ERM ya que los dominios están vinculados a los dominios subyacentes en los que los atributos de una entidad se definen en el ERM. Algunos sistemas de bases de datos relacionales pueden permitir la especificación de tipos de datos definidos por el usuario. Un tipo de datos restringe el rango de valores y el tipo de operaciones que podemos aplicar a la columna a la que se adjunta el tipo de datos. Un tipo de datos definido por el usuario es un tipo de datos que se basa en un tipo de datos del sistema y crea un tipo de datos específico sobre él. </a:t>
            </a:r>
            <a:endParaRPr lang="es-ES_tradnl" sz="2800" dirty="0" smtClean="0"/>
          </a:p>
        </p:txBody>
      </p:sp>
      <p:sp>
        <p:nvSpPr>
          <p:cNvPr id="2" name="CuadroTexto 1"/>
          <p:cNvSpPr txBox="1"/>
          <p:nvPr/>
        </p:nvSpPr>
        <p:spPr>
          <a:xfrm>
            <a:off x="1245859" y="663039"/>
            <a:ext cx="5229252" cy="830997"/>
          </a:xfrm>
          <a:prstGeom prst="rect">
            <a:avLst/>
          </a:prstGeom>
          <a:noFill/>
        </p:spPr>
        <p:txBody>
          <a:bodyPr wrap="none" rtlCol="0">
            <a:spAutoFit/>
          </a:bodyPr>
          <a:lstStyle/>
          <a:p>
            <a:pPr marL="0" lvl="1"/>
            <a:r>
              <a:rPr lang="es-ES_tradnl" sz="3000" dirty="0" smtClean="0"/>
              <a:t>1. Restricciones </a:t>
            </a:r>
            <a:r>
              <a:rPr lang="es-ES_tradnl" sz="3000" dirty="0"/>
              <a:t>de tipo de datos</a:t>
            </a:r>
          </a:p>
          <a:p>
            <a:endParaRPr lang="en-US" dirty="0"/>
          </a:p>
        </p:txBody>
      </p:sp>
    </p:spTree>
    <p:extLst>
      <p:ext uri="{BB962C8B-B14F-4D97-AF65-F5344CB8AC3E}">
        <p14:creationId xmlns:p14="http://schemas.microsoft.com/office/powerpoint/2010/main" val="13697448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19</a:t>
            </a:fld>
            <a:endParaRPr lang="en-US" sz="1400" dirty="0"/>
          </a:p>
        </p:txBody>
      </p:sp>
      <p:sp>
        <p:nvSpPr>
          <p:cNvPr id="7" name="CuadroTexto 6"/>
          <p:cNvSpPr txBox="1"/>
          <p:nvPr/>
        </p:nvSpPr>
        <p:spPr>
          <a:xfrm>
            <a:off x="571500" y="1293704"/>
            <a:ext cx="10782300" cy="5293757"/>
          </a:xfrm>
          <a:prstGeom prst="rect">
            <a:avLst/>
          </a:prstGeom>
          <a:noFill/>
        </p:spPr>
        <p:txBody>
          <a:bodyPr wrap="square" rtlCol="0">
            <a:spAutoFit/>
          </a:bodyPr>
          <a:lstStyle/>
          <a:p>
            <a:pPr marL="457200" indent="-457200">
              <a:buFont typeface="Arial" charset="0"/>
              <a:buChar char="•"/>
            </a:pPr>
            <a:r>
              <a:rPr lang="es-ES_tradnl" sz="2600" dirty="0"/>
              <a:t>Ejemplos de tipos de datos definidos por el sistema admitidos por la mayoría de los DBMS son Fecha, Entero, Decimal (X, Y), Flotante, </a:t>
            </a:r>
            <a:r>
              <a:rPr lang="es-ES_tradnl" sz="2600" dirty="0" err="1"/>
              <a:t>Char</a:t>
            </a:r>
            <a:r>
              <a:rPr lang="es-ES_tradnl" sz="2600" dirty="0"/>
              <a:t> (X), </a:t>
            </a:r>
            <a:r>
              <a:rPr lang="es-ES_tradnl" sz="2600" dirty="0" err="1"/>
              <a:t>Varchar</a:t>
            </a:r>
            <a:r>
              <a:rPr lang="es-ES_tradnl" sz="2600" dirty="0"/>
              <a:t> (X), </a:t>
            </a:r>
            <a:r>
              <a:rPr lang="es-ES_tradnl" sz="2600" dirty="0" smtClean="0"/>
              <a:t>tipos </a:t>
            </a:r>
            <a:r>
              <a:rPr lang="es-ES_tradnl" sz="2600" dirty="0"/>
              <a:t>de datos </a:t>
            </a:r>
            <a:r>
              <a:rPr lang="es-ES_tradnl" sz="2600" i="1" dirty="0"/>
              <a:t>enumerados</a:t>
            </a:r>
            <a:r>
              <a:rPr lang="es-ES_tradnl" sz="2600" dirty="0"/>
              <a:t> como ('M', 'F') o ( '</a:t>
            </a:r>
            <a:r>
              <a:rPr lang="es-ES_tradnl" sz="2600" dirty="0" err="1"/>
              <a:t>Sat</a:t>
            </a:r>
            <a:r>
              <a:rPr lang="es-ES_tradnl" sz="2600" dirty="0"/>
              <a:t>', '</a:t>
            </a:r>
            <a:r>
              <a:rPr lang="es-ES_tradnl" sz="2600" dirty="0" err="1"/>
              <a:t>Sun</a:t>
            </a:r>
            <a:r>
              <a:rPr lang="es-ES_tradnl" sz="2600" dirty="0"/>
              <a:t>', '</a:t>
            </a:r>
            <a:r>
              <a:rPr lang="es-ES_tradnl" sz="2600" dirty="0" err="1"/>
              <a:t>Mon</a:t>
            </a:r>
            <a:r>
              <a:rPr lang="es-ES_tradnl" sz="2600" dirty="0"/>
              <a:t>', '</a:t>
            </a:r>
            <a:r>
              <a:rPr lang="es-ES_tradnl" sz="2600" dirty="0" err="1"/>
              <a:t>Tue</a:t>
            </a:r>
            <a:r>
              <a:rPr lang="es-ES_tradnl" sz="2600" dirty="0"/>
              <a:t>', '</a:t>
            </a:r>
            <a:r>
              <a:rPr lang="es-ES_tradnl" sz="2600" dirty="0" err="1"/>
              <a:t>Wed</a:t>
            </a:r>
            <a:r>
              <a:rPr lang="es-ES_tradnl" sz="2600" dirty="0"/>
              <a:t>', '</a:t>
            </a:r>
            <a:r>
              <a:rPr lang="es-ES_tradnl" sz="2600" dirty="0" err="1"/>
              <a:t>Thu</a:t>
            </a:r>
            <a:r>
              <a:rPr lang="es-ES_tradnl" sz="2600" dirty="0"/>
              <a:t>', '</a:t>
            </a:r>
            <a:r>
              <a:rPr lang="es-ES_tradnl" sz="2600" dirty="0" err="1"/>
              <a:t>Fri</a:t>
            </a:r>
            <a:r>
              <a:rPr lang="es-ES_tradnl" sz="2600" dirty="0"/>
              <a:t>'), y los tipos de datos de rango como (1–31). </a:t>
            </a:r>
          </a:p>
          <a:p>
            <a:pPr marL="457200" indent="-457200">
              <a:buFont typeface="Arial" charset="0"/>
              <a:buChar char="•"/>
            </a:pPr>
            <a:endParaRPr lang="es-ES_tradnl" sz="2600" dirty="0" smtClean="0"/>
          </a:p>
          <a:p>
            <a:pPr marL="457200" indent="-457200">
              <a:buFont typeface="Arial" charset="0"/>
              <a:buChar char="•"/>
            </a:pPr>
            <a:endParaRPr lang="es-ES_tradnl" sz="2600" dirty="0"/>
          </a:p>
          <a:p>
            <a:pPr marL="457200" indent="-457200">
              <a:buFont typeface="Arial" charset="0"/>
              <a:buChar char="•"/>
            </a:pPr>
            <a:endParaRPr lang="es-ES_tradnl" sz="2600" dirty="0" smtClean="0"/>
          </a:p>
          <a:p>
            <a:pPr marL="457200" indent="-457200">
              <a:buFont typeface="Arial" charset="0"/>
              <a:buChar char="•"/>
            </a:pPr>
            <a:r>
              <a:rPr lang="es-ES_tradnl" sz="2600" dirty="0" smtClean="0"/>
              <a:t>Las </a:t>
            </a:r>
            <a:r>
              <a:rPr lang="es-ES_tradnl" sz="2600" dirty="0"/>
              <a:t>Figuras 3.6a y 3.6b muestran dos implementaciones de bases de datos diferentes del mismo concepto de tipo de datos definidos por el usuario, para SQL Server 2005 y Oracle 11 g, respectivamente. En este ejemplo, creamos el tipo de datos "salario", basándonos en el tipo de datos del sistema "numérico" para SQL Server y el tipo de datos "número" para Oracle.</a:t>
            </a:r>
            <a:endParaRPr lang="en-US" sz="2600" dirty="0"/>
          </a:p>
        </p:txBody>
      </p:sp>
      <p:sp>
        <p:nvSpPr>
          <p:cNvPr id="6" name="CuadroTexto 5"/>
          <p:cNvSpPr txBox="1"/>
          <p:nvPr/>
        </p:nvSpPr>
        <p:spPr>
          <a:xfrm>
            <a:off x="1225539" y="462707"/>
            <a:ext cx="5229252" cy="830997"/>
          </a:xfrm>
          <a:prstGeom prst="rect">
            <a:avLst/>
          </a:prstGeom>
          <a:noFill/>
        </p:spPr>
        <p:txBody>
          <a:bodyPr wrap="none" rtlCol="0">
            <a:spAutoFit/>
          </a:bodyPr>
          <a:lstStyle/>
          <a:p>
            <a:pPr marL="0" lvl="1"/>
            <a:r>
              <a:rPr lang="es-ES_tradnl" sz="3000" dirty="0" smtClean="0"/>
              <a:t>1. Restricciones </a:t>
            </a:r>
            <a:r>
              <a:rPr lang="es-ES_tradnl" sz="3000" dirty="0"/>
              <a:t>de tipo de datos</a:t>
            </a:r>
          </a:p>
          <a:p>
            <a:endParaRPr lang="en-US" dirty="0"/>
          </a:p>
        </p:txBody>
      </p:sp>
      <p:pic>
        <p:nvPicPr>
          <p:cNvPr id="3" name="Imagen 2"/>
          <p:cNvPicPr>
            <a:picLocks noChangeAspect="1"/>
          </p:cNvPicPr>
          <p:nvPr/>
        </p:nvPicPr>
        <p:blipFill>
          <a:blip r:embed="rId2"/>
          <a:stretch>
            <a:fillRect/>
          </a:stretch>
        </p:blipFill>
        <p:spPr>
          <a:xfrm>
            <a:off x="5787390" y="3032760"/>
            <a:ext cx="5299710" cy="1087120"/>
          </a:xfrm>
          <a:prstGeom prst="rect">
            <a:avLst/>
          </a:prstGeom>
        </p:spPr>
      </p:pic>
    </p:spTree>
    <p:extLst>
      <p:ext uri="{BB962C8B-B14F-4D97-AF65-F5344CB8AC3E}">
        <p14:creationId xmlns:p14="http://schemas.microsoft.com/office/powerpoint/2010/main" val="11935414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r>
              <a:rPr lang="es-ES" sz="4800" b="1" dirty="0"/>
              <a:t>Autenticación y Permisos de Acceso</a:t>
            </a:r>
            <a:endParaRPr lang="en-US" sz="4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a:t>
            </a:fld>
            <a:endParaRPr lang="en-US" sz="1400" dirty="0"/>
          </a:p>
        </p:txBody>
      </p:sp>
    </p:spTree>
    <p:extLst>
      <p:ext uri="{BB962C8B-B14F-4D97-AF65-F5344CB8AC3E}">
        <p14:creationId xmlns:p14="http://schemas.microsoft.com/office/powerpoint/2010/main" val="20524944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20</a:t>
            </a:fld>
            <a:endParaRPr lang="en-US" sz="1400" dirty="0"/>
          </a:p>
        </p:txBody>
      </p:sp>
      <p:pic>
        <p:nvPicPr>
          <p:cNvPr id="2" name="Imagen 1"/>
          <p:cNvPicPr>
            <a:picLocks noChangeAspect="1"/>
          </p:cNvPicPr>
          <p:nvPr/>
        </p:nvPicPr>
        <p:blipFill>
          <a:blip r:embed="rId2"/>
          <a:stretch>
            <a:fillRect/>
          </a:stretch>
        </p:blipFill>
        <p:spPr>
          <a:xfrm>
            <a:off x="1198880" y="300990"/>
            <a:ext cx="9743440" cy="5924252"/>
          </a:xfrm>
          <a:prstGeom prst="rect">
            <a:avLst/>
          </a:prstGeom>
        </p:spPr>
      </p:pic>
    </p:spTree>
    <p:extLst>
      <p:ext uri="{BB962C8B-B14F-4D97-AF65-F5344CB8AC3E}">
        <p14:creationId xmlns:p14="http://schemas.microsoft.com/office/powerpoint/2010/main" val="21003930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21</a:t>
            </a:fld>
            <a:endParaRPr lang="en-US" sz="1400" dirty="0"/>
          </a:p>
        </p:txBody>
      </p:sp>
      <p:sp>
        <p:nvSpPr>
          <p:cNvPr id="7" name="CuadroTexto 6"/>
          <p:cNvSpPr txBox="1"/>
          <p:nvPr/>
        </p:nvSpPr>
        <p:spPr>
          <a:xfrm>
            <a:off x="838200" y="1273384"/>
            <a:ext cx="10515600" cy="1815882"/>
          </a:xfrm>
          <a:prstGeom prst="rect">
            <a:avLst/>
          </a:prstGeom>
          <a:noFill/>
        </p:spPr>
        <p:txBody>
          <a:bodyPr wrap="square" rtlCol="0">
            <a:spAutoFit/>
          </a:bodyPr>
          <a:lstStyle/>
          <a:p>
            <a:pPr marL="457200" indent="-457200">
              <a:buFont typeface="Arial" charset="0"/>
              <a:buChar char="•"/>
            </a:pPr>
            <a:r>
              <a:rPr lang="es-ES_tradnl" sz="2800" dirty="0"/>
              <a:t>Las restricciones de relación son los métodos utilizados para definir una relación (o una tabla). Lo siguiente codifica una tabla llamada Empleado, que realiza un seguimiento de los empleados de una organización.</a:t>
            </a:r>
            <a:endParaRPr lang="en-US" sz="2800" dirty="0"/>
          </a:p>
        </p:txBody>
      </p:sp>
      <p:sp>
        <p:nvSpPr>
          <p:cNvPr id="6" name="CuadroTexto 5"/>
          <p:cNvSpPr txBox="1"/>
          <p:nvPr/>
        </p:nvSpPr>
        <p:spPr>
          <a:xfrm>
            <a:off x="1225539" y="462707"/>
            <a:ext cx="4634923" cy="830997"/>
          </a:xfrm>
          <a:prstGeom prst="rect">
            <a:avLst/>
          </a:prstGeom>
          <a:noFill/>
        </p:spPr>
        <p:txBody>
          <a:bodyPr wrap="none" rtlCol="0">
            <a:spAutoFit/>
          </a:bodyPr>
          <a:lstStyle/>
          <a:p>
            <a:pPr marL="0" lvl="1"/>
            <a:r>
              <a:rPr lang="es-ES_tradnl" sz="3000" dirty="0"/>
              <a:t>2</a:t>
            </a:r>
            <a:r>
              <a:rPr lang="es-ES_tradnl" sz="3000" dirty="0" smtClean="0"/>
              <a:t>. Restricciones Relacionales</a:t>
            </a:r>
            <a:endParaRPr lang="es-ES_tradnl" sz="3000" dirty="0"/>
          </a:p>
          <a:p>
            <a:endParaRPr lang="en-US" dirty="0"/>
          </a:p>
        </p:txBody>
      </p:sp>
      <p:pic>
        <p:nvPicPr>
          <p:cNvPr id="2" name="Imagen 1"/>
          <p:cNvPicPr>
            <a:picLocks noChangeAspect="1"/>
          </p:cNvPicPr>
          <p:nvPr/>
        </p:nvPicPr>
        <p:blipFill>
          <a:blip r:embed="rId2"/>
          <a:stretch>
            <a:fillRect/>
          </a:stretch>
        </p:blipFill>
        <p:spPr>
          <a:xfrm>
            <a:off x="1562338" y="3135848"/>
            <a:ext cx="9393952" cy="3093720"/>
          </a:xfrm>
          <a:prstGeom prst="rect">
            <a:avLst/>
          </a:prstGeom>
        </p:spPr>
      </p:pic>
    </p:spTree>
    <p:extLst>
      <p:ext uri="{BB962C8B-B14F-4D97-AF65-F5344CB8AC3E}">
        <p14:creationId xmlns:p14="http://schemas.microsoft.com/office/powerpoint/2010/main" val="1599044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22</a:t>
            </a:fld>
            <a:endParaRPr lang="en-US" sz="1400" dirty="0"/>
          </a:p>
        </p:txBody>
      </p:sp>
      <p:sp>
        <p:nvSpPr>
          <p:cNvPr id="7" name="CuadroTexto 6"/>
          <p:cNvSpPr txBox="1"/>
          <p:nvPr/>
        </p:nvSpPr>
        <p:spPr>
          <a:xfrm>
            <a:off x="838200" y="1293704"/>
            <a:ext cx="10515600" cy="4832092"/>
          </a:xfrm>
          <a:prstGeom prst="rect">
            <a:avLst/>
          </a:prstGeom>
          <a:noFill/>
        </p:spPr>
        <p:txBody>
          <a:bodyPr wrap="square" rtlCol="0">
            <a:spAutoFit/>
          </a:bodyPr>
          <a:lstStyle/>
          <a:p>
            <a:pPr marL="457200" indent="-457200">
              <a:buFont typeface="Arial" charset="0"/>
              <a:buChar char="•"/>
            </a:pPr>
            <a:r>
              <a:rPr lang="es-ES_tradnl" sz="2800" dirty="0"/>
              <a:t>Este fragmento de código transmite las siguientes restricciones</a:t>
            </a:r>
            <a:r>
              <a:rPr lang="es-ES_tradnl" sz="2800" dirty="0" smtClean="0"/>
              <a:t>:</a:t>
            </a:r>
          </a:p>
          <a:p>
            <a:pPr marL="457200" indent="-457200">
              <a:buFont typeface="Arial" charset="0"/>
              <a:buChar char="•"/>
            </a:pPr>
            <a:endParaRPr lang="es-ES_tradnl" sz="2800" dirty="0" smtClean="0"/>
          </a:p>
          <a:p>
            <a:r>
              <a:rPr lang="es-ES_tradnl" sz="2800" dirty="0" smtClean="0"/>
              <a:t>• </a:t>
            </a:r>
            <a:r>
              <a:rPr lang="es-ES_tradnl" sz="2800" dirty="0"/>
              <a:t>El nombre de la tabla "Empleado" es único dentro de una base de datos. Esto se denomina restricción de relación y se hereda del hecho de que en el ERM hay un tipo de entidad único llamado "Empleado</a:t>
            </a:r>
            <a:r>
              <a:rPr lang="es-ES_tradnl" sz="2800" dirty="0" smtClean="0"/>
              <a:t>".</a:t>
            </a:r>
          </a:p>
          <a:p>
            <a:r>
              <a:rPr lang="es-ES_tradnl" sz="2800" dirty="0" smtClean="0"/>
              <a:t>• </a:t>
            </a:r>
            <a:r>
              <a:rPr lang="es-ES_tradnl" sz="2800" dirty="0"/>
              <a:t>Los empleados como objetos del mundo real se mantienen en la base de datos como un conjunto de filas en la tabla Empleado</a:t>
            </a:r>
            <a:r>
              <a:rPr lang="es-ES_tradnl" sz="2800" dirty="0" smtClean="0"/>
              <a:t>.</a:t>
            </a:r>
          </a:p>
          <a:p>
            <a:r>
              <a:rPr lang="es-ES_tradnl" sz="2800" dirty="0" smtClean="0"/>
              <a:t>• </a:t>
            </a:r>
            <a:r>
              <a:rPr lang="es-ES_tradnl" sz="2800" dirty="0"/>
              <a:t>La tabla de empleados tiene cinco columnas: </a:t>
            </a:r>
            <a:r>
              <a:rPr lang="es-ES_tradnl" sz="2800" dirty="0" err="1" smtClean="0"/>
              <a:t>Emp</a:t>
            </a:r>
            <a:r>
              <a:rPr lang="es-ES_tradnl" sz="2800" dirty="0" smtClean="0"/>
              <a:t>#, </a:t>
            </a:r>
            <a:r>
              <a:rPr lang="es-ES_tradnl" sz="2800" dirty="0"/>
              <a:t>Nombre, </a:t>
            </a:r>
            <a:r>
              <a:rPr lang="es-ES_tradnl" sz="2800" dirty="0" err="1"/>
              <a:t>Emp</a:t>
            </a:r>
            <a:r>
              <a:rPr lang="es-ES_tradnl" sz="2800" dirty="0"/>
              <a:t> − </a:t>
            </a:r>
            <a:r>
              <a:rPr lang="es-ES_tradnl" sz="2800" dirty="0" err="1"/>
              <a:t>Nickname</a:t>
            </a:r>
            <a:r>
              <a:rPr lang="es-ES_tradnl" sz="2800" dirty="0"/>
              <a:t>, DOB y </a:t>
            </a:r>
            <a:r>
              <a:rPr lang="es-ES_tradnl" sz="2800" dirty="0" smtClean="0"/>
              <a:t>Sex. </a:t>
            </a:r>
            <a:r>
              <a:rPr lang="es-ES_tradnl" sz="2800" dirty="0"/>
              <a:t>Cada columna tiene una restricción de tipo de datos, puede tener una restricción nula o no nula, puede tener una restricción de enumeración y puede tener una restricción de rango</a:t>
            </a:r>
            <a:r>
              <a:rPr lang="es-ES_tradnl" sz="2800" dirty="0" smtClean="0"/>
              <a:t>.</a:t>
            </a:r>
          </a:p>
        </p:txBody>
      </p:sp>
      <p:sp>
        <p:nvSpPr>
          <p:cNvPr id="6" name="CuadroTexto 5"/>
          <p:cNvSpPr txBox="1"/>
          <p:nvPr/>
        </p:nvSpPr>
        <p:spPr>
          <a:xfrm>
            <a:off x="1225539" y="542219"/>
            <a:ext cx="4634923" cy="830997"/>
          </a:xfrm>
          <a:prstGeom prst="rect">
            <a:avLst/>
          </a:prstGeom>
          <a:noFill/>
        </p:spPr>
        <p:txBody>
          <a:bodyPr wrap="none" rtlCol="0">
            <a:spAutoFit/>
          </a:bodyPr>
          <a:lstStyle/>
          <a:p>
            <a:pPr marL="0" lvl="1"/>
            <a:r>
              <a:rPr lang="es-ES_tradnl" sz="3000" dirty="0"/>
              <a:t>2. Restricciones Relacionales</a:t>
            </a:r>
          </a:p>
          <a:p>
            <a:endParaRPr lang="en-US" dirty="0"/>
          </a:p>
        </p:txBody>
      </p:sp>
    </p:spTree>
    <p:extLst>
      <p:ext uri="{BB962C8B-B14F-4D97-AF65-F5344CB8AC3E}">
        <p14:creationId xmlns:p14="http://schemas.microsoft.com/office/powerpoint/2010/main" val="16225627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23</a:t>
            </a:fld>
            <a:endParaRPr lang="en-US" sz="1400" dirty="0"/>
          </a:p>
        </p:txBody>
      </p:sp>
      <p:sp>
        <p:nvSpPr>
          <p:cNvPr id="7" name="CuadroTexto 6"/>
          <p:cNvSpPr txBox="1"/>
          <p:nvPr/>
        </p:nvSpPr>
        <p:spPr>
          <a:xfrm>
            <a:off x="838200" y="1226118"/>
            <a:ext cx="10515600" cy="5493812"/>
          </a:xfrm>
          <a:prstGeom prst="rect">
            <a:avLst/>
          </a:prstGeom>
          <a:noFill/>
        </p:spPr>
        <p:txBody>
          <a:bodyPr wrap="square" rtlCol="0">
            <a:spAutoFit/>
          </a:bodyPr>
          <a:lstStyle/>
          <a:p>
            <a:r>
              <a:rPr lang="es-ES_tradnl" sz="2700" dirty="0" smtClean="0"/>
              <a:t>• La columna </a:t>
            </a:r>
            <a:r>
              <a:rPr lang="es-ES_tradnl" sz="2700" dirty="0" err="1" smtClean="0"/>
              <a:t>Emp</a:t>
            </a:r>
            <a:r>
              <a:rPr lang="es-ES_tradnl" sz="2700" dirty="0" smtClean="0"/>
              <a:t># debe ser un número entero y debe tener un valor.</a:t>
            </a:r>
          </a:p>
          <a:p>
            <a:r>
              <a:rPr lang="es-ES_tradnl" sz="2700" dirty="0" smtClean="0"/>
              <a:t>• La columna Nombre es de tipo </a:t>
            </a:r>
            <a:r>
              <a:rPr lang="es-ES_tradnl" sz="2700" dirty="0" err="1" smtClean="0"/>
              <a:t>varchar</a:t>
            </a:r>
            <a:r>
              <a:rPr lang="es-ES_tradnl" sz="2700" dirty="0" smtClean="0"/>
              <a:t> (20) y debe tener un valor. Dado que “</a:t>
            </a:r>
            <a:r>
              <a:rPr lang="es-ES_tradnl" sz="2700" dirty="0" err="1" smtClean="0"/>
              <a:t>varchar</a:t>
            </a:r>
            <a:r>
              <a:rPr lang="es-ES_tradnl" sz="2700" dirty="0" smtClean="0"/>
              <a:t> (20)” se utiliza como tipo de datos, el nombre no puede tener más de 20 caracteres. Si el nombre tiene menos de 20 caracteres, se utilizará la longitud real del nombre.</a:t>
            </a:r>
          </a:p>
          <a:p>
            <a:r>
              <a:rPr lang="es-ES_tradnl" sz="2700" dirty="0" smtClean="0"/>
              <a:t>• La columna DOB es de tipo Date. Esta columna puede dejarse como nula. Si la columna tiene un valor para la fecha, debe seguir el formato ‘MM-DD-YYYY’. De lo contrario, la fila no se valida.</a:t>
            </a:r>
          </a:p>
          <a:p>
            <a:r>
              <a:rPr lang="es-ES_tradnl" sz="2700" dirty="0"/>
              <a:t>• </a:t>
            </a:r>
            <a:r>
              <a:rPr lang="en-US" sz="2700" dirty="0" smtClean="0"/>
              <a:t>La </a:t>
            </a:r>
            <a:r>
              <a:rPr lang="en-US" sz="2700" dirty="0" err="1"/>
              <a:t>columna</a:t>
            </a:r>
            <a:r>
              <a:rPr lang="en-US" sz="2700" dirty="0"/>
              <a:t> Sex </a:t>
            </a:r>
            <a:r>
              <a:rPr lang="en-US" sz="2700" dirty="0" err="1"/>
              <a:t>es</a:t>
            </a:r>
            <a:r>
              <a:rPr lang="en-US" sz="2700" dirty="0"/>
              <a:t> un campo de un solo </a:t>
            </a:r>
            <a:r>
              <a:rPr lang="en-US" sz="2700" dirty="0" err="1"/>
              <a:t>carácter</a:t>
            </a:r>
            <a:r>
              <a:rPr lang="en-US" sz="2700" dirty="0"/>
              <a:t> y se </a:t>
            </a:r>
            <a:r>
              <a:rPr lang="en-US" sz="2700" dirty="0" err="1"/>
              <a:t>puede</a:t>
            </a:r>
            <a:r>
              <a:rPr lang="en-US" sz="2700" dirty="0"/>
              <a:t> </a:t>
            </a:r>
            <a:r>
              <a:rPr lang="en-US" sz="2700" dirty="0" err="1"/>
              <a:t>dejar</a:t>
            </a:r>
            <a:r>
              <a:rPr lang="en-US" sz="2700" dirty="0"/>
              <a:t> </a:t>
            </a:r>
            <a:r>
              <a:rPr lang="en-US" sz="2700" dirty="0" err="1"/>
              <a:t>como</a:t>
            </a:r>
            <a:r>
              <a:rPr lang="en-US" sz="2700" dirty="0"/>
              <a:t> </a:t>
            </a:r>
            <a:r>
              <a:rPr lang="en-US" sz="2700" dirty="0" err="1"/>
              <a:t>nulo</a:t>
            </a:r>
            <a:r>
              <a:rPr lang="en-US" sz="2700" dirty="0"/>
              <a:t>. La </a:t>
            </a:r>
            <a:r>
              <a:rPr lang="en-US" sz="2700" dirty="0" err="1"/>
              <a:t>columna</a:t>
            </a:r>
            <a:r>
              <a:rPr lang="en-US" sz="2700" dirty="0"/>
              <a:t> Sex </a:t>
            </a:r>
            <a:r>
              <a:rPr lang="en-US" sz="2700" dirty="0" err="1"/>
              <a:t>tiene</a:t>
            </a:r>
            <a:r>
              <a:rPr lang="en-US" sz="2700" dirty="0"/>
              <a:t> </a:t>
            </a:r>
            <a:r>
              <a:rPr lang="en-US" sz="2700" dirty="0" err="1"/>
              <a:t>una</a:t>
            </a:r>
            <a:r>
              <a:rPr lang="en-US" sz="2700" dirty="0"/>
              <a:t> </a:t>
            </a:r>
            <a:r>
              <a:rPr lang="en-US" sz="2700" dirty="0" err="1"/>
              <a:t>restricción</a:t>
            </a:r>
            <a:r>
              <a:rPr lang="en-US" sz="2700" dirty="0"/>
              <a:t> de </a:t>
            </a:r>
            <a:r>
              <a:rPr lang="en-US" sz="2700" dirty="0" err="1"/>
              <a:t>enumeración</a:t>
            </a:r>
            <a:r>
              <a:rPr lang="en-US" sz="2700" dirty="0"/>
              <a:t>. </a:t>
            </a:r>
            <a:r>
              <a:rPr lang="en-US" sz="2700" dirty="0" err="1"/>
              <a:t>Esta</a:t>
            </a:r>
            <a:r>
              <a:rPr lang="en-US" sz="2700" dirty="0"/>
              <a:t> </a:t>
            </a:r>
            <a:r>
              <a:rPr lang="en-US" sz="2700" dirty="0" err="1"/>
              <a:t>restricción</a:t>
            </a:r>
            <a:r>
              <a:rPr lang="en-US" sz="2700" dirty="0"/>
              <a:t> </a:t>
            </a:r>
            <a:r>
              <a:rPr lang="en-US" sz="2700" dirty="0" err="1"/>
              <a:t>limita</a:t>
            </a:r>
            <a:r>
              <a:rPr lang="en-US" sz="2700" dirty="0"/>
              <a:t> el valor de la </a:t>
            </a:r>
            <a:r>
              <a:rPr lang="en-US" sz="2700" dirty="0" err="1"/>
              <a:t>columna</a:t>
            </a:r>
            <a:r>
              <a:rPr lang="en-US" sz="2700" dirty="0"/>
              <a:t> Sex a </a:t>
            </a:r>
            <a:r>
              <a:rPr lang="en-US" sz="2700" dirty="0" err="1"/>
              <a:t>cualquiera</a:t>
            </a:r>
            <a:r>
              <a:rPr lang="en-US" sz="2700" dirty="0"/>
              <a:t> de los </a:t>
            </a:r>
            <a:r>
              <a:rPr lang="en-US" sz="2700" dirty="0" err="1"/>
              <a:t>caracteres</a:t>
            </a:r>
            <a:r>
              <a:rPr lang="en-US" sz="2700" dirty="0"/>
              <a:t> "M" o "F". </a:t>
            </a:r>
            <a:r>
              <a:rPr lang="en-US" sz="2700" dirty="0" err="1"/>
              <a:t>Cualquier</a:t>
            </a:r>
            <a:r>
              <a:rPr lang="en-US" sz="2700" dirty="0"/>
              <a:t> </a:t>
            </a:r>
            <a:r>
              <a:rPr lang="en-US" sz="2700" dirty="0" err="1"/>
              <a:t>otro</a:t>
            </a:r>
            <a:r>
              <a:rPr lang="en-US" sz="2700" dirty="0"/>
              <a:t> valor </a:t>
            </a:r>
            <a:r>
              <a:rPr lang="en-US" sz="2700" dirty="0" err="1"/>
              <a:t>es</a:t>
            </a:r>
            <a:r>
              <a:rPr lang="en-US" sz="2700" dirty="0"/>
              <a:t> </a:t>
            </a:r>
            <a:r>
              <a:rPr lang="en-US" sz="2700" dirty="0" err="1"/>
              <a:t>una</a:t>
            </a:r>
            <a:r>
              <a:rPr lang="en-US" sz="2700" dirty="0"/>
              <a:t> </a:t>
            </a:r>
            <a:r>
              <a:rPr lang="en-US" sz="2700" dirty="0" err="1"/>
              <a:t>violación</a:t>
            </a:r>
            <a:r>
              <a:rPr lang="en-US" sz="2700" dirty="0"/>
              <a:t> de </a:t>
            </a:r>
            <a:r>
              <a:rPr lang="en-US" sz="2700" dirty="0" err="1"/>
              <a:t>esta</a:t>
            </a:r>
            <a:r>
              <a:rPr lang="en-US" sz="2700" dirty="0"/>
              <a:t> </a:t>
            </a:r>
            <a:r>
              <a:rPr lang="en-US" sz="2700" dirty="0" err="1"/>
              <a:t>restricción</a:t>
            </a:r>
            <a:r>
              <a:rPr lang="en-US" sz="2700" dirty="0"/>
              <a:t>.</a:t>
            </a:r>
          </a:p>
          <a:p>
            <a:endParaRPr lang="en-US" sz="2700" dirty="0"/>
          </a:p>
        </p:txBody>
      </p:sp>
      <p:sp>
        <p:nvSpPr>
          <p:cNvPr id="6" name="CuadroTexto 5"/>
          <p:cNvSpPr txBox="1"/>
          <p:nvPr/>
        </p:nvSpPr>
        <p:spPr>
          <a:xfrm>
            <a:off x="1205661" y="563859"/>
            <a:ext cx="4634923" cy="830997"/>
          </a:xfrm>
          <a:prstGeom prst="rect">
            <a:avLst/>
          </a:prstGeom>
          <a:noFill/>
        </p:spPr>
        <p:txBody>
          <a:bodyPr wrap="none" rtlCol="0">
            <a:spAutoFit/>
          </a:bodyPr>
          <a:lstStyle/>
          <a:p>
            <a:pPr marL="0" lvl="1"/>
            <a:r>
              <a:rPr lang="es-ES_tradnl" sz="3000" dirty="0"/>
              <a:t>2. Restricciones Relacionales</a:t>
            </a:r>
          </a:p>
          <a:p>
            <a:endParaRPr lang="en-US" dirty="0"/>
          </a:p>
        </p:txBody>
      </p:sp>
    </p:spTree>
    <p:extLst>
      <p:ext uri="{BB962C8B-B14F-4D97-AF65-F5344CB8AC3E}">
        <p14:creationId xmlns:p14="http://schemas.microsoft.com/office/powerpoint/2010/main" val="7581471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24</a:t>
            </a:fld>
            <a:endParaRPr lang="en-US" sz="1400" dirty="0"/>
          </a:p>
        </p:txBody>
      </p:sp>
      <p:sp>
        <p:nvSpPr>
          <p:cNvPr id="7" name="CuadroTexto 6"/>
          <p:cNvSpPr txBox="1"/>
          <p:nvPr/>
        </p:nvSpPr>
        <p:spPr>
          <a:xfrm>
            <a:off x="838200" y="1275933"/>
            <a:ext cx="10515600" cy="4893647"/>
          </a:xfrm>
          <a:prstGeom prst="rect">
            <a:avLst/>
          </a:prstGeom>
          <a:noFill/>
        </p:spPr>
        <p:txBody>
          <a:bodyPr wrap="square" rtlCol="0">
            <a:spAutoFit/>
          </a:bodyPr>
          <a:lstStyle/>
          <a:p>
            <a:r>
              <a:rPr lang="en-US" sz="2600"/>
              <a:t>• </a:t>
            </a:r>
            <a:r>
              <a:rPr lang="en-US" sz="2600" smtClean="0"/>
              <a:t>La </a:t>
            </a:r>
            <a:r>
              <a:rPr lang="en-US" sz="2600" dirty="0" err="1"/>
              <a:t>restricción</a:t>
            </a:r>
            <a:r>
              <a:rPr lang="en-US" sz="2600" dirty="0"/>
              <a:t> de clave principal </a:t>
            </a:r>
            <a:r>
              <a:rPr lang="en-US" sz="2600" dirty="0" err="1"/>
              <a:t>obliga</a:t>
            </a:r>
            <a:r>
              <a:rPr lang="en-US" sz="2600" dirty="0"/>
              <a:t> a la </a:t>
            </a:r>
            <a:r>
              <a:rPr lang="en-US" sz="2600" dirty="0" err="1"/>
              <a:t>columna</a:t>
            </a:r>
            <a:r>
              <a:rPr lang="en-US" sz="2600" dirty="0"/>
              <a:t> </a:t>
            </a:r>
            <a:r>
              <a:rPr lang="en-US" sz="2600" dirty="0" err="1" smtClean="0"/>
              <a:t>Emp</a:t>
            </a:r>
            <a:r>
              <a:rPr lang="en-US" sz="2600" dirty="0" smtClean="0"/>
              <a:t># </a:t>
            </a:r>
            <a:r>
              <a:rPr lang="en-US" sz="2600" dirty="0"/>
              <a:t>a </a:t>
            </a:r>
            <a:r>
              <a:rPr lang="en-US" sz="2600" dirty="0" err="1"/>
              <a:t>ser</a:t>
            </a:r>
            <a:r>
              <a:rPr lang="en-US" sz="2600" dirty="0"/>
              <a:t> </a:t>
            </a:r>
            <a:r>
              <a:rPr lang="en-US" sz="2600" dirty="0" err="1"/>
              <a:t>única</a:t>
            </a:r>
            <a:r>
              <a:rPr lang="en-US" sz="2600" dirty="0"/>
              <a:t>. Si el valor de </a:t>
            </a:r>
            <a:r>
              <a:rPr lang="en-US" sz="2600" dirty="0" err="1"/>
              <a:t>esta</a:t>
            </a:r>
            <a:r>
              <a:rPr lang="en-US" sz="2600" dirty="0"/>
              <a:t> </a:t>
            </a:r>
            <a:r>
              <a:rPr lang="en-US" sz="2600" dirty="0" err="1"/>
              <a:t>columna</a:t>
            </a:r>
            <a:r>
              <a:rPr lang="en-US" sz="2600" dirty="0"/>
              <a:t> no </a:t>
            </a:r>
            <a:r>
              <a:rPr lang="en-US" sz="2600" dirty="0" err="1"/>
              <a:t>es</a:t>
            </a:r>
            <a:r>
              <a:rPr lang="en-US" sz="2600" dirty="0"/>
              <a:t> </a:t>
            </a:r>
            <a:r>
              <a:rPr lang="en-US" sz="2600" dirty="0" err="1"/>
              <a:t>único</a:t>
            </a:r>
            <a:r>
              <a:rPr lang="en-US" sz="2600" dirty="0"/>
              <a:t>, el </a:t>
            </a:r>
            <a:r>
              <a:rPr lang="en-US" sz="2600" dirty="0" err="1"/>
              <a:t>empleado</a:t>
            </a:r>
            <a:r>
              <a:rPr lang="en-US" sz="2600" dirty="0"/>
              <a:t> no se </a:t>
            </a:r>
            <a:r>
              <a:rPr lang="en-US" sz="2600" dirty="0" err="1"/>
              <a:t>valida</a:t>
            </a:r>
            <a:r>
              <a:rPr lang="en-US" sz="2600" dirty="0" smtClean="0"/>
              <a:t>.</a:t>
            </a:r>
          </a:p>
          <a:p>
            <a:r>
              <a:rPr lang="en-US" sz="2600" dirty="0" smtClean="0"/>
              <a:t>• </a:t>
            </a:r>
            <a:r>
              <a:rPr lang="en-US" sz="2600" dirty="0" err="1"/>
              <a:t>Además</a:t>
            </a:r>
            <a:r>
              <a:rPr lang="en-US" sz="2600" dirty="0"/>
              <a:t> del </a:t>
            </a:r>
            <a:r>
              <a:rPr lang="en-US" sz="2600" dirty="0" err="1" smtClean="0"/>
              <a:t>Emp</a:t>
            </a:r>
            <a:r>
              <a:rPr lang="en-US" sz="2600" dirty="0" smtClean="0"/>
              <a:t>#, </a:t>
            </a:r>
            <a:r>
              <a:rPr lang="en-US" sz="2600" dirty="0" err="1"/>
              <a:t>que</a:t>
            </a:r>
            <a:r>
              <a:rPr lang="en-US" sz="2600" dirty="0"/>
              <a:t> se </a:t>
            </a:r>
            <a:r>
              <a:rPr lang="en-US" sz="2600" dirty="0" err="1"/>
              <a:t>usa</a:t>
            </a:r>
            <a:r>
              <a:rPr lang="en-US" sz="2600" dirty="0"/>
              <a:t> </a:t>
            </a:r>
            <a:r>
              <a:rPr lang="en-US" sz="2600" dirty="0" err="1"/>
              <a:t>como</a:t>
            </a:r>
            <a:r>
              <a:rPr lang="en-US" sz="2600" dirty="0"/>
              <a:t> clave principal y </a:t>
            </a:r>
            <a:r>
              <a:rPr lang="en-US" sz="2600" dirty="0" err="1"/>
              <a:t>es</a:t>
            </a:r>
            <a:r>
              <a:rPr lang="en-US" sz="2600" dirty="0"/>
              <a:t> </a:t>
            </a:r>
            <a:r>
              <a:rPr lang="en-US" sz="2600" dirty="0" err="1"/>
              <a:t>único</a:t>
            </a:r>
            <a:r>
              <a:rPr lang="en-US" sz="2600" dirty="0"/>
              <a:t>, el </a:t>
            </a:r>
            <a:r>
              <a:rPr lang="en-US" sz="2600" dirty="0" err="1"/>
              <a:t>apodo</a:t>
            </a:r>
            <a:r>
              <a:rPr lang="en-US" sz="2600" dirty="0"/>
              <a:t> de </a:t>
            </a:r>
            <a:r>
              <a:rPr lang="en-US" sz="2600" dirty="0" err="1"/>
              <a:t>cada</a:t>
            </a:r>
            <a:r>
              <a:rPr lang="en-US" sz="2600" dirty="0"/>
              <a:t> </a:t>
            </a:r>
            <a:r>
              <a:rPr lang="en-US" sz="2600" dirty="0" err="1"/>
              <a:t>fila</a:t>
            </a:r>
            <a:r>
              <a:rPr lang="en-US" sz="2600" dirty="0"/>
              <a:t> de </a:t>
            </a:r>
            <a:r>
              <a:rPr lang="en-US" sz="2600" dirty="0" err="1"/>
              <a:t>Empleado</a:t>
            </a:r>
            <a:r>
              <a:rPr lang="en-US" sz="2600" dirty="0"/>
              <a:t> </a:t>
            </a:r>
            <a:r>
              <a:rPr lang="en-US" sz="2600" dirty="0" err="1"/>
              <a:t>también</a:t>
            </a:r>
            <a:r>
              <a:rPr lang="en-US" sz="2600" dirty="0"/>
              <a:t> </a:t>
            </a:r>
            <a:r>
              <a:rPr lang="en-US" sz="2600" dirty="0" err="1"/>
              <a:t>es</a:t>
            </a:r>
            <a:r>
              <a:rPr lang="en-US" sz="2600" dirty="0"/>
              <a:t> </a:t>
            </a:r>
            <a:r>
              <a:rPr lang="en-US" sz="2600" dirty="0" err="1"/>
              <a:t>único</a:t>
            </a:r>
            <a:r>
              <a:rPr lang="en-US" sz="2600" dirty="0"/>
              <a:t>. Como </a:t>
            </a:r>
            <a:r>
              <a:rPr lang="en-US" sz="2600" dirty="0" err="1"/>
              <a:t>una</a:t>
            </a:r>
            <a:r>
              <a:rPr lang="en-US" sz="2600" dirty="0"/>
              <a:t> </a:t>
            </a:r>
            <a:r>
              <a:rPr lang="en-US" sz="2600" dirty="0" err="1"/>
              <a:t>tabla</a:t>
            </a:r>
            <a:r>
              <a:rPr lang="en-US" sz="2600" dirty="0"/>
              <a:t> no </a:t>
            </a:r>
            <a:r>
              <a:rPr lang="en-US" sz="2600" dirty="0" err="1"/>
              <a:t>puede</a:t>
            </a:r>
            <a:r>
              <a:rPr lang="en-US" sz="2600" dirty="0"/>
              <a:t> </a:t>
            </a:r>
            <a:r>
              <a:rPr lang="en-US" sz="2600" dirty="0" err="1"/>
              <a:t>tener</a:t>
            </a:r>
            <a:r>
              <a:rPr lang="en-US" sz="2600" dirty="0"/>
              <a:t> dos claves </a:t>
            </a:r>
            <a:r>
              <a:rPr lang="en-US" sz="2600" dirty="0" err="1"/>
              <a:t>primarias</a:t>
            </a:r>
            <a:r>
              <a:rPr lang="en-US" sz="2600" dirty="0"/>
              <a:t>, la </a:t>
            </a:r>
            <a:r>
              <a:rPr lang="en-US" sz="2600" dirty="0" err="1"/>
              <a:t>singularidad</a:t>
            </a:r>
            <a:r>
              <a:rPr lang="en-US" sz="2600" dirty="0"/>
              <a:t> de </a:t>
            </a:r>
            <a:r>
              <a:rPr lang="en-US" sz="2600" dirty="0" err="1"/>
              <a:t>Emp</a:t>
            </a:r>
            <a:r>
              <a:rPr lang="en-US" sz="2600" dirty="0"/>
              <a:t> − Nickname se </a:t>
            </a:r>
            <a:r>
              <a:rPr lang="en-US" sz="2600" dirty="0" err="1"/>
              <a:t>aplica</a:t>
            </a:r>
            <a:r>
              <a:rPr lang="en-US" sz="2600" dirty="0"/>
              <a:t> </a:t>
            </a:r>
            <a:r>
              <a:rPr lang="en-US" sz="2600" dirty="0" err="1"/>
              <a:t>mediante</a:t>
            </a:r>
            <a:r>
              <a:rPr lang="en-US" sz="2600" dirty="0"/>
              <a:t> un </a:t>
            </a:r>
            <a:r>
              <a:rPr lang="en-US" sz="2600" dirty="0" err="1"/>
              <a:t>tipo</a:t>
            </a:r>
            <a:r>
              <a:rPr lang="en-US" sz="2600" dirty="0"/>
              <a:t> </a:t>
            </a:r>
            <a:r>
              <a:rPr lang="en-US" sz="2600" dirty="0" err="1"/>
              <a:t>diferente</a:t>
            </a:r>
            <a:r>
              <a:rPr lang="en-US" sz="2600" dirty="0"/>
              <a:t> de </a:t>
            </a:r>
            <a:r>
              <a:rPr lang="en-US" sz="2600" dirty="0" err="1"/>
              <a:t>restricción</a:t>
            </a:r>
            <a:r>
              <a:rPr lang="en-US" sz="2600" dirty="0"/>
              <a:t> en la </a:t>
            </a:r>
            <a:r>
              <a:rPr lang="en-US" sz="2600" dirty="0" err="1"/>
              <a:t>tabla</a:t>
            </a:r>
            <a:r>
              <a:rPr lang="en-US" sz="2600" dirty="0"/>
              <a:t>, </a:t>
            </a:r>
            <a:r>
              <a:rPr lang="en-US" sz="2600" dirty="0" err="1"/>
              <a:t>conocida</a:t>
            </a:r>
            <a:r>
              <a:rPr lang="en-US" sz="2600" dirty="0"/>
              <a:t> </a:t>
            </a:r>
            <a:r>
              <a:rPr lang="en-US" sz="2600" dirty="0" err="1"/>
              <a:t>como</a:t>
            </a:r>
            <a:r>
              <a:rPr lang="en-US" sz="2600" dirty="0"/>
              <a:t> </a:t>
            </a:r>
            <a:r>
              <a:rPr lang="en-US" sz="2600" dirty="0" err="1"/>
              <a:t>una</a:t>
            </a:r>
            <a:r>
              <a:rPr lang="en-US" sz="2600" dirty="0"/>
              <a:t> </a:t>
            </a:r>
            <a:r>
              <a:rPr lang="en-US" sz="2600" dirty="0" err="1"/>
              <a:t>restricción</a:t>
            </a:r>
            <a:r>
              <a:rPr lang="en-US" sz="2600" dirty="0"/>
              <a:t> </a:t>
            </a:r>
            <a:r>
              <a:rPr lang="en-US" sz="2600" dirty="0" err="1"/>
              <a:t>única</a:t>
            </a:r>
            <a:r>
              <a:rPr lang="en-US" sz="2600" dirty="0" smtClean="0"/>
              <a:t>. </a:t>
            </a:r>
            <a:r>
              <a:rPr lang="en-US" sz="2600" dirty="0" err="1"/>
              <a:t>puede</a:t>
            </a:r>
            <a:r>
              <a:rPr lang="en-US" sz="2600" dirty="0"/>
              <a:t> </a:t>
            </a:r>
            <a:r>
              <a:rPr lang="en-US" sz="2600" dirty="0" err="1"/>
              <a:t>usar</a:t>
            </a:r>
            <a:r>
              <a:rPr lang="en-US" sz="2600" dirty="0"/>
              <a:t> </a:t>
            </a:r>
            <a:r>
              <a:rPr lang="en-US" sz="2600" dirty="0" err="1"/>
              <a:t>restricciones</a:t>
            </a:r>
            <a:r>
              <a:rPr lang="en-US" sz="2600" dirty="0"/>
              <a:t> UNIQUE para </a:t>
            </a:r>
            <a:r>
              <a:rPr lang="en-US" sz="2600" dirty="0" err="1"/>
              <a:t>garantizar</a:t>
            </a:r>
            <a:r>
              <a:rPr lang="en-US" sz="2600" dirty="0"/>
              <a:t> </a:t>
            </a:r>
            <a:r>
              <a:rPr lang="en-US" sz="2600" dirty="0" err="1"/>
              <a:t>que</a:t>
            </a:r>
            <a:r>
              <a:rPr lang="en-US" sz="2600" dirty="0"/>
              <a:t> no se </a:t>
            </a:r>
            <a:r>
              <a:rPr lang="en-US" sz="2600" dirty="0" err="1"/>
              <a:t>escriben</a:t>
            </a:r>
            <a:r>
              <a:rPr lang="en-US" sz="2600" dirty="0"/>
              <a:t> </a:t>
            </a:r>
            <a:r>
              <a:rPr lang="en-US" sz="2600" dirty="0" err="1"/>
              <a:t>valores</a:t>
            </a:r>
            <a:r>
              <a:rPr lang="en-US" sz="2600" dirty="0"/>
              <a:t> </a:t>
            </a:r>
            <a:r>
              <a:rPr lang="en-US" sz="2600" dirty="0" err="1"/>
              <a:t>duplicados</a:t>
            </a:r>
            <a:r>
              <a:rPr lang="en-US" sz="2600" dirty="0"/>
              <a:t> en </a:t>
            </a:r>
            <a:r>
              <a:rPr lang="en-US" sz="2600" dirty="0" err="1"/>
              <a:t>columnas</a:t>
            </a:r>
            <a:r>
              <a:rPr lang="en-US" sz="2600" dirty="0"/>
              <a:t> </a:t>
            </a:r>
            <a:r>
              <a:rPr lang="en-US" sz="2600" dirty="0" err="1"/>
              <a:t>específicas</a:t>
            </a:r>
            <a:r>
              <a:rPr lang="en-US" sz="2600" dirty="0"/>
              <a:t> </a:t>
            </a:r>
            <a:r>
              <a:rPr lang="en-US" sz="2600" dirty="0" err="1"/>
              <a:t>que</a:t>
            </a:r>
            <a:r>
              <a:rPr lang="en-US" sz="2600" dirty="0"/>
              <a:t> no </a:t>
            </a:r>
            <a:r>
              <a:rPr lang="en-US" sz="2600" dirty="0" err="1"/>
              <a:t>forman</a:t>
            </a:r>
            <a:r>
              <a:rPr lang="en-US" sz="2600" dirty="0"/>
              <a:t> parte de </a:t>
            </a:r>
            <a:r>
              <a:rPr lang="en-US" sz="2600" dirty="0" err="1"/>
              <a:t>una</a:t>
            </a:r>
            <a:r>
              <a:rPr lang="en-US" sz="2600" dirty="0"/>
              <a:t> clave principal. </a:t>
            </a:r>
            <a:r>
              <a:rPr lang="en-US" sz="2600" dirty="0" err="1"/>
              <a:t>Tanto</a:t>
            </a:r>
            <a:r>
              <a:rPr lang="en-US" sz="2600" dirty="0"/>
              <a:t> la </a:t>
            </a:r>
            <a:r>
              <a:rPr lang="en-US" sz="2600" dirty="0" err="1"/>
              <a:t>restricción</a:t>
            </a:r>
            <a:r>
              <a:rPr lang="en-US" sz="2600" dirty="0"/>
              <a:t> UNIQUE </a:t>
            </a:r>
            <a:r>
              <a:rPr lang="en-US" sz="2600" dirty="0" err="1"/>
              <a:t>como</a:t>
            </a:r>
            <a:r>
              <a:rPr lang="en-US" sz="2600" dirty="0"/>
              <a:t> la </a:t>
            </a:r>
            <a:r>
              <a:rPr lang="en-US" sz="2600" dirty="0" err="1"/>
              <a:t>restricción</a:t>
            </a:r>
            <a:r>
              <a:rPr lang="en-US" sz="2600" dirty="0"/>
              <a:t> PRIMARY KEY </a:t>
            </a:r>
            <a:r>
              <a:rPr lang="en-US" sz="2600" dirty="0" err="1"/>
              <a:t>exigen</a:t>
            </a:r>
            <a:r>
              <a:rPr lang="en-US" sz="2600" dirty="0"/>
              <a:t> la </a:t>
            </a:r>
            <a:r>
              <a:rPr lang="en-US" sz="2600" dirty="0" err="1"/>
              <a:t>unicidad</a:t>
            </a:r>
            <a:r>
              <a:rPr lang="en-US" sz="2600" dirty="0"/>
              <a:t>; sin embargo, </a:t>
            </a:r>
            <a:r>
              <a:rPr lang="en-US" sz="2600" dirty="0" err="1"/>
              <a:t>debe</a:t>
            </a:r>
            <a:r>
              <a:rPr lang="en-US" sz="2600" dirty="0"/>
              <a:t> </a:t>
            </a:r>
            <a:r>
              <a:rPr lang="en-US" sz="2600" dirty="0" err="1"/>
              <a:t>usar</a:t>
            </a:r>
            <a:r>
              <a:rPr lang="en-US" sz="2600" dirty="0"/>
              <a:t> la </a:t>
            </a:r>
            <a:r>
              <a:rPr lang="en-US" sz="2600" dirty="0" err="1"/>
              <a:t>restricción</a:t>
            </a:r>
            <a:r>
              <a:rPr lang="en-US" sz="2600" dirty="0"/>
              <a:t> UNIQUE y no PRIMARY KEY </a:t>
            </a:r>
            <a:r>
              <a:rPr lang="en-US" sz="2600" dirty="0" err="1"/>
              <a:t>si</a:t>
            </a:r>
            <a:r>
              <a:rPr lang="en-US" sz="2600" dirty="0"/>
              <a:t> </a:t>
            </a:r>
            <a:r>
              <a:rPr lang="en-US" sz="2600" dirty="0" err="1"/>
              <a:t>desea</a:t>
            </a:r>
            <a:r>
              <a:rPr lang="en-US" sz="2600" dirty="0"/>
              <a:t> </a:t>
            </a:r>
            <a:r>
              <a:rPr lang="en-US" sz="2600" dirty="0" err="1"/>
              <a:t>exigir</a:t>
            </a:r>
            <a:r>
              <a:rPr lang="en-US" sz="2600" dirty="0"/>
              <a:t> la </a:t>
            </a:r>
            <a:r>
              <a:rPr lang="en-US" sz="2600" dirty="0" err="1"/>
              <a:t>unicidad</a:t>
            </a:r>
            <a:r>
              <a:rPr lang="en-US" sz="2600" dirty="0"/>
              <a:t> de </a:t>
            </a:r>
            <a:r>
              <a:rPr lang="en-US" sz="2600" dirty="0" err="1"/>
              <a:t>una</a:t>
            </a:r>
            <a:r>
              <a:rPr lang="en-US" sz="2600" dirty="0"/>
              <a:t> </a:t>
            </a:r>
            <a:r>
              <a:rPr lang="en-US" sz="2600" dirty="0" err="1"/>
              <a:t>columna</a:t>
            </a:r>
            <a:r>
              <a:rPr lang="en-US" sz="2600" dirty="0"/>
              <a:t> o </a:t>
            </a:r>
            <a:r>
              <a:rPr lang="en-US" sz="2600" dirty="0" err="1"/>
              <a:t>una</a:t>
            </a:r>
            <a:r>
              <a:rPr lang="en-US" sz="2600" dirty="0"/>
              <a:t> </a:t>
            </a:r>
            <a:r>
              <a:rPr lang="en-US" sz="2600" dirty="0" err="1"/>
              <a:t>combinación</a:t>
            </a:r>
            <a:r>
              <a:rPr lang="en-US" sz="2600" dirty="0"/>
              <a:t> de </a:t>
            </a:r>
            <a:r>
              <a:rPr lang="en-US" sz="2600" dirty="0" err="1"/>
              <a:t>columnas</a:t>
            </a:r>
            <a:r>
              <a:rPr lang="en-US" sz="2600" dirty="0"/>
              <a:t> </a:t>
            </a:r>
            <a:r>
              <a:rPr lang="en-US" sz="2600" dirty="0" err="1"/>
              <a:t>que</a:t>
            </a:r>
            <a:r>
              <a:rPr lang="en-US" sz="2600" dirty="0"/>
              <a:t> no </a:t>
            </a:r>
            <a:r>
              <a:rPr lang="en-US" sz="2600" dirty="0" err="1"/>
              <a:t>forman</a:t>
            </a:r>
            <a:r>
              <a:rPr lang="en-US" sz="2600" dirty="0"/>
              <a:t> la clave principal.</a:t>
            </a:r>
          </a:p>
        </p:txBody>
      </p:sp>
      <p:sp>
        <p:nvSpPr>
          <p:cNvPr id="6" name="CuadroTexto 5"/>
          <p:cNvSpPr txBox="1"/>
          <p:nvPr/>
        </p:nvSpPr>
        <p:spPr>
          <a:xfrm>
            <a:off x="1205661" y="563859"/>
            <a:ext cx="4634923" cy="830997"/>
          </a:xfrm>
          <a:prstGeom prst="rect">
            <a:avLst/>
          </a:prstGeom>
          <a:noFill/>
        </p:spPr>
        <p:txBody>
          <a:bodyPr wrap="none" rtlCol="0">
            <a:spAutoFit/>
          </a:bodyPr>
          <a:lstStyle/>
          <a:p>
            <a:pPr marL="0" lvl="1"/>
            <a:r>
              <a:rPr lang="es-ES_tradnl" sz="3000" dirty="0"/>
              <a:t>2. Restricciones Relacionales</a:t>
            </a:r>
          </a:p>
          <a:p>
            <a:endParaRPr lang="en-US" dirty="0"/>
          </a:p>
        </p:txBody>
      </p:sp>
    </p:spTree>
    <p:extLst>
      <p:ext uri="{BB962C8B-B14F-4D97-AF65-F5344CB8AC3E}">
        <p14:creationId xmlns:p14="http://schemas.microsoft.com/office/powerpoint/2010/main" val="18355417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25</a:t>
            </a:fld>
            <a:endParaRPr lang="en-US" sz="1400" dirty="0"/>
          </a:p>
        </p:txBody>
      </p:sp>
      <p:sp>
        <p:nvSpPr>
          <p:cNvPr id="7" name="CuadroTexto 6"/>
          <p:cNvSpPr txBox="1"/>
          <p:nvPr/>
        </p:nvSpPr>
        <p:spPr>
          <a:xfrm>
            <a:off x="718931" y="1275933"/>
            <a:ext cx="10810461" cy="5262979"/>
          </a:xfrm>
          <a:prstGeom prst="rect">
            <a:avLst/>
          </a:prstGeom>
          <a:noFill/>
        </p:spPr>
        <p:txBody>
          <a:bodyPr wrap="square" rtlCol="0">
            <a:spAutoFit/>
          </a:bodyPr>
          <a:lstStyle/>
          <a:p>
            <a:pPr marL="457200" indent="-457200">
              <a:buFont typeface="Arial" charset="0"/>
              <a:buChar char="•"/>
            </a:pPr>
            <a:r>
              <a:rPr lang="es-ES_tradnl" sz="2800" dirty="0" smtClean="0"/>
              <a:t>Las restricciones de integridad referencial (RI) restringen los valores almacenados en la base de datos para que reflejen la forma en que los objetos del mundo real están relacionados entre sí. </a:t>
            </a:r>
          </a:p>
          <a:p>
            <a:pPr marL="457200" indent="-457200">
              <a:buFont typeface="Arial" charset="0"/>
              <a:buChar char="•"/>
            </a:pPr>
            <a:r>
              <a:rPr lang="es-ES_tradnl" sz="2800" dirty="0" smtClean="0"/>
              <a:t>Esta restricción es heredada del ERM por los sistemas relacionales. En la base de datos, RI se implementa mediante el control de la forma en que las filas de una tabla se relacionan con las filas de otra tabla. RI en sistemas relacionales obliga a que los valores de clave externa en una tabla se correspondan con un valor de clave principal en otra tabla. Otra forma de explicar esta restricción es decir que en una base de datos relacional no existe una clave externa que no corresponda a una clave principal. Esta restricción es impuesta por el DBMS automáticamente. </a:t>
            </a:r>
            <a:endParaRPr lang="es-ES_tradnl" sz="2800" dirty="0"/>
          </a:p>
        </p:txBody>
      </p:sp>
      <p:sp>
        <p:nvSpPr>
          <p:cNvPr id="6" name="CuadroTexto 5"/>
          <p:cNvSpPr txBox="1"/>
          <p:nvPr/>
        </p:nvSpPr>
        <p:spPr>
          <a:xfrm>
            <a:off x="1205661" y="563859"/>
            <a:ext cx="3986284" cy="830997"/>
          </a:xfrm>
          <a:prstGeom prst="rect">
            <a:avLst/>
          </a:prstGeom>
          <a:noFill/>
        </p:spPr>
        <p:txBody>
          <a:bodyPr wrap="none" rtlCol="0">
            <a:spAutoFit/>
          </a:bodyPr>
          <a:lstStyle/>
          <a:p>
            <a:pPr marL="0" lvl="1"/>
            <a:r>
              <a:rPr lang="es-ES_tradnl" sz="3000" dirty="0" smtClean="0"/>
              <a:t>3. Integridad Referencial</a:t>
            </a:r>
            <a:endParaRPr lang="es-ES_tradnl" sz="3000" dirty="0"/>
          </a:p>
          <a:p>
            <a:endParaRPr lang="en-US" dirty="0"/>
          </a:p>
        </p:txBody>
      </p:sp>
    </p:spTree>
    <p:extLst>
      <p:ext uri="{BB962C8B-B14F-4D97-AF65-F5344CB8AC3E}">
        <p14:creationId xmlns:p14="http://schemas.microsoft.com/office/powerpoint/2010/main" val="8189230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26</a:t>
            </a:fld>
            <a:endParaRPr lang="en-US" sz="1400" dirty="0"/>
          </a:p>
        </p:txBody>
      </p:sp>
      <p:sp>
        <p:nvSpPr>
          <p:cNvPr id="7" name="CuadroTexto 6"/>
          <p:cNvSpPr txBox="1"/>
          <p:nvPr/>
        </p:nvSpPr>
        <p:spPr>
          <a:xfrm>
            <a:off x="365760" y="1681753"/>
            <a:ext cx="4130040" cy="3693319"/>
          </a:xfrm>
          <a:prstGeom prst="rect">
            <a:avLst/>
          </a:prstGeom>
          <a:noFill/>
        </p:spPr>
        <p:txBody>
          <a:bodyPr wrap="square" rtlCol="0">
            <a:spAutoFit/>
          </a:bodyPr>
          <a:lstStyle/>
          <a:p>
            <a:pPr marL="457200" indent="-457200">
              <a:buFont typeface="Arial" charset="0"/>
              <a:buChar char="•"/>
            </a:pPr>
            <a:r>
              <a:rPr lang="en-US" sz="2600" dirty="0" smtClean="0"/>
              <a:t>La </a:t>
            </a:r>
            <a:r>
              <a:rPr lang="en-US" sz="2600" dirty="0" err="1"/>
              <a:t>Figura</a:t>
            </a:r>
            <a:r>
              <a:rPr lang="en-US" sz="2600" dirty="0"/>
              <a:t> 3.7 describe </a:t>
            </a:r>
            <a:r>
              <a:rPr lang="en-US" sz="2600" dirty="0" err="1"/>
              <a:t>las</a:t>
            </a:r>
            <a:r>
              <a:rPr lang="en-US" sz="2600" dirty="0"/>
              <a:t> </a:t>
            </a:r>
            <a:r>
              <a:rPr lang="en-US" sz="2600" dirty="0" err="1"/>
              <a:t>declaraciones</a:t>
            </a:r>
            <a:r>
              <a:rPr lang="en-US" sz="2600" dirty="0"/>
              <a:t> de SQL </a:t>
            </a:r>
            <a:r>
              <a:rPr lang="en-US" sz="2600" dirty="0" err="1"/>
              <a:t>que</a:t>
            </a:r>
            <a:r>
              <a:rPr lang="en-US" sz="2600" dirty="0"/>
              <a:t> </a:t>
            </a:r>
            <a:r>
              <a:rPr lang="en-US" sz="2600" dirty="0" err="1"/>
              <a:t>crean</a:t>
            </a:r>
            <a:r>
              <a:rPr lang="en-US" sz="2600" dirty="0"/>
              <a:t> dos </a:t>
            </a:r>
            <a:r>
              <a:rPr lang="en-US" sz="2600" dirty="0" err="1"/>
              <a:t>tablas</a:t>
            </a:r>
            <a:r>
              <a:rPr lang="en-US" sz="2600" dirty="0"/>
              <a:t> (</a:t>
            </a:r>
            <a:r>
              <a:rPr lang="en-US" sz="2600" dirty="0" err="1"/>
              <a:t>Departamento</a:t>
            </a:r>
            <a:r>
              <a:rPr lang="en-US" sz="2600" dirty="0"/>
              <a:t> y </a:t>
            </a:r>
            <a:r>
              <a:rPr lang="en-US" sz="2600" dirty="0" err="1"/>
              <a:t>Empleado</a:t>
            </a:r>
            <a:r>
              <a:rPr lang="en-US" sz="2600" dirty="0"/>
              <a:t>) y </a:t>
            </a:r>
            <a:r>
              <a:rPr lang="en-US" sz="2600" dirty="0" err="1"/>
              <a:t>aplican</a:t>
            </a:r>
            <a:r>
              <a:rPr lang="en-US" sz="2600" dirty="0"/>
              <a:t> dos </a:t>
            </a:r>
            <a:r>
              <a:rPr lang="en-US" sz="2600" dirty="0" err="1"/>
              <a:t>restricciones</a:t>
            </a:r>
            <a:r>
              <a:rPr lang="en-US" sz="2600" dirty="0"/>
              <a:t> de </a:t>
            </a:r>
            <a:r>
              <a:rPr lang="en-US" sz="2600" dirty="0" err="1"/>
              <a:t>integridad</a:t>
            </a:r>
            <a:r>
              <a:rPr lang="en-US" sz="2600" dirty="0"/>
              <a:t> </a:t>
            </a:r>
            <a:r>
              <a:rPr lang="en-US" sz="2600" dirty="0" err="1"/>
              <a:t>referencial</a:t>
            </a:r>
            <a:r>
              <a:rPr lang="en-US" sz="2600" dirty="0"/>
              <a:t> </a:t>
            </a:r>
            <a:r>
              <a:rPr lang="en-US" sz="2600" dirty="0" err="1"/>
              <a:t>definidas</a:t>
            </a:r>
            <a:r>
              <a:rPr lang="en-US" sz="2600" dirty="0"/>
              <a:t> a </a:t>
            </a:r>
            <a:r>
              <a:rPr lang="en-US" sz="2600" dirty="0" err="1"/>
              <a:t>través</a:t>
            </a:r>
            <a:r>
              <a:rPr lang="en-US" sz="2600" dirty="0"/>
              <a:t> de </a:t>
            </a:r>
            <a:r>
              <a:rPr lang="en-US" sz="2600" dirty="0" err="1"/>
              <a:t>ellas</a:t>
            </a:r>
            <a:r>
              <a:rPr lang="en-US" sz="2600" dirty="0"/>
              <a:t>. </a:t>
            </a:r>
          </a:p>
        </p:txBody>
      </p:sp>
      <p:sp>
        <p:nvSpPr>
          <p:cNvPr id="6" name="CuadroTexto 5"/>
          <p:cNvSpPr txBox="1"/>
          <p:nvPr/>
        </p:nvSpPr>
        <p:spPr>
          <a:xfrm>
            <a:off x="1205661" y="563859"/>
            <a:ext cx="3986284" cy="830997"/>
          </a:xfrm>
          <a:prstGeom prst="rect">
            <a:avLst/>
          </a:prstGeom>
          <a:noFill/>
        </p:spPr>
        <p:txBody>
          <a:bodyPr wrap="none" rtlCol="0">
            <a:spAutoFit/>
          </a:bodyPr>
          <a:lstStyle/>
          <a:p>
            <a:pPr marL="0" lvl="1"/>
            <a:r>
              <a:rPr lang="es-ES_tradnl" sz="3000" dirty="0" smtClean="0"/>
              <a:t>3. Integridad Referencial</a:t>
            </a:r>
            <a:endParaRPr lang="es-ES_tradnl" sz="3000" dirty="0"/>
          </a:p>
          <a:p>
            <a:endParaRPr lang="en-US" dirty="0"/>
          </a:p>
        </p:txBody>
      </p:sp>
      <p:pic>
        <p:nvPicPr>
          <p:cNvPr id="2" name="Imagen 1"/>
          <p:cNvPicPr>
            <a:picLocks noChangeAspect="1"/>
          </p:cNvPicPr>
          <p:nvPr/>
        </p:nvPicPr>
        <p:blipFill>
          <a:blip r:embed="rId2"/>
          <a:stretch>
            <a:fillRect/>
          </a:stretch>
        </p:blipFill>
        <p:spPr>
          <a:xfrm>
            <a:off x="4478336" y="1275932"/>
            <a:ext cx="7713664" cy="4591467"/>
          </a:xfrm>
          <a:prstGeom prst="rect">
            <a:avLst/>
          </a:prstGeom>
        </p:spPr>
      </p:pic>
    </p:spTree>
    <p:extLst>
      <p:ext uri="{BB962C8B-B14F-4D97-AF65-F5344CB8AC3E}">
        <p14:creationId xmlns:p14="http://schemas.microsoft.com/office/powerpoint/2010/main" val="15303069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27</a:t>
            </a:fld>
            <a:endParaRPr lang="en-US" sz="1400" dirty="0"/>
          </a:p>
        </p:txBody>
      </p:sp>
      <p:sp>
        <p:nvSpPr>
          <p:cNvPr id="7" name="CuadroTexto 6"/>
          <p:cNvSpPr txBox="1"/>
          <p:nvPr/>
        </p:nvSpPr>
        <p:spPr>
          <a:xfrm>
            <a:off x="838200" y="1275933"/>
            <a:ext cx="10515600" cy="3970318"/>
          </a:xfrm>
          <a:prstGeom prst="rect">
            <a:avLst/>
          </a:prstGeom>
          <a:noFill/>
        </p:spPr>
        <p:txBody>
          <a:bodyPr wrap="square" rtlCol="0">
            <a:spAutoFit/>
          </a:bodyPr>
          <a:lstStyle/>
          <a:p>
            <a:pPr marL="457200" indent="-457200">
              <a:buFont typeface="Arial" charset="0"/>
              <a:buChar char="•"/>
            </a:pPr>
            <a:r>
              <a:rPr lang="en-US" sz="2800" dirty="0" smtClean="0"/>
              <a:t>En </a:t>
            </a:r>
            <a:r>
              <a:rPr lang="en-US" sz="2800" dirty="0" err="1"/>
              <a:t>esta</a:t>
            </a:r>
            <a:r>
              <a:rPr lang="en-US" sz="2800" dirty="0"/>
              <a:t> </a:t>
            </a:r>
            <a:r>
              <a:rPr lang="en-US" sz="2800" dirty="0" err="1"/>
              <a:t>figura</a:t>
            </a:r>
            <a:r>
              <a:rPr lang="en-US" sz="2800" dirty="0"/>
              <a:t>, </a:t>
            </a:r>
            <a:r>
              <a:rPr lang="en-US" sz="2800" dirty="0" err="1"/>
              <a:t>creamos</a:t>
            </a:r>
            <a:r>
              <a:rPr lang="en-US" sz="2800" dirty="0"/>
              <a:t> primero la </a:t>
            </a:r>
            <a:r>
              <a:rPr lang="en-US" sz="2800" dirty="0" err="1"/>
              <a:t>tabla</a:t>
            </a:r>
            <a:r>
              <a:rPr lang="en-US" sz="2800" dirty="0"/>
              <a:t> </a:t>
            </a:r>
            <a:r>
              <a:rPr lang="en-US" sz="2800" dirty="0" err="1"/>
              <a:t>Departamento</a:t>
            </a:r>
            <a:r>
              <a:rPr lang="en-US" sz="2800" dirty="0"/>
              <a:t>. </a:t>
            </a:r>
            <a:r>
              <a:rPr lang="en-US" sz="2800" dirty="0" err="1"/>
              <a:t>Esta</a:t>
            </a:r>
            <a:r>
              <a:rPr lang="en-US" sz="2800" dirty="0"/>
              <a:t> </a:t>
            </a:r>
            <a:r>
              <a:rPr lang="en-US" sz="2800" dirty="0" err="1"/>
              <a:t>tabla</a:t>
            </a:r>
            <a:r>
              <a:rPr lang="en-US" sz="2800" dirty="0"/>
              <a:t> </a:t>
            </a:r>
            <a:r>
              <a:rPr lang="en-US" sz="2800" dirty="0" err="1"/>
              <a:t>tiene</a:t>
            </a:r>
            <a:r>
              <a:rPr lang="en-US" sz="2800" dirty="0"/>
              <a:t> </a:t>
            </a:r>
            <a:r>
              <a:rPr lang="en-US" sz="2800" dirty="0" err="1"/>
              <a:t>una</a:t>
            </a:r>
            <a:r>
              <a:rPr lang="en-US" sz="2800" dirty="0"/>
              <a:t> </a:t>
            </a:r>
            <a:r>
              <a:rPr lang="en-US" sz="2800" dirty="0" err="1"/>
              <a:t>cláusula</a:t>
            </a:r>
            <a:r>
              <a:rPr lang="en-US" sz="2800" dirty="0"/>
              <a:t> </a:t>
            </a:r>
            <a:r>
              <a:rPr lang="en-US" sz="2800" dirty="0" err="1"/>
              <a:t>que</a:t>
            </a:r>
            <a:r>
              <a:rPr lang="en-US" sz="2800" dirty="0"/>
              <a:t> </a:t>
            </a:r>
            <a:r>
              <a:rPr lang="en-US" sz="2800" dirty="0" err="1"/>
              <a:t>especifica</a:t>
            </a:r>
            <a:r>
              <a:rPr lang="en-US" sz="2800" dirty="0"/>
              <a:t> la </a:t>
            </a:r>
            <a:r>
              <a:rPr lang="en-US" sz="2800" dirty="0" err="1"/>
              <a:t>columna</a:t>
            </a:r>
            <a:r>
              <a:rPr lang="en-US" sz="2800" dirty="0"/>
              <a:t> </a:t>
            </a:r>
            <a:r>
              <a:rPr lang="en-US" sz="2800" dirty="0" smtClean="0"/>
              <a:t>D# </a:t>
            </a:r>
            <a:r>
              <a:rPr lang="en-US" sz="2800" dirty="0" err="1"/>
              <a:t>como</a:t>
            </a:r>
            <a:r>
              <a:rPr lang="en-US" sz="2800" dirty="0"/>
              <a:t> la clave principal de la </a:t>
            </a:r>
            <a:r>
              <a:rPr lang="en-US" sz="2800" dirty="0" err="1"/>
              <a:t>tabla</a:t>
            </a:r>
            <a:r>
              <a:rPr lang="en-US" sz="2800" dirty="0"/>
              <a:t>. En la </a:t>
            </a:r>
            <a:r>
              <a:rPr lang="en-US" sz="2800" dirty="0" err="1"/>
              <a:t>tabla</a:t>
            </a:r>
            <a:r>
              <a:rPr lang="en-US" sz="2800" dirty="0"/>
              <a:t> </a:t>
            </a:r>
            <a:r>
              <a:rPr lang="en-US" sz="2800" dirty="0" err="1"/>
              <a:t>Empleado</a:t>
            </a:r>
            <a:r>
              <a:rPr lang="en-US" sz="2800" dirty="0"/>
              <a:t>, el SSN se define </a:t>
            </a:r>
            <a:r>
              <a:rPr lang="en-US" sz="2800" dirty="0" err="1"/>
              <a:t>como</a:t>
            </a:r>
            <a:r>
              <a:rPr lang="en-US" sz="2800" dirty="0"/>
              <a:t> la </a:t>
            </a:r>
            <a:r>
              <a:rPr lang="en-US" sz="2800" dirty="0" err="1"/>
              <a:t>columna</a:t>
            </a:r>
            <a:r>
              <a:rPr lang="en-US" sz="2800" dirty="0"/>
              <a:t> de clave principal de la </a:t>
            </a:r>
            <a:r>
              <a:rPr lang="en-US" sz="2800" dirty="0" err="1"/>
              <a:t>tabla</a:t>
            </a:r>
            <a:r>
              <a:rPr lang="en-US" sz="2800" dirty="0"/>
              <a:t>. </a:t>
            </a:r>
            <a:r>
              <a:rPr lang="en-US" sz="2800" dirty="0" err="1"/>
              <a:t>MgrSSN</a:t>
            </a:r>
            <a:r>
              <a:rPr lang="en-US" sz="2800" dirty="0"/>
              <a:t>, </a:t>
            </a:r>
            <a:r>
              <a:rPr lang="en-US" sz="2800" dirty="0" err="1"/>
              <a:t>por</a:t>
            </a:r>
            <a:r>
              <a:rPr lang="en-US" sz="2800" dirty="0"/>
              <a:t> </a:t>
            </a:r>
            <a:r>
              <a:rPr lang="en-US" sz="2800" dirty="0" err="1"/>
              <a:t>otro</a:t>
            </a:r>
            <a:r>
              <a:rPr lang="en-US" sz="2800" dirty="0"/>
              <a:t> </a:t>
            </a:r>
            <a:r>
              <a:rPr lang="en-US" sz="2800" dirty="0" err="1"/>
              <a:t>lado</a:t>
            </a:r>
            <a:r>
              <a:rPr lang="en-US" sz="2800" dirty="0"/>
              <a:t>, se define </a:t>
            </a:r>
            <a:r>
              <a:rPr lang="en-US" sz="2800" dirty="0" err="1"/>
              <a:t>como</a:t>
            </a:r>
            <a:r>
              <a:rPr lang="en-US" sz="2800" dirty="0"/>
              <a:t> </a:t>
            </a:r>
            <a:r>
              <a:rPr lang="en-US" sz="2800" dirty="0" err="1"/>
              <a:t>una</a:t>
            </a:r>
            <a:r>
              <a:rPr lang="en-US" sz="2800" dirty="0"/>
              <a:t> clave </a:t>
            </a:r>
            <a:r>
              <a:rPr lang="en-US" sz="2800" dirty="0" err="1"/>
              <a:t>externa</a:t>
            </a:r>
            <a:r>
              <a:rPr lang="en-US" sz="2800" dirty="0"/>
              <a:t> </a:t>
            </a:r>
            <a:r>
              <a:rPr lang="en-US" sz="2800" dirty="0" err="1"/>
              <a:t>que</a:t>
            </a:r>
            <a:r>
              <a:rPr lang="en-US" sz="2800" dirty="0"/>
              <a:t> </a:t>
            </a:r>
            <a:r>
              <a:rPr lang="en-US" sz="2800" dirty="0" err="1"/>
              <a:t>corresponde</a:t>
            </a:r>
            <a:r>
              <a:rPr lang="en-US" sz="2800" dirty="0"/>
              <a:t> a la </a:t>
            </a:r>
            <a:r>
              <a:rPr lang="en-US" sz="2800" dirty="0" err="1"/>
              <a:t>columna</a:t>
            </a:r>
            <a:r>
              <a:rPr lang="en-US" sz="2800" dirty="0"/>
              <a:t> SSN de la </a:t>
            </a:r>
            <a:r>
              <a:rPr lang="en-US" sz="2800" dirty="0" err="1"/>
              <a:t>misma</a:t>
            </a:r>
            <a:r>
              <a:rPr lang="en-US" sz="2800" dirty="0"/>
              <a:t> </a:t>
            </a:r>
            <a:r>
              <a:rPr lang="en-US" sz="2800" dirty="0" err="1"/>
              <a:t>tabla</a:t>
            </a:r>
            <a:r>
              <a:rPr lang="en-US" sz="2800" dirty="0"/>
              <a:t>. </a:t>
            </a:r>
            <a:r>
              <a:rPr lang="en-US" sz="2800" dirty="0" err="1"/>
              <a:t>Esta</a:t>
            </a:r>
            <a:r>
              <a:rPr lang="en-US" sz="2800" dirty="0"/>
              <a:t> </a:t>
            </a:r>
            <a:r>
              <a:rPr lang="en-US" sz="2800" dirty="0" err="1"/>
              <a:t>columna</a:t>
            </a:r>
            <a:r>
              <a:rPr lang="en-US" sz="2800" dirty="0"/>
              <a:t> </a:t>
            </a:r>
            <a:r>
              <a:rPr lang="en-US" sz="2800" dirty="0" err="1"/>
              <a:t>realiza</a:t>
            </a:r>
            <a:r>
              <a:rPr lang="en-US" sz="2800" dirty="0"/>
              <a:t> un </a:t>
            </a:r>
            <a:r>
              <a:rPr lang="en-US" sz="2800" dirty="0" err="1"/>
              <a:t>seguimiento</a:t>
            </a:r>
            <a:r>
              <a:rPr lang="en-US" sz="2800" dirty="0"/>
              <a:t> del </a:t>
            </a:r>
            <a:r>
              <a:rPr lang="en-US" sz="2800" dirty="0" err="1"/>
              <a:t>gerente</a:t>
            </a:r>
            <a:r>
              <a:rPr lang="en-US" sz="2800" dirty="0"/>
              <a:t> de </a:t>
            </a:r>
            <a:r>
              <a:rPr lang="en-US" sz="2800" dirty="0" err="1"/>
              <a:t>cada</a:t>
            </a:r>
            <a:r>
              <a:rPr lang="en-US" sz="2800" dirty="0"/>
              <a:t> </a:t>
            </a:r>
            <a:r>
              <a:rPr lang="en-US" sz="2800" dirty="0" err="1"/>
              <a:t>empleado</a:t>
            </a:r>
            <a:r>
              <a:rPr lang="en-US" sz="2800" dirty="0"/>
              <a:t>. </a:t>
            </a:r>
            <a:r>
              <a:rPr lang="en-US" sz="2800" dirty="0" err="1"/>
              <a:t>Esta</a:t>
            </a:r>
            <a:r>
              <a:rPr lang="en-US" sz="2800" dirty="0"/>
              <a:t> </a:t>
            </a:r>
            <a:r>
              <a:rPr lang="en-US" sz="2800" dirty="0" err="1"/>
              <a:t>restricción</a:t>
            </a:r>
            <a:r>
              <a:rPr lang="en-US" sz="2800" dirty="0"/>
              <a:t> se </a:t>
            </a:r>
            <a:r>
              <a:rPr lang="en-US" sz="2800" dirty="0" err="1"/>
              <a:t>hereda</a:t>
            </a:r>
            <a:r>
              <a:rPr lang="en-US" sz="2800" dirty="0"/>
              <a:t> del </a:t>
            </a:r>
            <a:r>
              <a:rPr lang="en-US" sz="2800" dirty="0" err="1"/>
              <a:t>modelo</a:t>
            </a:r>
            <a:r>
              <a:rPr lang="en-US" sz="2800" dirty="0"/>
              <a:t> ER y </a:t>
            </a:r>
            <a:r>
              <a:rPr lang="en-US" sz="2800" dirty="0" err="1"/>
              <a:t>corresponde</a:t>
            </a:r>
            <a:r>
              <a:rPr lang="en-US" sz="2800" dirty="0"/>
              <a:t> al </a:t>
            </a:r>
            <a:r>
              <a:rPr lang="en-US" sz="2800" dirty="0" err="1"/>
              <a:t>hecho</a:t>
            </a:r>
            <a:r>
              <a:rPr lang="en-US" sz="2800" dirty="0"/>
              <a:t> de </a:t>
            </a:r>
            <a:r>
              <a:rPr lang="en-US" sz="2800" dirty="0" err="1"/>
              <a:t>que</a:t>
            </a:r>
            <a:r>
              <a:rPr lang="en-US" sz="2800" dirty="0"/>
              <a:t> en el </a:t>
            </a:r>
            <a:r>
              <a:rPr lang="en-US" sz="2800" dirty="0" err="1"/>
              <a:t>mundo</a:t>
            </a:r>
            <a:r>
              <a:rPr lang="en-US" sz="2800" dirty="0"/>
              <a:t> real un </a:t>
            </a:r>
            <a:r>
              <a:rPr lang="en-US" sz="2800" dirty="0" err="1"/>
              <a:t>empleado</a:t>
            </a:r>
            <a:r>
              <a:rPr lang="en-US" sz="2800" dirty="0"/>
              <a:t> </a:t>
            </a:r>
            <a:r>
              <a:rPr lang="en-US" sz="2800" dirty="0" err="1"/>
              <a:t>puede</a:t>
            </a:r>
            <a:r>
              <a:rPr lang="en-US" sz="2800" dirty="0"/>
              <a:t> </a:t>
            </a:r>
            <a:r>
              <a:rPr lang="en-US" sz="2800" dirty="0" err="1"/>
              <a:t>ser</a:t>
            </a:r>
            <a:r>
              <a:rPr lang="en-US" sz="2800" dirty="0"/>
              <a:t> el </a:t>
            </a:r>
            <a:r>
              <a:rPr lang="en-US" sz="2800" dirty="0" err="1"/>
              <a:t>gerente</a:t>
            </a:r>
            <a:r>
              <a:rPr lang="en-US" sz="2800" dirty="0"/>
              <a:t> de </a:t>
            </a:r>
            <a:r>
              <a:rPr lang="en-US" sz="2800" dirty="0" err="1"/>
              <a:t>uno</a:t>
            </a:r>
            <a:r>
              <a:rPr lang="en-US" sz="2800" dirty="0"/>
              <a:t> o </a:t>
            </a:r>
            <a:r>
              <a:rPr lang="en-US" sz="2800" dirty="0" err="1"/>
              <a:t>más</a:t>
            </a:r>
            <a:r>
              <a:rPr lang="en-US" sz="2800" dirty="0"/>
              <a:t> </a:t>
            </a:r>
            <a:r>
              <a:rPr lang="en-US" sz="2800" dirty="0" err="1"/>
              <a:t>empleados</a:t>
            </a:r>
            <a:r>
              <a:rPr lang="en-US" sz="2800" dirty="0"/>
              <a:t>. </a:t>
            </a:r>
          </a:p>
        </p:txBody>
      </p:sp>
      <p:sp>
        <p:nvSpPr>
          <p:cNvPr id="6" name="CuadroTexto 5"/>
          <p:cNvSpPr txBox="1"/>
          <p:nvPr/>
        </p:nvSpPr>
        <p:spPr>
          <a:xfrm>
            <a:off x="1205661" y="563859"/>
            <a:ext cx="3986284" cy="830997"/>
          </a:xfrm>
          <a:prstGeom prst="rect">
            <a:avLst/>
          </a:prstGeom>
          <a:noFill/>
        </p:spPr>
        <p:txBody>
          <a:bodyPr wrap="none" rtlCol="0">
            <a:spAutoFit/>
          </a:bodyPr>
          <a:lstStyle/>
          <a:p>
            <a:pPr marL="0" lvl="1"/>
            <a:r>
              <a:rPr lang="es-ES_tradnl" sz="3000" dirty="0" smtClean="0"/>
              <a:t>3. Integridad Referencial</a:t>
            </a:r>
            <a:endParaRPr lang="es-ES_tradnl" sz="3000" dirty="0"/>
          </a:p>
          <a:p>
            <a:endParaRPr lang="en-US" dirty="0"/>
          </a:p>
        </p:txBody>
      </p:sp>
    </p:spTree>
    <p:extLst>
      <p:ext uri="{BB962C8B-B14F-4D97-AF65-F5344CB8AC3E}">
        <p14:creationId xmlns:p14="http://schemas.microsoft.com/office/powerpoint/2010/main" val="15569833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28</a:t>
            </a:fld>
            <a:endParaRPr lang="en-US" sz="1400" dirty="0"/>
          </a:p>
        </p:txBody>
      </p:sp>
      <p:sp>
        <p:nvSpPr>
          <p:cNvPr id="7" name="CuadroTexto 6"/>
          <p:cNvSpPr txBox="1"/>
          <p:nvPr/>
        </p:nvSpPr>
        <p:spPr>
          <a:xfrm>
            <a:off x="838200" y="1216299"/>
            <a:ext cx="10730948" cy="5262979"/>
          </a:xfrm>
          <a:prstGeom prst="rect">
            <a:avLst/>
          </a:prstGeom>
          <a:noFill/>
        </p:spPr>
        <p:txBody>
          <a:bodyPr wrap="square" rtlCol="0">
            <a:spAutoFit/>
          </a:bodyPr>
          <a:lstStyle/>
          <a:p>
            <a:pPr marL="457200" indent="-457200">
              <a:buFont typeface="Arial" charset="0"/>
              <a:buChar char="•"/>
            </a:pPr>
            <a:r>
              <a:rPr lang="en-US" sz="2800" dirty="0" smtClean="0"/>
              <a:t>En </a:t>
            </a:r>
            <a:r>
              <a:rPr lang="en-US" sz="2800" dirty="0"/>
              <a:t>el </a:t>
            </a:r>
            <a:r>
              <a:rPr lang="en-US" sz="2800" dirty="0" err="1"/>
              <a:t>modelo</a:t>
            </a:r>
            <a:r>
              <a:rPr lang="en-US" sz="2800" dirty="0"/>
              <a:t> </a:t>
            </a:r>
            <a:r>
              <a:rPr lang="en-US" sz="2800" dirty="0" err="1"/>
              <a:t>relacional</a:t>
            </a:r>
            <a:r>
              <a:rPr lang="en-US" sz="2800" dirty="0"/>
              <a:t>, </a:t>
            </a:r>
            <a:r>
              <a:rPr lang="en-US" sz="2800" dirty="0" err="1"/>
              <a:t>esto</a:t>
            </a:r>
            <a:r>
              <a:rPr lang="en-US" sz="2800" dirty="0"/>
              <a:t> se </a:t>
            </a:r>
            <a:r>
              <a:rPr lang="en-US" sz="2800" dirty="0" err="1"/>
              <a:t>implementa</a:t>
            </a:r>
            <a:r>
              <a:rPr lang="en-US" sz="2800" dirty="0"/>
              <a:t> </a:t>
            </a:r>
            <a:r>
              <a:rPr lang="en-US" sz="2800" dirty="0" err="1"/>
              <a:t>mediante</a:t>
            </a:r>
            <a:r>
              <a:rPr lang="en-US" sz="2800" dirty="0"/>
              <a:t> la </a:t>
            </a:r>
            <a:r>
              <a:rPr lang="en-US" sz="2800" dirty="0" err="1"/>
              <a:t>restricción</a:t>
            </a:r>
            <a:r>
              <a:rPr lang="en-US" sz="2800" dirty="0"/>
              <a:t> de RI entre </a:t>
            </a:r>
            <a:r>
              <a:rPr lang="en-US" sz="2800" dirty="0" err="1"/>
              <a:t>las</a:t>
            </a:r>
            <a:r>
              <a:rPr lang="en-US" sz="2800" dirty="0"/>
              <a:t> </a:t>
            </a:r>
            <a:r>
              <a:rPr lang="en-US" sz="2800" dirty="0" err="1"/>
              <a:t>columnas</a:t>
            </a:r>
            <a:r>
              <a:rPr lang="en-US" sz="2800" dirty="0"/>
              <a:t> SSN y </a:t>
            </a:r>
            <a:r>
              <a:rPr lang="en-US" sz="2800" dirty="0" err="1"/>
              <a:t>MgrSSN</a:t>
            </a:r>
            <a:r>
              <a:rPr lang="en-US" sz="2800" dirty="0"/>
              <a:t> de la </a:t>
            </a:r>
            <a:r>
              <a:rPr lang="en-US" sz="2800" dirty="0" err="1"/>
              <a:t>tabla</a:t>
            </a:r>
            <a:r>
              <a:rPr lang="en-US" sz="2800" dirty="0"/>
              <a:t> Employee. En el </a:t>
            </a:r>
            <a:r>
              <a:rPr lang="en-US" sz="2800" dirty="0" err="1"/>
              <a:t>modelo</a:t>
            </a:r>
            <a:r>
              <a:rPr lang="en-US" sz="2800" dirty="0"/>
              <a:t> </a:t>
            </a:r>
            <a:r>
              <a:rPr lang="en-US" sz="2800" dirty="0" err="1"/>
              <a:t>relacional</a:t>
            </a:r>
            <a:r>
              <a:rPr lang="en-US" sz="2800" dirty="0"/>
              <a:t>, el DBMS </a:t>
            </a:r>
            <a:r>
              <a:rPr lang="en-US" sz="2800" dirty="0" err="1"/>
              <a:t>debe</a:t>
            </a:r>
            <a:r>
              <a:rPr lang="en-US" sz="2800" dirty="0"/>
              <a:t> </a:t>
            </a:r>
            <a:r>
              <a:rPr lang="en-US" sz="2800" dirty="0" err="1"/>
              <a:t>garantizar</a:t>
            </a:r>
            <a:r>
              <a:rPr lang="en-US" sz="2800" dirty="0"/>
              <a:t> </a:t>
            </a:r>
            <a:r>
              <a:rPr lang="en-US" sz="2800" dirty="0" err="1"/>
              <a:t>que</a:t>
            </a:r>
            <a:r>
              <a:rPr lang="en-US" sz="2800" dirty="0"/>
              <a:t> </a:t>
            </a:r>
            <a:r>
              <a:rPr lang="en-US" sz="2800" dirty="0" err="1"/>
              <a:t>cada</a:t>
            </a:r>
            <a:r>
              <a:rPr lang="en-US" sz="2800" dirty="0"/>
              <a:t> </a:t>
            </a:r>
            <a:r>
              <a:rPr lang="en-US" sz="2800" dirty="0" err="1"/>
              <a:t>empleado</a:t>
            </a:r>
            <a:r>
              <a:rPr lang="en-US" sz="2800" dirty="0"/>
              <a:t> de la base de </a:t>
            </a:r>
            <a:r>
              <a:rPr lang="en-US" sz="2800" dirty="0" err="1"/>
              <a:t>datos</a:t>
            </a:r>
            <a:r>
              <a:rPr lang="en-US" sz="2800" dirty="0"/>
              <a:t> </a:t>
            </a:r>
            <a:r>
              <a:rPr lang="en-US" sz="2800" dirty="0" err="1"/>
              <a:t>tenga</a:t>
            </a:r>
            <a:r>
              <a:rPr lang="en-US" sz="2800" dirty="0"/>
              <a:t> un </a:t>
            </a:r>
            <a:r>
              <a:rPr lang="en-US" sz="2800" dirty="0" err="1"/>
              <a:t>administrador</a:t>
            </a:r>
            <a:r>
              <a:rPr lang="en-US" sz="2800" dirty="0"/>
              <a:t> al </a:t>
            </a:r>
            <a:r>
              <a:rPr lang="en-US" sz="2800" dirty="0" err="1"/>
              <a:t>forzar</a:t>
            </a:r>
            <a:r>
              <a:rPr lang="en-US" sz="2800" dirty="0"/>
              <a:t> el valor de </a:t>
            </a:r>
            <a:r>
              <a:rPr lang="en-US" sz="2800" dirty="0" err="1"/>
              <a:t>MgrSSN</a:t>
            </a:r>
            <a:r>
              <a:rPr lang="en-US" sz="2800" dirty="0"/>
              <a:t> para </a:t>
            </a:r>
            <a:r>
              <a:rPr lang="en-US" sz="2800" dirty="0" err="1"/>
              <a:t>que</a:t>
            </a:r>
            <a:r>
              <a:rPr lang="en-US" sz="2800" dirty="0"/>
              <a:t> </a:t>
            </a:r>
            <a:r>
              <a:rPr lang="en-US" sz="2800" dirty="0" err="1"/>
              <a:t>una</a:t>
            </a:r>
            <a:r>
              <a:rPr lang="en-US" sz="2800" dirty="0"/>
              <a:t> </a:t>
            </a:r>
            <a:r>
              <a:rPr lang="en-US" sz="2800" dirty="0" err="1"/>
              <a:t>fila</a:t>
            </a:r>
            <a:r>
              <a:rPr lang="en-US" sz="2800" dirty="0"/>
              <a:t> dada sea </a:t>
            </a:r>
            <a:r>
              <a:rPr lang="en-US" sz="2800" dirty="0" err="1"/>
              <a:t>igual</a:t>
            </a:r>
            <a:r>
              <a:rPr lang="en-US" sz="2800" dirty="0"/>
              <a:t> a </a:t>
            </a:r>
            <a:r>
              <a:rPr lang="en-US" sz="2800" dirty="0" err="1"/>
              <a:t>otro</a:t>
            </a:r>
            <a:r>
              <a:rPr lang="en-US" sz="2800" dirty="0"/>
              <a:t> valor de SSN de </a:t>
            </a:r>
            <a:r>
              <a:rPr lang="en-US" sz="2800" dirty="0" err="1"/>
              <a:t>las</a:t>
            </a:r>
            <a:r>
              <a:rPr lang="en-US" sz="2800" dirty="0"/>
              <a:t> </a:t>
            </a:r>
            <a:r>
              <a:rPr lang="en-US" sz="2800" dirty="0" err="1"/>
              <a:t>filas</a:t>
            </a:r>
            <a:r>
              <a:rPr lang="en-US" sz="2800" dirty="0"/>
              <a:t> de </a:t>
            </a:r>
            <a:r>
              <a:rPr lang="en-US" sz="2800" dirty="0" err="1"/>
              <a:t>empleados</a:t>
            </a:r>
            <a:r>
              <a:rPr lang="en-US" sz="2800" dirty="0"/>
              <a:t>. En </a:t>
            </a:r>
            <a:r>
              <a:rPr lang="en-US" sz="2800" dirty="0" err="1"/>
              <a:t>realidad</a:t>
            </a:r>
            <a:r>
              <a:rPr lang="en-US" sz="2800" dirty="0"/>
              <a:t>, el DBMS no </a:t>
            </a:r>
            <a:r>
              <a:rPr lang="en-US" sz="2800" dirty="0" err="1"/>
              <a:t>puede</a:t>
            </a:r>
            <a:r>
              <a:rPr lang="en-US" sz="2800" dirty="0"/>
              <a:t> </a:t>
            </a:r>
            <a:r>
              <a:rPr lang="en-US" sz="2800" dirty="0" err="1"/>
              <a:t>evitar</a:t>
            </a:r>
            <a:r>
              <a:rPr lang="en-US" sz="2800" dirty="0"/>
              <a:t> </a:t>
            </a:r>
            <a:r>
              <a:rPr lang="en-US" sz="2800" dirty="0" err="1"/>
              <a:t>que</a:t>
            </a:r>
            <a:r>
              <a:rPr lang="en-US" sz="2800" dirty="0"/>
              <a:t> un </a:t>
            </a:r>
            <a:r>
              <a:rPr lang="en-US" sz="2800" dirty="0" err="1"/>
              <a:t>empleado</a:t>
            </a:r>
            <a:r>
              <a:rPr lang="en-US" sz="2800" dirty="0"/>
              <a:t> use </a:t>
            </a:r>
            <a:r>
              <a:rPr lang="en-US" sz="2800" dirty="0" err="1"/>
              <a:t>su</a:t>
            </a:r>
            <a:r>
              <a:rPr lang="en-US" sz="2800" dirty="0"/>
              <a:t> </a:t>
            </a:r>
            <a:r>
              <a:rPr lang="en-US" sz="2800" dirty="0" err="1"/>
              <a:t>propio</a:t>
            </a:r>
            <a:r>
              <a:rPr lang="en-US" sz="2800" dirty="0"/>
              <a:t> valor de SSN para </a:t>
            </a:r>
            <a:r>
              <a:rPr lang="en-US" sz="2800" dirty="0" err="1"/>
              <a:t>este</a:t>
            </a:r>
            <a:r>
              <a:rPr lang="en-US" sz="2800" dirty="0"/>
              <a:t> </a:t>
            </a:r>
            <a:r>
              <a:rPr lang="en-US" sz="2800" dirty="0" err="1"/>
              <a:t>propósito</a:t>
            </a:r>
            <a:r>
              <a:rPr lang="en-US" sz="2800" dirty="0"/>
              <a:t>, </a:t>
            </a:r>
            <a:r>
              <a:rPr lang="en-US" sz="2800" dirty="0" err="1"/>
              <a:t>pero</a:t>
            </a:r>
            <a:r>
              <a:rPr lang="en-US" sz="2800" dirty="0"/>
              <a:t> </a:t>
            </a:r>
            <a:r>
              <a:rPr lang="en-US" sz="2800" dirty="0" err="1"/>
              <a:t>eso</a:t>
            </a:r>
            <a:r>
              <a:rPr lang="en-US" sz="2800" dirty="0"/>
              <a:t> no </a:t>
            </a:r>
            <a:r>
              <a:rPr lang="en-US" sz="2800" dirty="0" err="1"/>
              <a:t>es</a:t>
            </a:r>
            <a:r>
              <a:rPr lang="en-US" sz="2800" dirty="0"/>
              <a:t> un </a:t>
            </a:r>
            <a:r>
              <a:rPr lang="en-US" sz="2800" dirty="0" err="1"/>
              <a:t>problema</a:t>
            </a:r>
            <a:r>
              <a:rPr lang="en-US" sz="2800" dirty="0"/>
              <a:t> real para </a:t>
            </a:r>
            <a:r>
              <a:rPr lang="en-US" sz="2800" dirty="0" err="1"/>
              <a:t>usar</a:t>
            </a:r>
            <a:r>
              <a:rPr lang="en-US" sz="2800" dirty="0"/>
              <a:t> </a:t>
            </a:r>
            <a:r>
              <a:rPr lang="en-US" sz="2800" dirty="0" err="1"/>
              <a:t>aquí</a:t>
            </a:r>
            <a:r>
              <a:rPr lang="en-US" sz="2800" dirty="0"/>
              <a:t>. </a:t>
            </a:r>
            <a:r>
              <a:rPr lang="en-US" sz="2800" dirty="0" err="1" smtClean="0"/>
              <a:t>Llamamos</a:t>
            </a:r>
            <a:r>
              <a:rPr lang="en-US" sz="2800" dirty="0" smtClean="0"/>
              <a:t> al </a:t>
            </a:r>
            <a:r>
              <a:rPr lang="en-US" sz="2800" dirty="0" err="1" smtClean="0"/>
              <a:t>empleado</a:t>
            </a:r>
            <a:r>
              <a:rPr lang="en-US" sz="2800" dirty="0" smtClean="0"/>
              <a:t> </a:t>
            </a:r>
            <a:r>
              <a:rPr lang="en-US" sz="2800" dirty="0" err="1" smtClean="0"/>
              <a:t>cuyo</a:t>
            </a:r>
            <a:r>
              <a:rPr lang="en-US" sz="2800" dirty="0" smtClean="0"/>
              <a:t> valor de SSN se </a:t>
            </a:r>
            <a:r>
              <a:rPr lang="en-US" sz="2800" dirty="0" err="1" smtClean="0"/>
              <a:t>usa</a:t>
            </a:r>
            <a:r>
              <a:rPr lang="en-US" sz="2800" dirty="0" smtClean="0"/>
              <a:t> </a:t>
            </a:r>
            <a:r>
              <a:rPr lang="en-US" sz="2800" dirty="0" err="1" smtClean="0"/>
              <a:t>como</a:t>
            </a:r>
            <a:r>
              <a:rPr lang="en-US" sz="2800" dirty="0" smtClean="0"/>
              <a:t> el valor de </a:t>
            </a:r>
            <a:r>
              <a:rPr lang="en-US" sz="2800" dirty="0" err="1" smtClean="0"/>
              <a:t>MgrSSN</a:t>
            </a:r>
            <a:r>
              <a:rPr lang="en-US" sz="2800" dirty="0" smtClean="0"/>
              <a:t> el </a:t>
            </a:r>
            <a:r>
              <a:rPr lang="en-US" sz="2800" dirty="0" err="1" smtClean="0"/>
              <a:t>empleado</a:t>
            </a:r>
            <a:r>
              <a:rPr lang="en-US" sz="2800" dirty="0" smtClean="0"/>
              <a:t> principal. </a:t>
            </a:r>
            <a:r>
              <a:rPr lang="en-US" sz="2800" dirty="0" err="1" smtClean="0"/>
              <a:t>Todos</a:t>
            </a:r>
            <a:r>
              <a:rPr lang="en-US" sz="2800" dirty="0" smtClean="0"/>
              <a:t> los </a:t>
            </a:r>
            <a:r>
              <a:rPr lang="en-US" sz="2800" dirty="0" err="1" smtClean="0"/>
              <a:t>empleados</a:t>
            </a:r>
            <a:r>
              <a:rPr lang="en-US" sz="2800" dirty="0" smtClean="0"/>
              <a:t> </a:t>
            </a:r>
            <a:r>
              <a:rPr lang="en-US" sz="2800" dirty="0" err="1" smtClean="0"/>
              <a:t>que</a:t>
            </a:r>
            <a:r>
              <a:rPr lang="en-US" sz="2800" dirty="0" smtClean="0"/>
              <a:t> </a:t>
            </a:r>
            <a:r>
              <a:rPr lang="en-US" sz="2800" dirty="0" err="1" smtClean="0"/>
              <a:t>usan</a:t>
            </a:r>
            <a:r>
              <a:rPr lang="en-US" sz="2800" dirty="0" smtClean="0"/>
              <a:t> el SSN de los padres </a:t>
            </a:r>
            <a:r>
              <a:rPr lang="en-US" sz="2800" dirty="0" err="1" smtClean="0"/>
              <a:t>como</a:t>
            </a:r>
            <a:r>
              <a:rPr lang="en-US" sz="2800" dirty="0" smtClean="0"/>
              <a:t> </a:t>
            </a:r>
            <a:r>
              <a:rPr lang="en-US" sz="2800" dirty="0" err="1" smtClean="0"/>
              <a:t>su</a:t>
            </a:r>
            <a:r>
              <a:rPr lang="en-US" sz="2800" dirty="0" smtClean="0"/>
              <a:t> </a:t>
            </a:r>
            <a:r>
              <a:rPr lang="en-US" sz="2800" dirty="0" err="1" smtClean="0"/>
              <a:t>MgrSSN</a:t>
            </a:r>
            <a:r>
              <a:rPr lang="en-US" sz="2800" dirty="0" smtClean="0"/>
              <a:t> se </a:t>
            </a:r>
            <a:r>
              <a:rPr lang="en-US" sz="2800" dirty="0" err="1" smtClean="0"/>
              <a:t>llaman</a:t>
            </a:r>
            <a:r>
              <a:rPr lang="en-US" sz="2800" dirty="0" smtClean="0"/>
              <a:t> </a:t>
            </a:r>
            <a:r>
              <a:rPr lang="en-US" sz="2800" dirty="0" err="1" smtClean="0"/>
              <a:t>hijos</a:t>
            </a:r>
            <a:r>
              <a:rPr lang="en-US" sz="2800" dirty="0" smtClean="0"/>
              <a:t>. Se </a:t>
            </a:r>
            <a:r>
              <a:rPr lang="en-US" sz="2800" dirty="0" err="1"/>
              <a:t>debe</a:t>
            </a:r>
            <a:r>
              <a:rPr lang="en-US" sz="2800" dirty="0"/>
              <a:t> </a:t>
            </a:r>
            <a:r>
              <a:rPr lang="en-US" sz="2800" dirty="0" err="1"/>
              <a:t>informar</a:t>
            </a:r>
            <a:r>
              <a:rPr lang="en-US" sz="2800" dirty="0"/>
              <a:t> a DBMS </a:t>
            </a:r>
            <a:r>
              <a:rPr lang="en-US" sz="2800" dirty="0" err="1"/>
              <a:t>qué</a:t>
            </a:r>
            <a:r>
              <a:rPr lang="en-US" sz="2800" dirty="0"/>
              <a:t> </a:t>
            </a:r>
            <a:r>
              <a:rPr lang="en-US" sz="2800" dirty="0" err="1"/>
              <a:t>hacer</a:t>
            </a:r>
            <a:r>
              <a:rPr lang="en-US" sz="2800" dirty="0"/>
              <a:t> </a:t>
            </a:r>
            <a:r>
              <a:rPr lang="en-US" sz="2800" dirty="0" err="1"/>
              <a:t>cuando</a:t>
            </a:r>
            <a:r>
              <a:rPr lang="en-US" sz="2800" dirty="0"/>
              <a:t> se cambia o </a:t>
            </a:r>
            <a:r>
              <a:rPr lang="en-US" sz="2800" dirty="0" err="1"/>
              <a:t>elimina</a:t>
            </a:r>
            <a:r>
              <a:rPr lang="en-US" sz="2800" dirty="0"/>
              <a:t> el SSN para </a:t>
            </a:r>
            <a:r>
              <a:rPr lang="en-US" sz="2800" dirty="0" err="1"/>
              <a:t>una</a:t>
            </a:r>
            <a:r>
              <a:rPr lang="en-US" sz="2800" dirty="0"/>
              <a:t> </a:t>
            </a:r>
            <a:r>
              <a:rPr lang="en-US" sz="2800" dirty="0" err="1"/>
              <a:t>fila</a:t>
            </a:r>
            <a:r>
              <a:rPr lang="en-US" sz="2800" dirty="0"/>
              <a:t> principal. </a:t>
            </a:r>
          </a:p>
        </p:txBody>
      </p:sp>
      <p:sp>
        <p:nvSpPr>
          <p:cNvPr id="6" name="CuadroTexto 5"/>
          <p:cNvSpPr txBox="1"/>
          <p:nvPr/>
        </p:nvSpPr>
        <p:spPr>
          <a:xfrm>
            <a:off x="1205661" y="563859"/>
            <a:ext cx="3986284" cy="830997"/>
          </a:xfrm>
          <a:prstGeom prst="rect">
            <a:avLst/>
          </a:prstGeom>
          <a:noFill/>
        </p:spPr>
        <p:txBody>
          <a:bodyPr wrap="none" rtlCol="0">
            <a:spAutoFit/>
          </a:bodyPr>
          <a:lstStyle/>
          <a:p>
            <a:pPr marL="0" lvl="1"/>
            <a:r>
              <a:rPr lang="es-ES_tradnl" sz="3000" dirty="0" smtClean="0"/>
              <a:t>3. Integridad Referencial</a:t>
            </a:r>
            <a:endParaRPr lang="es-ES_tradnl" sz="3000" dirty="0"/>
          </a:p>
          <a:p>
            <a:endParaRPr lang="en-US" dirty="0"/>
          </a:p>
        </p:txBody>
      </p:sp>
    </p:spTree>
    <p:extLst>
      <p:ext uri="{BB962C8B-B14F-4D97-AF65-F5344CB8AC3E}">
        <p14:creationId xmlns:p14="http://schemas.microsoft.com/office/powerpoint/2010/main" val="11596880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29</a:t>
            </a:fld>
            <a:endParaRPr lang="en-US" sz="1400" dirty="0"/>
          </a:p>
        </p:txBody>
      </p:sp>
      <p:sp>
        <p:nvSpPr>
          <p:cNvPr id="7" name="CuadroTexto 6"/>
          <p:cNvSpPr txBox="1"/>
          <p:nvPr/>
        </p:nvSpPr>
        <p:spPr>
          <a:xfrm>
            <a:off x="838200" y="1275933"/>
            <a:ext cx="10515600" cy="4401205"/>
          </a:xfrm>
          <a:prstGeom prst="rect">
            <a:avLst/>
          </a:prstGeom>
          <a:noFill/>
        </p:spPr>
        <p:txBody>
          <a:bodyPr wrap="square" rtlCol="0">
            <a:spAutoFit/>
          </a:bodyPr>
          <a:lstStyle/>
          <a:p>
            <a:pPr marL="457200" indent="-457200">
              <a:buFont typeface="Arial" charset="0"/>
              <a:buChar char="•"/>
            </a:pPr>
            <a:r>
              <a:rPr lang="en-US" sz="2800" dirty="0" err="1" smtClean="0"/>
              <a:t>Esto</a:t>
            </a:r>
            <a:r>
              <a:rPr lang="en-US" sz="2800" dirty="0" smtClean="0"/>
              <a:t> </a:t>
            </a:r>
            <a:r>
              <a:rPr lang="en-US" sz="2800" dirty="0"/>
              <a:t>se </a:t>
            </a:r>
            <a:r>
              <a:rPr lang="en-US" sz="2800" dirty="0" err="1"/>
              <a:t>especifica</a:t>
            </a:r>
            <a:r>
              <a:rPr lang="en-US" sz="2800" dirty="0"/>
              <a:t> en el </a:t>
            </a:r>
            <a:r>
              <a:rPr lang="en-US" sz="2800" dirty="0" err="1"/>
              <a:t>código</a:t>
            </a:r>
            <a:r>
              <a:rPr lang="en-US" sz="2800" dirty="0"/>
              <a:t> a </a:t>
            </a:r>
            <a:r>
              <a:rPr lang="en-US" sz="2800" dirty="0" err="1"/>
              <a:t>través</a:t>
            </a:r>
            <a:r>
              <a:rPr lang="en-US" sz="2800" dirty="0"/>
              <a:t> de </a:t>
            </a:r>
            <a:r>
              <a:rPr lang="en-US" sz="2800" dirty="0" err="1"/>
              <a:t>las</a:t>
            </a:r>
            <a:r>
              <a:rPr lang="en-US" sz="2800" dirty="0"/>
              <a:t> </a:t>
            </a:r>
            <a:r>
              <a:rPr lang="en-US" sz="2800" dirty="0" err="1"/>
              <a:t>cláusulas</a:t>
            </a:r>
            <a:r>
              <a:rPr lang="en-US" sz="2800" dirty="0"/>
              <a:t> "on update" y "on delete". En </a:t>
            </a:r>
            <a:r>
              <a:rPr lang="en-US" sz="2800" dirty="0" err="1"/>
              <a:t>nuestro</a:t>
            </a:r>
            <a:r>
              <a:rPr lang="en-US" sz="2800" dirty="0"/>
              <a:t> </a:t>
            </a:r>
            <a:r>
              <a:rPr lang="en-US" sz="2800" dirty="0" err="1"/>
              <a:t>ejemplo</a:t>
            </a:r>
            <a:r>
              <a:rPr lang="en-US" sz="2800" dirty="0"/>
              <a:t>, se le dice al DBMS </a:t>
            </a:r>
            <a:r>
              <a:rPr lang="en-US" sz="2800" dirty="0" err="1"/>
              <a:t>que</a:t>
            </a:r>
            <a:r>
              <a:rPr lang="en-US" sz="2800" dirty="0"/>
              <a:t> </a:t>
            </a:r>
            <a:r>
              <a:rPr lang="en-US" sz="2800" dirty="0" err="1"/>
              <a:t>cuando</a:t>
            </a:r>
            <a:r>
              <a:rPr lang="en-US" sz="2800" dirty="0"/>
              <a:t> se </a:t>
            </a:r>
            <a:r>
              <a:rPr lang="en-US" sz="2800" dirty="0" err="1"/>
              <a:t>elimina</a:t>
            </a:r>
            <a:r>
              <a:rPr lang="en-US" sz="2800" dirty="0"/>
              <a:t> la </a:t>
            </a:r>
            <a:r>
              <a:rPr lang="en-US" sz="2800" dirty="0" err="1"/>
              <a:t>fila</a:t>
            </a:r>
            <a:r>
              <a:rPr lang="en-US" sz="2800" dirty="0"/>
              <a:t> principal, </a:t>
            </a:r>
            <a:r>
              <a:rPr lang="en-US" sz="2800" dirty="0" err="1"/>
              <a:t>debe</a:t>
            </a:r>
            <a:r>
              <a:rPr lang="en-US" sz="2800" dirty="0"/>
              <a:t> </a:t>
            </a:r>
            <a:r>
              <a:rPr lang="en-US" sz="2800" dirty="0" err="1"/>
              <a:t>establecer</a:t>
            </a:r>
            <a:r>
              <a:rPr lang="en-US" sz="2800" dirty="0"/>
              <a:t> el valor de </a:t>
            </a:r>
            <a:r>
              <a:rPr lang="en-US" sz="2800" dirty="0" err="1"/>
              <a:t>MgrSSN</a:t>
            </a:r>
            <a:r>
              <a:rPr lang="en-US" sz="2800" dirty="0"/>
              <a:t> para </a:t>
            </a:r>
            <a:r>
              <a:rPr lang="en-US" sz="2800" dirty="0" err="1"/>
              <a:t>todos</a:t>
            </a:r>
            <a:r>
              <a:rPr lang="en-US" sz="2800" dirty="0"/>
              <a:t> </a:t>
            </a:r>
            <a:r>
              <a:rPr lang="en-US" sz="2800" dirty="0" err="1"/>
              <a:t>sus</a:t>
            </a:r>
            <a:r>
              <a:rPr lang="en-US" sz="2800" dirty="0"/>
              <a:t> </a:t>
            </a:r>
            <a:r>
              <a:rPr lang="en-US" sz="2800" dirty="0" err="1"/>
              <a:t>hijos</a:t>
            </a:r>
            <a:r>
              <a:rPr lang="en-US" sz="2800" dirty="0"/>
              <a:t> en "111111111". </a:t>
            </a:r>
            <a:r>
              <a:rPr lang="en-US" sz="2800" dirty="0" err="1"/>
              <a:t>También</a:t>
            </a:r>
            <a:r>
              <a:rPr lang="en-US" sz="2800" dirty="0"/>
              <a:t> se le dice al DBMS </a:t>
            </a:r>
            <a:r>
              <a:rPr lang="en-US" sz="2800" dirty="0" err="1"/>
              <a:t>que</a:t>
            </a:r>
            <a:r>
              <a:rPr lang="en-US" sz="2800" dirty="0"/>
              <a:t> al </a:t>
            </a:r>
            <a:r>
              <a:rPr lang="en-US" sz="2800" dirty="0" err="1"/>
              <a:t>cambiar</a:t>
            </a:r>
            <a:r>
              <a:rPr lang="en-US" sz="2800" dirty="0"/>
              <a:t> un valor de SSN </a:t>
            </a:r>
            <a:r>
              <a:rPr lang="en-US" sz="2800" dirty="0" err="1"/>
              <a:t>que</a:t>
            </a:r>
            <a:r>
              <a:rPr lang="en-US" sz="2800" dirty="0"/>
              <a:t> </a:t>
            </a:r>
            <a:r>
              <a:rPr lang="en-US" sz="2800" dirty="0" err="1"/>
              <a:t>corresponde</a:t>
            </a:r>
            <a:r>
              <a:rPr lang="en-US" sz="2800" dirty="0"/>
              <a:t> a </a:t>
            </a:r>
            <a:r>
              <a:rPr lang="en-US" sz="2800" dirty="0" err="1"/>
              <a:t>uno</a:t>
            </a:r>
            <a:r>
              <a:rPr lang="en-US" sz="2800" dirty="0"/>
              <a:t> o </a:t>
            </a:r>
            <a:r>
              <a:rPr lang="en-US" sz="2800" dirty="0" err="1"/>
              <a:t>más</a:t>
            </a:r>
            <a:r>
              <a:rPr lang="en-US" sz="2800" dirty="0"/>
              <a:t> </a:t>
            </a:r>
            <a:r>
              <a:rPr lang="en-US" sz="2800" dirty="0" err="1"/>
              <a:t>valores</a:t>
            </a:r>
            <a:r>
              <a:rPr lang="en-US" sz="2800" dirty="0"/>
              <a:t> de </a:t>
            </a:r>
            <a:r>
              <a:rPr lang="en-US" sz="2800" dirty="0" err="1"/>
              <a:t>MgrSSN</a:t>
            </a:r>
            <a:r>
              <a:rPr lang="en-US" sz="2800" dirty="0"/>
              <a:t> en la </a:t>
            </a:r>
            <a:r>
              <a:rPr lang="en-US" sz="2800" dirty="0" err="1"/>
              <a:t>tabla</a:t>
            </a:r>
            <a:r>
              <a:rPr lang="en-US" sz="2800" dirty="0"/>
              <a:t> </a:t>
            </a:r>
            <a:r>
              <a:rPr lang="en-US" sz="2800" dirty="0" err="1"/>
              <a:t>Empleado</a:t>
            </a:r>
            <a:r>
              <a:rPr lang="en-US" sz="2800" dirty="0"/>
              <a:t> no </a:t>
            </a:r>
            <a:r>
              <a:rPr lang="en-US" sz="2800" dirty="0" err="1"/>
              <a:t>está</a:t>
            </a:r>
            <a:r>
              <a:rPr lang="en-US" sz="2800" dirty="0"/>
              <a:t> </a:t>
            </a:r>
            <a:r>
              <a:rPr lang="en-US" sz="2800" dirty="0" err="1"/>
              <a:t>permitido</a:t>
            </a:r>
            <a:r>
              <a:rPr lang="en-US" sz="2800" dirty="0"/>
              <a:t> (</a:t>
            </a:r>
            <a:r>
              <a:rPr lang="en-US" sz="2800" dirty="0" err="1"/>
              <a:t>Restringido</a:t>
            </a:r>
            <a:r>
              <a:rPr lang="en-US" sz="2800" dirty="0"/>
              <a:t>). En </a:t>
            </a:r>
            <a:r>
              <a:rPr lang="en-US" sz="2800" dirty="0" err="1"/>
              <a:t>este</a:t>
            </a:r>
            <a:r>
              <a:rPr lang="en-US" sz="2800" dirty="0"/>
              <a:t> </a:t>
            </a:r>
            <a:r>
              <a:rPr lang="en-US" sz="2800" dirty="0" err="1"/>
              <a:t>caso</a:t>
            </a:r>
            <a:r>
              <a:rPr lang="en-US" sz="2800" dirty="0"/>
              <a:t>, no </a:t>
            </a:r>
            <a:r>
              <a:rPr lang="en-US" sz="2800" dirty="0" err="1"/>
              <a:t>tiene</a:t>
            </a:r>
            <a:r>
              <a:rPr lang="en-US" sz="2800" dirty="0"/>
              <a:t> </a:t>
            </a:r>
            <a:r>
              <a:rPr lang="en-US" sz="2800" dirty="0" err="1"/>
              <a:t>sentido</a:t>
            </a:r>
            <a:r>
              <a:rPr lang="en-US" sz="2800" dirty="0"/>
              <a:t> </a:t>
            </a:r>
            <a:r>
              <a:rPr lang="en-US" sz="2800" dirty="0" err="1"/>
              <a:t>permitir</a:t>
            </a:r>
            <a:r>
              <a:rPr lang="en-US" sz="2800" dirty="0"/>
              <a:t> </a:t>
            </a:r>
            <a:r>
              <a:rPr lang="en-US" sz="2800" dirty="0" err="1"/>
              <a:t>que</a:t>
            </a:r>
            <a:r>
              <a:rPr lang="en-US" sz="2800" dirty="0"/>
              <a:t> se </a:t>
            </a:r>
            <a:r>
              <a:rPr lang="en-US" sz="2800" dirty="0" err="1"/>
              <a:t>cambie</a:t>
            </a:r>
            <a:r>
              <a:rPr lang="en-US" sz="2800" dirty="0"/>
              <a:t> el valor de SSN de un </a:t>
            </a:r>
            <a:r>
              <a:rPr lang="en-US" sz="2800" dirty="0" err="1"/>
              <a:t>empleado</a:t>
            </a:r>
            <a:r>
              <a:rPr lang="en-US" sz="2800" dirty="0"/>
              <a:t>. La </a:t>
            </a:r>
            <a:r>
              <a:rPr lang="en-US" sz="2800" dirty="0" err="1"/>
              <a:t>columna</a:t>
            </a:r>
            <a:r>
              <a:rPr lang="en-US" sz="2800" dirty="0"/>
              <a:t> DNO en la </a:t>
            </a:r>
            <a:r>
              <a:rPr lang="en-US" sz="2800" dirty="0" err="1"/>
              <a:t>tabla</a:t>
            </a:r>
            <a:r>
              <a:rPr lang="en-US" sz="2800" dirty="0"/>
              <a:t> </a:t>
            </a:r>
            <a:r>
              <a:rPr lang="en-US" sz="2800" dirty="0" err="1"/>
              <a:t>Empleado</a:t>
            </a:r>
            <a:r>
              <a:rPr lang="en-US" sz="2800" dirty="0"/>
              <a:t> </a:t>
            </a:r>
            <a:r>
              <a:rPr lang="en-US" sz="2800" dirty="0" err="1"/>
              <a:t>también</a:t>
            </a:r>
            <a:r>
              <a:rPr lang="en-US" sz="2800" dirty="0"/>
              <a:t> se define </a:t>
            </a:r>
            <a:r>
              <a:rPr lang="en-US" sz="2800" dirty="0" err="1"/>
              <a:t>como</a:t>
            </a:r>
            <a:r>
              <a:rPr lang="en-US" sz="2800" dirty="0"/>
              <a:t> </a:t>
            </a:r>
            <a:r>
              <a:rPr lang="en-US" sz="2800" dirty="0" err="1"/>
              <a:t>una</a:t>
            </a:r>
            <a:r>
              <a:rPr lang="en-US" sz="2800" dirty="0"/>
              <a:t> clave </a:t>
            </a:r>
            <a:r>
              <a:rPr lang="en-US" sz="2800" dirty="0" err="1"/>
              <a:t>externa</a:t>
            </a:r>
            <a:r>
              <a:rPr lang="en-US" sz="2800" dirty="0"/>
              <a:t>, </a:t>
            </a:r>
            <a:r>
              <a:rPr lang="en-US" sz="2800" dirty="0" err="1"/>
              <a:t>que</a:t>
            </a:r>
            <a:r>
              <a:rPr lang="en-US" sz="2800" dirty="0"/>
              <a:t> se </a:t>
            </a:r>
            <a:r>
              <a:rPr lang="en-US" sz="2800" dirty="0" err="1"/>
              <a:t>refiere</a:t>
            </a:r>
            <a:r>
              <a:rPr lang="en-US" sz="2800" dirty="0"/>
              <a:t> a la </a:t>
            </a:r>
            <a:r>
              <a:rPr lang="en-US" sz="2800" dirty="0" err="1"/>
              <a:t>columna</a:t>
            </a:r>
            <a:r>
              <a:rPr lang="en-US" sz="2800" dirty="0"/>
              <a:t> de clave principal de la </a:t>
            </a:r>
            <a:r>
              <a:rPr lang="en-US" sz="2800" dirty="0" err="1"/>
              <a:t>tabla</a:t>
            </a:r>
            <a:r>
              <a:rPr lang="en-US" sz="2800" dirty="0"/>
              <a:t> de </a:t>
            </a:r>
            <a:r>
              <a:rPr lang="en-US" sz="2800" dirty="0" err="1"/>
              <a:t>Departamento</a:t>
            </a:r>
            <a:r>
              <a:rPr lang="en-US" sz="2800" dirty="0"/>
              <a:t> (D #). </a:t>
            </a:r>
          </a:p>
        </p:txBody>
      </p:sp>
      <p:sp>
        <p:nvSpPr>
          <p:cNvPr id="6" name="CuadroTexto 5"/>
          <p:cNvSpPr txBox="1"/>
          <p:nvPr/>
        </p:nvSpPr>
        <p:spPr>
          <a:xfrm>
            <a:off x="1205661" y="563859"/>
            <a:ext cx="3986284" cy="830997"/>
          </a:xfrm>
          <a:prstGeom prst="rect">
            <a:avLst/>
          </a:prstGeom>
          <a:noFill/>
        </p:spPr>
        <p:txBody>
          <a:bodyPr wrap="none" rtlCol="0">
            <a:spAutoFit/>
          </a:bodyPr>
          <a:lstStyle/>
          <a:p>
            <a:pPr marL="0" lvl="1"/>
            <a:r>
              <a:rPr lang="es-ES_tradnl" sz="3000" dirty="0" smtClean="0"/>
              <a:t>3. Integridad Referencial</a:t>
            </a:r>
            <a:endParaRPr lang="es-ES_tradnl" sz="3000" dirty="0"/>
          </a:p>
          <a:p>
            <a:endParaRPr lang="en-US" dirty="0"/>
          </a:p>
        </p:txBody>
      </p:sp>
    </p:spTree>
    <p:extLst>
      <p:ext uri="{BB962C8B-B14F-4D97-AF65-F5344CB8AC3E}">
        <p14:creationId xmlns:p14="http://schemas.microsoft.com/office/powerpoint/2010/main" val="9379788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36092" y="1230974"/>
            <a:ext cx="10719816" cy="4336481"/>
          </a:xfrm>
        </p:spPr>
        <p:txBody>
          <a:bodyPr>
            <a:normAutofit/>
          </a:bodyPr>
          <a:lstStyle/>
          <a:p>
            <a:r>
              <a:rPr lang="es-ES_tradnl" dirty="0"/>
              <a:t>El control de la base de datos es una de las tareas más difíciles que enfrentan todos los administradores de bases de datos (DBA). Controlar una base de datos significa poder proporcionar datos correctos a usuarios y </a:t>
            </a:r>
            <a:r>
              <a:rPr lang="es-ES_tradnl" dirty="0" smtClean="0"/>
              <a:t>aplicaciones. </a:t>
            </a:r>
            <a:r>
              <a:rPr lang="es-ES_tradnl" dirty="0"/>
              <a:t>Un elemento de datos debe satisfacer las condiciones de corrección que se han definido para él. Las condiciones de corrección que se adjuntan a una parte de los datos se denominan </a:t>
            </a:r>
            <a:r>
              <a:rPr lang="en-US" b="1" dirty="0" smtClean="0"/>
              <a:t>constraints</a:t>
            </a:r>
            <a:r>
              <a:rPr lang="es-ES_tradnl" dirty="0" smtClean="0"/>
              <a:t> </a:t>
            </a:r>
            <a:r>
              <a:rPr lang="es-ES_tradnl" dirty="0" smtClean="0"/>
              <a:t>(restricciones), </a:t>
            </a:r>
            <a:r>
              <a:rPr lang="es-ES_tradnl" dirty="0"/>
              <a:t>reglas de integridad semántica, </a:t>
            </a:r>
            <a:r>
              <a:rPr lang="es-ES_tradnl" dirty="0" smtClean="0"/>
              <a:t>o restricciones </a:t>
            </a:r>
            <a:r>
              <a:rPr lang="es-ES_tradnl" dirty="0"/>
              <a:t>de integridad </a:t>
            </a:r>
            <a:r>
              <a:rPr lang="es-ES_tradnl" dirty="0" smtClean="0"/>
              <a:t>(</a:t>
            </a:r>
            <a:r>
              <a:rPr lang="en-US" dirty="0"/>
              <a:t>integrity </a:t>
            </a:r>
            <a:r>
              <a:rPr lang="en-US" dirty="0" smtClean="0"/>
              <a:t>constraints</a:t>
            </a:r>
            <a:r>
              <a:rPr lang="es-ES_tradnl" dirty="0" smtClean="0"/>
              <a:t>). </a:t>
            </a:r>
            <a:r>
              <a:rPr lang="es-ES_tradnl" dirty="0"/>
              <a:t>Usaremos estos términos indistintamente.</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a:t>
            </a:fld>
            <a:endParaRPr lang="en-US" sz="1400" dirty="0"/>
          </a:p>
        </p:txBody>
      </p:sp>
    </p:spTree>
    <p:extLst>
      <p:ext uri="{BB962C8B-B14F-4D97-AF65-F5344CB8AC3E}">
        <p14:creationId xmlns:p14="http://schemas.microsoft.com/office/powerpoint/2010/main" val="13237556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30</a:t>
            </a:fld>
            <a:endParaRPr lang="en-US" sz="1400" dirty="0"/>
          </a:p>
        </p:txBody>
      </p:sp>
      <p:sp>
        <p:nvSpPr>
          <p:cNvPr id="7" name="CuadroTexto 6"/>
          <p:cNvSpPr txBox="1"/>
          <p:nvPr/>
        </p:nvSpPr>
        <p:spPr>
          <a:xfrm>
            <a:off x="838200" y="1275933"/>
            <a:ext cx="10515600" cy="3970318"/>
          </a:xfrm>
          <a:prstGeom prst="rect">
            <a:avLst/>
          </a:prstGeom>
          <a:noFill/>
        </p:spPr>
        <p:txBody>
          <a:bodyPr wrap="square" rtlCol="0">
            <a:spAutoFit/>
          </a:bodyPr>
          <a:lstStyle/>
          <a:p>
            <a:pPr marL="457200" indent="-457200">
              <a:buFont typeface="Arial" charset="0"/>
              <a:buChar char="•"/>
            </a:pPr>
            <a:r>
              <a:rPr lang="en-US" sz="2800" dirty="0" err="1" smtClean="0"/>
              <a:t>Esta</a:t>
            </a:r>
            <a:r>
              <a:rPr lang="en-US" sz="2800" dirty="0" smtClean="0"/>
              <a:t> </a:t>
            </a:r>
            <a:r>
              <a:rPr lang="en-US" sz="2800" dirty="0"/>
              <a:t>RI </a:t>
            </a:r>
            <a:r>
              <a:rPr lang="en-US" sz="2800" dirty="0" err="1"/>
              <a:t>realiza</a:t>
            </a:r>
            <a:r>
              <a:rPr lang="en-US" sz="2800" dirty="0"/>
              <a:t> un </a:t>
            </a:r>
            <a:r>
              <a:rPr lang="en-US" sz="2800" dirty="0" err="1"/>
              <a:t>seguimiento</a:t>
            </a:r>
            <a:r>
              <a:rPr lang="en-US" sz="2800" dirty="0"/>
              <a:t> del </a:t>
            </a:r>
            <a:r>
              <a:rPr lang="en-US" sz="2800" dirty="0" err="1"/>
              <a:t>departamento</a:t>
            </a:r>
            <a:r>
              <a:rPr lang="en-US" sz="2800" dirty="0"/>
              <a:t> en el </a:t>
            </a:r>
            <a:r>
              <a:rPr lang="en-US" sz="2800" dirty="0" err="1"/>
              <a:t>que</a:t>
            </a:r>
            <a:r>
              <a:rPr lang="en-US" sz="2800" dirty="0"/>
              <a:t> </a:t>
            </a:r>
            <a:r>
              <a:rPr lang="en-US" sz="2800" dirty="0" err="1"/>
              <a:t>trabaja</a:t>
            </a:r>
            <a:r>
              <a:rPr lang="en-US" sz="2800" dirty="0"/>
              <a:t> un </a:t>
            </a:r>
            <a:r>
              <a:rPr lang="en-US" sz="2800" dirty="0" err="1"/>
              <a:t>empleado</a:t>
            </a:r>
            <a:r>
              <a:rPr lang="en-US" sz="2800" dirty="0"/>
              <a:t>. Para </a:t>
            </a:r>
            <a:r>
              <a:rPr lang="en-US" sz="2800" dirty="0" err="1" smtClean="0"/>
              <a:t>esta</a:t>
            </a:r>
            <a:r>
              <a:rPr lang="en-US" sz="2800" dirty="0" smtClean="0"/>
              <a:t> </a:t>
            </a:r>
            <a:r>
              <a:rPr lang="en-US" sz="2800" dirty="0"/>
              <a:t>RI, </a:t>
            </a:r>
            <a:r>
              <a:rPr lang="en-US" sz="2800" dirty="0" err="1"/>
              <a:t>usamos</a:t>
            </a:r>
            <a:r>
              <a:rPr lang="en-US" sz="2800" dirty="0"/>
              <a:t> la </a:t>
            </a:r>
            <a:r>
              <a:rPr lang="en-US" sz="2800" dirty="0" err="1"/>
              <a:t>cláusula</a:t>
            </a:r>
            <a:r>
              <a:rPr lang="en-US" sz="2800" dirty="0"/>
              <a:t> de "</a:t>
            </a:r>
            <a:r>
              <a:rPr lang="en-US" sz="2800" dirty="0" err="1"/>
              <a:t>actualización</a:t>
            </a:r>
            <a:r>
              <a:rPr lang="en-US" sz="2800" dirty="0"/>
              <a:t>" para </a:t>
            </a:r>
            <a:r>
              <a:rPr lang="en-US" sz="2800" dirty="0" err="1"/>
              <a:t>indicar</a:t>
            </a:r>
            <a:r>
              <a:rPr lang="en-US" sz="2800" dirty="0"/>
              <a:t> al DBMS </a:t>
            </a:r>
            <a:r>
              <a:rPr lang="en-US" sz="2800" dirty="0" err="1"/>
              <a:t>que</a:t>
            </a:r>
            <a:r>
              <a:rPr lang="en-US" sz="2800" dirty="0"/>
              <a:t> </a:t>
            </a:r>
            <a:r>
              <a:rPr lang="en-US" sz="2800" dirty="0" err="1"/>
              <a:t>cambie</a:t>
            </a:r>
            <a:r>
              <a:rPr lang="en-US" sz="2800" dirty="0"/>
              <a:t> el valor de la </a:t>
            </a:r>
            <a:r>
              <a:rPr lang="en-US" sz="2800" dirty="0" err="1"/>
              <a:t>columna</a:t>
            </a:r>
            <a:r>
              <a:rPr lang="en-US" sz="2800" dirty="0"/>
              <a:t> para DNO en la </a:t>
            </a:r>
            <a:r>
              <a:rPr lang="en-US" sz="2800" dirty="0" err="1"/>
              <a:t>tabla</a:t>
            </a:r>
            <a:r>
              <a:rPr lang="en-US" sz="2800" dirty="0"/>
              <a:t> de </a:t>
            </a:r>
            <a:r>
              <a:rPr lang="en-US" sz="2800" dirty="0" err="1"/>
              <a:t>Empleados</a:t>
            </a:r>
            <a:r>
              <a:rPr lang="en-US" sz="2800" dirty="0"/>
              <a:t> </a:t>
            </a:r>
            <a:r>
              <a:rPr lang="en-US" sz="2800" dirty="0" err="1"/>
              <a:t>si</a:t>
            </a:r>
            <a:r>
              <a:rPr lang="en-US" sz="2800" dirty="0"/>
              <a:t> el valor </a:t>
            </a:r>
            <a:r>
              <a:rPr lang="en-US" sz="2800" dirty="0" err="1"/>
              <a:t>correspondiente</a:t>
            </a:r>
            <a:r>
              <a:rPr lang="en-US" sz="2800" dirty="0"/>
              <a:t> de D # en la </a:t>
            </a:r>
            <a:r>
              <a:rPr lang="en-US" sz="2800" dirty="0" err="1"/>
              <a:t>tabla</a:t>
            </a:r>
            <a:r>
              <a:rPr lang="en-US" sz="2800" dirty="0"/>
              <a:t> del </a:t>
            </a:r>
            <a:r>
              <a:rPr lang="en-US" sz="2800" dirty="0" err="1"/>
              <a:t>Departamento</a:t>
            </a:r>
            <a:r>
              <a:rPr lang="en-US" sz="2800" dirty="0"/>
              <a:t> cambia . La </a:t>
            </a:r>
            <a:r>
              <a:rPr lang="en-US" sz="2800" dirty="0" err="1"/>
              <a:t>cláusula</a:t>
            </a:r>
            <a:r>
              <a:rPr lang="en-US" sz="2800" dirty="0"/>
              <a:t> </a:t>
            </a:r>
            <a:r>
              <a:rPr lang="en-US" sz="2800" dirty="0" smtClean="0"/>
              <a:t>”On Delete" </a:t>
            </a:r>
            <a:r>
              <a:rPr lang="en-US" sz="2800" dirty="0"/>
              <a:t>de </a:t>
            </a:r>
            <a:r>
              <a:rPr lang="en-US" sz="2800" dirty="0" err="1" smtClean="0"/>
              <a:t>esta</a:t>
            </a:r>
            <a:r>
              <a:rPr lang="en-US" sz="2800" dirty="0" smtClean="0"/>
              <a:t> </a:t>
            </a:r>
            <a:r>
              <a:rPr lang="en-US" sz="2800" dirty="0"/>
              <a:t>RI </a:t>
            </a:r>
            <a:r>
              <a:rPr lang="en-US" sz="2800" dirty="0" err="1"/>
              <a:t>indica</a:t>
            </a:r>
            <a:r>
              <a:rPr lang="en-US" sz="2800" dirty="0"/>
              <a:t> </a:t>
            </a:r>
            <a:r>
              <a:rPr lang="en-US" sz="2800" dirty="0" err="1"/>
              <a:t>que</a:t>
            </a:r>
            <a:r>
              <a:rPr lang="en-US" sz="2800" dirty="0"/>
              <a:t> el </a:t>
            </a:r>
            <a:r>
              <a:rPr lang="en-US" sz="2800" dirty="0" err="1"/>
              <a:t>requisito</a:t>
            </a:r>
            <a:r>
              <a:rPr lang="en-US" sz="2800" dirty="0"/>
              <a:t> </a:t>
            </a:r>
            <a:r>
              <a:rPr lang="en-US" sz="2800" dirty="0" err="1"/>
              <a:t>es</a:t>
            </a:r>
            <a:r>
              <a:rPr lang="en-US" sz="2800" dirty="0"/>
              <a:t> </a:t>
            </a:r>
            <a:r>
              <a:rPr lang="en-US" sz="2800" dirty="0" err="1"/>
              <a:t>establecer</a:t>
            </a:r>
            <a:r>
              <a:rPr lang="en-US" sz="2800" dirty="0"/>
              <a:t> el valor DNO para un </a:t>
            </a:r>
            <a:r>
              <a:rPr lang="en-US" sz="2800" dirty="0" err="1"/>
              <a:t>empleado</a:t>
            </a:r>
            <a:r>
              <a:rPr lang="en-US" sz="2800" dirty="0"/>
              <a:t> en el valor </a:t>
            </a:r>
            <a:r>
              <a:rPr lang="en-US" sz="2800" i="1" dirty="0" err="1"/>
              <a:t>predeterminado</a:t>
            </a:r>
            <a:r>
              <a:rPr lang="en-US" sz="2800" dirty="0"/>
              <a:t> </a:t>
            </a:r>
            <a:r>
              <a:rPr lang="en-US" sz="2800" dirty="0" err="1"/>
              <a:t>cuando</a:t>
            </a:r>
            <a:r>
              <a:rPr lang="en-US" sz="2800" dirty="0"/>
              <a:t> la </a:t>
            </a:r>
            <a:r>
              <a:rPr lang="en-US" sz="2800" dirty="0" err="1"/>
              <a:t>fila</a:t>
            </a:r>
            <a:r>
              <a:rPr lang="en-US" sz="2800" dirty="0"/>
              <a:t> </a:t>
            </a:r>
            <a:r>
              <a:rPr lang="en-US" sz="2800" dirty="0" err="1"/>
              <a:t>correspondiente</a:t>
            </a:r>
            <a:r>
              <a:rPr lang="en-US" sz="2800" dirty="0"/>
              <a:t> del </a:t>
            </a:r>
            <a:r>
              <a:rPr lang="en-US" sz="2800" dirty="0" err="1"/>
              <a:t>departamento</a:t>
            </a:r>
            <a:r>
              <a:rPr lang="en-US" sz="2800" dirty="0"/>
              <a:t> se </a:t>
            </a:r>
            <a:r>
              <a:rPr lang="en-US" sz="2800" dirty="0" err="1"/>
              <a:t>elimina</a:t>
            </a:r>
            <a:r>
              <a:rPr lang="en-US" sz="2800" dirty="0"/>
              <a:t> de la </a:t>
            </a:r>
            <a:r>
              <a:rPr lang="en-US" sz="2800" dirty="0" err="1"/>
              <a:t>tabla</a:t>
            </a:r>
            <a:r>
              <a:rPr lang="en-US" sz="2800" dirty="0"/>
              <a:t> del </a:t>
            </a:r>
            <a:r>
              <a:rPr lang="en-US" sz="2800" dirty="0" err="1"/>
              <a:t>Departamento</a:t>
            </a:r>
            <a:r>
              <a:rPr lang="en-US" sz="2800" dirty="0"/>
              <a:t> (</a:t>
            </a:r>
            <a:r>
              <a:rPr lang="en-US" sz="2800" dirty="0" err="1"/>
              <a:t>es</a:t>
            </a:r>
            <a:r>
              <a:rPr lang="en-US" sz="2800" dirty="0"/>
              <a:t> </a:t>
            </a:r>
            <a:r>
              <a:rPr lang="en-US" sz="2800" dirty="0" err="1"/>
              <a:t>decir</a:t>
            </a:r>
            <a:r>
              <a:rPr lang="en-US" sz="2800" dirty="0"/>
              <a:t>, </a:t>
            </a:r>
            <a:r>
              <a:rPr lang="en-US" sz="2800" dirty="0" err="1"/>
              <a:t>cuando</a:t>
            </a:r>
            <a:r>
              <a:rPr lang="en-US" sz="2800" dirty="0"/>
              <a:t> el </a:t>
            </a:r>
            <a:r>
              <a:rPr lang="en-US" sz="2800" dirty="0" err="1"/>
              <a:t>departamento</a:t>
            </a:r>
            <a:r>
              <a:rPr lang="en-US" sz="2800" dirty="0"/>
              <a:t> </a:t>
            </a:r>
            <a:r>
              <a:rPr lang="en-US" sz="2800" dirty="0" err="1"/>
              <a:t>está</a:t>
            </a:r>
            <a:r>
              <a:rPr lang="en-US" sz="2800" dirty="0"/>
              <a:t> </a:t>
            </a:r>
            <a:r>
              <a:rPr lang="en-US" sz="2800" dirty="0" err="1"/>
              <a:t>cerrado</a:t>
            </a:r>
            <a:r>
              <a:rPr lang="en-US" sz="2800" dirty="0"/>
              <a:t>).</a:t>
            </a:r>
          </a:p>
        </p:txBody>
      </p:sp>
      <p:sp>
        <p:nvSpPr>
          <p:cNvPr id="6" name="CuadroTexto 5"/>
          <p:cNvSpPr txBox="1"/>
          <p:nvPr/>
        </p:nvSpPr>
        <p:spPr>
          <a:xfrm>
            <a:off x="1205661" y="563859"/>
            <a:ext cx="3986284" cy="830997"/>
          </a:xfrm>
          <a:prstGeom prst="rect">
            <a:avLst/>
          </a:prstGeom>
          <a:noFill/>
        </p:spPr>
        <p:txBody>
          <a:bodyPr wrap="none" rtlCol="0">
            <a:spAutoFit/>
          </a:bodyPr>
          <a:lstStyle/>
          <a:p>
            <a:pPr marL="0" lvl="1"/>
            <a:r>
              <a:rPr lang="es-ES_tradnl" sz="3000" dirty="0" smtClean="0"/>
              <a:t>3. Integridad Referencial</a:t>
            </a:r>
            <a:endParaRPr lang="es-ES_tradnl" sz="3000" dirty="0"/>
          </a:p>
          <a:p>
            <a:endParaRPr lang="en-US" dirty="0"/>
          </a:p>
        </p:txBody>
      </p:sp>
    </p:spTree>
    <p:extLst>
      <p:ext uri="{BB962C8B-B14F-4D97-AF65-F5344CB8AC3E}">
        <p14:creationId xmlns:p14="http://schemas.microsoft.com/office/powerpoint/2010/main" val="12620323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31</a:t>
            </a:fld>
            <a:endParaRPr lang="en-US" sz="1400" dirty="0"/>
          </a:p>
        </p:txBody>
      </p:sp>
      <p:sp>
        <p:nvSpPr>
          <p:cNvPr id="7" name="CuadroTexto 6"/>
          <p:cNvSpPr txBox="1"/>
          <p:nvPr/>
        </p:nvSpPr>
        <p:spPr>
          <a:xfrm>
            <a:off x="838200" y="1275933"/>
            <a:ext cx="10515600" cy="5262979"/>
          </a:xfrm>
          <a:prstGeom prst="rect">
            <a:avLst/>
          </a:prstGeom>
          <a:noFill/>
        </p:spPr>
        <p:txBody>
          <a:bodyPr wrap="square" rtlCol="0">
            <a:spAutoFit/>
          </a:bodyPr>
          <a:lstStyle/>
          <a:p>
            <a:pPr marL="457200" indent="-457200">
              <a:buFont typeface="Arial" charset="0"/>
              <a:buChar char="•"/>
            </a:pPr>
            <a:r>
              <a:rPr lang="es-ES_tradnl" sz="2800" dirty="0" smtClean="0"/>
              <a:t>Las restricciones relacionales como se discutió anteriormente se aplican típicamente a una sola tabla. El estándar SQL permite el uso de la instrucción SELECT en la restricción CHECK para referirse a otras tablas en la misma base de datos. Para proporcionar restricciones generales que pueden referirse a cualquier número de tablas, el estándar SQL también permite la creación de aserciones generales. Las aserciones son restricciones que no están asociadas con ninguna tabla individual. La Figura 3.8b ilustra el uso de una aserción junto con las tablas de base de datos que se muestran en la Figura 3.8a. Como se ve en esta figura, la aserción general “No-loan-</a:t>
            </a:r>
            <a:r>
              <a:rPr lang="es-ES_tradnl" sz="2800" dirty="0" err="1" smtClean="0"/>
              <a:t>Issue</a:t>
            </a:r>
            <a:r>
              <a:rPr lang="es-ES_tradnl" sz="2800" dirty="0" smtClean="0"/>
              <a:t>” se aplica cuando un cliente solicita un nuevo préstamo al banco. </a:t>
            </a:r>
            <a:endParaRPr lang="es-ES_tradnl" sz="2800" dirty="0"/>
          </a:p>
        </p:txBody>
      </p:sp>
      <p:sp>
        <p:nvSpPr>
          <p:cNvPr id="6" name="CuadroTexto 5"/>
          <p:cNvSpPr txBox="1"/>
          <p:nvPr/>
        </p:nvSpPr>
        <p:spPr>
          <a:xfrm>
            <a:off x="1205661" y="563859"/>
            <a:ext cx="3986284" cy="830997"/>
          </a:xfrm>
          <a:prstGeom prst="rect">
            <a:avLst/>
          </a:prstGeom>
          <a:noFill/>
        </p:spPr>
        <p:txBody>
          <a:bodyPr wrap="none" rtlCol="0">
            <a:spAutoFit/>
          </a:bodyPr>
          <a:lstStyle/>
          <a:p>
            <a:pPr marL="0" lvl="1"/>
            <a:r>
              <a:rPr lang="es-ES_tradnl" sz="3000" dirty="0" smtClean="0"/>
              <a:t>3. Integridad Referencial</a:t>
            </a:r>
            <a:endParaRPr lang="es-ES_tradnl" sz="3000" dirty="0"/>
          </a:p>
          <a:p>
            <a:endParaRPr lang="en-US" dirty="0"/>
          </a:p>
        </p:txBody>
      </p:sp>
    </p:spTree>
    <p:extLst>
      <p:ext uri="{BB962C8B-B14F-4D97-AF65-F5344CB8AC3E}">
        <p14:creationId xmlns:p14="http://schemas.microsoft.com/office/powerpoint/2010/main" val="2096651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32</a:t>
            </a:fld>
            <a:endParaRPr lang="en-US" sz="1400" dirty="0"/>
          </a:p>
        </p:txBody>
      </p:sp>
      <p:sp>
        <p:nvSpPr>
          <p:cNvPr id="6" name="CuadroTexto 5"/>
          <p:cNvSpPr txBox="1"/>
          <p:nvPr/>
        </p:nvSpPr>
        <p:spPr>
          <a:xfrm>
            <a:off x="1205661" y="563859"/>
            <a:ext cx="3274899" cy="1292662"/>
          </a:xfrm>
          <a:prstGeom prst="rect">
            <a:avLst/>
          </a:prstGeom>
          <a:noFill/>
        </p:spPr>
        <p:txBody>
          <a:bodyPr wrap="square" rtlCol="0">
            <a:spAutoFit/>
          </a:bodyPr>
          <a:lstStyle/>
          <a:p>
            <a:pPr marL="0" lvl="1"/>
            <a:r>
              <a:rPr lang="es-ES_tradnl" sz="3000" dirty="0" smtClean="0"/>
              <a:t>3. Integridad Referencial</a:t>
            </a:r>
            <a:endParaRPr lang="es-ES_tradnl" sz="3000" dirty="0"/>
          </a:p>
          <a:p>
            <a:endParaRPr lang="en-US" dirty="0"/>
          </a:p>
        </p:txBody>
      </p:sp>
      <p:pic>
        <p:nvPicPr>
          <p:cNvPr id="2" name="Imagen 1"/>
          <p:cNvPicPr>
            <a:picLocks noChangeAspect="1"/>
          </p:cNvPicPr>
          <p:nvPr/>
        </p:nvPicPr>
        <p:blipFill>
          <a:blip r:embed="rId2"/>
          <a:stretch>
            <a:fillRect/>
          </a:stretch>
        </p:blipFill>
        <p:spPr>
          <a:xfrm>
            <a:off x="4768819" y="563859"/>
            <a:ext cx="6769161" cy="5725161"/>
          </a:xfrm>
          <a:prstGeom prst="rect">
            <a:avLst/>
          </a:prstGeom>
        </p:spPr>
      </p:pic>
      <p:sp>
        <p:nvSpPr>
          <p:cNvPr id="8" name="Rectángulo 7"/>
          <p:cNvSpPr/>
          <p:nvPr/>
        </p:nvSpPr>
        <p:spPr>
          <a:xfrm>
            <a:off x="9829800" y="3276600"/>
            <a:ext cx="35052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rPr>
              <a:t>≤</a:t>
            </a:r>
            <a:endParaRPr lang="en-US" sz="2000" dirty="0">
              <a:solidFill>
                <a:schemeClr val="tx1"/>
              </a:solidFill>
            </a:endParaRPr>
          </a:p>
        </p:txBody>
      </p:sp>
    </p:spTree>
    <p:extLst>
      <p:ext uri="{BB962C8B-B14F-4D97-AF65-F5344CB8AC3E}">
        <p14:creationId xmlns:p14="http://schemas.microsoft.com/office/powerpoint/2010/main" val="20976258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33</a:t>
            </a:fld>
            <a:endParaRPr lang="en-US" sz="1400" dirty="0"/>
          </a:p>
        </p:txBody>
      </p:sp>
      <p:sp>
        <p:nvSpPr>
          <p:cNvPr id="7" name="CuadroTexto 6"/>
          <p:cNvSpPr txBox="1"/>
          <p:nvPr/>
        </p:nvSpPr>
        <p:spPr>
          <a:xfrm>
            <a:off x="838200" y="1275933"/>
            <a:ext cx="10515600" cy="5078313"/>
          </a:xfrm>
          <a:prstGeom prst="rect">
            <a:avLst/>
          </a:prstGeom>
          <a:noFill/>
        </p:spPr>
        <p:txBody>
          <a:bodyPr wrap="square" rtlCol="0">
            <a:spAutoFit/>
          </a:bodyPr>
          <a:lstStyle/>
          <a:p>
            <a:pPr marL="457200" indent="-457200">
              <a:buFont typeface="Arial" charset="0"/>
              <a:buChar char="•"/>
            </a:pPr>
            <a:r>
              <a:rPr lang="en-US" sz="2700" dirty="0" err="1"/>
              <a:t>Esta</a:t>
            </a:r>
            <a:r>
              <a:rPr lang="en-US" sz="2700" dirty="0"/>
              <a:t> </a:t>
            </a:r>
            <a:r>
              <a:rPr lang="en-US" sz="2700" dirty="0" err="1"/>
              <a:t>afirmación</a:t>
            </a:r>
            <a:r>
              <a:rPr lang="en-US" sz="2700" dirty="0"/>
              <a:t> </a:t>
            </a:r>
            <a:r>
              <a:rPr lang="en-US" sz="2700" dirty="0" err="1"/>
              <a:t>impide</a:t>
            </a:r>
            <a:r>
              <a:rPr lang="en-US" sz="2700" dirty="0"/>
              <a:t> </a:t>
            </a:r>
            <a:r>
              <a:rPr lang="en-US" sz="2700" dirty="0" err="1"/>
              <a:t>que</a:t>
            </a:r>
            <a:r>
              <a:rPr lang="en-US" sz="2700" dirty="0"/>
              <a:t> el </a:t>
            </a:r>
            <a:r>
              <a:rPr lang="en-US" sz="2700" dirty="0" err="1"/>
              <a:t>cliente</a:t>
            </a:r>
            <a:r>
              <a:rPr lang="en-US" sz="2700" dirty="0"/>
              <a:t> </a:t>
            </a:r>
            <a:r>
              <a:rPr lang="en-US" sz="2700" dirty="0" err="1"/>
              <a:t>reciba</a:t>
            </a:r>
            <a:r>
              <a:rPr lang="en-US" sz="2700" dirty="0"/>
              <a:t> el </a:t>
            </a:r>
            <a:r>
              <a:rPr lang="en-US" sz="2700" dirty="0" err="1"/>
              <a:t>préstamo</a:t>
            </a:r>
            <a:r>
              <a:rPr lang="en-US" sz="2700" dirty="0"/>
              <a:t> </a:t>
            </a:r>
            <a:r>
              <a:rPr lang="en-US" sz="2700" dirty="0" err="1"/>
              <a:t>si</a:t>
            </a:r>
            <a:r>
              <a:rPr lang="en-US" sz="2700" dirty="0"/>
              <a:t> el </a:t>
            </a:r>
            <a:r>
              <a:rPr lang="en-US" sz="2700" dirty="0" err="1"/>
              <a:t>saldo</a:t>
            </a:r>
            <a:r>
              <a:rPr lang="en-US" sz="2700" dirty="0"/>
              <a:t> </a:t>
            </a:r>
            <a:r>
              <a:rPr lang="en-US" sz="2700" dirty="0" err="1"/>
              <a:t>promedio</a:t>
            </a:r>
            <a:r>
              <a:rPr lang="en-US" sz="2700" dirty="0"/>
              <a:t> de </a:t>
            </a:r>
            <a:r>
              <a:rPr lang="en-US" sz="2700" dirty="0" err="1"/>
              <a:t>todas</a:t>
            </a:r>
            <a:r>
              <a:rPr lang="en-US" sz="2700" dirty="0"/>
              <a:t> </a:t>
            </a:r>
            <a:r>
              <a:rPr lang="en-US" sz="2700" dirty="0" err="1"/>
              <a:t>las</a:t>
            </a:r>
            <a:r>
              <a:rPr lang="en-US" sz="2700" dirty="0"/>
              <a:t> </a:t>
            </a:r>
            <a:r>
              <a:rPr lang="en-US" sz="2700" dirty="0" err="1"/>
              <a:t>cuentas</a:t>
            </a:r>
            <a:r>
              <a:rPr lang="en-US" sz="2700" dirty="0"/>
              <a:t> de los </a:t>
            </a:r>
            <a:r>
              <a:rPr lang="en-US" sz="2700" dirty="0" err="1"/>
              <a:t>clientes</a:t>
            </a:r>
            <a:r>
              <a:rPr lang="en-US" sz="2700" dirty="0"/>
              <a:t> </a:t>
            </a:r>
            <a:r>
              <a:rPr lang="en-US" sz="2700" dirty="0" err="1"/>
              <a:t>es</a:t>
            </a:r>
            <a:r>
              <a:rPr lang="en-US" sz="2700" dirty="0"/>
              <a:t> </a:t>
            </a:r>
            <a:r>
              <a:rPr lang="en-US" sz="2700" dirty="0" err="1"/>
              <a:t>menor</a:t>
            </a:r>
            <a:r>
              <a:rPr lang="en-US" sz="2700" dirty="0"/>
              <a:t> o </a:t>
            </a:r>
            <a:r>
              <a:rPr lang="en-US" sz="2700" dirty="0" err="1"/>
              <a:t>igual</a:t>
            </a:r>
            <a:r>
              <a:rPr lang="en-US" sz="2700" dirty="0"/>
              <a:t> a $ 5000. De </a:t>
            </a:r>
            <a:r>
              <a:rPr lang="en-US" sz="2700" dirty="0" err="1"/>
              <a:t>manera</a:t>
            </a:r>
            <a:r>
              <a:rPr lang="en-US" sz="2700" dirty="0"/>
              <a:t> similar, </a:t>
            </a:r>
            <a:r>
              <a:rPr lang="en-US" sz="2700" dirty="0" err="1"/>
              <a:t>esta</a:t>
            </a:r>
            <a:r>
              <a:rPr lang="en-US" sz="2700" dirty="0"/>
              <a:t> </a:t>
            </a:r>
            <a:r>
              <a:rPr lang="en-US" sz="2700" dirty="0" err="1"/>
              <a:t>afirmación</a:t>
            </a:r>
            <a:r>
              <a:rPr lang="en-US" sz="2700" dirty="0"/>
              <a:t> </a:t>
            </a:r>
            <a:r>
              <a:rPr lang="en-US" sz="2700" dirty="0" err="1"/>
              <a:t>garantiza</a:t>
            </a:r>
            <a:r>
              <a:rPr lang="en-US" sz="2700" dirty="0"/>
              <a:t> </a:t>
            </a:r>
            <a:r>
              <a:rPr lang="en-US" sz="2700" dirty="0" err="1"/>
              <a:t>que</a:t>
            </a:r>
            <a:r>
              <a:rPr lang="en-US" sz="2700" dirty="0"/>
              <a:t> el </a:t>
            </a:r>
            <a:r>
              <a:rPr lang="en-US" sz="2700" dirty="0" err="1"/>
              <a:t>préstamo</a:t>
            </a:r>
            <a:r>
              <a:rPr lang="en-US" sz="2700" dirty="0"/>
              <a:t> </a:t>
            </a:r>
            <a:r>
              <a:rPr lang="en-US" sz="2700" dirty="0" err="1"/>
              <a:t>será</a:t>
            </a:r>
            <a:r>
              <a:rPr lang="en-US" sz="2700" dirty="0"/>
              <a:t> </a:t>
            </a:r>
            <a:r>
              <a:rPr lang="en-US" sz="2700" dirty="0" err="1"/>
              <a:t>denegado</a:t>
            </a:r>
            <a:r>
              <a:rPr lang="en-US" sz="2700" dirty="0"/>
              <a:t> </a:t>
            </a:r>
            <a:r>
              <a:rPr lang="en-US" sz="2700" dirty="0" err="1"/>
              <a:t>si</a:t>
            </a:r>
            <a:r>
              <a:rPr lang="en-US" sz="2700" dirty="0"/>
              <a:t> el </a:t>
            </a:r>
            <a:r>
              <a:rPr lang="en-US" sz="2700" dirty="0" err="1"/>
              <a:t>cliente</a:t>
            </a:r>
            <a:r>
              <a:rPr lang="en-US" sz="2700" dirty="0"/>
              <a:t> </a:t>
            </a:r>
            <a:r>
              <a:rPr lang="en-US" sz="2700" dirty="0" err="1"/>
              <a:t>ya</a:t>
            </a:r>
            <a:r>
              <a:rPr lang="en-US" sz="2700" dirty="0"/>
              <a:t> </a:t>
            </a:r>
            <a:r>
              <a:rPr lang="en-US" sz="2700" dirty="0" err="1"/>
              <a:t>tiene</a:t>
            </a:r>
            <a:r>
              <a:rPr lang="en-US" sz="2700" dirty="0"/>
              <a:t> </a:t>
            </a:r>
            <a:r>
              <a:rPr lang="en-US" sz="2700" dirty="0" err="1"/>
              <a:t>otro</a:t>
            </a:r>
            <a:r>
              <a:rPr lang="en-US" sz="2700" dirty="0"/>
              <a:t> </a:t>
            </a:r>
            <a:r>
              <a:rPr lang="en-US" sz="2700" dirty="0" err="1"/>
              <a:t>préstamo</a:t>
            </a:r>
            <a:r>
              <a:rPr lang="en-US" sz="2700" dirty="0"/>
              <a:t> del banco (no </a:t>
            </a:r>
            <a:r>
              <a:rPr lang="en-US" sz="2700" dirty="0" err="1"/>
              <a:t>permitirá</a:t>
            </a:r>
            <a:r>
              <a:rPr lang="en-US" sz="2700" dirty="0"/>
              <a:t> </a:t>
            </a:r>
            <a:r>
              <a:rPr lang="en-US" sz="2700" dirty="0" err="1"/>
              <a:t>que</a:t>
            </a:r>
            <a:r>
              <a:rPr lang="en-US" sz="2700" dirty="0"/>
              <a:t> el </a:t>
            </a:r>
            <a:r>
              <a:rPr lang="en-US" sz="2700" dirty="0" err="1"/>
              <a:t>mismo</a:t>
            </a:r>
            <a:r>
              <a:rPr lang="en-US" sz="2700" dirty="0"/>
              <a:t> </a:t>
            </a:r>
            <a:r>
              <a:rPr lang="en-US" sz="2700" dirty="0" err="1"/>
              <a:t>cliente</a:t>
            </a:r>
            <a:r>
              <a:rPr lang="en-US" sz="2700" dirty="0"/>
              <a:t> </a:t>
            </a:r>
            <a:r>
              <a:rPr lang="en-US" sz="2700" dirty="0" err="1"/>
              <a:t>tenga</a:t>
            </a:r>
            <a:r>
              <a:rPr lang="en-US" sz="2700" dirty="0"/>
              <a:t> </a:t>
            </a:r>
            <a:r>
              <a:rPr lang="en-US" sz="2700" dirty="0" err="1"/>
              <a:t>más</a:t>
            </a:r>
            <a:r>
              <a:rPr lang="en-US" sz="2700" dirty="0"/>
              <a:t> de un </a:t>
            </a:r>
            <a:r>
              <a:rPr lang="en-US" sz="2700" dirty="0" err="1"/>
              <a:t>préstamo</a:t>
            </a:r>
            <a:r>
              <a:rPr lang="en-US" sz="2700" dirty="0" smtClean="0"/>
              <a:t>).</a:t>
            </a:r>
          </a:p>
          <a:p>
            <a:pPr marL="457200" indent="-457200">
              <a:buFont typeface="Arial" charset="0"/>
              <a:buChar char="•"/>
            </a:pPr>
            <a:r>
              <a:rPr lang="en-US" sz="2700" dirty="0" err="1"/>
              <a:t>Algunas</a:t>
            </a:r>
            <a:r>
              <a:rPr lang="en-US" sz="2700" dirty="0"/>
              <a:t> bases de </a:t>
            </a:r>
            <a:r>
              <a:rPr lang="en-US" sz="2700" dirty="0" err="1"/>
              <a:t>datos</a:t>
            </a:r>
            <a:r>
              <a:rPr lang="en-US" sz="2700" dirty="0"/>
              <a:t> </a:t>
            </a:r>
            <a:r>
              <a:rPr lang="en-US" sz="2700" dirty="0" err="1"/>
              <a:t>comerciales</a:t>
            </a:r>
            <a:r>
              <a:rPr lang="en-US" sz="2700" dirty="0"/>
              <a:t>, </a:t>
            </a:r>
            <a:r>
              <a:rPr lang="en-US" sz="2700" dirty="0" err="1"/>
              <a:t>como</a:t>
            </a:r>
            <a:r>
              <a:rPr lang="en-US" sz="2700" dirty="0"/>
              <a:t> Oracle, no </a:t>
            </a:r>
            <a:r>
              <a:rPr lang="en-US" sz="2700" dirty="0" err="1"/>
              <a:t>admiten</a:t>
            </a:r>
            <a:r>
              <a:rPr lang="en-US" sz="2700" dirty="0"/>
              <a:t> el </a:t>
            </a:r>
            <a:r>
              <a:rPr lang="en-US" sz="2700" dirty="0" err="1"/>
              <a:t>concepto</a:t>
            </a:r>
            <a:r>
              <a:rPr lang="en-US" sz="2700" dirty="0"/>
              <a:t> de </a:t>
            </a:r>
            <a:r>
              <a:rPr lang="en-US" sz="2700" dirty="0" err="1"/>
              <a:t>aserciones</a:t>
            </a:r>
            <a:r>
              <a:rPr lang="en-US" sz="2700" dirty="0"/>
              <a:t>. Para </a:t>
            </a:r>
            <a:r>
              <a:rPr lang="en-US" sz="2700" dirty="0" err="1"/>
              <a:t>estos</a:t>
            </a:r>
            <a:r>
              <a:rPr lang="en-US" sz="2700" dirty="0"/>
              <a:t> </a:t>
            </a:r>
            <a:r>
              <a:rPr lang="en-US" sz="2700" dirty="0" err="1"/>
              <a:t>productos</a:t>
            </a:r>
            <a:r>
              <a:rPr lang="en-US" sz="2700" dirty="0"/>
              <a:t>, se </a:t>
            </a:r>
            <a:r>
              <a:rPr lang="en-US" sz="2700" dirty="0" err="1"/>
              <a:t>deben</a:t>
            </a:r>
            <a:r>
              <a:rPr lang="en-US" sz="2700" dirty="0"/>
              <a:t> </a:t>
            </a:r>
            <a:r>
              <a:rPr lang="en-US" sz="2700" dirty="0" err="1"/>
              <a:t>utilizar</a:t>
            </a:r>
            <a:r>
              <a:rPr lang="en-US" sz="2700" dirty="0"/>
              <a:t> </a:t>
            </a:r>
            <a:r>
              <a:rPr lang="en-US" sz="2700" dirty="0" err="1"/>
              <a:t>restricciones</a:t>
            </a:r>
            <a:r>
              <a:rPr lang="en-US" sz="2700" dirty="0"/>
              <a:t> </a:t>
            </a:r>
            <a:r>
              <a:rPr lang="en-US" sz="2700" dirty="0" err="1"/>
              <a:t>explícitas</a:t>
            </a:r>
            <a:r>
              <a:rPr lang="en-US" sz="2700" dirty="0"/>
              <a:t> de </a:t>
            </a:r>
            <a:r>
              <a:rPr lang="en-US" sz="2700" dirty="0" err="1"/>
              <a:t>integridad</a:t>
            </a:r>
            <a:r>
              <a:rPr lang="en-US" sz="2700" dirty="0"/>
              <a:t> </a:t>
            </a:r>
            <a:r>
              <a:rPr lang="en-US" sz="2700" dirty="0" err="1"/>
              <a:t>semántica</a:t>
            </a:r>
            <a:r>
              <a:rPr lang="en-US" sz="2700" dirty="0"/>
              <a:t>. Las </a:t>
            </a:r>
            <a:r>
              <a:rPr lang="en-US" sz="2700" dirty="0" err="1"/>
              <a:t>restricciones</a:t>
            </a:r>
            <a:r>
              <a:rPr lang="en-US" sz="2700" dirty="0"/>
              <a:t> </a:t>
            </a:r>
            <a:r>
              <a:rPr lang="en-US" sz="2700" dirty="0" err="1"/>
              <a:t>explícitas</a:t>
            </a:r>
            <a:r>
              <a:rPr lang="en-US" sz="2700" dirty="0"/>
              <a:t> no se </a:t>
            </a:r>
            <a:r>
              <a:rPr lang="en-US" sz="2700" dirty="0" err="1"/>
              <a:t>heredan</a:t>
            </a:r>
            <a:r>
              <a:rPr lang="en-US" sz="2700" dirty="0"/>
              <a:t> del ERM </a:t>
            </a:r>
            <a:r>
              <a:rPr lang="en-US" sz="2700" dirty="0" err="1"/>
              <a:t>como</a:t>
            </a:r>
            <a:r>
              <a:rPr lang="en-US" sz="2700" dirty="0"/>
              <a:t> </a:t>
            </a:r>
            <a:r>
              <a:rPr lang="en-US" sz="2700" dirty="0" err="1"/>
              <a:t>las</a:t>
            </a:r>
            <a:r>
              <a:rPr lang="en-US" sz="2700" dirty="0"/>
              <a:t> </a:t>
            </a:r>
            <a:r>
              <a:rPr lang="en-US" sz="2700" dirty="0" err="1"/>
              <a:t>otras</a:t>
            </a:r>
            <a:r>
              <a:rPr lang="en-US" sz="2700" dirty="0"/>
              <a:t> </a:t>
            </a:r>
            <a:r>
              <a:rPr lang="en-US" sz="2700" dirty="0" err="1"/>
              <a:t>tres</a:t>
            </a:r>
            <a:r>
              <a:rPr lang="en-US" sz="2700" dirty="0"/>
              <a:t> </a:t>
            </a:r>
            <a:r>
              <a:rPr lang="en-US" sz="2700" dirty="0" err="1"/>
              <a:t>restricciones</a:t>
            </a:r>
            <a:r>
              <a:rPr lang="en-US" sz="2700" dirty="0"/>
              <a:t>. </a:t>
            </a:r>
            <a:r>
              <a:rPr lang="en-US" sz="2700" dirty="0" err="1"/>
              <a:t>Tenemos</a:t>
            </a:r>
            <a:r>
              <a:rPr lang="en-US" sz="2700" dirty="0"/>
              <a:t> </a:t>
            </a:r>
            <a:r>
              <a:rPr lang="en-US" sz="2700" dirty="0" err="1"/>
              <a:t>que</a:t>
            </a:r>
            <a:r>
              <a:rPr lang="en-US" sz="2700" dirty="0"/>
              <a:t> </a:t>
            </a:r>
            <a:r>
              <a:rPr lang="en-US" sz="2700" dirty="0" err="1"/>
              <a:t>codificar</a:t>
            </a:r>
            <a:r>
              <a:rPr lang="en-US" sz="2700" dirty="0"/>
              <a:t> </a:t>
            </a:r>
            <a:r>
              <a:rPr lang="en-US" sz="2700" dirty="0" err="1"/>
              <a:t>estas</a:t>
            </a:r>
            <a:r>
              <a:rPr lang="en-US" sz="2700" dirty="0"/>
              <a:t> </a:t>
            </a:r>
            <a:r>
              <a:rPr lang="en-US" sz="2700" dirty="0" err="1"/>
              <a:t>restricciones</a:t>
            </a:r>
            <a:r>
              <a:rPr lang="en-US" sz="2700" dirty="0"/>
              <a:t> en los </a:t>
            </a:r>
            <a:r>
              <a:rPr lang="en-US" sz="2700" dirty="0" err="1"/>
              <a:t>programas</a:t>
            </a:r>
            <a:r>
              <a:rPr lang="en-US" sz="2700" dirty="0"/>
              <a:t> de </a:t>
            </a:r>
            <a:r>
              <a:rPr lang="en-US" sz="2700" dirty="0" err="1"/>
              <a:t>aplicación</a:t>
            </a:r>
            <a:r>
              <a:rPr lang="en-US" sz="2700" dirty="0"/>
              <a:t> </a:t>
            </a:r>
            <a:r>
              <a:rPr lang="en-US" sz="2700" dirty="0" err="1"/>
              <a:t>que</a:t>
            </a:r>
            <a:r>
              <a:rPr lang="en-US" sz="2700" dirty="0"/>
              <a:t> </a:t>
            </a:r>
            <a:r>
              <a:rPr lang="en-US" sz="2700" dirty="0" err="1"/>
              <a:t>usan</a:t>
            </a:r>
            <a:r>
              <a:rPr lang="en-US" sz="2700" dirty="0"/>
              <a:t> la base de </a:t>
            </a:r>
            <a:r>
              <a:rPr lang="en-US" sz="2700" dirty="0" err="1"/>
              <a:t>datos</a:t>
            </a:r>
            <a:r>
              <a:rPr lang="en-US" sz="2700" dirty="0"/>
              <a:t> o </a:t>
            </a:r>
            <a:r>
              <a:rPr lang="en-US" sz="2700" dirty="0" err="1"/>
              <a:t>codificarlas</a:t>
            </a:r>
            <a:r>
              <a:rPr lang="en-US" sz="2700" dirty="0"/>
              <a:t> en la base de </a:t>
            </a:r>
            <a:r>
              <a:rPr lang="en-US" sz="2700" dirty="0" err="1"/>
              <a:t>datos</a:t>
            </a:r>
            <a:r>
              <a:rPr lang="en-US" sz="2700" dirty="0"/>
              <a:t> </a:t>
            </a:r>
            <a:r>
              <a:rPr lang="en-US" sz="2700" dirty="0" err="1"/>
              <a:t>usando</a:t>
            </a:r>
            <a:r>
              <a:rPr lang="en-US" sz="2700" dirty="0"/>
              <a:t> el </a:t>
            </a:r>
            <a:r>
              <a:rPr lang="en-US" sz="2700" dirty="0" err="1"/>
              <a:t>concepto</a:t>
            </a:r>
            <a:r>
              <a:rPr lang="en-US" sz="2700" dirty="0"/>
              <a:t> de </a:t>
            </a:r>
            <a:r>
              <a:rPr lang="en-US" sz="2700" dirty="0" err="1"/>
              <a:t>procedimientos</a:t>
            </a:r>
            <a:r>
              <a:rPr lang="en-US" sz="2700" dirty="0"/>
              <a:t> </a:t>
            </a:r>
            <a:r>
              <a:rPr lang="en-US" sz="2700" dirty="0" err="1"/>
              <a:t>almacenados</a:t>
            </a:r>
            <a:r>
              <a:rPr lang="en-US" sz="2700" dirty="0"/>
              <a:t> y </a:t>
            </a:r>
            <a:r>
              <a:rPr lang="en-US" sz="2700" dirty="0" smtClean="0"/>
              <a:t>triggers.</a:t>
            </a:r>
            <a:endParaRPr lang="en-US" sz="2700" dirty="0"/>
          </a:p>
        </p:txBody>
      </p:sp>
      <p:sp>
        <p:nvSpPr>
          <p:cNvPr id="6" name="CuadroTexto 5"/>
          <p:cNvSpPr txBox="1"/>
          <p:nvPr/>
        </p:nvSpPr>
        <p:spPr>
          <a:xfrm>
            <a:off x="1205661" y="563859"/>
            <a:ext cx="3986284" cy="830997"/>
          </a:xfrm>
          <a:prstGeom prst="rect">
            <a:avLst/>
          </a:prstGeom>
          <a:noFill/>
        </p:spPr>
        <p:txBody>
          <a:bodyPr wrap="none" rtlCol="0">
            <a:spAutoFit/>
          </a:bodyPr>
          <a:lstStyle/>
          <a:p>
            <a:pPr marL="0" lvl="1"/>
            <a:r>
              <a:rPr lang="es-ES_tradnl" sz="3000" dirty="0" smtClean="0"/>
              <a:t>3. Integridad Referencial</a:t>
            </a:r>
            <a:endParaRPr lang="es-ES_tradnl" sz="3000" dirty="0"/>
          </a:p>
          <a:p>
            <a:endParaRPr lang="en-US" dirty="0"/>
          </a:p>
        </p:txBody>
      </p:sp>
    </p:spTree>
    <p:extLst>
      <p:ext uri="{BB962C8B-B14F-4D97-AF65-F5344CB8AC3E}">
        <p14:creationId xmlns:p14="http://schemas.microsoft.com/office/powerpoint/2010/main" val="7437697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34</a:t>
            </a:fld>
            <a:endParaRPr lang="en-US" sz="1400" dirty="0"/>
          </a:p>
        </p:txBody>
      </p:sp>
      <p:sp>
        <p:nvSpPr>
          <p:cNvPr id="7" name="CuadroTexto 6"/>
          <p:cNvSpPr txBox="1"/>
          <p:nvPr/>
        </p:nvSpPr>
        <p:spPr>
          <a:xfrm>
            <a:off x="838200" y="1275933"/>
            <a:ext cx="10515600" cy="4832092"/>
          </a:xfrm>
          <a:prstGeom prst="rect">
            <a:avLst/>
          </a:prstGeom>
          <a:noFill/>
        </p:spPr>
        <p:txBody>
          <a:bodyPr wrap="square" rtlCol="0">
            <a:spAutoFit/>
          </a:bodyPr>
          <a:lstStyle/>
          <a:p>
            <a:pPr marL="457200" indent="-457200">
              <a:buFont typeface="Arial" charset="0"/>
              <a:buChar char="•"/>
            </a:pPr>
            <a:r>
              <a:rPr lang="en-US" sz="2800" dirty="0"/>
              <a:t>Los </a:t>
            </a:r>
            <a:r>
              <a:rPr lang="en-US" sz="2800" dirty="0" err="1"/>
              <a:t>procedimientos</a:t>
            </a:r>
            <a:r>
              <a:rPr lang="en-US" sz="2800" dirty="0"/>
              <a:t> </a:t>
            </a:r>
            <a:r>
              <a:rPr lang="en-US" sz="2800" dirty="0" err="1"/>
              <a:t>almacenados</a:t>
            </a:r>
            <a:r>
              <a:rPr lang="en-US" sz="2800" dirty="0"/>
              <a:t> y los </a:t>
            </a:r>
            <a:r>
              <a:rPr lang="en-US" sz="2800" dirty="0" smtClean="0"/>
              <a:t>triggers son </a:t>
            </a:r>
            <a:r>
              <a:rPr lang="en-US" sz="2800" dirty="0" err="1"/>
              <a:t>programas</a:t>
            </a:r>
            <a:r>
              <a:rPr lang="en-US" sz="2800" dirty="0"/>
              <a:t> </a:t>
            </a:r>
            <a:r>
              <a:rPr lang="en-US" sz="2800" dirty="0" err="1"/>
              <a:t>escritos</a:t>
            </a:r>
            <a:r>
              <a:rPr lang="en-US" sz="2800" dirty="0"/>
              <a:t> </a:t>
            </a:r>
            <a:r>
              <a:rPr lang="en-US" sz="2800" dirty="0" err="1"/>
              <a:t>que</a:t>
            </a:r>
            <a:r>
              <a:rPr lang="en-US" sz="2800" dirty="0"/>
              <a:t> </a:t>
            </a:r>
            <a:r>
              <a:rPr lang="en-US" sz="2800" dirty="0" err="1"/>
              <a:t>usan</a:t>
            </a:r>
            <a:r>
              <a:rPr lang="en-US" sz="2800" dirty="0"/>
              <a:t> SQL y </a:t>
            </a:r>
            <a:r>
              <a:rPr lang="en-US" sz="2800" dirty="0" err="1"/>
              <a:t>extensiones</a:t>
            </a:r>
            <a:r>
              <a:rPr lang="en-US" sz="2800" dirty="0"/>
              <a:t> al SQL </a:t>
            </a:r>
            <a:r>
              <a:rPr lang="en-US" sz="2800" dirty="0" err="1"/>
              <a:t>estándar</a:t>
            </a:r>
            <a:r>
              <a:rPr lang="en-US" sz="2800" dirty="0"/>
              <a:t> y, </a:t>
            </a:r>
            <a:r>
              <a:rPr lang="en-US" sz="2800" dirty="0" err="1"/>
              <a:t>como</a:t>
            </a:r>
            <a:r>
              <a:rPr lang="en-US" sz="2800" dirty="0"/>
              <a:t> </a:t>
            </a:r>
            <a:r>
              <a:rPr lang="en-US" sz="2800" dirty="0" err="1"/>
              <a:t>resultado</a:t>
            </a:r>
            <a:r>
              <a:rPr lang="en-US" sz="2800" dirty="0"/>
              <a:t>, son </a:t>
            </a:r>
            <a:r>
              <a:rPr lang="en-US" sz="2800" dirty="0" err="1"/>
              <a:t>específicos</a:t>
            </a:r>
            <a:r>
              <a:rPr lang="en-US" sz="2800" dirty="0"/>
              <a:t> del </a:t>
            </a:r>
            <a:r>
              <a:rPr lang="en-US" sz="2800" dirty="0" err="1"/>
              <a:t>proveedor</a:t>
            </a:r>
            <a:r>
              <a:rPr lang="en-US" sz="2800" dirty="0"/>
              <a:t>. </a:t>
            </a:r>
            <a:r>
              <a:rPr lang="en-US" sz="2800" dirty="0" err="1"/>
              <a:t>Estos</a:t>
            </a:r>
            <a:r>
              <a:rPr lang="en-US" sz="2800" dirty="0"/>
              <a:t> </a:t>
            </a:r>
            <a:r>
              <a:rPr lang="en-US" sz="2800" dirty="0" err="1"/>
              <a:t>programas</a:t>
            </a:r>
            <a:r>
              <a:rPr lang="en-US" sz="2800" dirty="0"/>
              <a:t> se </a:t>
            </a:r>
            <a:r>
              <a:rPr lang="en-US" sz="2800" dirty="0" err="1"/>
              <a:t>almacenan</a:t>
            </a:r>
            <a:r>
              <a:rPr lang="en-US" sz="2800" dirty="0"/>
              <a:t> en la base de </a:t>
            </a:r>
            <a:r>
              <a:rPr lang="en-US" sz="2800" dirty="0" err="1"/>
              <a:t>datos</a:t>
            </a:r>
            <a:r>
              <a:rPr lang="en-US" sz="2800" dirty="0"/>
              <a:t> en </a:t>
            </a:r>
            <a:r>
              <a:rPr lang="en-US" sz="2800" dirty="0" err="1"/>
              <a:t>lugar</a:t>
            </a:r>
            <a:r>
              <a:rPr lang="en-US" sz="2800" dirty="0"/>
              <a:t> de </a:t>
            </a:r>
            <a:r>
              <a:rPr lang="en-US" sz="2800" dirty="0" err="1"/>
              <a:t>compilarse</a:t>
            </a:r>
            <a:r>
              <a:rPr lang="en-US" sz="2800" dirty="0"/>
              <a:t> y </a:t>
            </a:r>
            <a:r>
              <a:rPr lang="en-US" sz="2800" dirty="0" err="1"/>
              <a:t>almacenarse</a:t>
            </a:r>
            <a:r>
              <a:rPr lang="en-US" sz="2800" dirty="0"/>
              <a:t> </a:t>
            </a:r>
            <a:r>
              <a:rPr lang="en-US" sz="2800" dirty="0" err="1"/>
              <a:t>como</a:t>
            </a:r>
            <a:r>
              <a:rPr lang="en-US" sz="2800" dirty="0"/>
              <a:t> </a:t>
            </a:r>
            <a:r>
              <a:rPr lang="en-US" sz="2800" dirty="0" err="1"/>
              <a:t>código</a:t>
            </a:r>
            <a:r>
              <a:rPr lang="en-US" sz="2800" dirty="0"/>
              <a:t> de </a:t>
            </a:r>
            <a:r>
              <a:rPr lang="en-US" sz="2800" dirty="0" err="1"/>
              <a:t>objeto</a:t>
            </a:r>
            <a:r>
              <a:rPr lang="en-US" sz="2800" dirty="0"/>
              <a:t> </a:t>
            </a:r>
            <a:r>
              <a:rPr lang="en-US" sz="2800" dirty="0" err="1"/>
              <a:t>fuera</a:t>
            </a:r>
            <a:r>
              <a:rPr lang="en-US" sz="2800" dirty="0"/>
              <a:t> de la base de </a:t>
            </a:r>
            <a:r>
              <a:rPr lang="en-US" sz="2800" dirty="0" err="1"/>
              <a:t>datos</a:t>
            </a:r>
            <a:r>
              <a:rPr lang="en-US" sz="2800" dirty="0"/>
              <a:t>. Los </a:t>
            </a:r>
            <a:r>
              <a:rPr lang="en-US" sz="2800" dirty="0" err="1"/>
              <a:t>procedimientos</a:t>
            </a:r>
            <a:r>
              <a:rPr lang="en-US" sz="2800" dirty="0"/>
              <a:t> </a:t>
            </a:r>
            <a:r>
              <a:rPr lang="en-US" sz="2800" dirty="0" err="1"/>
              <a:t>almacenados</a:t>
            </a:r>
            <a:r>
              <a:rPr lang="en-US" sz="2800" dirty="0"/>
              <a:t>, </a:t>
            </a:r>
            <a:r>
              <a:rPr lang="en-US" sz="2800" dirty="0" err="1"/>
              <a:t>similares</a:t>
            </a:r>
            <a:r>
              <a:rPr lang="en-US" sz="2800" dirty="0"/>
              <a:t> a </a:t>
            </a:r>
            <a:r>
              <a:rPr lang="en-US" sz="2800" dirty="0" err="1"/>
              <a:t>cualquier</a:t>
            </a:r>
            <a:r>
              <a:rPr lang="en-US" sz="2800" dirty="0"/>
              <a:t> </a:t>
            </a:r>
            <a:r>
              <a:rPr lang="en-US" sz="2800" dirty="0" err="1"/>
              <a:t>procedimiento</a:t>
            </a:r>
            <a:r>
              <a:rPr lang="en-US" sz="2800" dirty="0"/>
              <a:t> de </a:t>
            </a:r>
            <a:r>
              <a:rPr lang="en-US" sz="2800" dirty="0" err="1"/>
              <a:t>lenguaje</a:t>
            </a:r>
            <a:r>
              <a:rPr lang="en-US" sz="2800" dirty="0"/>
              <a:t> de </a:t>
            </a:r>
            <a:r>
              <a:rPr lang="en-US" sz="2800" dirty="0" err="1"/>
              <a:t>programación</a:t>
            </a:r>
            <a:r>
              <a:rPr lang="en-US" sz="2800" dirty="0"/>
              <a:t>, son </a:t>
            </a:r>
            <a:r>
              <a:rPr lang="en-US" sz="2800" dirty="0" err="1"/>
              <a:t>programas</a:t>
            </a:r>
            <a:r>
              <a:rPr lang="en-US" sz="2800" dirty="0"/>
              <a:t> </a:t>
            </a:r>
            <a:r>
              <a:rPr lang="en-US" sz="2800" dirty="0" err="1"/>
              <a:t>que</a:t>
            </a:r>
            <a:r>
              <a:rPr lang="en-US" sz="2800" dirty="0"/>
              <a:t> </a:t>
            </a:r>
            <a:r>
              <a:rPr lang="en-US" sz="2800" dirty="0" err="1"/>
              <a:t>aceptan</a:t>
            </a:r>
            <a:r>
              <a:rPr lang="en-US" sz="2800" dirty="0"/>
              <a:t> </a:t>
            </a:r>
            <a:r>
              <a:rPr lang="en-US" sz="2800" dirty="0" err="1"/>
              <a:t>parámetros</a:t>
            </a:r>
            <a:r>
              <a:rPr lang="en-US" sz="2800" dirty="0"/>
              <a:t> de entrada, </a:t>
            </a:r>
            <a:r>
              <a:rPr lang="en-US" sz="2800" dirty="0" err="1"/>
              <a:t>realizan</a:t>
            </a:r>
            <a:r>
              <a:rPr lang="en-US" sz="2800" dirty="0"/>
              <a:t> </a:t>
            </a:r>
            <a:r>
              <a:rPr lang="en-US" sz="2800" dirty="0" err="1"/>
              <a:t>algún</a:t>
            </a:r>
            <a:r>
              <a:rPr lang="en-US" sz="2800" dirty="0"/>
              <a:t> </a:t>
            </a:r>
            <a:r>
              <a:rPr lang="en-US" sz="2800" dirty="0" err="1"/>
              <a:t>trabajo</a:t>
            </a:r>
            <a:r>
              <a:rPr lang="en-US" sz="2800" dirty="0"/>
              <a:t> y </a:t>
            </a:r>
            <a:r>
              <a:rPr lang="en-US" sz="2800" dirty="0" err="1"/>
              <a:t>luego</a:t>
            </a:r>
            <a:r>
              <a:rPr lang="en-US" sz="2800" dirty="0"/>
              <a:t> </a:t>
            </a:r>
            <a:r>
              <a:rPr lang="en-US" sz="2800" dirty="0" err="1"/>
              <a:t>pueden</a:t>
            </a:r>
            <a:r>
              <a:rPr lang="en-US" sz="2800" dirty="0"/>
              <a:t> </a:t>
            </a:r>
            <a:r>
              <a:rPr lang="en-US" sz="2800" dirty="0" err="1"/>
              <a:t>devolver</a:t>
            </a:r>
            <a:r>
              <a:rPr lang="en-US" sz="2800" dirty="0"/>
              <a:t> </a:t>
            </a:r>
            <a:r>
              <a:rPr lang="en-US" sz="2800" dirty="0" err="1"/>
              <a:t>valores</a:t>
            </a:r>
            <a:r>
              <a:rPr lang="en-US" sz="2800" dirty="0"/>
              <a:t> a </a:t>
            </a:r>
            <a:r>
              <a:rPr lang="en-US" sz="2800" dirty="0" err="1"/>
              <a:t>través</a:t>
            </a:r>
            <a:r>
              <a:rPr lang="en-US" sz="2800" dirty="0"/>
              <a:t> de </a:t>
            </a:r>
            <a:r>
              <a:rPr lang="en-US" sz="2800" dirty="0" err="1"/>
              <a:t>sus</a:t>
            </a:r>
            <a:r>
              <a:rPr lang="en-US" sz="2800" dirty="0"/>
              <a:t> </a:t>
            </a:r>
            <a:r>
              <a:rPr lang="en-US" sz="2800" dirty="0" err="1"/>
              <a:t>parámetros</a:t>
            </a:r>
            <a:r>
              <a:rPr lang="en-US" sz="2800" dirty="0"/>
              <a:t> de </a:t>
            </a:r>
            <a:r>
              <a:rPr lang="en-US" sz="2800" dirty="0" err="1"/>
              <a:t>salida</a:t>
            </a:r>
            <a:r>
              <a:rPr lang="en-US" sz="2800" dirty="0"/>
              <a:t>. </a:t>
            </a:r>
            <a:r>
              <a:rPr lang="en-US" sz="2800" dirty="0" err="1"/>
              <a:t>Estos</a:t>
            </a:r>
            <a:r>
              <a:rPr lang="en-US" sz="2800" dirty="0"/>
              <a:t> </a:t>
            </a:r>
            <a:r>
              <a:rPr lang="en-US" sz="2800" dirty="0" err="1"/>
              <a:t>procedimientos</a:t>
            </a:r>
            <a:r>
              <a:rPr lang="en-US" sz="2800" dirty="0"/>
              <a:t> </a:t>
            </a:r>
            <a:r>
              <a:rPr lang="en-US" sz="2800" dirty="0" err="1"/>
              <a:t>pueden</a:t>
            </a:r>
            <a:r>
              <a:rPr lang="en-US" sz="2800" dirty="0"/>
              <a:t> </a:t>
            </a:r>
            <a:r>
              <a:rPr lang="en-US" sz="2800" dirty="0" err="1"/>
              <a:t>ser</a:t>
            </a:r>
            <a:r>
              <a:rPr lang="en-US" sz="2800" dirty="0"/>
              <a:t> </a:t>
            </a:r>
            <a:r>
              <a:rPr lang="en-US" sz="2800" dirty="0" err="1"/>
              <a:t>llamados</a:t>
            </a:r>
            <a:r>
              <a:rPr lang="en-US" sz="2800" dirty="0"/>
              <a:t> </a:t>
            </a:r>
            <a:r>
              <a:rPr lang="en-US" sz="2800" dirty="0" err="1"/>
              <a:t>desde</a:t>
            </a:r>
            <a:r>
              <a:rPr lang="en-US" sz="2800" dirty="0"/>
              <a:t> </a:t>
            </a:r>
            <a:r>
              <a:rPr lang="en-US" sz="2800" dirty="0" err="1"/>
              <a:t>otros</a:t>
            </a:r>
            <a:r>
              <a:rPr lang="en-US" sz="2800" dirty="0"/>
              <a:t> </a:t>
            </a:r>
            <a:r>
              <a:rPr lang="en-US" sz="2800" dirty="0" err="1"/>
              <a:t>procedimientos</a:t>
            </a:r>
            <a:r>
              <a:rPr lang="en-US" sz="2800" dirty="0"/>
              <a:t> y / o triggers </a:t>
            </a:r>
            <a:r>
              <a:rPr lang="en-US" sz="2800" dirty="0" err="1" smtClean="0"/>
              <a:t>interactivamente</a:t>
            </a:r>
            <a:r>
              <a:rPr lang="en-US" sz="2800" dirty="0" smtClean="0"/>
              <a:t> </a:t>
            </a:r>
            <a:r>
              <a:rPr lang="en-US" sz="2800" dirty="0" err="1"/>
              <a:t>por</a:t>
            </a:r>
            <a:r>
              <a:rPr lang="en-US" sz="2800" dirty="0"/>
              <a:t> los </a:t>
            </a:r>
            <a:r>
              <a:rPr lang="en-US" sz="2800" dirty="0" err="1"/>
              <a:t>usuarios</a:t>
            </a:r>
            <a:r>
              <a:rPr lang="en-US" sz="2800" dirty="0"/>
              <a:t> de DBMS. </a:t>
            </a:r>
          </a:p>
        </p:txBody>
      </p:sp>
      <p:sp>
        <p:nvSpPr>
          <p:cNvPr id="6" name="CuadroTexto 5"/>
          <p:cNvSpPr txBox="1"/>
          <p:nvPr/>
        </p:nvSpPr>
        <p:spPr>
          <a:xfrm>
            <a:off x="1205661" y="563859"/>
            <a:ext cx="6777817" cy="553998"/>
          </a:xfrm>
          <a:prstGeom prst="rect">
            <a:avLst/>
          </a:prstGeom>
          <a:noFill/>
        </p:spPr>
        <p:txBody>
          <a:bodyPr wrap="none" rtlCol="0">
            <a:spAutoFit/>
          </a:bodyPr>
          <a:lstStyle/>
          <a:p>
            <a:pPr marL="0" lvl="1"/>
            <a:r>
              <a:rPr lang="es-ES_tradnl" sz="3000" dirty="0"/>
              <a:t>4</a:t>
            </a:r>
            <a:r>
              <a:rPr lang="es-ES_tradnl" sz="3000" dirty="0" smtClean="0"/>
              <a:t>. </a:t>
            </a:r>
            <a:r>
              <a:rPr lang="es-ES_tradnl" sz="3000" dirty="0"/>
              <a:t>Procedimientos almacenados y </a:t>
            </a:r>
            <a:r>
              <a:rPr lang="es-ES_tradnl" sz="3000" dirty="0" err="1" smtClean="0"/>
              <a:t>triggers</a:t>
            </a:r>
            <a:r>
              <a:rPr lang="es-ES_tradnl" sz="3000" dirty="0" smtClean="0"/>
              <a:t>.</a:t>
            </a:r>
            <a:endParaRPr lang="en-US" dirty="0"/>
          </a:p>
        </p:txBody>
      </p:sp>
    </p:spTree>
    <p:extLst>
      <p:ext uri="{BB962C8B-B14F-4D97-AF65-F5344CB8AC3E}">
        <p14:creationId xmlns:p14="http://schemas.microsoft.com/office/powerpoint/2010/main" val="2653963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35</a:t>
            </a:fld>
            <a:endParaRPr lang="en-US" sz="1400" dirty="0"/>
          </a:p>
        </p:txBody>
      </p:sp>
      <p:sp>
        <p:nvSpPr>
          <p:cNvPr id="7" name="CuadroTexto 6"/>
          <p:cNvSpPr txBox="1"/>
          <p:nvPr/>
        </p:nvSpPr>
        <p:spPr>
          <a:xfrm>
            <a:off x="838200" y="1275933"/>
            <a:ext cx="10515600" cy="1292662"/>
          </a:xfrm>
          <a:prstGeom prst="rect">
            <a:avLst/>
          </a:prstGeom>
          <a:noFill/>
        </p:spPr>
        <p:txBody>
          <a:bodyPr wrap="square" rtlCol="0">
            <a:spAutoFit/>
          </a:bodyPr>
          <a:lstStyle/>
          <a:p>
            <a:pPr marL="457200" indent="-457200">
              <a:buFont typeface="Arial" charset="0"/>
              <a:buChar char="•"/>
            </a:pPr>
            <a:r>
              <a:rPr lang="en-US" sz="2600" dirty="0" smtClean="0"/>
              <a:t>La </a:t>
            </a:r>
            <a:r>
              <a:rPr lang="en-US" sz="2600" dirty="0" err="1"/>
              <a:t>única</a:t>
            </a:r>
            <a:r>
              <a:rPr lang="en-US" sz="2600" dirty="0"/>
              <a:t> </a:t>
            </a:r>
            <a:r>
              <a:rPr lang="en-US" sz="2600" dirty="0" err="1"/>
              <a:t>diferencia</a:t>
            </a:r>
            <a:r>
              <a:rPr lang="en-US" sz="2600" dirty="0"/>
              <a:t> entre un </a:t>
            </a:r>
            <a:r>
              <a:rPr lang="en-US" sz="2600" dirty="0" err="1"/>
              <a:t>procedimiento</a:t>
            </a:r>
            <a:r>
              <a:rPr lang="en-US" sz="2600" dirty="0"/>
              <a:t> </a:t>
            </a:r>
            <a:r>
              <a:rPr lang="en-US" sz="2600" dirty="0" err="1"/>
              <a:t>almacenado</a:t>
            </a:r>
            <a:r>
              <a:rPr lang="en-US" sz="2600" dirty="0"/>
              <a:t> y </a:t>
            </a:r>
            <a:r>
              <a:rPr lang="en-US" sz="2600" dirty="0" err="1"/>
              <a:t>otros</a:t>
            </a:r>
            <a:r>
              <a:rPr lang="en-US" sz="2600" dirty="0"/>
              <a:t> </a:t>
            </a:r>
            <a:r>
              <a:rPr lang="en-US" sz="2600" dirty="0" err="1"/>
              <a:t>procedimientos</a:t>
            </a:r>
            <a:r>
              <a:rPr lang="en-US" sz="2600" dirty="0"/>
              <a:t> </a:t>
            </a:r>
            <a:r>
              <a:rPr lang="en-US" sz="2600" dirty="0" err="1"/>
              <a:t>es</a:t>
            </a:r>
            <a:r>
              <a:rPr lang="en-US" sz="2600" dirty="0"/>
              <a:t> </a:t>
            </a:r>
            <a:r>
              <a:rPr lang="en-US" sz="2600" dirty="0" err="1"/>
              <a:t>que</a:t>
            </a:r>
            <a:r>
              <a:rPr lang="en-US" sz="2600" dirty="0"/>
              <a:t> los </a:t>
            </a:r>
            <a:r>
              <a:rPr lang="en-US" sz="2600" dirty="0" err="1"/>
              <a:t>procedimientos</a:t>
            </a:r>
            <a:r>
              <a:rPr lang="en-US" sz="2600" dirty="0"/>
              <a:t> </a:t>
            </a:r>
            <a:r>
              <a:rPr lang="en-US" sz="2600" dirty="0" err="1"/>
              <a:t>almacenados</a:t>
            </a:r>
            <a:r>
              <a:rPr lang="en-US" sz="2600" dirty="0"/>
              <a:t> no </a:t>
            </a:r>
            <a:r>
              <a:rPr lang="en-US" sz="2600" dirty="0" err="1"/>
              <a:t>pueden</a:t>
            </a:r>
            <a:r>
              <a:rPr lang="en-US" sz="2600" dirty="0"/>
              <a:t> </a:t>
            </a:r>
            <a:r>
              <a:rPr lang="en-US" sz="2600" dirty="0" err="1"/>
              <a:t>solicitar</a:t>
            </a:r>
            <a:r>
              <a:rPr lang="en-US" sz="2600" dirty="0"/>
              <a:t> </a:t>
            </a:r>
            <a:r>
              <a:rPr lang="en-US" sz="2600" dirty="0" err="1"/>
              <a:t>ninguna</a:t>
            </a:r>
            <a:r>
              <a:rPr lang="en-US" sz="2600" dirty="0"/>
              <a:t> </a:t>
            </a:r>
            <a:r>
              <a:rPr lang="en-US" sz="2600" dirty="0" err="1"/>
              <a:t>interacción</a:t>
            </a:r>
            <a:r>
              <a:rPr lang="en-US" sz="2600" dirty="0"/>
              <a:t> del </a:t>
            </a:r>
            <a:r>
              <a:rPr lang="en-US" sz="2600" dirty="0" err="1"/>
              <a:t>usuario</a:t>
            </a:r>
            <a:r>
              <a:rPr lang="en-US" sz="2600" dirty="0"/>
              <a:t> </a:t>
            </a:r>
            <a:r>
              <a:rPr lang="en-US" sz="2600" dirty="0" err="1"/>
              <a:t>una</a:t>
            </a:r>
            <a:r>
              <a:rPr lang="en-US" sz="2600" dirty="0"/>
              <a:t> </a:t>
            </a:r>
            <a:r>
              <a:rPr lang="en-US" sz="2600" dirty="0" err="1"/>
              <a:t>vez</a:t>
            </a:r>
            <a:r>
              <a:rPr lang="en-US" sz="2600" dirty="0"/>
              <a:t> </a:t>
            </a:r>
            <a:r>
              <a:rPr lang="en-US" sz="2600" dirty="0" err="1"/>
              <a:t>que</a:t>
            </a:r>
            <a:r>
              <a:rPr lang="en-US" sz="2600" dirty="0"/>
              <a:t> </a:t>
            </a:r>
            <a:r>
              <a:rPr lang="en-US" sz="2600" dirty="0" err="1"/>
              <a:t>hayan</a:t>
            </a:r>
            <a:r>
              <a:rPr lang="en-US" sz="2600" dirty="0"/>
              <a:t> </a:t>
            </a:r>
            <a:r>
              <a:rPr lang="en-US" sz="2600" dirty="0" err="1"/>
              <a:t>comenzado</a:t>
            </a:r>
            <a:r>
              <a:rPr lang="en-US" sz="2600" dirty="0"/>
              <a:t>. </a:t>
            </a:r>
          </a:p>
        </p:txBody>
      </p:sp>
      <p:sp>
        <p:nvSpPr>
          <p:cNvPr id="6" name="CuadroTexto 5"/>
          <p:cNvSpPr txBox="1"/>
          <p:nvPr/>
        </p:nvSpPr>
        <p:spPr>
          <a:xfrm>
            <a:off x="1205661" y="563859"/>
            <a:ext cx="6777817" cy="553998"/>
          </a:xfrm>
          <a:prstGeom prst="rect">
            <a:avLst/>
          </a:prstGeom>
          <a:noFill/>
        </p:spPr>
        <p:txBody>
          <a:bodyPr wrap="none" rtlCol="0">
            <a:spAutoFit/>
          </a:bodyPr>
          <a:lstStyle/>
          <a:p>
            <a:pPr marL="0" lvl="1"/>
            <a:r>
              <a:rPr lang="es-ES_tradnl" sz="3000" dirty="0"/>
              <a:t>4</a:t>
            </a:r>
            <a:r>
              <a:rPr lang="es-ES_tradnl" sz="3000" dirty="0" smtClean="0"/>
              <a:t>. </a:t>
            </a:r>
            <a:r>
              <a:rPr lang="es-ES_tradnl" sz="3000" dirty="0"/>
              <a:t>Procedimientos almacenados y </a:t>
            </a:r>
            <a:r>
              <a:rPr lang="es-ES_tradnl" sz="3000" dirty="0" err="1"/>
              <a:t>triggers</a:t>
            </a:r>
            <a:r>
              <a:rPr lang="es-ES_tradnl" sz="3000" dirty="0" smtClean="0"/>
              <a:t>.</a:t>
            </a:r>
            <a:endParaRPr lang="en-US" dirty="0"/>
          </a:p>
        </p:txBody>
      </p:sp>
      <p:pic>
        <p:nvPicPr>
          <p:cNvPr id="2" name="Imagen 1"/>
          <p:cNvPicPr>
            <a:picLocks noChangeAspect="1"/>
          </p:cNvPicPr>
          <p:nvPr/>
        </p:nvPicPr>
        <p:blipFill>
          <a:blip r:embed="rId2"/>
          <a:stretch>
            <a:fillRect/>
          </a:stretch>
        </p:blipFill>
        <p:spPr>
          <a:xfrm>
            <a:off x="5236817" y="3249891"/>
            <a:ext cx="6747566" cy="2335696"/>
          </a:xfrm>
          <a:prstGeom prst="rect">
            <a:avLst/>
          </a:prstGeom>
        </p:spPr>
      </p:pic>
      <p:sp>
        <p:nvSpPr>
          <p:cNvPr id="3" name="CuadroTexto 2"/>
          <p:cNvSpPr txBox="1"/>
          <p:nvPr/>
        </p:nvSpPr>
        <p:spPr>
          <a:xfrm>
            <a:off x="447092" y="2801531"/>
            <a:ext cx="4563392" cy="4093428"/>
          </a:xfrm>
          <a:prstGeom prst="rect">
            <a:avLst/>
          </a:prstGeom>
          <a:noFill/>
        </p:spPr>
        <p:txBody>
          <a:bodyPr wrap="square" rtlCol="0">
            <a:spAutoFit/>
          </a:bodyPr>
          <a:lstStyle/>
          <a:p>
            <a:pPr marL="342900" indent="-342900">
              <a:buFont typeface="Arial" charset="0"/>
              <a:buChar char="•"/>
            </a:pPr>
            <a:r>
              <a:rPr lang="es-ES_tradnl" sz="2600" dirty="0" smtClean="0"/>
              <a:t>En otras palabras, no podemos ingresar información adicional en el procedimiento además de lo que le hemos dado como parámetros de entrada. La sintaxis general de un procedimiento almacenado se da a continuación:</a:t>
            </a:r>
          </a:p>
          <a:p>
            <a:pPr marL="342900" indent="-342900">
              <a:buFont typeface="Arial" charset="0"/>
              <a:buChar char="•"/>
            </a:pPr>
            <a:endParaRPr lang="es-ES_tradnl" sz="2600" dirty="0"/>
          </a:p>
        </p:txBody>
      </p:sp>
    </p:spTree>
    <p:extLst>
      <p:ext uri="{BB962C8B-B14F-4D97-AF65-F5344CB8AC3E}">
        <p14:creationId xmlns:p14="http://schemas.microsoft.com/office/powerpoint/2010/main" val="20785802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36</a:t>
            </a:fld>
            <a:endParaRPr lang="en-US" sz="1400" dirty="0"/>
          </a:p>
        </p:txBody>
      </p:sp>
      <p:sp>
        <p:nvSpPr>
          <p:cNvPr id="7" name="CuadroTexto 6"/>
          <p:cNvSpPr txBox="1"/>
          <p:nvPr/>
        </p:nvSpPr>
        <p:spPr>
          <a:xfrm>
            <a:off x="838200" y="1275933"/>
            <a:ext cx="10515600" cy="5262979"/>
          </a:xfrm>
          <a:prstGeom prst="rect">
            <a:avLst/>
          </a:prstGeom>
          <a:noFill/>
        </p:spPr>
        <p:txBody>
          <a:bodyPr wrap="square" rtlCol="0">
            <a:spAutoFit/>
          </a:bodyPr>
          <a:lstStyle/>
          <a:p>
            <a:pPr marL="457200" indent="-457200">
              <a:buFont typeface="Arial" charset="0"/>
              <a:buChar char="•"/>
            </a:pPr>
            <a:r>
              <a:rPr lang="en-US" sz="2800" dirty="0"/>
              <a:t>Un </a:t>
            </a:r>
            <a:r>
              <a:rPr lang="en-US" sz="2800" dirty="0" smtClean="0"/>
              <a:t>trigger </a:t>
            </a:r>
            <a:r>
              <a:rPr lang="en-US" sz="2800" dirty="0" err="1" smtClean="0"/>
              <a:t>es</a:t>
            </a:r>
            <a:r>
              <a:rPr lang="en-US" sz="2800" dirty="0" smtClean="0"/>
              <a:t> </a:t>
            </a:r>
            <a:r>
              <a:rPr lang="en-US" sz="2800" dirty="0"/>
              <a:t>un </a:t>
            </a:r>
            <a:r>
              <a:rPr lang="en-US" sz="2800" dirty="0" err="1"/>
              <a:t>tipo</a:t>
            </a:r>
            <a:r>
              <a:rPr lang="en-US" sz="2800" dirty="0"/>
              <a:t> especial de </a:t>
            </a:r>
            <a:r>
              <a:rPr lang="en-US" sz="2800" dirty="0" err="1"/>
              <a:t>procedimiento</a:t>
            </a:r>
            <a:r>
              <a:rPr lang="en-US" sz="2800" dirty="0"/>
              <a:t> </a:t>
            </a:r>
            <a:r>
              <a:rPr lang="en-US" sz="2800" dirty="0" err="1"/>
              <a:t>almacenado</a:t>
            </a:r>
            <a:r>
              <a:rPr lang="en-US" sz="2800" dirty="0"/>
              <a:t> </a:t>
            </a:r>
            <a:r>
              <a:rPr lang="en-US" sz="2800" dirty="0" err="1"/>
              <a:t>que</a:t>
            </a:r>
            <a:r>
              <a:rPr lang="en-US" sz="2800" dirty="0"/>
              <a:t> se </a:t>
            </a:r>
            <a:r>
              <a:rPr lang="en-US" sz="2800" dirty="0" err="1"/>
              <a:t>almacena</a:t>
            </a:r>
            <a:r>
              <a:rPr lang="en-US" sz="2800" dirty="0"/>
              <a:t> en la base de </a:t>
            </a:r>
            <a:r>
              <a:rPr lang="en-US" sz="2800" dirty="0" err="1"/>
              <a:t>datos</a:t>
            </a:r>
            <a:r>
              <a:rPr lang="en-US" sz="2800" dirty="0"/>
              <a:t>. Los triggers </a:t>
            </a:r>
            <a:r>
              <a:rPr lang="en-US" sz="2800" dirty="0" smtClean="0"/>
              <a:t>son </a:t>
            </a:r>
            <a:r>
              <a:rPr lang="en-US" sz="2800" dirty="0" err="1"/>
              <a:t>una</a:t>
            </a:r>
            <a:r>
              <a:rPr lang="en-US" sz="2800" dirty="0"/>
              <a:t> </a:t>
            </a:r>
            <a:r>
              <a:rPr lang="en-US" sz="2800" dirty="0" err="1"/>
              <a:t>extensión</a:t>
            </a:r>
            <a:r>
              <a:rPr lang="en-US" sz="2800" dirty="0"/>
              <a:t> del </a:t>
            </a:r>
            <a:r>
              <a:rPr lang="en-US" sz="2800" dirty="0" err="1"/>
              <a:t>estándar</a:t>
            </a:r>
            <a:r>
              <a:rPr lang="en-US" sz="2800" dirty="0"/>
              <a:t> SQL. La </a:t>
            </a:r>
            <a:r>
              <a:rPr lang="en-US" sz="2800" dirty="0" err="1"/>
              <a:t>única</a:t>
            </a:r>
            <a:r>
              <a:rPr lang="en-US" sz="2800" dirty="0"/>
              <a:t> </a:t>
            </a:r>
            <a:r>
              <a:rPr lang="en-US" sz="2800" dirty="0" err="1"/>
              <a:t>diferencia</a:t>
            </a:r>
            <a:r>
              <a:rPr lang="en-US" sz="2800" dirty="0"/>
              <a:t> entre un </a:t>
            </a:r>
            <a:r>
              <a:rPr lang="en-US" sz="2800" dirty="0" smtClean="0"/>
              <a:t>trigger y </a:t>
            </a:r>
            <a:r>
              <a:rPr lang="en-US" sz="2800" dirty="0"/>
              <a:t>un </a:t>
            </a:r>
            <a:r>
              <a:rPr lang="en-US" sz="2800" dirty="0" err="1"/>
              <a:t>procedimiento</a:t>
            </a:r>
            <a:r>
              <a:rPr lang="en-US" sz="2800" dirty="0"/>
              <a:t> </a:t>
            </a:r>
            <a:r>
              <a:rPr lang="en-US" sz="2800" dirty="0" err="1"/>
              <a:t>almacenado</a:t>
            </a:r>
            <a:r>
              <a:rPr lang="en-US" sz="2800" dirty="0"/>
              <a:t> </a:t>
            </a:r>
            <a:r>
              <a:rPr lang="en-US" sz="2800" dirty="0" err="1"/>
              <a:t>es</a:t>
            </a:r>
            <a:r>
              <a:rPr lang="en-US" sz="2800" dirty="0"/>
              <a:t> </a:t>
            </a:r>
            <a:r>
              <a:rPr lang="en-US" sz="2800" dirty="0" err="1"/>
              <a:t>que</a:t>
            </a:r>
            <a:r>
              <a:rPr lang="en-US" sz="2800" dirty="0"/>
              <a:t> los </a:t>
            </a:r>
            <a:r>
              <a:rPr lang="en-US" sz="2800" dirty="0" err="1"/>
              <a:t>usuarios</a:t>
            </a:r>
            <a:r>
              <a:rPr lang="en-US" sz="2800" dirty="0"/>
              <a:t> no </a:t>
            </a:r>
            <a:r>
              <a:rPr lang="en-US" sz="2800" dirty="0" err="1"/>
              <a:t>pueden</a:t>
            </a:r>
            <a:r>
              <a:rPr lang="en-US" sz="2800" dirty="0"/>
              <a:t> </a:t>
            </a:r>
            <a:r>
              <a:rPr lang="en-US" sz="2800" dirty="0" err="1"/>
              <a:t>llamar</a:t>
            </a:r>
            <a:r>
              <a:rPr lang="en-US" sz="2800" dirty="0"/>
              <a:t> un </a:t>
            </a:r>
            <a:r>
              <a:rPr lang="en-US" sz="2800" dirty="0" smtClean="0"/>
              <a:t>trigger, </a:t>
            </a:r>
            <a:r>
              <a:rPr lang="en-US" sz="2800" dirty="0"/>
              <a:t>solo el DBMS </a:t>
            </a:r>
            <a:r>
              <a:rPr lang="en-US" sz="2800" dirty="0" err="1"/>
              <a:t>puede</a:t>
            </a:r>
            <a:r>
              <a:rPr lang="en-US" sz="2800" dirty="0"/>
              <a:t> </a:t>
            </a:r>
            <a:r>
              <a:rPr lang="en-US" sz="2800" dirty="0" err="1"/>
              <a:t>hacer</a:t>
            </a:r>
            <a:r>
              <a:rPr lang="en-US" sz="2800" dirty="0"/>
              <a:t> </a:t>
            </a:r>
            <a:r>
              <a:rPr lang="en-US" sz="2800" dirty="0" err="1"/>
              <a:t>esto</a:t>
            </a:r>
            <a:r>
              <a:rPr lang="en-US" sz="2800" dirty="0"/>
              <a:t>. Los DBMS </a:t>
            </a:r>
            <a:r>
              <a:rPr lang="en-US" sz="2800" dirty="0" err="1"/>
              <a:t>ejecutan</a:t>
            </a:r>
            <a:r>
              <a:rPr lang="en-US" sz="2800" dirty="0"/>
              <a:t> los triggers </a:t>
            </a:r>
            <a:r>
              <a:rPr lang="en-US" sz="2800" dirty="0" err="1" smtClean="0"/>
              <a:t>automáticamente</a:t>
            </a:r>
            <a:r>
              <a:rPr lang="en-US" sz="2800" dirty="0" smtClean="0"/>
              <a:t> </a:t>
            </a:r>
            <a:r>
              <a:rPr lang="en-US" sz="2800" dirty="0"/>
              <a:t>(</a:t>
            </a:r>
            <a:r>
              <a:rPr lang="en-US" sz="2800" dirty="0" err="1"/>
              <a:t>también</a:t>
            </a:r>
            <a:r>
              <a:rPr lang="en-US" sz="2800" dirty="0"/>
              <a:t> </a:t>
            </a:r>
            <a:r>
              <a:rPr lang="en-US" sz="2800" dirty="0" err="1"/>
              <a:t>conocidos</a:t>
            </a:r>
            <a:r>
              <a:rPr lang="en-US" sz="2800" dirty="0"/>
              <a:t> </a:t>
            </a:r>
            <a:r>
              <a:rPr lang="en-US" sz="2800" dirty="0" err="1"/>
              <a:t>como</a:t>
            </a:r>
            <a:r>
              <a:rPr lang="en-US" sz="2800" dirty="0"/>
              <a:t> </a:t>
            </a:r>
            <a:r>
              <a:rPr lang="en-US" sz="2800" i="1" dirty="0" smtClean="0"/>
              <a:t>fired</a:t>
            </a:r>
            <a:r>
              <a:rPr lang="en-US" sz="2800" dirty="0" smtClean="0"/>
              <a:t>) </a:t>
            </a:r>
            <a:r>
              <a:rPr lang="en-US" sz="2800" dirty="0" err="1"/>
              <a:t>cuando</a:t>
            </a:r>
            <a:r>
              <a:rPr lang="en-US" sz="2800" dirty="0"/>
              <a:t> se </a:t>
            </a:r>
            <a:r>
              <a:rPr lang="en-US" sz="2800" dirty="0" err="1"/>
              <a:t>realizan</a:t>
            </a:r>
            <a:r>
              <a:rPr lang="en-US" sz="2800" dirty="0"/>
              <a:t> </a:t>
            </a:r>
            <a:r>
              <a:rPr lang="en-US" sz="2800" dirty="0" err="1"/>
              <a:t>ciertos</a:t>
            </a:r>
            <a:r>
              <a:rPr lang="en-US" sz="2800" dirty="0"/>
              <a:t> </a:t>
            </a:r>
            <a:r>
              <a:rPr lang="en-US" sz="2800" dirty="0" err="1"/>
              <a:t>cambios</a:t>
            </a:r>
            <a:r>
              <a:rPr lang="en-US" sz="2800" dirty="0"/>
              <a:t> (</a:t>
            </a:r>
            <a:r>
              <a:rPr lang="en-US" sz="2800" dirty="0" err="1"/>
              <a:t>como</a:t>
            </a:r>
            <a:r>
              <a:rPr lang="en-US" sz="2800" dirty="0"/>
              <a:t> </a:t>
            </a:r>
            <a:r>
              <a:rPr lang="en-US" sz="2800" dirty="0" err="1"/>
              <a:t>las</a:t>
            </a:r>
            <a:r>
              <a:rPr lang="en-US" sz="2800" dirty="0"/>
              <a:t> </a:t>
            </a:r>
            <a:r>
              <a:rPr lang="en-US" sz="2800" dirty="0" err="1"/>
              <a:t>operaciones</a:t>
            </a:r>
            <a:r>
              <a:rPr lang="en-US" sz="2800" dirty="0"/>
              <a:t> de </a:t>
            </a:r>
            <a:r>
              <a:rPr lang="en-US" sz="2800" dirty="0" err="1"/>
              <a:t>inserción</a:t>
            </a:r>
            <a:r>
              <a:rPr lang="en-US" sz="2800" dirty="0"/>
              <a:t>, </a:t>
            </a:r>
            <a:r>
              <a:rPr lang="en-US" sz="2800" dirty="0" err="1"/>
              <a:t>eliminación</a:t>
            </a:r>
            <a:r>
              <a:rPr lang="en-US" sz="2800" dirty="0"/>
              <a:t> y </a:t>
            </a:r>
            <a:r>
              <a:rPr lang="en-US" sz="2800" dirty="0" err="1"/>
              <a:t>actualización</a:t>
            </a:r>
            <a:r>
              <a:rPr lang="en-US" sz="2800" dirty="0"/>
              <a:t>) en </a:t>
            </a:r>
            <a:r>
              <a:rPr lang="en-US" sz="2800" dirty="0" err="1"/>
              <a:t>las</a:t>
            </a:r>
            <a:r>
              <a:rPr lang="en-US" sz="2800" dirty="0"/>
              <a:t> </a:t>
            </a:r>
            <a:r>
              <a:rPr lang="en-US" sz="2800" dirty="0" err="1"/>
              <a:t>tablas</a:t>
            </a:r>
            <a:r>
              <a:rPr lang="en-US" sz="2800" dirty="0"/>
              <a:t> de la base de </a:t>
            </a:r>
            <a:r>
              <a:rPr lang="en-US" sz="2800" dirty="0" err="1"/>
              <a:t>datos</a:t>
            </a:r>
            <a:r>
              <a:rPr lang="en-US" sz="2800" dirty="0"/>
              <a:t>. </a:t>
            </a:r>
            <a:r>
              <a:rPr lang="en-US" sz="2800" dirty="0" err="1"/>
              <a:t>Cuando</a:t>
            </a:r>
            <a:r>
              <a:rPr lang="en-US" sz="2800" dirty="0"/>
              <a:t> </a:t>
            </a:r>
            <a:r>
              <a:rPr lang="en-US" sz="2800" dirty="0" err="1"/>
              <a:t>una</a:t>
            </a:r>
            <a:r>
              <a:rPr lang="en-US" sz="2800" dirty="0"/>
              <a:t> </a:t>
            </a:r>
            <a:r>
              <a:rPr lang="en-US" sz="2800" dirty="0" err="1"/>
              <a:t>tabla</a:t>
            </a:r>
            <a:r>
              <a:rPr lang="en-US" sz="2800" dirty="0"/>
              <a:t> </a:t>
            </a:r>
            <a:r>
              <a:rPr lang="en-US" sz="2800" dirty="0" err="1"/>
              <a:t>tiene</a:t>
            </a:r>
            <a:r>
              <a:rPr lang="en-US" sz="2800" dirty="0"/>
              <a:t> triggers </a:t>
            </a:r>
            <a:r>
              <a:rPr lang="en-US" sz="2800" dirty="0" err="1" smtClean="0"/>
              <a:t>asociados</a:t>
            </a:r>
            <a:r>
              <a:rPr lang="en-US" sz="2800" dirty="0"/>
              <a:t>, </a:t>
            </a:r>
            <a:r>
              <a:rPr lang="en-US" sz="2800" dirty="0" err="1"/>
              <a:t>las</a:t>
            </a:r>
            <a:r>
              <a:rPr lang="en-US" sz="2800" dirty="0"/>
              <a:t> </a:t>
            </a:r>
            <a:r>
              <a:rPr lang="en-US" sz="2800" dirty="0" err="1"/>
              <a:t>sentencias</a:t>
            </a:r>
            <a:r>
              <a:rPr lang="en-US" sz="2800" dirty="0"/>
              <a:t> de </a:t>
            </a:r>
            <a:r>
              <a:rPr lang="en-US" sz="2800" dirty="0" err="1"/>
              <a:t>modificación</a:t>
            </a:r>
            <a:r>
              <a:rPr lang="en-US" sz="2800" dirty="0"/>
              <a:t> </a:t>
            </a:r>
            <a:r>
              <a:rPr lang="en-US" sz="2800" dirty="0" err="1"/>
              <a:t>realizadas</a:t>
            </a:r>
            <a:r>
              <a:rPr lang="en-US" sz="2800" dirty="0"/>
              <a:t> en la </a:t>
            </a:r>
            <a:r>
              <a:rPr lang="en-US" sz="2800" dirty="0" err="1"/>
              <a:t>tabla</a:t>
            </a:r>
            <a:r>
              <a:rPr lang="en-US" sz="2800" dirty="0"/>
              <a:t> son </a:t>
            </a:r>
            <a:r>
              <a:rPr lang="en-US" sz="2800" dirty="0" err="1"/>
              <a:t>supervisadas</a:t>
            </a:r>
            <a:r>
              <a:rPr lang="en-US" sz="2800" dirty="0"/>
              <a:t> </a:t>
            </a:r>
            <a:r>
              <a:rPr lang="en-US" sz="2800" dirty="0" err="1"/>
              <a:t>por</a:t>
            </a:r>
            <a:r>
              <a:rPr lang="en-US" sz="2800" dirty="0"/>
              <a:t> el DBMS y el </a:t>
            </a:r>
            <a:r>
              <a:rPr lang="en-US" sz="2800" dirty="0" err="1"/>
              <a:t>código</a:t>
            </a:r>
            <a:r>
              <a:rPr lang="en-US" sz="2800" dirty="0"/>
              <a:t> del </a:t>
            </a:r>
            <a:r>
              <a:rPr lang="en-US" sz="2800" dirty="0" smtClean="0"/>
              <a:t>trigger se </a:t>
            </a:r>
            <a:r>
              <a:rPr lang="en-US" sz="2800" dirty="0" err="1"/>
              <a:t>activa</a:t>
            </a:r>
            <a:r>
              <a:rPr lang="en-US" sz="2800" dirty="0"/>
              <a:t> </a:t>
            </a:r>
            <a:r>
              <a:rPr lang="en-US" sz="2800" dirty="0" err="1"/>
              <a:t>si</a:t>
            </a:r>
            <a:r>
              <a:rPr lang="en-US" sz="2800" dirty="0"/>
              <a:t> el </a:t>
            </a:r>
            <a:r>
              <a:rPr lang="en-US" sz="2800" dirty="0" smtClean="0"/>
              <a:t>trigger </a:t>
            </a:r>
            <a:r>
              <a:rPr lang="en-US" sz="2800" dirty="0" err="1" smtClean="0"/>
              <a:t>está</a:t>
            </a:r>
            <a:r>
              <a:rPr lang="en-US" sz="2800" dirty="0" smtClean="0"/>
              <a:t> </a:t>
            </a:r>
            <a:r>
              <a:rPr lang="en-US" sz="2800" dirty="0" err="1"/>
              <a:t>definido</a:t>
            </a:r>
            <a:r>
              <a:rPr lang="en-US" sz="2800" dirty="0"/>
              <a:t> para </a:t>
            </a:r>
            <a:r>
              <a:rPr lang="en-US" sz="2800" dirty="0" err="1"/>
              <a:t>esa</a:t>
            </a:r>
            <a:r>
              <a:rPr lang="en-US" sz="2800" dirty="0"/>
              <a:t> </a:t>
            </a:r>
            <a:r>
              <a:rPr lang="en-US" sz="2800" dirty="0" err="1"/>
              <a:t>acción</a:t>
            </a:r>
            <a:r>
              <a:rPr lang="en-US" sz="2800" dirty="0"/>
              <a:t>. </a:t>
            </a:r>
          </a:p>
        </p:txBody>
      </p:sp>
      <p:sp>
        <p:nvSpPr>
          <p:cNvPr id="6" name="CuadroTexto 5"/>
          <p:cNvSpPr txBox="1"/>
          <p:nvPr/>
        </p:nvSpPr>
        <p:spPr>
          <a:xfrm>
            <a:off x="1205661" y="563859"/>
            <a:ext cx="6777817" cy="553998"/>
          </a:xfrm>
          <a:prstGeom prst="rect">
            <a:avLst/>
          </a:prstGeom>
          <a:noFill/>
        </p:spPr>
        <p:txBody>
          <a:bodyPr wrap="none" rtlCol="0">
            <a:spAutoFit/>
          </a:bodyPr>
          <a:lstStyle/>
          <a:p>
            <a:pPr marL="0" lvl="1"/>
            <a:r>
              <a:rPr lang="es-ES_tradnl" sz="3000" dirty="0"/>
              <a:t>4</a:t>
            </a:r>
            <a:r>
              <a:rPr lang="es-ES_tradnl" sz="3000" dirty="0" smtClean="0"/>
              <a:t>. </a:t>
            </a:r>
            <a:r>
              <a:rPr lang="es-ES_tradnl" sz="3000" dirty="0"/>
              <a:t>Procedimientos almacenados y </a:t>
            </a:r>
            <a:r>
              <a:rPr lang="es-ES_tradnl" sz="3000" dirty="0" err="1"/>
              <a:t>triggers</a:t>
            </a:r>
            <a:r>
              <a:rPr lang="es-ES_tradnl" sz="3000" dirty="0" smtClean="0"/>
              <a:t>.</a:t>
            </a:r>
            <a:endParaRPr lang="en-US" dirty="0"/>
          </a:p>
        </p:txBody>
      </p:sp>
    </p:spTree>
    <p:extLst>
      <p:ext uri="{BB962C8B-B14F-4D97-AF65-F5344CB8AC3E}">
        <p14:creationId xmlns:p14="http://schemas.microsoft.com/office/powerpoint/2010/main" val="20070835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37</a:t>
            </a:fld>
            <a:endParaRPr lang="en-US" sz="1400" dirty="0"/>
          </a:p>
        </p:txBody>
      </p:sp>
      <p:sp>
        <p:nvSpPr>
          <p:cNvPr id="7" name="CuadroTexto 6"/>
          <p:cNvSpPr txBox="1"/>
          <p:nvPr/>
        </p:nvSpPr>
        <p:spPr>
          <a:xfrm>
            <a:off x="838200" y="1275933"/>
            <a:ext cx="10515600" cy="1815882"/>
          </a:xfrm>
          <a:prstGeom prst="rect">
            <a:avLst/>
          </a:prstGeom>
          <a:noFill/>
        </p:spPr>
        <p:txBody>
          <a:bodyPr wrap="square" rtlCol="0">
            <a:spAutoFit/>
          </a:bodyPr>
          <a:lstStyle/>
          <a:p>
            <a:pPr marL="457200" indent="-457200">
              <a:buFont typeface="Arial" charset="0"/>
              <a:buChar char="•"/>
            </a:pPr>
            <a:r>
              <a:rPr lang="en-US" sz="2800" dirty="0" err="1" smtClean="0"/>
              <a:t>Por</a:t>
            </a:r>
            <a:r>
              <a:rPr lang="en-US" sz="2800" dirty="0" smtClean="0"/>
              <a:t> </a:t>
            </a:r>
            <a:r>
              <a:rPr lang="en-US" sz="2800" dirty="0" err="1"/>
              <a:t>ejemplo</a:t>
            </a:r>
            <a:r>
              <a:rPr lang="en-US" sz="2800" dirty="0"/>
              <a:t>, </a:t>
            </a:r>
            <a:r>
              <a:rPr lang="en-US" sz="2800" dirty="0" err="1"/>
              <a:t>si</a:t>
            </a:r>
            <a:r>
              <a:rPr lang="en-US" sz="2800" dirty="0"/>
              <a:t> </a:t>
            </a:r>
            <a:r>
              <a:rPr lang="en-US" sz="2800" dirty="0" err="1"/>
              <a:t>definimos</a:t>
            </a:r>
            <a:r>
              <a:rPr lang="en-US" sz="2800" dirty="0"/>
              <a:t> un </a:t>
            </a:r>
            <a:r>
              <a:rPr lang="en-US" sz="2800" dirty="0" smtClean="0"/>
              <a:t>trigger para </a:t>
            </a:r>
            <a:r>
              <a:rPr lang="en-US" sz="2800" i="1" dirty="0" err="1"/>
              <a:t>actualización</a:t>
            </a:r>
            <a:r>
              <a:rPr lang="en-US" sz="2800" dirty="0"/>
              <a:t> en la </a:t>
            </a:r>
            <a:r>
              <a:rPr lang="en-US" sz="2800" dirty="0" err="1"/>
              <a:t>tabla</a:t>
            </a:r>
            <a:r>
              <a:rPr lang="en-US" sz="2800" dirty="0"/>
              <a:t> de EMP, el </a:t>
            </a:r>
            <a:r>
              <a:rPr lang="en-US" sz="2800" dirty="0" err="1"/>
              <a:t>código</a:t>
            </a:r>
            <a:r>
              <a:rPr lang="en-US" sz="2800" dirty="0"/>
              <a:t> de </a:t>
            </a:r>
            <a:r>
              <a:rPr lang="en-US" sz="2800" dirty="0" smtClean="0"/>
              <a:t>trigger se </a:t>
            </a:r>
            <a:r>
              <a:rPr lang="en-US" sz="2800" dirty="0" err="1"/>
              <a:t>ejecutará</a:t>
            </a:r>
            <a:r>
              <a:rPr lang="en-US" sz="2800" dirty="0"/>
              <a:t> </a:t>
            </a:r>
            <a:r>
              <a:rPr lang="en-US" sz="2800" dirty="0" err="1"/>
              <a:t>automáticamente</a:t>
            </a:r>
            <a:r>
              <a:rPr lang="en-US" sz="2800" dirty="0"/>
              <a:t> </a:t>
            </a:r>
            <a:r>
              <a:rPr lang="en-US" sz="2800" dirty="0" err="1"/>
              <a:t>cada</a:t>
            </a:r>
            <a:r>
              <a:rPr lang="en-US" sz="2800" dirty="0"/>
              <a:t> </a:t>
            </a:r>
            <a:r>
              <a:rPr lang="en-US" sz="2800" dirty="0" err="1"/>
              <a:t>vez</a:t>
            </a:r>
            <a:r>
              <a:rPr lang="en-US" sz="2800" dirty="0"/>
              <a:t> </a:t>
            </a:r>
            <a:r>
              <a:rPr lang="en-US" sz="2800" dirty="0" err="1"/>
              <a:t>que</a:t>
            </a:r>
            <a:r>
              <a:rPr lang="en-US" sz="2800" dirty="0"/>
              <a:t> se </a:t>
            </a:r>
            <a:r>
              <a:rPr lang="en-US" sz="2800" dirty="0" err="1"/>
              <a:t>cambie</a:t>
            </a:r>
            <a:r>
              <a:rPr lang="en-US" sz="2800" dirty="0"/>
              <a:t> el valor de </a:t>
            </a:r>
            <a:r>
              <a:rPr lang="en-US" sz="2800" dirty="0" err="1"/>
              <a:t>una</a:t>
            </a:r>
            <a:r>
              <a:rPr lang="en-US" sz="2800" dirty="0"/>
              <a:t> </a:t>
            </a:r>
            <a:r>
              <a:rPr lang="en-US" sz="2800" dirty="0" err="1"/>
              <a:t>columna</a:t>
            </a:r>
            <a:r>
              <a:rPr lang="en-US" sz="2800" dirty="0"/>
              <a:t> de EMP. La </a:t>
            </a:r>
            <a:r>
              <a:rPr lang="en-US" sz="2800" dirty="0" err="1"/>
              <a:t>sintaxis</a:t>
            </a:r>
            <a:r>
              <a:rPr lang="en-US" sz="2800" dirty="0"/>
              <a:t> general de un </a:t>
            </a:r>
            <a:r>
              <a:rPr lang="en-US" sz="2800" dirty="0" err="1"/>
              <a:t>código</a:t>
            </a:r>
            <a:r>
              <a:rPr lang="en-US" sz="2800" dirty="0"/>
              <a:t> de triggers </a:t>
            </a:r>
            <a:r>
              <a:rPr lang="en-US" sz="2800" dirty="0" smtClean="0"/>
              <a:t>se </a:t>
            </a:r>
            <a:r>
              <a:rPr lang="en-US" sz="2800" dirty="0" err="1"/>
              <a:t>muestra</a:t>
            </a:r>
            <a:r>
              <a:rPr lang="en-US" sz="2800" dirty="0"/>
              <a:t> a </a:t>
            </a:r>
            <a:r>
              <a:rPr lang="en-US" sz="2800" dirty="0" err="1"/>
              <a:t>continuación</a:t>
            </a:r>
            <a:r>
              <a:rPr lang="en-US" sz="2800" dirty="0"/>
              <a:t>:</a:t>
            </a:r>
          </a:p>
        </p:txBody>
      </p:sp>
      <p:sp>
        <p:nvSpPr>
          <p:cNvPr id="6" name="CuadroTexto 5"/>
          <p:cNvSpPr txBox="1"/>
          <p:nvPr/>
        </p:nvSpPr>
        <p:spPr>
          <a:xfrm>
            <a:off x="1205661" y="563859"/>
            <a:ext cx="6777817" cy="553998"/>
          </a:xfrm>
          <a:prstGeom prst="rect">
            <a:avLst/>
          </a:prstGeom>
          <a:noFill/>
        </p:spPr>
        <p:txBody>
          <a:bodyPr wrap="none" rtlCol="0">
            <a:spAutoFit/>
          </a:bodyPr>
          <a:lstStyle/>
          <a:p>
            <a:pPr marL="0" lvl="1"/>
            <a:r>
              <a:rPr lang="es-ES_tradnl" sz="3000" dirty="0"/>
              <a:t>4</a:t>
            </a:r>
            <a:r>
              <a:rPr lang="es-ES_tradnl" sz="3000" dirty="0" smtClean="0"/>
              <a:t>. </a:t>
            </a:r>
            <a:r>
              <a:rPr lang="es-ES_tradnl" sz="3000" dirty="0"/>
              <a:t>Procedimientos almacenados y </a:t>
            </a:r>
            <a:r>
              <a:rPr lang="es-ES_tradnl" sz="3000" dirty="0" err="1"/>
              <a:t>triggers</a:t>
            </a:r>
            <a:r>
              <a:rPr lang="es-ES_tradnl" sz="3000" dirty="0" smtClean="0"/>
              <a:t>.</a:t>
            </a:r>
            <a:endParaRPr lang="en-US" dirty="0"/>
          </a:p>
        </p:txBody>
      </p:sp>
      <p:pic>
        <p:nvPicPr>
          <p:cNvPr id="2" name="Imagen 1"/>
          <p:cNvPicPr>
            <a:picLocks noChangeAspect="1"/>
          </p:cNvPicPr>
          <p:nvPr/>
        </p:nvPicPr>
        <p:blipFill>
          <a:blip r:embed="rId2"/>
          <a:stretch>
            <a:fillRect/>
          </a:stretch>
        </p:blipFill>
        <p:spPr>
          <a:xfrm>
            <a:off x="1836531" y="3430019"/>
            <a:ext cx="8458946" cy="2100152"/>
          </a:xfrm>
          <a:prstGeom prst="rect">
            <a:avLst/>
          </a:prstGeom>
        </p:spPr>
      </p:pic>
    </p:spTree>
    <p:extLst>
      <p:ext uri="{BB962C8B-B14F-4D97-AF65-F5344CB8AC3E}">
        <p14:creationId xmlns:p14="http://schemas.microsoft.com/office/powerpoint/2010/main" val="2506888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38</a:t>
            </a:fld>
            <a:endParaRPr lang="en-US" sz="1400" dirty="0"/>
          </a:p>
        </p:txBody>
      </p:sp>
      <p:sp>
        <p:nvSpPr>
          <p:cNvPr id="7" name="CuadroTexto 6"/>
          <p:cNvSpPr txBox="1"/>
          <p:nvPr/>
        </p:nvSpPr>
        <p:spPr>
          <a:xfrm>
            <a:off x="838200" y="1275933"/>
            <a:ext cx="10515600" cy="4401205"/>
          </a:xfrm>
          <a:prstGeom prst="rect">
            <a:avLst/>
          </a:prstGeom>
          <a:noFill/>
        </p:spPr>
        <p:txBody>
          <a:bodyPr wrap="square" rtlCol="0">
            <a:spAutoFit/>
          </a:bodyPr>
          <a:lstStyle/>
          <a:p>
            <a:pPr marL="457200" indent="-457200">
              <a:buFont typeface="Arial" charset="0"/>
              <a:buChar char="•"/>
            </a:pPr>
            <a:r>
              <a:rPr lang="en-US" sz="2800" dirty="0"/>
              <a:t>El </a:t>
            </a:r>
            <a:r>
              <a:rPr lang="en-US" sz="2800" dirty="0" err="1"/>
              <a:t>lenguaje</a:t>
            </a:r>
            <a:r>
              <a:rPr lang="en-US" sz="2800" dirty="0"/>
              <a:t> </a:t>
            </a:r>
            <a:r>
              <a:rPr lang="en-US" sz="2800" dirty="0" err="1"/>
              <a:t>que</a:t>
            </a:r>
            <a:r>
              <a:rPr lang="en-US" sz="2800" dirty="0"/>
              <a:t> </a:t>
            </a:r>
            <a:r>
              <a:rPr lang="en-US" sz="2800" dirty="0" err="1"/>
              <a:t>utiliza</a:t>
            </a:r>
            <a:r>
              <a:rPr lang="en-US" sz="2800" dirty="0"/>
              <a:t> Oracle para </a:t>
            </a:r>
            <a:r>
              <a:rPr lang="en-US" sz="2800" dirty="0" err="1"/>
              <a:t>procedimientos</a:t>
            </a:r>
            <a:r>
              <a:rPr lang="en-US" sz="2800" dirty="0"/>
              <a:t> </a:t>
            </a:r>
            <a:r>
              <a:rPr lang="en-US" sz="2800" dirty="0" err="1"/>
              <a:t>almacenados</a:t>
            </a:r>
            <a:r>
              <a:rPr lang="en-US" sz="2800" dirty="0"/>
              <a:t> y triggers </a:t>
            </a:r>
            <a:r>
              <a:rPr lang="en-US" sz="2800" dirty="0" smtClean="0"/>
              <a:t>se </a:t>
            </a:r>
            <a:r>
              <a:rPr lang="en-US" sz="2800" dirty="0"/>
              <a:t>llama </a:t>
            </a:r>
            <a:r>
              <a:rPr lang="en-US" sz="2800" dirty="0" smtClean="0"/>
              <a:t>PL/SQL</a:t>
            </a:r>
            <a:r>
              <a:rPr lang="en-US" sz="2800" dirty="0"/>
              <a:t>, </a:t>
            </a:r>
            <a:r>
              <a:rPr lang="en-US" sz="2800" dirty="0" err="1"/>
              <a:t>mientras</a:t>
            </a:r>
            <a:r>
              <a:rPr lang="en-US" sz="2800" dirty="0"/>
              <a:t> </a:t>
            </a:r>
            <a:r>
              <a:rPr lang="en-US" sz="2800" dirty="0" err="1"/>
              <a:t>que</a:t>
            </a:r>
            <a:r>
              <a:rPr lang="en-US" sz="2800" dirty="0"/>
              <a:t> el </a:t>
            </a:r>
            <a:r>
              <a:rPr lang="en-US" sz="2800" dirty="0" err="1"/>
              <a:t>nombre</a:t>
            </a:r>
            <a:r>
              <a:rPr lang="en-US" sz="2800" dirty="0"/>
              <a:t> de </a:t>
            </a:r>
            <a:r>
              <a:rPr lang="en-US" sz="2800" dirty="0" err="1"/>
              <a:t>idioma</a:t>
            </a:r>
            <a:r>
              <a:rPr lang="en-US" sz="2800" dirty="0"/>
              <a:t> de SQL Server </a:t>
            </a:r>
            <a:r>
              <a:rPr lang="en-US" sz="2800" dirty="0" err="1"/>
              <a:t>es</a:t>
            </a:r>
            <a:r>
              <a:rPr lang="en-US" sz="2800" dirty="0"/>
              <a:t> </a:t>
            </a:r>
            <a:r>
              <a:rPr lang="en-US" sz="2800" dirty="0" smtClean="0"/>
              <a:t>T/SQL</a:t>
            </a:r>
            <a:r>
              <a:rPr lang="en-US" sz="2800" dirty="0"/>
              <a:t>. </a:t>
            </a:r>
            <a:r>
              <a:rPr lang="en-US" sz="2800" dirty="0" smtClean="0"/>
              <a:t>Ambos </a:t>
            </a:r>
            <a:r>
              <a:rPr lang="en-US" sz="2800" dirty="0" err="1" smtClean="0"/>
              <a:t>lenguajes</a:t>
            </a:r>
            <a:r>
              <a:rPr lang="en-US" sz="2800" dirty="0" smtClean="0"/>
              <a:t> </a:t>
            </a:r>
            <a:r>
              <a:rPr lang="en-US" sz="2800" dirty="0" err="1"/>
              <a:t>tienen</a:t>
            </a:r>
            <a:r>
              <a:rPr lang="en-US" sz="2800" dirty="0"/>
              <a:t> </a:t>
            </a:r>
            <a:r>
              <a:rPr lang="en-US" sz="2800" dirty="0" err="1"/>
              <a:t>muchas</a:t>
            </a:r>
            <a:r>
              <a:rPr lang="en-US" sz="2800" dirty="0"/>
              <a:t> similitudes </a:t>
            </a:r>
            <a:r>
              <a:rPr lang="en-US" sz="2800" dirty="0" err="1"/>
              <a:t>pero</a:t>
            </a:r>
            <a:r>
              <a:rPr lang="en-US" sz="2800" dirty="0"/>
              <a:t> al </a:t>
            </a:r>
            <a:r>
              <a:rPr lang="en-US" sz="2800" dirty="0" err="1"/>
              <a:t>mismo</a:t>
            </a:r>
            <a:r>
              <a:rPr lang="en-US" sz="2800" dirty="0"/>
              <a:t> </a:t>
            </a:r>
            <a:r>
              <a:rPr lang="en-US" sz="2800" dirty="0" err="1"/>
              <a:t>tiempo</a:t>
            </a:r>
            <a:r>
              <a:rPr lang="en-US" sz="2800" dirty="0"/>
              <a:t> </a:t>
            </a:r>
            <a:r>
              <a:rPr lang="en-US" sz="2800" dirty="0" err="1"/>
              <a:t>muchas</a:t>
            </a:r>
            <a:r>
              <a:rPr lang="en-US" sz="2800" dirty="0"/>
              <a:t> </a:t>
            </a:r>
            <a:r>
              <a:rPr lang="en-US" sz="2800" dirty="0" err="1"/>
              <a:t>diferencias</a:t>
            </a:r>
            <a:r>
              <a:rPr lang="en-US" sz="2800" dirty="0"/>
              <a:t>. </a:t>
            </a:r>
            <a:r>
              <a:rPr lang="en-US" sz="2800" dirty="0" err="1"/>
              <a:t>Por</a:t>
            </a:r>
            <a:r>
              <a:rPr lang="en-US" sz="2800" dirty="0"/>
              <a:t> </a:t>
            </a:r>
            <a:r>
              <a:rPr lang="en-US" sz="2800" dirty="0" err="1"/>
              <a:t>ejemplo</a:t>
            </a:r>
            <a:r>
              <a:rPr lang="en-US" sz="2800" dirty="0"/>
              <a:t>, Oracle </a:t>
            </a:r>
            <a:r>
              <a:rPr lang="en-US" sz="2800" dirty="0" err="1"/>
              <a:t>permite</a:t>
            </a:r>
            <a:r>
              <a:rPr lang="en-US" sz="2800" dirty="0"/>
              <a:t> </a:t>
            </a:r>
            <a:r>
              <a:rPr lang="en-US" sz="2800" dirty="0" err="1"/>
              <a:t>que</a:t>
            </a:r>
            <a:r>
              <a:rPr lang="en-US" sz="2800" dirty="0"/>
              <a:t> los triggers </a:t>
            </a:r>
            <a:r>
              <a:rPr lang="en-US" sz="2800" dirty="0" smtClean="0"/>
              <a:t>se </a:t>
            </a:r>
            <a:r>
              <a:rPr lang="en-US" sz="2800" dirty="0" err="1"/>
              <a:t>ejecuten</a:t>
            </a:r>
            <a:r>
              <a:rPr lang="en-US" sz="2800" dirty="0"/>
              <a:t> antes de </a:t>
            </a:r>
            <a:r>
              <a:rPr lang="en-US" sz="2800" dirty="0" err="1"/>
              <a:t>que</a:t>
            </a:r>
            <a:r>
              <a:rPr lang="en-US" sz="2800" dirty="0"/>
              <a:t> se </a:t>
            </a:r>
            <a:r>
              <a:rPr lang="en-US" sz="2800" dirty="0" err="1"/>
              <a:t>realice</a:t>
            </a:r>
            <a:r>
              <a:rPr lang="en-US" sz="2800" dirty="0"/>
              <a:t> la </a:t>
            </a:r>
            <a:r>
              <a:rPr lang="en-US" sz="2800" dirty="0" err="1"/>
              <a:t>instrucción</a:t>
            </a:r>
            <a:r>
              <a:rPr lang="en-US" sz="2800" dirty="0"/>
              <a:t> de </a:t>
            </a:r>
            <a:r>
              <a:rPr lang="en-US" sz="2800" dirty="0" err="1"/>
              <a:t>modificación</a:t>
            </a:r>
            <a:r>
              <a:rPr lang="en-US" sz="2800" dirty="0"/>
              <a:t> o </a:t>
            </a:r>
            <a:r>
              <a:rPr lang="en-US" sz="2800" dirty="0" err="1"/>
              <a:t>después</a:t>
            </a:r>
            <a:r>
              <a:rPr lang="en-US" sz="2800" dirty="0"/>
              <a:t>. Si el </a:t>
            </a:r>
            <a:r>
              <a:rPr lang="en-US" sz="2800" dirty="0" smtClean="0"/>
              <a:t>trigger se </a:t>
            </a:r>
            <a:r>
              <a:rPr lang="en-US" sz="2800" dirty="0" err="1"/>
              <a:t>ejecuta</a:t>
            </a:r>
            <a:r>
              <a:rPr lang="en-US" sz="2800" dirty="0"/>
              <a:t> antes de la </a:t>
            </a:r>
            <a:r>
              <a:rPr lang="en-US" sz="2800" dirty="0" err="1"/>
              <a:t>instrucción</a:t>
            </a:r>
            <a:r>
              <a:rPr lang="en-US" sz="2800" dirty="0"/>
              <a:t> de </a:t>
            </a:r>
            <a:r>
              <a:rPr lang="en-US" sz="2800" dirty="0" err="1" smtClean="0"/>
              <a:t>modificación</a:t>
            </a:r>
            <a:r>
              <a:rPr lang="en-US" sz="2800" dirty="0" smtClean="0"/>
              <a:t>, </a:t>
            </a:r>
            <a:r>
              <a:rPr lang="en-US" sz="2800" dirty="0"/>
              <a:t>se llama un </a:t>
            </a:r>
            <a:r>
              <a:rPr lang="en-US" sz="2800" dirty="0" smtClean="0"/>
              <a:t>trigger anterior</a:t>
            </a:r>
            <a:r>
              <a:rPr lang="en-US" sz="2800" dirty="0"/>
              <a:t>; </a:t>
            </a:r>
            <a:r>
              <a:rPr lang="en-US" sz="2800" dirty="0" smtClean="0"/>
              <a:t>de </a:t>
            </a:r>
            <a:r>
              <a:rPr lang="en-US" sz="2800" dirty="0"/>
              <a:t>lo </a:t>
            </a:r>
            <a:r>
              <a:rPr lang="en-US" sz="2800" dirty="0" err="1"/>
              <a:t>contrario</a:t>
            </a:r>
            <a:r>
              <a:rPr lang="en-US" sz="2800" dirty="0"/>
              <a:t>, se llama un </a:t>
            </a:r>
            <a:r>
              <a:rPr lang="en-US" sz="2800" dirty="0" smtClean="0"/>
              <a:t>trigger posterior</a:t>
            </a:r>
            <a:r>
              <a:rPr lang="en-US" sz="2800" dirty="0"/>
              <a:t>. </a:t>
            </a:r>
            <a:r>
              <a:rPr lang="en-US" sz="2800" dirty="0" err="1"/>
              <a:t>Mientras</a:t>
            </a:r>
            <a:r>
              <a:rPr lang="en-US" sz="2800" dirty="0"/>
              <a:t> </a:t>
            </a:r>
            <a:r>
              <a:rPr lang="en-US" sz="2800" dirty="0" err="1"/>
              <a:t>que</a:t>
            </a:r>
            <a:r>
              <a:rPr lang="en-US" sz="2800" dirty="0"/>
              <a:t> Oracle </a:t>
            </a:r>
            <a:r>
              <a:rPr lang="en-US" sz="2800" dirty="0" err="1"/>
              <a:t>permite</a:t>
            </a:r>
            <a:r>
              <a:rPr lang="en-US" sz="2800" dirty="0"/>
              <a:t> los triggers </a:t>
            </a:r>
            <a:r>
              <a:rPr lang="en-US" sz="2800" dirty="0" err="1" smtClean="0"/>
              <a:t>anteriores</a:t>
            </a:r>
            <a:r>
              <a:rPr lang="en-US" sz="2800" dirty="0" smtClean="0"/>
              <a:t> </a:t>
            </a:r>
            <a:r>
              <a:rPr lang="en-US" sz="2800" dirty="0"/>
              <a:t>y </a:t>
            </a:r>
            <a:r>
              <a:rPr lang="en-US" sz="2800" dirty="0" err="1"/>
              <a:t>posteriores</a:t>
            </a:r>
            <a:r>
              <a:rPr lang="en-US" sz="2800" dirty="0"/>
              <a:t>, SQL Server solo </a:t>
            </a:r>
            <a:r>
              <a:rPr lang="en-US" sz="2800" dirty="0" err="1"/>
              <a:t>permite</a:t>
            </a:r>
            <a:r>
              <a:rPr lang="en-US" sz="2800" dirty="0"/>
              <a:t> los triggers </a:t>
            </a:r>
            <a:r>
              <a:rPr lang="en-US" sz="2800" dirty="0" err="1" smtClean="0"/>
              <a:t>posteriores</a:t>
            </a:r>
            <a:r>
              <a:rPr lang="en-US" sz="2800" dirty="0"/>
              <a:t>. </a:t>
            </a:r>
          </a:p>
        </p:txBody>
      </p:sp>
      <p:sp>
        <p:nvSpPr>
          <p:cNvPr id="6" name="CuadroTexto 5"/>
          <p:cNvSpPr txBox="1"/>
          <p:nvPr/>
        </p:nvSpPr>
        <p:spPr>
          <a:xfrm>
            <a:off x="1205661" y="563859"/>
            <a:ext cx="6777817" cy="553998"/>
          </a:xfrm>
          <a:prstGeom prst="rect">
            <a:avLst/>
          </a:prstGeom>
          <a:noFill/>
        </p:spPr>
        <p:txBody>
          <a:bodyPr wrap="none" rtlCol="0">
            <a:spAutoFit/>
          </a:bodyPr>
          <a:lstStyle/>
          <a:p>
            <a:pPr marL="0" lvl="1"/>
            <a:r>
              <a:rPr lang="es-ES_tradnl" sz="3000" dirty="0"/>
              <a:t>4</a:t>
            </a:r>
            <a:r>
              <a:rPr lang="es-ES_tradnl" sz="3000" dirty="0" smtClean="0"/>
              <a:t>. </a:t>
            </a:r>
            <a:r>
              <a:rPr lang="es-ES_tradnl" sz="3000" dirty="0"/>
              <a:t>Procedimientos almacenados y </a:t>
            </a:r>
            <a:r>
              <a:rPr lang="es-ES_tradnl" sz="3000" dirty="0" err="1"/>
              <a:t>triggers</a:t>
            </a:r>
            <a:r>
              <a:rPr lang="es-ES_tradnl" sz="3000" dirty="0" smtClean="0"/>
              <a:t>.</a:t>
            </a:r>
            <a:endParaRPr lang="en-US" dirty="0"/>
          </a:p>
        </p:txBody>
      </p:sp>
    </p:spTree>
    <p:extLst>
      <p:ext uri="{BB962C8B-B14F-4D97-AF65-F5344CB8AC3E}">
        <p14:creationId xmlns:p14="http://schemas.microsoft.com/office/powerpoint/2010/main" val="21013439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39</a:t>
            </a:fld>
            <a:endParaRPr lang="en-US" sz="1400" dirty="0"/>
          </a:p>
        </p:txBody>
      </p:sp>
      <p:sp>
        <p:nvSpPr>
          <p:cNvPr id="7" name="CuadroTexto 6"/>
          <p:cNvSpPr txBox="1"/>
          <p:nvPr/>
        </p:nvSpPr>
        <p:spPr>
          <a:xfrm>
            <a:off x="838200" y="1275933"/>
            <a:ext cx="10515600" cy="4832092"/>
          </a:xfrm>
          <a:prstGeom prst="rect">
            <a:avLst/>
          </a:prstGeom>
          <a:noFill/>
        </p:spPr>
        <p:txBody>
          <a:bodyPr wrap="square" rtlCol="0">
            <a:spAutoFit/>
          </a:bodyPr>
          <a:lstStyle/>
          <a:p>
            <a:pPr marL="457200" indent="-457200">
              <a:buFont typeface="Arial" charset="0"/>
              <a:buChar char="•"/>
            </a:pPr>
            <a:r>
              <a:rPr lang="en-US" sz="2800" dirty="0" err="1" smtClean="0"/>
              <a:t>Además</a:t>
            </a:r>
            <a:r>
              <a:rPr lang="en-US" sz="2800" dirty="0"/>
              <a:t>, el </a:t>
            </a:r>
            <a:r>
              <a:rPr lang="en-US" sz="2800" dirty="0" err="1"/>
              <a:t>código</a:t>
            </a:r>
            <a:r>
              <a:rPr lang="en-US" sz="2800" dirty="0"/>
              <a:t> de </a:t>
            </a:r>
            <a:r>
              <a:rPr lang="en-US" sz="2800" dirty="0" smtClean="0"/>
              <a:t>trigger de </a:t>
            </a:r>
            <a:r>
              <a:rPr lang="en-US" sz="2800" dirty="0"/>
              <a:t>Oracle se </a:t>
            </a:r>
            <a:r>
              <a:rPr lang="en-US" sz="2800" dirty="0" err="1"/>
              <a:t>puede</a:t>
            </a:r>
            <a:r>
              <a:rPr lang="en-US" sz="2800" dirty="0"/>
              <a:t> </a:t>
            </a:r>
            <a:r>
              <a:rPr lang="en-US" sz="2800" dirty="0" err="1"/>
              <a:t>definir</a:t>
            </a:r>
            <a:r>
              <a:rPr lang="en-US" sz="2800" dirty="0"/>
              <a:t> para </a:t>
            </a:r>
            <a:r>
              <a:rPr lang="en-US" sz="2800" dirty="0" err="1"/>
              <a:t>ejecutarse</a:t>
            </a:r>
            <a:r>
              <a:rPr lang="en-US" sz="2800" dirty="0"/>
              <a:t> </a:t>
            </a:r>
            <a:r>
              <a:rPr lang="en-US" sz="2800" dirty="0" err="1"/>
              <a:t>tantas</a:t>
            </a:r>
            <a:r>
              <a:rPr lang="en-US" sz="2800" dirty="0"/>
              <a:t> </a:t>
            </a:r>
            <a:r>
              <a:rPr lang="en-US" sz="2800" dirty="0" err="1"/>
              <a:t>veces</a:t>
            </a:r>
            <a:r>
              <a:rPr lang="en-US" sz="2800" dirty="0"/>
              <a:t> </a:t>
            </a:r>
            <a:r>
              <a:rPr lang="en-US" sz="2800" dirty="0" err="1"/>
              <a:t>como</a:t>
            </a:r>
            <a:r>
              <a:rPr lang="en-US" sz="2800" dirty="0"/>
              <a:t> el </a:t>
            </a:r>
            <a:r>
              <a:rPr lang="en-US" sz="2800" dirty="0" err="1"/>
              <a:t>número</a:t>
            </a:r>
            <a:r>
              <a:rPr lang="en-US" sz="2800" dirty="0"/>
              <a:t> de </a:t>
            </a:r>
            <a:r>
              <a:rPr lang="en-US" sz="2800" dirty="0" err="1"/>
              <a:t>filas</a:t>
            </a:r>
            <a:r>
              <a:rPr lang="en-US" sz="2800" dirty="0"/>
              <a:t> </a:t>
            </a:r>
            <a:r>
              <a:rPr lang="en-US" sz="2800" dirty="0" err="1"/>
              <a:t>que</a:t>
            </a:r>
            <a:r>
              <a:rPr lang="en-US" sz="2800" dirty="0"/>
              <a:t> se </a:t>
            </a:r>
            <a:r>
              <a:rPr lang="en-US" sz="2800" dirty="0" err="1"/>
              <a:t>encuentren</a:t>
            </a:r>
            <a:r>
              <a:rPr lang="en-US" sz="2800" dirty="0"/>
              <a:t> en el </a:t>
            </a:r>
            <a:r>
              <a:rPr lang="en-US" sz="2800" dirty="0" err="1"/>
              <a:t>destino</a:t>
            </a:r>
            <a:r>
              <a:rPr lang="en-US" sz="2800" dirty="0"/>
              <a:t> de la </a:t>
            </a:r>
            <a:r>
              <a:rPr lang="en-US" sz="2800" dirty="0" err="1"/>
              <a:t>declaración</a:t>
            </a:r>
            <a:r>
              <a:rPr lang="en-US" sz="2800" dirty="0"/>
              <a:t> de </a:t>
            </a:r>
            <a:r>
              <a:rPr lang="en-US" sz="2800" dirty="0" err="1"/>
              <a:t>modificación</a:t>
            </a:r>
            <a:r>
              <a:rPr lang="en-US" sz="2800" dirty="0"/>
              <a:t> (</a:t>
            </a:r>
            <a:r>
              <a:rPr lang="en-US" sz="2800" dirty="0" err="1"/>
              <a:t>que</a:t>
            </a:r>
            <a:r>
              <a:rPr lang="en-US" sz="2800" dirty="0"/>
              <a:t> se </a:t>
            </a:r>
            <a:r>
              <a:rPr lang="en-US" sz="2800" dirty="0" err="1"/>
              <a:t>denomina</a:t>
            </a:r>
            <a:r>
              <a:rPr lang="en-US" sz="2800" dirty="0"/>
              <a:t> un </a:t>
            </a:r>
            <a:r>
              <a:rPr lang="en-US" sz="2800" dirty="0" smtClean="0"/>
              <a:t>trigger de </a:t>
            </a:r>
            <a:r>
              <a:rPr lang="en-US" sz="2800" dirty="0" err="1"/>
              <a:t>fila</a:t>
            </a:r>
            <a:r>
              <a:rPr lang="en-US" sz="2800" dirty="0"/>
              <a:t>) o solo </a:t>
            </a:r>
            <a:r>
              <a:rPr lang="en-US" sz="2800" dirty="0" err="1"/>
              <a:t>una</a:t>
            </a:r>
            <a:r>
              <a:rPr lang="en-US" sz="2800" dirty="0"/>
              <a:t> </a:t>
            </a:r>
            <a:r>
              <a:rPr lang="en-US" sz="2800" dirty="0" err="1"/>
              <a:t>vez</a:t>
            </a:r>
            <a:r>
              <a:rPr lang="en-US" sz="2800" dirty="0"/>
              <a:t>, </a:t>
            </a:r>
            <a:r>
              <a:rPr lang="en-US" sz="2800" dirty="0" err="1"/>
              <a:t>independientemente</a:t>
            </a:r>
            <a:r>
              <a:rPr lang="en-US" sz="2800" dirty="0"/>
              <a:t> de </a:t>
            </a:r>
            <a:r>
              <a:rPr lang="en-US" sz="2800" dirty="0" err="1"/>
              <a:t>cuántas</a:t>
            </a:r>
            <a:r>
              <a:rPr lang="en-US" sz="2800" dirty="0"/>
              <a:t> </a:t>
            </a:r>
            <a:r>
              <a:rPr lang="en-US" sz="2800" dirty="0" err="1"/>
              <a:t>filas</a:t>
            </a:r>
            <a:r>
              <a:rPr lang="en-US" sz="2800" dirty="0"/>
              <a:t> </a:t>
            </a:r>
            <a:r>
              <a:rPr lang="en-US" sz="2800" dirty="0" err="1"/>
              <a:t>estén</a:t>
            </a:r>
            <a:r>
              <a:rPr lang="en-US" sz="2800" dirty="0"/>
              <a:t> </a:t>
            </a:r>
            <a:r>
              <a:rPr lang="en-US" sz="2800" dirty="0" err="1"/>
              <a:t>afectadas</a:t>
            </a:r>
            <a:r>
              <a:rPr lang="en-US" sz="2800" dirty="0"/>
              <a:t> (lo </a:t>
            </a:r>
            <a:r>
              <a:rPr lang="en-US" sz="2800" dirty="0" err="1"/>
              <a:t>que</a:t>
            </a:r>
            <a:r>
              <a:rPr lang="en-US" sz="2800" dirty="0"/>
              <a:t> se </a:t>
            </a:r>
            <a:r>
              <a:rPr lang="en-US" sz="2800" dirty="0" err="1"/>
              <a:t>denomina</a:t>
            </a:r>
            <a:r>
              <a:rPr lang="en-US" sz="2800" dirty="0"/>
              <a:t> </a:t>
            </a:r>
            <a:r>
              <a:rPr lang="en-US" sz="2800" dirty="0" err="1"/>
              <a:t>declaración</a:t>
            </a:r>
            <a:r>
              <a:rPr lang="en-US" sz="2800" dirty="0"/>
              <a:t> de </a:t>
            </a:r>
            <a:r>
              <a:rPr lang="en-US" sz="2800" dirty="0" smtClean="0"/>
              <a:t>trigger). </a:t>
            </a:r>
            <a:r>
              <a:rPr lang="en-US" sz="2800" dirty="0"/>
              <a:t>En el </a:t>
            </a:r>
            <a:r>
              <a:rPr lang="en-US" sz="2800" dirty="0" err="1"/>
              <a:t>caso</a:t>
            </a:r>
            <a:r>
              <a:rPr lang="en-US" sz="2800" dirty="0"/>
              <a:t> de SQL Server, solo se </a:t>
            </a:r>
            <a:r>
              <a:rPr lang="en-US" sz="2800" dirty="0" err="1"/>
              <a:t>admiten</a:t>
            </a:r>
            <a:r>
              <a:rPr lang="en-US" sz="2800" dirty="0"/>
              <a:t> triggers </a:t>
            </a:r>
            <a:r>
              <a:rPr lang="en-US" sz="2800" dirty="0" smtClean="0"/>
              <a:t>de </a:t>
            </a:r>
            <a:r>
              <a:rPr lang="en-US" sz="2800" dirty="0" err="1"/>
              <a:t>sentencias</a:t>
            </a:r>
            <a:r>
              <a:rPr lang="en-US" sz="2800" dirty="0"/>
              <a:t>. </a:t>
            </a:r>
            <a:r>
              <a:rPr lang="en-US" sz="2800" dirty="0" err="1"/>
              <a:t>Una</a:t>
            </a:r>
            <a:r>
              <a:rPr lang="en-US" sz="2800" dirty="0"/>
              <a:t> </a:t>
            </a:r>
            <a:r>
              <a:rPr lang="en-US" sz="2800" dirty="0" err="1"/>
              <a:t>explicación</a:t>
            </a:r>
            <a:r>
              <a:rPr lang="en-US" sz="2800" dirty="0"/>
              <a:t> </a:t>
            </a:r>
            <a:r>
              <a:rPr lang="en-US" sz="2800" dirty="0" err="1"/>
              <a:t>más</a:t>
            </a:r>
            <a:r>
              <a:rPr lang="en-US" sz="2800" dirty="0"/>
              <a:t> </a:t>
            </a:r>
            <a:r>
              <a:rPr lang="en-US" sz="2800" dirty="0" err="1"/>
              <a:t>detallada</a:t>
            </a:r>
            <a:r>
              <a:rPr lang="en-US" sz="2800" dirty="0"/>
              <a:t> de los </a:t>
            </a:r>
            <a:r>
              <a:rPr lang="en-US" sz="2800" dirty="0" err="1"/>
              <a:t>procedimientos</a:t>
            </a:r>
            <a:r>
              <a:rPr lang="en-US" sz="2800" dirty="0"/>
              <a:t> </a:t>
            </a:r>
            <a:r>
              <a:rPr lang="en-US" sz="2800" dirty="0" err="1"/>
              <a:t>almacenados</a:t>
            </a:r>
            <a:r>
              <a:rPr lang="en-US" sz="2800" dirty="0"/>
              <a:t> y los triggers </a:t>
            </a:r>
            <a:r>
              <a:rPr lang="en-US" sz="2800" dirty="0" err="1" smtClean="0"/>
              <a:t>está</a:t>
            </a:r>
            <a:r>
              <a:rPr lang="en-US" sz="2800" dirty="0" smtClean="0"/>
              <a:t> </a:t>
            </a:r>
            <a:r>
              <a:rPr lang="en-US" sz="2800" dirty="0" err="1"/>
              <a:t>fuera</a:t>
            </a:r>
            <a:r>
              <a:rPr lang="en-US" sz="2800" dirty="0"/>
              <a:t> del </a:t>
            </a:r>
            <a:r>
              <a:rPr lang="en-US" sz="2800" dirty="0" err="1"/>
              <a:t>alcance</a:t>
            </a:r>
            <a:r>
              <a:rPr lang="en-US" sz="2800" dirty="0"/>
              <a:t> </a:t>
            </a:r>
            <a:r>
              <a:rPr lang="en-US" sz="2800" dirty="0" smtClean="0"/>
              <a:t>del cap</a:t>
            </a:r>
            <a:r>
              <a:rPr lang="es-ES" sz="2800" dirty="0" err="1" smtClean="0"/>
              <a:t>ítulo</a:t>
            </a:r>
            <a:r>
              <a:rPr lang="en-US" sz="2800" dirty="0" smtClean="0"/>
              <a:t>. </a:t>
            </a:r>
            <a:r>
              <a:rPr lang="en-US" sz="2800" dirty="0" err="1"/>
              <a:t>Alentamos</a:t>
            </a:r>
            <a:r>
              <a:rPr lang="en-US" sz="2800" dirty="0"/>
              <a:t> a los </a:t>
            </a:r>
            <a:r>
              <a:rPr lang="en-US" sz="2800" dirty="0" err="1"/>
              <a:t>lectores</a:t>
            </a:r>
            <a:r>
              <a:rPr lang="en-US" sz="2800" dirty="0"/>
              <a:t> </a:t>
            </a:r>
            <a:r>
              <a:rPr lang="en-US" sz="2800" dirty="0" err="1"/>
              <a:t>interesados</a:t>
            </a:r>
            <a:r>
              <a:rPr lang="en-US" sz="2800" dirty="0"/>
              <a:t> ​​a </a:t>
            </a:r>
            <a:r>
              <a:rPr lang="en-US" sz="2800" dirty="0" err="1"/>
              <a:t>revisar</a:t>
            </a:r>
            <a:r>
              <a:rPr lang="en-US" sz="2800" dirty="0"/>
              <a:t> </a:t>
            </a:r>
            <a:r>
              <a:rPr lang="en-US" sz="2800" dirty="0" err="1"/>
              <a:t>cualquiera</a:t>
            </a:r>
            <a:r>
              <a:rPr lang="en-US" sz="2800" dirty="0"/>
              <a:t> de los </a:t>
            </a:r>
            <a:r>
              <a:rPr lang="en-US" sz="2800" dirty="0" err="1"/>
              <a:t>muchos</a:t>
            </a:r>
            <a:r>
              <a:rPr lang="en-US" sz="2800" dirty="0"/>
              <a:t> </a:t>
            </a:r>
            <a:r>
              <a:rPr lang="en-US" sz="2800" dirty="0" err="1" smtClean="0"/>
              <a:t>libros</a:t>
            </a:r>
            <a:r>
              <a:rPr lang="en-US" sz="2800" dirty="0" smtClean="0"/>
              <a:t> </a:t>
            </a:r>
            <a:r>
              <a:rPr lang="en-US" sz="2800" dirty="0" err="1" smtClean="0"/>
              <a:t>sobre</a:t>
            </a:r>
            <a:r>
              <a:rPr lang="en-US" sz="2800" dirty="0" smtClean="0"/>
              <a:t> </a:t>
            </a:r>
            <a:r>
              <a:rPr lang="en-US" sz="2800" dirty="0"/>
              <a:t>el </a:t>
            </a:r>
            <a:r>
              <a:rPr lang="en-US" sz="2800" dirty="0" err="1"/>
              <a:t>tema</a:t>
            </a:r>
            <a:r>
              <a:rPr lang="en-US" sz="2800" dirty="0"/>
              <a:t>. En </a:t>
            </a:r>
            <a:r>
              <a:rPr lang="en-US" sz="2800" dirty="0" smtClean="0"/>
              <a:t>el </a:t>
            </a:r>
            <a:r>
              <a:rPr lang="en-US" sz="2800" dirty="0" err="1" smtClean="0"/>
              <a:t>ejemplo</a:t>
            </a:r>
            <a:r>
              <a:rPr lang="en-US" sz="2800" dirty="0" smtClean="0"/>
              <a:t> 3.1 </a:t>
            </a:r>
            <a:r>
              <a:rPr lang="en-US" sz="2800" dirty="0" err="1"/>
              <a:t>usamos</a:t>
            </a:r>
            <a:r>
              <a:rPr lang="en-US" sz="2800" dirty="0"/>
              <a:t> </a:t>
            </a:r>
            <a:r>
              <a:rPr lang="en-US" sz="2800" dirty="0" smtClean="0"/>
              <a:t>PL/SQL para </a:t>
            </a:r>
            <a:r>
              <a:rPr lang="en-US" sz="2800" dirty="0" err="1"/>
              <a:t>escribir</a:t>
            </a:r>
            <a:r>
              <a:rPr lang="en-US" sz="2800" dirty="0"/>
              <a:t> </a:t>
            </a:r>
            <a:r>
              <a:rPr lang="en-US" sz="2800" dirty="0" smtClean="0"/>
              <a:t>un </a:t>
            </a:r>
            <a:r>
              <a:rPr lang="en-US" sz="2800" dirty="0" err="1" smtClean="0"/>
              <a:t>procedimiento</a:t>
            </a:r>
            <a:r>
              <a:rPr lang="en-US" sz="2800" dirty="0" smtClean="0"/>
              <a:t> </a:t>
            </a:r>
            <a:r>
              <a:rPr lang="en-US" sz="2800" dirty="0" err="1"/>
              <a:t>almacenado</a:t>
            </a:r>
            <a:r>
              <a:rPr lang="en-US" sz="2800" dirty="0"/>
              <a:t> y </a:t>
            </a:r>
            <a:r>
              <a:rPr lang="en-US" sz="2800" smtClean="0"/>
              <a:t>un trigger.</a:t>
            </a:r>
            <a:endParaRPr lang="en-US" sz="2800" dirty="0"/>
          </a:p>
        </p:txBody>
      </p:sp>
      <p:sp>
        <p:nvSpPr>
          <p:cNvPr id="6" name="CuadroTexto 5"/>
          <p:cNvSpPr txBox="1"/>
          <p:nvPr/>
        </p:nvSpPr>
        <p:spPr>
          <a:xfrm>
            <a:off x="1205661" y="563859"/>
            <a:ext cx="6777817" cy="553998"/>
          </a:xfrm>
          <a:prstGeom prst="rect">
            <a:avLst/>
          </a:prstGeom>
          <a:noFill/>
        </p:spPr>
        <p:txBody>
          <a:bodyPr wrap="none" rtlCol="0">
            <a:spAutoFit/>
          </a:bodyPr>
          <a:lstStyle/>
          <a:p>
            <a:pPr marL="0" lvl="1"/>
            <a:r>
              <a:rPr lang="es-ES_tradnl" sz="3000" dirty="0"/>
              <a:t>4</a:t>
            </a:r>
            <a:r>
              <a:rPr lang="es-ES_tradnl" sz="3000" dirty="0" smtClean="0"/>
              <a:t>. </a:t>
            </a:r>
            <a:r>
              <a:rPr lang="es-ES_tradnl" sz="3000" dirty="0"/>
              <a:t>Procedimientos almacenados y </a:t>
            </a:r>
            <a:r>
              <a:rPr lang="es-ES_tradnl" sz="3000" dirty="0" err="1"/>
              <a:t>triggers</a:t>
            </a:r>
            <a:r>
              <a:rPr lang="es-ES_tradnl" sz="3000" dirty="0" smtClean="0"/>
              <a:t>.</a:t>
            </a:r>
            <a:endParaRPr lang="en-US" dirty="0"/>
          </a:p>
        </p:txBody>
      </p:sp>
    </p:spTree>
    <p:extLst>
      <p:ext uri="{BB962C8B-B14F-4D97-AF65-F5344CB8AC3E}">
        <p14:creationId xmlns:p14="http://schemas.microsoft.com/office/powerpoint/2010/main" val="1607579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165412"/>
            <a:ext cx="10719816" cy="5190938"/>
          </a:xfrm>
        </p:spPr>
        <p:txBody>
          <a:bodyPr>
            <a:normAutofit/>
          </a:bodyPr>
          <a:lstStyle/>
          <a:p>
            <a:r>
              <a:rPr lang="es-ES_tradnl" dirty="0"/>
              <a:t>Consideremos la tabla "EMP (ENO, </a:t>
            </a:r>
            <a:r>
              <a:rPr lang="es-ES_tradnl" dirty="0" err="1"/>
              <a:t>Ename</a:t>
            </a:r>
            <a:r>
              <a:rPr lang="es-ES_tradnl" dirty="0"/>
              <a:t>, Sal, DNO)," donde almacenamos información sobre los empleados de una organización. En esta tabla, DNO representa el departamento en el que trabaja el empleado. </a:t>
            </a:r>
            <a:endParaRPr lang="es-ES_tradnl" dirty="0" smtClean="0"/>
          </a:p>
          <a:p>
            <a:r>
              <a:rPr lang="es-ES_tradnl" dirty="0" smtClean="0"/>
              <a:t>Asociado </a:t>
            </a:r>
            <a:r>
              <a:rPr lang="es-ES_tradnl" dirty="0"/>
              <a:t>con DNO, hay una serie de criterios de corrección tales como</a:t>
            </a:r>
            <a:r>
              <a:rPr lang="es-ES_tradnl" dirty="0" smtClean="0"/>
              <a:t>:</a:t>
            </a:r>
          </a:p>
          <a:p>
            <a:pPr lvl="1"/>
            <a:r>
              <a:rPr lang="es-ES_tradnl" sz="2800" dirty="0"/>
              <a:t>DNO es un número </a:t>
            </a:r>
            <a:r>
              <a:rPr lang="es-ES_tradnl" sz="2800" dirty="0" smtClean="0"/>
              <a:t>entero.</a:t>
            </a:r>
          </a:p>
          <a:p>
            <a:pPr lvl="1"/>
            <a:r>
              <a:rPr lang="es-ES_tradnl" sz="2800" dirty="0" smtClean="0"/>
              <a:t>DNO </a:t>
            </a:r>
            <a:r>
              <a:rPr lang="es-ES_tradnl" sz="2800" dirty="0"/>
              <a:t>debe estar entre 100 y </a:t>
            </a:r>
            <a:r>
              <a:rPr lang="es-ES_tradnl" sz="2800" dirty="0" smtClean="0"/>
              <a:t>999.</a:t>
            </a:r>
          </a:p>
          <a:p>
            <a:pPr lvl="1"/>
            <a:r>
              <a:rPr lang="es-ES_tradnl" sz="2800" dirty="0" smtClean="0"/>
              <a:t>DNO </a:t>
            </a:r>
            <a:r>
              <a:rPr lang="es-ES_tradnl" sz="2800" dirty="0"/>
              <a:t>debe tener un valor para cada </a:t>
            </a:r>
            <a:r>
              <a:rPr lang="es-ES_tradnl" sz="2800" dirty="0" smtClean="0"/>
              <a:t>empleado.</a:t>
            </a:r>
          </a:p>
          <a:p>
            <a:pPr lvl="1"/>
            <a:r>
              <a:rPr lang="es-ES_tradnl" sz="2800" dirty="0" smtClean="0"/>
              <a:t>El </a:t>
            </a:r>
            <a:r>
              <a:rPr lang="es-ES_tradnl" sz="2800" dirty="0"/>
              <a:t>valor de DNO para un empleado dado debe coincidir con el valor de DNO en la tabla DEPT.</a:t>
            </a:r>
            <a:endParaRPr lang="es-ES_tradnl" sz="2800"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a:t>
            </a:fld>
            <a:endParaRPr lang="en-US" sz="1400" dirty="0"/>
          </a:p>
        </p:txBody>
      </p:sp>
    </p:spTree>
    <p:extLst>
      <p:ext uri="{BB962C8B-B14F-4D97-AF65-F5344CB8AC3E}">
        <p14:creationId xmlns:p14="http://schemas.microsoft.com/office/powerpoint/2010/main" val="4298703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40</a:t>
            </a:fld>
            <a:endParaRPr lang="en-US" sz="1400" dirty="0"/>
          </a:p>
        </p:txBody>
      </p:sp>
      <p:sp>
        <p:nvSpPr>
          <p:cNvPr id="7" name="CuadroTexto 6"/>
          <p:cNvSpPr txBox="1"/>
          <p:nvPr/>
        </p:nvSpPr>
        <p:spPr>
          <a:xfrm>
            <a:off x="838200" y="1275933"/>
            <a:ext cx="10515600" cy="892552"/>
          </a:xfrm>
          <a:prstGeom prst="rect">
            <a:avLst/>
          </a:prstGeom>
          <a:noFill/>
        </p:spPr>
        <p:txBody>
          <a:bodyPr wrap="square" rtlCol="0">
            <a:spAutoFit/>
          </a:bodyPr>
          <a:lstStyle/>
          <a:p>
            <a:pPr marL="457200" indent="-457200">
              <a:buFont typeface="Arial" charset="0"/>
              <a:buChar char="•"/>
            </a:pPr>
            <a:r>
              <a:rPr lang="en-US" sz="2600" dirty="0" err="1"/>
              <a:t>Ejemplo</a:t>
            </a:r>
            <a:r>
              <a:rPr lang="en-US" sz="2600" dirty="0"/>
              <a:t> </a:t>
            </a:r>
            <a:r>
              <a:rPr lang="en-US" sz="2600" dirty="0" smtClean="0"/>
              <a:t>3.1.-  </a:t>
            </a:r>
            <a:r>
              <a:rPr lang="en-US" sz="2600" dirty="0" err="1"/>
              <a:t>Suponga</a:t>
            </a:r>
            <a:r>
              <a:rPr lang="en-US" sz="2600" dirty="0"/>
              <a:t> </a:t>
            </a:r>
            <a:r>
              <a:rPr lang="en-US" sz="2600" dirty="0" err="1"/>
              <a:t>que</a:t>
            </a:r>
            <a:r>
              <a:rPr lang="en-US" sz="2600" dirty="0"/>
              <a:t> </a:t>
            </a:r>
            <a:r>
              <a:rPr lang="en-US" sz="2600" dirty="0" err="1"/>
              <a:t>las</a:t>
            </a:r>
            <a:r>
              <a:rPr lang="en-US" sz="2600" dirty="0"/>
              <a:t> </a:t>
            </a:r>
            <a:r>
              <a:rPr lang="en-US" sz="2600" dirty="0" err="1"/>
              <a:t>tablas</a:t>
            </a:r>
            <a:r>
              <a:rPr lang="en-US" sz="2600" dirty="0"/>
              <a:t> DEPT y EMP se </a:t>
            </a:r>
            <a:r>
              <a:rPr lang="en-US" sz="2600" dirty="0" err="1"/>
              <a:t>definen</a:t>
            </a:r>
            <a:r>
              <a:rPr lang="en-US" sz="2600" dirty="0"/>
              <a:t> </a:t>
            </a:r>
            <a:r>
              <a:rPr lang="en-US" sz="2600" dirty="0" err="1"/>
              <a:t>como</a:t>
            </a:r>
            <a:r>
              <a:rPr lang="en-US" sz="2600" dirty="0"/>
              <a:t> se </a:t>
            </a:r>
            <a:r>
              <a:rPr lang="en-US" sz="2600" dirty="0" err="1"/>
              <a:t>muestra</a:t>
            </a:r>
            <a:r>
              <a:rPr lang="en-US" sz="2600" dirty="0"/>
              <a:t> en la </a:t>
            </a:r>
            <a:r>
              <a:rPr lang="en-US" sz="2600" dirty="0" err="1"/>
              <a:t>Figura</a:t>
            </a:r>
            <a:r>
              <a:rPr lang="en-US" sz="2600" dirty="0"/>
              <a:t> 3.9a en Oracle. </a:t>
            </a:r>
          </a:p>
        </p:txBody>
      </p:sp>
      <p:sp>
        <p:nvSpPr>
          <p:cNvPr id="6" name="CuadroTexto 5"/>
          <p:cNvSpPr txBox="1"/>
          <p:nvPr/>
        </p:nvSpPr>
        <p:spPr>
          <a:xfrm>
            <a:off x="1205661" y="563859"/>
            <a:ext cx="6777817" cy="553998"/>
          </a:xfrm>
          <a:prstGeom prst="rect">
            <a:avLst/>
          </a:prstGeom>
          <a:noFill/>
        </p:spPr>
        <p:txBody>
          <a:bodyPr wrap="none" rtlCol="0">
            <a:spAutoFit/>
          </a:bodyPr>
          <a:lstStyle/>
          <a:p>
            <a:pPr marL="0" lvl="1"/>
            <a:r>
              <a:rPr lang="es-ES_tradnl" sz="3000" dirty="0"/>
              <a:t>4</a:t>
            </a:r>
            <a:r>
              <a:rPr lang="es-ES_tradnl" sz="3000" dirty="0" smtClean="0"/>
              <a:t>. </a:t>
            </a:r>
            <a:r>
              <a:rPr lang="es-ES_tradnl" sz="3000" dirty="0"/>
              <a:t>Procedimientos almacenados y </a:t>
            </a:r>
            <a:r>
              <a:rPr lang="es-ES_tradnl" sz="3000" dirty="0" err="1"/>
              <a:t>triggers</a:t>
            </a:r>
            <a:r>
              <a:rPr lang="es-ES_tradnl" sz="3000" dirty="0" smtClean="0"/>
              <a:t>.</a:t>
            </a:r>
            <a:endParaRPr lang="en-US" dirty="0"/>
          </a:p>
        </p:txBody>
      </p:sp>
      <p:pic>
        <p:nvPicPr>
          <p:cNvPr id="2" name="Imagen 1"/>
          <p:cNvPicPr>
            <a:picLocks noChangeAspect="1"/>
          </p:cNvPicPr>
          <p:nvPr/>
        </p:nvPicPr>
        <p:blipFill>
          <a:blip r:embed="rId2"/>
          <a:stretch>
            <a:fillRect/>
          </a:stretch>
        </p:blipFill>
        <p:spPr>
          <a:xfrm>
            <a:off x="5285149" y="2428160"/>
            <a:ext cx="6837002" cy="2814400"/>
          </a:xfrm>
          <a:prstGeom prst="rect">
            <a:avLst/>
          </a:prstGeom>
        </p:spPr>
      </p:pic>
      <p:sp>
        <p:nvSpPr>
          <p:cNvPr id="8" name="CuadroTexto 7"/>
          <p:cNvSpPr txBox="1"/>
          <p:nvPr/>
        </p:nvSpPr>
        <p:spPr>
          <a:xfrm>
            <a:off x="289560" y="2262782"/>
            <a:ext cx="4983480" cy="4493538"/>
          </a:xfrm>
          <a:prstGeom prst="rect">
            <a:avLst/>
          </a:prstGeom>
          <a:noFill/>
        </p:spPr>
        <p:txBody>
          <a:bodyPr wrap="square" rtlCol="0">
            <a:spAutoFit/>
          </a:bodyPr>
          <a:lstStyle/>
          <a:p>
            <a:pPr marL="457200" indent="-457200">
              <a:buFont typeface="Arial" charset="0"/>
              <a:buChar char="•"/>
            </a:pPr>
            <a:r>
              <a:rPr lang="en-US" sz="2600" dirty="0" err="1" smtClean="0"/>
              <a:t>Nos</a:t>
            </a:r>
            <a:r>
              <a:rPr lang="en-US" sz="2600" dirty="0" smtClean="0"/>
              <a:t> </a:t>
            </a:r>
            <a:r>
              <a:rPr lang="en-US" sz="2600" dirty="0" err="1"/>
              <a:t>gustaría</a:t>
            </a:r>
            <a:r>
              <a:rPr lang="en-US" sz="2600" dirty="0"/>
              <a:t> </a:t>
            </a:r>
            <a:r>
              <a:rPr lang="en-US" sz="2600" dirty="0" err="1"/>
              <a:t>escribir</a:t>
            </a:r>
            <a:r>
              <a:rPr lang="en-US" sz="2600" dirty="0"/>
              <a:t> un </a:t>
            </a:r>
            <a:r>
              <a:rPr lang="en-US" sz="2600" dirty="0" err="1"/>
              <a:t>procedimiento</a:t>
            </a:r>
            <a:r>
              <a:rPr lang="en-US" sz="2600" dirty="0"/>
              <a:t> </a:t>
            </a:r>
            <a:r>
              <a:rPr lang="en-US" sz="2600" dirty="0" err="1"/>
              <a:t>almacenado</a:t>
            </a:r>
            <a:r>
              <a:rPr lang="en-US" sz="2600" dirty="0"/>
              <a:t> </a:t>
            </a:r>
            <a:r>
              <a:rPr lang="en-US" sz="2600" dirty="0" err="1"/>
              <a:t>que</a:t>
            </a:r>
            <a:r>
              <a:rPr lang="en-US" sz="2600" dirty="0"/>
              <a:t>, </a:t>
            </a:r>
            <a:r>
              <a:rPr lang="en-US" sz="2600" dirty="0" err="1"/>
              <a:t>cuando</a:t>
            </a:r>
            <a:r>
              <a:rPr lang="en-US" sz="2600" dirty="0"/>
              <a:t> se le </a:t>
            </a:r>
            <a:r>
              <a:rPr lang="en-US" sz="2600" dirty="0" err="1"/>
              <a:t>asigne</a:t>
            </a:r>
            <a:r>
              <a:rPr lang="en-US" sz="2600" dirty="0"/>
              <a:t> un </a:t>
            </a:r>
            <a:r>
              <a:rPr lang="en-US" sz="2600" dirty="0" err="1"/>
              <a:t>número</a:t>
            </a:r>
            <a:r>
              <a:rPr lang="en-US" sz="2600" dirty="0"/>
              <a:t> de </a:t>
            </a:r>
            <a:r>
              <a:rPr lang="en-US" sz="2600" dirty="0" err="1"/>
              <a:t>departamento</a:t>
            </a:r>
            <a:r>
              <a:rPr lang="en-US" sz="2600" dirty="0"/>
              <a:t> (v-</a:t>
            </a:r>
            <a:r>
              <a:rPr lang="en-US" sz="2600" dirty="0" err="1"/>
              <a:t>dno</a:t>
            </a:r>
            <a:r>
              <a:rPr lang="en-US" sz="2600" dirty="0"/>
              <a:t>) </a:t>
            </a:r>
            <a:r>
              <a:rPr lang="en-US" sz="2600" dirty="0" err="1"/>
              <a:t>como</a:t>
            </a:r>
            <a:r>
              <a:rPr lang="en-US" sz="2600" dirty="0"/>
              <a:t> </a:t>
            </a:r>
            <a:r>
              <a:rPr lang="en-US" sz="2600" dirty="0" err="1"/>
              <a:t>parámetro</a:t>
            </a:r>
            <a:r>
              <a:rPr lang="en-US" sz="2600" dirty="0"/>
              <a:t> de entrada, </a:t>
            </a:r>
            <a:r>
              <a:rPr lang="en-US" sz="2600" dirty="0" err="1"/>
              <a:t>eliminará</a:t>
            </a:r>
            <a:r>
              <a:rPr lang="en-US" sz="2600" dirty="0"/>
              <a:t> </a:t>
            </a:r>
            <a:r>
              <a:rPr lang="en-US" sz="2600" dirty="0" err="1"/>
              <a:t>ese</a:t>
            </a:r>
            <a:r>
              <a:rPr lang="en-US" sz="2600" dirty="0"/>
              <a:t> </a:t>
            </a:r>
            <a:r>
              <a:rPr lang="en-US" sz="2600" dirty="0" err="1"/>
              <a:t>departamento</a:t>
            </a:r>
            <a:r>
              <a:rPr lang="en-US" sz="2600" dirty="0"/>
              <a:t> de la </a:t>
            </a:r>
            <a:r>
              <a:rPr lang="en-US" sz="2600" dirty="0" err="1"/>
              <a:t>tabla</a:t>
            </a:r>
            <a:r>
              <a:rPr lang="en-US" sz="2600" dirty="0"/>
              <a:t> DEPT. Para </a:t>
            </a:r>
            <a:r>
              <a:rPr lang="en-US" sz="2600" dirty="0" err="1"/>
              <a:t>simplificar</a:t>
            </a:r>
            <a:r>
              <a:rPr lang="en-US" sz="2600" dirty="0"/>
              <a:t>, </a:t>
            </a:r>
            <a:r>
              <a:rPr lang="en-US" sz="2600" dirty="0" err="1"/>
              <a:t>asumimos</a:t>
            </a:r>
            <a:r>
              <a:rPr lang="en-US" sz="2600" dirty="0"/>
              <a:t> </a:t>
            </a:r>
            <a:r>
              <a:rPr lang="en-US" sz="2600" dirty="0" err="1"/>
              <a:t>que</a:t>
            </a:r>
            <a:r>
              <a:rPr lang="en-US" sz="2600" dirty="0"/>
              <a:t> el </a:t>
            </a:r>
            <a:r>
              <a:rPr lang="en-US" sz="2600" dirty="0" err="1"/>
              <a:t>departamento</a:t>
            </a:r>
            <a:r>
              <a:rPr lang="en-US" sz="2600" dirty="0"/>
              <a:t> </a:t>
            </a:r>
            <a:r>
              <a:rPr lang="en-US" sz="2600" dirty="0" err="1"/>
              <a:t>identificado</a:t>
            </a:r>
            <a:r>
              <a:rPr lang="en-US" sz="2600" dirty="0"/>
              <a:t> </a:t>
            </a:r>
            <a:r>
              <a:rPr lang="en-US" sz="2600" dirty="0" err="1"/>
              <a:t>por</a:t>
            </a:r>
            <a:r>
              <a:rPr lang="en-US" sz="2600" dirty="0"/>
              <a:t> </a:t>
            </a:r>
            <a:r>
              <a:rPr lang="en-US" sz="2600" dirty="0" smtClean="0"/>
              <a:t>v−</a:t>
            </a:r>
            <a:r>
              <a:rPr lang="en-US" sz="2600" dirty="0" err="1" smtClean="0"/>
              <a:t>dno</a:t>
            </a:r>
            <a:r>
              <a:rPr lang="en-US" sz="2600" dirty="0" smtClean="0"/>
              <a:t> </a:t>
            </a:r>
            <a:r>
              <a:rPr lang="en-US" sz="2600" dirty="0" err="1"/>
              <a:t>está</a:t>
            </a:r>
            <a:r>
              <a:rPr lang="en-US" sz="2600" dirty="0"/>
              <a:t> </a:t>
            </a:r>
            <a:r>
              <a:rPr lang="en-US" sz="2600" dirty="0" err="1"/>
              <a:t>almacenado</a:t>
            </a:r>
            <a:r>
              <a:rPr lang="en-US" sz="2600" dirty="0"/>
              <a:t> en la base de </a:t>
            </a:r>
            <a:r>
              <a:rPr lang="en-US" sz="2600" dirty="0" err="1"/>
              <a:t>datos</a:t>
            </a:r>
            <a:r>
              <a:rPr lang="en-US" sz="2600" dirty="0"/>
              <a:t>.</a:t>
            </a:r>
          </a:p>
        </p:txBody>
      </p:sp>
    </p:spTree>
    <p:extLst>
      <p:ext uri="{BB962C8B-B14F-4D97-AF65-F5344CB8AC3E}">
        <p14:creationId xmlns:p14="http://schemas.microsoft.com/office/powerpoint/2010/main" val="14024812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41</a:t>
            </a:fld>
            <a:endParaRPr lang="en-US" sz="1400" dirty="0"/>
          </a:p>
        </p:txBody>
      </p:sp>
      <p:sp>
        <p:nvSpPr>
          <p:cNvPr id="7" name="CuadroTexto 6"/>
          <p:cNvSpPr txBox="1"/>
          <p:nvPr/>
        </p:nvSpPr>
        <p:spPr>
          <a:xfrm>
            <a:off x="838200" y="1275933"/>
            <a:ext cx="10515600" cy="4832092"/>
          </a:xfrm>
          <a:prstGeom prst="rect">
            <a:avLst/>
          </a:prstGeom>
          <a:noFill/>
        </p:spPr>
        <p:txBody>
          <a:bodyPr wrap="square" rtlCol="0">
            <a:spAutoFit/>
          </a:bodyPr>
          <a:lstStyle/>
          <a:p>
            <a:pPr marL="457200" indent="-457200">
              <a:buFont typeface="Arial" charset="0"/>
              <a:buChar char="•"/>
            </a:pPr>
            <a:r>
              <a:rPr lang="en-US" sz="2800" dirty="0"/>
              <a:t>La </a:t>
            </a:r>
            <a:r>
              <a:rPr lang="en-US" sz="2800" dirty="0" err="1"/>
              <a:t>Figura</a:t>
            </a:r>
            <a:r>
              <a:rPr lang="en-US" sz="2800" dirty="0"/>
              <a:t> 3.9b </a:t>
            </a:r>
            <a:r>
              <a:rPr lang="en-US" sz="2800" dirty="0" err="1"/>
              <a:t>muestra</a:t>
            </a:r>
            <a:r>
              <a:rPr lang="en-US" sz="2800" dirty="0"/>
              <a:t> </a:t>
            </a:r>
            <a:r>
              <a:rPr lang="en-US" sz="2800" dirty="0" err="1"/>
              <a:t>este</a:t>
            </a:r>
            <a:r>
              <a:rPr lang="en-US" sz="2800" dirty="0"/>
              <a:t> </a:t>
            </a:r>
            <a:r>
              <a:rPr lang="en-US" sz="2800" dirty="0" err="1"/>
              <a:t>procedimiento</a:t>
            </a:r>
            <a:r>
              <a:rPr lang="en-US" sz="2800" dirty="0"/>
              <a:t> </a:t>
            </a:r>
            <a:r>
              <a:rPr lang="en-US" sz="2800" dirty="0" err="1"/>
              <a:t>implementado</a:t>
            </a:r>
            <a:r>
              <a:rPr lang="en-US" sz="2800" dirty="0"/>
              <a:t> en </a:t>
            </a:r>
            <a:r>
              <a:rPr lang="en-US" sz="2800" dirty="0" smtClean="0"/>
              <a:t>PL/SQL</a:t>
            </a:r>
            <a:r>
              <a:rPr lang="en-US" sz="2800" dirty="0"/>
              <a:t>. Este </a:t>
            </a:r>
            <a:r>
              <a:rPr lang="en-US" sz="2800" dirty="0" err="1"/>
              <a:t>código</a:t>
            </a:r>
            <a:r>
              <a:rPr lang="en-US" sz="2800" dirty="0"/>
              <a:t> </a:t>
            </a:r>
            <a:r>
              <a:rPr lang="en-US" sz="2800" dirty="0" err="1"/>
              <a:t>simplemente</a:t>
            </a:r>
            <a:r>
              <a:rPr lang="en-US" sz="2800" dirty="0"/>
              <a:t> </a:t>
            </a:r>
            <a:r>
              <a:rPr lang="en-US" sz="2800" dirty="0" err="1"/>
              <a:t>elimina</a:t>
            </a:r>
            <a:r>
              <a:rPr lang="en-US" sz="2800" dirty="0"/>
              <a:t> el </a:t>
            </a:r>
            <a:r>
              <a:rPr lang="en-US" sz="2800" dirty="0" err="1"/>
              <a:t>departamento</a:t>
            </a:r>
            <a:r>
              <a:rPr lang="en-US" sz="2800" dirty="0"/>
              <a:t> </a:t>
            </a:r>
            <a:r>
              <a:rPr lang="en-US" sz="2800" dirty="0" err="1"/>
              <a:t>que</a:t>
            </a:r>
            <a:r>
              <a:rPr lang="en-US" sz="2800" dirty="0"/>
              <a:t> </a:t>
            </a:r>
            <a:r>
              <a:rPr lang="en-US" sz="2800" dirty="0" err="1"/>
              <a:t>tiene</a:t>
            </a:r>
            <a:r>
              <a:rPr lang="en-US" sz="2800" dirty="0"/>
              <a:t> </a:t>
            </a:r>
            <a:r>
              <a:rPr lang="en-US" sz="2800" dirty="0" err="1"/>
              <a:t>su</a:t>
            </a:r>
            <a:r>
              <a:rPr lang="en-US" sz="2800" dirty="0"/>
              <a:t> </a:t>
            </a:r>
            <a:r>
              <a:rPr lang="en-US" sz="2800" dirty="0" err="1"/>
              <a:t>columna</a:t>
            </a:r>
            <a:r>
              <a:rPr lang="en-US" sz="2800" dirty="0"/>
              <a:t> </a:t>
            </a:r>
            <a:r>
              <a:rPr lang="en-US" sz="2800" dirty="0" err="1"/>
              <a:t>Deptno</a:t>
            </a:r>
            <a:r>
              <a:rPr lang="en-US" sz="2800" dirty="0"/>
              <a:t> </a:t>
            </a:r>
            <a:r>
              <a:rPr lang="en-US" sz="2800" dirty="0" err="1"/>
              <a:t>igual</a:t>
            </a:r>
            <a:r>
              <a:rPr lang="en-US" sz="2800" dirty="0"/>
              <a:t> al </a:t>
            </a:r>
            <a:r>
              <a:rPr lang="en-US" sz="2800" dirty="0" err="1"/>
              <a:t>parámetro</a:t>
            </a:r>
            <a:r>
              <a:rPr lang="en-US" sz="2800" dirty="0"/>
              <a:t> de entrada (</a:t>
            </a:r>
            <a:r>
              <a:rPr lang="en-US" sz="2800" dirty="0" err="1"/>
              <a:t>vea</a:t>
            </a:r>
            <a:r>
              <a:rPr lang="en-US" sz="2800" dirty="0"/>
              <a:t> </a:t>
            </a:r>
            <a:r>
              <a:rPr lang="en-US" sz="2800" dirty="0" err="1"/>
              <a:t>las</a:t>
            </a:r>
            <a:r>
              <a:rPr lang="en-US" sz="2800" dirty="0"/>
              <a:t> </a:t>
            </a:r>
            <a:r>
              <a:rPr lang="en-US" sz="2800" dirty="0" err="1"/>
              <a:t>líneas</a:t>
            </a:r>
            <a:r>
              <a:rPr lang="en-US" sz="2800" dirty="0"/>
              <a:t> de </a:t>
            </a:r>
            <a:r>
              <a:rPr lang="en-US" sz="2800" dirty="0" err="1"/>
              <a:t>procedimiento</a:t>
            </a:r>
            <a:r>
              <a:rPr lang="en-US" sz="2800" dirty="0"/>
              <a:t> 4 y 5). </a:t>
            </a:r>
            <a:endParaRPr lang="en-US" sz="2800" dirty="0" smtClean="0"/>
          </a:p>
          <a:p>
            <a:pPr marL="457200" indent="-457200">
              <a:buFont typeface="Arial" charset="0"/>
              <a:buChar char="•"/>
            </a:pPr>
            <a:r>
              <a:rPr lang="en-US" sz="2800" dirty="0" err="1" smtClean="0"/>
              <a:t>Ahora</a:t>
            </a:r>
            <a:r>
              <a:rPr lang="en-US" sz="2800" dirty="0"/>
              <a:t>, </a:t>
            </a:r>
            <a:r>
              <a:rPr lang="en-US" sz="2800" dirty="0" err="1"/>
              <a:t>queremos</a:t>
            </a:r>
            <a:r>
              <a:rPr lang="en-US" sz="2800" dirty="0"/>
              <a:t> </a:t>
            </a:r>
            <a:r>
              <a:rPr lang="en-US" sz="2800" dirty="0" err="1"/>
              <a:t>escribir</a:t>
            </a:r>
            <a:r>
              <a:rPr lang="en-US" sz="2800" dirty="0"/>
              <a:t> un </a:t>
            </a:r>
            <a:r>
              <a:rPr lang="es-ES_tradnl" sz="2800" dirty="0" err="1" smtClean="0"/>
              <a:t>trigger</a:t>
            </a:r>
            <a:r>
              <a:rPr lang="es-ES_tradnl" sz="2800" dirty="0" smtClean="0"/>
              <a:t> </a:t>
            </a:r>
            <a:r>
              <a:rPr lang="en-US" sz="2800" dirty="0" err="1" smtClean="0"/>
              <a:t>que</a:t>
            </a:r>
            <a:r>
              <a:rPr lang="en-US" sz="2800" dirty="0" smtClean="0"/>
              <a:t> </a:t>
            </a:r>
            <a:r>
              <a:rPr lang="en-US" sz="2800" dirty="0"/>
              <a:t>se </a:t>
            </a:r>
            <a:r>
              <a:rPr lang="en-US" sz="2800" dirty="0" err="1"/>
              <a:t>ejecute</a:t>
            </a:r>
            <a:r>
              <a:rPr lang="en-US" sz="2800" dirty="0"/>
              <a:t> </a:t>
            </a:r>
            <a:r>
              <a:rPr lang="en-US" sz="2800" dirty="0" err="1"/>
              <a:t>cuando</a:t>
            </a:r>
            <a:r>
              <a:rPr lang="en-US" sz="2800" dirty="0"/>
              <a:t> </a:t>
            </a:r>
            <a:r>
              <a:rPr lang="en-US" sz="2800" dirty="0" err="1"/>
              <a:t>las</a:t>
            </a:r>
            <a:r>
              <a:rPr lang="en-US" sz="2800" dirty="0"/>
              <a:t> </a:t>
            </a:r>
            <a:r>
              <a:rPr lang="en-US" sz="2800" dirty="0" err="1"/>
              <a:t>filas</a:t>
            </a:r>
            <a:r>
              <a:rPr lang="en-US" sz="2800" dirty="0"/>
              <a:t> se </a:t>
            </a:r>
            <a:r>
              <a:rPr lang="en-US" sz="2800" dirty="0" err="1"/>
              <a:t>eliminen</a:t>
            </a:r>
            <a:r>
              <a:rPr lang="en-US" sz="2800" dirty="0"/>
              <a:t> de la </a:t>
            </a:r>
            <a:r>
              <a:rPr lang="en-US" sz="2800" dirty="0" err="1"/>
              <a:t>tabla</a:t>
            </a:r>
            <a:r>
              <a:rPr lang="en-US" sz="2800" dirty="0"/>
              <a:t> EMP. Si el </a:t>
            </a:r>
            <a:r>
              <a:rPr lang="en-US" sz="2800" dirty="0" err="1"/>
              <a:t>empleado</a:t>
            </a:r>
            <a:r>
              <a:rPr lang="en-US" sz="2800" dirty="0"/>
              <a:t> </a:t>
            </a:r>
            <a:r>
              <a:rPr lang="en-US" sz="2800" dirty="0" err="1"/>
              <a:t>eliminado</a:t>
            </a:r>
            <a:r>
              <a:rPr lang="en-US" sz="2800" dirty="0"/>
              <a:t> </a:t>
            </a:r>
            <a:r>
              <a:rPr lang="en-US" sz="2800" dirty="0" err="1"/>
              <a:t>es</a:t>
            </a:r>
            <a:r>
              <a:rPr lang="en-US" sz="2800" dirty="0"/>
              <a:t> el </a:t>
            </a:r>
            <a:r>
              <a:rPr lang="es-ES" sz="2800" dirty="0" smtClean="0"/>
              <a:t>único </a:t>
            </a:r>
            <a:r>
              <a:rPr lang="en-US" sz="2800" dirty="0" err="1" smtClean="0"/>
              <a:t>empleado</a:t>
            </a:r>
            <a:r>
              <a:rPr lang="en-US" sz="2800" dirty="0" smtClean="0"/>
              <a:t> </a:t>
            </a:r>
            <a:r>
              <a:rPr lang="en-US" sz="2800" dirty="0" err="1" smtClean="0"/>
              <a:t>que</a:t>
            </a:r>
            <a:r>
              <a:rPr lang="en-US" sz="2800" dirty="0" smtClean="0"/>
              <a:t> </a:t>
            </a:r>
            <a:r>
              <a:rPr lang="en-US" sz="2800" dirty="0" err="1" smtClean="0"/>
              <a:t>queda</a:t>
            </a:r>
            <a:r>
              <a:rPr lang="en-US" sz="2800" dirty="0" smtClean="0"/>
              <a:t> del </a:t>
            </a:r>
            <a:r>
              <a:rPr lang="en-US" sz="2800" dirty="0" err="1"/>
              <a:t>departamento</a:t>
            </a:r>
            <a:r>
              <a:rPr lang="en-US" sz="2800" dirty="0"/>
              <a:t>, el </a:t>
            </a:r>
            <a:r>
              <a:rPr lang="es-ES_tradnl" sz="2800" dirty="0" err="1" smtClean="0"/>
              <a:t>trigger</a:t>
            </a:r>
            <a:r>
              <a:rPr lang="es-ES_tradnl" sz="2800" dirty="0" smtClean="0"/>
              <a:t> </a:t>
            </a:r>
            <a:r>
              <a:rPr lang="en-US" sz="2800" dirty="0" err="1" smtClean="0"/>
              <a:t>utiliza</a:t>
            </a:r>
            <a:r>
              <a:rPr lang="en-US" sz="2800" dirty="0" smtClean="0"/>
              <a:t> </a:t>
            </a:r>
            <a:r>
              <a:rPr lang="en-US" sz="2800" dirty="0"/>
              <a:t>el </a:t>
            </a:r>
            <a:r>
              <a:rPr lang="en-US" sz="2800" dirty="0" err="1"/>
              <a:t>procedimiento</a:t>
            </a:r>
            <a:r>
              <a:rPr lang="en-US" sz="2800" dirty="0"/>
              <a:t> </a:t>
            </a:r>
            <a:r>
              <a:rPr lang="en-US" sz="2800" dirty="0" err="1"/>
              <a:t>almacenado</a:t>
            </a:r>
            <a:r>
              <a:rPr lang="en-US" sz="2800" dirty="0"/>
              <a:t> anterior para </a:t>
            </a:r>
            <a:r>
              <a:rPr lang="en-US" sz="2800" dirty="0" err="1"/>
              <a:t>eliminar</a:t>
            </a:r>
            <a:r>
              <a:rPr lang="en-US" sz="2800" dirty="0"/>
              <a:t> el </a:t>
            </a:r>
            <a:r>
              <a:rPr lang="en-US" sz="2800" dirty="0" err="1"/>
              <a:t>departamento</a:t>
            </a:r>
            <a:r>
              <a:rPr lang="en-US" sz="2800" dirty="0"/>
              <a:t> de la </a:t>
            </a:r>
            <a:r>
              <a:rPr lang="en-US" sz="2800" dirty="0" err="1"/>
              <a:t>tabla</a:t>
            </a:r>
            <a:r>
              <a:rPr lang="en-US" sz="2800" dirty="0"/>
              <a:t> DEPT </a:t>
            </a:r>
            <a:r>
              <a:rPr lang="en-US" sz="2800" dirty="0" err="1"/>
              <a:t>también</a:t>
            </a:r>
            <a:r>
              <a:rPr lang="en-US" sz="2800" dirty="0"/>
              <a:t>. De lo </a:t>
            </a:r>
            <a:r>
              <a:rPr lang="en-US" sz="2800" dirty="0" err="1"/>
              <a:t>contrario</a:t>
            </a:r>
            <a:r>
              <a:rPr lang="en-US" sz="2800" dirty="0"/>
              <a:t>, el </a:t>
            </a:r>
            <a:r>
              <a:rPr lang="es-ES_tradnl" sz="2800" dirty="0" err="1" smtClean="0"/>
              <a:t>trigger</a:t>
            </a:r>
            <a:r>
              <a:rPr lang="es-ES_tradnl" sz="2800" dirty="0" smtClean="0"/>
              <a:t> </a:t>
            </a:r>
            <a:r>
              <a:rPr lang="en-US" sz="2800" dirty="0" smtClean="0"/>
              <a:t>no </a:t>
            </a:r>
            <a:r>
              <a:rPr lang="en-US" sz="2800" dirty="0" err="1"/>
              <a:t>hace</a:t>
            </a:r>
            <a:r>
              <a:rPr lang="en-US" sz="2800" dirty="0"/>
              <a:t> nada. Este </a:t>
            </a:r>
            <a:r>
              <a:rPr lang="es-ES_tradnl" sz="2800" dirty="0" err="1" smtClean="0"/>
              <a:t>trigger</a:t>
            </a:r>
            <a:r>
              <a:rPr lang="es-ES_tradnl" sz="2800" dirty="0" smtClean="0"/>
              <a:t> </a:t>
            </a:r>
            <a:r>
              <a:rPr lang="en-US" sz="2800" dirty="0" err="1" smtClean="0"/>
              <a:t>está</a:t>
            </a:r>
            <a:r>
              <a:rPr lang="en-US" sz="2800" dirty="0" smtClean="0"/>
              <a:t> </a:t>
            </a:r>
            <a:r>
              <a:rPr lang="en-US" sz="2800" dirty="0" err="1"/>
              <a:t>diseñado</a:t>
            </a:r>
            <a:r>
              <a:rPr lang="en-US" sz="2800" dirty="0"/>
              <a:t> para </a:t>
            </a:r>
            <a:r>
              <a:rPr lang="en-US" sz="2800" dirty="0" err="1"/>
              <a:t>eliminar</a:t>
            </a:r>
            <a:r>
              <a:rPr lang="en-US" sz="2800" dirty="0"/>
              <a:t> los </a:t>
            </a:r>
            <a:r>
              <a:rPr lang="en-US" sz="2800" dirty="0" err="1"/>
              <a:t>departamentos</a:t>
            </a:r>
            <a:r>
              <a:rPr lang="en-US" sz="2800" dirty="0"/>
              <a:t> </a:t>
            </a:r>
            <a:r>
              <a:rPr lang="en-US" sz="2800" dirty="0" err="1"/>
              <a:t>cuando</a:t>
            </a:r>
            <a:r>
              <a:rPr lang="en-US" sz="2800" dirty="0"/>
              <a:t> </a:t>
            </a:r>
            <a:r>
              <a:rPr lang="en-US" sz="2800" dirty="0" smtClean="0"/>
              <a:t>no </a:t>
            </a:r>
            <a:r>
              <a:rPr lang="en-US" sz="2800" dirty="0"/>
              <a:t>les </a:t>
            </a:r>
            <a:r>
              <a:rPr lang="en-US" sz="2800" dirty="0" err="1"/>
              <a:t>quedan</a:t>
            </a:r>
            <a:r>
              <a:rPr lang="en-US" sz="2800" dirty="0"/>
              <a:t> </a:t>
            </a:r>
            <a:r>
              <a:rPr lang="en-US" sz="2800" dirty="0" err="1"/>
              <a:t>empleados</a:t>
            </a:r>
            <a:r>
              <a:rPr lang="en-US" sz="2800" dirty="0"/>
              <a:t>. </a:t>
            </a:r>
          </a:p>
        </p:txBody>
      </p:sp>
      <p:sp>
        <p:nvSpPr>
          <p:cNvPr id="6" name="CuadroTexto 5"/>
          <p:cNvSpPr txBox="1"/>
          <p:nvPr/>
        </p:nvSpPr>
        <p:spPr>
          <a:xfrm>
            <a:off x="1205661" y="563859"/>
            <a:ext cx="6777817" cy="553998"/>
          </a:xfrm>
          <a:prstGeom prst="rect">
            <a:avLst/>
          </a:prstGeom>
          <a:noFill/>
        </p:spPr>
        <p:txBody>
          <a:bodyPr wrap="none" rtlCol="0">
            <a:spAutoFit/>
          </a:bodyPr>
          <a:lstStyle/>
          <a:p>
            <a:pPr marL="0" lvl="1"/>
            <a:r>
              <a:rPr lang="es-ES_tradnl" sz="3000" dirty="0"/>
              <a:t>4</a:t>
            </a:r>
            <a:r>
              <a:rPr lang="es-ES_tradnl" sz="3000" dirty="0" smtClean="0"/>
              <a:t>. </a:t>
            </a:r>
            <a:r>
              <a:rPr lang="es-ES_tradnl" sz="3000" dirty="0"/>
              <a:t>Procedimientos almacenados y </a:t>
            </a:r>
            <a:r>
              <a:rPr lang="es-ES_tradnl" sz="3000" dirty="0" err="1"/>
              <a:t>triggers</a:t>
            </a:r>
            <a:r>
              <a:rPr lang="es-ES_tradnl" sz="3000" dirty="0" smtClean="0"/>
              <a:t>.</a:t>
            </a:r>
            <a:endParaRPr lang="en-US" dirty="0"/>
          </a:p>
        </p:txBody>
      </p:sp>
    </p:spTree>
    <p:extLst>
      <p:ext uri="{BB962C8B-B14F-4D97-AF65-F5344CB8AC3E}">
        <p14:creationId xmlns:p14="http://schemas.microsoft.com/office/powerpoint/2010/main" val="12278225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42</a:t>
            </a:fld>
            <a:endParaRPr lang="en-US" sz="1400" dirty="0"/>
          </a:p>
        </p:txBody>
      </p:sp>
      <p:sp>
        <p:nvSpPr>
          <p:cNvPr id="7" name="CuadroTexto 6"/>
          <p:cNvSpPr txBox="1"/>
          <p:nvPr/>
        </p:nvSpPr>
        <p:spPr>
          <a:xfrm>
            <a:off x="640080" y="1424940"/>
            <a:ext cx="4617720" cy="3539430"/>
          </a:xfrm>
          <a:prstGeom prst="rect">
            <a:avLst/>
          </a:prstGeom>
          <a:noFill/>
        </p:spPr>
        <p:txBody>
          <a:bodyPr wrap="square" rtlCol="0">
            <a:spAutoFit/>
          </a:bodyPr>
          <a:lstStyle/>
          <a:p>
            <a:pPr marL="457200" indent="-457200">
              <a:buFont typeface="Arial" charset="0"/>
              <a:buChar char="•"/>
            </a:pPr>
            <a:r>
              <a:rPr lang="en-US" sz="2800" dirty="0" smtClean="0"/>
              <a:t>La </a:t>
            </a:r>
            <a:r>
              <a:rPr lang="en-US" sz="2800" dirty="0" err="1"/>
              <a:t>Figura</a:t>
            </a:r>
            <a:r>
              <a:rPr lang="en-US" sz="2800" dirty="0"/>
              <a:t> 3.9c </a:t>
            </a:r>
            <a:r>
              <a:rPr lang="en-US" sz="2800" dirty="0" err="1"/>
              <a:t>muestra</a:t>
            </a:r>
            <a:r>
              <a:rPr lang="en-US" sz="2800" dirty="0"/>
              <a:t> el </a:t>
            </a:r>
            <a:r>
              <a:rPr lang="en-US" sz="2800" dirty="0" err="1"/>
              <a:t>código</a:t>
            </a:r>
            <a:r>
              <a:rPr lang="en-US" sz="2800" dirty="0"/>
              <a:t> </a:t>
            </a:r>
            <a:r>
              <a:rPr lang="en-US" sz="2800" dirty="0" smtClean="0"/>
              <a:t>PL/SQL </a:t>
            </a:r>
            <a:r>
              <a:rPr lang="en-US" sz="2800" dirty="0"/>
              <a:t>para </a:t>
            </a:r>
            <a:r>
              <a:rPr lang="en-US" sz="2800" dirty="0" err="1"/>
              <a:t>este</a:t>
            </a:r>
            <a:r>
              <a:rPr lang="en-US" sz="2800" dirty="0"/>
              <a:t> </a:t>
            </a:r>
            <a:r>
              <a:rPr lang="en-US" sz="2800" dirty="0" err="1"/>
              <a:t>disparador</a:t>
            </a:r>
            <a:r>
              <a:rPr lang="en-US" sz="2800" dirty="0"/>
              <a:t>. Dado </a:t>
            </a:r>
            <a:r>
              <a:rPr lang="en-US" sz="2800" dirty="0" err="1"/>
              <a:t>que</a:t>
            </a:r>
            <a:r>
              <a:rPr lang="en-US" sz="2800" dirty="0"/>
              <a:t> la </a:t>
            </a:r>
            <a:r>
              <a:rPr lang="en-US" sz="2800" dirty="0" err="1"/>
              <a:t>operación</a:t>
            </a:r>
            <a:r>
              <a:rPr lang="en-US" sz="2800" dirty="0"/>
              <a:t> de </a:t>
            </a:r>
            <a:r>
              <a:rPr lang="en-US" sz="2800" dirty="0" err="1"/>
              <a:t>eliminación</a:t>
            </a:r>
            <a:r>
              <a:rPr lang="en-US" sz="2800" dirty="0"/>
              <a:t> </a:t>
            </a:r>
            <a:r>
              <a:rPr lang="en-US" sz="2800" dirty="0" err="1"/>
              <a:t>puede</a:t>
            </a:r>
            <a:r>
              <a:rPr lang="en-US" sz="2800" dirty="0"/>
              <a:t> </a:t>
            </a:r>
            <a:r>
              <a:rPr lang="en-US" sz="2800" dirty="0" err="1"/>
              <a:t>eliminar</a:t>
            </a:r>
            <a:r>
              <a:rPr lang="en-US" sz="2800" dirty="0"/>
              <a:t> </a:t>
            </a:r>
            <a:r>
              <a:rPr lang="en-US" sz="2800" dirty="0" err="1"/>
              <a:t>más</a:t>
            </a:r>
            <a:r>
              <a:rPr lang="en-US" sz="2800" dirty="0"/>
              <a:t> de </a:t>
            </a:r>
            <a:r>
              <a:rPr lang="en-US" sz="2800" dirty="0" err="1"/>
              <a:t>una</a:t>
            </a:r>
            <a:r>
              <a:rPr lang="en-US" sz="2800" dirty="0"/>
              <a:t> </a:t>
            </a:r>
            <a:r>
              <a:rPr lang="en-US" sz="2800" dirty="0" err="1"/>
              <a:t>fila</a:t>
            </a:r>
            <a:r>
              <a:rPr lang="en-US" sz="2800" dirty="0"/>
              <a:t> de la </a:t>
            </a:r>
            <a:r>
              <a:rPr lang="en-US" sz="2800" dirty="0" err="1"/>
              <a:t>tabla</a:t>
            </a:r>
            <a:r>
              <a:rPr lang="en-US" sz="2800" dirty="0"/>
              <a:t> de EMP, </a:t>
            </a:r>
            <a:r>
              <a:rPr lang="en-US" sz="2800" dirty="0" err="1"/>
              <a:t>debemos</a:t>
            </a:r>
            <a:r>
              <a:rPr lang="en-US" sz="2800" dirty="0"/>
              <a:t> </a:t>
            </a:r>
            <a:r>
              <a:rPr lang="en-US" sz="2800" dirty="0" err="1"/>
              <a:t>usar</a:t>
            </a:r>
            <a:r>
              <a:rPr lang="en-US" sz="2800" dirty="0"/>
              <a:t> un </a:t>
            </a:r>
            <a:r>
              <a:rPr lang="es-ES_tradnl" sz="2800" dirty="0" err="1" smtClean="0"/>
              <a:t>trigger</a:t>
            </a:r>
            <a:r>
              <a:rPr lang="es-ES_tradnl" sz="2800" dirty="0" smtClean="0"/>
              <a:t> </a:t>
            </a:r>
            <a:r>
              <a:rPr lang="en-US" sz="2800" dirty="0" smtClean="0"/>
              <a:t>de </a:t>
            </a:r>
            <a:r>
              <a:rPr lang="en-US" sz="2800" dirty="0" err="1"/>
              <a:t>fila</a:t>
            </a:r>
            <a:r>
              <a:rPr lang="en-US" sz="2800" dirty="0"/>
              <a:t> (</a:t>
            </a:r>
            <a:r>
              <a:rPr lang="en-US" sz="2800" dirty="0" err="1"/>
              <a:t>vea</a:t>
            </a:r>
            <a:r>
              <a:rPr lang="en-US" sz="2800" dirty="0"/>
              <a:t> la </a:t>
            </a:r>
            <a:r>
              <a:rPr lang="en-US" sz="2800" dirty="0" err="1"/>
              <a:t>línea</a:t>
            </a:r>
            <a:r>
              <a:rPr lang="en-US" sz="2800" dirty="0"/>
              <a:t> 3). </a:t>
            </a:r>
          </a:p>
        </p:txBody>
      </p:sp>
      <p:sp>
        <p:nvSpPr>
          <p:cNvPr id="6" name="CuadroTexto 5"/>
          <p:cNvSpPr txBox="1"/>
          <p:nvPr/>
        </p:nvSpPr>
        <p:spPr>
          <a:xfrm>
            <a:off x="1205661" y="563859"/>
            <a:ext cx="6777817" cy="553998"/>
          </a:xfrm>
          <a:prstGeom prst="rect">
            <a:avLst/>
          </a:prstGeom>
          <a:noFill/>
        </p:spPr>
        <p:txBody>
          <a:bodyPr wrap="none" rtlCol="0">
            <a:spAutoFit/>
          </a:bodyPr>
          <a:lstStyle/>
          <a:p>
            <a:pPr marL="0" lvl="1"/>
            <a:r>
              <a:rPr lang="es-ES_tradnl" sz="3000" dirty="0"/>
              <a:t>4</a:t>
            </a:r>
            <a:r>
              <a:rPr lang="es-ES_tradnl" sz="3000" dirty="0" smtClean="0"/>
              <a:t>. </a:t>
            </a:r>
            <a:r>
              <a:rPr lang="es-ES_tradnl" sz="3000" dirty="0"/>
              <a:t>Procedimientos almacenados y </a:t>
            </a:r>
            <a:r>
              <a:rPr lang="es-ES_tradnl" sz="3000" dirty="0" err="1"/>
              <a:t>triggers</a:t>
            </a:r>
            <a:r>
              <a:rPr lang="es-ES_tradnl" sz="3000" dirty="0" smtClean="0"/>
              <a:t>.</a:t>
            </a:r>
            <a:endParaRPr lang="en-US" dirty="0"/>
          </a:p>
        </p:txBody>
      </p:sp>
      <p:pic>
        <p:nvPicPr>
          <p:cNvPr id="2" name="Imagen 1"/>
          <p:cNvPicPr>
            <a:picLocks noChangeAspect="1"/>
          </p:cNvPicPr>
          <p:nvPr/>
        </p:nvPicPr>
        <p:blipFill>
          <a:blip r:embed="rId2"/>
          <a:stretch>
            <a:fillRect/>
          </a:stretch>
        </p:blipFill>
        <p:spPr>
          <a:xfrm>
            <a:off x="5386129" y="1424940"/>
            <a:ext cx="6486089" cy="4305300"/>
          </a:xfrm>
          <a:prstGeom prst="rect">
            <a:avLst/>
          </a:prstGeom>
        </p:spPr>
      </p:pic>
    </p:spTree>
    <p:extLst>
      <p:ext uri="{BB962C8B-B14F-4D97-AF65-F5344CB8AC3E}">
        <p14:creationId xmlns:p14="http://schemas.microsoft.com/office/powerpoint/2010/main" val="3602160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43</a:t>
            </a:fld>
            <a:endParaRPr lang="en-US" sz="1400" dirty="0"/>
          </a:p>
        </p:txBody>
      </p:sp>
      <p:sp>
        <p:nvSpPr>
          <p:cNvPr id="7" name="CuadroTexto 6"/>
          <p:cNvSpPr txBox="1"/>
          <p:nvPr/>
        </p:nvSpPr>
        <p:spPr>
          <a:xfrm>
            <a:off x="838200" y="1275933"/>
            <a:ext cx="10515600" cy="4832092"/>
          </a:xfrm>
          <a:prstGeom prst="rect">
            <a:avLst/>
          </a:prstGeom>
          <a:noFill/>
        </p:spPr>
        <p:txBody>
          <a:bodyPr wrap="square" rtlCol="0">
            <a:spAutoFit/>
          </a:bodyPr>
          <a:lstStyle/>
          <a:p>
            <a:pPr marL="457200" indent="-457200">
              <a:buFont typeface="Arial" charset="0"/>
              <a:buChar char="•"/>
            </a:pPr>
            <a:r>
              <a:rPr lang="en-US" sz="2800" dirty="0" smtClean="0"/>
              <a:t>Dado </a:t>
            </a:r>
            <a:r>
              <a:rPr lang="en-US" sz="2800" dirty="0" err="1"/>
              <a:t>que</a:t>
            </a:r>
            <a:r>
              <a:rPr lang="en-US" sz="2800" dirty="0"/>
              <a:t> </a:t>
            </a:r>
            <a:r>
              <a:rPr lang="en-US" sz="2800" dirty="0" err="1"/>
              <a:t>estamos</a:t>
            </a:r>
            <a:r>
              <a:rPr lang="en-US" sz="2800" dirty="0"/>
              <a:t> </a:t>
            </a:r>
            <a:r>
              <a:rPr lang="en-US" sz="2800" dirty="0" err="1"/>
              <a:t>utilizando</a:t>
            </a:r>
            <a:r>
              <a:rPr lang="en-US" sz="2800" dirty="0"/>
              <a:t> un </a:t>
            </a:r>
            <a:r>
              <a:rPr lang="es-ES_tradnl" sz="2800" dirty="0" err="1" smtClean="0"/>
              <a:t>trigger</a:t>
            </a:r>
            <a:r>
              <a:rPr lang="es-ES_tradnl" sz="2800" dirty="0" smtClean="0"/>
              <a:t> </a:t>
            </a:r>
            <a:r>
              <a:rPr lang="en-US" sz="2800" dirty="0" smtClean="0"/>
              <a:t>posterior</a:t>
            </a:r>
            <a:r>
              <a:rPr lang="en-US" sz="2800" dirty="0"/>
              <a:t>, la </a:t>
            </a:r>
            <a:r>
              <a:rPr lang="en-US" sz="2800" dirty="0" err="1"/>
              <a:t>fila</a:t>
            </a:r>
            <a:r>
              <a:rPr lang="en-US" sz="2800" dirty="0"/>
              <a:t> del </a:t>
            </a:r>
            <a:r>
              <a:rPr lang="en-US" sz="2800" dirty="0" err="1"/>
              <a:t>empleado</a:t>
            </a:r>
            <a:r>
              <a:rPr lang="en-US" sz="2800" dirty="0"/>
              <a:t> de </a:t>
            </a:r>
            <a:r>
              <a:rPr lang="en-US" sz="2800" dirty="0" err="1"/>
              <a:t>destino</a:t>
            </a:r>
            <a:r>
              <a:rPr lang="en-US" sz="2800" dirty="0"/>
              <a:t> </a:t>
            </a:r>
            <a:r>
              <a:rPr lang="en-US" sz="2800" dirty="0" err="1"/>
              <a:t>ya</a:t>
            </a:r>
            <a:r>
              <a:rPr lang="en-US" sz="2800" dirty="0"/>
              <a:t> se </a:t>
            </a:r>
            <a:r>
              <a:rPr lang="en-US" sz="2800" dirty="0" err="1"/>
              <a:t>eliminó</a:t>
            </a:r>
            <a:r>
              <a:rPr lang="en-US" sz="2800" dirty="0"/>
              <a:t> de la </a:t>
            </a:r>
            <a:r>
              <a:rPr lang="en-US" sz="2800" dirty="0" err="1"/>
              <a:t>tabla</a:t>
            </a:r>
            <a:r>
              <a:rPr lang="en-US" sz="2800" dirty="0"/>
              <a:t> de EMP </a:t>
            </a:r>
            <a:r>
              <a:rPr lang="en-US" sz="2800" dirty="0" err="1"/>
              <a:t>cuando</a:t>
            </a:r>
            <a:r>
              <a:rPr lang="en-US" sz="2800" dirty="0"/>
              <a:t> se </a:t>
            </a:r>
            <a:r>
              <a:rPr lang="en-US" sz="2800" dirty="0" err="1"/>
              <a:t>ejecuta</a:t>
            </a:r>
            <a:r>
              <a:rPr lang="en-US" sz="2800" dirty="0"/>
              <a:t> </a:t>
            </a:r>
            <a:r>
              <a:rPr lang="en-US" sz="2800" dirty="0" err="1"/>
              <a:t>nuestro</a:t>
            </a:r>
            <a:r>
              <a:rPr lang="en-US" sz="2800" dirty="0"/>
              <a:t> </a:t>
            </a:r>
            <a:r>
              <a:rPr lang="en-US" sz="2800" dirty="0" err="1"/>
              <a:t>código</a:t>
            </a:r>
            <a:r>
              <a:rPr lang="en-US" sz="2800" dirty="0"/>
              <a:t>. Para </a:t>
            </a:r>
            <a:r>
              <a:rPr lang="en-US" sz="2800" dirty="0" err="1"/>
              <a:t>acceder</a:t>
            </a:r>
            <a:r>
              <a:rPr lang="en-US" sz="2800" dirty="0"/>
              <a:t> al </a:t>
            </a:r>
            <a:r>
              <a:rPr lang="en-US" sz="2800" dirty="0" err="1"/>
              <a:t>número</a:t>
            </a:r>
            <a:r>
              <a:rPr lang="en-US" sz="2800" dirty="0"/>
              <a:t> de </a:t>
            </a:r>
            <a:r>
              <a:rPr lang="en-US" sz="2800" dirty="0" err="1"/>
              <a:t>departamento</a:t>
            </a:r>
            <a:r>
              <a:rPr lang="en-US" sz="2800" dirty="0"/>
              <a:t> de </a:t>
            </a:r>
            <a:r>
              <a:rPr lang="en-US" sz="2800" dirty="0" err="1"/>
              <a:t>este</a:t>
            </a:r>
            <a:r>
              <a:rPr lang="en-US" sz="2800" dirty="0"/>
              <a:t> </a:t>
            </a:r>
            <a:r>
              <a:rPr lang="en-US" sz="2800" dirty="0" err="1"/>
              <a:t>empleado</a:t>
            </a:r>
            <a:r>
              <a:rPr lang="en-US" sz="2800" dirty="0"/>
              <a:t>, Oracle </a:t>
            </a:r>
            <a:r>
              <a:rPr lang="en-US" sz="2800" dirty="0" err="1"/>
              <a:t>mantiene</a:t>
            </a:r>
            <a:r>
              <a:rPr lang="en-US" sz="2800" dirty="0"/>
              <a:t> la </a:t>
            </a:r>
            <a:r>
              <a:rPr lang="en-US" sz="2800" dirty="0" err="1"/>
              <a:t>imagen</a:t>
            </a:r>
            <a:r>
              <a:rPr lang="en-US" sz="2800" dirty="0"/>
              <a:t> de </a:t>
            </a:r>
            <a:r>
              <a:rPr lang="en-US" sz="2800" dirty="0" err="1"/>
              <a:t>las</a:t>
            </a:r>
            <a:r>
              <a:rPr lang="en-US" sz="2800" dirty="0"/>
              <a:t> </a:t>
            </a:r>
            <a:r>
              <a:rPr lang="en-US" sz="2800" dirty="0" err="1"/>
              <a:t>filas</a:t>
            </a:r>
            <a:r>
              <a:rPr lang="en-US" sz="2800" dirty="0"/>
              <a:t> </a:t>
            </a:r>
            <a:r>
              <a:rPr lang="en-US" sz="2800" dirty="0" err="1"/>
              <a:t>eliminadas</a:t>
            </a:r>
            <a:r>
              <a:rPr lang="en-US" sz="2800" dirty="0"/>
              <a:t> / </a:t>
            </a:r>
            <a:r>
              <a:rPr lang="en-US" sz="2800" dirty="0" err="1"/>
              <a:t>modificadas</a:t>
            </a:r>
            <a:r>
              <a:rPr lang="en-US" sz="2800" dirty="0"/>
              <a:t> en la </a:t>
            </a:r>
            <a:r>
              <a:rPr lang="en-US" sz="2800" dirty="0" err="1"/>
              <a:t>estructura</a:t>
            </a:r>
            <a:r>
              <a:rPr lang="en-US" sz="2800" dirty="0"/>
              <a:t> de </a:t>
            </a:r>
            <a:r>
              <a:rPr lang="en-US" sz="2800" dirty="0" err="1"/>
              <a:t>registro</a:t>
            </a:r>
            <a:r>
              <a:rPr lang="en-US" sz="2800" dirty="0"/>
              <a:t> ": old" (</a:t>
            </a:r>
            <a:r>
              <a:rPr lang="en-US" sz="2800" dirty="0" err="1"/>
              <a:t>vea</a:t>
            </a:r>
            <a:r>
              <a:rPr lang="en-US" sz="2800" dirty="0"/>
              <a:t> la </a:t>
            </a:r>
            <a:r>
              <a:rPr lang="en-US" sz="2800" dirty="0" err="1"/>
              <a:t>línea</a:t>
            </a:r>
            <a:r>
              <a:rPr lang="en-US" sz="2800" dirty="0"/>
              <a:t> 10) </a:t>
            </a:r>
            <a:r>
              <a:rPr lang="en-US" sz="2800" dirty="0" err="1"/>
              <a:t>durante</a:t>
            </a:r>
            <a:r>
              <a:rPr lang="en-US" sz="2800" dirty="0"/>
              <a:t> la </a:t>
            </a:r>
            <a:r>
              <a:rPr lang="en-US" sz="2800" dirty="0" err="1"/>
              <a:t>ejecución</a:t>
            </a:r>
            <a:r>
              <a:rPr lang="en-US" sz="2800" dirty="0"/>
              <a:t> del </a:t>
            </a:r>
            <a:r>
              <a:rPr lang="en-US" sz="2800" dirty="0" err="1"/>
              <a:t>código</a:t>
            </a:r>
            <a:r>
              <a:rPr lang="en-US" sz="2800" dirty="0"/>
              <a:t> de </a:t>
            </a:r>
            <a:r>
              <a:rPr lang="es-ES_tradnl" sz="2800" dirty="0" err="1" smtClean="0"/>
              <a:t>trigger</a:t>
            </a:r>
            <a:r>
              <a:rPr lang="en-US" sz="2800" dirty="0" smtClean="0"/>
              <a:t>. </a:t>
            </a:r>
            <a:r>
              <a:rPr lang="en-US" sz="2800" dirty="0" err="1"/>
              <a:t>Aquí</a:t>
            </a:r>
            <a:r>
              <a:rPr lang="en-US" sz="2800" dirty="0"/>
              <a:t>, el campo </a:t>
            </a:r>
            <a:r>
              <a:rPr lang="en-US" sz="2800" dirty="0" smtClean="0"/>
              <a:t>":</a:t>
            </a:r>
            <a:r>
              <a:rPr lang="en-US" sz="2800" dirty="0" err="1" smtClean="0"/>
              <a:t>old.dno</a:t>
            </a:r>
            <a:r>
              <a:rPr lang="en-US" sz="2800" dirty="0"/>
              <a:t>" </a:t>
            </a:r>
            <a:r>
              <a:rPr lang="en-US" sz="2800" dirty="0" err="1"/>
              <a:t>contiene</a:t>
            </a:r>
            <a:r>
              <a:rPr lang="en-US" sz="2800" dirty="0"/>
              <a:t> el </a:t>
            </a:r>
            <a:r>
              <a:rPr lang="en-US" sz="2800" dirty="0" err="1"/>
              <a:t>número</a:t>
            </a:r>
            <a:r>
              <a:rPr lang="en-US" sz="2800" dirty="0"/>
              <a:t> de </a:t>
            </a:r>
            <a:r>
              <a:rPr lang="en-US" sz="2800" dirty="0" err="1"/>
              <a:t>departamento</a:t>
            </a:r>
            <a:r>
              <a:rPr lang="en-US" sz="2800" dirty="0"/>
              <a:t> para la </a:t>
            </a:r>
            <a:r>
              <a:rPr lang="en-US" sz="2800" dirty="0" err="1"/>
              <a:t>fila</a:t>
            </a:r>
            <a:r>
              <a:rPr lang="en-US" sz="2800" dirty="0"/>
              <a:t> </a:t>
            </a:r>
            <a:r>
              <a:rPr lang="en-US" sz="2800" dirty="0" err="1"/>
              <a:t>que</a:t>
            </a:r>
            <a:r>
              <a:rPr lang="en-US" sz="2800" dirty="0"/>
              <a:t> se </a:t>
            </a:r>
            <a:r>
              <a:rPr lang="en-US" sz="2800" dirty="0" err="1"/>
              <a:t>está</a:t>
            </a:r>
            <a:r>
              <a:rPr lang="en-US" sz="2800" dirty="0"/>
              <a:t> </a:t>
            </a:r>
            <a:r>
              <a:rPr lang="en-US" sz="2800" dirty="0" err="1"/>
              <a:t>eliminando</a:t>
            </a:r>
            <a:r>
              <a:rPr lang="en-US" sz="2800" dirty="0"/>
              <a:t>. El </a:t>
            </a:r>
            <a:r>
              <a:rPr lang="en-US" sz="2800" dirty="0" err="1"/>
              <a:t>código</a:t>
            </a:r>
            <a:r>
              <a:rPr lang="en-US" sz="2800" dirty="0"/>
              <a:t> de </a:t>
            </a:r>
            <a:r>
              <a:rPr lang="es-ES_tradnl" sz="2800" dirty="0" err="1"/>
              <a:t>trigger</a:t>
            </a:r>
            <a:r>
              <a:rPr lang="es-ES_tradnl" sz="2800" dirty="0"/>
              <a:t> </a:t>
            </a:r>
            <a:r>
              <a:rPr lang="en-US" sz="2800" dirty="0" err="1" smtClean="0"/>
              <a:t>verifica</a:t>
            </a:r>
            <a:r>
              <a:rPr lang="en-US" sz="2800" dirty="0" smtClean="0"/>
              <a:t> </a:t>
            </a:r>
            <a:r>
              <a:rPr lang="en-US" sz="2800" dirty="0" err="1"/>
              <a:t>si</a:t>
            </a:r>
            <a:r>
              <a:rPr lang="en-US" sz="2800" dirty="0"/>
              <a:t> hay </a:t>
            </a:r>
            <a:r>
              <a:rPr lang="en-US" sz="2800" dirty="0" err="1"/>
              <a:t>más</a:t>
            </a:r>
            <a:r>
              <a:rPr lang="en-US" sz="2800" dirty="0"/>
              <a:t> </a:t>
            </a:r>
            <a:r>
              <a:rPr lang="en-US" sz="2800" dirty="0" err="1"/>
              <a:t>empleados</a:t>
            </a:r>
            <a:r>
              <a:rPr lang="en-US" sz="2800" dirty="0"/>
              <a:t> en el </a:t>
            </a:r>
            <a:r>
              <a:rPr lang="en-US" sz="2800" dirty="0" err="1"/>
              <a:t>departamento</a:t>
            </a:r>
            <a:r>
              <a:rPr lang="en-US" sz="2800" dirty="0"/>
              <a:t> </a:t>
            </a:r>
            <a:r>
              <a:rPr lang="en-US" sz="2800" dirty="0" err="1"/>
              <a:t>desde</a:t>
            </a:r>
            <a:r>
              <a:rPr lang="en-US" sz="2800" dirty="0"/>
              <a:t> </a:t>
            </a:r>
            <a:r>
              <a:rPr lang="en-US" sz="2800" dirty="0" err="1"/>
              <a:t>donde</a:t>
            </a:r>
            <a:r>
              <a:rPr lang="en-US" sz="2800" dirty="0"/>
              <a:t> se </a:t>
            </a:r>
            <a:r>
              <a:rPr lang="en-US" sz="2800" dirty="0" err="1"/>
              <a:t>está</a:t>
            </a:r>
            <a:r>
              <a:rPr lang="en-US" sz="2800" dirty="0"/>
              <a:t> </a:t>
            </a:r>
            <a:r>
              <a:rPr lang="en-US" sz="2800" dirty="0" err="1"/>
              <a:t>eliminando</a:t>
            </a:r>
            <a:r>
              <a:rPr lang="en-US" sz="2800" dirty="0"/>
              <a:t> al </a:t>
            </a:r>
            <a:r>
              <a:rPr lang="en-US" sz="2800" dirty="0" err="1"/>
              <a:t>empleado</a:t>
            </a:r>
            <a:r>
              <a:rPr lang="en-US" sz="2800" dirty="0"/>
              <a:t> actual (</a:t>
            </a:r>
            <a:r>
              <a:rPr lang="en-US" sz="2800" dirty="0" err="1"/>
              <a:t>vea</a:t>
            </a:r>
            <a:r>
              <a:rPr lang="en-US" sz="2800" dirty="0"/>
              <a:t> </a:t>
            </a:r>
            <a:r>
              <a:rPr lang="en-US" sz="2800" dirty="0" err="1"/>
              <a:t>las</a:t>
            </a:r>
            <a:r>
              <a:rPr lang="en-US" sz="2800" dirty="0"/>
              <a:t> </a:t>
            </a:r>
            <a:r>
              <a:rPr lang="en-US" sz="2800" dirty="0" err="1"/>
              <a:t>líneas</a:t>
            </a:r>
            <a:r>
              <a:rPr lang="en-US" sz="2800" dirty="0"/>
              <a:t> 8 a 13). Si </a:t>
            </a:r>
            <a:r>
              <a:rPr lang="en-US" sz="2800" dirty="0" smtClean="0"/>
              <a:t>no hay m</a:t>
            </a:r>
            <a:r>
              <a:rPr lang="es-ES" sz="2800" dirty="0" err="1" smtClean="0"/>
              <a:t>ás</a:t>
            </a:r>
            <a:r>
              <a:rPr lang="es-ES" sz="2800" dirty="0" smtClean="0"/>
              <a:t> empleados</a:t>
            </a:r>
            <a:r>
              <a:rPr lang="en-US" sz="2800" dirty="0" smtClean="0"/>
              <a:t>, </a:t>
            </a:r>
            <a:r>
              <a:rPr lang="en-US" sz="2800" dirty="0"/>
              <a:t>el </a:t>
            </a:r>
            <a:r>
              <a:rPr lang="en-US" sz="2800" dirty="0" err="1"/>
              <a:t>departamento</a:t>
            </a:r>
            <a:r>
              <a:rPr lang="en-US" sz="2800" dirty="0"/>
              <a:t> se </a:t>
            </a:r>
            <a:r>
              <a:rPr lang="en-US" sz="2800" dirty="0" err="1"/>
              <a:t>elimina</a:t>
            </a:r>
            <a:r>
              <a:rPr lang="en-US" sz="2800" dirty="0"/>
              <a:t> </a:t>
            </a:r>
            <a:r>
              <a:rPr lang="en-US" sz="2800" dirty="0" err="1"/>
              <a:t>utilizando</a:t>
            </a:r>
            <a:r>
              <a:rPr lang="en-US" sz="2800" dirty="0"/>
              <a:t> el </a:t>
            </a:r>
            <a:r>
              <a:rPr lang="en-US" sz="2800" dirty="0" err="1"/>
              <a:t>procedimiento</a:t>
            </a:r>
            <a:r>
              <a:rPr lang="en-US" sz="2800" dirty="0"/>
              <a:t> </a:t>
            </a:r>
            <a:r>
              <a:rPr lang="en-US" sz="2800" dirty="0" err="1"/>
              <a:t>almacenado</a:t>
            </a:r>
            <a:r>
              <a:rPr lang="en-US" sz="2800" dirty="0"/>
              <a:t> en la </a:t>
            </a:r>
            <a:r>
              <a:rPr lang="en-US" sz="2800" dirty="0" err="1"/>
              <a:t>línea</a:t>
            </a:r>
            <a:r>
              <a:rPr lang="en-US" sz="2800" dirty="0"/>
              <a:t> 14.</a:t>
            </a:r>
          </a:p>
        </p:txBody>
      </p:sp>
      <p:sp>
        <p:nvSpPr>
          <p:cNvPr id="6" name="CuadroTexto 5"/>
          <p:cNvSpPr txBox="1"/>
          <p:nvPr/>
        </p:nvSpPr>
        <p:spPr>
          <a:xfrm>
            <a:off x="1205661" y="563859"/>
            <a:ext cx="6777817" cy="553998"/>
          </a:xfrm>
          <a:prstGeom prst="rect">
            <a:avLst/>
          </a:prstGeom>
          <a:noFill/>
        </p:spPr>
        <p:txBody>
          <a:bodyPr wrap="none" rtlCol="0">
            <a:spAutoFit/>
          </a:bodyPr>
          <a:lstStyle/>
          <a:p>
            <a:pPr marL="0" lvl="1"/>
            <a:r>
              <a:rPr lang="es-ES_tradnl" sz="3000" dirty="0"/>
              <a:t>4</a:t>
            </a:r>
            <a:r>
              <a:rPr lang="es-ES_tradnl" sz="3000" dirty="0" smtClean="0"/>
              <a:t>. </a:t>
            </a:r>
            <a:r>
              <a:rPr lang="es-ES_tradnl" sz="3000" dirty="0"/>
              <a:t>Procedimientos almacenados y </a:t>
            </a:r>
            <a:r>
              <a:rPr lang="es-ES_tradnl" sz="3000" dirty="0" err="1"/>
              <a:t>triggers</a:t>
            </a:r>
            <a:r>
              <a:rPr lang="es-ES_tradnl" sz="3000" dirty="0" smtClean="0"/>
              <a:t>.</a:t>
            </a:r>
            <a:endParaRPr lang="en-US" dirty="0"/>
          </a:p>
        </p:txBody>
      </p:sp>
    </p:spTree>
    <p:extLst>
      <p:ext uri="{BB962C8B-B14F-4D97-AF65-F5344CB8AC3E}">
        <p14:creationId xmlns:p14="http://schemas.microsoft.com/office/powerpoint/2010/main" val="1893492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037492"/>
            <a:ext cx="10719816" cy="5318858"/>
          </a:xfrm>
        </p:spPr>
        <p:txBody>
          <a:bodyPr>
            <a:normAutofit fontScale="92500" lnSpcReduction="20000"/>
          </a:bodyPr>
          <a:lstStyle/>
          <a:p>
            <a:r>
              <a:rPr lang="es-ES_tradnl" dirty="0"/>
              <a:t>Si alguna de estas afirmaciones para un empleado dado es violada, entonces el empleado no es un empleado válido. </a:t>
            </a:r>
            <a:endParaRPr lang="es-ES_tradnl" dirty="0" smtClean="0"/>
          </a:p>
          <a:p>
            <a:r>
              <a:rPr lang="es-ES_tradnl" dirty="0" smtClean="0"/>
              <a:t>Las </a:t>
            </a:r>
            <a:r>
              <a:rPr lang="es-ES_tradnl" dirty="0"/>
              <a:t>reglas de integridad semántica deben definirse antes de que puedan aplicarse. Hacer cumplir estas afirmaciones es responsabilidad del </a:t>
            </a:r>
            <a:r>
              <a:rPr lang="es-ES_tradnl" dirty="0" smtClean="0"/>
              <a:t>COS de </a:t>
            </a:r>
            <a:r>
              <a:rPr lang="es-ES_tradnl" dirty="0"/>
              <a:t>control de integridad semántica del DBE </a:t>
            </a:r>
            <a:r>
              <a:rPr lang="es-ES_tradnl" dirty="0" smtClean="0"/>
              <a:t>local. </a:t>
            </a:r>
          </a:p>
          <a:p>
            <a:r>
              <a:rPr lang="es-ES_tradnl" dirty="0" smtClean="0"/>
              <a:t>Estos </a:t>
            </a:r>
            <a:r>
              <a:rPr lang="es-ES_tradnl" dirty="0"/>
              <a:t>temas se discuten </a:t>
            </a:r>
            <a:r>
              <a:rPr lang="es-ES_tradnl" dirty="0" smtClean="0"/>
              <a:t>en este </a:t>
            </a:r>
            <a:r>
              <a:rPr lang="es-ES_tradnl" dirty="0" err="1" smtClean="0"/>
              <a:t>cap</a:t>
            </a:r>
            <a:r>
              <a:rPr lang="es-ES" dirty="0" err="1" smtClean="0"/>
              <a:t>ítulo</a:t>
            </a:r>
            <a:r>
              <a:rPr lang="es-ES" dirty="0" smtClean="0"/>
              <a:t> </a:t>
            </a:r>
            <a:r>
              <a:rPr lang="es-ES_tradnl" dirty="0" smtClean="0"/>
              <a:t>bajo </a:t>
            </a:r>
            <a:r>
              <a:rPr lang="es-ES_tradnl" dirty="0"/>
              <a:t>el tema de control de integridad semántica o simplemente control de integridad</a:t>
            </a:r>
            <a:r>
              <a:rPr lang="es-ES_tradnl" dirty="0" smtClean="0"/>
              <a:t>. </a:t>
            </a:r>
          </a:p>
          <a:p>
            <a:r>
              <a:rPr lang="es-ES_tradnl" dirty="0" smtClean="0"/>
              <a:t>Además </a:t>
            </a:r>
            <a:r>
              <a:rPr lang="es-ES_tradnl" dirty="0"/>
              <a:t>de la definición y el cumplimiento de las reglas de </a:t>
            </a:r>
            <a:r>
              <a:rPr lang="es-ES_tradnl" b="1" dirty="0"/>
              <a:t>integridad semántica</a:t>
            </a:r>
            <a:r>
              <a:rPr lang="es-ES_tradnl" dirty="0"/>
              <a:t>, el acceso a la base de datos debe ser controlado. Solo los usuarios autenticados con la autorización adecuada pueden acceder al contenido de la base de datos. </a:t>
            </a:r>
            <a:endParaRPr lang="es-ES_tradnl" dirty="0" smtClean="0"/>
          </a:p>
          <a:p>
            <a:r>
              <a:rPr lang="es-ES_tradnl" dirty="0" smtClean="0"/>
              <a:t>Un </a:t>
            </a:r>
            <a:r>
              <a:rPr lang="es-ES_tradnl" dirty="0"/>
              <a:t>DBA crea una lista de usuarios válidos y define el alcance de sus derechos utilizando el lenguaje de control del </a:t>
            </a:r>
            <a:r>
              <a:rPr lang="es-ES_tradnl" dirty="0" smtClean="0"/>
              <a:t>DBE. Estos temas se discuten en el tema de </a:t>
            </a:r>
            <a:r>
              <a:rPr lang="es-ES_tradnl" b="1" dirty="0" smtClean="0"/>
              <a:t>control de acceso</a:t>
            </a:r>
            <a:r>
              <a:rPr lang="es-ES_tradnl" dirty="0" smtClean="0"/>
              <a:t>. </a:t>
            </a:r>
            <a:r>
              <a:rPr lang="es-ES_tradnl" dirty="0"/>
              <a:t>Los impostores y los hackers no deben poder acceder ni utilizar la información en la base de </a:t>
            </a:r>
            <a:r>
              <a:rPr lang="es-ES_tradnl" dirty="0" smtClean="0"/>
              <a:t>datos. </a:t>
            </a:r>
            <a:r>
              <a:rPr lang="es-ES_tradnl" dirty="0"/>
              <a:t>La seguridad en un DBE centralizado y, lo que es más importante, en un DDBE, es muy difícil y costoso de implementar. </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a:t>
            </a:fld>
            <a:endParaRPr lang="en-US" sz="1400" dirty="0"/>
          </a:p>
        </p:txBody>
      </p:sp>
    </p:spTree>
    <p:extLst>
      <p:ext uri="{BB962C8B-B14F-4D97-AF65-F5344CB8AC3E}">
        <p14:creationId xmlns:p14="http://schemas.microsoft.com/office/powerpoint/2010/main" val="695395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125415"/>
            <a:ext cx="10612272" cy="5230935"/>
          </a:xfrm>
        </p:spPr>
        <p:txBody>
          <a:bodyPr>
            <a:normAutofit lnSpcReduction="10000"/>
          </a:bodyPr>
          <a:lstStyle/>
          <a:p>
            <a:r>
              <a:rPr lang="es-ES_tradnl" dirty="0"/>
              <a:t>Hay dos aspectos para controlar el acceso. El primero tiene que ver con la autenticación y el segundo con los derechos de acceso. </a:t>
            </a:r>
            <a:endParaRPr lang="es-ES_tradnl" dirty="0" smtClean="0"/>
          </a:p>
          <a:p>
            <a:r>
              <a:rPr lang="es-ES_tradnl" dirty="0" smtClean="0"/>
              <a:t>La </a:t>
            </a:r>
            <a:r>
              <a:rPr lang="es-ES_tradnl" dirty="0"/>
              <a:t>autenticación se utiliza para garantizar que solo las aplicaciones y los usuarios aprobados previamente puedan trabajar con la base de datos. La mayoría de los sistemas actuales tienen un sistema de autenticación multinivel que verifica el acceso de los usuarios al contenido de la base de datos. </a:t>
            </a:r>
            <a:endParaRPr lang="es-ES_tradnl" dirty="0" smtClean="0"/>
          </a:p>
          <a:p>
            <a:r>
              <a:rPr lang="es-ES_tradnl" dirty="0" smtClean="0"/>
              <a:t>Una </a:t>
            </a:r>
            <a:r>
              <a:rPr lang="es-ES_tradnl" dirty="0"/>
              <a:t>vez que un usuario válido se ha conectado a la base de datos correcta, los privilegios que el usuario tiene también deben ser controlados. Esto es típicamente aplicado por el DBE. Los derechos de acceso de un usuario determinado pueden ser definidos, controlados y aplicados por el sistema para garantizar que el usuario solo pueda trabajar con una parte permitida de la base de datos y realizar solo las funciones permitidas.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a:t>
            </a:fld>
            <a:endParaRPr lang="en-US" sz="1400" dirty="0"/>
          </a:p>
        </p:txBody>
      </p:sp>
    </p:spTree>
    <p:extLst>
      <p:ext uri="{BB962C8B-B14F-4D97-AF65-F5344CB8AC3E}">
        <p14:creationId xmlns:p14="http://schemas.microsoft.com/office/powerpoint/2010/main" val="5792109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25793"/>
          </a:xfrm>
        </p:spPr>
        <p:txBody>
          <a:bodyPr/>
          <a:lstStyle/>
          <a:p>
            <a:r>
              <a:rPr lang="es-ES" dirty="0"/>
              <a:t>AUTENTICACIÓN</a:t>
            </a:r>
            <a:endParaRPr lang="en-US" b="1" dirty="0"/>
          </a:p>
        </p:txBody>
      </p:sp>
      <p:sp>
        <p:nvSpPr>
          <p:cNvPr id="3" name="Marcador de contenido 2"/>
          <p:cNvSpPr>
            <a:spLocks noGrp="1"/>
          </p:cNvSpPr>
          <p:nvPr>
            <p:ph idx="1"/>
          </p:nvPr>
        </p:nvSpPr>
        <p:spPr>
          <a:xfrm>
            <a:off x="838200" y="1452282"/>
            <a:ext cx="10612272" cy="5086630"/>
          </a:xfrm>
        </p:spPr>
        <p:txBody>
          <a:bodyPr>
            <a:normAutofit fontScale="85000" lnSpcReduction="20000"/>
          </a:bodyPr>
          <a:lstStyle/>
          <a:p>
            <a:r>
              <a:rPr lang="es-ES_tradnl" dirty="0"/>
              <a:t>La autenticación en un DBE garantiza que solo los usuarios legítimos tengan acceso a los recursos de datos en un DBE. En el nivel más alto de autenticación, el acceso al equipo cliente </a:t>
            </a:r>
            <a:r>
              <a:rPr lang="es-ES_tradnl" dirty="0" smtClean="0"/>
              <a:t>o al </a:t>
            </a:r>
            <a:r>
              <a:rPr lang="es-ES_tradnl" dirty="0"/>
              <a:t>servidor de la base de datos está controlado. </a:t>
            </a:r>
            <a:endParaRPr lang="es-ES_tradnl" dirty="0" smtClean="0"/>
          </a:p>
          <a:p>
            <a:r>
              <a:rPr lang="es-ES_tradnl" dirty="0" smtClean="0"/>
              <a:t>Esto </a:t>
            </a:r>
            <a:r>
              <a:rPr lang="es-ES_tradnl" dirty="0"/>
              <a:t>generalmente se logra mediante una combinación de nombre de usuario / contraseña y es aplicado por el sistema operativo. También se pueden utilizar otros enfoques más sofisticados, como la </a:t>
            </a:r>
            <a:r>
              <a:rPr lang="es-ES_tradnl" dirty="0" smtClean="0"/>
              <a:t>biométrica. </a:t>
            </a:r>
            <a:r>
              <a:rPr lang="es-ES_tradnl" dirty="0"/>
              <a:t>Una vez que el usuario está conectado a la computadora, el acceso al software DBE se controla mediante el segundo nivel de autenticación. En este nivel, el usuario puede usar las credenciales asignadas por el DBE o el DBE puede confiar en la autenticación del sistema operativo y permitir la conexión al software del DBE. </a:t>
            </a:r>
            <a:endParaRPr lang="es-ES_tradnl" dirty="0" smtClean="0"/>
          </a:p>
          <a:p>
            <a:r>
              <a:rPr lang="es-ES_tradnl" dirty="0" smtClean="0"/>
              <a:t>El </a:t>
            </a:r>
            <a:r>
              <a:rPr lang="es-ES_tradnl" dirty="0"/>
              <a:t>primer enfoque se conoce como </a:t>
            </a:r>
            <a:r>
              <a:rPr lang="es-ES_tradnl" u="sng" dirty="0"/>
              <a:t>autenticación de base de datos</a:t>
            </a:r>
            <a:r>
              <a:rPr lang="es-ES_tradnl" dirty="0"/>
              <a:t>, mientras que el segundo se conoce como </a:t>
            </a:r>
            <a:r>
              <a:rPr lang="es-ES_tradnl" u="sng" dirty="0"/>
              <a:t>autenticación del sistema </a:t>
            </a:r>
            <a:r>
              <a:rPr lang="es-ES_tradnl" u="sng" dirty="0" smtClean="0"/>
              <a:t>operativo</a:t>
            </a:r>
            <a:r>
              <a:rPr lang="es-ES_tradnl" dirty="0" smtClean="0"/>
              <a:t>.</a:t>
            </a:r>
          </a:p>
          <a:p>
            <a:r>
              <a:rPr lang="es-ES_tradnl" dirty="0" smtClean="0"/>
              <a:t>Un </a:t>
            </a:r>
            <a:r>
              <a:rPr lang="es-ES_tradnl" u="sng" dirty="0"/>
              <a:t>inicio de sesión </a:t>
            </a:r>
            <a:r>
              <a:rPr lang="es-ES_tradnl" dirty="0"/>
              <a:t>(o cuenta) se usa para controlar el acceso al servidor DBMS, mientras que un </a:t>
            </a:r>
            <a:r>
              <a:rPr lang="es-ES_tradnl" u="sng" dirty="0"/>
              <a:t>usuario</a:t>
            </a:r>
            <a:r>
              <a:rPr lang="es-ES_tradnl" dirty="0"/>
              <a:t> se usa para controlar el acceso a una base de datos administrada por un </a:t>
            </a:r>
            <a:r>
              <a:rPr lang="es-ES_tradnl" dirty="0" smtClean="0"/>
              <a:t>servidor.</a:t>
            </a:r>
          </a:p>
          <a:p>
            <a:r>
              <a:rPr lang="es-ES_tradnl" dirty="0" smtClean="0"/>
              <a:t>A </a:t>
            </a:r>
            <a:r>
              <a:rPr lang="es-ES_tradnl" dirty="0"/>
              <a:t>veces, en un DBE, estos conceptos se implementan como elementos separados, a veces se usa una sola implementación para representar ambos conceptos.</a:t>
            </a:r>
            <a:endParaRPr lang="es-ES_tradnl" dirty="0" smtClean="0">
              <a:latin typeface="Courier" charset="0"/>
              <a:ea typeface="Courier" charset="0"/>
              <a:cs typeface="Courier"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a:t>
            </a:fld>
            <a:endParaRPr lang="en-US" sz="1400" dirty="0"/>
          </a:p>
        </p:txBody>
      </p:sp>
    </p:spTree>
    <p:extLst>
      <p:ext uri="{BB962C8B-B14F-4D97-AF65-F5344CB8AC3E}">
        <p14:creationId xmlns:p14="http://schemas.microsoft.com/office/powerpoint/2010/main" val="590607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25793"/>
          </a:xfrm>
        </p:spPr>
        <p:txBody>
          <a:bodyPr/>
          <a:lstStyle/>
          <a:p>
            <a:r>
              <a:rPr lang="es-ES" dirty="0"/>
              <a:t>AUTENTICACIÓN</a:t>
            </a:r>
            <a:endParaRPr lang="en-US" b="1" dirty="0"/>
          </a:p>
        </p:txBody>
      </p:sp>
      <p:sp>
        <p:nvSpPr>
          <p:cNvPr id="3" name="Marcador de contenido 2"/>
          <p:cNvSpPr>
            <a:spLocks noGrp="1"/>
          </p:cNvSpPr>
          <p:nvPr>
            <p:ph idx="1"/>
          </p:nvPr>
        </p:nvSpPr>
        <p:spPr>
          <a:xfrm>
            <a:off x="838200" y="1434353"/>
            <a:ext cx="10612272" cy="5104559"/>
          </a:xfrm>
        </p:spPr>
        <p:txBody>
          <a:bodyPr>
            <a:normAutofit fontScale="70000" lnSpcReduction="20000"/>
          </a:bodyPr>
          <a:lstStyle/>
          <a:p>
            <a:pPr algn="just"/>
            <a:r>
              <a:rPr lang="es-ES_tradnl" dirty="0"/>
              <a:t>En Oracle 10 g, una cuenta de usuario puede usar la autenticación del sistema operativo (o externa) para la validación. Esto permite a los usuarios del sistema operativo conectarse a las bases de datos controladas por el servidor Oracle. Oracle confía en la autenticación del sistema operativo y permite que el usuario actual se conecte a una base de datos determinada. Oracle también puede usar un nombre de usuario de base de datos y una contraseña (mantenida en la base de datos) para autenticar una cuenta. Suponiendo que "</a:t>
            </a:r>
            <a:r>
              <a:rPr lang="es-ES_tradnl" dirty="0" err="1"/>
              <a:t>saeed</a:t>
            </a:r>
            <a:r>
              <a:rPr lang="es-ES_tradnl" dirty="0"/>
              <a:t>" es un nombre de usuario de base de datos con contraseña "secreto", el usuario se conectará a una base de datos determinada al proporcionar la combinación de </a:t>
            </a:r>
            <a:r>
              <a:rPr lang="es-ES_tradnl" dirty="0" err="1"/>
              <a:t>saeed</a:t>
            </a:r>
            <a:r>
              <a:rPr lang="es-ES_tradnl" dirty="0"/>
              <a:t> / secreto y el nombre de la base de datos. </a:t>
            </a:r>
            <a:endParaRPr lang="es-ES_tradnl" dirty="0" smtClean="0"/>
          </a:p>
          <a:p>
            <a:pPr algn="just"/>
            <a:r>
              <a:rPr lang="es-ES_tradnl" dirty="0" smtClean="0"/>
              <a:t>En </a:t>
            </a:r>
            <a:r>
              <a:rPr lang="es-ES_tradnl" dirty="0"/>
              <a:t>SQL Server 2005, la conexión al software DBMS se controla mediante lo que se conoce como inicio de sesión. Un inicio de sesión es una conexión autenticada al servidor. Un usuario del sistema operativo puede iniciar sesión en un servidor de base de datos utilizando dos enfoques similares a la forma en que Oracle autentica a los usuarios. Un inicio de sesión podría ser autenticado por el sistema operativo (Windows) o por SQL Server. Una vez más, la autenticación del sistema operativo se basa en la relación de confianza entre el sistema operativo y el software DBMS. La autenticación de SQL Server requiere un nombre de inicio de sesión y una contraseña. Independientemente de cómo se haya establecido un inicio de sesión, para trabajar con una base de datos determinada, un inicio de sesión debe utilizar un usuario de base de datos. Un usuario de base de datos representa un inicio de sesión dentro de una base de datos. Como resultado, un inicio de sesión determinado puede funcionar con varias bases de datos utilizando múltiples usuarios de bases de datos.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a:t>
            </a:fld>
            <a:endParaRPr lang="en-US" sz="1400" dirty="0"/>
          </a:p>
        </p:txBody>
      </p:sp>
    </p:spTree>
    <p:extLst>
      <p:ext uri="{BB962C8B-B14F-4D97-AF65-F5344CB8AC3E}">
        <p14:creationId xmlns:p14="http://schemas.microsoft.com/office/powerpoint/2010/main" val="13847380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27538" y="365125"/>
            <a:ext cx="10826262" cy="979581"/>
          </a:xfrm>
        </p:spPr>
        <p:txBody>
          <a:bodyPr/>
          <a:lstStyle/>
          <a:p>
            <a:r>
              <a:rPr lang="es-ES"/>
              <a:t>AUTENTICACIÓN</a:t>
            </a:r>
            <a:endParaRPr lang="en-US" b="1" dirty="0"/>
          </a:p>
        </p:txBody>
      </p:sp>
      <p:sp>
        <p:nvSpPr>
          <p:cNvPr id="3" name="Marcador de contenido 2"/>
          <p:cNvSpPr>
            <a:spLocks noGrp="1"/>
          </p:cNvSpPr>
          <p:nvPr>
            <p:ph idx="1"/>
          </p:nvPr>
        </p:nvSpPr>
        <p:spPr>
          <a:xfrm>
            <a:off x="339437" y="1344706"/>
            <a:ext cx="4308763" cy="5194206"/>
          </a:xfrm>
        </p:spPr>
        <p:txBody>
          <a:bodyPr>
            <a:normAutofit/>
          </a:bodyPr>
          <a:lstStyle/>
          <a:p>
            <a:r>
              <a:rPr lang="es-ES_tradnl" dirty="0"/>
              <a:t>La Figura 3.1 muestra los enfoques de autenticación multinivel para Oracle y SQL Server. En un DBE, el DBA es responsable de administrar las cuentas de usuario, los inicios de sesión y los nombres de usuario.</a:t>
            </a:r>
            <a:endParaRPr lang="es-ES_tradnl" dirty="0">
              <a:latin typeface="Courier" charset="0"/>
              <a:ea typeface="Courier" charset="0"/>
              <a:cs typeface="Courier"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a:t>
            </a:fld>
            <a:endParaRPr lang="en-US" sz="1400" dirty="0"/>
          </a:p>
        </p:txBody>
      </p:sp>
      <p:pic>
        <p:nvPicPr>
          <p:cNvPr id="7" name="Imagen 6"/>
          <p:cNvPicPr>
            <a:picLocks noChangeAspect="1"/>
          </p:cNvPicPr>
          <p:nvPr/>
        </p:nvPicPr>
        <p:blipFill>
          <a:blip r:embed="rId2"/>
          <a:stretch>
            <a:fillRect/>
          </a:stretch>
        </p:blipFill>
        <p:spPr>
          <a:xfrm>
            <a:off x="4560275" y="532560"/>
            <a:ext cx="7543800" cy="5334000"/>
          </a:xfrm>
          <a:prstGeom prst="rect">
            <a:avLst/>
          </a:prstGeom>
        </p:spPr>
      </p:pic>
    </p:spTree>
    <p:extLst>
      <p:ext uri="{BB962C8B-B14F-4D97-AF65-F5344CB8AC3E}">
        <p14:creationId xmlns:p14="http://schemas.microsoft.com/office/powerpoint/2010/main" val="44929403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4592</TotalTime>
  <Words>5170</Words>
  <Application>Microsoft Macintosh PowerPoint</Application>
  <PresentationFormat>Panorámica</PresentationFormat>
  <Paragraphs>206</Paragraphs>
  <Slides>43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43</vt:i4>
      </vt:variant>
    </vt:vector>
  </HeadingPairs>
  <TitlesOfParts>
    <vt:vector size="48" baseType="lpstr">
      <vt:lpstr>Calibri</vt:lpstr>
      <vt:lpstr>Calibri Light</vt:lpstr>
      <vt:lpstr>Courier</vt:lpstr>
      <vt:lpstr>Arial</vt:lpstr>
      <vt:lpstr>Tema de Office</vt:lpstr>
      <vt:lpstr>Capítulo 3</vt:lpstr>
      <vt:lpstr>Autenticación y Permisos de Acceso</vt:lpstr>
      <vt:lpstr>Presentación de PowerPoint</vt:lpstr>
      <vt:lpstr>Presentación de PowerPoint</vt:lpstr>
      <vt:lpstr>Presentación de PowerPoint</vt:lpstr>
      <vt:lpstr>Presentación de PowerPoint</vt:lpstr>
      <vt:lpstr>AUTENTICACIÓN</vt:lpstr>
      <vt:lpstr>AUTENTICACIÓN</vt:lpstr>
      <vt:lpstr>AUTENTICACIÓN</vt:lpstr>
      <vt:lpstr>DERECHOS DE ACCESO</vt:lpstr>
      <vt:lpstr>DERECHOS DE ACCESO</vt:lpstr>
      <vt:lpstr>Control de Integridad Semántica en BDD</vt:lpstr>
      <vt:lpstr>CONTROL DE INTEGRIDAD SEMÁNTICA</vt:lpstr>
      <vt:lpstr>CONTROL DE INTEGRIDAD SEMÁNTICA</vt:lpstr>
      <vt:lpstr>CONTROL DE INTEGRIDAD SEMÁNTICA</vt:lpstr>
      <vt:lpstr>CONTROL DE INTEGRIDAD SEMÁNTICA</vt:lpstr>
      <vt:lpstr>Restricciones de integridad semántica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Lorena Recalde</dc:creator>
  <cp:lastModifiedBy>Lorena Recalde</cp:lastModifiedBy>
  <cp:revision>177</cp:revision>
  <dcterms:created xsi:type="dcterms:W3CDTF">2019-04-09T06:23:33Z</dcterms:created>
  <dcterms:modified xsi:type="dcterms:W3CDTF">2019-05-07T11:57:21Z</dcterms:modified>
</cp:coreProperties>
</file>