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0" r:id="rId5"/>
    <p:sldId id="471" r:id="rId6"/>
    <p:sldId id="472" r:id="rId7"/>
    <p:sldId id="473" r:id="rId8"/>
    <p:sldId id="366" r:id="rId9"/>
    <p:sldId id="475" r:id="rId10"/>
    <p:sldId id="476" r:id="rId11"/>
    <p:sldId id="477" r:id="rId12"/>
    <p:sldId id="478" r:id="rId13"/>
    <p:sldId id="479" r:id="rId14"/>
    <p:sldId id="502" r:id="rId15"/>
    <p:sldId id="480" r:id="rId16"/>
    <p:sldId id="481" r:id="rId17"/>
    <p:sldId id="503" r:id="rId18"/>
    <p:sldId id="482" r:id="rId19"/>
    <p:sldId id="483" r:id="rId20"/>
    <p:sldId id="484" r:id="rId21"/>
    <p:sldId id="485" r:id="rId22"/>
    <p:sldId id="486" r:id="rId23"/>
    <p:sldId id="487" r:id="rId2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7"/>
    <p:restoredTop sz="94617"/>
  </p:normalViewPr>
  <p:slideViewPr>
    <p:cSldViewPr snapToGrid="0" snapToObjects="1">
      <p:cViewPr>
        <p:scale>
          <a:sx n="80" d="100"/>
          <a:sy n="80" d="100"/>
        </p:scale>
        <p:origin x="80"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5/14/19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5/14/19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5/14/19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5/14/19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5/14/19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5/14/19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5/14/19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5/14/19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5/14/19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5/14/19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5/14/19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5/14/19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4</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Optimizaci</a:t>
            </a:r>
            <a:r>
              <a:rPr lang="es-ES" sz="4800" dirty="0" err="1" smtClean="0"/>
              <a:t>ón</a:t>
            </a:r>
            <a:r>
              <a:rPr lang="es-ES" sz="4800" dirty="0" smtClean="0"/>
              <a:t> de Consultas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1067676725"/>
              </p:ext>
            </p:extLst>
          </p:nvPr>
        </p:nvGraphicFramePr>
        <p:xfrm>
          <a:off x="3903260" y="4418575"/>
          <a:ext cx="4708693" cy="1043940"/>
        </p:xfrm>
        <a:graphic>
          <a:graphicData uri="http://schemas.openxmlformats.org/drawingml/2006/table">
            <a:tbl>
              <a:tblPr/>
              <a:tblGrid>
                <a:gridCol w="4708693"/>
              </a:tblGrid>
              <a:tr h="0">
                <a:tc>
                  <a:txBody>
                    <a:bodyPr/>
                    <a:lstStyle/>
                    <a:p>
                      <a:pPr algn="l" fontAlgn="b"/>
                      <a:r>
                        <a:rPr lang="es-ES_tradnl" sz="2200" b="0" i="0" u="none" strike="noStrike" dirty="0">
                          <a:solidFill>
                            <a:srgbClr val="000000"/>
                          </a:solidFill>
                          <a:effectLst/>
                          <a:latin typeface="Calibri" charset="0"/>
                        </a:rPr>
                        <a:t>Algebra Relacional</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l" fontAlgn="b"/>
                      <a:r>
                        <a:rPr lang="es-ES_tradnl" sz="2200" b="0" i="0" u="none" strike="noStrike" dirty="0">
                          <a:solidFill>
                            <a:srgbClr val="000000"/>
                          </a:solidFill>
                          <a:effectLst/>
                          <a:latin typeface="Calibri" charset="0"/>
                        </a:rPr>
                        <a:t>Procesamiento de Consultas distribuidas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l" fontAlgn="b"/>
                      <a:r>
                        <a:rPr lang="es-ES_tradnl" sz="2200" b="0" i="0" u="none" strike="noStrike" dirty="0">
                          <a:solidFill>
                            <a:srgbClr val="000000"/>
                          </a:solidFill>
                          <a:effectLst/>
                          <a:latin typeface="Calibri" charset="0"/>
                        </a:rPr>
                        <a:t>DDB heterogéneas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fontScale="92500" lnSpcReduction="20000"/>
          </a:bodyPr>
          <a:lstStyle/>
          <a:p>
            <a:r>
              <a:rPr lang="es-ES_tradnl" dirty="0"/>
              <a:t>Para iniciar nuestra discusión de procesamiento de consultas, asumiremos que las solicitudes de los usuarios se ingresan en el sistema como sentencias de SQL. Esto se debe a que, como mencionamos anteriormente, uno de los objetivos de un sistema de administración de bases de datos distribuidas es proporcionar una interfaz de lenguaje de alto nivel, basada en estándares, para todos los datos que se almacenan en todo el sistema distribuido. </a:t>
            </a:r>
            <a:endParaRPr lang="es-ES_tradnl" dirty="0" smtClean="0"/>
          </a:p>
          <a:p>
            <a:r>
              <a:rPr lang="es-ES_tradnl" dirty="0" smtClean="0"/>
              <a:t>SQL </a:t>
            </a:r>
            <a:r>
              <a:rPr lang="es-ES_tradnl" dirty="0"/>
              <a:t>se utiliza normalmente como una interfaz de lenguaje de alto nivel. A pesar de que SQL es una interfaz aceptada y popular para los usuarios finales, no se presta muy bien para el procesamiento interno. Quizás el aspecto más problemático de SQL es su poder para representar consultas complejas fácilmente a un nivel muy alto sin especificar cómo deben realizarse las operaciones. Es por eso que la mayoría de los sistemas de bases de datos comerciales utilizan una representación interna basada en el álgebra relacional que especifica el orden de las diferentes operaciones dentro de la consulta.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881403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374020"/>
            <a:ext cx="10719816" cy="3689684"/>
          </a:xfrm>
        </p:spPr>
        <p:txBody>
          <a:bodyPr>
            <a:normAutofit/>
          </a:bodyPr>
          <a:lstStyle/>
          <a:p>
            <a:r>
              <a:rPr lang="es-ES_tradnl" dirty="0" smtClean="0"/>
              <a:t>Por lo tanto, para comprender cómo se procesan las consultas SQL, debemos entender cómo funcionan sus comandos equivalentes de álgebra relacional. </a:t>
            </a:r>
          </a:p>
          <a:p>
            <a:r>
              <a:rPr lang="es-ES_tradnl" dirty="0" smtClean="0"/>
              <a:t>Proporcionaremos una visión general de aquellas operaciones de la </a:t>
            </a:r>
            <a:r>
              <a:rPr lang="es-ES_tradnl" dirty="0"/>
              <a:t>RA (álgebra relacional) </a:t>
            </a:r>
            <a:r>
              <a:rPr lang="es-ES_tradnl" dirty="0" smtClean="0"/>
              <a:t>que son de interés para la optimización de consultas. Usaremos las siguientes anotaciones:</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pic>
        <p:nvPicPr>
          <p:cNvPr id="2" name="Imagen 1"/>
          <p:cNvPicPr>
            <a:picLocks noChangeAspect="1"/>
          </p:cNvPicPr>
          <p:nvPr/>
        </p:nvPicPr>
        <p:blipFill>
          <a:blip r:embed="rId2"/>
          <a:stretch>
            <a:fillRect/>
          </a:stretch>
        </p:blipFill>
        <p:spPr>
          <a:xfrm>
            <a:off x="1917867" y="3073309"/>
            <a:ext cx="9151256" cy="2461218"/>
          </a:xfrm>
          <a:prstGeom prst="rect">
            <a:avLst/>
          </a:prstGeom>
        </p:spPr>
      </p:pic>
    </p:spTree>
    <p:extLst>
      <p:ext uri="{BB962C8B-B14F-4D97-AF65-F5344CB8AC3E}">
        <p14:creationId xmlns:p14="http://schemas.microsoft.com/office/powerpoint/2010/main" val="837681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Subconjunto</a:t>
            </a:r>
            <a:r>
              <a:rPr lang="en-US" dirty="0"/>
              <a:t> de </a:t>
            </a:r>
            <a:r>
              <a:rPr lang="en-US" dirty="0" err="1"/>
              <a:t>comandos</a:t>
            </a:r>
            <a:r>
              <a:rPr lang="en-US" dirty="0"/>
              <a:t> de </a:t>
            </a:r>
            <a:r>
              <a:rPr lang="en-US" dirty="0" err="1"/>
              <a:t>álgebra</a:t>
            </a:r>
            <a:r>
              <a:rPr lang="en-US" dirty="0"/>
              <a:t> </a:t>
            </a:r>
            <a:r>
              <a:rPr lang="en-US" dirty="0" err="1"/>
              <a:t>relacional</a:t>
            </a:r>
            <a:endParaRPr lang="en-US" dirty="0"/>
          </a:p>
        </p:txBody>
      </p:sp>
      <p:sp>
        <p:nvSpPr>
          <p:cNvPr id="3" name="Marcador de contenido 2"/>
          <p:cNvSpPr>
            <a:spLocks noGrp="1"/>
          </p:cNvSpPr>
          <p:nvPr>
            <p:ph idx="1"/>
          </p:nvPr>
        </p:nvSpPr>
        <p:spPr/>
        <p:txBody>
          <a:bodyPr>
            <a:normAutofit lnSpcReduction="10000"/>
          </a:bodyPr>
          <a:lstStyle/>
          <a:p>
            <a:r>
              <a:rPr lang="en-US" dirty="0"/>
              <a:t>El </a:t>
            </a:r>
            <a:r>
              <a:rPr lang="en-US" dirty="0" err="1"/>
              <a:t>álgebra</a:t>
            </a:r>
            <a:r>
              <a:rPr lang="en-US" dirty="0"/>
              <a:t> </a:t>
            </a:r>
            <a:r>
              <a:rPr lang="en-US" dirty="0" err="1"/>
              <a:t>relacional</a:t>
            </a:r>
            <a:r>
              <a:rPr lang="en-US" dirty="0"/>
              <a:t> (RA) </a:t>
            </a:r>
            <a:r>
              <a:rPr lang="en-US" dirty="0" err="1"/>
              <a:t>admite</a:t>
            </a:r>
            <a:r>
              <a:rPr lang="en-US" dirty="0"/>
              <a:t> </a:t>
            </a:r>
            <a:r>
              <a:rPr lang="en-US" dirty="0" err="1"/>
              <a:t>tipos</a:t>
            </a:r>
            <a:r>
              <a:rPr lang="en-US" dirty="0"/>
              <a:t> de </a:t>
            </a:r>
            <a:r>
              <a:rPr lang="en-US" dirty="0" err="1"/>
              <a:t>operaciones</a:t>
            </a:r>
            <a:r>
              <a:rPr lang="en-US" dirty="0"/>
              <a:t> </a:t>
            </a:r>
            <a:r>
              <a:rPr lang="en-US" dirty="0" err="1"/>
              <a:t>unarias</a:t>
            </a:r>
            <a:r>
              <a:rPr lang="en-US" dirty="0"/>
              <a:t> y </a:t>
            </a:r>
            <a:r>
              <a:rPr lang="en-US" dirty="0" err="1"/>
              <a:t>binarias</a:t>
            </a:r>
            <a:r>
              <a:rPr lang="en-US" dirty="0"/>
              <a:t>. </a:t>
            </a:r>
            <a:endParaRPr lang="en-US" dirty="0" smtClean="0"/>
          </a:p>
          <a:p>
            <a:r>
              <a:rPr lang="en-US" dirty="0" smtClean="0"/>
              <a:t>Las </a:t>
            </a:r>
            <a:r>
              <a:rPr lang="en-US" dirty="0" err="1"/>
              <a:t>operaciones</a:t>
            </a:r>
            <a:r>
              <a:rPr lang="en-US" dirty="0"/>
              <a:t> </a:t>
            </a:r>
            <a:r>
              <a:rPr lang="en-US" dirty="0" err="1"/>
              <a:t>unarias</a:t>
            </a:r>
            <a:r>
              <a:rPr lang="en-US" dirty="0"/>
              <a:t> </a:t>
            </a:r>
            <a:r>
              <a:rPr lang="en-US" dirty="0" err="1"/>
              <a:t>toman</a:t>
            </a:r>
            <a:r>
              <a:rPr lang="en-US" dirty="0"/>
              <a:t> </a:t>
            </a:r>
            <a:r>
              <a:rPr lang="en-US" dirty="0" err="1"/>
              <a:t>una</a:t>
            </a:r>
            <a:r>
              <a:rPr lang="en-US" dirty="0"/>
              <a:t> </a:t>
            </a:r>
            <a:r>
              <a:rPr lang="en-US" dirty="0" err="1"/>
              <a:t>relación</a:t>
            </a:r>
            <a:r>
              <a:rPr lang="en-US" dirty="0"/>
              <a:t> (</a:t>
            </a:r>
            <a:r>
              <a:rPr lang="en-US" dirty="0" err="1"/>
              <a:t>tabla</a:t>
            </a:r>
            <a:r>
              <a:rPr lang="en-US" dirty="0"/>
              <a:t>) </a:t>
            </a:r>
            <a:r>
              <a:rPr lang="en-US" dirty="0" err="1"/>
              <a:t>como</a:t>
            </a:r>
            <a:r>
              <a:rPr lang="en-US" dirty="0"/>
              <a:t> entrada y </a:t>
            </a:r>
            <a:r>
              <a:rPr lang="en-US" dirty="0" err="1"/>
              <a:t>producen</a:t>
            </a:r>
            <a:r>
              <a:rPr lang="en-US" dirty="0"/>
              <a:t> </a:t>
            </a:r>
            <a:r>
              <a:rPr lang="en-US" dirty="0" err="1"/>
              <a:t>otra</a:t>
            </a:r>
            <a:r>
              <a:rPr lang="en-US" dirty="0"/>
              <a:t> </a:t>
            </a:r>
            <a:r>
              <a:rPr lang="en-US" dirty="0" err="1"/>
              <a:t>como</a:t>
            </a:r>
            <a:r>
              <a:rPr lang="en-US" dirty="0"/>
              <a:t> </a:t>
            </a:r>
            <a:r>
              <a:rPr lang="en-US" dirty="0" err="1"/>
              <a:t>salida</a:t>
            </a:r>
            <a:r>
              <a:rPr lang="en-US" dirty="0"/>
              <a:t>. </a:t>
            </a:r>
            <a:endParaRPr lang="en-US" dirty="0" smtClean="0"/>
          </a:p>
          <a:p>
            <a:r>
              <a:rPr lang="en-US" dirty="0" smtClean="0"/>
              <a:t>Las </a:t>
            </a:r>
            <a:r>
              <a:rPr lang="en-US" dirty="0" err="1"/>
              <a:t>operaciones</a:t>
            </a:r>
            <a:r>
              <a:rPr lang="en-US" dirty="0"/>
              <a:t> </a:t>
            </a:r>
            <a:r>
              <a:rPr lang="en-US" dirty="0" err="1"/>
              <a:t>binarias</a:t>
            </a:r>
            <a:r>
              <a:rPr lang="en-US" dirty="0"/>
              <a:t> </a:t>
            </a:r>
            <a:r>
              <a:rPr lang="en-US" dirty="0" err="1"/>
              <a:t>toman</a:t>
            </a:r>
            <a:r>
              <a:rPr lang="en-US" dirty="0"/>
              <a:t> dos </a:t>
            </a:r>
            <a:r>
              <a:rPr lang="en-US" dirty="0" err="1"/>
              <a:t>relaciones</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endParaRPr lang="en-US" dirty="0" smtClean="0"/>
          </a:p>
          <a:p>
            <a:r>
              <a:rPr lang="en-US" dirty="0" err="1" smtClean="0"/>
              <a:t>Tenga</a:t>
            </a:r>
            <a:r>
              <a:rPr lang="en-US" dirty="0" smtClean="0"/>
              <a:t> </a:t>
            </a:r>
            <a:r>
              <a:rPr lang="en-US" dirty="0"/>
              <a:t>en </a:t>
            </a:r>
            <a:r>
              <a:rPr lang="en-US" dirty="0" err="1"/>
              <a:t>cuenta</a:t>
            </a:r>
            <a:r>
              <a:rPr lang="en-US" dirty="0"/>
              <a:t> </a:t>
            </a:r>
            <a:r>
              <a:rPr lang="en-US" dirty="0" err="1"/>
              <a:t>que</a:t>
            </a:r>
            <a:r>
              <a:rPr lang="en-US" dirty="0"/>
              <a:t>, </a:t>
            </a:r>
            <a:r>
              <a:rPr lang="en-US" dirty="0" err="1"/>
              <a:t>independientemente</a:t>
            </a:r>
            <a:r>
              <a:rPr lang="en-US" dirty="0"/>
              <a:t> del </a:t>
            </a:r>
            <a:r>
              <a:rPr lang="en-US" dirty="0" err="1"/>
              <a:t>tipo</a:t>
            </a:r>
            <a:r>
              <a:rPr lang="en-US" dirty="0"/>
              <a:t> de </a:t>
            </a:r>
            <a:r>
              <a:rPr lang="en-US" dirty="0" err="1"/>
              <a:t>operación</a:t>
            </a:r>
            <a:r>
              <a:rPr lang="en-US" dirty="0"/>
              <a:t>, la </a:t>
            </a:r>
            <a:r>
              <a:rPr lang="en-US" dirty="0" err="1"/>
              <a:t>salida</a:t>
            </a:r>
            <a:r>
              <a:rPr lang="en-US" dirty="0"/>
              <a:t> </a:t>
            </a:r>
            <a:r>
              <a:rPr lang="en-US" dirty="0" err="1"/>
              <a:t>siempre</a:t>
            </a:r>
            <a:r>
              <a:rPr lang="en-US" dirty="0"/>
              <a:t> </a:t>
            </a:r>
            <a:r>
              <a:rPr lang="en-US" dirty="0" err="1"/>
              <a:t>es</a:t>
            </a:r>
            <a:r>
              <a:rPr lang="en-US" dirty="0"/>
              <a:t> </a:t>
            </a:r>
            <a:r>
              <a:rPr lang="en-US" dirty="0" err="1"/>
              <a:t>una</a:t>
            </a:r>
            <a:r>
              <a:rPr lang="en-US" dirty="0"/>
              <a:t> </a:t>
            </a:r>
            <a:r>
              <a:rPr lang="en-US" dirty="0" err="1"/>
              <a:t>relación</a:t>
            </a:r>
            <a:r>
              <a:rPr lang="en-US" dirty="0"/>
              <a:t>. </a:t>
            </a:r>
            <a:r>
              <a:rPr lang="en-US" dirty="0" err="1"/>
              <a:t>Esta</a:t>
            </a:r>
            <a:r>
              <a:rPr lang="en-US" dirty="0"/>
              <a:t> </a:t>
            </a:r>
            <a:r>
              <a:rPr lang="en-US" dirty="0" err="1"/>
              <a:t>es</a:t>
            </a:r>
            <a:r>
              <a:rPr lang="en-US" dirty="0"/>
              <a:t> </a:t>
            </a:r>
            <a:r>
              <a:rPr lang="en-US" dirty="0" err="1"/>
              <a:t>una</a:t>
            </a:r>
            <a:r>
              <a:rPr lang="en-US" dirty="0"/>
              <a:t> </a:t>
            </a:r>
            <a:r>
              <a:rPr lang="en-US" dirty="0" err="1"/>
              <a:t>observación</a:t>
            </a:r>
            <a:r>
              <a:rPr lang="en-US" dirty="0"/>
              <a:t> </a:t>
            </a:r>
            <a:r>
              <a:rPr lang="en-US" dirty="0" err="1"/>
              <a:t>importante</a:t>
            </a:r>
            <a:r>
              <a:rPr lang="en-US" dirty="0"/>
              <a:t> </a:t>
            </a:r>
            <a:r>
              <a:rPr lang="en-US" dirty="0" err="1"/>
              <a:t>ya</a:t>
            </a:r>
            <a:r>
              <a:rPr lang="en-US" dirty="0"/>
              <a:t> </a:t>
            </a:r>
            <a:r>
              <a:rPr lang="en-US" dirty="0" err="1"/>
              <a:t>que</a:t>
            </a:r>
            <a:r>
              <a:rPr lang="en-US" dirty="0"/>
              <a:t> la </a:t>
            </a:r>
            <a:r>
              <a:rPr lang="en-US" dirty="0" err="1"/>
              <a:t>salida</a:t>
            </a:r>
            <a:r>
              <a:rPr lang="en-US" dirty="0"/>
              <a:t> de </a:t>
            </a:r>
            <a:r>
              <a:rPr lang="en-US" dirty="0" err="1"/>
              <a:t>una</a:t>
            </a:r>
            <a:r>
              <a:rPr lang="en-US" dirty="0"/>
              <a:t> </a:t>
            </a:r>
            <a:r>
              <a:rPr lang="en-US" dirty="0" err="1"/>
              <a:t>operación</a:t>
            </a:r>
            <a:r>
              <a:rPr lang="en-US" dirty="0"/>
              <a:t> </a:t>
            </a:r>
            <a:r>
              <a:rPr lang="en-US" dirty="0" err="1"/>
              <a:t>generalmente</a:t>
            </a:r>
            <a:r>
              <a:rPr lang="en-US" dirty="0"/>
              <a:t> se </a:t>
            </a:r>
            <a:r>
              <a:rPr lang="en-US" dirty="0" err="1"/>
              <a:t>alimenta</a:t>
            </a:r>
            <a:r>
              <a:rPr lang="en-US" dirty="0"/>
              <a:t> </a:t>
            </a:r>
            <a:r>
              <a:rPr lang="en-US" dirty="0" err="1"/>
              <a:t>como</a:t>
            </a:r>
            <a:r>
              <a:rPr lang="en-US" dirty="0"/>
              <a:t> </a:t>
            </a:r>
            <a:r>
              <a:rPr lang="en-US" dirty="0" err="1"/>
              <a:t>una</a:t>
            </a:r>
            <a:r>
              <a:rPr lang="en-US" dirty="0"/>
              <a:t> entrada a </a:t>
            </a:r>
            <a:r>
              <a:rPr lang="en-US" dirty="0" err="1"/>
              <a:t>otra</a:t>
            </a:r>
            <a:r>
              <a:rPr lang="en-US" dirty="0"/>
              <a:t> </a:t>
            </a:r>
            <a:r>
              <a:rPr lang="en-US" dirty="0" err="1"/>
              <a:t>operación</a:t>
            </a:r>
            <a:r>
              <a:rPr lang="en-US" dirty="0"/>
              <a:t> en la </a:t>
            </a:r>
            <a:r>
              <a:rPr lang="en-US" dirty="0" err="1"/>
              <a:t>consulta</a:t>
            </a:r>
            <a:r>
              <a:rPr lang="en-US" dirty="0"/>
              <a:t>. Los </a:t>
            </a:r>
            <a:r>
              <a:rPr lang="en-US" dirty="0" err="1"/>
              <a:t>operadores</a:t>
            </a:r>
            <a:r>
              <a:rPr lang="en-US" dirty="0"/>
              <a:t> de RA se </a:t>
            </a:r>
            <a:r>
              <a:rPr lang="en-US" dirty="0" err="1"/>
              <a:t>dividen</a:t>
            </a:r>
            <a:r>
              <a:rPr lang="en-US" dirty="0"/>
              <a:t> en </a:t>
            </a:r>
            <a:r>
              <a:rPr lang="en-US" b="1" dirty="0" err="1"/>
              <a:t>operadores</a:t>
            </a:r>
            <a:r>
              <a:rPr lang="en-US" b="1" dirty="0"/>
              <a:t> </a:t>
            </a:r>
            <a:r>
              <a:rPr lang="en-US" b="1" dirty="0" err="1"/>
              <a:t>básicos</a:t>
            </a:r>
            <a:r>
              <a:rPr lang="en-US" b="1" dirty="0"/>
              <a:t> </a:t>
            </a:r>
            <a:r>
              <a:rPr lang="en-US" dirty="0"/>
              <a:t>y </a:t>
            </a:r>
            <a:r>
              <a:rPr lang="en-US" b="1" dirty="0" err="1"/>
              <a:t>operadores</a:t>
            </a:r>
            <a:r>
              <a:rPr lang="en-US" b="1" dirty="0"/>
              <a:t> </a:t>
            </a:r>
            <a:r>
              <a:rPr lang="en-US" b="1" dirty="0" err="1"/>
              <a:t>derivados</a:t>
            </a:r>
            <a:r>
              <a:rPr lang="en-US"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12</a:t>
            </a:r>
            <a:endParaRPr lang="en-US" sz="1400" dirty="0"/>
          </a:p>
        </p:txBody>
      </p:sp>
    </p:spTree>
    <p:extLst>
      <p:ext uri="{BB962C8B-B14F-4D97-AF65-F5344CB8AC3E}">
        <p14:creationId xmlns:p14="http://schemas.microsoft.com/office/powerpoint/2010/main" val="196283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9695"/>
          </a:xfrm>
        </p:spPr>
        <p:txBody>
          <a:bodyPr>
            <a:normAutofit/>
          </a:bodyPr>
          <a:lstStyle/>
          <a:p>
            <a:r>
              <a:rPr lang="en-US" sz="4000" dirty="0" err="1"/>
              <a:t>Subconjunto</a:t>
            </a:r>
            <a:r>
              <a:rPr lang="en-US" sz="4000" dirty="0"/>
              <a:t> de </a:t>
            </a:r>
            <a:r>
              <a:rPr lang="en-US" sz="4000" dirty="0" err="1"/>
              <a:t>comandos</a:t>
            </a:r>
            <a:r>
              <a:rPr lang="en-US" sz="4000" dirty="0"/>
              <a:t> de </a:t>
            </a:r>
            <a:r>
              <a:rPr lang="en-US" sz="4000" dirty="0" err="1"/>
              <a:t>álgebra</a:t>
            </a:r>
            <a:r>
              <a:rPr lang="en-US" sz="4000" dirty="0"/>
              <a:t> </a:t>
            </a:r>
            <a:r>
              <a:rPr lang="en-US" sz="4000" dirty="0" err="1"/>
              <a:t>relacional</a:t>
            </a:r>
            <a:endParaRPr lang="en-US" sz="4000" dirty="0"/>
          </a:p>
        </p:txBody>
      </p:sp>
      <p:sp>
        <p:nvSpPr>
          <p:cNvPr id="3" name="Marcador de contenido 2"/>
          <p:cNvSpPr>
            <a:spLocks noGrp="1"/>
          </p:cNvSpPr>
          <p:nvPr>
            <p:ph idx="1"/>
          </p:nvPr>
        </p:nvSpPr>
        <p:spPr>
          <a:xfrm>
            <a:off x="838200" y="1251284"/>
            <a:ext cx="10515600" cy="5105066"/>
          </a:xfrm>
        </p:spPr>
        <p:txBody>
          <a:bodyPr>
            <a:normAutofit fontScale="77500" lnSpcReduction="20000"/>
          </a:bodyPr>
          <a:lstStyle/>
          <a:p>
            <a:pPr>
              <a:lnSpc>
                <a:spcPct val="120000"/>
              </a:lnSpc>
            </a:pPr>
            <a:r>
              <a:rPr lang="en-US" dirty="0"/>
              <a:t>Los </a:t>
            </a:r>
            <a:r>
              <a:rPr lang="en-US" dirty="0" err="1"/>
              <a:t>operadores</a:t>
            </a:r>
            <a:r>
              <a:rPr lang="en-US" dirty="0"/>
              <a:t> </a:t>
            </a:r>
            <a:r>
              <a:rPr lang="en-US" dirty="0" err="1"/>
              <a:t>básicos</a:t>
            </a:r>
            <a:r>
              <a:rPr lang="en-US" dirty="0"/>
              <a:t> </a:t>
            </a:r>
            <a:r>
              <a:rPr lang="en-US" dirty="0" smtClean="0"/>
              <a:t>no </a:t>
            </a:r>
            <a:r>
              <a:rPr lang="en-US" dirty="0"/>
              <a:t>se </a:t>
            </a:r>
            <a:r>
              <a:rPr lang="en-US" dirty="0" err="1"/>
              <a:t>pueden</a:t>
            </a:r>
            <a:r>
              <a:rPr lang="en-US" dirty="0"/>
              <a:t> </a:t>
            </a:r>
            <a:r>
              <a:rPr lang="en-US" dirty="0" err="1"/>
              <a:t>crear</a:t>
            </a:r>
            <a:r>
              <a:rPr lang="en-US" dirty="0"/>
              <a:t> a </a:t>
            </a:r>
            <a:r>
              <a:rPr lang="en-US" dirty="0" err="1"/>
              <a:t>partir</a:t>
            </a:r>
            <a:r>
              <a:rPr lang="en-US" dirty="0"/>
              <a:t> de </a:t>
            </a:r>
            <a:r>
              <a:rPr lang="en-US" dirty="0" err="1"/>
              <a:t>ninguna</a:t>
            </a:r>
            <a:r>
              <a:rPr lang="en-US" dirty="0"/>
              <a:t> </a:t>
            </a:r>
            <a:r>
              <a:rPr lang="en-US" dirty="0" err="1"/>
              <a:t>otra</a:t>
            </a:r>
            <a:r>
              <a:rPr lang="en-US" dirty="0"/>
              <a:t> </a:t>
            </a:r>
            <a:r>
              <a:rPr lang="en-US" dirty="0" err="1"/>
              <a:t>operación</a:t>
            </a:r>
            <a:r>
              <a:rPr lang="en-US" dirty="0"/>
              <a:t>. Los </a:t>
            </a:r>
            <a:r>
              <a:rPr lang="en-US" dirty="0" err="1"/>
              <a:t>operadores</a:t>
            </a:r>
            <a:r>
              <a:rPr lang="en-US" dirty="0"/>
              <a:t> </a:t>
            </a:r>
            <a:r>
              <a:rPr lang="en-US" dirty="0" err="1"/>
              <a:t>derivados</a:t>
            </a:r>
            <a:r>
              <a:rPr lang="en-US" dirty="0"/>
              <a:t>, </a:t>
            </a:r>
            <a:r>
              <a:rPr lang="en-US" dirty="0" err="1"/>
              <a:t>por</a:t>
            </a:r>
            <a:r>
              <a:rPr lang="en-US" dirty="0"/>
              <a:t> </a:t>
            </a:r>
            <a:r>
              <a:rPr lang="en-US" dirty="0" err="1"/>
              <a:t>otro</a:t>
            </a:r>
            <a:r>
              <a:rPr lang="en-US" dirty="0"/>
              <a:t> </a:t>
            </a:r>
            <a:r>
              <a:rPr lang="en-US" dirty="0" err="1" smtClean="0"/>
              <a:t>lado</a:t>
            </a:r>
            <a:r>
              <a:rPr lang="en-US" dirty="0" smtClean="0"/>
              <a:t>, </a:t>
            </a:r>
            <a:r>
              <a:rPr lang="en-US" dirty="0" err="1" smtClean="0"/>
              <a:t>pueden</a:t>
            </a:r>
            <a:r>
              <a:rPr lang="en-US" dirty="0" smtClean="0"/>
              <a:t> </a:t>
            </a:r>
            <a:r>
              <a:rPr lang="en-US" dirty="0" err="1"/>
              <a:t>expresarse</a:t>
            </a:r>
            <a:r>
              <a:rPr lang="en-US" dirty="0"/>
              <a:t> en </a:t>
            </a:r>
            <a:r>
              <a:rPr lang="en-US" dirty="0" err="1"/>
              <a:t>términos</a:t>
            </a:r>
            <a:r>
              <a:rPr lang="en-US" dirty="0"/>
              <a:t> de los </a:t>
            </a:r>
            <a:r>
              <a:rPr lang="en-US" dirty="0" err="1"/>
              <a:t>operadores</a:t>
            </a:r>
            <a:r>
              <a:rPr lang="en-US" dirty="0"/>
              <a:t> </a:t>
            </a:r>
            <a:r>
              <a:rPr lang="en-US" dirty="0" err="1"/>
              <a:t>básicos</a:t>
            </a:r>
            <a:r>
              <a:rPr lang="en-US" dirty="0"/>
              <a:t>. Los </a:t>
            </a:r>
            <a:r>
              <a:rPr lang="en-US" dirty="0" err="1"/>
              <a:t>símbolos</a:t>
            </a:r>
            <a:r>
              <a:rPr lang="en-US" dirty="0"/>
              <a:t> </a:t>
            </a:r>
            <a:r>
              <a:rPr lang="en-US" dirty="0" err="1"/>
              <a:t>griegos</a:t>
            </a:r>
            <a:r>
              <a:rPr lang="en-US" dirty="0"/>
              <a:t> se </a:t>
            </a:r>
            <a:r>
              <a:rPr lang="en-US" dirty="0" err="1"/>
              <a:t>usan</a:t>
            </a:r>
            <a:r>
              <a:rPr lang="en-US" dirty="0"/>
              <a:t> </a:t>
            </a:r>
            <a:r>
              <a:rPr lang="en-US" dirty="0" smtClean="0"/>
              <a:t>para </a:t>
            </a:r>
            <a:r>
              <a:rPr lang="en-US" dirty="0" err="1"/>
              <a:t>representar</a:t>
            </a:r>
            <a:r>
              <a:rPr lang="en-US" dirty="0"/>
              <a:t> a los </a:t>
            </a:r>
            <a:r>
              <a:rPr lang="en-US" dirty="0" err="1"/>
              <a:t>operadores</a:t>
            </a:r>
            <a:r>
              <a:rPr lang="en-US" dirty="0"/>
              <a:t> de RA en </a:t>
            </a:r>
            <a:r>
              <a:rPr lang="en-US" dirty="0" err="1"/>
              <a:t>muchos</a:t>
            </a:r>
            <a:r>
              <a:rPr lang="en-US" dirty="0"/>
              <a:t> </a:t>
            </a:r>
            <a:r>
              <a:rPr lang="en-US" dirty="0" err="1"/>
              <a:t>libros</a:t>
            </a:r>
            <a:r>
              <a:rPr lang="en-US" dirty="0"/>
              <a:t> de </a:t>
            </a:r>
            <a:r>
              <a:rPr lang="en-US" dirty="0" err="1"/>
              <a:t>texto</a:t>
            </a:r>
            <a:r>
              <a:rPr lang="en-US" dirty="0"/>
              <a:t> (</a:t>
            </a:r>
            <a:r>
              <a:rPr lang="en-US" dirty="0" err="1"/>
              <a:t>consulte</a:t>
            </a:r>
            <a:r>
              <a:rPr lang="en-US" dirty="0"/>
              <a:t> la </a:t>
            </a:r>
            <a:r>
              <a:rPr lang="en-US" dirty="0" err="1"/>
              <a:t>Tabla</a:t>
            </a:r>
            <a:r>
              <a:rPr lang="en-US" dirty="0"/>
              <a:t> 4.1</a:t>
            </a:r>
            <a:r>
              <a:rPr lang="en-US" dirty="0" smtClean="0"/>
              <a:t>). </a:t>
            </a:r>
            <a:r>
              <a:rPr lang="en-US" dirty="0" err="1" smtClean="0"/>
              <a:t>Usaremos</a:t>
            </a:r>
            <a:r>
              <a:rPr lang="en-US" dirty="0" smtClean="0"/>
              <a:t> </a:t>
            </a:r>
            <a:r>
              <a:rPr lang="en-US" dirty="0"/>
              <a:t>la </a:t>
            </a:r>
            <a:r>
              <a:rPr lang="en-US" dirty="0" err="1"/>
              <a:t>siguiente</a:t>
            </a:r>
            <a:r>
              <a:rPr lang="en-US" dirty="0"/>
              <a:t> </a:t>
            </a:r>
            <a:r>
              <a:rPr lang="en-US" dirty="0" err="1" smtClean="0"/>
              <a:t>notación</a:t>
            </a:r>
            <a:r>
              <a:rPr lang="en-US" dirty="0" smtClean="0"/>
              <a:t>:</a:t>
            </a:r>
          </a:p>
          <a:p>
            <a:pPr>
              <a:lnSpc>
                <a:spcPct val="120000"/>
              </a:lnSpc>
            </a:pPr>
            <a:endParaRPr lang="en-US" sz="1400" dirty="0" smtClean="0"/>
          </a:p>
          <a:p>
            <a:pPr marL="0" indent="0">
              <a:buNone/>
            </a:pPr>
            <a:r>
              <a:rPr lang="en-US" dirty="0" smtClean="0"/>
              <a:t>• </a:t>
            </a:r>
            <a:r>
              <a:rPr lang="en-US" dirty="0"/>
              <a:t>SL </a:t>
            </a:r>
            <a:r>
              <a:rPr lang="en-US" dirty="0" err="1"/>
              <a:t>representa</a:t>
            </a:r>
            <a:r>
              <a:rPr lang="en-US" dirty="0"/>
              <a:t> el </a:t>
            </a:r>
            <a:r>
              <a:rPr lang="en-US" dirty="0" err="1"/>
              <a:t>operador</a:t>
            </a:r>
            <a:r>
              <a:rPr lang="en-US" dirty="0"/>
              <a:t> SELECT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PJ </a:t>
            </a:r>
            <a:r>
              <a:rPr lang="en-US" dirty="0" err="1"/>
              <a:t>representa</a:t>
            </a:r>
            <a:r>
              <a:rPr lang="en-US" dirty="0"/>
              <a:t> el </a:t>
            </a:r>
            <a:r>
              <a:rPr lang="en-US" dirty="0" err="1"/>
              <a:t>operador</a:t>
            </a:r>
            <a:r>
              <a:rPr lang="en-US" dirty="0"/>
              <a:t> </a:t>
            </a:r>
            <a:r>
              <a:rPr lang="en-US" dirty="0" smtClean="0"/>
              <a:t>PROJECT de </a:t>
            </a:r>
            <a:r>
              <a:rPr lang="en-US" dirty="0" err="1"/>
              <a:t>álgebra</a:t>
            </a:r>
            <a:r>
              <a:rPr lang="en-US" dirty="0"/>
              <a:t> </a:t>
            </a:r>
            <a:r>
              <a:rPr lang="en-US" dirty="0" err="1"/>
              <a:t>relacional</a:t>
            </a:r>
            <a:r>
              <a:rPr lang="en-US" dirty="0" smtClean="0"/>
              <a:t>.</a:t>
            </a:r>
          </a:p>
          <a:p>
            <a:pPr marL="0" indent="0">
              <a:buNone/>
            </a:pPr>
            <a:r>
              <a:rPr lang="en-US" dirty="0"/>
              <a:t>• JN </a:t>
            </a:r>
            <a:r>
              <a:rPr lang="en-US" dirty="0" err="1"/>
              <a:t>representa</a:t>
            </a:r>
            <a:r>
              <a:rPr lang="en-US" dirty="0"/>
              <a:t> el </a:t>
            </a:r>
            <a:r>
              <a:rPr lang="en-US" dirty="0" err="1"/>
              <a:t>operador</a:t>
            </a:r>
            <a:r>
              <a:rPr lang="en-US" dirty="0"/>
              <a:t> JOIN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NJN </a:t>
            </a:r>
            <a:r>
              <a:rPr lang="en-US" dirty="0" err="1"/>
              <a:t>representa</a:t>
            </a:r>
            <a:r>
              <a:rPr lang="en-US" dirty="0"/>
              <a:t> el </a:t>
            </a:r>
            <a:r>
              <a:rPr lang="en-US" dirty="0" err="1"/>
              <a:t>operador</a:t>
            </a:r>
            <a:r>
              <a:rPr lang="en-US" dirty="0"/>
              <a:t> JOIN natural del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UN </a:t>
            </a:r>
            <a:r>
              <a:rPr lang="en-US" dirty="0" err="1"/>
              <a:t>representa</a:t>
            </a:r>
            <a:r>
              <a:rPr lang="en-US" dirty="0"/>
              <a:t> al </a:t>
            </a:r>
            <a:r>
              <a:rPr lang="en-US" dirty="0" err="1"/>
              <a:t>operador</a:t>
            </a:r>
            <a:r>
              <a:rPr lang="en-US" dirty="0"/>
              <a:t> de UNION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SD </a:t>
            </a:r>
            <a:r>
              <a:rPr lang="en-US" dirty="0" err="1"/>
              <a:t>representa</a:t>
            </a:r>
            <a:r>
              <a:rPr lang="en-US" dirty="0"/>
              <a:t> el </a:t>
            </a:r>
            <a:r>
              <a:rPr lang="en-US" dirty="0" err="1"/>
              <a:t>operador</a:t>
            </a:r>
            <a:r>
              <a:rPr lang="en-US" dirty="0"/>
              <a:t> de SET </a:t>
            </a:r>
            <a:r>
              <a:rPr lang="en-US" dirty="0" smtClean="0"/>
              <a:t>DIFFERENCE </a:t>
            </a:r>
            <a:r>
              <a:rPr lang="en-US" dirty="0"/>
              <a:t>natural del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CP </a:t>
            </a:r>
            <a:r>
              <a:rPr lang="en-US" dirty="0" err="1"/>
              <a:t>representa</a:t>
            </a:r>
            <a:r>
              <a:rPr lang="en-US" dirty="0"/>
              <a:t> el </a:t>
            </a:r>
            <a:r>
              <a:rPr lang="en-US" dirty="0" err="1"/>
              <a:t>operador</a:t>
            </a:r>
            <a:r>
              <a:rPr lang="en-US" dirty="0"/>
              <a:t> del </a:t>
            </a:r>
            <a:r>
              <a:rPr lang="en-US" dirty="0" smtClean="0"/>
              <a:t>CROSS PRODUCT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SI </a:t>
            </a:r>
            <a:r>
              <a:rPr lang="en-US" dirty="0" err="1"/>
              <a:t>representa</a:t>
            </a:r>
            <a:r>
              <a:rPr lang="en-US" dirty="0"/>
              <a:t> el </a:t>
            </a:r>
            <a:r>
              <a:rPr lang="en-US" dirty="0" err="1"/>
              <a:t>operador</a:t>
            </a:r>
            <a:r>
              <a:rPr lang="en-US" dirty="0"/>
              <a:t> SET INTERSECT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DV </a:t>
            </a:r>
            <a:r>
              <a:rPr lang="en-US" dirty="0" err="1"/>
              <a:t>representa</a:t>
            </a:r>
            <a:r>
              <a:rPr lang="en-US" dirty="0"/>
              <a:t> el </a:t>
            </a:r>
            <a:r>
              <a:rPr lang="en-US" dirty="0" err="1"/>
              <a:t>operador</a:t>
            </a:r>
            <a:r>
              <a:rPr lang="en-US" dirty="0"/>
              <a:t> DIVIDE de </a:t>
            </a:r>
            <a:r>
              <a:rPr lang="en-US" dirty="0" err="1"/>
              <a:t>álgebra</a:t>
            </a:r>
            <a:r>
              <a:rPr lang="en-US" dirty="0"/>
              <a:t> </a:t>
            </a:r>
            <a:r>
              <a:rPr lang="en-US" dirty="0" err="1"/>
              <a:t>relacional</a:t>
            </a:r>
            <a:r>
              <a:rPr lang="en-US" dirty="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13</a:t>
            </a:r>
            <a:endParaRPr lang="en-US" sz="1400" dirty="0"/>
          </a:p>
        </p:txBody>
      </p:sp>
    </p:spTree>
    <p:extLst>
      <p:ext uri="{BB962C8B-B14F-4D97-AF65-F5344CB8AC3E}">
        <p14:creationId xmlns:p14="http://schemas.microsoft.com/office/powerpoint/2010/main" val="148726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9695"/>
          </a:xfrm>
        </p:spPr>
        <p:txBody>
          <a:bodyPr>
            <a:normAutofit/>
          </a:bodyPr>
          <a:lstStyle/>
          <a:p>
            <a:r>
              <a:rPr lang="en-US" sz="4000" dirty="0" err="1"/>
              <a:t>Subconjunto</a:t>
            </a:r>
            <a:r>
              <a:rPr lang="en-US" sz="4000" dirty="0"/>
              <a:t> de </a:t>
            </a:r>
            <a:r>
              <a:rPr lang="en-US" sz="4000" dirty="0" err="1"/>
              <a:t>comandos</a:t>
            </a:r>
            <a:r>
              <a:rPr lang="en-US" sz="4000" dirty="0"/>
              <a:t> de </a:t>
            </a:r>
            <a:r>
              <a:rPr lang="en-US" sz="4000" dirty="0" err="1"/>
              <a:t>álgebra</a:t>
            </a:r>
            <a:r>
              <a:rPr lang="en-US" sz="4000" dirty="0"/>
              <a:t> </a:t>
            </a:r>
            <a:r>
              <a:rPr lang="en-US" sz="4000" dirty="0" err="1"/>
              <a:t>relacional</a:t>
            </a:r>
            <a:endParaRPr lang="en-US" sz="4000"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14</a:t>
            </a:r>
            <a:endParaRPr lang="en-US" sz="1400" dirty="0"/>
          </a:p>
        </p:txBody>
      </p:sp>
      <p:pic>
        <p:nvPicPr>
          <p:cNvPr id="6" name="Imagen 5"/>
          <p:cNvPicPr>
            <a:picLocks noChangeAspect="1"/>
          </p:cNvPicPr>
          <p:nvPr/>
        </p:nvPicPr>
        <p:blipFill>
          <a:blip r:embed="rId2"/>
          <a:stretch>
            <a:fillRect/>
          </a:stretch>
        </p:blipFill>
        <p:spPr>
          <a:xfrm>
            <a:off x="1726377" y="1824455"/>
            <a:ext cx="8739245" cy="3196724"/>
          </a:xfrm>
          <a:prstGeom prst="rect">
            <a:avLst/>
          </a:prstGeom>
        </p:spPr>
      </p:pic>
    </p:spTree>
    <p:extLst>
      <p:ext uri="{BB962C8B-B14F-4D97-AF65-F5344CB8AC3E}">
        <p14:creationId xmlns:p14="http://schemas.microsoft.com/office/powerpoint/2010/main" val="62258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588168"/>
            <a:ext cx="10663989" cy="4669005"/>
          </a:xfrm>
        </p:spPr>
        <p:txBody>
          <a:bodyPr>
            <a:normAutofit fontScale="77500" lnSpcReduction="20000"/>
          </a:bodyPr>
          <a:lstStyle/>
          <a:p>
            <a:pPr>
              <a:lnSpc>
                <a:spcPct val="120000"/>
              </a:lnSpc>
            </a:pPr>
            <a:r>
              <a:rPr lang="es-ES_tradnl" dirty="0" smtClean="0"/>
              <a:t>Los operadores básicos de RA son SL, PJ, UN, SD, y CP. </a:t>
            </a:r>
            <a:endParaRPr lang="es-ES_tradnl" dirty="0"/>
          </a:p>
          <a:p>
            <a:pPr>
              <a:lnSpc>
                <a:spcPct val="120000"/>
              </a:lnSpc>
            </a:pPr>
            <a:r>
              <a:rPr lang="es-ES_tradnl" dirty="0" smtClean="0"/>
              <a:t>Operador </a:t>
            </a:r>
            <a:r>
              <a:rPr lang="es-ES_tradnl" b="1" dirty="0" smtClean="0"/>
              <a:t>SELECT</a:t>
            </a:r>
            <a:r>
              <a:rPr lang="es-ES_tradnl" dirty="0" smtClean="0"/>
              <a:t> en Álgebra Relacional</a:t>
            </a:r>
          </a:p>
          <a:p>
            <a:pPr>
              <a:lnSpc>
                <a:spcPct val="120000"/>
              </a:lnSpc>
            </a:pPr>
            <a:r>
              <a:rPr lang="es-ES_tradnl" dirty="0" smtClean="0"/>
              <a:t>El operador de selección devuelve todas las </a:t>
            </a:r>
            <a:r>
              <a:rPr lang="es-ES_tradnl" dirty="0" err="1" smtClean="0"/>
              <a:t>tuplas</a:t>
            </a:r>
            <a:r>
              <a:rPr lang="es-ES_tradnl" dirty="0" smtClean="0"/>
              <a:t> de la relación cuyos atributos satisfacen los predicados dados (condiciones). Si no se especifica ninguna condición, el operador de selección devuelve todas las </a:t>
            </a:r>
            <a:r>
              <a:rPr lang="es-ES_tradnl" dirty="0" err="1" smtClean="0"/>
              <a:t>tuplas</a:t>
            </a:r>
            <a:r>
              <a:rPr lang="es-ES_tradnl" dirty="0" smtClean="0"/>
              <a:t> de la relación. Por ejemplo, "</a:t>
            </a:r>
            <a:r>
              <a:rPr lang="es-ES_tradnl" dirty="0" err="1" smtClean="0"/>
              <a:t>SL</a:t>
            </a:r>
            <a:r>
              <a:rPr lang="es-ES_tradnl" sz="3600" baseline="-25000" dirty="0" err="1" smtClean="0"/>
              <a:t>bal</a:t>
            </a:r>
            <a:r>
              <a:rPr lang="es-ES_tradnl" dirty="0" smtClean="0"/>
              <a:t> = 1200 (</a:t>
            </a:r>
            <a:r>
              <a:rPr lang="es-ES_tradnl" dirty="0" err="1" smtClean="0"/>
              <a:t>Account</a:t>
            </a:r>
            <a:r>
              <a:rPr lang="es-ES_tradnl" dirty="0" smtClean="0"/>
              <a:t>)" devuelve todas las cuentas que tienen un saldo/balance de $ 1200. El resultado es una relación con cuatro atributos (ya que la relación de la cuenta tiene cuatro atributos) y tantas filas como el número de cuentas con un saldo de exactamente $ 1200. </a:t>
            </a:r>
          </a:p>
          <a:p>
            <a:pPr>
              <a:lnSpc>
                <a:spcPct val="120000"/>
              </a:lnSpc>
            </a:pPr>
            <a:r>
              <a:rPr lang="es-ES_tradnl" dirty="0" smtClean="0"/>
              <a:t>El predicado "</a:t>
            </a:r>
            <a:r>
              <a:rPr lang="es-ES_tradnl" dirty="0" err="1" smtClean="0"/>
              <a:t>bal</a:t>
            </a:r>
            <a:r>
              <a:rPr lang="es-ES_tradnl" dirty="0" smtClean="0"/>
              <a:t> = 1200" es un predicado simple. Podemos usar ”AND", "OR" y "NOT" para combinar predicados simples, haciendo predicados complejos. Por ejemplo, podemos encontrar las cuentas con un saldo de $ 1200 en la sucursal ”</a:t>
            </a:r>
            <a:r>
              <a:rPr lang="es-ES_tradnl" dirty="0" err="1" smtClean="0"/>
              <a:t>Main</a:t>
            </a:r>
            <a:r>
              <a:rPr lang="es-ES_tradnl" dirty="0" smtClean="0"/>
              <a:t>" utilizando la expresión de selección, "SL </a:t>
            </a:r>
            <a:r>
              <a:rPr lang="es-ES_tradnl" sz="3600" baseline="-25000" dirty="0" err="1" smtClean="0"/>
              <a:t>bal</a:t>
            </a:r>
            <a:r>
              <a:rPr lang="es-ES_tradnl" sz="3600" baseline="-25000" dirty="0" smtClean="0"/>
              <a:t> = 1200 AND </a:t>
            </a:r>
            <a:r>
              <a:rPr lang="es-ES_tradnl" sz="3600" baseline="-25000" dirty="0" err="1" smtClean="0"/>
              <a:t>Bname</a:t>
            </a:r>
            <a:r>
              <a:rPr lang="es-ES_tradnl" sz="3600" baseline="-25000" dirty="0" smtClean="0"/>
              <a:t> = ‘</a:t>
            </a:r>
            <a:r>
              <a:rPr lang="es-ES_tradnl" sz="3600" baseline="-25000" dirty="0" err="1" smtClean="0"/>
              <a:t>Main</a:t>
            </a:r>
            <a:r>
              <a:rPr lang="es-ES_tradnl" sz="3600" baseline="-25000" dirty="0" smtClean="0"/>
              <a:t>'</a:t>
            </a:r>
            <a:r>
              <a:rPr lang="es-ES_tradnl" sz="3600" dirty="0" smtClean="0"/>
              <a:t> </a:t>
            </a:r>
            <a:r>
              <a:rPr lang="es-ES_tradnl" dirty="0" smtClean="0"/>
              <a:t>(</a:t>
            </a:r>
            <a:r>
              <a:rPr lang="es-ES_tradnl" dirty="0" err="1"/>
              <a:t>Account</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15</a:t>
            </a:r>
            <a:endParaRPr lang="en-US" sz="1400" dirty="0"/>
          </a:p>
        </p:txBody>
      </p:sp>
    </p:spTree>
    <p:extLst>
      <p:ext uri="{BB962C8B-B14F-4D97-AF65-F5344CB8AC3E}">
        <p14:creationId xmlns:p14="http://schemas.microsoft.com/office/powerpoint/2010/main" val="177870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491916"/>
            <a:ext cx="10872537" cy="4685047"/>
          </a:xfrm>
        </p:spPr>
        <p:txBody>
          <a:bodyPr>
            <a:normAutofit/>
          </a:bodyPr>
          <a:lstStyle/>
          <a:p>
            <a:r>
              <a:rPr lang="es-ES_tradnl" dirty="0"/>
              <a:t>Operador </a:t>
            </a:r>
            <a:r>
              <a:rPr lang="es-ES_tradnl" b="1" dirty="0"/>
              <a:t>PROJECT</a:t>
            </a:r>
            <a:r>
              <a:rPr lang="es-ES_tradnl" dirty="0"/>
              <a:t> en Algebra Relacional</a:t>
            </a:r>
          </a:p>
          <a:p>
            <a:pPr>
              <a:lnSpc>
                <a:spcPct val="120000"/>
              </a:lnSpc>
            </a:pPr>
            <a:r>
              <a:rPr lang="es-ES_tradnl" dirty="0"/>
              <a:t>El operador </a:t>
            </a:r>
            <a:r>
              <a:rPr lang="es-ES_tradnl" dirty="0" smtClean="0"/>
              <a:t>de </a:t>
            </a:r>
            <a:r>
              <a:rPr lang="es-ES_tradnl" dirty="0" err="1" smtClean="0"/>
              <a:t>proyecci</a:t>
            </a:r>
            <a:r>
              <a:rPr lang="es-ES" dirty="0" err="1" smtClean="0"/>
              <a:t>ón</a:t>
            </a:r>
            <a:r>
              <a:rPr lang="es-ES_tradnl" dirty="0" smtClean="0"/>
              <a:t> </a:t>
            </a:r>
            <a:r>
              <a:rPr lang="es-ES_tradnl" dirty="0"/>
              <a:t>devuelve los valores de todos los atributos especificados en la operación </a:t>
            </a:r>
            <a:r>
              <a:rPr lang="es-ES_tradnl" dirty="0" smtClean="0"/>
              <a:t>de </a:t>
            </a:r>
            <a:r>
              <a:rPr lang="es-ES_tradnl" i="1" dirty="0" err="1" smtClean="0"/>
              <a:t>project</a:t>
            </a:r>
            <a:r>
              <a:rPr lang="es-ES_tradnl" dirty="0" smtClean="0"/>
              <a:t> para </a:t>
            </a:r>
            <a:r>
              <a:rPr lang="es-ES_tradnl" dirty="0"/>
              <a:t>todas las </a:t>
            </a:r>
            <a:r>
              <a:rPr lang="es-ES_tradnl" dirty="0" err="1"/>
              <a:t>tuplas</a:t>
            </a:r>
            <a:r>
              <a:rPr lang="es-ES_tradnl" dirty="0"/>
              <a:t> de la relación pasada como parámetro. En una operación de </a:t>
            </a:r>
            <a:r>
              <a:rPr lang="es-ES_tradnl" dirty="0" err="1"/>
              <a:t>proyecci</a:t>
            </a:r>
            <a:r>
              <a:rPr lang="es-ES" dirty="0" err="1" smtClean="0"/>
              <a:t>ón</a:t>
            </a:r>
            <a:r>
              <a:rPr lang="es-ES_tradnl" dirty="0" smtClean="0"/>
              <a:t>, </a:t>
            </a:r>
            <a:r>
              <a:rPr lang="es-ES_tradnl" dirty="0"/>
              <a:t>todas las filas califican, pero solo se devuelven los atributos especificados. Por ejemplo, "</a:t>
            </a:r>
            <a:r>
              <a:rPr lang="es-ES_tradnl" dirty="0" err="1" smtClean="0"/>
              <a:t>PJ</a:t>
            </a:r>
            <a:r>
              <a:rPr lang="es-ES_tradnl" sz="3600" baseline="-25000" dirty="0" err="1" smtClean="0"/>
              <a:t>Cname</a:t>
            </a:r>
            <a:r>
              <a:rPr lang="es-ES_tradnl" sz="3600" baseline="-25000" dirty="0"/>
              <a:t>, </a:t>
            </a:r>
            <a:r>
              <a:rPr lang="es-ES_tradnl" sz="3600" baseline="-25000" dirty="0" err="1"/>
              <a:t>Ccity</a:t>
            </a:r>
            <a:r>
              <a:rPr lang="es-ES_tradnl" sz="3600" baseline="-25000" dirty="0"/>
              <a:t> </a:t>
            </a:r>
            <a:r>
              <a:rPr lang="es-ES_tradnl" dirty="0"/>
              <a:t>(Cliente)" devuelve el nombre del cliente y la ciudad donde vive el cliente para todos y cada uno de los clientes del banco</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16</a:t>
            </a:r>
            <a:endParaRPr lang="en-US" sz="1400" dirty="0"/>
          </a:p>
        </p:txBody>
      </p:sp>
    </p:spTree>
    <p:extLst>
      <p:ext uri="{BB962C8B-B14F-4D97-AF65-F5344CB8AC3E}">
        <p14:creationId xmlns:p14="http://schemas.microsoft.com/office/powerpoint/2010/main" val="209575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491916"/>
            <a:ext cx="11049001" cy="4685047"/>
          </a:xfrm>
        </p:spPr>
        <p:txBody>
          <a:bodyPr>
            <a:normAutofit fontScale="92500" lnSpcReduction="10000"/>
          </a:bodyPr>
          <a:lstStyle/>
          <a:p>
            <a:r>
              <a:rPr lang="es-ES_tradnl" b="1" dirty="0" smtClean="0"/>
              <a:t>Combinando SELECT y PROJECT</a:t>
            </a:r>
          </a:p>
          <a:p>
            <a:r>
              <a:rPr lang="es-ES_tradnl" dirty="0" smtClean="0"/>
              <a:t>Podemos </a:t>
            </a:r>
            <a:r>
              <a:rPr lang="es-ES_tradnl" dirty="0"/>
              <a:t>combinar los operadores de selección y </a:t>
            </a:r>
            <a:r>
              <a:rPr lang="es-ES_tradnl" dirty="0" err="1" smtClean="0"/>
              <a:t>proyecci</a:t>
            </a:r>
            <a:r>
              <a:rPr lang="es-ES" dirty="0" err="1" smtClean="0"/>
              <a:t>ón</a:t>
            </a:r>
            <a:r>
              <a:rPr lang="es-ES" dirty="0" smtClean="0"/>
              <a:t> </a:t>
            </a:r>
            <a:r>
              <a:rPr lang="es-ES_tradnl" dirty="0" smtClean="0"/>
              <a:t>para </a:t>
            </a:r>
            <a:r>
              <a:rPr lang="es-ES_tradnl" dirty="0"/>
              <a:t>formar expresiones complejas de RA que no solo aplican un conjunto dado de predicados a las </a:t>
            </a:r>
            <a:r>
              <a:rPr lang="es-ES_tradnl" dirty="0" err="1"/>
              <a:t>tuplas</a:t>
            </a:r>
            <a:r>
              <a:rPr lang="es-ES_tradnl" dirty="0"/>
              <a:t> de una relación, sino que también recortan los atributos a un conjunto deseado. </a:t>
            </a:r>
            <a:endParaRPr lang="es-ES_tradnl" dirty="0" smtClean="0"/>
          </a:p>
          <a:p>
            <a:r>
              <a:rPr lang="es-ES_tradnl" dirty="0" smtClean="0"/>
              <a:t>Por </a:t>
            </a:r>
            <a:r>
              <a:rPr lang="es-ES_tradnl" dirty="0"/>
              <a:t>ejemplo, supongamos que queremos obtener el ID de cliente y el nombre del cliente para todos los clientes que viven en </a:t>
            </a:r>
            <a:r>
              <a:rPr lang="es-ES_tradnl" dirty="0" err="1"/>
              <a:t>Edina</a:t>
            </a:r>
            <a:r>
              <a:rPr lang="es-ES_tradnl" dirty="0"/>
              <a:t>. Podemos hacerlo combinando las expresiones SL y PJ como “</a:t>
            </a:r>
            <a:r>
              <a:rPr lang="es-ES_tradnl" dirty="0" smtClean="0"/>
              <a:t>PJ</a:t>
            </a:r>
            <a:r>
              <a:rPr lang="es-ES_tradnl" sz="3000" baseline="-25000" dirty="0" smtClean="0"/>
              <a:t>CID</a:t>
            </a:r>
            <a:r>
              <a:rPr lang="es-ES_tradnl" sz="3000" baseline="-25000" dirty="0"/>
              <a:t>, </a:t>
            </a:r>
            <a:r>
              <a:rPr lang="es-ES_tradnl" sz="3000" baseline="-25000" dirty="0" err="1"/>
              <a:t>Cname</a:t>
            </a:r>
            <a:r>
              <a:rPr lang="es-ES_tradnl" sz="3000" baseline="-25000" dirty="0"/>
              <a:t> </a:t>
            </a:r>
            <a:r>
              <a:rPr lang="es-ES_tradnl" dirty="0"/>
              <a:t>(</a:t>
            </a:r>
            <a:r>
              <a:rPr lang="es-ES_tradnl" dirty="0" smtClean="0"/>
              <a:t>SL </a:t>
            </a:r>
            <a:r>
              <a:rPr lang="es-ES_tradnl" sz="3000" baseline="-25000" dirty="0" err="1" smtClean="0"/>
              <a:t>Ccity</a:t>
            </a:r>
            <a:r>
              <a:rPr lang="es-ES_tradnl" sz="3000" baseline="-25000" dirty="0" smtClean="0"/>
              <a:t> </a:t>
            </a:r>
            <a:r>
              <a:rPr lang="es-ES_tradnl" sz="3000" baseline="-25000" dirty="0"/>
              <a:t>= ‘</a:t>
            </a:r>
            <a:r>
              <a:rPr lang="es-ES_tradnl" sz="3000" baseline="-25000" dirty="0" err="1"/>
              <a:t>Edina</a:t>
            </a:r>
            <a:r>
              <a:rPr lang="es-ES_tradnl" sz="3000" baseline="-25000" dirty="0"/>
              <a:t>’ </a:t>
            </a:r>
            <a:r>
              <a:rPr lang="es-ES_tradnl" dirty="0"/>
              <a:t>(Cliente)) </a:t>
            </a:r>
            <a:r>
              <a:rPr lang="es-ES_tradnl" dirty="0" smtClean="0"/>
              <a:t>”.</a:t>
            </a:r>
          </a:p>
          <a:p>
            <a:r>
              <a:rPr lang="es-ES_tradnl" dirty="0" smtClean="0"/>
              <a:t> </a:t>
            </a:r>
            <a:r>
              <a:rPr lang="es-ES_tradnl" dirty="0"/>
              <a:t>Tenga en cuenta que la precedencia del operador se aplica entre paréntesis. En este ejemplo, la expresión más interna es la operación SL y se lleva a cabo primero. Esta expresión devuelve a todos los clientes que viven en </a:t>
            </a:r>
            <a:r>
              <a:rPr lang="es-ES_tradnl" dirty="0" err="1"/>
              <a:t>Edina</a:t>
            </a:r>
            <a:r>
              <a:rPr lang="es-ES_tradnl" dirty="0"/>
              <a:t>. Posteriormente, el operador de PJ recorta los resultados solo a CID y </a:t>
            </a:r>
            <a:r>
              <a:rPr lang="es-ES_tradnl" dirty="0" err="1"/>
              <a:t>Cname</a:t>
            </a:r>
            <a:r>
              <a:rPr lang="es-ES_tradnl" dirty="0"/>
              <a:t> para aquellos clientes devueltos de la operación de SL.</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17</a:t>
            </a:r>
            <a:endParaRPr lang="en-US" sz="1400" dirty="0"/>
          </a:p>
        </p:txBody>
      </p:sp>
    </p:spTree>
    <p:extLst>
      <p:ext uri="{BB962C8B-B14F-4D97-AF65-F5344CB8AC3E}">
        <p14:creationId xmlns:p14="http://schemas.microsoft.com/office/powerpoint/2010/main" val="91378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13443"/>
          </a:xfrm>
        </p:spPr>
        <p:txBody>
          <a:bodyPr>
            <a:normAutofit fontScale="90000"/>
          </a:bodyPr>
          <a:lstStyle/>
          <a:p>
            <a:r>
              <a:rPr lang="en-US" dirty="0"/>
              <a:t>Relational Algebra Basic Operators</a:t>
            </a:r>
          </a:p>
        </p:txBody>
      </p:sp>
      <p:sp>
        <p:nvSpPr>
          <p:cNvPr id="3" name="Marcador de contenido 2"/>
          <p:cNvSpPr>
            <a:spLocks noGrp="1"/>
          </p:cNvSpPr>
          <p:nvPr>
            <p:ph idx="1"/>
          </p:nvPr>
        </p:nvSpPr>
        <p:spPr>
          <a:xfrm>
            <a:off x="465222" y="1155032"/>
            <a:ext cx="11245516" cy="5201318"/>
          </a:xfrm>
        </p:spPr>
        <p:txBody>
          <a:bodyPr>
            <a:noAutofit/>
          </a:bodyPr>
          <a:lstStyle/>
          <a:p>
            <a:pPr>
              <a:spcBef>
                <a:spcPts val="200"/>
              </a:spcBef>
            </a:pPr>
            <a:r>
              <a:rPr lang="es-ES_tradnl" sz="2100" b="1" dirty="0" err="1"/>
              <a:t>Union</a:t>
            </a:r>
            <a:r>
              <a:rPr lang="es-ES_tradnl" sz="2100" b="1" dirty="0"/>
              <a:t> </a:t>
            </a:r>
            <a:r>
              <a:rPr lang="es-ES_tradnl" sz="2100" b="1" dirty="0" err="1"/>
              <a:t>Operator</a:t>
            </a:r>
            <a:r>
              <a:rPr lang="es-ES_tradnl" sz="2100" dirty="0"/>
              <a:t> in </a:t>
            </a:r>
            <a:r>
              <a:rPr lang="es-ES_tradnl" sz="2100" dirty="0" err="1"/>
              <a:t>Relational</a:t>
            </a:r>
            <a:r>
              <a:rPr lang="es-ES_tradnl" sz="2100" dirty="0"/>
              <a:t> Algebra </a:t>
            </a:r>
            <a:endParaRPr lang="es-ES_tradnl" sz="2100" dirty="0" smtClean="0"/>
          </a:p>
          <a:p>
            <a:pPr>
              <a:spcBef>
                <a:spcPts val="200"/>
              </a:spcBef>
            </a:pPr>
            <a:r>
              <a:rPr lang="es-ES_tradnl" sz="2100" dirty="0" err="1" smtClean="0"/>
              <a:t>Union</a:t>
            </a:r>
            <a:r>
              <a:rPr lang="es-ES_tradnl" sz="2100" dirty="0" smtClean="0"/>
              <a:t> </a:t>
            </a:r>
            <a:r>
              <a:rPr lang="es-ES_tradnl" sz="2100" dirty="0"/>
              <a:t>es una operación binaria en RA que combina las </a:t>
            </a:r>
            <a:r>
              <a:rPr lang="es-ES_tradnl" sz="2100" dirty="0" err="1"/>
              <a:t>tuplas</a:t>
            </a:r>
            <a:r>
              <a:rPr lang="es-ES_tradnl" sz="2100" dirty="0"/>
              <a:t> de dos relaciones en </a:t>
            </a:r>
            <a:r>
              <a:rPr lang="es-ES_tradnl" sz="2100" b="1" dirty="0"/>
              <a:t>una</a:t>
            </a:r>
            <a:r>
              <a:rPr lang="es-ES_tradnl" sz="2100" dirty="0"/>
              <a:t> relación. </a:t>
            </a:r>
            <a:r>
              <a:rPr lang="es-ES_tradnl" sz="2100" dirty="0" smtClean="0"/>
              <a:t>Cualquier </a:t>
            </a:r>
            <a:r>
              <a:rPr lang="es-ES_tradnl" sz="2100" dirty="0" err="1"/>
              <a:t>tupla</a:t>
            </a:r>
            <a:r>
              <a:rPr lang="es-ES_tradnl" sz="2100" dirty="0"/>
              <a:t> en la unión está en la primera relación, la segunda relación, o </a:t>
            </a:r>
            <a:r>
              <a:rPr lang="es-ES_tradnl" sz="2100" dirty="0" smtClean="0"/>
              <a:t>en ambas </a:t>
            </a:r>
            <a:r>
              <a:rPr lang="es-ES_tradnl" sz="2100" dirty="0"/>
              <a:t>relaciones. </a:t>
            </a:r>
            <a:endParaRPr lang="es-ES_tradnl" sz="2100" dirty="0" smtClean="0"/>
          </a:p>
          <a:p>
            <a:pPr>
              <a:spcBef>
                <a:spcPts val="200"/>
              </a:spcBef>
            </a:pPr>
            <a:r>
              <a:rPr lang="es-ES_tradnl" sz="2100" dirty="0" smtClean="0"/>
              <a:t>En </a:t>
            </a:r>
            <a:r>
              <a:rPr lang="es-ES_tradnl" sz="2100" dirty="0"/>
              <a:t>cierto sentido, el operador de unión en RA se comporta de la misma manera que el operador de suma trabaja en matemáticas: suma los elementos de dos conjuntos. </a:t>
            </a:r>
            <a:endParaRPr lang="es-ES_tradnl" sz="2100" dirty="0" smtClean="0"/>
          </a:p>
          <a:p>
            <a:pPr>
              <a:lnSpc>
                <a:spcPct val="120000"/>
              </a:lnSpc>
              <a:spcBef>
                <a:spcPts val="200"/>
              </a:spcBef>
            </a:pPr>
            <a:r>
              <a:rPr lang="es-ES_tradnl" sz="2100" dirty="0" smtClean="0"/>
              <a:t>Hay </a:t>
            </a:r>
            <a:r>
              <a:rPr lang="es-ES_tradnl" sz="2100" dirty="0"/>
              <a:t>dos requisitos de compatibilidad para la operación de la unión. Primero, las dos relaciones deben ser del mismo </a:t>
            </a:r>
            <a:r>
              <a:rPr lang="es-ES_tradnl" sz="2100" dirty="0" smtClean="0"/>
              <a:t>grado: </a:t>
            </a:r>
            <a:r>
              <a:rPr lang="es-ES_tradnl" sz="2100" dirty="0"/>
              <a:t>las dos relaciones deben tener el mismo número de atributos. En segundo lugar, los atributos correspondientes de las dos relaciones deben ser de dominios compatibles</a:t>
            </a:r>
            <a:r>
              <a:rPr lang="es-ES_tradnl" sz="2100" dirty="0" smtClean="0"/>
              <a:t>.</a:t>
            </a:r>
          </a:p>
          <a:p>
            <a:pPr>
              <a:spcBef>
                <a:spcPts val="200"/>
              </a:spcBef>
            </a:pPr>
            <a:r>
              <a:rPr lang="es-ES_tradnl" sz="2100" dirty="0" smtClean="0"/>
              <a:t>Las </a:t>
            </a:r>
            <a:r>
              <a:rPr lang="es-ES_tradnl" sz="2100" dirty="0"/>
              <a:t>siguientes afirmaciones son ciertas para la operación </a:t>
            </a:r>
            <a:r>
              <a:rPr lang="es-ES_tradnl" sz="2100" dirty="0" smtClean="0"/>
              <a:t>UNION en </a:t>
            </a:r>
            <a:r>
              <a:rPr lang="es-ES_tradnl" sz="2100" dirty="0"/>
              <a:t>RA</a:t>
            </a:r>
            <a:r>
              <a:rPr lang="es-ES_tradnl" sz="2100" dirty="0" smtClean="0"/>
              <a:t>:</a:t>
            </a:r>
          </a:p>
          <a:p>
            <a:pPr marL="457200" lvl="1" indent="0">
              <a:spcBef>
                <a:spcPts val="200"/>
              </a:spcBef>
              <a:buNone/>
            </a:pPr>
            <a:r>
              <a:rPr lang="es-ES_tradnl" sz="2100" dirty="0" smtClean="0"/>
              <a:t>• </a:t>
            </a:r>
            <a:r>
              <a:rPr lang="es-ES_tradnl" sz="2100" dirty="0"/>
              <a:t>No podemos unir las relaciones "R (a1, a2, a3)" y "S (b1, b2)" porque tienen diferentes grados</a:t>
            </a:r>
            <a:r>
              <a:rPr lang="es-ES_tradnl" sz="2100" dirty="0" smtClean="0"/>
              <a:t>.</a:t>
            </a:r>
          </a:p>
          <a:p>
            <a:pPr marL="457200" lvl="1" indent="0">
              <a:spcBef>
                <a:spcPts val="200"/>
              </a:spcBef>
              <a:buNone/>
            </a:pPr>
            <a:r>
              <a:rPr lang="es-ES_tradnl" sz="2100" dirty="0" smtClean="0"/>
              <a:t>• </a:t>
            </a:r>
            <a:r>
              <a:rPr lang="es-ES_tradnl" sz="2100" dirty="0"/>
              <a:t>No podemos unir las relaciones “R (a1 </a:t>
            </a:r>
            <a:r>
              <a:rPr lang="es-ES_tradnl" sz="2100" dirty="0" err="1"/>
              <a:t>char</a:t>
            </a:r>
            <a:r>
              <a:rPr lang="es-ES_tradnl" sz="2100" dirty="0"/>
              <a:t> (10), a2 </a:t>
            </a:r>
            <a:r>
              <a:rPr lang="es-ES_tradnl" sz="2100" dirty="0" err="1"/>
              <a:t>Integer</a:t>
            </a:r>
            <a:r>
              <a:rPr lang="es-ES_tradnl" sz="2100" dirty="0"/>
              <a:t>)” y “S (b1 </a:t>
            </a:r>
            <a:r>
              <a:rPr lang="es-ES_tradnl" sz="2100" dirty="0" err="1"/>
              <a:t>char</a:t>
            </a:r>
            <a:r>
              <a:rPr lang="es-ES_tradnl" sz="2100" dirty="0"/>
              <a:t> (15), b2 Date)” porque los atributos a2 y b2 tienen diferentes tipos de datos</a:t>
            </a:r>
            <a:r>
              <a:rPr lang="es-ES_tradnl" sz="2100" dirty="0" smtClean="0"/>
              <a:t>.</a:t>
            </a:r>
          </a:p>
          <a:p>
            <a:pPr marL="457200" lvl="1" indent="0">
              <a:spcBef>
                <a:spcPts val="200"/>
              </a:spcBef>
              <a:buNone/>
            </a:pPr>
            <a:r>
              <a:rPr lang="es-ES_tradnl" sz="2100" dirty="0" smtClean="0"/>
              <a:t>• </a:t>
            </a:r>
            <a:r>
              <a:rPr lang="es-ES_tradnl" sz="2100" dirty="0"/>
              <a:t>Si la relación “R (a1 </a:t>
            </a:r>
            <a:r>
              <a:rPr lang="es-ES_tradnl" sz="2100" dirty="0" err="1"/>
              <a:t>char</a:t>
            </a:r>
            <a:r>
              <a:rPr lang="es-ES_tradnl" sz="2100" dirty="0"/>
              <a:t> (10), a2 </a:t>
            </a:r>
            <a:r>
              <a:rPr lang="es-ES_tradnl" sz="2100" dirty="0" err="1"/>
              <a:t>Integer</a:t>
            </a:r>
            <a:r>
              <a:rPr lang="es-ES_tradnl" sz="2100" dirty="0"/>
              <a:t>)” tiene </a:t>
            </a:r>
            <a:r>
              <a:rPr lang="es-ES_tradnl" sz="2100" dirty="0" err="1"/>
              <a:t>cardinalidad</a:t>
            </a:r>
            <a:r>
              <a:rPr lang="es-ES_tradnl" sz="2100" dirty="0"/>
              <a:t> K y la relación “S (b1 </a:t>
            </a:r>
            <a:r>
              <a:rPr lang="es-ES_tradnl" sz="2100" dirty="0" err="1"/>
              <a:t>char</a:t>
            </a:r>
            <a:r>
              <a:rPr lang="es-ES_tradnl" sz="2100" dirty="0"/>
              <a:t> (10), b2 </a:t>
            </a:r>
            <a:r>
              <a:rPr lang="es-ES_tradnl" sz="2100" dirty="0" err="1"/>
              <a:t>Integer</a:t>
            </a:r>
            <a:r>
              <a:rPr lang="es-ES_tradnl" sz="2100" dirty="0"/>
              <a:t>)” tiene </a:t>
            </a:r>
            <a:r>
              <a:rPr lang="es-ES_tradnl" sz="2100" dirty="0" err="1"/>
              <a:t>cardinalidad</a:t>
            </a:r>
            <a:r>
              <a:rPr lang="es-ES_tradnl" sz="2100" dirty="0"/>
              <a:t> L, entonces “R UN S” tiene </a:t>
            </a:r>
            <a:r>
              <a:rPr lang="es-ES_tradnl" sz="2100" dirty="0" err="1"/>
              <a:t>cardinalidad</a:t>
            </a:r>
            <a:r>
              <a:rPr lang="es-ES_tradnl" sz="2100" dirty="0"/>
              <a:t> “K + L "Y tiene la forma" (c1 </a:t>
            </a:r>
            <a:r>
              <a:rPr lang="es-ES_tradnl" sz="2100" dirty="0" err="1"/>
              <a:t>char</a:t>
            </a:r>
            <a:r>
              <a:rPr lang="es-ES_tradnl" sz="2100" dirty="0"/>
              <a:t> (10), c2 </a:t>
            </a:r>
            <a:r>
              <a:rPr lang="es-ES_tradnl" sz="2100" dirty="0" err="1"/>
              <a:t>Integer</a:t>
            </a:r>
            <a:r>
              <a:rPr lang="es-ES_tradnl" sz="2100"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18</a:t>
            </a:r>
            <a:endParaRPr lang="en-US" sz="1400" dirty="0"/>
          </a:p>
        </p:txBody>
      </p:sp>
    </p:spTree>
    <p:extLst>
      <p:ext uri="{BB962C8B-B14F-4D97-AF65-F5344CB8AC3E}">
        <p14:creationId xmlns:p14="http://schemas.microsoft.com/office/powerpoint/2010/main" val="79730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4685047"/>
          </a:xfrm>
        </p:spPr>
        <p:txBody>
          <a:bodyPr>
            <a:normAutofit fontScale="85000" lnSpcReduction="20000"/>
          </a:bodyPr>
          <a:lstStyle/>
          <a:p>
            <a:pPr>
              <a:lnSpc>
                <a:spcPct val="120000"/>
              </a:lnSpc>
              <a:spcBef>
                <a:spcPts val="300"/>
              </a:spcBef>
            </a:pPr>
            <a:r>
              <a:rPr lang="es-ES_tradnl" dirty="0"/>
              <a:t>Supongamos que necesitamos obtener el nombre y la dirección de todos los clientes que viven en una ciudad llamada "</a:t>
            </a:r>
            <a:r>
              <a:rPr lang="es-ES_tradnl" dirty="0" err="1"/>
              <a:t>Edina</a:t>
            </a:r>
            <a:r>
              <a:rPr lang="es-ES_tradnl" dirty="0"/>
              <a:t>" o "</a:t>
            </a:r>
            <a:r>
              <a:rPr lang="es-ES_tradnl" dirty="0" err="1"/>
              <a:t>Eden</a:t>
            </a:r>
            <a:r>
              <a:rPr lang="es-ES_tradnl" dirty="0"/>
              <a:t> Prairie". Para encontrar los resultados, primero debemos crear una relación temporal que contenga </a:t>
            </a:r>
            <a:r>
              <a:rPr lang="es-ES_tradnl" dirty="0" err="1"/>
              <a:t>Cname</a:t>
            </a:r>
            <a:r>
              <a:rPr lang="es-ES_tradnl" dirty="0"/>
              <a:t> y </a:t>
            </a:r>
            <a:r>
              <a:rPr lang="es-ES_tradnl" dirty="0" err="1"/>
              <a:t>Ccity</a:t>
            </a:r>
            <a:r>
              <a:rPr lang="es-ES_tradnl" dirty="0"/>
              <a:t> para todos clientes en </a:t>
            </a:r>
            <a:r>
              <a:rPr lang="es-ES_tradnl" dirty="0" err="1"/>
              <a:t>Edina</a:t>
            </a:r>
            <a:r>
              <a:rPr lang="es-ES_tradnl" dirty="0"/>
              <a:t>; entonces necesitamos repetir esto para todos los clientes en </a:t>
            </a:r>
            <a:r>
              <a:rPr lang="es-ES_tradnl" dirty="0" err="1"/>
              <a:t>Eden</a:t>
            </a:r>
            <a:r>
              <a:rPr lang="es-ES_tradnl" dirty="0"/>
              <a:t> Prairie; Y finalmente, necesitamos unir las dos relaciones. Podemos escribir esta expresión RA de la siguiente manera</a:t>
            </a:r>
            <a:r>
              <a:rPr lang="es-ES_tradnl" dirty="0" smtClean="0"/>
              <a:t>:</a:t>
            </a:r>
          </a:p>
          <a:p>
            <a:pPr>
              <a:lnSpc>
                <a:spcPct val="120000"/>
              </a:lnSpc>
              <a:spcBef>
                <a:spcPts val="300"/>
              </a:spcBef>
            </a:pPr>
            <a:endParaRPr lang="es-ES_tradnl" dirty="0" smtClean="0"/>
          </a:p>
          <a:p>
            <a:pPr>
              <a:lnSpc>
                <a:spcPct val="120000"/>
              </a:lnSpc>
              <a:spcBef>
                <a:spcPts val="300"/>
              </a:spcBef>
            </a:pPr>
            <a:endParaRPr lang="es-ES_tradnl" dirty="0"/>
          </a:p>
          <a:p>
            <a:pPr>
              <a:lnSpc>
                <a:spcPct val="120000"/>
              </a:lnSpc>
              <a:spcBef>
                <a:spcPts val="300"/>
              </a:spcBef>
            </a:pPr>
            <a:endParaRPr lang="es-ES_tradnl" dirty="0"/>
          </a:p>
          <a:p>
            <a:pPr>
              <a:lnSpc>
                <a:spcPct val="120000"/>
              </a:lnSpc>
              <a:spcBef>
                <a:spcPts val="300"/>
              </a:spcBef>
            </a:pPr>
            <a:r>
              <a:rPr lang="es-ES_tradnl" dirty="0"/>
              <a:t>El operador </a:t>
            </a:r>
            <a:r>
              <a:rPr lang="es-ES_tradnl" dirty="0" smtClean="0"/>
              <a:t>UNION es </a:t>
            </a:r>
            <a:r>
              <a:rPr lang="es-ES_tradnl" dirty="0"/>
              <a:t>conmutativo, lo que significa que “R UN S = S UN </a:t>
            </a:r>
            <a:r>
              <a:rPr lang="es-ES_tradnl" dirty="0" smtClean="0"/>
              <a:t>R”. </a:t>
            </a:r>
            <a:r>
              <a:rPr lang="es-ES_tradnl" dirty="0"/>
              <a:t>Además, el operador </a:t>
            </a:r>
            <a:r>
              <a:rPr lang="es-ES_tradnl" dirty="0" smtClean="0"/>
              <a:t>UNION es </a:t>
            </a:r>
            <a:r>
              <a:rPr lang="es-ES_tradnl" dirty="0"/>
              <a:t>asociativo, lo que significa que “R UN (</a:t>
            </a:r>
            <a:r>
              <a:rPr lang="es-ES_tradnl" dirty="0" smtClean="0"/>
              <a:t>S U P</a:t>
            </a:r>
            <a:r>
              <a:rPr lang="es-ES_tradnl" dirty="0"/>
              <a:t>) = (R UN S) UN P”.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19</a:t>
            </a:r>
            <a:endParaRPr lang="en-US" sz="1400" dirty="0"/>
          </a:p>
        </p:txBody>
      </p:sp>
      <p:pic>
        <p:nvPicPr>
          <p:cNvPr id="6" name="Imagen 5"/>
          <p:cNvPicPr>
            <a:picLocks noChangeAspect="1"/>
          </p:cNvPicPr>
          <p:nvPr/>
        </p:nvPicPr>
        <p:blipFill>
          <a:blip r:embed="rId2"/>
          <a:stretch>
            <a:fillRect/>
          </a:stretch>
        </p:blipFill>
        <p:spPr>
          <a:xfrm>
            <a:off x="3481471" y="3914274"/>
            <a:ext cx="5507952" cy="921125"/>
          </a:xfrm>
          <a:prstGeom prst="rect">
            <a:avLst/>
          </a:prstGeom>
        </p:spPr>
      </p:pic>
    </p:spTree>
    <p:extLst>
      <p:ext uri="{BB962C8B-B14F-4D97-AF65-F5344CB8AC3E}">
        <p14:creationId xmlns:p14="http://schemas.microsoft.com/office/powerpoint/2010/main" val="202080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3984" y="348658"/>
            <a:ext cx="10719816" cy="4336481"/>
          </a:xfrm>
        </p:spPr>
        <p:txBody>
          <a:bodyPr>
            <a:noAutofit/>
          </a:bodyPr>
          <a:lstStyle/>
          <a:p>
            <a:pPr>
              <a:lnSpc>
                <a:spcPct val="120000"/>
              </a:lnSpc>
              <a:spcBef>
                <a:spcPts val="300"/>
              </a:spcBef>
            </a:pPr>
            <a:r>
              <a:rPr lang="es-ES_tradnl" sz="2300" dirty="0"/>
              <a:t>En este capítulo, proporcionamos una visión general del procesamiento de consultas con el énfasis en la optimización de consultas en entornos de bases de datos centralizadas y distribuidas. </a:t>
            </a:r>
            <a:endParaRPr lang="es-ES_tradnl" sz="2300" dirty="0" smtClean="0"/>
          </a:p>
          <a:p>
            <a:pPr>
              <a:lnSpc>
                <a:spcPct val="120000"/>
              </a:lnSpc>
              <a:spcBef>
                <a:spcPts val="300"/>
              </a:spcBef>
            </a:pPr>
            <a:r>
              <a:rPr lang="es-ES_tradnl" sz="2300" dirty="0" smtClean="0"/>
              <a:t>Es </a:t>
            </a:r>
            <a:r>
              <a:rPr lang="es-ES_tradnl" sz="2300" dirty="0"/>
              <a:t>un hecho bien documentado que para una consulta dada existen muchas alternativas de evaluación. La razón de la existencia de una gran cantidad de alternativas (espacio de solución) es la gran cantidad de factores que afectan la evaluación de consultas. </a:t>
            </a:r>
            <a:endParaRPr lang="es-ES_tradnl" sz="2300" dirty="0" smtClean="0"/>
          </a:p>
          <a:p>
            <a:pPr>
              <a:lnSpc>
                <a:spcPct val="120000"/>
              </a:lnSpc>
              <a:spcBef>
                <a:spcPts val="300"/>
              </a:spcBef>
            </a:pPr>
            <a:r>
              <a:rPr lang="es-ES_tradnl" sz="2300" dirty="0" smtClean="0"/>
              <a:t>Estos </a:t>
            </a:r>
            <a:r>
              <a:rPr lang="es-ES_tradnl" sz="2300" dirty="0"/>
              <a:t>factores incluyen el número de relaciones en la consulta, el número de operaciones a realizar, el número de predicados aplicados, el tamaño de cada relación en la consulta, el orden de operaciones a realizar, la existencia de índices y el número de alternativas para realizar cada operación individual, solo para nombrar algunas. </a:t>
            </a:r>
            <a:endParaRPr lang="es-ES_tradnl" sz="2300" dirty="0" smtClean="0"/>
          </a:p>
          <a:p>
            <a:pPr>
              <a:lnSpc>
                <a:spcPct val="120000"/>
              </a:lnSpc>
              <a:spcBef>
                <a:spcPts val="300"/>
              </a:spcBef>
            </a:pPr>
            <a:r>
              <a:rPr lang="es-ES_tradnl" sz="2300" dirty="0" smtClean="0"/>
              <a:t>En </a:t>
            </a:r>
            <a:r>
              <a:rPr lang="es-ES_tradnl" sz="2300" dirty="0"/>
              <a:t>un sistema distribuido, hay otros factores, como los detalles de fragmentación de las relaciones, la ubicación de estos fragmentos / tablas en el sistema y la velocidad de los enlaces de comunicación que conectan los sitios en el sistema. </a:t>
            </a:r>
            <a:endParaRPr lang="es-ES_tradnl" sz="23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690688"/>
            <a:ext cx="10515600" cy="4486275"/>
          </a:xfrm>
        </p:spPr>
        <p:txBody>
          <a:bodyPr>
            <a:normAutofit fontScale="92500" lnSpcReduction="20000"/>
          </a:bodyPr>
          <a:lstStyle/>
          <a:p>
            <a:r>
              <a:rPr lang="es-ES_tradnl" dirty="0"/>
              <a:t>O</a:t>
            </a:r>
            <a:r>
              <a:rPr lang="es-ES_tradnl" dirty="0" smtClean="0"/>
              <a:t>perador </a:t>
            </a:r>
            <a:r>
              <a:rPr lang="es-ES_tradnl" dirty="0"/>
              <a:t>de </a:t>
            </a:r>
            <a:r>
              <a:rPr lang="es-ES_tradnl" b="1" dirty="0"/>
              <a:t>diferencia </a:t>
            </a:r>
            <a:r>
              <a:rPr lang="es-ES_tradnl" b="1" dirty="0" smtClean="0"/>
              <a:t>de conjunto </a:t>
            </a:r>
            <a:r>
              <a:rPr lang="es-ES_tradnl" dirty="0" smtClean="0"/>
              <a:t>en </a:t>
            </a:r>
            <a:r>
              <a:rPr lang="es-ES_tradnl" dirty="0"/>
              <a:t>álgebra relacional </a:t>
            </a:r>
            <a:endParaRPr lang="es-ES_tradnl" dirty="0" smtClean="0"/>
          </a:p>
          <a:p>
            <a:r>
              <a:rPr lang="es-ES_tradnl" dirty="0" smtClean="0"/>
              <a:t>Diferencia </a:t>
            </a:r>
            <a:r>
              <a:rPr lang="es-ES_tradnl" dirty="0"/>
              <a:t>de </a:t>
            </a:r>
            <a:r>
              <a:rPr lang="es-ES_tradnl" dirty="0" smtClean="0"/>
              <a:t>conjunto (SD</a:t>
            </a:r>
            <a:r>
              <a:rPr lang="es-ES_tradnl" dirty="0"/>
              <a:t>) es una operación binaria en RA que resta las </a:t>
            </a:r>
            <a:r>
              <a:rPr lang="es-ES_tradnl" dirty="0" err="1"/>
              <a:t>tuplas</a:t>
            </a:r>
            <a:r>
              <a:rPr lang="es-ES_tradnl" dirty="0"/>
              <a:t> en una relación de las </a:t>
            </a:r>
            <a:r>
              <a:rPr lang="es-ES_tradnl" dirty="0" err="1"/>
              <a:t>tuplas</a:t>
            </a:r>
            <a:r>
              <a:rPr lang="es-ES_tradnl" dirty="0"/>
              <a:t> de otra relación. En otras palabras, SD elimina las </a:t>
            </a:r>
            <a:r>
              <a:rPr lang="es-ES_tradnl" dirty="0" err="1"/>
              <a:t>tuplas</a:t>
            </a:r>
            <a:r>
              <a:rPr lang="es-ES_tradnl" dirty="0"/>
              <a:t> que están en la intersección de las dos relaciones de la primera relación y devuelve el resultado. En "S SD R", las </a:t>
            </a:r>
            <a:r>
              <a:rPr lang="es-ES_tradnl" dirty="0" err="1"/>
              <a:t>tuplas</a:t>
            </a:r>
            <a:r>
              <a:rPr lang="es-ES_tradnl" dirty="0"/>
              <a:t> en la diferencia de conjunto pertenecen a la relación S pero no pertenecen a R</a:t>
            </a:r>
            <a:r>
              <a:rPr lang="es-ES_tradnl" dirty="0" smtClean="0"/>
              <a:t>.</a:t>
            </a:r>
          </a:p>
          <a:p>
            <a:r>
              <a:rPr lang="es-ES_tradnl" dirty="0" smtClean="0"/>
              <a:t> </a:t>
            </a:r>
            <a:r>
              <a:rPr lang="es-ES_tradnl" dirty="0"/>
              <a:t>La diferencia de conjunto es un operador que resta los elementos de dos conjuntos. En cierto sentido, el operador de diferencia de conjunto en RA se comporta de la misma manera que el operador de resta trabaja en matemáticas. </a:t>
            </a:r>
            <a:endParaRPr lang="es-ES_tradnl" dirty="0" smtClean="0"/>
          </a:p>
          <a:p>
            <a:r>
              <a:rPr lang="es-ES_tradnl" dirty="0" smtClean="0"/>
              <a:t>De </a:t>
            </a:r>
            <a:r>
              <a:rPr lang="es-ES_tradnl" dirty="0"/>
              <a:t>nuevo hay dos requisitos de compatibilidad para esta operación. Primero, las dos relaciones tienen que ser del mismo grado, y segundo, los atributos correspondientes de las dos relaciones deben provenir de dominios compatibles. </a:t>
            </a:r>
            <a:endParaRPr lang="es-ES_tradnl" dirty="0" smtClean="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20</a:t>
            </a:r>
            <a:endParaRPr lang="en-US" sz="1400" dirty="0"/>
          </a:p>
        </p:txBody>
      </p:sp>
    </p:spTree>
    <p:extLst>
      <p:ext uri="{BB962C8B-B14F-4D97-AF65-F5344CB8AC3E}">
        <p14:creationId xmlns:p14="http://schemas.microsoft.com/office/powerpoint/2010/main" val="196840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5101389"/>
          </a:xfrm>
        </p:spPr>
        <p:txBody>
          <a:bodyPr>
            <a:normAutofit fontScale="77500" lnSpcReduction="20000"/>
          </a:bodyPr>
          <a:lstStyle/>
          <a:p>
            <a:r>
              <a:rPr lang="es-ES_tradnl" dirty="0"/>
              <a:t>Supongamos que necesitamos imprimir el ID de cliente para todos los clientes que tienen una cuenta en la sucursal principal pero que no tienen un préstamo allí. </a:t>
            </a:r>
          </a:p>
          <a:p>
            <a:r>
              <a:rPr lang="es-ES_tradnl" dirty="0" smtClean="0"/>
              <a:t>Para </a:t>
            </a:r>
            <a:r>
              <a:rPr lang="es-ES_tradnl" dirty="0"/>
              <a:t>hacer esto, primero formamos el conjunto de todos los clientes con cuentas en la sucursal principal y luego restamos a todos los clientes con un préstamo en la sucursal principal de ese conjunto. Esto excluye a los clientes que están en la intersección de los dos conjuntos (aquellos que tienen una cuenta y un préstamo en la sucursal principal) dejando atrás a los clientes deseados. La expresión RA para esta pregunta se escribe </a:t>
            </a:r>
            <a:r>
              <a:rPr lang="es-ES_tradnl" dirty="0" smtClean="0"/>
              <a:t>como:</a:t>
            </a:r>
          </a:p>
          <a:p>
            <a:endParaRPr lang="es-ES_tradnl" dirty="0" smtClean="0"/>
          </a:p>
          <a:p>
            <a:endParaRPr lang="es-ES_tradnl" dirty="0" smtClean="0"/>
          </a:p>
          <a:p>
            <a:endParaRPr lang="es-ES_tradnl" dirty="0"/>
          </a:p>
          <a:p>
            <a:endParaRPr lang="es-ES_tradnl" dirty="0"/>
          </a:p>
          <a:p>
            <a:r>
              <a:rPr lang="es-ES_tradnl" dirty="0"/>
              <a:t>Nota: El operador SD no es conmutativo, es decir, "R SD S </a:t>
            </a:r>
            <a:r>
              <a:rPr lang="es-ES_tradnl" dirty="0" smtClean="0"/>
              <a:t>≠ </a:t>
            </a:r>
            <a:r>
              <a:rPr lang="es-ES_tradnl" dirty="0"/>
              <a:t>S SD R." Esto se debe a que el lado izquierdo de la desigualdad devuelve las </a:t>
            </a:r>
            <a:r>
              <a:rPr lang="es-ES_tradnl" dirty="0" err="1"/>
              <a:t>tuplas</a:t>
            </a:r>
            <a:r>
              <a:rPr lang="es-ES_tradnl" dirty="0"/>
              <a:t> en R que no están en S, mientras que el lado derecho el lado retorna las </a:t>
            </a:r>
            <a:r>
              <a:rPr lang="es-ES_tradnl" dirty="0" err="1"/>
              <a:t>tuplas</a:t>
            </a:r>
            <a:r>
              <a:rPr lang="es-ES_tradnl" dirty="0"/>
              <a:t> en S que no están en R. Tenga en cuenta, sin embargo, que a diferencia del operador de la unión, el operador SD no es asociativo, lo que significa que "R SD (S SD P) </a:t>
            </a:r>
            <a:r>
              <a:rPr lang="es-ES_tradnl" dirty="0" smtClean="0"/>
              <a:t>≠ </a:t>
            </a:r>
            <a:r>
              <a:rPr lang="es-ES_tradnl" dirty="0"/>
              <a:t>(R SD S) SD P."</a:t>
            </a:r>
            <a:endParaRPr lang="es-ES_tradnl" dirty="0" smtClean="0"/>
          </a:p>
          <a:p>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21</a:t>
            </a:r>
            <a:endParaRPr lang="en-US" sz="1400" dirty="0"/>
          </a:p>
        </p:txBody>
      </p:sp>
      <p:pic>
        <p:nvPicPr>
          <p:cNvPr id="6" name="Imagen 5"/>
          <p:cNvPicPr>
            <a:picLocks noChangeAspect="1"/>
          </p:cNvPicPr>
          <p:nvPr/>
        </p:nvPicPr>
        <p:blipFill>
          <a:blip r:embed="rId2"/>
          <a:stretch>
            <a:fillRect/>
          </a:stretch>
        </p:blipFill>
        <p:spPr>
          <a:xfrm>
            <a:off x="3463188" y="3593055"/>
            <a:ext cx="4880614" cy="1162051"/>
          </a:xfrm>
          <a:prstGeom prst="rect">
            <a:avLst/>
          </a:prstGeom>
        </p:spPr>
      </p:pic>
    </p:spTree>
    <p:extLst>
      <p:ext uri="{BB962C8B-B14F-4D97-AF65-F5344CB8AC3E}">
        <p14:creationId xmlns:p14="http://schemas.microsoft.com/office/powerpoint/2010/main" val="43855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4685047"/>
          </a:xfrm>
        </p:spPr>
        <p:txBody>
          <a:bodyPr>
            <a:normAutofit fontScale="92500" lnSpcReduction="20000"/>
          </a:bodyPr>
          <a:lstStyle/>
          <a:p>
            <a:r>
              <a:rPr lang="es-ES_tradnl" dirty="0"/>
              <a:t>Operador de </a:t>
            </a:r>
            <a:r>
              <a:rPr lang="es-ES_tradnl" b="1" dirty="0"/>
              <a:t>producto cartesiano </a:t>
            </a:r>
            <a:r>
              <a:rPr lang="es-ES_tradnl" dirty="0"/>
              <a:t>en álgebra relacional </a:t>
            </a:r>
            <a:endParaRPr lang="es-ES_tradnl" dirty="0" smtClean="0"/>
          </a:p>
          <a:p>
            <a:r>
              <a:rPr lang="es-ES_tradnl" dirty="0" smtClean="0"/>
              <a:t>El </a:t>
            </a:r>
            <a:r>
              <a:rPr lang="es-ES_tradnl" dirty="0"/>
              <a:t>producto cartesiano (CP), también conocido como producto cruzado, es una operación binaria que concatena a cada </a:t>
            </a:r>
            <a:r>
              <a:rPr lang="es-ES_tradnl" dirty="0" err="1"/>
              <a:t>tupla</a:t>
            </a:r>
            <a:r>
              <a:rPr lang="es-ES_tradnl" dirty="0"/>
              <a:t> de la primera relación con cada </a:t>
            </a:r>
            <a:r>
              <a:rPr lang="es-ES_tradnl" dirty="0" err="1"/>
              <a:t>tupla</a:t>
            </a:r>
            <a:r>
              <a:rPr lang="es-ES_tradnl" dirty="0"/>
              <a:t> de la segunda relación. </a:t>
            </a:r>
            <a:endParaRPr lang="es-ES_tradnl" dirty="0" smtClean="0"/>
          </a:p>
          <a:p>
            <a:r>
              <a:rPr lang="es-ES_tradnl" dirty="0" smtClean="0"/>
              <a:t>CP </a:t>
            </a:r>
            <a:r>
              <a:rPr lang="es-ES_tradnl" dirty="0"/>
              <a:t>es un operador de conjuntos que multiplica los elementos de dos conjuntos. En cierto sentido, el operador de CP en RA se comporta de la misma manera que el operador de multiplicación funciona en matemáticas. </a:t>
            </a:r>
            <a:endParaRPr lang="es-ES_tradnl" dirty="0" smtClean="0"/>
          </a:p>
          <a:p>
            <a:r>
              <a:rPr lang="es-ES_tradnl" dirty="0" smtClean="0"/>
              <a:t>Esta </a:t>
            </a:r>
            <a:r>
              <a:rPr lang="es-ES_tradnl" dirty="0"/>
              <a:t>operación casi no se usa en la práctica, ya que produce una gran cantidad de </a:t>
            </a:r>
            <a:r>
              <a:rPr lang="es-ES_tradnl" dirty="0" err="1"/>
              <a:t>tuplas</a:t>
            </a:r>
            <a:r>
              <a:rPr lang="es-ES_tradnl" dirty="0"/>
              <a:t>, la mayoría de las cuales no contienen información útil. "R CP S" es una relación con </a:t>
            </a:r>
            <a:r>
              <a:rPr lang="es-ES_tradnl" dirty="0" err="1"/>
              <a:t>tuplas</a:t>
            </a:r>
            <a:r>
              <a:rPr lang="es-ES_tradnl" dirty="0"/>
              <a:t> L * K y cada </a:t>
            </a:r>
            <a:r>
              <a:rPr lang="es-ES_tradnl" dirty="0" err="1"/>
              <a:t>tupla</a:t>
            </a:r>
            <a:r>
              <a:rPr lang="es-ES_tradnl" dirty="0"/>
              <a:t> tiene la forma "[a1, a2,. . ., </a:t>
            </a:r>
            <a:r>
              <a:rPr lang="es-ES_tradnl" dirty="0" err="1"/>
              <a:t>an</a:t>
            </a:r>
            <a:r>
              <a:rPr lang="es-ES_tradnl" dirty="0"/>
              <a:t>, b1, b2,. . ., </a:t>
            </a:r>
            <a:r>
              <a:rPr lang="es-ES_tradnl" dirty="0" err="1"/>
              <a:t>bm</a:t>
            </a:r>
            <a:r>
              <a:rPr lang="es-ES_tradnl" dirty="0"/>
              <a:t>]. ”Por ejemplo, supongamos que tenemos 1000 cuentas y 200 préstamos en el banco. El producto cruzado de la cuenta y las relaciones de préstamo, escrito como "Préstamo de la cuenta CP", tendrá 8 atributos y hasta 200,000 </a:t>
            </a:r>
            <a:r>
              <a:rPr lang="es-ES_tradnl" dirty="0" err="1"/>
              <a:t>tuplas</a:t>
            </a:r>
            <a:r>
              <a:rPr lang="es-ES_tradnl"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22</a:t>
            </a:r>
            <a:endParaRPr lang="en-US" sz="1400" dirty="0"/>
          </a:p>
        </p:txBody>
      </p:sp>
    </p:spTree>
    <p:extLst>
      <p:ext uri="{BB962C8B-B14F-4D97-AF65-F5344CB8AC3E}">
        <p14:creationId xmlns:p14="http://schemas.microsoft.com/office/powerpoint/2010/main" val="203372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2654381"/>
          </a:xfrm>
        </p:spPr>
        <p:txBody>
          <a:bodyPr>
            <a:normAutofit fontScale="85000" lnSpcReduction="20000"/>
          </a:bodyPr>
          <a:lstStyle/>
          <a:p>
            <a:r>
              <a:rPr lang="es-ES_tradnl" dirty="0"/>
              <a:t>La Tabla 4.2 muestra algunas de las </a:t>
            </a:r>
            <a:r>
              <a:rPr lang="es-ES_tradnl" dirty="0" err="1"/>
              <a:t>tuplas</a:t>
            </a:r>
            <a:r>
              <a:rPr lang="es-ES_tradnl" dirty="0"/>
              <a:t> en los resultados de "Cuenta CP Préstamo". Como se ve en las </a:t>
            </a:r>
            <a:r>
              <a:rPr lang="es-ES_tradnl" dirty="0" err="1" smtClean="0"/>
              <a:t>tuplas</a:t>
            </a:r>
            <a:r>
              <a:rPr lang="es-ES_tradnl" dirty="0" smtClean="0"/>
              <a:t> de </a:t>
            </a:r>
            <a:r>
              <a:rPr lang="es-ES_tradnl" dirty="0"/>
              <a:t>muestra en esta relación, la información de la cuenta para el número de cuenta 100, para el cliente 111, se ha concatenado con todos los préstamos en el banco. </a:t>
            </a:r>
            <a:endParaRPr lang="es-ES_tradnl" dirty="0" smtClean="0"/>
          </a:p>
          <a:p>
            <a:r>
              <a:rPr lang="es-ES_tradnl" dirty="0" smtClean="0"/>
              <a:t>Aunque </a:t>
            </a:r>
            <a:r>
              <a:rPr lang="es-ES_tradnl" dirty="0"/>
              <a:t>esta es una relación válida en lo que respecta al modelo relacional, todas las filas, excepto las que tienen valores iguales para los dos atributos CID, son inútiles (la </a:t>
            </a:r>
            <a:r>
              <a:rPr lang="es-ES_tradnl" dirty="0" err="1"/>
              <a:t>tupla</a:t>
            </a:r>
            <a:r>
              <a:rPr lang="es-ES_tradnl" dirty="0"/>
              <a:t> con "L # = 167" es válida, pero las otras </a:t>
            </a:r>
            <a:r>
              <a:rPr lang="es-ES_tradnl" dirty="0" err="1"/>
              <a:t>tuplas</a:t>
            </a:r>
            <a:r>
              <a:rPr lang="es-ES_tradnl" dirty="0"/>
              <a:t> no son </a:t>
            </a:r>
            <a:r>
              <a:rPr lang="es-ES_tradnl" dirty="0" smtClean="0"/>
              <a:t>válidas</a:t>
            </a:r>
            <a:r>
              <a:rPr lang="es-ES_tradnl" dirty="0"/>
              <a:t>). Por lo tanto, solo la </a:t>
            </a:r>
            <a:r>
              <a:rPr lang="es-ES_tradnl" dirty="0" err="1"/>
              <a:t>tupla</a:t>
            </a:r>
            <a:r>
              <a:rPr lang="es-ES_tradnl" dirty="0"/>
              <a:t> número 2, donde se ha concatenado la información de cuenta y préstamo para el cliente 111, contiene resultados significativos.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23</a:t>
            </a:r>
            <a:endParaRPr lang="en-US" sz="1400" dirty="0"/>
          </a:p>
        </p:txBody>
      </p:sp>
      <p:pic>
        <p:nvPicPr>
          <p:cNvPr id="6" name="Imagen 5"/>
          <p:cNvPicPr>
            <a:picLocks noChangeAspect="1"/>
          </p:cNvPicPr>
          <p:nvPr/>
        </p:nvPicPr>
        <p:blipFill>
          <a:blip r:embed="rId2"/>
          <a:stretch>
            <a:fillRect/>
          </a:stretch>
        </p:blipFill>
        <p:spPr>
          <a:xfrm>
            <a:off x="1298520" y="4313233"/>
            <a:ext cx="9821332" cy="1990226"/>
          </a:xfrm>
          <a:prstGeom prst="rect">
            <a:avLst/>
          </a:prstGeom>
        </p:spPr>
      </p:pic>
    </p:spTree>
    <p:extLst>
      <p:ext uri="{BB962C8B-B14F-4D97-AF65-F5344CB8AC3E}">
        <p14:creationId xmlns:p14="http://schemas.microsoft.com/office/powerpoint/2010/main" val="28093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609600"/>
            <a:ext cx="10990686" cy="5342021"/>
          </a:xfrm>
        </p:spPr>
        <p:txBody>
          <a:bodyPr>
            <a:noAutofit/>
          </a:bodyPr>
          <a:lstStyle/>
          <a:p>
            <a:pPr>
              <a:lnSpc>
                <a:spcPct val="120000"/>
              </a:lnSpc>
              <a:spcBef>
                <a:spcPts val="300"/>
              </a:spcBef>
            </a:pPr>
            <a:r>
              <a:rPr lang="es-ES_tradnl" sz="2250" dirty="0" smtClean="0"/>
              <a:t>Una </a:t>
            </a:r>
            <a:r>
              <a:rPr lang="es-ES_tradnl" sz="2250" dirty="0"/>
              <a:t>consulta que se ejecute en un entorno de base de datos distribuida (DDBE) tendrá que pasar por dos tipos de optimización. </a:t>
            </a:r>
            <a:endParaRPr lang="es-ES_tradnl" sz="2250" dirty="0" smtClean="0"/>
          </a:p>
          <a:p>
            <a:pPr>
              <a:lnSpc>
                <a:spcPct val="120000"/>
              </a:lnSpc>
              <a:spcBef>
                <a:spcPts val="300"/>
              </a:spcBef>
            </a:pPr>
            <a:r>
              <a:rPr lang="es-ES_tradnl" sz="2250" dirty="0" smtClean="0"/>
              <a:t>El </a:t>
            </a:r>
            <a:r>
              <a:rPr lang="es-ES_tradnl" sz="2250" dirty="0"/>
              <a:t>primer tipo de optimización se realiza a nivel global, donde el costo de la comunicación es un factor prominente. </a:t>
            </a:r>
            <a:endParaRPr lang="es-ES_tradnl" sz="2250" dirty="0" smtClean="0"/>
          </a:p>
          <a:p>
            <a:pPr>
              <a:lnSpc>
                <a:spcPct val="120000"/>
              </a:lnSpc>
              <a:spcBef>
                <a:spcPts val="300"/>
              </a:spcBef>
            </a:pPr>
            <a:r>
              <a:rPr lang="es-ES_tradnl" sz="2250" dirty="0" smtClean="0"/>
              <a:t>El </a:t>
            </a:r>
            <a:r>
              <a:rPr lang="es-ES_tradnl" sz="2250" dirty="0"/>
              <a:t>segundo tipo de optimización se realiza a nivel local. Esto es lo que cada DBE local realiza en los fragmentos que se almacenan en el sitio local, donde la CPU local y, lo que es más importante, el tiempo de entrada / salida (E / S) del disco son los controladores principales. </a:t>
            </a:r>
            <a:endParaRPr lang="es-ES_tradnl" sz="2250" dirty="0" smtClean="0"/>
          </a:p>
          <a:p>
            <a:pPr>
              <a:lnSpc>
                <a:spcPct val="120000"/>
              </a:lnSpc>
              <a:spcBef>
                <a:spcPts val="300"/>
              </a:spcBef>
            </a:pPr>
            <a:r>
              <a:rPr lang="es-ES_tradnl" sz="2250" dirty="0" smtClean="0"/>
              <a:t>Casi </a:t>
            </a:r>
            <a:r>
              <a:rPr lang="es-ES_tradnl" sz="2250" dirty="0"/>
              <a:t>todas las alternativas de optimización global ignoran el tiempo de procesamiento local. </a:t>
            </a:r>
            <a:endParaRPr lang="es-ES_tradnl" sz="2250" dirty="0" smtClean="0"/>
          </a:p>
          <a:p>
            <a:pPr>
              <a:lnSpc>
                <a:spcPct val="120000"/>
              </a:lnSpc>
              <a:spcBef>
                <a:spcPts val="300"/>
              </a:spcBef>
            </a:pPr>
            <a:r>
              <a:rPr lang="es-ES_tradnl" sz="2250" dirty="0" smtClean="0"/>
              <a:t>Cuando </a:t>
            </a:r>
            <a:r>
              <a:rPr lang="es-ES_tradnl" sz="2250" dirty="0"/>
              <a:t>se estaban desarrollando estas alternativas, se creía que el costo de comunicación era un factor más dominante que el costo de procesamiento local. Ahora, se cree que tanto el costo de la consulta local como el costo de la comunicación global son importantes para la optimización de la consulta.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fontScale="92500" lnSpcReduction="10000"/>
          </a:bodyPr>
          <a:lstStyle/>
          <a:p>
            <a:r>
              <a:rPr lang="es-ES_tradnl" dirty="0"/>
              <a:t>Supongamos que tenemos dos copias de una relación en dos servidores diferentes, donde el primer servidor es mucho más rápido que el segundo servidor, pero al mismo tiempo, la conexión al primer servidor es mucho más lenta que la conexión al segundo servidor ( Quizás estemos más cerca del segundo servidor). </a:t>
            </a:r>
            <a:endParaRPr lang="es-ES_tradnl" dirty="0" smtClean="0"/>
          </a:p>
          <a:p>
            <a:r>
              <a:rPr lang="es-ES_tradnl" dirty="0" smtClean="0"/>
              <a:t>Una </a:t>
            </a:r>
            <a:r>
              <a:rPr lang="es-ES_tradnl" dirty="0"/>
              <a:t>estrategia de optimización que solo considerara el costo de comunicación elegiría al segundo servidor para ejecutar la consulta local. Esta no será necesariamente la mejor estrategia, debido a la velocidad del servidor elegido (segundo). </a:t>
            </a:r>
            <a:endParaRPr lang="es-ES_tradnl" dirty="0" smtClean="0"/>
          </a:p>
          <a:p>
            <a:r>
              <a:rPr lang="es-ES_tradnl" dirty="0" smtClean="0"/>
              <a:t>El </a:t>
            </a:r>
            <a:r>
              <a:rPr lang="es-ES_tradnl" dirty="0"/>
              <a:t>tiempo total para ejecutar una consulta en un sistema distribuido consiste en el tiempo que toma comunicar las consultas locales a las </a:t>
            </a:r>
            <a:r>
              <a:rPr lang="es-ES_tradnl" dirty="0" err="1"/>
              <a:t>DBEs</a:t>
            </a:r>
            <a:r>
              <a:rPr lang="es-ES_tradnl" dirty="0"/>
              <a:t> locales; el tiempo que lleva ejecutar los fragmentos de consulta locales; el tiempo que lleva reunir los datos y generar los resultados finales; y el tiempo que lleva mostrar los resultados al usuario.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833627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a:bodyPr>
          <a:lstStyle/>
          <a:p>
            <a:r>
              <a:rPr lang="es-ES_tradnl" dirty="0" smtClean="0"/>
              <a:t>Por </a:t>
            </a:r>
            <a:r>
              <a:rPr lang="es-ES_tradnl" dirty="0"/>
              <a:t>lo tanto, para estudiar la optimización de consultas distribuidas, debemos comprender cómo se optimiza una consulta tanto a nivel local como global. En este capítulo, presentamos primero la arquitectura del procesador de consultas para un sistema centralizado. Luego, analizamos cómo se procesa de manera óptima una consulta, discutiendo las técnicas de optimización en un sistema centralizado. La optimización de las consultas en un sistema distribuido se explica en último lugar. Introducimos una base de datos simple que usamos en nuestros ejemplos. También proporcionaremos una breve introducción al álgebra relacional (RA) en este capítulo, ya que la mayoría de los sistemas de bases de datos comerciales utilizan este lenguaje como una representación interna de las consultas SQL.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465500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SAMPLE DATABASE</a:t>
            </a:r>
          </a:p>
        </p:txBody>
      </p:sp>
      <p:sp>
        <p:nvSpPr>
          <p:cNvPr id="3" name="Marcador de contenido 2"/>
          <p:cNvSpPr>
            <a:spLocks noGrp="1"/>
          </p:cNvSpPr>
          <p:nvPr>
            <p:ph idx="1"/>
          </p:nvPr>
        </p:nvSpPr>
        <p:spPr>
          <a:xfrm>
            <a:off x="657726" y="1530016"/>
            <a:ext cx="10696074" cy="4351338"/>
          </a:xfrm>
        </p:spPr>
        <p:txBody>
          <a:bodyPr>
            <a:noAutofit/>
          </a:bodyPr>
          <a:lstStyle/>
          <a:p>
            <a:pPr>
              <a:lnSpc>
                <a:spcPct val="110000"/>
              </a:lnSpc>
              <a:spcBef>
                <a:spcPts val="300"/>
              </a:spcBef>
            </a:pPr>
            <a:r>
              <a:rPr lang="en-US" sz="2300" dirty="0" err="1"/>
              <a:t>Usaremos</a:t>
            </a:r>
            <a:r>
              <a:rPr lang="en-US" sz="2300" dirty="0"/>
              <a:t> </a:t>
            </a:r>
            <a:r>
              <a:rPr lang="en-US" sz="2300" dirty="0" err="1"/>
              <a:t>una</a:t>
            </a:r>
            <a:r>
              <a:rPr lang="en-US" sz="2300" dirty="0"/>
              <a:t> </a:t>
            </a:r>
            <a:r>
              <a:rPr lang="en-US" sz="2300" dirty="0" err="1"/>
              <a:t>pequeña</a:t>
            </a:r>
            <a:r>
              <a:rPr lang="en-US" sz="2300" dirty="0"/>
              <a:t> base de </a:t>
            </a:r>
            <a:r>
              <a:rPr lang="en-US" sz="2300" dirty="0" err="1"/>
              <a:t>datos</a:t>
            </a:r>
            <a:r>
              <a:rPr lang="en-US" sz="2300" dirty="0"/>
              <a:t> </a:t>
            </a:r>
            <a:r>
              <a:rPr lang="en-US" sz="2300" dirty="0" err="1"/>
              <a:t>que</a:t>
            </a:r>
            <a:r>
              <a:rPr lang="en-US" sz="2300" dirty="0"/>
              <a:t> </a:t>
            </a:r>
            <a:r>
              <a:rPr lang="en-US" sz="2300" dirty="0" err="1"/>
              <a:t>representa</a:t>
            </a:r>
            <a:r>
              <a:rPr lang="en-US" sz="2300" dirty="0"/>
              <a:t> un </a:t>
            </a:r>
            <a:r>
              <a:rPr lang="en-US" sz="2300" dirty="0" err="1"/>
              <a:t>entorno</a:t>
            </a:r>
            <a:r>
              <a:rPr lang="en-US" sz="2300" dirty="0"/>
              <a:t> </a:t>
            </a:r>
            <a:r>
              <a:rPr lang="en-US" sz="2300" dirty="0" err="1"/>
              <a:t>bancario</a:t>
            </a:r>
            <a:r>
              <a:rPr lang="en-US" sz="2300" dirty="0"/>
              <a:t> para </a:t>
            </a:r>
            <a:r>
              <a:rPr lang="en-US" sz="2300" dirty="0" err="1" smtClean="0"/>
              <a:t>nuestro</a:t>
            </a:r>
            <a:r>
              <a:rPr lang="en-US" sz="2300" dirty="0" smtClean="0"/>
              <a:t> </a:t>
            </a:r>
            <a:r>
              <a:rPr lang="en-US" sz="2300" dirty="0" err="1" smtClean="0"/>
              <a:t>ejemplo</a:t>
            </a:r>
            <a:r>
              <a:rPr lang="en-US" sz="2300" dirty="0" smtClean="0"/>
              <a:t>. </a:t>
            </a:r>
            <a:r>
              <a:rPr lang="en-US" sz="2300" dirty="0" err="1"/>
              <a:t>Esta</a:t>
            </a:r>
            <a:r>
              <a:rPr lang="en-US" sz="2300" dirty="0"/>
              <a:t> base de </a:t>
            </a:r>
            <a:r>
              <a:rPr lang="en-US" sz="2300" dirty="0" err="1"/>
              <a:t>datos</a:t>
            </a:r>
            <a:r>
              <a:rPr lang="en-US" sz="2300" dirty="0"/>
              <a:t> </a:t>
            </a:r>
            <a:r>
              <a:rPr lang="en-US" sz="2300" dirty="0" err="1"/>
              <a:t>tiene</a:t>
            </a:r>
            <a:r>
              <a:rPr lang="en-US" sz="2300" dirty="0"/>
              <a:t> </a:t>
            </a:r>
            <a:r>
              <a:rPr lang="en-US" sz="2300" dirty="0" err="1"/>
              <a:t>cinco</a:t>
            </a:r>
            <a:r>
              <a:rPr lang="en-US" sz="2300" dirty="0"/>
              <a:t> </a:t>
            </a:r>
            <a:r>
              <a:rPr lang="en-US" sz="2300" dirty="0" err="1"/>
              <a:t>relaciones</a:t>
            </a:r>
            <a:r>
              <a:rPr lang="en-US" sz="2300" dirty="0"/>
              <a:t>: </a:t>
            </a:r>
            <a:r>
              <a:rPr lang="en-US" sz="2300" dirty="0" err="1"/>
              <a:t>Cliente</a:t>
            </a:r>
            <a:r>
              <a:rPr lang="en-US" sz="2300" dirty="0"/>
              <a:t>, </a:t>
            </a:r>
            <a:r>
              <a:rPr lang="en-US" sz="2300" dirty="0" err="1" smtClean="0"/>
              <a:t>Sucursal</a:t>
            </a:r>
            <a:r>
              <a:rPr lang="en-US" sz="2300" dirty="0" smtClean="0"/>
              <a:t> / Branch, </a:t>
            </a:r>
            <a:r>
              <a:rPr lang="en-US" sz="2300" dirty="0" err="1" smtClean="0"/>
              <a:t>Cuenta</a:t>
            </a:r>
            <a:r>
              <a:rPr lang="en-US" sz="2300" dirty="0" smtClean="0"/>
              <a:t> / Account, </a:t>
            </a:r>
            <a:r>
              <a:rPr lang="en-US" sz="2300" dirty="0" err="1"/>
              <a:t>Préstamo</a:t>
            </a:r>
            <a:r>
              <a:rPr lang="en-US" sz="2300" dirty="0"/>
              <a:t> </a:t>
            </a:r>
            <a:r>
              <a:rPr lang="en-US" sz="2300" dirty="0" smtClean="0"/>
              <a:t>/ Loan y </a:t>
            </a:r>
            <a:r>
              <a:rPr lang="en-US" sz="2300" dirty="0" err="1" smtClean="0"/>
              <a:t>Transacción</a:t>
            </a:r>
            <a:r>
              <a:rPr lang="en-US" sz="2300" dirty="0" smtClean="0"/>
              <a:t> / Transaction. </a:t>
            </a:r>
          </a:p>
          <a:p>
            <a:pPr>
              <a:lnSpc>
                <a:spcPct val="110000"/>
              </a:lnSpc>
              <a:spcBef>
                <a:spcPts val="300"/>
              </a:spcBef>
            </a:pPr>
            <a:r>
              <a:rPr lang="en-US" sz="2300" dirty="0" smtClean="0"/>
              <a:t>En </a:t>
            </a:r>
            <a:r>
              <a:rPr lang="en-US" sz="2300" dirty="0" err="1"/>
              <a:t>esta</a:t>
            </a:r>
            <a:r>
              <a:rPr lang="en-US" sz="2300" dirty="0"/>
              <a:t> base de </a:t>
            </a:r>
            <a:r>
              <a:rPr lang="en-US" sz="2300" dirty="0" err="1"/>
              <a:t>datos</a:t>
            </a:r>
            <a:r>
              <a:rPr lang="en-US" sz="2300" dirty="0"/>
              <a:t>, los </a:t>
            </a:r>
            <a:r>
              <a:rPr lang="en-US" sz="2300" dirty="0" err="1"/>
              <a:t>clientes</a:t>
            </a:r>
            <a:r>
              <a:rPr lang="en-US" sz="2300" dirty="0"/>
              <a:t>, </a:t>
            </a:r>
            <a:r>
              <a:rPr lang="en-US" sz="2300" dirty="0" err="1"/>
              <a:t>identificados</a:t>
            </a:r>
            <a:r>
              <a:rPr lang="en-US" sz="2300" dirty="0"/>
              <a:t> </a:t>
            </a:r>
            <a:r>
              <a:rPr lang="en-US" sz="2300" dirty="0" err="1"/>
              <a:t>por</a:t>
            </a:r>
            <a:r>
              <a:rPr lang="en-US" sz="2300" dirty="0"/>
              <a:t> CID, </a:t>
            </a:r>
            <a:r>
              <a:rPr lang="en-US" sz="2300" dirty="0" err="1"/>
              <a:t>abren</a:t>
            </a:r>
            <a:r>
              <a:rPr lang="en-US" sz="2300" dirty="0"/>
              <a:t> </a:t>
            </a:r>
            <a:r>
              <a:rPr lang="en-US" sz="2300" dirty="0" err="1"/>
              <a:t>cuentas</a:t>
            </a:r>
            <a:r>
              <a:rPr lang="en-US" sz="2300" dirty="0"/>
              <a:t> y / o </a:t>
            </a:r>
            <a:r>
              <a:rPr lang="en-US" sz="2300" dirty="0" err="1"/>
              <a:t>préstamos</a:t>
            </a:r>
            <a:r>
              <a:rPr lang="en-US" sz="2300" dirty="0"/>
              <a:t> en </a:t>
            </a:r>
            <a:r>
              <a:rPr lang="en-US" sz="2300" dirty="0" err="1"/>
              <a:t>diferentes</a:t>
            </a:r>
            <a:r>
              <a:rPr lang="en-US" sz="2300" dirty="0"/>
              <a:t> </a:t>
            </a:r>
            <a:r>
              <a:rPr lang="en-US" sz="2300" dirty="0" err="1"/>
              <a:t>sucursales</a:t>
            </a:r>
            <a:r>
              <a:rPr lang="en-US" sz="2300" dirty="0"/>
              <a:t> del banco </a:t>
            </a:r>
            <a:r>
              <a:rPr lang="en-US" sz="2300" dirty="0" err="1"/>
              <a:t>que</a:t>
            </a:r>
            <a:r>
              <a:rPr lang="en-US" sz="2300" dirty="0"/>
              <a:t> </a:t>
            </a:r>
            <a:r>
              <a:rPr lang="en-US" sz="2300" dirty="0" err="1"/>
              <a:t>están</a:t>
            </a:r>
            <a:r>
              <a:rPr lang="en-US" sz="2300" dirty="0"/>
              <a:t> </a:t>
            </a:r>
            <a:r>
              <a:rPr lang="en-US" sz="2300" dirty="0" err="1"/>
              <a:t>ubicadas</a:t>
            </a:r>
            <a:r>
              <a:rPr lang="en-US" sz="2300" dirty="0"/>
              <a:t> en </a:t>
            </a:r>
            <a:r>
              <a:rPr lang="en-US" sz="2300" dirty="0" err="1"/>
              <a:t>diferentes</a:t>
            </a:r>
            <a:r>
              <a:rPr lang="en-US" sz="2300" dirty="0"/>
              <a:t> </a:t>
            </a:r>
            <a:r>
              <a:rPr lang="en-US" sz="2300" dirty="0" err="1"/>
              <a:t>ciudades</a:t>
            </a:r>
            <a:r>
              <a:rPr lang="en-US" sz="2300" dirty="0"/>
              <a:t>. </a:t>
            </a:r>
            <a:endParaRPr lang="en-US" sz="2300" dirty="0" smtClean="0"/>
          </a:p>
          <a:p>
            <a:pPr>
              <a:lnSpc>
                <a:spcPct val="110000"/>
              </a:lnSpc>
              <a:spcBef>
                <a:spcPts val="300"/>
              </a:spcBef>
            </a:pPr>
            <a:r>
              <a:rPr lang="en-US" sz="2300" dirty="0" err="1" smtClean="0"/>
              <a:t>Esto</a:t>
            </a:r>
            <a:r>
              <a:rPr lang="en-US" sz="2300" dirty="0" smtClean="0"/>
              <a:t> </a:t>
            </a:r>
            <a:r>
              <a:rPr lang="en-US" sz="2300" dirty="0"/>
              <a:t>se </a:t>
            </a:r>
            <a:r>
              <a:rPr lang="en-US" sz="2300" dirty="0" err="1"/>
              <a:t>indica</a:t>
            </a:r>
            <a:r>
              <a:rPr lang="en-US" sz="2300" dirty="0"/>
              <a:t> </a:t>
            </a:r>
            <a:r>
              <a:rPr lang="en-US" sz="2300" dirty="0" err="1"/>
              <a:t>mediante</a:t>
            </a:r>
            <a:r>
              <a:rPr lang="en-US" sz="2300" dirty="0"/>
              <a:t> </a:t>
            </a:r>
            <a:r>
              <a:rPr lang="en-US" sz="2300" dirty="0" err="1"/>
              <a:t>las</a:t>
            </a:r>
            <a:r>
              <a:rPr lang="en-US" sz="2300" dirty="0"/>
              <a:t> claves </a:t>
            </a:r>
            <a:r>
              <a:rPr lang="en-US" sz="2300" dirty="0" err="1"/>
              <a:t>externas</a:t>
            </a:r>
            <a:r>
              <a:rPr lang="en-US" sz="2300" dirty="0"/>
              <a:t> de CID y BNAME en </a:t>
            </a:r>
            <a:r>
              <a:rPr lang="en-US" sz="2300" dirty="0" err="1"/>
              <a:t>las</a:t>
            </a:r>
            <a:r>
              <a:rPr lang="en-US" sz="2300" dirty="0"/>
              <a:t> </a:t>
            </a:r>
            <a:r>
              <a:rPr lang="en-US" sz="2300" dirty="0" err="1"/>
              <a:t>relaciones</a:t>
            </a:r>
            <a:r>
              <a:rPr lang="en-US" sz="2300" dirty="0"/>
              <a:t> de Account y </a:t>
            </a:r>
            <a:r>
              <a:rPr lang="en-US" sz="2300" dirty="0" smtClean="0"/>
              <a:t>Loan. </a:t>
            </a:r>
          </a:p>
          <a:p>
            <a:pPr>
              <a:lnSpc>
                <a:spcPct val="110000"/>
              </a:lnSpc>
              <a:spcBef>
                <a:spcPts val="300"/>
              </a:spcBef>
            </a:pPr>
            <a:r>
              <a:rPr lang="en-US" sz="2300" dirty="0" smtClean="0"/>
              <a:t>Los </a:t>
            </a:r>
            <a:r>
              <a:rPr lang="en-US" sz="2300" dirty="0" err="1"/>
              <a:t>clientes</a:t>
            </a:r>
            <a:r>
              <a:rPr lang="en-US" sz="2300" dirty="0"/>
              <a:t> </a:t>
            </a:r>
            <a:r>
              <a:rPr lang="en-US" sz="2300" dirty="0" err="1"/>
              <a:t>también</a:t>
            </a:r>
            <a:r>
              <a:rPr lang="en-US" sz="2300" dirty="0"/>
              <a:t> </a:t>
            </a:r>
            <a:r>
              <a:rPr lang="en-US" sz="2300" dirty="0" err="1"/>
              <a:t>ejecutan</a:t>
            </a:r>
            <a:r>
              <a:rPr lang="en-US" sz="2300" dirty="0"/>
              <a:t> </a:t>
            </a:r>
            <a:r>
              <a:rPr lang="en-US" sz="2300" dirty="0" err="1"/>
              <a:t>transacciones</a:t>
            </a:r>
            <a:r>
              <a:rPr lang="en-US" sz="2300" dirty="0"/>
              <a:t> contra </a:t>
            </a:r>
            <a:r>
              <a:rPr lang="en-US" sz="2300" dirty="0" err="1"/>
              <a:t>sus</a:t>
            </a:r>
            <a:r>
              <a:rPr lang="en-US" sz="2300" dirty="0"/>
              <a:t> </a:t>
            </a:r>
            <a:r>
              <a:rPr lang="en-US" sz="2300" dirty="0" err="1"/>
              <a:t>cuentas</a:t>
            </a:r>
            <a:r>
              <a:rPr lang="en-US" sz="2300" dirty="0"/>
              <a:t>. </a:t>
            </a:r>
            <a:r>
              <a:rPr lang="en-US" sz="2300" dirty="0" err="1"/>
              <a:t>Esto</a:t>
            </a:r>
            <a:r>
              <a:rPr lang="en-US" sz="2300" dirty="0"/>
              <a:t> se </a:t>
            </a:r>
            <a:r>
              <a:rPr lang="en-US" sz="2300" dirty="0" err="1"/>
              <a:t>muestra</a:t>
            </a:r>
            <a:r>
              <a:rPr lang="en-US" sz="2300" dirty="0"/>
              <a:t> en la </a:t>
            </a:r>
            <a:r>
              <a:rPr lang="en-US" sz="2300" dirty="0" err="1"/>
              <a:t>relación</a:t>
            </a:r>
            <a:r>
              <a:rPr lang="en-US" sz="2300" dirty="0"/>
              <a:t> de </a:t>
            </a:r>
            <a:r>
              <a:rPr lang="en-US" sz="2300" dirty="0" err="1"/>
              <a:t>Transacción</a:t>
            </a:r>
            <a:r>
              <a:rPr lang="en-US" sz="2300" dirty="0"/>
              <a:t> </a:t>
            </a:r>
            <a:r>
              <a:rPr lang="en-US" sz="2300" dirty="0" err="1"/>
              <a:t>mediante</a:t>
            </a:r>
            <a:r>
              <a:rPr lang="en-US" sz="2300" dirty="0"/>
              <a:t> la clave </a:t>
            </a:r>
            <a:r>
              <a:rPr lang="en-US" sz="2300" dirty="0" err="1"/>
              <a:t>externa</a:t>
            </a:r>
            <a:r>
              <a:rPr lang="en-US" sz="2300" dirty="0"/>
              <a:t> </a:t>
            </a:r>
            <a:r>
              <a:rPr lang="en-US" sz="2300" dirty="0" err="1"/>
              <a:t>combinada</a:t>
            </a:r>
            <a:r>
              <a:rPr lang="en-US" sz="2300" dirty="0"/>
              <a:t> "(CID, </a:t>
            </a:r>
            <a:r>
              <a:rPr lang="en-US" sz="2300" dirty="0" smtClean="0"/>
              <a:t>A#)". </a:t>
            </a:r>
            <a:r>
              <a:rPr lang="en-US" sz="2300" dirty="0"/>
              <a:t>A </a:t>
            </a:r>
            <a:r>
              <a:rPr lang="en-US" sz="2300" dirty="0" err="1"/>
              <a:t>continuación</a:t>
            </a:r>
            <a:r>
              <a:rPr lang="en-US" sz="2300" dirty="0"/>
              <a:t> se </a:t>
            </a:r>
            <a:r>
              <a:rPr lang="en-US" sz="2300" dirty="0" err="1"/>
              <a:t>muestran</a:t>
            </a:r>
            <a:r>
              <a:rPr lang="en-US" sz="2300" dirty="0"/>
              <a:t> </a:t>
            </a:r>
            <a:r>
              <a:rPr lang="en-US" sz="2300" dirty="0" err="1"/>
              <a:t>las</a:t>
            </a:r>
            <a:r>
              <a:rPr lang="en-US" sz="2300" dirty="0"/>
              <a:t> </a:t>
            </a:r>
            <a:r>
              <a:rPr lang="en-US" sz="2300" dirty="0" err="1"/>
              <a:t>relaciones</a:t>
            </a:r>
            <a:r>
              <a:rPr lang="en-US" sz="2300" dirty="0"/>
              <a:t> de </a:t>
            </a:r>
            <a:r>
              <a:rPr lang="en-US" sz="2300" dirty="0" err="1" smtClean="0"/>
              <a:t>nuestra</a:t>
            </a:r>
            <a:r>
              <a:rPr lang="en-US" sz="2300" dirty="0" smtClean="0"/>
              <a:t> </a:t>
            </a:r>
            <a:r>
              <a:rPr lang="en-US" sz="2300" dirty="0" err="1" smtClean="0"/>
              <a:t>bd</a:t>
            </a:r>
            <a:r>
              <a:rPr lang="en-US" sz="2300" dirty="0" smtClean="0"/>
              <a:t> banco.</a:t>
            </a:r>
            <a:endParaRPr lang="en-US" sz="2300"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21006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SAMPLE DATABASE</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7</a:t>
            </a:r>
          </a:p>
        </p:txBody>
      </p:sp>
      <p:pic>
        <p:nvPicPr>
          <p:cNvPr id="7" name="Imagen 6"/>
          <p:cNvPicPr>
            <a:picLocks noChangeAspect="1"/>
          </p:cNvPicPr>
          <p:nvPr/>
        </p:nvPicPr>
        <p:blipFill>
          <a:blip r:embed="rId2"/>
          <a:stretch>
            <a:fillRect/>
          </a:stretch>
        </p:blipFill>
        <p:spPr>
          <a:xfrm>
            <a:off x="2417188" y="2661318"/>
            <a:ext cx="7736462" cy="2119229"/>
          </a:xfrm>
          <a:prstGeom prst="rect">
            <a:avLst/>
          </a:prstGeom>
        </p:spPr>
      </p:pic>
    </p:spTree>
    <p:extLst>
      <p:ext uri="{BB962C8B-B14F-4D97-AF65-F5344CB8AC3E}">
        <p14:creationId xmlns:p14="http://schemas.microsoft.com/office/powerpoint/2010/main" val="20324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Algebra Relacional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802105"/>
            <a:ext cx="10719816" cy="5277853"/>
          </a:xfrm>
        </p:spPr>
        <p:txBody>
          <a:bodyPr>
            <a:normAutofit fontScale="92500" lnSpcReduction="20000"/>
          </a:bodyPr>
          <a:lstStyle/>
          <a:p>
            <a:r>
              <a:rPr lang="es-ES_tradnl" dirty="0"/>
              <a:t>Desde la introducción del modelo relacional por </a:t>
            </a:r>
            <a:r>
              <a:rPr lang="es-ES_tradnl" dirty="0" err="1"/>
              <a:t>Codd</a:t>
            </a:r>
            <a:r>
              <a:rPr lang="es-ES_tradnl" dirty="0"/>
              <a:t> en 1970 [Codd70], se han propuesto e implementado dos clases de idiomas para trabajar con una base de datos relacional. La primera clase se llama sin procedimiento </a:t>
            </a:r>
            <a:r>
              <a:rPr lang="es-ES_tradnl" dirty="0" smtClean="0"/>
              <a:t>o </a:t>
            </a:r>
            <a:r>
              <a:rPr lang="en-US" b="1" dirty="0"/>
              <a:t>nonprocedural</a:t>
            </a:r>
            <a:r>
              <a:rPr lang="en-US" dirty="0"/>
              <a:t> </a:t>
            </a:r>
            <a:r>
              <a:rPr lang="es-ES_tradnl" dirty="0" smtClean="0"/>
              <a:t>e </a:t>
            </a:r>
            <a:r>
              <a:rPr lang="es-ES_tradnl" dirty="0"/>
              <a:t>incluye </a:t>
            </a:r>
            <a:r>
              <a:rPr lang="es-ES_tradnl" i="1" dirty="0"/>
              <a:t>cálculo relacional y </a:t>
            </a:r>
            <a:r>
              <a:rPr lang="es-ES_tradnl" i="1" dirty="0" err="1"/>
              <a:t>Quel</a:t>
            </a:r>
            <a:r>
              <a:rPr lang="es-ES_tradnl" dirty="0" smtClean="0"/>
              <a:t>.</a:t>
            </a:r>
          </a:p>
          <a:p>
            <a:r>
              <a:rPr lang="es-ES_tradnl" dirty="0" smtClean="0"/>
              <a:t>La </a:t>
            </a:r>
            <a:r>
              <a:rPr lang="es-ES_tradnl" dirty="0"/>
              <a:t>segunda clase se conoce como de procedimiento o</a:t>
            </a:r>
            <a:r>
              <a:rPr lang="es-ES_tradnl" dirty="0" smtClean="0"/>
              <a:t> </a:t>
            </a:r>
            <a:r>
              <a:rPr lang="en-US" b="1" dirty="0"/>
              <a:t>procedural</a:t>
            </a:r>
            <a:r>
              <a:rPr lang="en-US" dirty="0"/>
              <a:t> </a:t>
            </a:r>
            <a:r>
              <a:rPr lang="es-ES_tradnl" dirty="0" smtClean="0"/>
              <a:t>e </a:t>
            </a:r>
            <a:r>
              <a:rPr lang="es-ES_tradnl" dirty="0"/>
              <a:t>incluye álgebra relacional y el lenguaje de consulta estructurado (SQL) [SQL92]. </a:t>
            </a:r>
            <a:endParaRPr lang="es-ES_tradnl" dirty="0" smtClean="0"/>
          </a:p>
          <a:p>
            <a:r>
              <a:rPr lang="es-ES_tradnl" dirty="0" smtClean="0"/>
              <a:t>En </a:t>
            </a:r>
            <a:r>
              <a:rPr lang="es-ES_tradnl" dirty="0"/>
              <a:t>los lenguajes de procedimiento, la consulta dirige al DBMS sobre cómo llegar a la respuesta. </a:t>
            </a:r>
            <a:endParaRPr lang="es-ES_tradnl" dirty="0" smtClean="0"/>
          </a:p>
          <a:p>
            <a:r>
              <a:rPr lang="es-ES_tradnl" dirty="0" smtClean="0"/>
              <a:t>En </a:t>
            </a:r>
            <a:r>
              <a:rPr lang="es-ES_tradnl" dirty="0"/>
              <a:t>contraste, en un lenguaje </a:t>
            </a:r>
            <a:r>
              <a:rPr lang="en-US" dirty="0" smtClean="0"/>
              <a:t>nonprocedural</a:t>
            </a:r>
            <a:r>
              <a:rPr lang="es-ES_tradnl" dirty="0" smtClean="0"/>
              <a:t>, </a:t>
            </a:r>
            <a:r>
              <a:rPr lang="es-ES_tradnl" dirty="0"/>
              <a:t>la consulta indica lo que se necesita y lo </a:t>
            </a:r>
            <a:r>
              <a:rPr lang="es-ES_tradnl" dirty="0" smtClean="0"/>
              <a:t>deja al </a:t>
            </a:r>
            <a:r>
              <a:rPr lang="es-ES_tradnl" dirty="0"/>
              <a:t>sistema </a:t>
            </a:r>
            <a:r>
              <a:rPr lang="es-ES_tradnl" dirty="0" smtClean="0"/>
              <a:t>para que encuentre </a:t>
            </a:r>
            <a:r>
              <a:rPr lang="es-ES_tradnl" dirty="0"/>
              <a:t>el proceso para llegar a la respuesta. </a:t>
            </a:r>
            <a:endParaRPr lang="es-ES_tradnl" dirty="0" smtClean="0"/>
          </a:p>
          <a:p>
            <a:r>
              <a:rPr lang="es-ES_tradnl" dirty="0" smtClean="0"/>
              <a:t>Aunque </a:t>
            </a:r>
            <a:r>
              <a:rPr lang="es-ES_tradnl" dirty="0"/>
              <a:t>parece más fácil decirle al sistema lo que se necesita en lugar de cómo obtener la respuesta, los lenguajes no procesales no son tan populares como los lenguajes de procedimiento. De hecho, SQL (un lenguaje de procedimiento) es el único lenguaje ampliamente aceptado para la interfaz de usuario final para los sistemas relacionales en la actualidad.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2094309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4962</TotalTime>
  <Words>3222</Words>
  <Application>Microsoft Macintosh PowerPoint</Application>
  <PresentationFormat>Panorámica</PresentationFormat>
  <Paragraphs>145</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Calibri</vt:lpstr>
      <vt:lpstr>Calibri Light</vt:lpstr>
      <vt:lpstr>Arial</vt:lpstr>
      <vt:lpstr>Tema de Office</vt:lpstr>
      <vt:lpstr>Capítulo 4</vt:lpstr>
      <vt:lpstr>Presentación de PowerPoint</vt:lpstr>
      <vt:lpstr>Presentación de PowerPoint</vt:lpstr>
      <vt:lpstr>Presentación de PowerPoint</vt:lpstr>
      <vt:lpstr>Presentación de PowerPoint</vt:lpstr>
      <vt:lpstr>SAMPLE DATABASE</vt:lpstr>
      <vt:lpstr>SAMPLE DATABASE</vt:lpstr>
      <vt:lpstr>Algebra Relacional</vt:lpstr>
      <vt:lpstr>Presentación de PowerPoint</vt:lpstr>
      <vt:lpstr>Presentación de PowerPoint</vt:lpstr>
      <vt:lpstr>Presentación de PowerPoint</vt:lpstr>
      <vt:lpstr>Subconjunto de comandos de álgebra relacional</vt:lpstr>
      <vt:lpstr>Subconjunto de comandos de álgebra relacional</vt:lpstr>
      <vt:lpstr>Subconjunto de comandos de álgebra relacional</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227</cp:revision>
  <dcterms:created xsi:type="dcterms:W3CDTF">2019-04-09T06:23:33Z</dcterms:created>
  <dcterms:modified xsi:type="dcterms:W3CDTF">2019-05-14T11:53:56Z</dcterms:modified>
</cp:coreProperties>
</file>