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0" r:id="rId5"/>
    <p:sldId id="471" r:id="rId6"/>
    <p:sldId id="472" r:id="rId7"/>
    <p:sldId id="473" r:id="rId8"/>
    <p:sldId id="366" r:id="rId9"/>
    <p:sldId id="475" r:id="rId10"/>
    <p:sldId id="476" r:id="rId11"/>
    <p:sldId id="477" r:id="rId12"/>
    <p:sldId id="478" r:id="rId13"/>
    <p:sldId id="479" r:id="rId14"/>
    <p:sldId id="502" r:id="rId15"/>
    <p:sldId id="480" r:id="rId16"/>
    <p:sldId id="481" r:id="rId17"/>
    <p:sldId id="503" r:id="rId18"/>
    <p:sldId id="482" r:id="rId19"/>
    <p:sldId id="483" r:id="rId20"/>
    <p:sldId id="484" r:id="rId21"/>
    <p:sldId id="485" r:id="rId22"/>
    <p:sldId id="486" r:id="rId23"/>
    <p:sldId id="487" r:id="rId24"/>
    <p:sldId id="488" r:id="rId25"/>
    <p:sldId id="489" r:id="rId26"/>
    <p:sldId id="491" r:id="rId27"/>
    <p:sldId id="490" r:id="rId28"/>
    <p:sldId id="492" r:id="rId29"/>
    <p:sldId id="493" r:id="rId30"/>
    <p:sldId id="494" r:id="rId31"/>
    <p:sldId id="495" r:id="rId32"/>
    <p:sldId id="496" r:id="rId33"/>
    <p:sldId id="497" r:id="rId34"/>
    <p:sldId id="498" r:id="rId35"/>
    <p:sldId id="499" r:id="rId36"/>
    <p:sldId id="500" r:id="rId37"/>
    <p:sldId id="501"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3" r:id="rId56"/>
    <p:sldId id="521" r:id="rId57"/>
    <p:sldId id="522" r:id="rId58"/>
    <p:sldId id="524" r:id="rId59"/>
    <p:sldId id="525" r:id="rId60"/>
    <p:sldId id="526" r:id="rId61"/>
    <p:sldId id="527" r:id="rId62"/>
    <p:sldId id="528" r:id="rId63"/>
    <p:sldId id="529" r:id="rId64"/>
    <p:sldId id="530" r:id="rId65"/>
    <p:sldId id="531" r:id="rId66"/>
    <p:sldId id="532" r:id="rId67"/>
    <p:sldId id="533" r:id="rId68"/>
    <p:sldId id="534" r:id="rId69"/>
    <p:sldId id="535" r:id="rId70"/>
    <p:sldId id="537" r:id="rId71"/>
    <p:sldId id="536" r:id="rId72"/>
    <p:sldId id="538" r:id="rId73"/>
    <p:sldId id="539" r:id="rId74"/>
    <p:sldId id="540" r:id="rId75"/>
    <p:sldId id="541" r:id="rId76"/>
    <p:sldId id="542" r:id="rId77"/>
    <p:sldId id="467" r:id="rId78"/>
    <p:sldId id="468" r:id="rId7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6"/>
    <p:restoredTop sz="94617"/>
  </p:normalViewPr>
  <p:slideViewPr>
    <p:cSldViewPr snapToGrid="0" snapToObjects="1">
      <p:cViewPr>
        <p:scale>
          <a:sx n="70" d="100"/>
          <a:sy n="70" d="100"/>
        </p:scale>
        <p:origin x="61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5/21/19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5/21/19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5/21/19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5/21/19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5/21/19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5/21/19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5/21/19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5/21/19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4</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Optimizaci</a:t>
            </a:r>
            <a:r>
              <a:rPr lang="es-ES" sz="4800" dirty="0" err="1" smtClean="0"/>
              <a:t>ón</a:t>
            </a:r>
            <a:r>
              <a:rPr lang="es-ES" sz="4800" dirty="0" smtClean="0"/>
              <a:t> de Consultas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1067676725"/>
              </p:ext>
            </p:extLst>
          </p:nvPr>
        </p:nvGraphicFramePr>
        <p:xfrm>
          <a:off x="3903260" y="4418575"/>
          <a:ext cx="4708693" cy="1043940"/>
        </p:xfrm>
        <a:graphic>
          <a:graphicData uri="http://schemas.openxmlformats.org/drawingml/2006/table">
            <a:tbl>
              <a:tblPr/>
              <a:tblGrid>
                <a:gridCol w="4708693"/>
              </a:tblGrid>
              <a:tr h="0">
                <a:tc>
                  <a:txBody>
                    <a:bodyPr/>
                    <a:lstStyle/>
                    <a:p>
                      <a:pPr algn="l" fontAlgn="b"/>
                      <a:r>
                        <a:rPr lang="es-ES_tradnl" sz="2200" b="0" i="0" u="none" strike="noStrike" dirty="0">
                          <a:solidFill>
                            <a:srgbClr val="000000"/>
                          </a:solidFill>
                          <a:effectLst/>
                          <a:latin typeface="Calibri" charset="0"/>
                        </a:rPr>
                        <a:t>Algebra Relacional</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Procesamiento de Consultas distribuidas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DDB heterogéneas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20000"/>
          </a:bodyPr>
          <a:lstStyle/>
          <a:p>
            <a:r>
              <a:rPr lang="es-ES_tradnl" dirty="0"/>
              <a:t>Para iniciar nuestra discusión de procesamiento de consultas, asumiremos que las solicitudes de los usuarios se ingresan en el sistema como sentencias de SQL. Esto se debe a que, como mencionamos anteriormente, uno de los objetivos de un sistema de administración de bases de datos distribuidas es proporcionar una interfaz de lenguaje de alto nivel, basada en estándares, para todos los datos que se almacenan en todo el sistema distribuido. </a:t>
            </a:r>
            <a:endParaRPr lang="es-ES_tradnl" dirty="0" smtClean="0"/>
          </a:p>
          <a:p>
            <a:r>
              <a:rPr lang="es-ES_tradnl" dirty="0" smtClean="0"/>
              <a:t>SQL </a:t>
            </a:r>
            <a:r>
              <a:rPr lang="es-ES_tradnl" dirty="0"/>
              <a:t>se utiliza normalmente como una interfaz de lenguaje de alto nivel. A pesar de que SQL es una interfaz aceptada y popular para los usuarios finales, no se presta muy bien para el procesamiento interno. Quizás el aspecto más problemático de SQL es su poder para representar consultas complejas fácilmente a un nivel muy alto sin especificar cómo deben realizarse las operaciones. Es por eso que la mayoría de los sistemas de bases de datos comerciales utilizan una representación interna basada en el álgebra relacional que especifica el orden de las diferentes operaciones dentro de la consulta.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881403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374020"/>
            <a:ext cx="10719816" cy="3689684"/>
          </a:xfrm>
        </p:spPr>
        <p:txBody>
          <a:bodyPr>
            <a:normAutofit/>
          </a:bodyPr>
          <a:lstStyle/>
          <a:p>
            <a:r>
              <a:rPr lang="es-ES_tradnl" dirty="0" smtClean="0"/>
              <a:t>Por lo tanto, para comprender cómo se procesan las consultas SQL, debemos entender cómo funcionan sus comandos equivalentes de álgebra relacional. </a:t>
            </a:r>
          </a:p>
          <a:p>
            <a:r>
              <a:rPr lang="es-ES_tradnl" dirty="0" smtClean="0"/>
              <a:t>Proporcionaremos una visión general de aquellas operaciones de la </a:t>
            </a:r>
            <a:r>
              <a:rPr lang="es-ES_tradnl" dirty="0"/>
              <a:t>RA (álgebra relacional) </a:t>
            </a:r>
            <a:r>
              <a:rPr lang="es-ES_tradnl" dirty="0" smtClean="0"/>
              <a:t>que son de interés para la optimización de consultas. Usaremos las siguientes anotaciones: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2" name="Imagen 1"/>
          <p:cNvPicPr>
            <a:picLocks noChangeAspect="1"/>
          </p:cNvPicPr>
          <p:nvPr/>
        </p:nvPicPr>
        <p:blipFill>
          <a:blip r:embed="rId2"/>
          <a:stretch>
            <a:fillRect/>
          </a:stretch>
        </p:blipFill>
        <p:spPr>
          <a:xfrm>
            <a:off x="1917867" y="3073309"/>
            <a:ext cx="9151256" cy="2461218"/>
          </a:xfrm>
          <a:prstGeom prst="rect">
            <a:avLst/>
          </a:prstGeom>
        </p:spPr>
      </p:pic>
    </p:spTree>
    <p:extLst>
      <p:ext uri="{BB962C8B-B14F-4D97-AF65-F5344CB8AC3E}">
        <p14:creationId xmlns:p14="http://schemas.microsoft.com/office/powerpoint/2010/main" val="837681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Subconjunto</a:t>
            </a:r>
            <a:r>
              <a:rPr lang="en-US" dirty="0"/>
              <a:t> de </a:t>
            </a:r>
            <a:r>
              <a:rPr lang="en-US" dirty="0" err="1"/>
              <a:t>comandos</a:t>
            </a:r>
            <a:r>
              <a:rPr lang="en-US" dirty="0"/>
              <a:t> de </a:t>
            </a:r>
            <a:r>
              <a:rPr lang="en-US" dirty="0" err="1"/>
              <a:t>álgebra</a:t>
            </a:r>
            <a:r>
              <a:rPr lang="en-US" dirty="0"/>
              <a:t> </a:t>
            </a:r>
            <a:r>
              <a:rPr lang="en-US" dirty="0" err="1"/>
              <a:t>relacional</a:t>
            </a:r>
            <a:endParaRPr lang="en-US" dirty="0"/>
          </a:p>
        </p:txBody>
      </p:sp>
      <p:sp>
        <p:nvSpPr>
          <p:cNvPr id="3" name="Marcador de contenido 2"/>
          <p:cNvSpPr>
            <a:spLocks noGrp="1"/>
          </p:cNvSpPr>
          <p:nvPr>
            <p:ph idx="1"/>
          </p:nvPr>
        </p:nvSpPr>
        <p:spPr/>
        <p:txBody>
          <a:bodyPr>
            <a:normAutofit lnSpcReduction="10000"/>
          </a:bodyPr>
          <a:lstStyle/>
          <a:p>
            <a:r>
              <a:rPr lang="en-US" dirty="0"/>
              <a:t>El </a:t>
            </a:r>
            <a:r>
              <a:rPr lang="en-US" dirty="0" err="1"/>
              <a:t>álgebra</a:t>
            </a:r>
            <a:r>
              <a:rPr lang="en-US" dirty="0"/>
              <a:t> </a:t>
            </a:r>
            <a:r>
              <a:rPr lang="en-US" dirty="0" err="1"/>
              <a:t>relacional</a:t>
            </a:r>
            <a:r>
              <a:rPr lang="en-US" dirty="0"/>
              <a:t> (RA) </a:t>
            </a:r>
            <a:r>
              <a:rPr lang="en-US" dirty="0" err="1"/>
              <a:t>admite</a:t>
            </a:r>
            <a:r>
              <a:rPr lang="en-US" dirty="0"/>
              <a:t> </a:t>
            </a:r>
            <a:r>
              <a:rPr lang="en-US" dirty="0" err="1"/>
              <a:t>tipos</a:t>
            </a:r>
            <a:r>
              <a:rPr lang="en-US" dirty="0"/>
              <a:t> de </a:t>
            </a:r>
            <a:r>
              <a:rPr lang="en-US" dirty="0" err="1"/>
              <a:t>operaciones</a:t>
            </a:r>
            <a:r>
              <a:rPr lang="en-US" dirty="0"/>
              <a:t> </a:t>
            </a:r>
            <a:r>
              <a:rPr lang="en-US" dirty="0" err="1"/>
              <a:t>unarias</a:t>
            </a:r>
            <a:r>
              <a:rPr lang="en-US" dirty="0"/>
              <a:t> y </a:t>
            </a:r>
            <a:r>
              <a:rPr lang="en-US" dirty="0" err="1"/>
              <a:t>binarias</a:t>
            </a:r>
            <a:r>
              <a:rPr lang="en-US" dirty="0"/>
              <a:t>. </a:t>
            </a:r>
            <a:endParaRPr lang="en-US" dirty="0" smtClean="0"/>
          </a:p>
          <a:p>
            <a:r>
              <a:rPr lang="en-US" dirty="0" smtClean="0"/>
              <a:t>Las </a:t>
            </a:r>
            <a:r>
              <a:rPr lang="en-US" dirty="0" err="1"/>
              <a:t>operaciones</a:t>
            </a:r>
            <a:r>
              <a:rPr lang="en-US" dirty="0"/>
              <a:t> </a:t>
            </a:r>
            <a:r>
              <a:rPr lang="en-US" dirty="0" err="1"/>
              <a:t>unarias</a:t>
            </a:r>
            <a:r>
              <a:rPr lang="en-US" dirty="0"/>
              <a:t> </a:t>
            </a:r>
            <a:r>
              <a:rPr lang="en-US" dirty="0" err="1"/>
              <a:t>toman</a:t>
            </a:r>
            <a:r>
              <a:rPr lang="en-US" dirty="0"/>
              <a:t> </a:t>
            </a:r>
            <a:r>
              <a:rPr lang="en-US" dirty="0" err="1"/>
              <a:t>una</a:t>
            </a:r>
            <a:r>
              <a:rPr lang="en-US" dirty="0"/>
              <a:t> </a:t>
            </a:r>
            <a:r>
              <a:rPr lang="en-US" dirty="0" err="1"/>
              <a:t>relación</a:t>
            </a:r>
            <a:r>
              <a:rPr lang="en-US" dirty="0"/>
              <a:t> (</a:t>
            </a:r>
            <a:r>
              <a:rPr lang="en-US" dirty="0" err="1"/>
              <a:t>tabla</a:t>
            </a:r>
            <a:r>
              <a:rPr lang="en-US" dirty="0"/>
              <a:t>) </a:t>
            </a:r>
            <a:r>
              <a:rPr lang="en-US" dirty="0" err="1"/>
              <a:t>como</a:t>
            </a:r>
            <a:r>
              <a:rPr lang="en-US" dirty="0"/>
              <a:t> entrada y </a:t>
            </a:r>
            <a:r>
              <a:rPr lang="en-US" dirty="0" err="1"/>
              <a:t>producen</a:t>
            </a:r>
            <a:r>
              <a:rPr lang="en-US" dirty="0"/>
              <a:t> </a:t>
            </a:r>
            <a:r>
              <a:rPr lang="en-US" dirty="0" err="1"/>
              <a:t>otra</a:t>
            </a:r>
            <a:r>
              <a:rPr lang="en-US" dirty="0"/>
              <a:t> </a:t>
            </a:r>
            <a:r>
              <a:rPr lang="en-US" dirty="0" err="1"/>
              <a:t>como</a:t>
            </a:r>
            <a:r>
              <a:rPr lang="en-US" dirty="0"/>
              <a:t> </a:t>
            </a:r>
            <a:r>
              <a:rPr lang="en-US" dirty="0" err="1"/>
              <a:t>salida</a:t>
            </a:r>
            <a:r>
              <a:rPr lang="en-US" dirty="0"/>
              <a:t>. </a:t>
            </a:r>
            <a:endParaRPr lang="en-US" dirty="0" smtClean="0"/>
          </a:p>
          <a:p>
            <a:r>
              <a:rPr lang="en-US" dirty="0" smtClean="0"/>
              <a:t>Las </a:t>
            </a:r>
            <a:r>
              <a:rPr lang="en-US" dirty="0" err="1"/>
              <a:t>operaciones</a:t>
            </a:r>
            <a:r>
              <a:rPr lang="en-US" dirty="0"/>
              <a:t> </a:t>
            </a:r>
            <a:r>
              <a:rPr lang="en-US" dirty="0" err="1"/>
              <a:t>binarias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endParaRPr lang="en-US" dirty="0" smtClean="0"/>
          </a:p>
          <a:p>
            <a:r>
              <a:rPr lang="en-US" dirty="0" err="1" smtClean="0"/>
              <a:t>Tenga</a:t>
            </a:r>
            <a:r>
              <a:rPr lang="en-US" dirty="0" smtClean="0"/>
              <a:t> </a:t>
            </a:r>
            <a:r>
              <a:rPr lang="en-US" dirty="0"/>
              <a:t>en </a:t>
            </a:r>
            <a:r>
              <a:rPr lang="en-US" dirty="0" err="1"/>
              <a:t>cuenta</a:t>
            </a:r>
            <a:r>
              <a:rPr lang="en-US" dirty="0"/>
              <a:t> </a:t>
            </a:r>
            <a:r>
              <a:rPr lang="en-US" dirty="0" err="1"/>
              <a:t>que</a:t>
            </a:r>
            <a:r>
              <a:rPr lang="en-US" dirty="0"/>
              <a:t>, </a:t>
            </a:r>
            <a:r>
              <a:rPr lang="en-US" dirty="0" err="1"/>
              <a:t>independientemente</a:t>
            </a:r>
            <a:r>
              <a:rPr lang="en-US" dirty="0"/>
              <a:t> del </a:t>
            </a:r>
            <a:r>
              <a:rPr lang="en-US" dirty="0" err="1"/>
              <a:t>tipo</a:t>
            </a:r>
            <a:r>
              <a:rPr lang="en-US" dirty="0"/>
              <a:t> de </a:t>
            </a:r>
            <a:r>
              <a:rPr lang="en-US" dirty="0" err="1"/>
              <a:t>operación</a:t>
            </a:r>
            <a:r>
              <a:rPr lang="en-US" dirty="0"/>
              <a:t>, la </a:t>
            </a:r>
            <a:r>
              <a:rPr lang="en-US" dirty="0" err="1"/>
              <a:t>salida</a:t>
            </a:r>
            <a:r>
              <a:rPr lang="en-US" dirty="0"/>
              <a:t> </a:t>
            </a:r>
            <a:r>
              <a:rPr lang="en-US" dirty="0" err="1"/>
              <a:t>siempre</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Esta</a:t>
            </a:r>
            <a:r>
              <a:rPr lang="en-US" dirty="0"/>
              <a:t> </a:t>
            </a:r>
            <a:r>
              <a:rPr lang="en-US" dirty="0" err="1"/>
              <a:t>es</a:t>
            </a:r>
            <a:r>
              <a:rPr lang="en-US" dirty="0"/>
              <a:t> </a:t>
            </a:r>
            <a:r>
              <a:rPr lang="en-US" dirty="0" err="1"/>
              <a:t>una</a:t>
            </a:r>
            <a:r>
              <a:rPr lang="en-US" dirty="0"/>
              <a:t> </a:t>
            </a:r>
            <a:r>
              <a:rPr lang="en-US" dirty="0" err="1"/>
              <a:t>observación</a:t>
            </a:r>
            <a:r>
              <a:rPr lang="en-US" dirty="0"/>
              <a:t> </a:t>
            </a:r>
            <a:r>
              <a:rPr lang="en-US" dirty="0" err="1"/>
              <a:t>importante</a:t>
            </a:r>
            <a:r>
              <a:rPr lang="en-US" dirty="0"/>
              <a:t> </a:t>
            </a:r>
            <a:r>
              <a:rPr lang="en-US" dirty="0" err="1"/>
              <a:t>ya</a:t>
            </a:r>
            <a:r>
              <a:rPr lang="en-US" dirty="0"/>
              <a:t> </a:t>
            </a:r>
            <a:r>
              <a:rPr lang="en-US" dirty="0" err="1"/>
              <a:t>que</a:t>
            </a:r>
            <a:r>
              <a:rPr lang="en-US" dirty="0"/>
              <a:t> la </a:t>
            </a:r>
            <a:r>
              <a:rPr lang="en-US" dirty="0" err="1"/>
              <a:t>salida</a:t>
            </a:r>
            <a:r>
              <a:rPr lang="en-US" dirty="0"/>
              <a:t> de </a:t>
            </a:r>
            <a:r>
              <a:rPr lang="en-US" dirty="0" err="1"/>
              <a:t>una</a:t>
            </a:r>
            <a:r>
              <a:rPr lang="en-US" dirty="0"/>
              <a:t> </a:t>
            </a:r>
            <a:r>
              <a:rPr lang="en-US" dirty="0" err="1"/>
              <a:t>operación</a:t>
            </a:r>
            <a:r>
              <a:rPr lang="en-US" dirty="0"/>
              <a:t> </a:t>
            </a:r>
            <a:r>
              <a:rPr lang="en-US" dirty="0" err="1"/>
              <a:t>generalmente</a:t>
            </a:r>
            <a:r>
              <a:rPr lang="en-US" dirty="0"/>
              <a:t> se </a:t>
            </a:r>
            <a:r>
              <a:rPr lang="en-US" dirty="0" err="1"/>
              <a:t>alimenta</a:t>
            </a:r>
            <a:r>
              <a:rPr lang="en-US" dirty="0"/>
              <a:t> </a:t>
            </a:r>
            <a:r>
              <a:rPr lang="en-US" dirty="0" err="1"/>
              <a:t>como</a:t>
            </a:r>
            <a:r>
              <a:rPr lang="en-US" dirty="0"/>
              <a:t> </a:t>
            </a:r>
            <a:r>
              <a:rPr lang="en-US" dirty="0" err="1"/>
              <a:t>una</a:t>
            </a:r>
            <a:r>
              <a:rPr lang="en-US" dirty="0"/>
              <a:t> entrada a </a:t>
            </a:r>
            <a:r>
              <a:rPr lang="en-US" dirty="0" err="1"/>
              <a:t>otra</a:t>
            </a:r>
            <a:r>
              <a:rPr lang="en-US" dirty="0"/>
              <a:t> </a:t>
            </a:r>
            <a:r>
              <a:rPr lang="en-US" dirty="0" err="1"/>
              <a:t>operación</a:t>
            </a:r>
            <a:r>
              <a:rPr lang="en-US" dirty="0"/>
              <a:t> en la </a:t>
            </a:r>
            <a:r>
              <a:rPr lang="en-US" dirty="0" err="1"/>
              <a:t>consulta</a:t>
            </a:r>
            <a:r>
              <a:rPr lang="en-US" dirty="0"/>
              <a:t>. Los </a:t>
            </a:r>
            <a:r>
              <a:rPr lang="en-US" dirty="0" err="1"/>
              <a:t>operadores</a:t>
            </a:r>
            <a:r>
              <a:rPr lang="en-US" dirty="0"/>
              <a:t> de RA se </a:t>
            </a:r>
            <a:r>
              <a:rPr lang="en-US" dirty="0" err="1"/>
              <a:t>dividen</a:t>
            </a:r>
            <a:r>
              <a:rPr lang="en-US" dirty="0"/>
              <a:t> en </a:t>
            </a:r>
            <a:r>
              <a:rPr lang="en-US" b="1" dirty="0" err="1"/>
              <a:t>operadores</a:t>
            </a:r>
            <a:r>
              <a:rPr lang="en-US" b="1" dirty="0"/>
              <a:t> </a:t>
            </a:r>
            <a:r>
              <a:rPr lang="en-US" b="1" dirty="0" err="1"/>
              <a:t>básicos</a:t>
            </a:r>
            <a:r>
              <a:rPr lang="en-US" b="1" dirty="0"/>
              <a:t> </a:t>
            </a:r>
            <a:r>
              <a:rPr lang="en-US" dirty="0"/>
              <a:t>y </a:t>
            </a:r>
            <a:r>
              <a:rPr lang="en-US" b="1" dirty="0" err="1"/>
              <a:t>operadores</a:t>
            </a:r>
            <a:r>
              <a:rPr lang="en-US" b="1" dirty="0"/>
              <a:t> </a:t>
            </a:r>
            <a:r>
              <a:rPr lang="en-US" b="1" dirty="0" err="1"/>
              <a:t>derivados</a:t>
            </a:r>
            <a:r>
              <a:rPr lang="en-US"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12</a:t>
            </a:r>
            <a:endParaRPr lang="en-US" sz="1400" dirty="0"/>
          </a:p>
        </p:txBody>
      </p:sp>
    </p:spTree>
    <p:extLst>
      <p:ext uri="{BB962C8B-B14F-4D97-AF65-F5344CB8AC3E}">
        <p14:creationId xmlns:p14="http://schemas.microsoft.com/office/powerpoint/2010/main" val="196283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3" name="Marcador de contenido 2"/>
          <p:cNvSpPr>
            <a:spLocks noGrp="1"/>
          </p:cNvSpPr>
          <p:nvPr>
            <p:ph idx="1"/>
          </p:nvPr>
        </p:nvSpPr>
        <p:spPr>
          <a:xfrm>
            <a:off x="838200" y="1251284"/>
            <a:ext cx="10515600" cy="5105066"/>
          </a:xfrm>
        </p:spPr>
        <p:txBody>
          <a:bodyPr>
            <a:normAutofit fontScale="77500" lnSpcReduction="20000"/>
          </a:bodyPr>
          <a:lstStyle/>
          <a:p>
            <a:pPr>
              <a:lnSpc>
                <a:spcPct val="120000"/>
              </a:lnSpc>
            </a:pPr>
            <a:r>
              <a:rPr lang="en-US" dirty="0"/>
              <a:t>Los </a:t>
            </a:r>
            <a:r>
              <a:rPr lang="en-US" dirty="0" err="1"/>
              <a:t>operadores</a:t>
            </a:r>
            <a:r>
              <a:rPr lang="en-US" dirty="0"/>
              <a:t> </a:t>
            </a:r>
            <a:r>
              <a:rPr lang="en-US" dirty="0" err="1"/>
              <a:t>básicos</a:t>
            </a:r>
            <a:r>
              <a:rPr lang="en-US" dirty="0"/>
              <a:t> </a:t>
            </a:r>
            <a:r>
              <a:rPr lang="en-US" dirty="0" smtClean="0"/>
              <a:t>no </a:t>
            </a:r>
            <a:r>
              <a:rPr lang="en-US" dirty="0"/>
              <a:t>se </a:t>
            </a:r>
            <a:r>
              <a:rPr lang="en-US" dirty="0" err="1"/>
              <a:t>pueden</a:t>
            </a:r>
            <a:r>
              <a:rPr lang="en-US" dirty="0"/>
              <a:t> </a:t>
            </a:r>
            <a:r>
              <a:rPr lang="en-US" dirty="0" err="1"/>
              <a:t>crear</a:t>
            </a:r>
            <a:r>
              <a:rPr lang="en-US" dirty="0"/>
              <a:t> a </a:t>
            </a:r>
            <a:r>
              <a:rPr lang="en-US" dirty="0" err="1"/>
              <a:t>partir</a:t>
            </a:r>
            <a:r>
              <a:rPr lang="en-US" dirty="0"/>
              <a:t> de </a:t>
            </a:r>
            <a:r>
              <a:rPr lang="en-US" dirty="0" err="1"/>
              <a:t>ninguna</a:t>
            </a:r>
            <a:r>
              <a:rPr lang="en-US" dirty="0"/>
              <a:t> </a:t>
            </a:r>
            <a:r>
              <a:rPr lang="en-US" dirty="0" err="1"/>
              <a:t>otra</a:t>
            </a:r>
            <a:r>
              <a:rPr lang="en-US" dirty="0"/>
              <a:t> </a:t>
            </a:r>
            <a:r>
              <a:rPr lang="en-US" dirty="0" err="1"/>
              <a:t>operación</a:t>
            </a:r>
            <a:r>
              <a:rPr lang="en-US" dirty="0"/>
              <a:t>. Los </a:t>
            </a:r>
            <a:r>
              <a:rPr lang="en-US" dirty="0" err="1"/>
              <a:t>operadores</a:t>
            </a:r>
            <a:r>
              <a:rPr lang="en-US" dirty="0"/>
              <a:t> </a:t>
            </a:r>
            <a:r>
              <a:rPr lang="en-US" dirty="0" err="1"/>
              <a:t>derivados</a:t>
            </a:r>
            <a:r>
              <a:rPr lang="en-US" dirty="0"/>
              <a:t>, </a:t>
            </a:r>
            <a:r>
              <a:rPr lang="en-US" dirty="0" err="1"/>
              <a:t>por</a:t>
            </a:r>
            <a:r>
              <a:rPr lang="en-US" dirty="0"/>
              <a:t> </a:t>
            </a:r>
            <a:r>
              <a:rPr lang="en-US" dirty="0" err="1"/>
              <a:t>otro</a:t>
            </a:r>
            <a:r>
              <a:rPr lang="en-US" dirty="0"/>
              <a:t> </a:t>
            </a:r>
            <a:r>
              <a:rPr lang="en-US" dirty="0" err="1" smtClean="0"/>
              <a:t>lado</a:t>
            </a:r>
            <a:r>
              <a:rPr lang="en-US" dirty="0" smtClean="0"/>
              <a:t>, </a:t>
            </a:r>
            <a:r>
              <a:rPr lang="en-US" dirty="0" err="1" smtClean="0"/>
              <a:t>pueden</a:t>
            </a:r>
            <a:r>
              <a:rPr lang="en-US" dirty="0" smtClean="0"/>
              <a:t> </a:t>
            </a:r>
            <a:r>
              <a:rPr lang="en-US" dirty="0" err="1"/>
              <a:t>expresarse</a:t>
            </a:r>
            <a:r>
              <a:rPr lang="en-US" dirty="0"/>
              <a:t> en </a:t>
            </a:r>
            <a:r>
              <a:rPr lang="en-US" dirty="0" err="1"/>
              <a:t>términos</a:t>
            </a:r>
            <a:r>
              <a:rPr lang="en-US" dirty="0"/>
              <a:t> de los </a:t>
            </a:r>
            <a:r>
              <a:rPr lang="en-US" dirty="0" err="1"/>
              <a:t>operadores</a:t>
            </a:r>
            <a:r>
              <a:rPr lang="en-US" dirty="0"/>
              <a:t> </a:t>
            </a:r>
            <a:r>
              <a:rPr lang="en-US" dirty="0" err="1"/>
              <a:t>básicos</a:t>
            </a:r>
            <a:r>
              <a:rPr lang="en-US" dirty="0"/>
              <a:t>. Los </a:t>
            </a:r>
            <a:r>
              <a:rPr lang="en-US" dirty="0" err="1"/>
              <a:t>símbolos</a:t>
            </a:r>
            <a:r>
              <a:rPr lang="en-US" dirty="0"/>
              <a:t> </a:t>
            </a:r>
            <a:r>
              <a:rPr lang="en-US" dirty="0" err="1"/>
              <a:t>griegos</a:t>
            </a:r>
            <a:r>
              <a:rPr lang="en-US" dirty="0"/>
              <a:t> se </a:t>
            </a:r>
            <a:r>
              <a:rPr lang="en-US" dirty="0" err="1"/>
              <a:t>usan</a:t>
            </a:r>
            <a:r>
              <a:rPr lang="en-US" dirty="0"/>
              <a:t> </a:t>
            </a:r>
            <a:r>
              <a:rPr lang="en-US" dirty="0" smtClean="0"/>
              <a:t>para </a:t>
            </a:r>
            <a:r>
              <a:rPr lang="en-US" dirty="0" err="1"/>
              <a:t>representar</a:t>
            </a:r>
            <a:r>
              <a:rPr lang="en-US" dirty="0"/>
              <a:t> a los </a:t>
            </a:r>
            <a:r>
              <a:rPr lang="en-US" dirty="0" err="1"/>
              <a:t>operadores</a:t>
            </a:r>
            <a:r>
              <a:rPr lang="en-US" dirty="0"/>
              <a:t> de RA en </a:t>
            </a:r>
            <a:r>
              <a:rPr lang="en-US" dirty="0" err="1"/>
              <a:t>muchos</a:t>
            </a:r>
            <a:r>
              <a:rPr lang="en-US" dirty="0"/>
              <a:t> </a:t>
            </a:r>
            <a:r>
              <a:rPr lang="en-US" dirty="0" err="1"/>
              <a:t>libros</a:t>
            </a:r>
            <a:r>
              <a:rPr lang="en-US" dirty="0"/>
              <a:t> de </a:t>
            </a:r>
            <a:r>
              <a:rPr lang="en-US" dirty="0" err="1"/>
              <a:t>texto</a:t>
            </a:r>
            <a:r>
              <a:rPr lang="en-US" dirty="0"/>
              <a:t> (</a:t>
            </a:r>
            <a:r>
              <a:rPr lang="en-US" dirty="0" err="1"/>
              <a:t>consulte</a:t>
            </a:r>
            <a:r>
              <a:rPr lang="en-US" dirty="0"/>
              <a:t> la </a:t>
            </a:r>
            <a:r>
              <a:rPr lang="en-US" dirty="0" err="1"/>
              <a:t>Tabla</a:t>
            </a:r>
            <a:r>
              <a:rPr lang="en-US" dirty="0"/>
              <a:t> 4.1</a:t>
            </a:r>
            <a:r>
              <a:rPr lang="en-US" dirty="0" smtClean="0"/>
              <a:t>). </a:t>
            </a:r>
            <a:r>
              <a:rPr lang="en-US" dirty="0" err="1" smtClean="0"/>
              <a:t>Usaremos</a:t>
            </a:r>
            <a:r>
              <a:rPr lang="en-US" dirty="0" smtClean="0"/>
              <a:t> </a:t>
            </a:r>
            <a:r>
              <a:rPr lang="en-US" dirty="0"/>
              <a:t>la </a:t>
            </a:r>
            <a:r>
              <a:rPr lang="en-US" dirty="0" err="1"/>
              <a:t>siguiente</a:t>
            </a:r>
            <a:r>
              <a:rPr lang="en-US" dirty="0"/>
              <a:t> </a:t>
            </a:r>
            <a:r>
              <a:rPr lang="en-US" dirty="0" err="1" smtClean="0"/>
              <a:t>notación</a:t>
            </a:r>
            <a:r>
              <a:rPr lang="en-US" dirty="0" smtClean="0"/>
              <a:t>:</a:t>
            </a:r>
          </a:p>
          <a:p>
            <a:pPr>
              <a:lnSpc>
                <a:spcPct val="120000"/>
              </a:lnSpc>
            </a:pPr>
            <a:endParaRPr lang="en-US" sz="1400" dirty="0" smtClean="0"/>
          </a:p>
          <a:p>
            <a:pPr marL="0" indent="0">
              <a:buNone/>
            </a:pPr>
            <a:r>
              <a:rPr lang="en-US" dirty="0" smtClean="0"/>
              <a:t>• </a:t>
            </a:r>
            <a:r>
              <a:rPr lang="en-US" dirty="0"/>
              <a:t>SL </a:t>
            </a:r>
            <a:r>
              <a:rPr lang="en-US" dirty="0" err="1"/>
              <a:t>representa</a:t>
            </a:r>
            <a:r>
              <a:rPr lang="en-US" dirty="0"/>
              <a:t> el </a:t>
            </a:r>
            <a:r>
              <a:rPr lang="en-US" dirty="0" err="1"/>
              <a:t>operador</a:t>
            </a:r>
            <a:r>
              <a:rPr lang="en-US" dirty="0"/>
              <a:t> SELECT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PJ </a:t>
            </a:r>
            <a:r>
              <a:rPr lang="en-US" dirty="0" err="1"/>
              <a:t>representa</a:t>
            </a:r>
            <a:r>
              <a:rPr lang="en-US" dirty="0"/>
              <a:t> el </a:t>
            </a:r>
            <a:r>
              <a:rPr lang="en-US" dirty="0" err="1"/>
              <a:t>operador</a:t>
            </a:r>
            <a:r>
              <a:rPr lang="en-US" dirty="0"/>
              <a:t> </a:t>
            </a:r>
            <a:r>
              <a:rPr lang="en-US" dirty="0" smtClean="0"/>
              <a:t>PROJECT de </a:t>
            </a:r>
            <a:r>
              <a:rPr lang="en-US" dirty="0" err="1"/>
              <a:t>álgebra</a:t>
            </a:r>
            <a:r>
              <a:rPr lang="en-US" dirty="0"/>
              <a:t> </a:t>
            </a:r>
            <a:r>
              <a:rPr lang="en-US" dirty="0" err="1"/>
              <a:t>relacional</a:t>
            </a:r>
            <a:r>
              <a:rPr lang="en-US" dirty="0" smtClean="0"/>
              <a:t>.</a:t>
            </a:r>
          </a:p>
          <a:p>
            <a:pPr marL="0" indent="0">
              <a:buNone/>
            </a:pPr>
            <a:r>
              <a:rPr lang="en-US" dirty="0"/>
              <a:t>• JN </a:t>
            </a:r>
            <a:r>
              <a:rPr lang="en-US" dirty="0" err="1"/>
              <a:t>representa</a:t>
            </a:r>
            <a:r>
              <a:rPr lang="en-US" dirty="0"/>
              <a:t> el </a:t>
            </a:r>
            <a:r>
              <a:rPr lang="en-US" dirty="0" err="1"/>
              <a:t>operador</a:t>
            </a:r>
            <a:r>
              <a:rPr lang="en-US" dirty="0"/>
              <a:t> JOIN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NJN </a:t>
            </a:r>
            <a:r>
              <a:rPr lang="en-US" dirty="0" err="1"/>
              <a:t>representa</a:t>
            </a:r>
            <a:r>
              <a:rPr lang="en-US" dirty="0"/>
              <a:t> el </a:t>
            </a:r>
            <a:r>
              <a:rPr lang="en-US" dirty="0" err="1"/>
              <a:t>operador</a:t>
            </a:r>
            <a:r>
              <a:rPr lang="en-US" dirty="0"/>
              <a:t> JOIN 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UN </a:t>
            </a:r>
            <a:r>
              <a:rPr lang="en-US" dirty="0" err="1"/>
              <a:t>representa</a:t>
            </a:r>
            <a:r>
              <a:rPr lang="en-US" dirty="0"/>
              <a:t> al </a:t>
            </a:r>
            <a:r>
              <a:rPr lang="en-US" dirty="0" err="1"/>
              <a:t>operador</a:t>
            </a:r>
            <a:r>
              <a:rPr lang="en-US" dirty="0"/>
              <a:t> de UNION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SD </a:t>
            </a:r>
            <a:r>
              <a:rPr lang="en-US" dirty="0" err="1"/>
              <a:t>representa</a:t>
            </a:r>
            <a:r>
              <a:rPr lang="en-US" dirty="0"/>
              <a:t> el </a:t>
            </a:r>
            <a:r>
              <a:rPr lang="en-US" dirty="0" err="1"/>
              <a:t>operador</a:t>
            </a:r>
            <a:r>
              <a:rPr lang="en-US" dirty="0"/>
              <a:t> de SET </a:t>
            </a:r>
            <a:r>
              <a:rPr lang="en-US" dirty="0" smtClean="0"/>
              <a:t>DIFFERENCE </a:t>
            </a:r>
            <a:r>
              <a:rPr lang="en-US" dirty="0"/>
              <a:t>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CP </a:t>
            </a:r>
            <a:r>
              <a:rPr lang="en-US" dirty="0" err="1"/>
              <a:t>representa</a:t>
            </a:r>
            <a:r>
              <a:rPr lang="en-US" dirty="0"/>
              <a:t> el </a:t>
            </a:r>
            <a:r>
              <a:rPr lang="en-US" dirty="0" err="1"/>
              <a:t>operador</a:t>
            </a:r>
            <a:r>
              <a:rPr lang="en-US" dirty="0"/>
              <a:t> del </a:t>
            </a:r>
            <a:r>
              <a:rPr lang="en-US" dirty="0" smtClean="0"/>
              <a:t>CROSS PRODUCT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SI </a:t>
            </a:r>
            <a:r>
              <a:rPr lang="en-US" dirty="0" err="1"/>
              <a:t>representa</a:t>
            </a:r>
            <a:r>
              <a:rPr lang="en-US" dirty="0"/>
              <a:t> el </a:t>
            </a:r>
            <a:r>
              <a:rPr lang="en-US" dirty="0" err="1"/>
              <a:t>operador</a:t>
            </a:r>
            <a:r>
              <a:rPr lang="en-US" dirty="0"/>
              <a:t> SET INTERSECT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DV </a:t>
            </a:r>
            <a:r>
              <a:rPr lang="en-US" dirty="0" err="1"/>
              <a:t>representa</a:t>
            </a:r>
            <a:r>
              <a:rPr lang="en-US" dirty="0"/>
              <a:t> el </a:t>
            </a:r>
            <a:r>
              <a:rPr lang="en-US" dirty="0" err="1"/>
              <a:t>operador</a:t>
            </a:r>
            <a:r>
              <a:rPr lang="en-US" dirty="0"/>
              <a:t> DIVIDE de </a:t>
            </a:r>
            <a:r>
              <a:rPr lang="en-US" dirty="0" err="1"/>
              <a:t>álgebra</a:t>
            </a:r>
            <a:r>
              <a:rPr lang="en-US" dirty="0"/>
              <a:t> </a:t>
            </a:r>
            <a:r>
              <a:rPr lang="en-US" dirty="0" err="1"/>
              <a:t>relacional</a:t>
            </a:r>
            <a:r>
              <a:rPr lang="en-US" dirty="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13</a:t>
            </a:r>
            <a:endParaRPr lang="en-US" sz="1400" dirty="0"/>
          </a:p>
        </p:txBody>
      </p:sp>
    </p:spTree>
    <p:extLst>
      <p:ext uri="{BB962C8B-B14F-4D97-AF65-F5344CB8AC3E}">
        <p14:creationId xmlns:p14="http://schemas.microsoft.com/office/powerpoint/2010/main" val="14872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14</a:t>
            </a:r>
            <a:endParaRPr lang="en-US" sz="1400" dirty="0"/>
          </a:p>
        </p:txBody>
      </p:sp>
      <p:pic>
        <p:nvPicPr>
          <p:cNvPr id="6" name="Imagen 5"/>
          <p:cNvPicPr>
            <a:picLocks noChangeAspect="1"/>
          </p:cNvPicPr>
          <p:nvPr/>
        </p:nvPicPr>
        <p:blipFill>
          <a:blip r:embed="rId2"/>
          <a:stretch>
            <a:fillRect/>
          </a:stretch>
        </p:blipFill>
        <p:spPr>
          <a:xfrm>
            <a:off x="1726377" y="1824455"/>
            <a:ext cx="8739245" cy="3196724"/>
          </a:xfrm>
          <a:prstGeom prst="rect">
            <a:avLst/>
          </a:prstGeom>
        </p:spPr>
      </p:pic>
    </p:spTree>
    <p:extLst>
      <p:ext uri="{BB962C8B-B14F-4D97-AF65-F5344CB8AC3E}">
        <p14:creationId xmlns:p14="http://schemas.microsoft.com/office/powerpoint/2010/main" val="62258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588168"/>
            <a:ext cx="10663989" cy="4669005"/>
          </a:xfrm>
        </p:spPr>
        <p:txBody>
          <a:bodyPr>
            <a:normAutofit fontScale="77500" lnSpcReduction="20000"/>
          </a:bodyPr>
          <a:lstStyle/>
          <a:p>
            <a:pPr>
              <a:lnSpc>
                <a:spcPct val="120000"/>
              </a:lnSpc>
            </a:pPr>
            <a:r>
              <a:rPr lang="es-ES_tradnl" dirty="0" smtClean="0"/>
              <a:t>Los operadores básicos de RA son SL, PJ, UN, SD, y CP. </a:t>
            </a:r>
            <a:endParaRPr lang="es-ES_tradnl" dirty="0"/>
          </a:p>
          <a:p>
            <a:pPr>
              <a:lnSpc>
                <a:spcPct val="120000"/>
              </a:lnSpc>
            </a:pPr>
            <a:r>
              <a:rPr lang="es-ES_tradnl" dirty="0" smtClean="0"/>
              <a:t>Operador </a:t>
            </a:r>
            <a:r>
              <a:rPr lang="es-ES_tradnl" b="1" dirty="0" smtClean="0"/>
              <a:t>SELECT</a:t>
            </a:r>
            <a:r>
              <a:rPr lang="es-ES_tradnl" dirty="0" smtClean="0"/>
              <a:t> en Álgebra Relacional</a:t>
            </a:r>
          </a:p>
          <a:p>
            <a:pPr>
              <a:lnSpc>
                <a:spcPct val="120000"/>
              </a:lnSpc>
            </a:pPr>
            <a:r>
              <a:rPr lang="es-ES_tradnl" dirty="0" smtClean="0"/>
              <a:t>El operador de selección devuelve todas las </a:t>
            </a:r>
            <a:r>
              <a:rPr lang="es-ES_tradnl" dirty="0" err="1" smtClean="0"/>
              <a:t>tuplas</a:t>
            </a:r>
            <a:r>
              <a:rPr lang="es-ES_tradnl" dirty="0" smtClean="0"/>
              <a:t> de la relación cuyos atributos satisfacen los predicados dados (condiciones). Si no se especifica ninguna condición, el operador de selección devuelve todas las </a:t>
            </a:r>
            <a:r>
              <a:rPr lang="es-ES_tradnl" dirty="0" err="1" smtClean="0"/>
              <a:t>tuplas</a:t>
            </a:r>
            <a:r>
              <a:rPr lang="es-ES_tradnl" dirty="0" smtClean="0"/>
              <a:t> de la relación. Por ejemplo, "</a:t>
            </a:r>
            <a:r>
              <a:rPr lang="es-ES_tradnl" dirty="0" err="1" smtClean="0"/>
              <a:t>SL</a:t>
            </a:r>
            <a:r>
              <a:rPr lang="es-ES_tradnl" sz="3600" baseline="-25000" dirty="0" err="1" smtClean="0"/>
              <a:t>bal</a:t>
            </a:r>
            <a:r>
              <a:rPr lang="es-ES_tradnl" dirty="0" smtClean="0"/>
              <a:t> = 1200 (</a:t>
            </a:r>
            <a:r>
              <a:rPr lang="es-ES_tradnl" dirty="0" err="1" smtClean="0"/>
              <a:t>Account</a:t>
            </a:r>
            <a:r>
              <a:rPr lang="es-ES_tradnl" dirty="0" smtClean="0"/>
              <a:t>)" devuelve todas las cuentas que tienen un saldo/balance de $ 1200. El resultado es una relación con cuatro atributos (ya que la relación de la cuenta tiene cuatro atributos) y tantas filas como el número de cuentas con un saldo de exactamente $ 1200. </a:t>
            </a:r>
          </a:p>
          <a:p>
            <a:pPr>
              <a:lnSpc>
                <a:spcPct val="120000"/>
              </a:lnSpc>
            </a:pPr>
            <a:r>
              <a:rPr lang="es-ES_tradnl" dirty="0" smtClean="0"/>
              <a:t>El predicado "</a:t>
            </a:r>
            <a:r>
              <a:rPr lang="es-ES_tradnl" dirty="0" err="1" smtClean="0"/>
              <a:t>bal</a:t>
            </a:r>
            <a:r>
              <a:rPr lang="es-ES_tradnl" dirty="0" smtClean="0"/>
              <a:t> = 1200" es un predicado simple. Podemos usar ”AND", "OR" y "NOT" para combinar predicados simples, haciendo predicados complejos. Por ejemplo, podemos encontrar las cuentas con un saldo de $ 1200 en la sucursal ”</a:t>
            </a:r>
            <a:r>
              <a:rPr lang="es-ES_tradnl" dirty="0" err="1" smtClean="0"/>
              <a:t>Main</a:t>
            </a:r>
            <a:r>
              <a:rPr lang="es-ES_tradnl" dirty="0" smtClean="0"/>
              <a:t>" utilizando la expresión de selección, "SL </a:t>
            </a:r>
            <a:r>
              <a:rPr lang="es-ES_tradnl" sz="3600" baseline="-25000" dirty="0" err="1" smtClean="0"/>
              <a:t>bal</a:t>
            </a:r>
            <a:r>
              <a:rPr lang="es-ES_tradnl" sz="3600" baseline="-25000" dirty="0" smtClean="0"/>
              <a:t> = 1200 AND </a:t>
            </a:r>
            <a:r>
              <a:rPr lang="es-ES_tradnl" sz="3600" baseline="-25000" dirty="0" err="1" smtClean="0"/>
              <a:t>Bname</a:t>
            </a:r>
            <a:r>
              <a:rPr lang="es-ES_tradnl" sz="3600" baseline="-25000" dirty="0" smtClean="0"/>
              <a:t> = ‘</a:t>
            </a:r>
            <a:r>
              <a:rPr lang="es-ES_tradnl" sz="3600" baseline="-25000" dirty="0" err="1" smtClean="0"/>
              <a:t>Main</a:t>
            </a:r>
            <a:r>
              <a:rPr lang="es-ES_tradnl" sz="3600" baseline="-25000" dirty="0" smtClean="0"/>
              <a:t>'</a:t>
            </a:r>
            <a:r>
              <a:rPr lang="es-ES_tradnl" sz="3600" dirty="0" smtClean="0"/>
              <a:t> </a:t>
            </a:r>
            <a:r>
              <a:rPr lang="es-ES_tradnl" dirty="0" smtClean="0"/>
              <a:t>(</a:t>
            </a:r>
            <a:r>
              <a:rPr lang="es-ES_tradnl" dirty="0" err="1"/>
              <a:t>Account</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15</a:t>
            </a:r>
            <a:endParaRPr lang="en-US" sz="1400" dirty="0"/>
          </a:p>
        </p:txBody>
      </p:sp>
    </p:spTree>
    <p:extLst>
      <p:ext uri="{BB962C8B-B14F-4D97-AF65-F5344CB8AC3E}">
        <p14:creationId xmlns:p14="http://schemas.microsoft.com/office/powerpoint/2010/main" val="17787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0872537" cy="4685047"/>
          </a:xfrm>
        </p:spPr>
        <p:txBody>
          <a:bodyPr>
            <a:normAutofit/>
          </a:bodyPr>
          <a:lstStyle/>
          <a:p>
            <a:r>
              <a:rPr lang="es-ES_tradnl" dirty="0"/>
              <a:t>Operador </a:t>
            </a:r>
            <a:r>
              <a:rPr lang="es-ES_tradnl" b="1" dirty="0"/>
              <a:t>PROJECT</a:t>
            </a:r>
            <a:r>
              <a:rPr lang="es-ES_tradnl" dirty="0"/>
              <a:t> en Algebra Relacional</a:t>
            </a:r>
          </a:p>
          <a:p>
            <a:pPr>
              <a:lnSpc>
                <a:spcPct val="120000"/>
              </a:lnSpc>
            </a:pPr>
            <a:r>
              <a:rPr lang="es-ES_tradnl" dirty="0"/>
              <a:t>El operador </a:t>
            </a:r>
            <a:r>
              <a:rPr lang="es-ES_tradnl" dirty="0" smtClean="0"/>
              <a:t>de </a:t>
            </a:r>
            <a:r>
              <a:rPr lang="es-ES_tradnl" dirty="0" err="1" smtClean="0"/>
              <a:t>proyecci</a:t>
            </a:r>
            <a:r>
              <a:rPr lang="es-ES" dirty="0" err="1" smtClean="0"/>
              <a:t>ón</a:t>
            </a:r>
            <a:r>
              <a:rPr lang="es-ES_tradnl" dirty="0" smtClean="0"/>
              <a:t> </a:t>
            </a:r>
            <a:r>
              <a:rPr lang="es-ES_tradnl" dirty="0"/>
              <a:t>devuelve los valores de todos los atributos especificados en la operación </a:t>
            </a:r>
            <a:r>
              <a:rPr lang="es-ES_tradnl" dirty="0" smtClean="0"/>
              <a:t>de </a:t>
            </a:r>
            <a:r>
              <a:rPr lang="es-ES_tradnl" i="1" dirty="0" err="1" smtClean="0"/>
              <a:t>project</a:t>
            </a:r>
            <a:r>
              <a:rPr lang="es-ES_tradnl" dirty="0" smtClean="0"/>
              <a:t> para </a:t>
            </a:r>
            <a:r>
              <a:rPr lang="es-ES_tradnl" dirty="0"/>
              <a:t>todas las </a:t>
            </a:r>
            <a:r>
              <a:rPr lang="es-ES_tradnl" dirty="0" err="1"/>
              <a:t>tuplas</a:t>
            </a:r>
            <a:r>
              <a:rPr lang="es-ES_tradnl" dirty="0"/>
              <a:t> de la relación pasada como parámetro. En una operación de </a:t>
            </a:r>
            <a:r>
              <a:rPr lang="es-ES_tradnl" dirty="0" err="1"/>
              <a:t>proyecci</a:t>
            </a:r>
            <a:r>
              <a:rPr lang="es-ES" dirty="0" err="1" smtClean="0"/>
              <a:t>ón</a:t>
            </a:r>
            <a:r>
              <a:rPr lang="es-ES_tradnl" dirty="0" smtClean="0"/>
              <a:t>, </a:t>
            </a:r>
            <a:r>
              <a:rPr lang="es-ES_tradnl" dirty="0"/>
              <a:t>todas las filas califican, pero solo se devuelven los atributos especificados. Por ejemplo, "</a:t>
            </a:r>
            <a:r>
              <a:rPr lang="es-ES_tradnl" dirty="0" err="1" smtClean="0"/>
              <a:t>PJ</a:t>
            </a:r>
            <a:r>
              <a:rPr lang="es-ES_tradnl" sz="3600" baseline="-25000" dirty="0" err="1" smtClean="0"/>
              <a:t>Cname</a:t>
            </a:r>
            <a:r>
              <a:rPr lang="es-ES_tradnl" sz="3600" baseline="-25000" dirty="0"/>
              <a:t>, </a:t>
            </a:r>
            <a:r>
              <a:rPr lang="es-ES_tradnl" sz="3600" baseline="-25000" dirty="0" err="1"/>
              <a:t>Ccity</a:t>
            </a:r>
            <a:r>
              <a:rPr lang="es-ES_tradnl" sz="3600" baseline="-25000" dirty="0"/>
              <a:t> </a:t>
            </a:r>
            <a:r>
              <a:rPr lang="es-ES_tradnl" dirty="0"/>
              <a:t>(Cliente)" devuelve el nombre del cliente y la ciudad donde vive el cliente para todos y cada uno de los clientes del banco</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16</a:t>
            </a:r>
            <a:endParaRPr lang="en-US" sz="1400" dirty="0"/>
          </a:p>
        </p:txBody>
      </p:sp>
    </p:spTree>
    <p:extLst>
      <p:ext uri="{BB962C8B-B14F-4D97-AF65-F5344CB8AC3E}">
        <p14:creationId xmlns:p14="http://schemas.microsoft.com/office/powerpoint/2010/main" val="209575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1049001" cy="4685047"/>
          </a:xfrm>
        </p:spPr>
        <p:txBody>
          <a:bodyPr>
            <a:normAutofit fontScale="92500" lnSpcReduction="10000"/>
          </a:bodyPr>
          <a:lstStyle/>
          <a:p>
            <a:r>
              <a:rPr lang="es-ES_tradnl" b="1" dirty="0" smtClean="0"/>
              <a:t>Combinando SELECT y PROJECT</a:t>
            </a:r>
          </a:p>
          <a:p>
            <a:r>
              <a:rPr lang="es-ES_tradnl" dirty="0" smtClean="0"/>
              <a:t>Podemos </a:t>
            </a:r>
            <a:r>
              <a:rPr lang="es-ES_tradnl" dirty="0"/>
              <a:t>combinar los operadores de selección y </a:t>
            </a:r>
            <a:r>
              <a:rPr lang="es-ES_tradnl" dirty="0" err="1" smtClean="0"/>
              <a:t>proyecci</a:t>
            </a:r>
            <a:r>
              <a:rPr lang="es-ES" dirty="0" err="1" smtClean="0"/>
              <a:t>ón</a:t>
            </a:r>
            <a:r>
              <a:rPr lang="es-ES" dirty="0" smtClean="0"/>
              <a:t> </a:t>
            </a:r>
            <a:r>
              <a:rPr lang="es-ES_tradnl" dirty="0" smtClean="0"/>
              <a:t>para </a:t>
            </a:r>
            <a:r>
              <a:rPr lang="es-ES_tradnl" dirty="0"/>
              <a:t>formar expresiones complejas de RA que no solo aplican un conjunto dado de predicados a las </a:t>
            </a:r>
            <a:r>
              <a:rPr lang="es-ES_tradnl" dirty="0" err="1"/>
              <a:t>tuplas</a:t>
            </a:r>
            <a:r>
              <a:rPr lang="es-ES_tradnl" dirty="0"/>
              <a:t> de una relación, sino que también recortan los atributos a un conjunto deseado. </a:t>
            </a:r>
            <a:endParaRPr lang="es-ES_tradnl" dirty="0" smtClean="0"/>
          </a:p>
          <a:p>
            <a:r>
              <a:rPr lang="es-ES_tradnl" dirty="0" smtClean="0"/>
              <a:t>Por </a:t>
            </a:r>
            <a:r>
              <a:rPr lang="es-ES_tradnl" dirty="0"/>
              <a:t>ejemplo, supongamos que queremos obtener el ID de cliente y el nombre del cliente para todos los clientes que viven en </a:t>
            </a:r>
            <a:r>
              <a:rPr lang="es-ES_tradnl" dirty="0" err="1"/>
              <a:t>Edina</a:t>
            </a:r>
            <a:r>
              <a:rPr lang="es-ES_tradnl" dirty="0"/>
              <a:t>. Podemos hacerlo combinando las expresiones SL y PJ como “</a:t>
            </a:r>
            <a:r>
              <a:rPr lang="es-ES_tradnl" dirty="0" smtClean="0"/>
              <a:t>PJ</a:t>
            </a:r>
            <a:r>
              <a:rPr lang="es-ES_tradnl" sz="3000" baseline="-25000" dirty="0" smtClean="0"/>
              <a:t>CID</a:t>
            </a:r>
            <a:r>
              <a:rPr lang="es-ES_tradnl" sz="3000" baseline="-25000" dirty="0"/>
              <a:t>, </a:t>
            </a:r>
            <a:r>
              <a:rPr lang="es-ES_tradnl" sz="3000" baseline="-25000" dirty="0" err="1"/>
              <a:t>Cname</a:t>
            </a:r>
            <a:r>
              <a:rPr lang="es-ES_tradnl" sz="3000" baseline="-25000" dirty="0"/>
              <a:t> </a:t>
            </a:r>
            <a:r>
              <a:rPr lang="es-ES_tradnl" dirty="0"/>
              <a:t>(</a:t>
            </a:r>
            <a:r>
              <a:rPr lang="es-ES_tradnl" dirty="0" smtClean="0"/>
              <a:t>SL </a:t>
            </a:r>
            <a:r>
              <a:rPr lang="es-ES_tradnl" sz="3000" baseline="-25000" dirty="0" err="1" smtClean="0"/>
              <a:t>Ccity</a:t>
            </a:r>
            <a:r>
              <a:rPr lang="es-ES_tradnl" sz="3000" baseline="-25000" dirty="0" smtClean="0"/>
              <a:t> </a:t>
            </a:r>
            <a:r>
              <a:rPr lang="es-ES_tradnl" sz="3000" baseline="-25000" dirty="0"/>
              <a:t>= ‘</a:t>
            </a:r>
            <a:r>
              <a:rPr lang="es-ES_tradnl" sz="3000" baseline="-25000" dirty="0" err="1"/>
              <a:t>Edina</a:t>
            </a:r>
            <a:r>
              <a:rPr lang="es-ES_tradnl" sz="3000" baseline="-25000" dirty="0"/>
              <a:t>’ </a:t>
            </a:r>
            <a:r>
              <a:rPr lang="es-ES_tradnl" dirty="0"/>
              <a:t>(Cliente)) </a:t>
            </a:r>
            <a:r>
              <a:rPr lang="es-ES_tradnl" dirty="0" smtClean="0"/>
              <a:t>”.</a:t>
            </a:r>
          </a:p>
          <a:p>
            <a:r>
              <a:rPr lang="es-ES_tradnl" dirty="0" smtClean="0"/>
              <a:t> </a:t>
            </a:r>
            <a:r>
              <a:rPr lang="es-ES_tradnl" dirty="0"/>
              <a:t>Tenga en cuenta que la precedencia del operador se aplica entre paréntesis. En este ejemplo, la expresión más interna es la operación SL y se lleva a cabo primero. Esta expresión devuelve a todos los clientes que viven en </a:t>
            </a:r>
            <a:r>
              <a:rPr lang="es-ES_tradnl" dirty="0" err="1"/>
              <a:t>Edina</a:t>
            </a:r>
            <a:r>
              <a:rPr lang="es-ES_tradnl" dirty="0"/>
              <a:t>. Posteriormente, el operador de PJ recorta los resultados solo a CID y </a:t>
            </a:r>
            <a:r>
              <a:rPr lang="es-ES_tradnl" dirty="0" err="1"/>
              <a:t>Cname</a:t>
            </a:r>
            <a:r>
              <a:rPr lang="es-ES_tradnl" dirty="0"/>
              <a:t> para aquellos clientes devueltos de la operación de SL.</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17</a:t>
            </a:r>
            <a:endParaRPr lang="en-US" sz="1400" dirty="0"/>
          </a:p>
        </p:txBody>
      </p:sp>
    </p:spTree>
    <p:extLst>
      <p:ext uri="{BB962C8B-B14F-4D97-AF65-F5344CB8AC3E}">
        <p14:creationId xmlns:p14="http://schemas.microsoft.com/office/powerpoint/2010/main" val="91378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3443"/>
          </a:xfrm>
        </p:spPr>
        <p:txBody>
          <a:bodyPr>
            <a:normAutofit fontScale="90000"/>
          </a:bodyPr>
          <a:lstStyle/>
          <a:p>
            <a:r>
              <a:rPr lang="en-US" dirty="0"/>
              <a:t>Relational Algebra Basic Operators</a:t>
            </a:r>
          </a:p>
        </p:txBody>
      </p:sp>
      <p:sp>
        <p:nvSpPr>
          <p:cNvPr id="3" name="Marcador de contenido 2"/>
          <p:cNvSpPr>
            <a:spLocks noGrp="1"/>
          </p:cNvSpPr>
          <p:nvPr>
            <p:ph idx="1"/>
          </p:nvPr>
        </p:nvSpPr>
        <p:spPr>
          <a:xfrm>
            <a:off x="465222" y="1155032"/>
            <a:ext cx="11245516" cy="5201318"/>
          </a:xfrm>
        </p:spPr>
        <p:txBody>
          <a:bodyPr>
            <a:noAutofit/>
          </a:bodyPr>
          <a:lstStyle/>
          <a:p>
            <a:pPr>
              <a:spcBef>
                <a:spcPts val="200"/>
              </a:spcBef>
            </a:pPr>
            <a:r>
              <a:rPr lang="es-ES_tradnl" sz="2100" b="1" dirty="0" err="1"/>
              <a:t>Union</a:t>
            </a:r>
            <a:r>
              <a:rPr lang="es-ES_tradnl" sz="2100" b="1" dirty="0"/>
              <a:t> </a:t>
            </a:r>
            <a:r>
              <a:rPr lang="es-ES_tradnl" sz="2100" b="1" dirty="0" err="1"/>
              <a:t>Operator</a:t>
            </a:r>
            <a:r>
              <a:rPr lang="es-ES_tradnl" sz="2100" dirty="0"/>
              <a:t> in </a:t>
            </a:r>
            <a:r>
              <a:rPr lang="es-ES_tradnl" sz="2100" dirty="0" err="1"/>
              <a:t>Relational</a:t>
            </a:r>
            <a:r>
              <a:rPr lang="es-ES_tradnl" sz="2100" dirty="0"/>
              <a:t> Algebra </a:t>
            </a:r>
            <a:endParaRPr lang="es-ES_tradnl" sz="2100" dirty="0" smtClean="0"/>
          </a:p>
          <a:p>
            <a:pPr>
              <a:spcBef>
                <a:spcPts val="200"/>
              </a:spcBef>
            </a:pPr>
            <a:r>
              <a:rPr lang="es-ES_tradnl" sz="2100" dirty="0" err="1" smtClean="0"/>
              <a:t>Union</a:t>
            </a:r>
            <a:r>
              <a:rPr lang="es-ES_tradnl" sz="2100" dirty="0" smtClean="0"/>
              <a:t> </a:t>
            </a:r>
            <a:r>
              <a:rPr lang="es-ES_tradnl" sz="2100" dirty="0"/>
              <a:t>es una operación binaria en RA que combina las </a:t>
            </a:r>
            <a:r>
              <a:rPr lang="es-ES_tradnl" sz="2100" dirty="0" err="1"/>
              <a:t>tuplas</a:t>
            </a:r>
            <a:r>
              <a:rPr lang="es-ES_tradnl" sz="2100" dirty="0"/>
              <a:t> de dos relaciones en </a:t>
            </a:r>
            <a:r>
              <a:rPr lang="es-ES_tradnl" sz="2100" b="1" dirty="0"/>
              <a:t>una</a:t>
            </a:r>
            <a:r>
              <a:rPr lang="es-ES_tradnl" sz="2100" dirty="0"/>
              <a:t> relación. </a:t>
            </a:r>
            <a:r>
              <a:rPr lang="es-ES_tradnl" sz="2100" dirty="0" smtClean="0"/>
              <a:t>Cualquier </a:t>
            </a:r>
            <a:r>
              <a:rPr lang="es-ES_tradnl" sz="2100" dirty="0" err="1"/>
              <a:t>tupla</a:t>
            </a:r>
            <a:r>
              <a:rPr lang="es-ES_tradnl" sz="2100" dirty="0"/>
              <a:t> en la unión está en la primera relación, la segunda relación, o </a:t>
            </a:r>
            <a:r>
              <a:rPr lang="es-ES_tradnl" sz="2100" dirty="0" smtClean="0"/>
              <a:t>en ambas </a:t>
            </a:r>
            <a:r>
              <a:rPr lang="es-ES_tradnl" sz="2100" dirty="0"/>
              <a:t>relaciones. </a:t>
            </a:r>
            <a:endParaRPr lang="es-ES_tradnl" sz="2100" dirty="0" smtClean="0"/>
          </a:p>
          <a:p>
            <a:pPr>
              <a:spcBef>
                <a:spcPts val="200"/>
              </a:spcBef>
            </a:pPr>
            <a:r>
              <a:rPr lang="es-ES_tradnl" sz="2100" dirty="0" smtClean="0"/>
              <a:t>En </a:t>
            </a:r>
            <a:r>
              <a:rPr lang="es-ES_tradnl" sz="2100" dirty="0"/>
              <a:t>cierto sentido, el operador de unión en RA se comporta de la misma manera que el operador de suma trabaja en matemáticas: suma los elementos de dos conjuntos. </a:t>
            </a:r>
            <a:endParaRPr lang="es-ES_tradnl" sz="2100" dirty="0" smtClean="0"/>
          </a:p>
          <a:p>
            <a:pPr>
              <a:lnSpc>
                <a:spcPct val="120000"/>
              </a:lnSpc>
              <a:spcBef>
                <a:spcPts val="200"/>
              </a:spcBef>
            </a:pPr>
            <a:r>
              <a:rPr lang="es-ES_tradnl" sz="2100" dirty="0" smtClean="0"/>
              <a:t>Hay </a:t>
            </a:r>
            <a:r>
              <a:rPr lang="es-ES_tradnl" sz="2100" dirty="0"/>
              <a:t>dos requisitos de compatibilidad para la operación de la unión. Primero, las dos relaciones deben ser del mismo </a:t>
            </a:r>
            <a:r>
              <a:rPr lang="es-ES_tradnl" sz="2100" dirty="0" smtClean="0"/>
              <a:t>grado: </a:t>
            </a:r>
            <a:r>
              <a:rPr lang="es-ES_tradnl" sz="2100" dirty="0"/>
              <a:t>las dos relaciones deben tener el mismo número de atributos. En segundo lugar, los atributos correspondientes de las dos relaciones deben ser de dominios compatibles</a:t>
            </a:r>
            <a:r>
              <a:rPr lang="es-ES_tradnl" sz="2100" dirty="0" smtClean="0"/>
              <a:t>.</a:t>
            </a:r>
          </a:p>
          <a:p>
            <a:pPr>
              <a:spcBef>
                <a:spcPts val="200"/>
              </a:spcBef>
            </a:pPr>
            <a:r>
              <a:rPr lang="es-ES_tradnl" sz="2100" dirty="0" smtClean="0"/>
              <a:t>Las </a:t>
            </a:r>
            <a:r>
              <a:rPr lang="es-ES_tradnl" sz="2100" dirty="0"/>
              <a:t>siguientes afirmaciones son ciertas para la operación </a:t>
            </a:r>
            <a:r>
              <a:rPr lang="es-ES_tradnl" sz="2100" dirty="0" smtClean="0"/>
              <a:t>UNION en </a:t>
            </a:r>
            <a:r>
              <a:rPr lang="es-ES_tradnl" sz="2100" dirty="0"/>
              <a:t>RA</a:t>
            </a:r>
            <a:r>
              <a:rPr lang="es-ES_tradnl" sz="2100" dirty="0" smtClean="0"/>
              <a:t>:</a:t>
            </a:r>
          </a:p>
          <a:p>
            <a:pPr marL="457200" lvl="1" indent="0">
              <a:spcBef>
                <a:spcPts val="200"/>
              </a:spcBef>
              <a:buNone/>
            </a:pPr>
            <a:r>
              <a:rPr lang="es-ES_tradnl" sz="2100" dirty="0" smtClean="0"/>
              <a:t>• </a:t>
            </a:r>
            <a:r>
              <a:rPr lang="es-ES_tradnl" sz="2100" dirty="0"/>
              <a:t>No podemos unir las relaciones "R (a1, a2, a3)" y "S (b1, b2)" porque tienen diferentes grados</a:t>
            </a:r>
            <a:r>
              <a:rPr lang="es-ES_tradnl" sz="2100" dirty="0" smtClean="0"/>
              <a:t>.</a:t>
            </a:r>
          </a:p>
          <a:p>
            <a:pPr marL="457200" lvl="1" indent="0">
              <a:spcBef>
                <a:spcPts val="200"/>
              </a:spcBef>
              <a:buNone/>
            </a:pPr>
            <a:r>
              <a:rPr lang="es-ES_tradnl" sz="2100" dirty="0" smtClean="0"/>
              <a:t>• </a:t>
            </a:r>
            <a:r>
              <a:rPr lang="es-ES_tradnl" sz="2100" dirty="0"/>
              <a:t>No podemos unir las relaciones “R (a1 </a:t>
            </a:r>
            <a:r>
              <a:rPr lang="es-ES_tradnl" sz="2100" dirty="0" err="1"/>
              <a:t>char</a:t>
            </a:r>
            <a:r>
              <a:rPr lang="es-ES_tradnl" sz="2100" dirty="0"/>
              <a:t> (10), a2 </a:t>
            </a:r>
            <a:r>
              <a:rPr lang="es-ES_tradnl" sz="2100" dirty="0" err="1"/>
              <a:t>Integer</a:t>
            </a:r>
            <a:r>
              <a:rPr lang="es-ES_tradnl" sz="2100" dirty="0"/>
              <a:t>)” y “S (b1 </a:t>
            </a:r>
            <a:r>
              <a:rPr lang="es-ES_tradnl" sz="2100" dirty="0" err="1"/>
              <a:t>char</a:t>
            </a:r>
            <a:r>
              <a:rPr lang="es-ES_tradnl" sz="2100" dirty="0"/>
              <a:t> (15), b2 Date)” porque los atributos a2 y b2 tienen diferentes tipos de datos</a:t>
            </a:r>
            <a:r>
              <a:rPr lang="es-ES_tradnl" sz="2100" dirty="0" smtClean="0"/>
              <a:t>.</a:t>
            </a:r>
          </a:p>
          <a:p>
            <a:pPr marL="457200" lvl="1" indent="0">
              <a:spcBef>
                <a:spcPts val="200"/>
              </a:spcBef>
              <a:buNone/>
            </a:pPr>
            <a:r>
              <a:rPr lang="es-ES_tradnl" sz="2100" dirty="0" smtClean="0"/>
              <a:t>• </a:t>
            </a:r>
            <a:r>
              <a:rPr lang="es-ES_tradnl" sz="2100" dirty="0"/>
              <a:t>Si la relación “R (a1 </a:t>
            </a:r>
            <a:r>
              <a:rPr lang="es-ES_tradnl" sz="2100" dirty="0" err="1"/>
              <a:t>char</a:t>
            </a:r>
            <a:r>
              <a:rPr lang="es-ES_tradnl" sz="2100" dirty="0"/>
              <a:t> (10), a2 </a:t>
            </a:r>
            <a:r>
              <a:rPr lang="es-ES_tradnl" sz="2100" dirty="0" err="1"/>
              <a:t>Integer</a:t>
            </a:r>
            <a:r>
              <a:rPr lang="es-ES_tradnl" sz="2100" dirty="0"/>
              <a:t>)” tiene </a:t>
            </a:r>
            <a:r>
              <a:rPr lang="es-ES_tradnl" sz="2100" dirty="0" err="1"/>
              <a:t>cardinalidad</a:t>
            </a:r>
            <a:r>
              <a:rPr lang="es-ES_tradnl" sz="2100" dirty="0"/>
              <a:t> K y la relación “S (b1 </a:t>
            </a:r>
            <a:r>
              <a:rPr lang="es-ES_tradnl" sz="2100" dirty="0" err="1"/>
              <a:t>char</a:t>
            </a:r>
            <a:r>
              <a:rPr lang="es-ES_tradnl" sz="2100" dirty="0"/>
              <a:t> (10), b2 </a:t>
            </a:r>
            <a:r>
              <a:rPr lang="es-ES_tradnl" sz="2100" dirty="0" err="1"/>
              <a:t>Integer</a:t>
            </a:r>
            <a:r>
              <a:rPr lang="es-ES_tradnl" sz="2100" dirty="0"/>
              <a:t>)” tiene </a:t>
            </a:r>
            <a:r>
              <a:rPr lang="es-ES_tradnl" sz="2100" dirty="0" err="1"/>
              <a:t>cardinalidad</a:t>
            </a:r>
            <a:r>
              <a:rPr lang="es-ES_tradnl" sz="2100" dirty="0"/>
              <a:t> L, entonces “R UN S” tiene </a:t>
            </a:r>
            <a:r>
              <a:rPr lang="es-ES_tradnl" sz="2100" dirty="0" err="1"/>
              <a:t>cardinalidad</a:t>
            </a:r>
            <a:r>
              <a:rPr lang="es-ES_tradnl" sz="2100" dirty="0"/>
              <a:t> “K + L "Y tiene la forma" (c1 </a:t>
            </a:r>
            <a:r>
              <a:rPr lang="es-ES_tradnl" sz="2100" dirty="0" err="1"/>
              <a:t>char</a:t>
            </a:r>
            <a:r>
              <a:rPr lang="es-ES_tradnl" sz="2100" dirty="0"/>
              <a:t> (10), c2 </a:t>
            </a:r>
            <a:r>
              <a:rPr lang="es-ES_tradnl" sz="2100" dirty="0" err="1"/>
              <a:t>Integer</a:t>
            </a:r>
            <a:r>
              <a:rPr lang="es-ES_tradnl" sz="2100"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18</a:t>
            </a:r>
            <a:endParaRPr lang="en-US" sz="1400" dirty="0"/>
          </a:p>
        </p:txBody>
      </p:sp>
    </p:spTree>
    <p:extLst>
      <p:ext uri="{BB962C8B-B14F-4D97-AF65-F5344CB8AC3E}">
        <p14:creationId xmlns:p14="http://schemas.microsoft.com/office/powerpoint/2010/main" val="79730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85000" lnSpcReduction="20000"/>
          </a:bodyPr>
          <a:lstStyle/>
          <a:p>
            <a:pPr>
              <a:lnSpc>
                <a:spcPct val="120000"/>
              </a:lnSpc>
              <a:spcBef>
                <a:spcPts val="300"/>
              </a:spcBef>
            </a:pPr>
            <a:r>
              <a:rPr lang="es-ES_tradnl" dirty="0"/>
              <a:t>Supongamos que necesitamos obtener el nombre y la dirección de todos los clientes que viven en una ciudad llamada "</a:t>
            </a:r>
            <a:r>
              <a:rPr lang="es-ES_tradnl" dirty="0" err="1"/>
              <a:t>Edina</a:t>
            </a:r>
            <a:r>
              <a:rPr lang="es-ES_tradnl" dirty="0"/>
              <a:t>" o "</a:t>
            </a:r>
            <a:r>
              <a:rPr lang="es-ES_tradnl" dirty="0" err="1"/>
              <a:t>Eden</a:t>
            </a:r>
            <a:r>
              <a:rPr lang="es-ES_tradnl" dirty="0"/>
              <a:t> Prairie". Para encontrar los resultados, primero debemos crear una relación temporal que contenga </a:t>
            </a:r>
            <a:r>
              <a:rPr lang="es-ES_tradnl" dirty="0" err="1"/>
              <a:t>Cname</a:t>
            </a:r>
            <a:r>
              <a:rPr lang="es-ES_tradnl" dirty="0"/>
              <a:t> y </a:t>
            </a:r>
            <a:r>
              <a:rPr lang="es-ES_tradnl" dirty="0" err="1"/>
              <a:t>Ccity</a:t>
            </a:r>
            <a:r>
              <a:rPr lang="es-ES_tradnl" dirty="0"/>
              <a:t> para todos clientes en </a:t>
            </a:r>
            <a:r>
              <a:rPr lang="es-ES_tradnl" dirty="0" err="1"/>
              <a:t>Edina</a:t>
            </a:r>
            <a:r>
              <a:rPr lang="es-ES_tradnl" dirty="0"/>
              <a:t>; entonces necesitamos repetir esto para todos los clientes en </a:t>
            </a:r>
            <a:r>
              <a:rPr lang="es-ES_tradnl" dirty="0" err="1"/>
              <a:t>Eden</a:t>
            </a:r>
            <a:r>
              <a:rPr lang="es-ES_tradnl" dirty="0"/>
              <a:t> Prairie; Y finalmente, necesitamos unir las dos relaciones. Podemos escribir esta expresión RA de la siguiente manera</a:t>
            </a:r>
            <a:r>
              <a:rPr lang="es-ES_tradnl" dirty="0" smtClean="0"/>
              <a:t>:</a:t>
            </a:r>
          </a:p>
          <a:p>
            <a:pPr>
              <a:lnSpc>
                <a:spcPct val="120000"/>
              </a:lnSpc>
              <a:spcBef>
                <a:spcPts val="300"/>
              </a:spcBef>
            </a:pPr>
            <a:endParaRPr lang="es-ES_tradnl" dirty="0" smtClean="0"/>
          </a:p>
          <a:p>
            <a:pPr>
              <a:lnSpc>
                <a:spcPct val="120000"/>
              </a:lnSpc>
              <a:spcBef>
                <a:spcPts val="300"/>
              </a:spcBef>
            </a:pPr>
            <a:endParaRPr lang="es-ES_tradnl" dirty="0"/>
          </a:p>
          <a:p>
            <a:pPr>
              <a:lnSpc>
                <a:spcPct val="120000"/>
              </a:lnSpc>
              <a:spcBef>
                <a:spcPts val="300"/>
              </a:spcBef>
            </a:pPr>
            <a:endParaRPr lang="es-ES_tradnl" dirty="0"/>
          </a:p>
          <a:p>
            <a:pPr>
              <a:lnSpc>
                <a:spcPct val="120000"/>
              </a:lnSpc>
              <a:spcBef>
                <a:spcPts val="300"/>
              </a:spcBef>
            </a:pPr>
            <a:r>
              <a:rPr lang="es-ES_tradnl" dirty="0"/>
              <a:t>El operador </a:t>
            </a:r>
            <a:r>
              <a:rPr lang="es-ES_tradnl" dirty="0" smtClean="0"/>
              <a:t>UNION es </a:t>
            </a:r>
            <a:r>
              <a:rPr lang="es-ES_tradnl" dirty="0"/>
              <a:t>conmutativo, lo que significa que “R UN S = S UN </a:t>
            </a:r>
            <a:r>
              <a:rPr lang="es-ES_tradnl" dirty="0" smtClean="0"/>
              <a:t>R”. </a:t>
            </a:r>
            <a:r>
              <a:rPr lang="es-ES_tradnl" dirty="0"/>
              <a:t>Además, el operador </a:t>
            </a:r>
            <a:r>
              <a:rPr lang="es-ES_tradnl" dirty="0" smtClean="0"/>
              <a:t>UNION es </a:t>
            </a:r>
            <a:r>
              <a:rPr lang="es-ES_tradnl" dirty="0"/>
              <a:t>asociativo, lo que significa que “R UN (</a:t>
            </a:r>
            <a:r>
              <a:rPr lang="es-ES_tradnl" dirty="0" smtClean="0"/>
              <a:t>S U P</a:t>
            </a:r>
            <a:r>
              <a:rPr lang="es-ES_tradnl" dirty="0"/>
              <a:t>) = (R UN S) UN P”.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19</a:t>
            </a:r>
            <a:endParaRPr lang="en-US" sz="1400" dirty="0"/>
          </a:p>
        </p:txBody>
      </p:sp>
      <p:pic>
        <p:nvPicPr>
          <p:cNvPr id="6" name="Imagen 5"/>
          <p:cNvPicPr>
            <a:picLocks noChangeAspect="1"/>
          </p:cNvPicPr>
          <p:nvPr/>
        </p:nvPicPr>
        <p:blipFill>
          <a:blip r:embed="rId2"/>
          <a:stretch>
            <a:fillRect/>
          </a:stretch>
        </p:blipFill>
        <p:spPr>
          <a:xfrm>
            <a:off x="3481471" y="3914274"/>
            <a:ext cx="5507952" cy="921125"/>
          </a:xfrm>
          <a:prstGeom prst="rect">
            <a:avLst/>
          </a:prstGeom>
        </p:spPr>
      </p:pic>
    </p:spTree>
    <p:extLst>
      <p:ext uri="{BB962C8B-B14F-4D97-AF65-F5344CB8AC3E}">
        <p14:creationId xmlns:p14="http://schemas.microsoft.com/office/powerpoint/2010/main" val="20208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3984" y="348658"/>
            <a:ext cx="10719816" cy="4336481"/>
          </a:xfrm>
        </p:spPr>
        <p:txBody>
          <a:bodyPr>
            <a:noAutofit/>
          </a:bodyPr>
          <a:lstStyle/>
          <a:p>
            <a:pPr>
              <a:lnSpc>
                <a:spcPct val="120000"/>
              </a:lnSpc>
              <a:spcBef>
                <a:spcPts val="300"/>
              </a:spcBef>
            </a:pPr>
            <a:r>
              <a:rPr lang="es-ES_tradnl" sz="2300" dirty="0"/>
              <a:t>En este capítulo, proporcionamos una visión general del procesamiento de consultas con el énfasis en la optimización de consultas en entornos de bases de datos centralizadas y distribuidas. </a:t>
            </a:r>
            <a:endParaRPr lang="es-ES_tradnl" sz="2300" dirty="0" smtClean="0"/>
          </a:p>
          <a:p>
            <a:pPr>
              <a:lnSpc>
                <a:spcPct val="120000"/>
              </a:lnSpc>
              <a:spcBef>
                <a:spcPts val="300"/>
              </a:spcBef>
            </a:pPr>
            <a:r>
              <a:rPr lang="es-ES_tradnl" sz="2300" dirty="0" smtClean="0"/>
              <a:t>Es </a:t>
            </a:r>
            <a:r>
              <a:rPr lang="es-ES_tradnl" sz="2300" dirty="0"/>
              <a:t>un hecho bien documentado que para una consulta dada existen muchas alternativas de evaluación. La razón de la existencia de una gran cantidad de alternativas (espacio de solución) es la gran cantidad de factores que afectan la evaluación de consultas. </a:t>
            </a:r>
            <a:endParaRPr lang="es-ES_tradnl" sz="2300" dirty="0" smtClean="0"/>
          </a:p>
          <a:p>
            <a:pPr>
              <a:lnSpc>
                <a:spcPct val="120000"/>
              </a:lnSpc>
              <a:spcBef>
                <a:spcPts val="300"/>
              </a:spcBef>
            </a:pPr>
            <a:r>
              <a:rPr lang="es-ES_tradnl" sz="2300" dirty="0" smtClean="0"/>
              <a:t>Estos </a:t>
            </a:r>
            <a:r>
              <a:rPr lang="es-ES_tradnl" sz="2300" dirty="0"/>
              <a:t>factores incluyen el número de relaciones en la consulta, el número de operaciones a realizar, el número de predicados aplicados, el tamaño de cada relación en la consulta, el orden de operaciones a realizar, la existencia de índices y el número de alternativas para realizar cada operación individual, solo para nombrar algunas. </a:t>
            </a:r>
            <a:endParaRPr lang="es-ES_tradnl" sz="2300" dirty="0" smtClean="0"/>
          </a:p>
          <a:p>
            <a:pPr>
              <a:lnSpc>
                <a:spcPct val="120000"/>
              </a:lnSpc>
              <a:spcBef>
                <a:spcPts val="300"/>
              </a:spcBef>
            </a:pPr>
            <a:r>
              <a:rPr lang="es-ES_tradnl" sz="2300" dirty="0" smtClean="0"/>
              <a:t>En </a:t>
            </a:r>
            <a:r>
              <a:rPr lang="es-ES_tradnl" sz="2300" dirty="0"/>
              <a:t>un sistema distribuido, hay otros factores, como los detalles de fragmentación de las relaciones, la ubicación de estos fragmentos / tablas en el sistema y la velocidad de los enlaces de comunicación que conectan los sitios en el sistema. </a:t>
            </a:r>
            <a:endParaRPr lang="es-ES_tradnl" sz="2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690688"/>
            <a:ext cx="10515600" cy="4486275"/>
          </a:xfrm>
        </p:spPr>
        <p:txBody>
          <a:bodyPr>
            <a:normAutofit fontScale="92500" lnSpcReduction="20000"/>
          </a:bodyPr>
          <a:lstStyle/>
          <a:p>
            <a:r>
              <a:rPr lang="es-ES_tradnl" dirty="0"/>
              <a:t>O</a:t>
            </a:r>
            <a:r>
              <a:rPr lang="es-ES_tradnl" dirty="0" smtClean="0"/>
              <a:t>perador </a:t>
            </a:r>
            <a:r>
              <a:rPr lang="es-ES_tradnl" dirty="0"/>
              <a:t>de </a:t>
            </a:r>
            <a:r>
              <a:rPr lang="es-ES_tradnl" b="1" dirty="0"/>
              <a:t>diferencia </a:t>
            </a:r>
            <a:r>
              <a:rPr lang="es-ES_tradnl" b="1" dirty="0" smtClean="0"/>
              <a:t>de conjunto </a:t>
            </a:r>
            <a:r>
              <a:rPr lang="es-ES_tradnl" dirty="0" smtClean="0"/>
              <a:t>en </a:t>
            </a:r>
            <a:r>
              <a:rPr lang="es-ES_tradnl" dirty="0"/>
              <a:t>álgebra relacional </a:t>
            </a:r>
            <a:endParaRPr lang="es-ES_tradnl" dirty="0" smtClean="0"/>
          </a:p>
          <a:p>
            <a:r>
              <a:rPr lang="es-ES_tradnl" dirty="0" smtClean="0"/>
              <a:t>Diferencia </a:t>
            </a:r>
            <a:r>
              <a:rPr lang="es-ES_tradnl" dirty="0"/>
              <a:t>de </a:t>
            </a:r>
            <a:r>
              <a:rPr lang="es-ES_tradnl" dirty="0" smtClean="0"/>
              <a:t>conjunto (SD</a:t>
            </a:r>
            <a:r>
              <a:rPr lang="es-ES_tradnl" dirty="0"/>
              <a:t>) es una operación binaria en RA que resta las </a:t>
            </a:r>
            <a:r>
              <a:rPr lang="es-ES_tradnl" dirty="0" err="1"/>
              <a:t>tuplas</a:t>
            </a:r>
            <a:r>
              <a:rPr lang="es-ES_tradnl" dirty="0"/>
              <a:t> en una relación de las </a:t>
            </a:r>
            <a:r>
              <a:rPr lang="es-ES_tradnl" dirty="0" err="1"/>
              <a:t>tuplas</a:t>
            </a:r>
            <a:r>
              <a:rPr lang="es-ES_tradnl" dirty="0"/>
              <a:t> de otra relación. En otras palabras, SD elimina las </a:t>
            </a:r>
            <a:r>
              <a:rPr lang="es-ES_tradnl" dirty="0" err="1"/>
              <a:t>tuplas</a:t>
            </a:r>
            <a:r>
              <a:rPr lang="es-ES_tradnl" dirty="0"/>
              <a:t> que están en la intersección de las dos relaciones de la primera relación y devuelve el resultado. En "S SD R", las </a:t>
            </a:r>
            <a:r>
              <a:rPr lang="es-ES_tradnl" dirty="0" err="1"/>
              <a:t>tuplas</a:t>
            </a:r>
            <a:r>
              <a:rPr lang="es-ES_tradnl" dirty="0"/>
              <a:t> en la diferencia de conjunto pertenecen a la relación S pero no pertenecen a R</a:t>
            </a:r>
            <a:r>
              <a:rPr lang="es-ES_tradnl" dirty="0" smtClean="0"/>
              <a:t>.</a:t>
            </a:r>
          </a:p>
          <a:p>
            <a:r>
              <a:rPr lang="es-ES_tradnl" dirty="0" smtClean="0"/>
              <a:t> </a:t>
            </a:r>
            <a:r>
              <a:rPr lang="es-ES_tradnl" dirty="0"/>
              <a:t>La diferencia de conjunto es un operador que resta los elementos de dos conjuntos. En cierto sentido, el operador de diferencia de conjunto en RA se comporta de la misma manera que el operador de resta trabaja en matemáticas. </a:t>
            </a:r>
            <a:endParaRPr lang="es-ES_tradnl" dirty="0" smtClean="0"/>
          </a:p>
          <a:p>
            <a:r>
              <a:rPr lang="es-ES_tradnl" dirty="0" smtClean="0"/>
              <a:t>De </a:t>
            </a:r>
            <a:r>
              <a:rPr lang="es-ES_tradnl" dirty="0"/>
              <a:t>nuevo hay dos requisitos de compatibilidad para esta operación. Primero, las dos relaciones tienen que ser del mismo grado, y segundo, los atributos correspondientes de las dos relaciones deben provenir de dominios compatibles. </a:t>
            </a:r>
            <a:endParaRPr lang="es-ES_tradnl" dirty="0" smtClean="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20</a:t>
            </a:r>
            <a:endParaRPr lang="en-US" sz="1400" dirty="0"/>
          </a:p>
        </p:txBody>
      </p:sp>
    </p:spTree>
    <p:extLst>
      <p:ext uri="{BB962C8B-B14F-4D97-AF65-F5344CB8AC3E}">
        <p14:creationId xmlns:p14="http://schemas.microsoft.com/office/powerpoint/2010/main" val="196840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5101389"/>
          </a:xfrm>
        </p:spPr>
        <p:txBody>
          <a:bodyPr>
            <a:normAutofit fontScale="77500" lnSpcReduction="20000"/>
          </a:bodyPr>
          <a:lstStyle/>
          <a:p>
            <a:r>
              <a:rPr lang="es-ES_tradnl" dirty="0"/>
              <a:t>Supongamos que necesitamos imprimir el ID de cliente para todos los clientes que tienen una cuenta en la sucursal principal pero que no tienen un préstamo allí. </a:t>
            </a:r>
          </a:p>
          <a:p>
            <a:r>
              <a:rPr lang="es-ES_tradnl" dirty="0" smtClean="0"/>
              <a:t>Para </a:t>
            </a:r>
            <a:r>
              <a:rPr lang="es-ES_tradnl" dirty="0"/>
              <a:t>hacer esto, primero formamos el conjunto de todos los clientes con cuentas en la sucursal principal y luego restamos a todos los clientes con un préstamo en la sucursal principal de ese conjunto. Esto excluye a los clientes que están en la intersección de los dos conjuntos (aquellos que tienen una cuenta y un préstamo en la sucursal principal) dejando atrás a los clientes deseados. La expresión RA para esta pregunta se escribe </a:t>
            </a:r>
            <a:r>
              <a:rPr lang="es-ES_tradnl" dirty="0" smtClean="0"/>
              <a:t>como:</a:t>
            </a:r>
          </a:p>
          <a:p>
            <a:endParaRPr lang="es-ES_tradnl" dirty="0" smtClean="0"/>
          </a:p>
          <a:p>
            <a:endParaRPr lang="es-ES_tradnl" dirty="0" smtClean="0"/>
          </a:p>
          <a:p>
            <a:endParaRPr lang="es-ES_tradnl" dirty="0"/>
          </a:p>
          <a:p>
            <a:endParaRPr lang="es-ES_tradnl" dirty="0"/>
          </a:p>
          <a:p>
            <a:r>
              <a:rPr lang="es-ES_tradnl" dirty="0"/>
              <a:t>Nota: El operador SD no es conmutativo, es decir, "R SD S </a:t>
            </a:r>
            <a:r>
              <a:rPr lang="es-ES_tradnl" dirty="0" smtClean="0"/>
              <a:t>≠ </a:t>
            </a:r>
            <a:r>
              <a:rPr lang="es-ES_tradnl" dirty="0"/>
              <a:t>S SD R." Esto se debe a que el lado izquierdo de la desigualdad devuelve las </a:t>
            </a:r>
            <a:r>
              <a:rPr lang="es-ES_tradnl" dirty="0" err="1"/>
              <a:t>tuplas</a:t>
            </a:r>
            <a:r>
              <a:rPr lang="es-ES_tradnl" dirty="0"/>
              <a:t> en R que no están en S, mientras que el lado derecho el lado retorna las </a:t>
            </a:r>
            <a:r>
              <a:rPr lang="es-ES_tradnl" dirty="0" err="1"/>
              <a:t>tuplas</a:t>
            </a:r>
            <a:r>
              <a:rPr lang="es-ES_tradnl" dirty="0"/>
              <a:t> en S que no están en R. Tenga en cuenta, sin embargo, que a diferencia del operador de la unión, el operador SD no es asociativo, lo que significa que "R SD (S SD P) </a:t>
            </a:r>
            <a:r>
              <a:rPr lang="es-ES_tradnl" dirty="0" smtClean="0"/>
              <a:t>≠ </a:t>
            </a:r>
            <a:r>
              <a:rPr lang="es-ES_tradnl" dirty="0"/>
              <a:t>(R SD S) SD P."</a:t>
            </a:r>
            <a:endParaRPr lang="es-ES_tradnl" dirty="0" smtClean="0"/>
          </a:p>
          <a:p>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21</a:t>
            </a:r>
            <a:endParaRPr lang="en-US" sz="1400" dirty="0"/>
          </a:p>
        </p:txBody>
      </p:sp>
      <p:pic>
        <p:nvPicPr>
          <p:cNvPr id="6" name="Imagen 5"/>
          <p:cNvPicPr>
            <a:picLocks noChangeAspect="1"/>
          </p:cNvPicPr>
          <p:nvPr/>
        </p:nvPicPr>
        <p:blipFill>
          <a:blip r:embed="rId2"/>
          <a:stretch>
            <a:fillRect/>
          </a:stretch>
        </p:blipFill>
        <p:spPr>
          <a:xfrm>
            <a:off x="3463188" y="3593055"/>
            <a:ext cx="4880614" cy="1162051"/>
          </a:xfrm>
          <a:prstGeom prst="rect">
            <a:avLst/>
          </a:prstGeom>
        </p:spPr>
      </p:pic>
    </p:spTree>
    <p:extLst>
      <p:ext uri="{BB962C8B-B14F-4D97-AF65-F5344CB8AC3E}">
        <p14:creationId xmlns:p14="http://schemas.microsoft.com/office/powerpoint/2010/main" val="43855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92500" lnSpcReduction="20000"/>
          </a:bodyPr>
          <a:lstStyle/>
          <a:p>
            <a:r>
              <a:rPr lang="es-ES_tradnl" dirty="0"/>
              <a:t>Operador de </a:t>
            </a:r>
            <a:r>
              <a:rPr lang="es-ES_tradnl" b="1" dirty="0"/>
              <a:t>producto cartesiano </a:t>
            </a:r>
            <a:r>
              <a:rPr lang="es-ES_tradnl" dirty="0"/>
              <a:t>en álgebra relacional </a:t>
            </a:r>
            <a:endParaRPr lang="es-ES_tradnl" dirty="0" smtClean="0"/>
          </a:p>
          <a:p>
            <a:r>
              <a:rPr lang="es-ES_tradnl" dirty="0" smtClean="0"/>
              <a:t>El </a:t>
            </a:r>
            <a:r>
              <a:rPr lang="es-ES_tradnl" dirty="0"/>
              <a:t>producto cartesiano (CP), también conocido como producto cruzado, es una operación binaria que concatena a cada </a:t>
            </a:r>
            <a:r>
              <a:rPr lang="es-ES_tradnl" dirty="0" err="1"/>
              <a:t>tupla</a:t>
            </a:r>
            <a:r>
              <a:rPr lang="es-ES_tradnl" dirty="0"/>
              <a:t> de la primera relación con cada </a:t>
            </a:r>
            <a:r>
              <a:rPr lang="es-ES_tradnl" dirty="0" err="1"/>
              <a:t>tupla</a:t>
            </a:r>
            <a:r>
              <a:rPr lang="es-ES_tradnl" dirty="0"/>
              <a:t> de la segunda relación. </a:t>
            </a:r>
            <a:endParaRPr lang="es-ES_tradnl" dirty="0" smtClean="0"/>
          </a:p>
          <a:p>
            <a:r>
              <a:rPr lang="es-ES_tradnl" dirty="0" smtClean="0"/>
              <a:t>CP </a:t>
            </a:r>
            <a:r>
              <a:rPr lang="es-ES_tradnl" dirty="0"/>
              <a:t>es un operador de conjuntos que multiplica los elementos de dos conjuntos. En cierto sentido, el operador de CP en RA se comporta de la misma manera que el operador de multiplicación funciona en matemáticas. </a:t>
            </a:r>
            <a:endParaRPr lang="es-ES_tradnl" dirty="0" smtClean="0"/>
          </a:p>
          <a:p>
            <a:r>
              <a:rPr lang="es-ES_tradnl" dirty="0" smtClean="0"/>
              <a:t>Esta </a:t>
            </a:r>
            <a:r>
              <a:rPr lang="es-ES_tradnl" dirty="0"/>
              <a:t>operación casi no se usa en la práctica, ya que produce una gran cantidad de </a:t>
            </a:r>
            <a:r>
              <a:rPr lang="es-ES_tradnl" dirty="0" err="1"/>
              <a:t>tuplas</a:t>
            </a:r>
            <a:r>
              <a:rPr lang="es-ES_tradnl" dirty="0"/>
              <a:t>, la mayoría de las cuales no contienen información útil. "R CP S" es una relación con </a:t>
            </a:r>
            <a:r>
              <a:rPr lang="es-ES_tradnl" dirty="0" err="1"/>
              <a:t>tuplas</a:t>
            </a:r>
            <a:r>
              <a:rPr lang="es-ES_tradnl" dirty="0"/>
              <a:t> L * K y cada </a:t>
            </a:r>
            <a:r>
              <a:rPr lang="es-ES_tradnl" dirty="0" err="1"/>
              <a:t>tupla</a:t>
            </a:r>
            <a:r>
              <a:rPr lang="es-ES_tradnl" dirty="0"/>
              <a:t> tiene la forma "[a1, a2,. . ., </a:t>
            </a:r>
            <a:r>
              <a:rPr lang="es-ES_tradnl" dirty="0" err="1"/>
              <a:t>an</a:t>
            </a:r>
            <a:r>
              <a:rPr lang="es-ES_tradnl" dirty="0"/>
              <a:t>, b1, b2,. . ., </a:t>
            </a:r>
            <a:r>
              <a:rPr lang="es-ES_tradnl" dirty="0" err="1"/>
              <a:t>bm</a:t>
            </a:r>
            <a:r>
              <a:rPr lang="es-ES_tradnl" dirty="0"/>
              <a:t>]. ”Por ejemplo, supongamos que tenemos 1000 cuentas y 200 préstamos en el banco. El producto cruzado de la cuenta y las relaciones de préstamo, escrito como "Préstamo de la cuenta CP", tendrá 8 atributos y hasta 200,000 </a:t>
            </a:r>
            <a:r>
              <a:rPr lang="es-ES_tradnl" dirty="0" err="1"/>
              <a:t>tuplas</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22</a:t>
            </a:r>
            <a:endParaRPr lang="en-US" sz="1400" dirty="0"/>
          </a:p>
        </p:txBody>
      </p:sp>
    </p:spTree>
    <p:extLst>
      <p:ext uri="{BB962C8B-B14F-4D97-AF65-F5344CB8AC3E}">
        <p14:creationId xmlns:p14="http://schemas.microsoft.com/office/powerpoint/2010/main" val="203372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2654381"/>
          </a:xfrm>
        </p:spPr>
        <p:txBody>
          <a:bodyPr>
            <a:normAutofit fontScale="85000" lnSpcReduction="20000"/>
          </a:bodyPr>
          <a:lstStyle/>
          <a:p>
            <a:r>
              <a:rPr lang="es-ES_tradnl" dirty="0"/>
              <a:t>La Tabla 4.2 muestra algunas de las </a:t>
            </a:r>
            <a:r>
              <a:rPr lang="es-ES_tradnl" dirty="0" err="1"/>
              <a:t>tuplas</a:t>
            </a:r>
            <a:r>
              <a:rPr lang="es-ES_tradnl" dirty="0"/>
              <a:t> en los resultados de "Cuenta CP Préstamo". Como se ve en las </a:t>
            </a:r>
            <a:r>
              <a:rPr lang="es-ES_tradnl" dirty="0" err="1" smtClean="0"/>
              <a:t>tuplas</a:t>
            </a:r>
            <a:r>
              <a:rPr lang="es-ES_tradnl" dirty="0" smtClean="0"/>
              <a:t> de </a:t>
            </a:r>
            <a:r>
              <a:rPr lang="es-ES_tradnl" dirty="0"/>
              <a:t>muestra en esta relación, la información de la cuenta para el número de cuenta 100, para el cliente 111, se ha concatenado con todos los préstamos en el banco. </a:t>
            </a:r>
            <a:endParaRPr lang="es-ES_tradnl" dirty="0" smtClean="0"/>
          </a:p>
          <a:p>
            <a:r>
              <a:rPr lang="es-ES_tradnl" dirty="0" smtClean="0"/>
              <a:t>Aunque </a:t>
            </a:r>
            <a:r>
              <a:rPr lang="es-ES_tradnl" dirty="0"/>
              <a:t>esta es una relación válida en lo que respecta al modelo relacional, todas las filas, excepto las que tienen valores iguales para los dos atributos CID, son inútiles (la </a:t>
            </a:r>
            <a:r>
              <a:rPr lang="es-ES_tradnl" dirty="0" err="1"/>
              <a:t>tupla</a:t>
            </a:r>
            <a:r>
              <a:rPr lang="es-ES_tradnl" dirty="0"/>
              <a:t> con "L # = 167" es válida, pero las otras </a:t>
            </a:r>
            <a:r>
              <a:rPr lang="es-ES_tradnl" dirty="0" err="1"/>
              <a:t>tuplas</a:t>
            </a:r>
            <a:r>
              <a:rPr lang="es-ES_tradnl" dirty="0"/>
              <a:t> no son </a:t>
            </a:r>
            <a:r>
              <a:rPr lang="es-ES_tradnl" dirty="0" smtClean="0"/>
              <a:t>válidas</a:t>
            </a:r>
            <a:r>
              <a:rPr lang="es-ES_tradnl" dirty="0"/>
              <a:t>). Por lo tanto, solo la </a:t>
            </a:r>
            <a:r>
              <a:rPr lang="es-ES_tradnl" dirty="0" err="1"/>
              <a:t>tupla</a:t>
            </a:r>
            <a:r>
              <a:rPr lang="es-ES_tradnl" dirty="0"/>
              <a:t> número 2, donde se ha concatenado la información de cuenta y préstamo para el cliente 111, contiene resultados significativos.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23</a:t>
            </a:r>
            <a:endParaRPr lang="en-US" sz="1400" dirty="0"/>
          </a:p>
        </p:txBody>
      </p:sp>
      <p:pic>
        <p:nvPicPr>
          <p:cNvPr id="6" name="Imagen 5"/>
          <p:cNvPicPr>
            <a:picLocks noChangeAspect="1"/>
          </p:cNvPicPr>
          <p:nvPr/>
        </p:nvPicPr>
        <p:blipFill>
          <a:blip r:embed="rId2"/>
          <a:stretch>
            <a:fillRect/>
          </a:stretch>
        </p:blipFill>
        <p:spPr>
          <a:xfrm>
            <a:off x="1298520" y="4313233"/>
            <a:ext cx="9821332" cy="1990226"/>
          </a:xfrm>
          <a:prstGeom prst="rect">
            <a:avLst/>
          </a:prstGeom>
        </p:spPr>
      </p:pic>
    </p:spTree>
    <p:extLst>
      <p:ext uri="{BB962C8B-B14F-4D97-AF65-F5344CB8AC3E}">
        <p14:creationId xmlns:p14="http://schemas.microsoft.com/office/powerpoint/2010/main" val="28093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690688"/>
            <a:ext cx="10515600" cy="4437396"/>
          </a:xfrm>
        </p:spPr>
        <p:txBody>
          <a:bodyPr>
            <a:normAutofit fontScale="85000" lnSpcReduction="20000"/>
          </a:bodyPr>
          <a:lstStyle/>
          <a:p>
            <a:r>
              <a:rPr lang="es-ES_tradnl" dirty="0"/>
              <a:t>Además de los operadores básicos en RA, el lenguaje también tiene un conjunto de operadores derivados. Estos operadores se denominan "derivados", ya que pueden expresarse en términos de los operadores básicos. Como resultado, no son requeridos por el lenguaje, pero son compatibles para facilitar la programación. Estos operadores son SI, JN (NJN) y DV. Las siguientes secciones representan una descripción general de estos operadores. </a:t>
            </a:r>
            <a:endParaRPr lang="es-ES_tradnl" dirty="0" smtClean="0"/>
          </a:p>
          <a:p>
            <a:r>
              <a:rPr lang="es-ES_tradnl" dirty="0"/>
              <a:t>O</a:t>
            </a:r>
            <a:r>
              <a:rPr lang="es-ES_tradnl" dirty="0" smtClean="0"/>
              <a:t>perador </a:t>
            </a:r>
            <a:r>
              <a:rPr lang="es-ES_tradnl" dirty="0"/>
              <a:t>de intersección </a:t>
            </a:r>
            <a:r>
              <a:rPr lang="es-ES_tradnl" dirty="0" smtClean="0"/>
              <a:t>de conjuntos en </a:t>
            </a:r>
            <a:r>
              <a:rPr lang="es-ES_tradnl" dirty="0"/>
              <a:t>álgebra relacional </a:t>
            </a:r>
            <a:endParaRPr lang="es-ES_tradnl" dirty="0" smtClean="0"/>
          </a:p>
          <a:p>
            <a:r>
              <a:rPr lang="es-ES_tradnl" dirty="0" smtClean="0"/>
              <a:t>Establecer </a:t>
            </a:r>
            <a:r>
              <a:rPr lang="es-ES_tradnl" dirty="0"/>
              <a:t>intersección (SI) es un operador binario que devuelve las </a:t>
            </a:r>
            <a:r>
              <a:rPr lang="es-ES_tradnl" dirty="0" err="1"/>
              <a:t>tuplas</a:t>
            </a:r>
            <a:r>
              <a:rPr lang="es-ES_tradnl" dirty="0"/>
              <a:t> en la intersección de dos relaciones. Si las dos relaciones no se intersecan, el operador devuelve una relación vacía. Supongamos que necesitamos obtener el nombre del cliente para todos los clientes que tienen una cuenta y un préstamo en la sucursal principal del banco. Teniendo en cuenta el conjunto de clientes que tienen una cuenta en la sucursal principal y el conjunto de clientes que tienen un préstamo en esa sucursal, la respuesta a la pregunta se encuentra en la intersección de los dos conjuntos y se puede expresar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24</a:t>
            </a:r>
            <a:endParaRPr lang="en-US" sz="1400" dirty="0"/>
          </a:p>
        </p:txBody>
      </p:sp>
    </p:spTree>
    <p:extLst>
      <p:ext uri="{BB962C8B-B14F-4D97-AF65-F5344CB8AC3E}">
        <p14:creationId xmlns:p14="http://schemas.microsoft.com/office/powerpoint/2010/main" val="39101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48000"/>
            <a:ext cx="10515600" cy="2654381"/>
          </a:xfrm>
        </p:spPr>
        <p:txBody>
          <a:bodyPr>
            <a:normAutofit lnSpcReduction="10000"/>
          </a:bodyPr>
          <a:lstStyle/>
          <a:p>
            <a:r>
              <a:rPr lang="es-ES_tradnl" dirty="0"/>
              <a:t>La operación del SI es asociativa y conmutativa. Por lo tanto, “R SI S = S SI R” y “R SI (S SI P) = (R SI S) SI P.” Como se mencionó anteriormente, SI es un operador derivado. Esto se debe a que podemos formular la intersección de las dos relaciones, "R SI S" como "R SD (R SD S)" por la aplicación sucesiva del operador SD. Dejamos la prueba como ejercicio para el lector. Sugerencia: Use un diagrama de </a:t>
            </a:r>
            <a:r>
              <a:rPr lang="es-ES_tradnl" dirty="0" err="1"/>
              <a:t>Venn</a:t>
            </a:r>
            <a:r>
              <a:rPr lang="es-ES_tradnl" dirty="0"/>
              <a:t> [Venn1880].</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7" name="Imagen 6"/>
          <p:cNvPicPr>
            <a:picLocks noChangeAspect="1"/>
          </p:cNvPicPr>
          <p:nvPr/>
        </p:nvPicPr>
        <p:blipFill>
          <a:blip r:embed="rId2"/>
          <a:stretch>
            <a:fillRect/>
          </a:stretch>
        </p:blipFill>
        <p:spPr>
          <a:xfrm>
            <a:off x="3553823" y="1828212"/>
            <a:ext cx="4054814" cy="892803"/>
          </a:xfrm>
          <a:prstGeom prst="rect">
            <a:avLst/>
          </a:prstGeom>
        </p:spPr>
      </p:pic>
    </p:spTree>
    <p:extLst>
      <p:ext uri="{BB962C8B-B14F-4D97-AF65-F5344CB8AC3E}">
        <p14:creationId xmlns:p14="http://schemas.microsoft.com/office/powerpoint/2010/main" val="167593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20000"/>
          </a:bodyPr>
          <a:lstStyle/>
          <a:p>
            <a:r>
              <a:rPr lang="es-ES_tradnl" dirty="0"/>
              <a:t>Operador de combinación en álgebra relacional </a:t>
            </a:r>
            <a:endParaRPr lang="es-ES_tradnl" dirty="0" smtClean="0"/>
          </a:p>
          <a:p>
            <a:r>
              <a:rPr lang="es-ES_tradnl" dirty="0" smtClean="0"/>
              <a:t>El </a:t>
            </a:r>
            <a:r>
              <a:rPr lang="es-ES_tradnl" dirty="0"/>
              <a:t>operador de combinación (JN) en RA es un caso especial del operador de CP. En una operación de CP, las filas de las dos relaciones se concatenan sin ninguna restricción. Sin embargo, en un JN, antes de que las </a:t>
            </a:r>
            <a:r>
              <a:rPr lang="es-ES_tradnl" dirty="0" err="1"/>
              <a:t>tuplas</a:t>
            </a:r>
            <a:r>
              <a:rPr lang="es-ES_tradnl" dirty="0"/>
              <a:t> se concatenen, se verifican contra alguna condición (es). JN es una operación binaria que devuelve una relación combinando </a:t>
            </a:r>
            <a:r>
              <a:rPr lang="es-ES_tradnl" dirty="0" err="1"/>
              <a:t>tuplas</a:t>
            </a:r>
            <a:r>
              <a:rPr lang="es-ES_tradnl" dirty="0"/>
              <a:t> de dos relaciones de entrada basadas en algunas condiciones específicas. Estas operaciones se conocen como uniones condicionales, donde las condiciones se aplican a los atributos de las dos relaciones antes de que las </a:t>
            </a:r>
            <a:r>
              <a:rPr lang="es-ES_tradnl" dirty="0" err="1"/>
              <a:t>tuplas</a:t>
            </a:r>
            <a:r>
              <a:rPr lang="es-ES_tradnl" dirty="0"/>
              <a:t> se concatenen. Por ejemplo, el resultado de “R JN</a:t>
            </a:r>
            <a:r>
              <a:rPr lang="es-ES_tradnl" baseline="-25000" dirty="0"/>
              <a:t>a2&gt; b2</a:t>
            </a:r>
            <a:r>
              <a:rPr lang="es-ES_tradnl" dirty="0"/>
              <a:t> S” es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a2&gt; b2 ". Una condición de unión popular es forzar la igualdad en los valores de los atributos de las dos relaciones. Estos tipos de uniones se conocen como </a:t>
            </a:r>
            <a:r>
              <a:rPr lang="es-ES_tradnl" dirty="0" err="1"/>
              <a:t>equi-joins</a:t>
            </a:r>
            <a:r>
              <a:rPr lang="es-ES_tradnl" dirty="0"/>
              <a:t>. La expresión "R JNa2 = b2 S" es una combinación que devuelve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 = b2 ".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85722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Además de esto, RA apoya el concepto de unión natural, donde la igualdad se impone automáticamente en los atributos de las dos relaciones que tienen el mismo nombre. Por ejemplo, considere las relaciones "Cuenta (A #, CID, </a:t>
            </a:r>
            <a:r>
              <a:rPr lang="es-ES_tradnl" dirty="0" err="1"/>
              <a:t>Bname</a:t>
            </a:r>
            <a:r>
              <a:rPr lang="es-ES_tradnl" dirty="0"/>
              <a:t>, </a:t>
            </a:r>
            <a:r>
              <a:rPr lang="es-ES_tradnl" dirty="0" err="1"/>
              <a:t>bal</a:t>
            </a:r>
            <a:r>
              <a:rPr lang="es-ES_tradnl" dirty="0"/>
              <a:t>)" y "Sucursal (</a:t>
            </a:r>
            <a:r>
              <a:rPr lang="es-ES_tradnl" dirty="0" err="1"/>
              <a:t>Bname</a:t>
            </a:r>
            <a:r>
              <a:rPr lang="es-ES_tradnl" dirty="0"/>
              <a:t>, </a:t>
            </a:r>
            <a:r>
              <a:rPr lang="es-ES_tradnl" dirty="0" err="1"/>
              <a:t>Bcity</a:t>
            </a:r>
            <a:r>
              <a:rPr lang="es-ES_tradnl" dirty="0"/>
              <a:t>, Presupuesto)". Aunque podemos unir estas relaciones haciendo cumplir la igualdad en cualquiera de sus dos atributos, la forma natural de unirlos es forzar la igualdad en </a:t>
            </a:r>
            <a:r>
              <a:rPr lang="es-ES_tradnl" dirty="0" err="1"/>
              <a:t>Bname</a:t>
            </a:r>
            <a:r>
              <a:rPr lang="es-ES_tradnl" dirty="0"/>
              <a:t> en </a:t>
            </a:r>
            <a:r>
              <a:rPr lang="es-ES_tradnl" dirty="0" err="1"/>
              <a:t>Branch</a:t>
            </a:r>
            <a:r>
              <a:rPr lang="es-ES_tradnl" dirty="0"/>
              <a:t> y </a:t>
            </a:r>
            <a:r>
              <a:rPr lang="es-ES_tradnl" dirty="0" err="1"/>
              <a:t>Bname</a:t>
            </a:r>
            <a:r>
              <a:rPr lang="es-ES_tradnl" dirty="0"/>
              <a:t> en </a:t>
            </a:r>
            <a:r>
              <a:rPr lang="es-ES_tradnl" dirty="0" err="1"/>
              <a:t>Account</a:t>
            </a:r>
            <a:r>
              <a:rPr lang="es-ES_tradnl" dirty="0"/>
              <a:t>. Un lector cuidadoso se da cuenta de que este tipo de unión fuerza la igualdad en el valor de la clave principal con el valor de la clave externa, lo que da como resultado grupos de cuentas para cada rama. Esta combinación se escribe como "</a:t>
            </a:r>
            <a:r>
              <a:rPr lang="es-ES_tradnl" dirty="0" err="1"/>
              <a:t>Branch</a:t>
            </a:r>
            <a:r>
              <a:rPr lang="es-ES_tradnl" dirty="0"/>
              <a:t> </a:t>
            </a:r>
            <a:r>
              <a:rPr lang="es-ES_tradnl" dirty="0" err="1"/>
              <a:t>JNBranch.Bname</a:t>
            </a:r>
            <a:r>
              <a:rPr lang="es-ES_tradnl" dirty="0"/>
              <a:t> = </a:t>
            </a:r>
            <a:r>
              <a:rPr lang="es-ES_tradnl" dirty="0" err="1"/>
              <a:t>Account.Bname</a:t>
            </a:r>
            <a:r>
              <a:rPr lang="es-ES_tradnl" dirty="0"/>
              <a:t> </a:t>
            </a:r>
            <a:r>
              <a:rPr lang="es-ES_tradnl" dirty="0" err="1"/>
              <a:t>Account</a:t>
            </a:r>
            <a:r>
              <a:rPr lang="es-ES_tradnl" dirty="0"/>
              <a:t>". Cuando se realizan combinaciones de esta naturaleza, el Álgebra Relacional sabe que los valores de los atributos "</a:t>
            </a:r>
            <a:r>
              <a:rPr lang="es-ES_tradnl" dirty="0" err="1"/>
              <a:t>Branch.Bname</a:t>
            </a:r>
            <a:r>
              <a:rPr lang="es-ES_tradnl" dirty="0"/>
              <a:t>" y "</a:t>
            </a:r>
            <a:r>
              <a:rPr lang="es-ES_tradnl" dirty="0" err="1"/>
              <a:t>Account.Bname</a:t>
            </a:r>
            <a:r>
              <a:rPr lang="es-ES_tradnl" dirty="0"/>
              <a:t>" son los mismos, y por lo tanto, No es necesario mostrar ambas columnas. Es por eso que RA elimina una de las columnas y solo muestra una. Para nuestro ejemplo, este tipo de unión se denomina unión natural y se muestra como "Cuenta NJN de sucursal", sabiendo que la igualdad se fuerza automáticamente en los atributos </a:t>
            </a:r>
            <a:r>
              <a:rPr lang="es-ES_tradnl" dirty="0" err="1"/>
              <a:t>Bname</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63703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smtClean="0"/>
              <a:t>Tenga </a:t>
            </a:r>
            <a:r>
              <a:rPr lang="es-ES_tradnl" dirty="0"/>
              <a:t>en cuenta que cualquier operación de unión natural se reduce a una operación de productos cartesianos si las dos relaciones no tienen atributos en común. </a:t>
            </a:r>
            <a:r>
              <a:rPr lang="es-ES_tradnl" dirty="0" smtClean="0"/>
              <a:t>La Figura 4.1 muestra los operadores de unión, SD y SI en RA usando diagramas de </a:t>
            </a:r>
            <a:r>
              <a:rPr lang="es-ES_tradnl" dirty="0" err="1" smtClean="0"/>
              <a:t>Venn</a:t>
            </a:r>
            <a:r>
              <a:rPr lang="es-ES_tradnl" dirty="0" smtClean="0"/>
              <a:t>. Las áreas sombreadas para UN y SD y el área sombreada para SI representan la respuesta para cada operador.</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3159291" y="4058653"/>
            <a:ext cx="5519207" cy="1944436"/>
          </a:xfrm>
          <a:prstGeom prst="rect">
            <a:avLst/>
          </a:prstGeom>
        </p:spPr>
      </p:pic>
    </p:spTree>
    <p:extLst>
      <p:ext uri="{BB962C8B-B14F-4D97-AF65-F5344CB8AC3E}">
        <p14:creationId xmlns:p14="http://schemas.microsoft.com/office/powerpoint/2010/main" val="137103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20000"/>
          </a:bodyPr>
          <a:lstStyle/>
          <a:p>
            <a:r>
              <a:rPr lang="es-ES_tradnl" dirty="0"/>
              <a:t>Operador de división en Álgebra Relacional </a:t>
            </a:r>
            <a:endParaRPr lang="es-ES_tradnl" dirty="0" smtClean="0"/>
          </a:p>
          <a:p>
            <a:r>
              <a:rPr lang="es-ES_tradnl" dirty="0" smtClean="0"/>
              <a:t>Divide </a:t>
            </a:r>
            <a:r>
              <a:rPr lang="es-ES_tradnl" dirty="0"/>
              <a:t>(DV) es un operador binario que toma dos relaciones como entrada y produce una relación como salida. La operación DV en RA es similar a la operación de división en matemáticas. Usaremos un ejemplo para mostrar cómo funciona la operación de división en álgebra relacional. Supongamos que queremos encontrar a todos los clientes que tienen una cuenta en todas las sucursales ubicadas en el MPLS de la ciudad (todas y cada una). Como ciudad, MPLS tiene múltiples sucursales ubicadas en ella. Supongamos que las ramas en MPLS son </a:t>
            </a:r>
            <a:r>
              <a:rPr lang="es-ES_tradnl" dirty="0" err="1"/>
              <a:t>Main</a:t>
            </a:r>
            <a:r>
              <a:rPr lang="es-ES_tradnl" dirty="0"/>
              <a:t>, </a:t>
            </a:r>
            <a:r>
              <a:rPr lang="es-ES_tradnl" dirty="0" err="1"/>
              <a:t>Nicollet</a:t>
            </a:r>
            <a:r>
              <a:rPr lang="es-ES_tradnl" dirty="0"/>
              <a:t> y Marquette. Estamos buscando a todos los clientes que tengan al menos una cuenta en cada una de estas tres sucursales. Por ejemplo, Jones que tiene una cuenta en </a:t>
            </a:r>
            <a:r>
              <a:rPr lang="es-ES_tradnl" dirty="0" err="1"/>
              <a:t>Main</a:t>
            </a:r>
            <a:r>
              <a:rPr lang="es-ES_tradnl" dirty="0"/>
              <a:t> y una en </a:t>
            </a:r>
            <a:r>
              <a:rPr lang="es-ES_tradnl" dirty="0" err="1"/>
              <a:t>Nicollet</a:t>
            </a:r>
            <a:r>
              <a:rPr lang="es-ES_tradnl" dirty="0"/>
              <a:t> no es parte de la respuesta, mientras que Smith tiene una cuenta en </a:t>
            </a:r>
            <a:r>
              <a:rPr lang="es-ES_tradnl" dirty="0" err="1"/>
              <a:t>Main</a:t>
            </a:r>
            <a:r>
              <a:rPr lang="es-ES_tradnl" dirty="0"/>
              <a:t>, una cuenta en </a:t>
            </a:r>
            <a:r>
              <a:rPr lang="es-ES_tradnl" dirty="0" err="1"/>
              <a:t>Nicollet</a:t>
            </a:r>
            <a:r>
              <a:rPr lang="es-ES_tradnl" dirty="0"/>
              <a:t> y una cuenta en Marquette es parte de la respuesta. Jones sería parte de la respuesta si la pregunta fuera: "Encuentre clientes que tengan una cuenta en CUALQUIER sucursal en MPLS".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911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609600"/>
            <a:ext cx="10990686" cy="5342021"/>
          </a:xfrm>
        </p:spPr>
        <p:txBody>
          <a:bodyPr>
            <a:noAutofit/>
          </a:bodyPr>
          <a:lstStyle/>
          <a:p>
            <a:pPr>
              <a:lnSpc>
                <a:spcPct val="120000"/>
              </a:lnSpc>
              <a:spcBef>
                <a:spcPts val="300"/>
              </a:spcBef>
            </a:pPr>
            <a:r>
              <a:rPr lang="es-ES_tradnl" sz="2250" dirty="0" smtClean="0"/>
              <a:t>Una </a:t>
            </a:r>
            <a:r>
              <a:rPr lang="es-ES_tradnl" sz="2250" dirty="0"/>
              <a:t>consulta que se ejecute en un entorno de base de datos distribuida (DDBE) tendrá que pasar por dos tipos de optimización. </a:t>
            </a:r>
            <a:endParaRPr lang="es-ES_tradnl" sz="2250" dirty="0" smtClean="0"/>
          </a:p>
          <a:p>
            <a:pPr>
              <a:lnSpc>
                <a:spcPct val="120000"/>
              </a:lnSpc>
              <a:spcBef>
                <a:spcPts val="300"/>
              </a:spcBef>
            </a:pPr>
            <a:r>
              <a:rPr lang="es-ES_tradnl" sz="2250" dirty="0" smtClean="0"/>
              <a:t>El </a:t>
            </a:r>
            <a:r>
              <a:rPr lang="es-ES_tradnl" sz="2250" dirty="0"/>
              <a:t>primer tipo de optimización se realiza a nivel global, donde el costo de la comunicación es un factor prominente. </a:t>
            </a:r>
            <a:endParaRPr lang="es-ES_tradnl" sz="2250" dirty="0" smtClean="0"/>
          </a:p>
          <a:p>
            <a:pPr>
              <a:lnSpc>
                <a:spcPct val="120000"/>
              </a:lnSpc>
              <a:spcBef>
                <a:spcPts val="300"/>
              </a:spcBef>
            </a:pPr>
            <a:r>
              <a:rPr lang="es-ES_tradnl" sz="2250" dirty="0" smtClean="0"/>
              <a:t>El </a:t>
            </a:r>
            <a:r>
              <a:rPr lang="es-ES_tradnl" sz="2250" dirty="0"/>
              <a:t>segundo tipo de optimización se realiza a nivel local. Esto es lo que cada DBE local realiza en los fragmentos que se almacenan en el sitio local, donde la CPU local y, lo que es más importante, el tiempo de entrada / salida (E / S) del disco son los controladores principales. </a:t>
            </a:r>
            <a:endParaRPr lang="es-ES_tradnl" sz="2250" dirty="0" smtClean="0"/>
          </a:p>
          <a:p>
            <a:pPr>
              <a:lnSpc>
                <a:spcPct val="120000"/>
              </a:lnSpc>
              <a:spcBef>
                <a:spcPts val="300"/>
              </a:spcBef>
            </a:pPr>
            <a:r>
              <a:rPr lang="es-ES_tradnl" sz="2250" dirty="0" smtClean="0"/>
              <a:t>Casi </a:t>
            </a:r>
            <a:r>
              <a:rPr lang="es-ES_tradnl" sz="2250" dirty="0"/>
              <a:t>todas las alternativas de optimización global ignoran el tiempo de procesamiento local. </a:t>
            </a:r>
            <a:endParaRPr lang="es-ES_tradnl" sz="2250" dirty="0" smtClean="0"/>
          </a:p>
          <a:p>
            <a:pPr>
              <a:lnSpc>
                <a:spcPct val="120000"/>
              </a:lnSpc>
              <a:spcBef>
                <a:spcPts val="300"/>
              </a:spcBef>
            </a:pPr>
            <a:r>
              <a:rPr lang="es-ES_tradnl" sz="2250" dirty="0" smtClean="0"/>
              <a:t>Cuando </a:t>
            </a:r>
            <a:r>
              <a:rPr lang="es-ES_tradnl" sz="2250" dirty="0"/>
              <a:t>se estaban desarrollando estas alternativas, se creía que el costo de comunicación era un factor más dominante que el costo de procesamiento local. Ahora, se cree que tanto el costo de la consulta local como el costo de la comunicación global son importantes para la optimización de la consulta.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10000"/>
          </a:bodyPr>
          <a:lstStyle/>
          <a:p>
            <a:r>
              <a:rPr lang="es-ES_tradnl" dirty="0" smtClean="0"/>
              <a:t>La </a:t>
            </a:r>
            <a:r>
              <a:rPr lang="es-ES_tradnl" dirty="0"/>
              <a:t>diferencia clave entre estas dos preguntas es "todas" frente a "cualquiera". Para obtener la respuesta, necesitamos formar dos conjuntos de </a:t>
            </a:r>
            <a:r>
              <a:rPr lang="es-ES_tradnl" dirty="0" err="1"/>
              <a:t>tuplas</a:t>
            </a:r>
            <a:r>
              <a:rPr lang="es-ES_tradnl" dirty="0"/>
              <a:t>. El primero es el conjunto de todos los clientes y las sucursales en las que tienen una cuenta. El segundo conjunto es el conjunto de todas las ramas en MPLS. Un cliente es parte de la respuesta si para ese cliente el conjunto de sucursales de los clientes contiene el conjunto de sucursales en MPLS. La operación que realiza estos pasos es la operación de división. La figura 4.2 muestra los dos conjuntos y la respuesta después de la operación de división. La expresión "S = PJ </a:t>
            </a:r>
            <a:r>
              <a:rPr lang="es-ES_tradnl" baseline="-25000" dirty="0" err="1"/>
              <a:t>bname</a:t>
            </a:r>
            <a:r>
              <a:rPr lang="es-ES_tradnl" dirty="0"/>
              <a:t> (</a:t>
            </a:r>
            <a:r>
              <a:rPr lang="es-ES_tradnl" dirty="0" err="1"/>
              <a:t>SL</a:t>
            </a:r>
            <a:r>
              <a:rPr lang="es-ES_tradnl" baseline="-25000" dirty="0" err="1"/>
              <a:t>bcity</a:t>
            </a:r>
            <a:r>
              <a:rPr lang="es-ES_tradnl" baseline="-25000" dirty="0"/>
              <a:t> =‘ MPLS </a:t>
            </a:r>
            <a:r>
              <a:rPr lang="es-ES_tradnl" baseline="-25000" dirty="0" smtClean="0"/>
              <a:t>’</a:t>
            </a:r>
            <a:r>
              <a:rPr lang="es-ES_tradnl" dirty="0" smtClean="0"/>
              <a:t>(</a:t>
            </a:r>
            <a:r>
              <a:rPr lang="es-ES_tradnl" dirty="0" err="1" smtClean="0"/>
              <a:t>Branch</a:t>
            </a:r>
            <a:r>
              <a:rPr lang="es-ES_tradnl" dirty="0" smtClean="0"/>
              <a:t>))" </a:t>
            </a:r>
            <a:r>
              <a:rPr lang="es-ES_tradnl" dirty="0"/>
              <a:t>representa el conjunto de todos los nombres de rama en MPLS. La expresión "R = </a:t>
            </a:r>
            <a:r>
              <a:rPr lang="es-ES_tradnl" dirty="0" err="1"/>
              <a:t>PJ</a:t>
            </a:r>
            <a:r>
              <a:rPr lang="es-ES_tradnl" baseline="-25000" dirty="0" err="1"/>
              <a:t>cname</a:t>
            </a:r>
            <a:r>
              <a:rPr lang="es-ES_tradnl" baseline="-25000" dirty="0"/>
              <a:t>, </a:t>
            </a:r>
            <a:r>
              <a:rPr lang="es-ES_tradnl" baseline="-25000" dirty="0" err="1"/>
              <a:t>bname</a:t>
            </a:r>
            <a:r>
              <a:rPr lang="es-ES_tradnl" baseline="-25000" dirty="0"/>
              <a:t> </a:t>
            </a:r>
            <a:r>
              <a:rPr lang="es-ES_tradnl" dirty="0" smtClean="0"/>
              <a:t>(</a:t>
            </a:r>
            <a:r>
              <a:rPr lang="en-US" dirty="0"/>
              <a:t>Account NJN Customer</a:t>
            </a:r>
            <a:r>
              <a:rPr lang="es-ES_tradnl" dirty="0" smtClean="0"/>
              <a:t>)" </a:t>
            </a:r>
            <a:r>
              <a:rPr lang="es-ES_tradnl" dirty="0"/>
              <a:t>representa el conjunto de todos los nombres de clientes y sus nombres de sucursal para todos los clientes del banco. Por lo tanto, la respuesta puede ser alcanzada por el siguiente: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7372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1007094" y="1672511"/>
            <a:ext cx="4509503" cy="2674838"/>
          </a:xfrm>
          <a:prstGeom prst="rect">
            <a:avLst/>
          </a:prstGeom>
        </p:spPr>
      </p:pic>
      <p:pic>
        <p:nvPicPr>
          <p:cNvPr id="8" name="Imagen 7"/>
          <p:cNvPicPr>
            <a:picLocks noChangeAspect="1"/>
          </p:cNvPicPr>
          <p:nvPr/>
        </p:nvPicPr>
        <p:blipFill>
          <a:blip r:embed="rId3"/>
          <a:stretch>
            <a:fillRect/>
          </a:stretch>
        </p:blipFill>
        <p:spPr>
          <a:xfrm>
            <a:off x="5516597" y="4615933"/>
            <a:ext cx="5709534" cy="1203249"/>
          </a:xfrm>
          <a:prstGeom prst="rect">
            <a:avLst/>
          </a:prstGeom>
        </p:spPr>
      </p:pic>
    </p:spTree>
    <p:extLst>
      <p:ext uri="{BB962C8B-B14F-4D97-AF65-F5344CB8AC3E}">
        <p14:creationId xmlns:p14="http://schemas.microsoft.com/office/powerpoint/2010/main" val="1289337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a:t>Lo siguiente explica lo que realmente hace el operador de DV</a:t>
            </a:r>
            <a:r>
              <a:rPr lang="es-ES_tradnl" dirty="0" smtClean="0"/>
              <a:t>:</a:t>
            </a:r>
          </a:p>
          <a:p>
            <a:r>
              <a:rPr lang="es-ES_tradnl" dirty="0" smtClean="0"/>
              <a:t>• </a:t>
            </a:r>
            <a:r>
              <a:rPr lang="es-ES_tradnl" dirty="0"/>
              <a:t>Primero, la operación de DV realiza un agrupamiento en el atributo </a:t>
            </a:r>
            <a:r>
              <a:rPr lang="es-ES_tradnl" dirty="0" err="1"/>
              <a:t>Cname</a:t>
            </a:r>
            <a:r>
              <a:rPr lang="es-ES_tradnl" dirty="0"/>
              <a:t> de la primera relación, lo que da como resultado un conjunto de nombres de rama para cada cliente</a:t>
            </a:r>
            <a:r>
              <a:rPr lang="es-ES_tradnl" dirty="0" smtClean="0"/>
              <a:t>.</a:t>
            </a:r>
          </a:p>
          <a:p>
            <a:r>
              <a:rPr lang="es-ES_tradnl" dirty="0" smtClean="0"/>
              <a:t>• </a:t>
            </a:r>
            <a:r>
              <a:rPr lang="es-ES_tradnl" dirty="0"/>
              <a:t>Luego, verifica si el conjunto de valores de </a:t>
            </a:r>
            <a:r>
              <a:rPr lang="es-ES_tradnl" dirty="0" err="1"/>
              <a:t>Bname</a:t>
            </a:r>
            <a:r>
              <a:rPr lang="es-ES_tradnl" dirty="0"/>
              <a:t> asociados con cada valor único de </a:t>
            </a:r>
            <a:r>
              <a:rPr lang="es-ES_tradnl" dirty="0" err="1"/>
              <a:t>Cname</a:t>
            </a:r>
            <a:r>
              <a:rPr lang="es-ES_tradnl" dirty="0"/>
              <a:t> es el mismo conjunto o un </a:t>
            </a:r>
            <a:r>
              <a:rPr lang="es-ES_tradnl" dirty="0" err="1"/>
              <a:t>superconjunto</a:t>
            </a:r>
            <a:r>
              <a:rPr lang="es-ES_tradnl" dirty="0"/>
              <a:t> del conjunto de valores de </a:t>
            </a:r>
            <a:r>
              <a:rPr lang="es-ES_tradnl" dirty="0" err="1"/>
              <a:t>Bname</a:t>
            </a:r>
            <a:r>
              <a:rPr lang="es-ES_tradnl" dirty="0"/>
              <a:t> de la segunda relación. Si es (el mismo conjunto o </a:t>
            </a:r>
            <a:r>
              <a:rPr lang="es-ES_tradnl" dirty="0" err="1"/>
              <a:t>superconjunto</a:t>
            </a:r>
            <a:r>
              <a:rPr lang="es-ES_tradnl" dirty="0"/>
              <a:t>), entonces el cliente identificado por ese </a:t>
            </a:r>
            <a:r>
              <a:rPr lang="es-ES_tradnl" dirty="0" err="1"/>
              <a:t>Cname</a:t>
            </a:r>
            <a:r>
              <a:rPr lang="es-ES_tradnl" dirty="0"/>
              <a:t> es parte del resultado de la división</a:t>
            </a:r>
            <a:r>
              <a:rPr lang="es-ES_tradnl" dirty="0" smtClean="0"/>
              <a:t>.</a:t>
            </a:r>
          </a:p>
          <a:p>
            <a:r>
              <a:rPr lang="es-ES_tradnl" dirty="0" smtClean="0"/>
              <a:t>Dado </a:t>
            </a:r>
            <a:r>
              <a:rPr lang="es-ES_tradnl" dirty="0"/>
              <a:t>que DV es una operación derivada, se puede expresar utilizando las operaciones de RA base expresadas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90773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64042"/>
            <a:ext cx="3477126" cy="3292308"/>
          </a:xfrm>
        </p:spPr>
        <p:txBody>
          <a:bodyPr>
            <a:normAutofit/>
          </a:bodyPr>
          <a:lstStyle/>
          <a:p>
            <a:r>
              <a:rPr lang="es-ES_tradnl"/>
              <a:t>Hemos mostrado los resultados de estos pasos en la Figura 4.3 para el ejemplo del banco.</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841375" y="1619584"/>
            <a:ext cx="6394450" cy="1009650"/>
          </a:xfrm>
          <a:prstGeom prst="rect">
            <a:avLst/>
          </a:prstGeom>
        </p:spPr>
      </p:pic>
      <p:pic>
        <p:nvPicPr>
          <p:cNvPr id="7" name="Imagen 6"/>
          <p:cNvPicPr>
            <a:picLocks noChangeAspect="1"/>
          </p:cNvPicPr>
          <p:nvPr/>
        </p:nvPicPr>
        <p:blipFill>
          <a:blip r:embed="rId3"/>
          <a:stretch>
            <a:fillRect/>
          </a:stretch>
        </p:blipFill>
        <p:spPr>
          <a:xfrm>
            <a:off x="6095999" y="2629234"/>
            <a:ext cx="5326223" cy="3292308"/>
          </a:xfrm>
          <a:prstGeom prst="rect">
            <a:avLst/>
          </a:prstGeom>
        </p:spPr>
      </p:pic>
    </p:spTree>
    <p:extLst>
      <p:ext uri="{BB962C8B-B14F-4D97-AF65-F5344CB8AC3E}">
        <p14:creationId xmlns:p14="http://schemas.microsoft.com/office/powerpoint/2010/main" val="784982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558" y="300957"/>
            <a:ext cx="10760242" cy="1325563"/>
          </a:xfrm>
        </p:spPr>
        <p:txBody>
          <a:bodyPr/>
          <a:lstStyle/>
          <a:p>
            <a:r>
              <a:rPr lang="en-US" dirty="0"/>
              <a:t>QUERY PROCESSING IN CENTRALIZED SYSTEMS</a:t>
            </a:r>
          </a:p>
        </p:txBody>
      </p:sp>
      <p:sp>
        <p:nvSpPr>
          <p:cNvPr id="3" name="Marcador de contenido 2"/>
          <p:cNvSpPr>
            <a:spLocks noGrp="1"/>
          </p:cNvSpPr>
          <p:nvPr>
            <p:ph idx="1"/>
          </p:nvPr>
        </p:nvSpPr>
        <p:spPr>
          <a:xfrm>
            <a:off x="838200" y="1626520"/>
            <a:ext cx="10515600" cy="4729830"/>
          </a:xfrm>
        </p:spPr>
        <p:txBody>
          <a:bodyPr>
            <a:normAutofit/>
          </a:bodyPr>
          <a:lstStyle/>
          <a:p>
            <a:r>
              <a:rPr lang="es-ES_tradnl" dirty="0"/>
              <a:t>El objetivo del subsistema de procesamiento de consultas de un DBMS debe ser minimizar la cantidad de tiempo que lleva devolver la respuesta a la consulta de un usuario. </a:t>
            </a:r>
            <a:endParaRPr lang="es-ES_tradnl" dirty="0" smtClean="0"/>
          </a:p>
          <a:p>
            <a:r>
              <a:rPr lang="es-ES_tradnl" dirty="0" smtClean="0"/>
              <a:t>Obviamente</a:t>
            </a:r>
            <a:r>
              <a:rPr lang="es-ES_tradnl" dirty="0"/>
              <a:t>, la métrica del tiempo de respuesta es la más importante para el usuario. Sin embargo, hay otros elementos de costo que preocupan al sistema, que no necesariamente resultan en el mejor tiempo de respuesta. Por ejemplo, el sistema puede decidir optimizar la cantidad de recursos que utiliza para obtener la respuesta a la consulta de un usuario </a:t>
            </a:r>
            <a:r>
              <a:rPr lang="es-ES_tradnl" dirty="0" smtClean="0"/>
              <a:t>determinado. </a:t>
            </a:r>
            <a:r>
              <a:rPr lang="es-ES_tradnl" dirty="0"/>
              <a:t>En otros casos, podemos intentar maximizar el rendimiento de todo el sistema.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506318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Esto puede traducirse en un tiempo de respuesta "razonable" para todas las consultas en lugar de centrarse en el tiempo de respuesta para una consulta específica. Estos objetivos son a veces contradictorios y no siempre significan el tiempo de respuesta más rápido para un usuario o grupo de usuarios determinado. En un sistema centralizado, los objetivos del procesador de consultas pueden incluir lo siguiente</a:t>
            </a:r>
            <a:r>
              <a:rPr lang="es-ES_tradnl" dirty="0" smtClean="0"/>
              <a:t>:</a:t>
            </a:r>
          </a:p>
          <a:p>
            <a:pPr marL="0" indent="0">
              <a:buNone/>
            </a:pPr>
            <a:r>
              <a:rPr lang="es-ES_tradnl" dirty="0" smtClean="0"/>
              <a:t>• </a:t>
            </a:r>
            <a:r>
              <a:rPr lang="es-ES_tradnl" dirty="0"/>
              <a:t>Minimizar el tiempo de respuesta de la consulta</a:t>
            </a:r>
            <a:r>
              <a:rPr lang="es-ES_tradnl" dirty="0" smtClean="0"/>
              <a:t>.</a:t>
            </a:r>
          </a:p>
          <a:p>
            <a:pPr marL="0" indent="0">
              <a:buNone/>
            </a:pPr>
            <a:r>
              <a:rPr lang="es-ES_tradnl" dirty="0" smtClean="0"/>
              <a:t>• </a:t>
            </a:r>
            <a:r>
              <a:rPr lang="es-ES_tradnl" dirty="0"/>
              <a:t>Maximizar el paralelismo en el sistema</a:t>
            </a:r>
            <a:r>
              <a:rPr lang="es-ES_tradnl" dirty="0" smtClean="0"/>
              <a:t>.</a:t>
            </a:r>
          </a:p>
          <a:p>
            <a:pPr marL="0" indent="0">
              <a:buNone/>
            </a:pPr>
            <a:r>
              <a:rPr lang="es-ES_tradnl" dirty="0" smtClean="0"/>
              <a:t>• </a:t>
            </a:r>
            <a:r>
              <a:rPr lang="es-ES_tradnl" dirty="0"/>
              <a:t>Maximizar el rendimiento del sistema</a:t>
            </a:r>
            <a:r>
              <a:rPr lang="es-ES_tradnl" dirty="0" smtClean="0"/>
              <a:t>.</a:t>
            </a:r>
          </a:p>
          <a:p>
            <a:pPr marL="0" indent="0">
              <a:buNone/>
            </a:pPr>
            <a:r>
              <a:rPr lang="es-ES_tradnl" dirty="0" smtClean="0"/>
              <a:t>• Minimizar </a:t>
            </a:r>
            <a:r>
              <a:rPr lang="es-ES_tradnl" dirty="0"/>
              <a:t>los recursos totales utilizados (cantidad de memoria, espacio en disco, caché, etc</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885578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92326"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El sistema podría ser incapaz de alcanzar todos estos objetivos. Por ejemplo, minimizar el uso total de recursos puede no generar un tiempo de respuesta de consulta mínimo. </a:t>
            </a:r>
            <a:endParaRPr lang="es-ES_tradnl" dirty="0" smtClean="0"/>
          </a:p>
          <a:p>
            <a:r>
              <a:rPr lang="es-ES_tradnl" dirty="0" smtClean="0"/>
              <a:t>Se </a:t>
            </a:r>
            <a:r>
              <a:rPr lang="es-ES_tradnl" dirty="0"/>
              <a:t>entiende que minimizar la cantidad de memoria asignada </a:t>
            </a:r>
            <a:r>
              <a:rPr lang="es-ES_tradnl" dirty="0" smtClean="0"/>
              <a:t>al ordenamiento de </a:t>
            </a:r>
            <a:r>
              <a:rPr lang="es-ES_tradnl" dirty="0"/>
              <a:t>las relaciones </a:t>
            </a:r>
            <a:r>
              <a:rPr lang="es-ES_tradnl" dirty="0" smtClean="0"/>
              <a:t>puede </a:t>
            </a:r>
            <a:r>
              <a:rPr lang="es-ES_tradnl" dirty="0"/>
              <a:t>tener un impacto directo en la rapidez con que se puede clasificar una </a:t>
            </a:r>
            <a:r>
              <a:rPr lang="es-ES_tradnl" dirty="0" smtClean="0"/>
              <a:t>relación. </a:t>
            </a:r>
            <a:r>
              <a:rPr lang="es-ES_tradnl" dirty="0"/>
              <a:t>Cuantas más páginas de memoria </a:t>
            </a:r>
            <a:r>
              <a:rPr lang="es-ES_tradnl" dirty="0" smtClean="0"/>
              <a:t>(</a:t>
            </a:r>
            <a:r>
              <a:rPr lang="en-US" dirty="0"/>
              <a:t>memory frames</a:t>
            </a:r>
            <a:r>
              <a:rPr lang="es-ES_tradnl" dirty="0" smtClean="0"/>
              <a:t>) </a:t>
            </a:r>
            <a:r>
              <a:rPr lang="es-ES_tradnl" dirty="0"/>
              <a:t>se asignen al proceso de clasificación, más rápido se puede hacer </a:t>
            </a:r>
            <a:r>
              <a:rPr lang="es-ES_tradnl" dirty="0" smtClean="0"/>
              <a:t>el ordenamiento, </a:t>
            </a:r>
            <a:r>
              <a:rPr lang="es-ES_tradnl" dirty="0"/>
              <a:t>pero como la memoria física total es limitada, al aumentar el tamaño de la memoria </a:t>
            </a:r>
            <a:r>
              <a:rPr lang="es-ES_tradnl" dirty="0" smtClean="0"/>
              <a:t>para ordenamiento </a:t>
            </a:r>
            <a:r>
              <a:rPr lang="es-ES_tradnl" dirty="0"/>
              <a:t>se reduce la cantidad de memoria que se puede asignar a otras estructuras de </a:t>
            </a:r>
            <a:r>
              <a:rPr lang="es-ES_tradnl" dirty="0" smtClean="0"/>
              <a:t>datos, almacenamiento </a:t>
            </a:r>
            <a:r>
              <a:rPr lang="es-ES_tradnl" dirty="0"/>
              <a:t>de tablas en memoria, y otros procesos. En efecto, esto puede aumentar el tiempo de respuesta de la consulta. </a:t>
            </a:r>
          </a:p>
        </p:txBody>
      </p:sp>
      <p:sp>
        <p:nvSpPr>
          <p:cNvPr id="4"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033946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7752" y="300956"/>
            <a:ext cx="10856495"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El punto central de cualquier procesador de consultas en un sistema centralizado o distribuido es el diccionario de datos (DD) (el catálogo). </a:t>
            </a:r>
            <a:endParaRPr lang="es-ES_tradnl" dirty="0" smtClean="0"/>
          </a:p>
          <a:p>
            <a:r>
              <a:rPr lang="es-ES_tradnl" dirty="0" smtClean="0"/>
              <a:t>En </a:t>
            </a:r>
            <a:r>
              <a:rPr lang="es-ES_tradnl" dirty="0"/>
              <a:t>un sistema centralizado, el catálogo contiene información de diccionario sobre tablas, índices, vistas y columnas asociadas a cada tabla o índice. El catálogo también contiene estadísticas sobre las estructuras en la base de datos. Un sistema puede almacenar el número de páginas utilizadas por cada relación e índices, el número de filas por página para una relación dada, el número de valores únicos en las columnas clave de una relación dada, los tipos de claves, el número de índice de hoja páginas, y así sucesivamente. </a:t>
            </a:r>
            <a:endParaRPr lang="es-ES_tradnl" dirty="0" smtClean="0"/>
          </a:p>
          <a:p>
            <a:r>
              <a:rPr lang="es-ES_tradnl" dirty="0" smtClean="0"/>
              <a:t>En </a:t>
            </a:r>
            <a:r>
              <a:rPr lang="es-ES_tradnl" dirty="0"/>
              <a:t>un sistema distribuido, el catálogo almacena información adicional relacionada con la distribución de la información en el sistema. La información sobre cómo se fragmentan las relaciones, la ubicación de cada fragmento, la velocidad de los enlaces de comunicación que conectan los sitios, la sobrecarga asociada con el envío de mensajes y la velocidad de la CPU local son ejemplos de los detalles que el catálogo puede contener en un sistema distribuido.</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1317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9864" y="365125"/>
            <a:ext cx="10696074" cy="1325563"/>
          </a:xfrm>
        </p:spPr>
        <p:txBody>
          <a:bodyPr/>
          <a:lstStyle/>
          <a:p>
            <a:r>
              <a:rPr lang="en-US" dirty="0"/>
              <a:t>QUERY PROCESSING IN CENTRALIZED SYSTEMS</a:t>
            </a:r>
          </a:p>
        </p:txBody>
      </p:sp>
      <p:pic>
        <p:nvPicPr>
          <p:cNvPr id="5" name="Imagen 4"/>
          <p:cNvPicPr>
            <a:picLocks noChangeAspect="1"/>
          </p:cNvPicPr>
          <p:nvPr/>
        </p:nvPicPr>
        <p:blipFill>
          <a:blip r:embed="rId2"/>
          <a:stretch>
            <a:fillRect/>
          </a:stretch>
        </p:blipFill>
        <p:spPr>
          <a:xfrm>
            <a:off x="581526" y="1963488"/>
            <a:ext cx="11280662" cy="4244708"/>
          </a:xfrm>
          <a:prstGeom prst="rect">
            <a:avLst/>
          </a:prstGeom>
        </p:spPr>
      </p:pic>
    </p:spTree>
    <p:extLst>
      <p:ext uri="{BB962C8B-B14F-4D97-AF65-F5344CB8AC3E}">
        <p14:creationId xmlns:p14="http://schemas.microsoft.com/office/powerpoint/2010/main" val="231101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824411" cy="1325563"/>
          </a:xfrm>
        </p:spPr>
        <p:txBody>
          <a:bodyPr/>
          <a:lstStyle/>
          <a:p>
            <a:r>
              <a:rPr lang="en-US" dirty="0"/>
              <a:t>QUERY PROCESSING IN CENTRALIZED SYSTEMS</a:t>
            </a:r>
          </a:p>
        </p:txBody>
      </p:sp>
      <p:sp>
        <p:nvSpPr>
          <p:cNvPr id="3" name="Marcador de contenido 2"/>
          <p:cNvSpPr>
            <a:spLocks noGrp="1"/>
          </p:cNvSpPr>
          <p:nvPr>
            <p:ph idx="1"/>
          </p:nvPr>
        </p:nvSpPr>
        <p:spPr/>
        <p:txBody>
          <a:bodyPr>
            <a:normAutofit/>
          </a:bodyPr>
          <a:lstStyle/>
          <a:p>
            <a:r>
              <a:rPr lang="en-US" dirty="0" err="1"/>
              <a:t>Existen</a:t>
            </a:r>
            <a:r>
              <a:rPr lang="en-US" dirty="0"/>
              <a:t> dos </a:t>
            </a:r>
            <a:r>
              <a:rPr lang="en-US" dirty="0" smtClean="0"/>
              <a:t>t</a:t>
            </a:r>
            <a:r>
              <a:rPr lang="es-ES" dirty="0" smtClean="0"/>
              <a:t>é</a:t>
            </a:r>
            <a:r>
              <a:rPr lang="en-US" dirty="0" err="1" smtClean="0"/>
              <a:t>cnicas</a:t>
            </a:r>
            <a:r>
              <a:rPr lang="en-US" dirty="0" smtClean="0"/>
              <a:t> </a:t>
            </a:r>
            <a:r>
              <a:rPr lang="en-US" dirty="0" err="1"/>
              <a:t>principales</a:t>
            </a:r>
            <a:r>
              <a:rPr lang="en-US" dirty="0"/>
              <a:t> de </a:t>
            </a:r>
            <a:r>
              <a:rPr lang="en-US" dirty="0" err="1" smtClean="0"/>
              <a:t>optimizaci</a:t>
            </a:r>
            <a:r>
              <a:rPr lang="es-ES" dirty="0" err="1" smtClean="0"/>
              <a:t>ó</a:t>
            </a:r>
            <a:r>
              <a:rPr lang="en-US" dirty="0" smtClean="0"/>
              <a:t>n </a:t>
            </a:r>
            <a:r>
              <a:rPr lang="en-US" dirty="0"/>
              <a:t>de </a:t>
            </a:r>
            <a:r>
              <a:rPr lang="en-US" dirty="0" err="1"/>
              <a:t>consultas</a:t>
            </a:r>
            <a:r>
              <a:rPr lang="en-US" dirty="0"/>
              <a:t>, </a:t>
            </a:r>
            <a:r>
              <a:rPr lang="en-US" dirty="0" err="1"/>
              <a:t>aunque</a:t>
            </a:r>
            <a:r>
              <a:rPr lang="en-US" dirty="0"/>
              <a:t> en la </a:t>
            </a:r>
            <a:r>
              <a:rPr lang="en-US" dirty="0" err="1" smtClean="0"/>
              <a:t>pr</a:t>
            </a:r>
            <a:r>
              <a:rPr lang="es-ES" dirty="0" smtClean="0"/>
              <a:t>á</a:t>
            </a:r>
            <a:r>
              <a:rPr lang="en-US" dirty="0" err="1" smtClean="0"/>
              <a:t>ctica</a:t>
            </a:r>
            <a:r>
              <a:rPr lang="en-US" dirty="0" smtClean="0"/>
              <a:t> </a:t>
            </a:r>
            <a:r>
              <a:rPr lang="en-US" dirty="0"/>
              <a:t>se </a:t>
            </a:r>
            <a:r>
              <a:rPr lang="en-US" dirty="0" err="1"/>
              <a:t>suelen</a:t>
            </a:r>
            <a:r>
              <a:rPr lang="en-US" dirty="0"/>
              <a:t> </a:t>
            </a:r>
            <a:r>
              <a:rPr lang="en-US" dirty="0" err="1" smtClean="0"/>
              <a:t>combinar</a:t>
            </a:r>
            <a:r>
              <a:rPr lang="en-US" dirty="0"/>
              <a:t> </a:t>
            </a:r>
            <a:r>
              <a:rPr lang="en-US" dirty="0" err="1" smtClean="0"/>
              <a:t>ambas</a:t>
            </a:r>
            <a:r>
              <a:rPr lang="en-US" dirty="0" smtClean="0"/>
              <a:t> </a:t>
            </a:r>
            <a:r>
              <a:rPr lang="en-US" dirty="0" err="1"/>
              <a:t>estrategias</a:t>
            </a:r>
            <a:r>
              <a:rPr lang="en-US" dirty="0"/>
              <a:t>. La </a:t>
            </a:r>
            <a:r>
              <a:rPr lang="en-US" dirty="0" err="1"/>
              <a:t>primera</a:t>
            </a:r>
            <a:r>
              <a:rPr lang="en-US" dirty="0"/>
              <a:t> </a:t>
            </a:r>
            <a:r>
              <a:rPr lang="en-US" dirty="0" smtClean="0"/>
              <a:t>t</a:t>
            </a:r>
            <a:r>
              <a:rPr lang="es-ES" dirty="0" smtClean="0"/>
              <a:t>é</a:t>
            </a:r>
            <a:r>
              <a:rPr lang="en-US" dirty="0" err="1" smtClean="0"/>
              <a:t>cnica</a:t>
            </a:r>
            <a:r>
              <a:rPr lang="en-US" dirty="0" smtClean="0"/>
              <a:t> </a:t>
            </a:r>
            <a:r>
              <a:rPr lang="en-US" dirty="0" err="1"/>
              <a:t>utiliza</a:t>
            </a:r>
            <a:r>
              <a:rPr lang="en-US" dirty="0"/>
              <a:t> </a:t>
            </a:r>
            <a:r>
              <a:rPr lang="en-US" i="1" dirty="0" err="1"/>
              <a:t>reglas</a:t>
            </a:r>
            <a:r>
              <a:rPr lang="en-US" i="1" dirty="0"/>
              <a:t> </a:t>
            </a:r>
            <a:r>
              <a:rPr lang="en-US" i="1" dirty="0" err="1" smtClean="0"/>
              <a:t>heur</a:t>
            </a:r>
            <a:r>
              <a:rPr lang="es-ES" i="1" dirty="0" smtClean="0"/>
              <a:t>í</a:t>
            </a:r>
            <a:r>
              <a:rPr lang="en-US" i="1" dirty="0" err="1" smtClean="0"/>
              <a:t>stica</a:t>
            </a:r>
            <a:r>
              <a:rPr lang="en-US" dirty="0" err="1" smtClean="0"/>
              <a:t>s</a:t>
            </a:r>
            <a:r>
              <a:rPr lang="en-US" dirty="0" smtClean="0"/>
              <a:t> </a:t>
            </a:r>
            <a:r>
              <a:rPr lang="en-US" dirty="0" err="1"/>
              <a:t>que</a:t>
            </a:r>
            <a:r>
              <a:rPr lang="en-US" dirty="0"/>
              <a:t> </a:t>
            </a:r>
            <a:r>
              <a:rPr lang="en-US" dirty="0" err="1"/>
              <a:t>ordenan</a:t>
            </a:r>
            <a:r>
              <a:rPr lang="en-US" dirty="0"/>
              <a:t> </a:t>
            </a:r>
            <a:r>
              <a:rPr lang="en-US" dirty="0" err="1"/>
              <a:t>las</a:t>
            </a:r>
            <a:r>
              <a:rPr lang="en-US" dirty="0"/>
              <a:t> </a:t>
            </a:r>
            <a:r>
              <a:rPr lang="en-US" dirty="0" err="1"/>
              <a:t>operaciones</a:t>
            </a:r>
            <a:r>
              <a:rPr lang="en-US" dirty="0"/>
              <a:t> de </a:t>
            </a:r>
            <a:r>
              <a:rPr lang="en-US" dirty="0" err="1"/>
              <a:t>una</a:t>
            </a:r>
            <a:r>
              <a:rPr lang="en-US" dirty="0"/>
              <a:t> </a:t>
            </a:r>
            <a:r>
              <a:rPr lang="en-US" dirty="0" err="1"/>
              <a:t>consulta</a:t>
            </a:r>
            <a:r>
              <a:rPr lang="en-US" dirty="0"/>
              <a:t>.</a:t>
            </a:r>
          </a:p>
          <a:p>
            <a:r>
              <a:rPr lang="en-US" dirty="0"/>
              <a:t>La </a:t>
            </a:r>
            <a:r>
              <a:rPr lang="en-US" dirty="0" err="1"/>
              <a:t>otra</a:t>
            </a:r>
            <a:r>
              <a:rPr lang="en-US" dirty="0"/>
              <a:t> </a:t>
            </a:r>
            <a:r>
              <a:rPr lang="en-US" dirty="0" smtClean="0"/>
              <a:t>t</a:t>
            </a:r>
            <a:r>
              <a:rPr lang="es-ES" dirty="0" smtClean="0"/>
              <a:t>é</a:t>
            </a:r>
            <a:r>
              <a:rPr lang="en-US" dirty="0" err="1" smtClean="0"/>
              <a:t>cnica</a:t>
            </a:r>
            <a:r>
              <a:rPr lang="en-US" dirty="0" smtClean="0"/>
              <a:t> </a:t>
            </a:r>
            <a:r>
              <a:rPr lang="en-US" dirty="0" err="1"/>
              <a:t>compara</a:t>
            </a:r>
            <a:r>
              <a:rPr lang="en-US" dirty="0"/>
              <a:t> </a:t>
            </a:r>
            <a:r>
              <a:rPr lang="en-US" dirty="0" err="1"/>
              <a:t>diferentes</a:t>
            </a:r>
            <a:r>
              <a:rPr lang="en-US" dirty="0"/>
              <a:t> </a:t>
            </a:r>
            <a:r>
              <a:rPr lang="en-US" dirty="0" err="1"/>
              <a:t>estrategias</a:t>
            </a:r>
            <a:r>
              <a:rPr lang="en-US" dirty="0"/>
              <a:t> </a:t>
            </a:r>
            <a:r>
              <a:rPr lang="en-US" dirty="0" smtClean="0"/>
              <a:t>bas</a:t>
            </a:r>
            <a:r>
              <a:rPr lang="es-ES" dirty="0" smtClean="0"/>
              <a:t>á</a:t>
            </a:r>
            <a:r>
              <a:rPr lang="en-US" dirty="0" err="1" smtClean="0"/>
              <a:t>ndose</a:t>
            </a:r>
            <a:r>
              <a:rPr lang="en-US" dirty="0" smtClean="0"/>
              <a:t> </a:t>
            </a:r>
            <a:r>
              <a:rPr lang="en-US" dirty="0"/>
              <a:t>en </a:t>
            </a:r>
            <a:r>
              <a:rPr lang="en-US" dirty="0" err="1"/>
              <a:t>su</a:t>
            </a:r>
            <a:r>
              <a:rPr lang="en-US" dirty="0"/>
              <a:t> </a:t>
            </a:r>
            <a:r>
              <a:rPr lang="en-US" dirty="0" err="1"/>
              <a:t>coste</a:t>
            </a:r>
            <a:r>
              <a:rPr lang="en-US" dirty="0"/>
              <a:t> </a:t>
            </a:r>
            <a:r>
              <a:rPr lang="en-US" dirty="0" err="1"/>
              <a:t>relativo</a:t>
            </a:r>
            <a:r>
              <a:rPr lang="en-US" dirty="0"/>
              <a:t> y </a:t>
            </a:r>
            <a:r>
              <a:rPr lang="en-US" dirty="0" err="1"/>
              <a:t>selecciona</a:t>
            </a:r>
            <a:r>
              <a:rPr lang="en-US" dirty="0"/>
              <a:t> </a:t>
            </a:r>
            <a:r>
              <a:rPr lang="en-US" dirty="0" err="1"/>
              <a:t>aquella</a:t>
            </a:r>
            <a:r>
              <a:rPr lang="en-US" dirty="0"/>
              <a:t> </a:t>
            </a:r>
            <a:r>
              <a:rPr lang="en-US" dirty="0" err="1" smtClean="0"/>
              <a:t>que</a:t>
            </a:r>
            <a:r>
              <a:rPr lang="en-US" dirty="0" smtClean="0"/>
              <a:t> </a:t>
            </a:r>
            <a:r>
              <a:rPr lang="en-US" dirty="0" err="1" smtClean="0"/>
              <a:t>minimice</a:t>
            </a:r>
            <a:r>
              <a:rPr lang="en-US" dirty="0" smtClean="0"/>
              <a:t> </a:t>
            </a:r>
            <a:r>
              <a:rPr lang="en-US" dirty="0"/>
              <a:t>el </a:t>
            </a:r>
            <a:r>
              <a:rPr lang="en-US" dirty="0" err="1"/>
              <a:t>uso</a:t>
            </a:r>
            <a:r>
              <a:rPr lang="en-US" dirty="0"/>
              <a:t> de </a:t>
            </a:r>
            <a:r>
              <a:rPr lang="en-US" dirty="0" err="1"/>
              <a:t>recursos</a:t>
            </a:r>
            <a:r>
              <a:rPr lang="en-US" dirty="0"/>
              <a:t>. </a:t>
            </a:r>
            <a:r>
              <a:rPr lang="en-US" dirty="0" err="1"/>
              <a:t>Puesto</a:t>
            </a:r>
            <a:r>
              <a:rPr lang="en-US" dirty="0"/>
              <a:t> </a:t>
            </a:r>
            <a:r>
              <a:rPr lang="en-US" dirty="0" err="1"/>
              <a:t>que</a:t>
            </a:r>
            <a:r>
              <a:rPr lang="en-US" dirty="0"/>
              <a:t> el </a:t>
            </a:r>
            <a:r>
              <a:rPr lang="en-US" dirty="0" err="1"/>
              <a:t>acceso</a:t>
            </a:r>
            <a:r>
              <a:rPr lang="en-US" dirty="0"/>
              <a:t> a disco </a:t>
            </a:r>
            <a:r>
              <a:rPr lang="en-US" dirty="0" err="1"/>
              <a:t>resulta</a:t>
            </a:r>
            <a:r>
              <a:rPr lang="en-US" dirty="0"/>
              <a:t> lento </a:t>
            </a:r>
            <a:r>
              <a:rPr lang="en-US" dirty="0" err="1"/>
              <a:t>comparado</a:t>
            </a:r>
            <a:r>
              <a:rPr lang="en-US" dirty="0"/>
              <a:t> con el </a:t>
            </a:r>
            <a:r>
              <a:rPr lang="en-US" dirty="0" err="1"/>
              <a:t>acceso</a:t>
            </a:r>
            <a:r>
              <a:rPr lang="en-US" dirty="0"/>
              <a:t> a </a:t>
            </a:r>
            <a:r>
              <a:rPr lang="en-US" dirty="0" err="1"/>
              <a:t>memoria</a:t>
            </a:r>
            <a:r>
              <a:rPr lang="en-US" dirty="0"/>
              <a:t>, </a:t>
            </a:r>
            <a:r>
              <a:rPr lang="en-US" dirty="0" smtClean="0"/>
              <a:t>los </a:t>
            </a:r>
            <a:r>
              <a:rPr lang="en-US" dirty="0" err="1" smtClean="0"/>
              <a:t>accesos</a:t>
            </a:r>
            <a:r>
              <a:rPr lang="en-US" dirty="0" smtClean="0"/>
              <a:t> </a:t>
            </a:r>
            <a:r>
              <a:rPr lang="en-US" dirty="0"/>
              <a:t>a disco </a:t>
            </a:r>
            <a:r>
              <a:rPr lang="en-US" dirty="0" err="1"/>
              <a:t>tienden</a:t>
            </a:r>
            <a:r>
              <a:rPr lang="en-US" dirty="0"/>
              <a:t> a </a:t>
            </a:r>
            <a:r>
              <a:rPr lang="en-US" dirty="0" err="1"/>
              <a:t>representar</a:t>
            </a:r>
            <a:r>
              <a:rPr lang="en-US" dirty="0"/>
              <a:t> el </a:t>
            </a:r>
            <a:r>
              <a:rPr lang="en-US" dirty="0" err="1"/>
              <a:t>coste</a:t>
            </a:r>
            <a:r>
              <a:rPr lang="en-US" dirty="0"/>
              <a:t> </a:t>
            </a:r>
            <a:r>
              <a:rPr lang="en-US" dirty="0" smtClean="0"/>
              <a:t>m</a:t>
            </a:r>
            <a:r>
              <a:rPr lang="es-ES" dirty="0" smtClean="0"/>
              <a:t>á</a:t>
            </a:r>
            <a:r>
              <a:rPr lang="en-US" dirty="0" smtClean="0"/>
              <a:t>s </a:t>
            </a:r>
            <a:r>
              <a:rPr lang="en-US" dirty="0" err="1"/>
              <a:t>importante</a:t>
            </a:r>
            <a:r>
              <a:rPr lang="en-US" dirty="0"/>
              <a:t> del </a:t>
            </a:r>
            <a:r>
              <a:rPr lang="en-US" dirty="0" err="1"/>
              <a:t>procesamiento</a:t>
            </a:r>
            <a:r>
              <a:rPr lang="en-US" dirty="0"/>
              <a:t> de </a:t>
            </a:r>
            <a:r>
              <a:rPr lang="en-US" dirty="0" err="1"/>
              <a:t>consultas</a:t>
            </a:r>
            <a:r>
              <a:rPr lang="en-US" dirty="0"/>
              <a:t> en un </a:t>
            </a:r>
            <a:r>
              <a:rPr lang="en-US" dirty="0" smtClean="0"/>
              <a:t>SGBD. </a:t>
            </a:r>
            <a:endParaRPr lang="en-US" dirty="0"/>
          </a:p>
        </p:txBody>
      </p:sp>
    </p:spTree>
    <p:extLst>
      <p:ext uri="{BB962C8B-B14F-4D97-AF65-F5344CB8AC3E}">
        <p14:creationId xmlns:p14="http://schemas.microsoft.com/office/powerpoint/2010/main" val="197821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10000"/>
          </a:bodyPr>
          <a:lstStyle/>
          <a:p>
            <a:r>
              <a:rPr lang="es-ES_tradnl" dirty="0"/>
              <a:t>Supongamos que tenemos dos copias de una relación en dos servidores diferentes, donde el primer servidor es mucho más rápido que el segundo servidor, pero al mismo tiempo, la conexión al primer servidor es mucho más lenta que la conexión al segundo servidor ( Quizás estemos más cerca del segundo servidor). </a:t>
            </a:r>
            <a:endParaRPr lang="es-ES_tradnl" dirty="0" smtClean="0"/>
          </a:p>
          <a:p>
            <a:r>
              <a:rPr lang="es-ES_tradnl" dirty="0" smtClean="0"/>
              <a:t>Una </a:t>
            </a:r>
            <a:r>
              <a:rPr lang="es-ES_tradnl" dirty="0"/>
              <a:t>estrategia de optimización que solo considerara el costo de comunicación elegiría al segundo servidor para ejecutar la consulta local. Esta no será necesariamente la mejor estrategia, debido a la velocidad del servidor elegido (segundo). </a:t>
            </a:r>
            <a:endParaRPr lang="es-ES_tradnl" dirty="0" smtClean="0"/>
          </a:p>
          <a:p>
            <a:r>
              <a:rPr lang="es-ES_tradnl" dirty="0" smtClean="0"/>
              <a:t>El </a:t>
            </a:r>
            <a:r>
              <a:rPr lang="es-ES_tradnl" dirty="0"/>
              <a:t>tiempo total para ejecutar una consulta en un sistema distribuido consiste en el tiempo que toma comunicar las consultas locales a las </a:t>
            </a:r>
            <a:r>
              <a:rPr lang="es-ES_tradnl" dirty="0" err="1"/>
              <a:t>DBEs</a:t>
            </a:r>
            <a:r>
              <a:rPr lang="es-ES_tradnl" dirty="0"/>
              <a:t> locales; el tiempo que lleva ejecutar los fragmentos de consulta locales; el tiempo que lleva reunir los datos y generar los resultados finales; y el tiempo que lleva mostrar los resultados al usuario.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833627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a:t>QUERY PROCESSING IN CENTRALIZED SYSTEMS</a:t>
            </a:r>
          </a:p>
        </p:txBody>
      </p:sp>
      <p:sp>
        <p:nvSpPr>
          <p:cNvPr id="3" name="Marcador de contenido 2"/>
          <p:cNvSpPr>
            <a:spLocks noGrp="1"/>
          </p:cNvSpPr>
          <p:nvPr>
            <p:ph idx="1"/>
          </p:nvPr>
        </p:nvSpPr>
        <p:spPr>
          <a:xfrm>
            <a:off x="689811" y="1395663"/>
            <a:ext cx="10860505" cy="5117432"/>
          </a:xfrm>
        </p:spPr>
        <p:txBody>
          <a:bodyPr>
            <a:normAutofit fontScale="85000" lnSpcReduction="20000"/>
          </a:bodyPr>
          <a:lstStyle/>
          <a:p>
            <a:pPr marL="0" indent="0">
              <a:buNone/>
            </a:pPr>
            <a:r>
              <a:rPr lang="en-US" b="1" dirty="0" err="1" smtClean="0"/>
              <a:t>Procesamiento</a:t>
            </a:r>
            <a:r>
              <a:rPr lang="en-US" b="1" dirty="0"/>
              <a:t> </a:t>
            </a:r>
            <a:r>
              <a:rPr lang="en-US" b="1" dirty="0" smtClean="0"/>
              <a:t>de </a:t>
            </a:r>
            <a:r>
              <a:rPr lang="en-US" b="1" dirty="0" err="1" smtClean="0"/>
              <a:t>consultas</a:t>
            </a:r>
            <a:r>
              <a:rPr lang="en-US" b="1" dirty="0" smtClean="0"/>
              <a:t>:</a:t>
            </a:r>
            <a:endParaRPr lang="en-US" b="1" dirty="0"/>
          </a:p>
          <a:p>
            <a:r>
              <a:rPr lang="en-US" dirty="0"/>
              <a:t>Las </a:t>
            </a:r>
            <a:r>
              <a:rPr lang="en-US" dirty="0" err="1"/>
              <a:t>actividades</a:t>
            </a:r>
            <a:r>
              <a:rPr lang="en-US" dirty="0"/>
              <a:t> </a:t>
            </a:r>
            <a:r>
              <a:rPr lang="en-US" dirty="0" err="1"/>
              <a:t>implicadas</a:t>
            </a:r>
            <a:r>
              <a:rPr lang="en-US" dirty="0"/>
              <a:t> en el </a:t>
            </a:r>
            <a:r>
              <a:rPr lang="en-US" dirty="0" smtClean="0"/>
              <a:t>an</a:t>
            </a:r>
            <a:r>
              <a:rPr lang="es-ES" dirty="0" smtClean="0"/>
              <a:t>á</a:t>
            </a:r>
            <a:r>
              <a:rPr lang="en-US" dirty="0" err="1" smtClean="0"/>
              <a:t>lisis</a:t>
            </a:r>
            <a:r>
              <a:rPr lang="en-US" dirty="0" smtClean="0"/>
              <a:t> </a:t>
            </a:r>
            <a:r>
              <a:rPr lang="en-US" dirty="0" err="1" smtClean="0"/>
              <a:t>sint</a:t>
            </a:r>
            <a:r>
              <a:rPr lang="es-ES" dirty="0" smtClean="0"/>
              <a:t>á</a:t>
            </a:r>
            <a:r>
              <a:rPr lang="en-US" dirty="0" err="1" smtClean="0"/>
              <a:t>ctico</a:t>
            </a:r>
            <a:r>
              <a:rPr lang="en-US" dirty="0"/>
              <a:t>, la </a:t>
            </a:r>
            <a:r>
              <a:rPr lang="en-US" dirty="0" err="1" smtClean="0"/>
              <a:t>validaci</a:t>
            </a:r>
            <a:r>
              <a:rPr lang="es-ES" dirty="0" err="1" smtClean="0"/>
              <a:t>ó</a:t>
            </a:r>
            <a:r>
              <a:rPr lang="en-US" dirty="0" smtClean="0"/>
              <a:t>n</a:t>
            </a:r>
            <a:r>
              <a:rPr lang="en-US" dirty="0"/>
              <a:t>, la </a:t>
            </a:r>
            <a:r>
              <a:rPr lang="en-US" dirty="0" err="1" smtClean="0"/>
              <a:t>optimizaci</a:t>
            </a:r>
            <a:r>
              <a:rPr lang="es-ES" dirty="0" err="1" smtClean="0"/>
              <a:t>ó</a:t>
            </a:r>
            <a:r>
              <a:rPr lang="en-US" dirty="0" smtClean="0"/>
              <a:t>n y la </a:t>
            </a:r>
            <a:r>
              <a:rPr lang="en-US" dirty="0" err="1" smtClean="0"/>
              <a:t>ejecuci</a:t>
            </a:r>
            <a:r>
              <a:rPr lang="es-ES" dirty="0" err="1" smtClean="0"/>
              <a:t>ó</a:t>
            </a:r>
            <a:r>
              <a:rPr lang="en-US" dirty="0" smtClean="0"/>
              <a:t>n </a:t>
            </a:r>
            <a:r>
              <a:rPr lang="en-US" dirty="0"/>
              <a:t>de </a:t>
            </a:r>
            <a:r>
              <a:rPr lang="en-US" dirty="0" err="1"/>
              <a:t>una</a:t>
            </a:r>
            <a:r>
              <a:rPr lang="en-US" dirty="0"/>
              <a:t> </a:t>
            </a:r>
            <a:r>
              <a:rPr lang="en-US" dirty="0" err="1"/>
              <a:t>consulta</a:t>
            </a:r>
            <a:r>
              <a:rPr lang="en-US" dirty="0"/>
              <a:t>.</a:t>
            </a:r>
          </a:p>
          <a:p>
            <a:r>
              <a:rPr lang="en-US" dirty="0"/>
              <a:t>Los </a:t>
            </a:r>
            <a:r>
              <a:rPr lang="en-US" dirty="0" err="1"/>
              <a:t>objetivos</a:t>
            </a:r>
            <a:r>
              <a:rPr lang="en-US" dirty="0"/>
              <a:t> del </a:t>
            </a:r>
            <a:r>
              <a:rPr lang="en-US" dirty="0" err="1"/>
              <a:t>procesamiento</a:t>
            </a:r>
            <a:r>
              <a:rPr lang="en-US" dirty="0"/>
              <a:t> de </a:t>
            </a:r>
            <a:r>
              <a:rPr lang="en-US" dirty="0" err="1"/>
              <a:t>consultas</a:t>
            </a:r>
            <a:r>
              <a:rPr lang="en-US" dirty="0"/>
              <a:t> son </a:t>
            </a:r>
            <a:r>
              <a:rPr lang="en-US" dirty="0" err="1"/>
              <a:t>transformar</a:t>
            </a:r>
            <a:r>
              <a:rPr lang="en-US" dirty="0"/>
              <a:t> </a:t>
            </a:r>
            <a:r>
              <a:rPr lang="en-US" dirty="0" err="1"/>
              <a:t>una</a:t>
            </a:r>
            <a:r>
              <a:rPr lang="en-US" dirty="0"/>
              <a:t> </a:t>
            </a:r>
            <a:r>
              <a:rPr lang="en-US" dirty="0" err="1"/>
              <a:t>consulta</a:t>
            </a:r>
            <a:r>
              <a:rPr lang="en-US" dirty="0"/>
              <a:t> </a:t>
            </a:r>
            <a:r>
              <a:rPr lang="en-US" dirty="0" err="1"/>
              <a:t>escrita</a:t>
            </a:r>
            <a:r>
              <a:rPr lang="en-US" dirty="0"/>
              <a:t> en un </a:t>
            </a:r>
            <a:r>
              <a:rPr lang="en-US" dirty="0" err="1"/>
              <a:t>lenguaje</a:t>
            </a:r>
            <a:r>
              <a:rPr lang="en-US" dirty="0"/>
              <a:t> de </a:t>
            </a:r>
            <a:r>
              <a:rPr lang="en-US" dirty="0" smtClean="0"/>
              <a:t>alto </a:t>
            </a:r>
            <a:r>
              <a:rPr lang="en-US" dirty="0" err="1" smtClean="0"/>
              <a:t>nivel</a:t>
            </a:r>
            <a:r>
              <a:rPr lang="en-US" dirty="0"/>
              <a:t>, </a:t>
            </a:r>
            <a:r>
              <a:rPr lang="en-US" dirty="0" err="1"/>
              <a:t>normalmente</a:t>
            </a:r>
            <a:r>
              <a:rPr lang="en-US" dirty="0"/>
              <a:t> SQL, en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correcta</a:t>
            </a:r>
            <a:r>
              <a:rPr lang="en-US" dirty="0"/>
              <a:t> y </a:t>
            </a:r>
            <a:r>
              <a:rPr lang="en-US" dirty="0" err="1"/>
              <a:t>eficiente</a:t>
            </a:r>
            <a:r>
              <a:rPr lang="en-US" dirty="0"/>
              <a:t> </a:t>
            </a:r>
            <a:r>
              <a:rPr lang="en-US" dirty="0" err="1"/>
              <a:t>expresada</a:t>
            </a:r>
            <a:r>
              <a:rPr lang="en-US" dirty="0"/>
              <a:t> en un </a:t>
            </a:r>
            <a:r>
              <a:rPr lang="en-US" dirty="0" err="1"/>
              <a:t>lenguaje</a:t>
            </a:r>
            <a:r>
              <a:rPr lang="en-US" dirty="0"/>
              <a:t> de </a:t>
            </a:r>
            <a:r>
              <a:rPr lang="en-US" dirty="0" err="1" smtClean="0"/>
              <a:t>bajo</a:t>
            </a:r>
            <a:r>
              <a:rPr lang="en-US" dirty="0"/>
              <a:t> </a:t>
            </a:r>
            <a:r>
              <a:rPr lang="en-US" dirty="0" err="1" smtClean="0"/>
              <a:t>nivel</a:t>
            </a:r>
            <a:r>
              <a:rPr lang="en-US" dirty="0" smtClean="0"/>
              <a:t> </a:t>
            </a:r>
            <a:r>
              <a:rPr lang="en-US" dirty="0"/>
              <a:t>(</a:t>
            </a:r>
            <a:r>
              <a:rPr lang="en-US" dirty="0" err="1" smtClean="0"/>
              <a:t>implementaci</a:t>
            </a:r>
            <a:r>
              <a:rPr lang="es-ES" dirty="0" err="1" smtClean="0"/>
              <a:t>ó</a:t>
            </a:r>
            <a:r>
              <a:rPr lang="en-US" dirty="0" smtClean="0"/>
              <a:t>n </a:t>
            </a:r>
            <a:r>
              <a:rPr lang="en-US" dirty="0"/>
              <a:t>de </a:t>
            </a:r>
            <a:r>
              <a:rPr lang="es-ES" dirty="0" smtClean="0"/>
              <a:t>á</a:t>
            </a:r>
            <a:r>
              <a:rPr lang="en-US" dirty="0" err="1" smtClean="0"/>
              <a:t>lgebra</a:t>
            </a:r>
            <a:r>
              <a:rPr lang="en-US" dirty="0" smtClean="0"/>
              <a:t> </a:t>
            </a:r>
            <a:r>
              <a:rPr lang="en-US" dirty="0" err="1"/>
              <a:t>relacional</a:t>
            </a:r>
            <a:r>
              <a:rPr lang="en-US" dirty="0"/>
              <a:t>) y </a:t>
            </a:r>
            <a:r>
              <a:rPr lang="en-US" dirty="0" err="1"/>
              <a:t>ejecutar</a:t>
            </a:r>
            <a:r>
              <a:rPr lang="en-US" dirty="0"/>
              <a:t> la </a:t>
            </a:r>
            <a:r>
              <a:rPr lang="en-US" dirty="0" err="1"/>
              <a:t>estrategia</a:t>
            </a:r>
            <a:r>
              <a:rPr lang="en-US" dirty="0"/>
              <a:t> para </a:t>
            </a:r>
            <a:r>
              <a:rPr lang="en-US" dirty="0" err="1"/>
              <a:t>extraer</a:t>
            </a:r>
            <a:r>
              <a:rPr lang="en-US" dirty="0"/>
              <a:t> los </a:t>
            </a:r>
            <a:r>
              <a:rPr lang="en-US" dirty="0" err="1"/>
              <a:t>datos</a:t>
            </a:r>
            <a:r>
              <a:rPr lang="en-US" dirty="0"/>
              <a:t> </a:t>
            </a:r>
            <a:r>
              <a:rPr lang="en-US" dirty="0" err="1"/>
              <a:t>requeridos</a:t>
            </a:r>
            <a:r>
              <a:rPr lang="en-US" dirty="0"/>
              <a:t>.</a:t>
            </a:r>
          </a:p>
          <a:p>
            <a:pPr marL="0" indent="0">
              <a:buNone/>
            </a:pPr>
            <a:r>
              <a:rPr lang="en-US" b="1" dirty="0" err="1" smtClean="0"/>
              <a:t>Optimizaci</a:t>
            </a:r>
            <a:r>
              <a:rPr lang="es-ES" b="1" dirty="0" err="1" smtClean="0"/>
              <a:t>ó</a:t>
            </a:r>
            <a:r>
              <a:rPr lang="en-US" b="1" dirty="0" smtClean="0"/>
              <a:t>n</a:t>
            </a:r>
            <a:r>
              <a:rPr lang="en-US" b="1" dirty="0"/>
              <a:t> </a:t>
            </a:r>
            <a:r>
              <a:rPr lang="en-US" b="1" dirty="0" smtClean="0"/>
              <a:t>de </a:t>
            </a:r>
            <a:r>
              <a:rPr lang="en-US" b="1" dirty="0" err="1" smtClean="0"/>
              <a:t>consultas</a:t>
            </a:r>
            <a:r>
              <a:rPr lang="en-US" b="1" dirty="0" smtClean="0"/>
              <a:t>:</a:t>
            </a:r>
            <a:endParaRPr lang="en-US" b="1" dirty="0"/>
          </a:p>
          <a:p>
            <a:r>
              <a:rPr lang="en-US" dirty="0"/>
              <a:t>La </a:t>
            </a:r>
            <a:r>
              <a:rPr lang="en-US" dirty="0" err="1"/>
              <a:t>actividad</a:t>
            </a:r>
            <a:r>
              <a:rPr lang="en-US" dirty="0"/>
              <a:t> de </a:t>
            </a:r>
            <a:r>
              <a:rPr lang="en-US" dirty="0" err="1"/>
              <a:t>seleccionar</a:t>
            </a:r>
            <a:r>
              <a:rPr lang="en-US" dirty="0"/>
              <a:t>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eficiente</a:t>
            </a:r>
            <a:r>
              <a:rPr lang="en-US" dirty="0"/>
              <a:t> para el </a:t>
            </a:r>
            <a:r>
              <a:rPr lang="en-US" dirty="0" err="1" smtClean="0"/>
              <a:t>procesamiento</a:t>
            </a:r>
            <a:r>
              <a:rPr lang="en-US" dirty="0"/>
              <a:t> </a:t>
            </a:r>
            <a:r>
              <a:rPr lang="en-US" dirty="0" smtClean="0"/>
              <a:t>de </a:t>
            </a:r>
            <a:r>
              <a:rPr lang="en-US" dirty="0" err="1"/>
              <a:t>una</a:t>
            </a:r>
            <a:r>
              <a:rPr lang="en-US" dirty="0"/>
              <a:t> </a:t>
            </a:r>
            <a:r>
              <a:rPr lang="en-US" dirty="0" err="1"/>
              <a:t>consulta</a:t>
            </a:r>
            <a:r>
              <a:rPr lang="en-US" dirty="0" smtClean="0"/>
              <a:t>.</a:t>
            </a:r>
          </a:p>
          <a:p>
            <a:r>
              <a:rPr lang="en-US" dirty="0"/>
              <a:t>Un </a:t>
            </a:r>
            <a:r>
              <a:rPr lang="en-US" dirty="0" err="1"/>
              <a:t>aspecto</a:t>
            </a:r>
            <a:r>
              <a:rPr lang="en-US" dirty="0"/>
              <a:t> </a:t>
            </a:r>
            <a:r>
              <a:rPr lang="en-US" dirty="0" err="1"/>
              <a:t>importante</a:t>
            </a:r>
            <a:r>
              <a:rPr lang="en-US" dirty="0"/>
              <a:t> del </a:t>
            </a:r>
            <a:r>
              <a:rPr lang="en-US" dirty="0" err="1"/>
              <a:t>procesamiento</a:t>
            </a:r>
            <a:r>
              <a:rPr lang="en-US" dirty="0"/>
              <a:t> de </a:t>
            </a:r>
            <a:r>
              <a:rPr lang="en-US" dirty="0" err="1"/>
              <a:t>consultas</a:t>
            </a:r>
            <a:r>
              <a:rPr lang="en-US" dirty="0"/>
              <a:t> </a:t>
            </a:r>
            <a:r>
              <a:rPr lang="en-US" dirty="0" err="1"/>
              <a:t>es</a:t>
            </a:r>
            <a:r>
              <a:rPr lang="en-US" dirty="0"/>
              <a:t> la </a:t>
            </a:r>
            <a:r>
              <a:rPr lang="en-US" dirty="0" err="1" smtClean="0"/>
              <a:t>optimizaci</a:t>
            </a:r>
            <a:r>
              <a:rPr lang="es-ES" dirty="0" err="1" smtClean="0"/>
              <a:t>ó</a:t>
            </a:r>
            <a:r>
              <a:rPr lang="en-US" dirty="0" smtClean="0"/>
              <a:t>n </a:t>
            </a:r>
            <a:r>
              <a:rPr lang="en-US" dirty="0"/>
              <a:t>de la </a:t>
            </a:r>
            <a:r>
              <a:rPr lang="en-US" dirty="0" err="1"/>
              <a:t>consulta</a:t>
            </a:r>
            <a:r>
              <a:rPr lang="en-US" dirty="0"/>
              <a:t>. </a:t>
            </a:r>
            <a:r>
              <a:rPr lang="en-US" dirty="0" err="1"/>
              <a:t>Puesto</a:t>
            </a:r>
            <a:r>
              <a:rPr lang="en-US" dirty="0"/>
              <a:t> </a:t>
            </a:r>
            <a:r>
              <a:rPr lang="en-US" dirty="0" err="1"/>
              <a:t>que</a:t>
            </a:r>
            <a:r>
              <a:rPr lang="en-US" dirty="0"/>
              <a:t> hay </a:t>
            </a:r>
            <a:r>
              <a:rPr lang="en-US" dirty="0" err="1" smtClean="0"/>
              <a:t>otras</a:t>
            </a:r>
            <a:r>
              <a:rPr lang="en-US" dirty="0"/>
              <a:t> </a:t>
            </a:r>
            <a:r>
              <a:rPr lang="en-US" dirty="0" err="1" smtClean="0"/>
              <a:t>transformaciones</a:t>
            </a:r>
            <a:r>
              <a:rPr lang="en-US" dirty="0" smtClean="0"/>
              <a:t> </a:t>
            </a:r>
            <a:r>
              <a:rPr lang="en-US" dirty="0" err="1"/>
              <a:t>equivalentes</a:t>
            </a:r>
            <a:r>
              <a:rPr lang="en-US" dirty="0"/>
              <a:t> de la </a:t>
            </a:r>
            <a:r>
              <a:rPr lang="en-US" dirty="0" err="1"/>
              <a:t>misma</a:t>
            </a:r>
            <a:r>
              <a:rPr lang="en-US" dirty="0"/>
              <a:t> </a:t>
            </a:r>
            <a:r>
              <a:rPr lang="en-US" dirty="0" err="1"/>
              <a:t>consulta</a:t>
            </a:r>
            <a:r>
              <a:rPr lang="en-US" dirty="0"/>
              <a:t> de alto </a:t>
            </a:r>
            <a:r>
              <a:rPr lang="en-US" dirty="0" err="1"/>
              <a:t>nivel</a:t>
            </a:r>
            <a:r>
              <a:rPr lang="en-US" dirty="0"/>
              <a:t>, el </a:t>
            </a:r>
            <a:r>
              <a:rPr lang="en-US" dirty="0" err="1"/>
              <a:t>objetivo</a:t>
            </a:r>
            <a:r>
              <a:rPr lang="en-US" dirty="0"/>
              <a:t> de la </a:t>
            </a:r>
            <a:r>
              <a:rPr lang="en-US" dirty="0" err="1" smtClean="0"/>
              <a:t>optimizaci</a:t>
            </a:r>
            <a:r>
              <a:rPr lang="es-ES" dirty="0" err="1" smtClean="0"/>
              <a:t>ó</a:t>
            </a:r>
            <a:r>
              <a:rPr lang="en-US" dirty="0" smtClean="0"/>
              <a:t>n </a:t>
            </a:r>
            <a:r>
              <a:rPr lang="en-US" dirty="0"/>
              <a:t>de </a:t>
            </a:r>
            <a:r>
              <a:rPr lang="en-US" dirty="0" err="1" smtClean="0"/>
              <a:t>consultas</a:t>
            </a:r>
            <a:r>
              <a:rPr lang="en-US" dirty="0"/>
              <a:t> </a:t>
            </a:r>
            <a:r>
              <a:rPr lang="en-US" dirty="0" err="1" smtClean="0"/>
              <a:t>consiste</a:t>
            </a:r>
            <a:r>
              <a:rPr lang="en-US" dirty="0" smtClean="0"/>
              <a:t> </a:t>
            </a:r>
            <a:r>
              <a:rPr lang="en-US" dirty="0"/>
              <a:t>en </a:t>
            </a:r>
            <a:r>
              <a:rPr lang="en-US" dirty="0" err="1"/>
              <a:t>elegir</a:t>
            </a:r>
            <a:r>
              <a:rPr lang="en-US" dirty="0"/>
              <a:t> </a:t>
            </a:r>
            <a:r>
              <a:rPr lang="en-US" dirty="0" err="1"/>
              <a:t>aquella</a:t>
            </a:r>
            <a:r>
              <a:rPr lang="en-US" dirty="0"/>
              <a:t> </a:t>
            </a:r>
            <a:r>
              <a:rPr lang="en-US" dirty="0" err="1"/>
              <a:t>que</a:t>
            </a:r>
            <a:r>
              <a:rPr lang="en-US" dirty="0"/>
              <a:t> </a:t>
            </a:r>
            <a:r>
              <a:rPr lang="en-US" dirty="0" err="1"/>
              <a:t>minimice</a:t>
            </a:r>
            <a:r>
              <a:rPr lang="en-US" dirty="0"/>
              <a:t> el </a:t>
            </a:r>
            <a:r>
              <a:rPr lang="en-US" dirty="0" err="1"/>
              <a:t>uso</a:t>
            </a:r>
            <a:r>
              <a:rPr lang="en-US" dirty="0"/>
              <a:t> de </a:t>
            </a:r>
            <a:r>
              <a:rPr lang="en-US" dirty="0" err="1"/>
              <a:t>recursos</a:t>
            </a:r>
            <a:r>
              <a:rPr lang="en-US" dirty="0"/>
              <a:t>. </a:t>
            </a:r>
            <a:r>
              <a:rPr lang="en-US" dirty="0" err="1"/>
              <a:t>Generalmente</a:t>
            </a:r>
            <a:r>
              <a:rPr lang="en-US" dirty="0"/>
              <a:t>, lo </a:t>
            </a:r>
            <a:r>
              <a:rPr lang="en-US" dirty="0" err="1"/>
              <a:t>que</a:t>
            </a:r>
            <a:r>
              <a:rPr lang="en-US" dirty="0"/>
              <a:t> </a:t>
            </a:r>
            <a:r>
              <a:rPr lang="en-US" dirty="0" err="1"/>
              <a:t>intentaremos</a:t>
            </a:r>
            <a:r>
              <a:rPr lang="en-US" dirty="0"/>
              <a:t> </a:t>
            </a:r>
            <a:r>
              <a:rPr lang="en-US" dirty="0" err="1" smtClean="0"/>
              <a:t>ser</a:t>
            </a:r>
            <a:r>
              <a:rPr lang="es-ES" dirty="0" smtClean="0"/>
              <a:t>á</a:t>
            </a:r>
            <a:r>
              <a:rPr lang="en-US" dirty="0" smtClean="0"/>
              <a:t> </a:t>
            </a:r>
            <a:r>
              <a:rPr lang="en-US" dirty="0" err="1"/>
              <a:t>reducir</a:t>
            </a:r>
            <a:r>
              <a:rPr lang="en-US" dirty="0"/>
              <a:t> </a:t>
            </a:r>
            <a:r>
              <a:rPr lang="en-US" dirty="0" smtClean="0"/>
              <a:t>el </a:t>
            </a:r>
            <a:r>
              <a:rPr lang="en-US" dirty="0" err="1" smtClean="0"/>
              <a:t>tiempo</a:t>
            </a:r>
            <a:r>
              <a:rPr lang="en-US" dirty="0" smtClean="0"/>
              <a:t> </a:t>
            </a:r>
            <a:r>
              <a:rPr lang="en-US" dirty="0"/>
              <a:t>total de </a:t>
            </a:r>
            <a:r>
              <a:rPr lang="en-US" dirty="0" err="1" smtClean="0"/>
              <a:t>ejecuci</a:t>
            </a:r>
            <a:r>
              <a:rPr lang="es-ES" dirty="0" err="1" smtClean="0"/>
              <a:t>ó</a:t>
            </a:r>
            <a:r>
              <a:rPr lang="en-US" dirty="0" smtClean="0"/>
              <a:t>n </a:t>
            </a:r>
            <a:r>
              <a:rPr lang="en-US" dirty="0"/>
              <a:t>de la </a:t>
            </a:r>
            <a:r>
              <a:rPr lang="en-US" dirty="0" err="1"/>
              <a:t>consulta</a:t>
            </a:r>
            <a:r>
              <a:rPr lang="en-US" dirty="0"/>
              <a:t>, </a:t>
            </a:r>
            <a:r>
              <a:rPr lang="en-US" dirty="0" err="1"/>
              <a:t>que</a:t>
            </a:r>
            <a:r>
              <a:rPr lang="en-US" dirty="0"/>
              <a:t> </a:t>
            </a:r>
            <a:r>
              <a:rPr lang="en-US" dirty="0" err="1"/>
              <a:t>es</a:t>
            </a:r>
            <a:r>
              <a:rPr lang="en-US" dirty="0"/>
              <a:t> la </a:t>
            </a:r>
            <a:r>
              <a:rPr lang="en-US" dirty="0" err="1"/>
              <a:t>suma</a:t>
            </a:r>
            <a:r>
              <a:rPr lang="en-US" dirty="0"/>
              <a:t> de los </a:t>
            </a:r>
            <a:r>
              <a:rPr lang="en-US" dirty="0" err="1"/>
              <a:t>tiempos</a:t>
            </a:r>
            <a:r>
              <a:rPr lang="en-US" dirty="0"/>
              <a:t> de </a:t>
            </a:r>
            <a:r>
              <a:rPr lang="en-US" dirty="0" err="1" smtClean="0"/>
              <a:t>ejecuci</a:t>
            </a:r>
            <a:r>
              <a:rPr lang="es-ES" dirty="0" err="1" smtClean="0"/>
              <a:t>ó</a:t>
            </a:r>
            <a:r>
              <a:rPr lang="en-US" dirty="0" smtClean="0"/>
              <a:t>n </a:t>
            </a:r>
            <a:r>
              <a:rPr lang="en-US" dirty="0"/>
              <a:t>de </a:t>
            </a:r>
            <a:r>
              <a:rPr lang="en-US" dirty="0" err="1"/>
              <a:t>todas</a:t>
            </a:r>
            <a:r>
              <a:rPr lang="en-US" dirty="0"/>
              <a:t> </a:t>
            </a:r>
            <a:r>
              <a:rPr lang="en-US" dirty="0" err="1"/>
              <a:t>las</a:t>
            </a:r>
            <a:r>
              <a:rPr lang="en-US" dirty="0"/>
              <a:t> </a:t>
            </a:r>
            <a:r>
              <a:rPr lang="en-US" dirty="0" err="1" smtClean="0"/>
              <a:t>operaciones</a:t>
            </a:r>
            <a:r>
              <a:rPr lang="en-US" dirty="0"/>
              <a:t> </a:t>
            </a:r>
            <a:r>
              <a:rPr lang="en-US" dirty="0" err="1" smtClean="0"/>
              <a:t>individuales</a:t>
            </a:r>
            <a:r>
              <a:rPr lang="en-US" dirty="0" smtClean="0"/>
              <a:t> </a:t>
            </a:r>
            <a:r>
              <a:rPr lang="en-US" dirty="0" err="1"/>
              <a:t>que</a:t>
            </a:r>
            <a:r>
              <a:rPr lang="en-US" dirty="0"/>
              <a:t> </a:t>
            </a:r>
            <a:r>
              <a:rPr lang="en-US" dirty="0" err="1"/>
              <a:t>componen</a:t>
            </a:r>
            <a:r>
              <a:rPr lang="en-US" dirty="0"/>
              <a:t> la </a:t>
            </a:r>
            <a:r>
              <a:rPr lang="en-US" dirty="0" err="1" smtClean="0"/>
              <a:t>consulta</a:t>
            </a:r>
            <a:r>
              <a:rPr lang="en-US" dirty="0" smtClean="0"/>
              <a:t>. </a:t>
            </a:r>
            <a:endParaRPr lang="en-US" dirty="0"/>
          </a:p>
        </p:txBody>
      </p:sp>
    </p:spTree>
    <p:extLst>
      <p:ext uri="{BB962C8B-B14F-4D97-AF65-F5344CB8AC3E}">
        <p14:creationId xmlns:p14="http://schemas.microsoft.com/office/powerpoint/2010/main" val="1487745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dirty="0"/>
              <a:t>Query Parsing and Translation</a:t>
            </a:r>
          </a:p>
        </p:txBody>
      </p:sp>
      <p:sp>
        <p:nvSpPr>
          <p:cNvPr id="4" name="Marcador de contenido 3"/>
          <p:cNvSpPr>
            <a:spLocks noGrp="1"/>
          </p:cNvSpPr>
          <p:nvPr>
            <p:ph idx="1"/>
          </p:nvPr>
        </p:nvSpPr>
        <p:spPr>
          <a:xfrm>
            <a:off x="581526" y="1665204"/>
            <a:ext cx="3996606" cy="4351338"/>
          </a:xfrm>
        </p:spPr>
        <p:txBody>
          <a:bodyPr>
            <a:normAutofit fontScale="92500" lnSpcReduction="20000"/>
          </a:bodyPr>
          <a:lstStyle/>
          <a:p>
            <a:r>
              <a:rPr lang="en-US" dirty="0"/>
              <a:t>Como se </a:t>
            </a:r>
            <a:r>
              <a:rPr lang="en-US" dirty="0" err="1"/>
              <a:t>muestra</a:t>
            </a:r>
            <a:r>
              <a:rPr lang="en-US" dirty="0"/>
              <a:t> en la </a:t>
            </a:r>
            <a:r>
              <a:rPr lang="en-US" dirty="0" err="1"/>
              <a:t>Figura</a:t>
            </a:r>
            <a:r>
              <a:rPr lang="en-US" dirty="0"/>
              <a:t> 4.4, el primer </a:t>
            </a:r>
            <a:r>
              <a:rPr lang="en-US" dirty="0" err="1"/>
              <a:t>paso</a:t>
            </a:r>
            <a:r>
              <a:rPr lang="en-US" dirty="0"/>
              <a:t> para </a:t>
            </a:r>
            <a:r>
              <a:rPr lang="en-US" dirty="0" err="1"/>
              <a:t>procesar</a:t>
            </a:r>
            <a:r>
              <a:rPr lang="en-US" dirty="0"/>
              <a:t> </a:t>
            </a:r>
            <a:r>
              <a:rPr lang="en-US" dirty="0" err="1"/>
              <a:t>una</a:t>
            </a:r>
            <a:r>
              <a:rPr lang="en-US" dirty="0"/>
              <a:t> </a:t>
            </a:r>
            <a:r>
              <a:rPr lang="en-US" dirty="0" err="1"/>
              <a:t>consulta</a:t>
            </a:r>
            <a:r>
              <a:rPr lang="en-US" dirty="0"/>
              <a:t> </a:t>
            </a:r>
            <a:r>
              <a:rPr lang="en-US" dirty="0" err="1"/>
              <a:t>es</a:t>
            </a:r>
            <a:r>
              <a:rPr lang="en-US" dirty="0"/>
              <a:t> el </a:t>
            </a:r>
            <a:r>
              <a:rPr lang="en-US" dirty="0" err="1"/>
              <a:t>análisis</a:t>
            </a:r>
            <a:r>
              <a:rPr lang="en-US" dirty="0"/>
              <a:t> y la </a:t>
            </a:r>
            <a:r>
              <a:rPr lang="en-US" dirty="0" err="1"/>
              <a:t>traducción</a:t>
            </a:r>
            <a:r>
              <a:rPr lang="en-US" dirty="0"/>
              <a:t>. Durante </a:t>
            </a:r>
            <a:r>
              <a:rPr lang="en-US" dirty="0" err="1"/>
              <a:t>este</a:t>
            </a:r>
            <a:r>
              <a:rPr lang="en-US" dirty="0"/>
              <a:t> </a:t>
            </a:r>
            <a:r>
              <a:rPr lang="en-US" dirty="0" err="1"/>
              <a:t>paso</a:t>
            </a:r>
            <a:r>
              <a:rPr lang="en-US" dirty="0"/>
              <a:t>, se </a:t>
            </a:r>
            <a:r>
              <a:rPr lang="en-US" dirty="0" err="1"/>
              <a:t>comprueba</a:t>
            </a:r>
            <a:r>
              <a:rPr lang="en-US" dirty="0"/>
              <a:t> la </a:t>
            </a:r>
            <a:r>
              <a:rPr lang="en-US" dirty="0" err="1"/>
              <a:t>sintaxis</a:t>
            </a:r>
            <a:r>
              <a:rPr lang="en-US" dirty="0"/>
              <a:t> y la </a:t>
            </a:r>
            <a:r>
              <a:rPr lang="en-US" dirty="0" err="1"/>
              <a:t>exactitud</a:t>
            </a:r>
            <a:r>
              <a:rPr lang="en-US" dirty="0"/>
              <a:t> de </a:t>
            </a:r>
            <a:r>
              <a:rPr lang="en-US" dirty="0" err="1"/>
              <a:t>sus</a:t>
            </a:r>
            <a:r>
              <a:rPr lang="en-US" dirty="0"/>
              <a:t> </a:t>
            </a:r>
            <a:r>
              <a:rPr lang="en-US" dirty="0" err="1"/>
              <a:t>tipos</a:t>
            </a:r>
            <a:r>
              <a:rPr lang="en-US" dirty="0"/>
              <a:t> de </a:t>
            </a:r>
            <a:r>
              <a:rPr lang="en-US" dirty="0" err="1"/>
              <a:t>datos</a:t>
            </a:r>
            <a:r>
              <a:rPr lang="en-US" dirty="0"/>
              <a:t> en la </a:t>
            </a:r>
            <a:r>
              <a:rPr lang="en-US" dirty="0" err="1"/>
              <a:t>consulta</a:t>
            </a:r>
            <a:r>
              <a:rPr lang="en-US" dirty="0"/>
              <a:t>. Si </a:t>
            </a:r>
            <a:r>
              <a:rPr lang="en-US" dirty="0" err="1"/>
              <a:t>esta</a:t>
            </a:r>
            <a:r>
              <a:rPr lang="en-US" dirty="0"/>
              <a:t> </a:t>
            </a:r>
            <a:r>
              <a:rPr lang="en-US" dirty="0" err="1"/>
              <a:t>verificación</a:t>
            </a:r>
            <a:r>
              <a:rPr lang="en-US" dirty="0"/>
              <a:t> </a:t>
            </a:r>
            <a:r>
              <a:rPr lang="en-US" dirty="0" err="1"/>
              <a:t>pasa</a:t>
            </a:r>
            <a:r>
              <a:rPr lang="en-US" dirty="0"/>
              <a:t>, la </a:t>
            </a:r>
            <a:r>
              <a:rPr lang="en-US" dirty="0" err="1"/>
              <a:t>consulta</a:t>
            </a:r>
            <a:r>
              <a:rPr lang="en-US" dirty="0"/>
              <a:t> se traduce de </a:t>
            </a:r>
            <a:r>
              <a:rPr lang="en-US" dirty="0" err="1"/>
              <a:t>su</a:t>
            </a:r>
            <a:r>
              <a:rPr lang="en-US" dirty="0"/>
              <a:t> </a:t>
            </a:r>
            <a:r>
              <a:rPr lang="en-US" dirty="0" err="1"/>
              <a:t>representación</a:t>
            </a:r>
            <a:r>
              <a:rPr lang="en-US" dirty="0"/>
              <a:t> de SQL a </a:t>
            </a:r>
            <a:r>
              <a:rPr lang="en-US" dirty="0" err="1"/>
              <a:t>una</a:t>
            </a:r>
            <a:r>
              <a:rPr lang="en-US" dirty="0"/>
              <a:t> </a:t>
            </a:r>
            <a:r>
              <a:rPr lang="en-US" dirty="0" err="1"/>
              <a:t>expresión</a:t>
            </a:r>
            <a:r>
              <a:rPr lang="en-US" dirty="0"/>
              <a:t> de </a:t>
            </a:r>
            <a:r>
              <a:rPr lang="en-US" dirty="0" err="1"/>
              <a:t>álgebra</a:t>
            </a:r>
            <a:r>
              <a:rPr lang="en-US" dirty="0"/>
              <a:t> </a:t>
            </a:r>
            <a:r>
              <a:rPr lang="en-US" dirty="0" err="1"/>
              <a:t>relacional</a:t>
            </a:r>
            <a:r>
              <a:rPr lang="en-US" dirty="0"/>
              <a:t> </a:t>
            </a:r>
            <a:r>
              <a:rPr lang="en-US" dirty="0" err="1"/>
              <a:t>equivalente</a:t>
            </a:r>
            <a:r>
              <a:rPr lang="en-US" dirty="0" smtClean="0"/>
              <a:t>.</a:t>
            </a:r>
          </a:p>
        </p:txBody>
      </p:sp>
      <p:pic>
        <p:nvPicPr>
          <p:cNvPr id="5" name="Imagen 4"/>
          <p:cNvPicPr>
            <a:picLocks noChangeAspect="1"/>
          </p:cNvPicPr>
          <p:nvPr/>
        </p:nvPicPr>
        <p:blipFill>
          <a:blip r:embed="rId2"/>
          <a:stretch>
            <a:fillRect/>
          </a:stretch>
        </p:blipFill>
        <p:spPr>
          <a:xfrm>
            <a:off x="4578132" y="1159710"/>
            <a:ext cx="7169702" cy="2834774"/>
          </a:xfrm>
          <a:prstGeom prst="rect">
            <a:avLst/>
          </a:prstGeom>
        </p:spPr>
      </p:pic>
    </p:spTree>
    <p:extLst>
      <p:ext uri="{BB962C8B-B14F-4D97-AF65-F5344CB8AC3E}">
        <p14:creationId xmlns:p14="http://schemas.microsoft.com/office/powerpoint/2010/main" val="1637010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35773" y="349083"/>
            <a:ext cx="8627867" cy="4351338"/>
          </a:xfrm>
          <a:prstGeom prst="rect">
            <a:avLst/>
          </a:prstGeom>
        </p:spPr>
      </p:pic>
      <p:sp>
        <p:nvSpPr>
          <p:cNvPr id="5" name="Marcador de contenido 3"/>
          <p:cNvSpPr txBox="1">
            <a:spLocks/>
          </p:cNvSpPr>
          <p:nvPr/>
        </p:nvSpPr>
        <p:spPr>
          <a:xfrm>
            <a:off x="581525" y="4973052"/>
            <a:ext cx="11336365" cy="10434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mtClean="0"/>
              <a:t>El </a:t>
            </a:r>
            <a:r>
              <a:rPr lang="en-US" dirty="0" smtClean="0"/>
              <a:t>DBMS no </a:t>
            </a:r>
            <a:r>
              <a:rPr lang="en-US" dirty="0" err="1" smtClean="0"/>
              <a:t>ejecuta</a:t>
            </a:r>
            <a:r>
              <a:rPr lang="en-US" dirty="0" smtClean="0"/>
              <a:t> </a:t>
            </a:r>
            <a:r>
              <a:rPr lang="en-US" dirty="0" err="1" smtClean="0"/>
              <a:t>esta</a:t>
            </a:r>
            <a:r>
              <a:rPr lang="en-US" dirty="0" smtClean="0"/>
              <a:t> </a:t>
            </a:r>
            <a:r>
              <a:rPr lang="en-US" dirty="0" err="1" smtClean="0"/>
              <a:t>expresión</a:t>
            </a:r>
            <a:r>
              <a:rPr lang="en-US" dirty="0" smtClean="0"/>
              <a:t> </a:t>
            </a:r>
            <a:r>
              <a:rPr lang="en-US" dirty="0" err="1" smtClean="0"/>
              <a:t>como</a:t>
            </a:r>
            <a:r>
              <a:rPr lang="en-US" dirty="0" smtClean="0"/>
              <a:t> </a:t>
            </a:r>
            <a:r>
              <a:rPr lang="en-US" dirty="0" err="1" smtClean="0"/>
              <a:t>está</a:t>
            </a:r>
            <a:r>
              <a:rPr lang="en-US" dirty="0" smtClean="0"/>
              <a:t>. La </a:t>
            </a:r>
            <a:r>
              <a:rPr lang="en-US" dirty="0" err="1" smtClean="0"/>
              <a:t>expresión</a:t>
            </a:r>
            <a:r>
              <a:rPr lang="en-US" dirty="0" smtClean="0"/>
              <a:t> </a:t>
            </a:r>
            <a:r>
              <a:rPr lang="en-US" dirty="0" err="1" smtClean="0"/>
              <a:t>debe</a:t>
            </a:r>
            <a:r>
              <a:rPr lang="en-US" dirty="0" smtClean="0"/>
              <a:t> </a:t>
            </a:r>
            <a:r>
              <a:rPr lang="en-US" dirty="0" err="1" smtClean="0"/>
              <a:t>pasar</a:t>
            </a:r>
            <a:r>
              <a:rPr lang="en-US" dirty="0" smtClean="0"/>
              <a:t> </a:t>
            </a:r>
            <a:r>
              <a:rPr lang="en-US" dirty="0" err="1" smtClean="0"/>
              <a:t>por</a:t>
            </a:r>
            <a:r>
              <a:rPr lang="en-US" dirty="0" smtClean="0"/>
              <a:t> </a:t>
            </a:r>
            <a:r>
              <a:rPr lang="en-US" dirty="0" err="1" smtClean="0"/>
              <a:t>una</a:t>
            </a:r>
            <a:r>
              <a:rPr lang="en-US" dirty="0" smtClean="0"/>
              <a:t> </a:t>
            </a:r>
            <a:r>
              <a:rPr lang="en-US" dirty="0" err="1" smtClean="0"/>
              <a:t>serie</a:t>
            </a:r>
            <a:r>
              <a:rPr lang="en-US" dirty="0" smtClean="0"/>
              <a:t> de </a:t>
            </a:r>
            <a:r>
              <a:rPr lang="en-US" dirty="0" err="1" smtClean="0"/>
              <a:t>transformaciones</a:t>
            </a:r>
            <a:r>
              <a:rPr lang="en-US" dirty="0" smtClean="0"/>
              <a:t> y </a:t>
            </a:r>
            <a:r>
              <a:rPr lang="en-US" dirty="0" err="1" smtClean="0"/>
              <a:t>optimización</a:t>
            </a:r>
            <a:r>
              <a:rPr lang="en-US" dirty="0" smtClean="0"/>
              <a:t> antes de </a:t>
            </a:r>
            <a:r>
              <a:rPr lang="en-US" dirty="0" err="1" smtClean="0"/>
              <a:t>que</a:t>
            </a:r>
            <a:r>
              <a:rPr lang="en-US" dirty="0" smtClean="0"/>
              <a:t> </a:t>
            </a:r>
            <a:r>
              <a:rPr lang="en-US" dirty="0" err="1" smtClean="0"/>
              <a:t>esté</a:t>
            </a:r>
            <a:r>
              <a:rPr lang="en-US" dirty="0" smtClean="0"/>
              <a:t> </a:t>
            </a:r>
            <a:r>
              <a:rPr lang="en-US" dirty="0" err="1" smtClean="0"/>
              <a:t>lista</a:t>
            </a:r>
            <a:r>
              <a:rPr lang="en-US" dirty="0" smtClean="0"/>
              <a:t> para </a:t>
            </a:r>
            <a:r>
              <a:rPr lang="en-US" dirty="0" err="1" smtClean="0"/>
              <a:t>ejecutarse</a:t>
            </a:r>
            <a:r>
              <a:rPr lang="en-US" dirty="0" smtClean="0"/>
              <a:t>. El </a:t>
            </a:r>
            <a:r>
              <a:rPr lang="en-US" dirty="0" err="1" smtClean="0"/>
              <a:t>optimizador</a:t>
            </a:r>
            <a:r>
              <a:rPr lang="en-US" dirty="0" smtClean="0"/>
              <a:t> de </a:t>
            </a:r>
            <a:r>
              <a:rPr lang="en-US" dirty="0" err="1" smtClean="0"/>
              <a:t>consultas</a:t>
            </a:r>
            <a:r>
              <a:rPr lang="en-US" dirty="0" smtClean="0"/>
              <a:t> </a:t>
            </a:r>
            <a:r>
              <a:rPr lang="en-US" dirty="0" err="1" smtClean="0"/>
              <a:t>es</a:t>
            </a:r>
            <a:r>
              <a:rPr lang="en-US" dirty="0" smtClean="0"/>
              <a:t> el </a:t>
            </a:r>
            <a:r>
              <a:rPr lang="en-US" dirty="0" err="1" smtClean="0"/>
              <a:t>componente</a:t>
            </a:r>
            <a:r>
              <a:rPr lang="en-US" dirty="0" smtClean="0"/>
              <a:t> </a:t>
            </a:r>
            <a:r>
              <a:rPr lang="en-US" dirty="0" err="1" smtClean="0"/>
              <a:t>responsable</a:t>
            </a:r>
            <a:r>
              <a:rPr lang="en-US" dirty="0" smtClean="0"/>
              <a:t> de </a:t>
            </a:r>
            <a:r>
              <a:rPr lang="en-US" dirty="0" err="1" smtClean="0"/>
              <a:t>hacerlo</a:t>
            </a:r>
            <a:r>
              <a:rPr lang="en-US" dirty="0" smtClean="0"/>
              <a:t>.</a:t>
            </a:r>
            <a:endParaRPr lang="en-US" dirty="0"/>
          </a:p>
        </p:txBody>
      </p:sp>
    </p:spTree>
    <p:extLst>
      <p:ext uri="{BB962C8B-B14F-4D97-AF65-F5344CB8AC3E}">
        <p14:creationId xmlns:p14="http://schemas.microsoft.com/office/powerpoint/2010/main" val="571222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05949"/>
          </a:xfrm>
        </p:spPr>
        <p:txBody>
          <a:bodyPr/>
          <a:lstStyle/>
          <a:p>
            <a:r>
              <a:rPr lang="en-US" dirty="0"/>
              <a:t>Query Optimization</a:t>
            </a:r>
          </a:p>
        </p:txBody>
      </p:sp>
      <p:sp>
        <p:nvSpPr>
          <p:cNvPr id="3" name="Marcador de contenido 2"/>
          <p:cNvSpPr>
            <a:spLocks noGrp="1"/>
          </p:cNvSpPr>
          <p:nvPr>
            <p:ph idx="1"/>
          </p:nvPr>
        </p:nvSpPr>
        <p:spPr>
          <a:xfrm>
            <a:off x="561474" y="1411705"/>
            <a:ext cx="10792326" cy="5117432"/>
          </a:xfrm>
        </p:spPr>
        <p:txBody>
          <a:bodyPr>
            <a:noAutofit/>
          </a:bodyPr>
          <a:lstStyle/>
          <a:p>
            <a:r>
              <a:rPr lang="en-US" sz="2250" dirty="0"/>
              <a:t>Hay </a:t>
            </a:r>
            <a:r>
              <a:rPr lang="en-US" sz="2250" dirty="0" err="1"/>
              <a:t>tres</a:t>
            </a:r>
            <a:r>
              <a:rPr lang="en-US" sz="2250" dirty="0"/>
              <a:t> </a:t>
            </a:r>
            <a:r>
              <a:rPr lang="en-US" sz="2250" dirty="0" err="1"/>
              <a:t>pasos</a:t>
            </a:r>
            <a:r>
              <a:rPr lang="en-US" sz="2250" dirty="0"/>
              <a:t> </a:t>
            </a:r>
            <a:r>
              <a:rPr lang="en-US" sz="2250" dirty="0" err="1"/>
              <a:t>que</a:t>
            </a:r>
            <a:r>
              <a:rPr lang="en-US" sz="2250" dirty="0"/>
              <a:t> </a:t>
            </a:r>
            <a:r>
              <a:rPr lang="en-US" sz="2250" dirty="0" err="1"/>
              <a:t>componen</a:t>
            </a:r>
            <a:r>
              <a:rPr lang="en-US" sz="2250" dirty="0"/>
              <a:t> la </a:t>
            </a:r>
            <a:r>
              <a:rPr lang="en-US" sz="2250" dirty="0" err="1"/>
              <a:t>optimización</a:t>
            </a:r>
            <a:r>
              <a:rPr lang="en-US" sz="2250" dirty="0"/>
              <a:t> de </a:t>
            </a:r>
            <a:r>
              <a:rPr lang="en-US" sz="2250" dirty="0" err="1"/>
              <a:t>consulta</a:t>
            </a:r>
            <a:r>
              <a:rPr lang="en-US" sz="2250" dirty="0"/>
              <a:t>. </a:t>
            </a:r>
            <a:r>
              <a:rPr lang="en-US" sz="2250" dirty="0" err="1"/>
              <a:t>Estos</a:t>
            </a:r>
            <a:r>
              <a:rPr lang="en-US" sz="2250" dirty="0"/>
              <a:t> son la </a:t>
            </a:r>
            <a:r>
              <a:rPr lang="en-US" sz="2250" dirty="0" err="1"/>
              <a:t>estimación</a:t>
            </a:r>
            <a:r>
              <a:rPr lang="en-US" sz="2250" dirty="0"/>
              <a:t> de </a:t>
            </a:r>
            <a:r>
              <a:rPr lang="en-US" sz="2250" dirty="0" err="1"/>
              <a:t>costos</a:t>
            </a:r>
            <a:r>
              <a:rPr lang="en-US" sz="2250" dirty="0"/>
              <a:t>, la </a:t>
            </a:r>
            <a:r>
              <a:rPr lang="en-US" sz="2250" dirty="0" err="1"/>
              <a:t>generación</a:t>
            </a:r>
            <a:r>
              <a:rPr lang="en-US" sz="2250" dirty="0"/>
              <a:t> de </a:t>
            </a:r>
            <a:r>
              <a:rPr lang="en-US" sz="2250" dirty="0" smtClean="0"/>
              <a:t>plan </a:t>
            </a:r>
            <a:r>
              <a:rPr lang="en-US" sz="2250" dirty="0"/>
              <a:t>y la </a:t>
            </a:r>
            <a:r>
              <a:rPr lang="en-US" sz="2250" dirty="0" err="1"/>
              <a:t>generación</a:t>
            </a:r>
            <a:r>
              <a:rPr lang="en-US" sz="2250" dirty="0"/>
              <a:t> de </a:t>
            </a:r>
            <a:r>
              <a:rPr lang="en-US" sz="2250" dirty="0" err="1" smtClean="0"/>
              <a:t>código</a:t>
            </a:r>
            <a:r>
              <a:rPr lang="en-US" sz="2250" dirty="0" smtClean="0"/>
              <a:t> </a:t>
            </a:r>
            <a:r>
              <a:rPr lang="en-US" sz="2250" dirty="0"/>
              <a:t>de </a:t>
            </a:r>
            <a:r>
              <a:rPr lang="en-US" sz="2250" dirty="0" smtClean="0"/>
              <a:t>plan </a:t>
            </a:r>
            <a:r>
              <a:rPr lang="en-US" sz="2250" dirty="0"/>
              <a:t>de </a:t>
            </a:r>
            <a:r>
              <a:rPr lang="en-US" sz="2250" dirty="0" err="1" smtClean="0"/>
              <a:t>consulta</a:t>
            </a:r>
            <a:r>
              <a:rPr lang="en-US" sz="2250" dirty="0" smtClean="0"/>
              <a:t>. </a:t>
            </a:r>
          </a:p>
          <a:p>
            <a:r>
              <a:rPr lang="en-US" sz="2250" dirty="0" smtClean="0"/>
              <a:t>En </a:t>
            </a:r>
            <a:r>
              <a:rPr lang="en-US" sz="2250" dirty="0"/>
              <a:t>el </a:t>
            </a:r>
            <a:r>
              <a:rPr lang="en-US" sz="2250" dirty="0" err="1"/>
              <a:t>paso</a:t>
            </a:r>
            <a:r>
              <a:rPr lang="en-US" sz="2250" dirty="0"/>
              <a:t> de </a:t>
            </a:r>
            <a:r>
              <a:rPr lang="en-US" sz="2250" dirty="0" err="1"/>
              <a:t>optimización</a:t>
            </a:r>
            <a:r>
              <a:rPr lang="en-US" sz="2250" dirty="0"/>
              <a:t> </a:t>
            </a:r>
            <a:r>
              <a:rPr lang="en-US" sz="2250" dirty="0" smtClean="0"/>
              <a:t>se </a:t>
            </a:r>
            <a:r>
              <a:rPr lang="en-US" sz="2250" dirty="0" err="1" smtClean="0"/>
              <a:t>debe</a:t>
            </a:r>
            <a:r>
              <a:rPr lang="en-US" sz="2250" dirty="0" smtClean="0"/>
              <a:t> </a:t>
            </a:r>
            <a:r>
              <a:rPr lang="en-US" sz="2250" dirty="0" err="1" smtClean="0"/>
              <a:t>crear</a:t>
            </a:r>
            <a:r>
              <a:rPr lang="en-US" sz="2250" dirty="0" smtClean="0"/>
              <a:t> </a:t>
            </a:r>
            <a:r>
              <a:rPr lang="en-US" sz="2250" dirty="0"/>
              <a:t>un plan </a:t>
            </a:r>
            <a:r>
              <a:rPr lang="en-US" sz="2250" dirty="0" err="1"/>
              <a:t>óptimo</a:t>
            </a:r>
            <a:r>
              <a:rPr lang="en-US" sz="2250" dirty="0"/>
              <a:t>. </a:t>
            </a:r>
            <a:r>
              <a:rPr lang="en-US" sz="2250" dirty="0" err="1"/>
              <a:t>Una</a:t>
            </a:r>
            <a:r>
              <a:rPr lang="en-US" sz="2250" dirty="0"/>
              <a:t> </a:t>
            </a:r>
            <a:r>
              <a:rPr lang="en-US" sz="2250" dirty="0" err="1"/>
              <a:t>vez</a:t>
            </a:r>
            <a:r>
              <a:rPr lang="en-US" sz="2250" dirty="0"/>
              <a:t> </a:t>
            </a:r>
            <a:r>
              <a:rPr lang="en-US" sz="2250" dirty="0" err="1"/>
              <a:t>más</a:t>
            </a:r>
            <a:r>
              <a:rPr lang="en-US" sz="2250" dirty="0"/>
              <a:t>, un plan </a:t>
            </a:r>
            <a:r>
              <a:rPr lang="en-US" sz="2250" dirty="0" err="1"/>
              <a:t>óptimo</a:t>
            </a:r>
            <a:r>
              <a:rPr lang="en-US" sz="2250" dirty="0"/>
              <a:t> </a:t>
            </a:r>
            <a:r>
              <a:rPr lang="en-US" sz="2250" dirty="0" err="1"/>
              <a:t>puede</a:t>
            </a:r>
            <a:r>
              <a:rPr lang="en-US" sz="2250" dirty="0"/>
              <a:t> no </a:t>
            </a:r>
            <a:r>
              <a:rPr lang="en-US" sz="2250" dirty="0" err="1"/>
              <a:t>ser</a:t>
            </a:r>
            <a:r>
              <a:rPr lang="en-US" sz="2250" dirty="0"/>
              <a:t> </a:t>
            </a:r>
            <a:r>
              <a:rPr lang="en-US" sz="2250" dirty="0" err="1"/>
              <a:t>necesariamente</a:t>
            </a:r>
            <a:r>
              <a:rPr lang="en-US" sz="2250" dirty="0"/>
              <a:t> el </a:t>
            </a:r>
            <a:r>
              <a:rPr lang="en-US" sz="2250" dirty="0" err="1"/>
              <a:t>mejor</a:t>
            </a:r>
            <a:r>
              <a:rPr lang="en-US" sz="2250" dirty="0"/>
              <a:t> plan para la </a:t>
            </a:r>
            <a:r>
              <a:rPr lang="en-US" sz="2250" dirty="0" err="1"/>
              <a:t>consulta</a:t>
            </a:r>
            <a:r>
              <a:rPr lang="en-US" sz="2250" dirty="0"/>
              <a:t>. La </a:t>
            </a:r>
            <a:r>
              <a:rPr lang="en-US" sz="2250" dirty="0" err="1"/>
              <a:t>expresión</a:t>
            </a:r>
            <a:r>
              <a:rPr lang="en-US" sz="2250" dirty="0"/>
              <a:t> RA para el </a:t>
            </a:r>
            <a:r>
              <a:rPr lang="en-US" sz="2250" dirty="0" err="1"/>
              <a:t>Ejemplo</a:t>
            </a:r>
            <a:r>
              <a:rPr lang="en-US" sz="2250" dirty="0"/>
              <a:t> 4.1 no se </a:t>
            </a:r>
            <a:r>
              <a:rPr lang="en-US" sz="2250" dirty="0" err="1"/>
              <a:t>ejecuta</a:t>
            </a:r>
            <a:r>
              <a:rPr lang="en-US" sz="2250" dirty="0"/>
              <a:t> de </a:t>
            </a:r>
            <a:r>
              <a:rPr lang="en-US" sz="2250" dirty="0" err="1"/>
              <a:t>manera</a:t>
            </a:r>
            <a:r>
              <a:rPr lang="en-US" sz="2250" dirty="0"/>
              <a:t> </a:t>
            </a:r>
            <a:r>
              <a:rPr lang="en-US" sz="2250" dirty="0" err="1"/>
              <a:t>eficiente</a:t>
            </a:r>
            <a:r>
              <a:rPr lang="en-US" sz="2250" dirty="0"/>
              <a:t>, </a:t>
            </a:r>
            <a:r>
              <a:rPr lang="en-US" sz="2250" dirty="0" err="1"/>
              <a:t>ya</a:t>
            </a:r>
            <a:r>
              <a:rPr lang="en-US" sz="2250" dirty="0"/>
              <a:t> </a:t>
            </a:r>
            <a:r>
              <a:rPr lang="en-US" sz="2250" dirty="0" err="1"/>
              <a:t>que</a:t>
            </a:r>
            <a:r>
              <a:rPr lang="en-US" sz="2250" dirty="0"/>
              <a:t> la </a:t>
            </a:r>
            <a:r>
              <a:rPr lang="en-US" sz="2250" dirty="0" err="1"/>
              <a:t>formación</a:t>
            </a:r>
            <a:r>
              <a:rPr lang="en-US" sz="2250" dirty="0"/>
              <a:t> de </a:t>
            </a:r>
            <a:r>
              <a:rPr lang="en-US" sz="2250" dirty="0" err="1"/>
              <a:t>productos</a:t>
            </a:r>
            <a:r>
              <a:rPr lang="en-US" sz="2250" dirty="0"/>
              <a:t> </a:t>
            </a:r>
            <a:r>
              <a:rPr lang="en-US" sz="2250" dirty="0" err="1"/>
              <a:t>cartesianos</a:t>
            </a:r>
            <a:r>
              <a:rPr lang="en-US" sz="2250" dirty="0"/>
              <a:t> de </a:t>
            </a:r>
            <a:r>
              <a:rPr lang="en-US" sz="2250" dirty="0" err="1"/>
              <a:t>las</a:t>
            </a:r>
            <a:r>
              <a:rPr lang="en-US" sz="2250" dirty="0"/>
              <a:t> </a:t>
            </a:r>
            <a:r>
              <a:rPr lang="en-US" sz="2250" dirty="0" err="1"/>
              <a:t>tres</a:t>
            </a:r>
            <a:r>
              <a:rPr lang="en-US" sz="2250" dirty="0"/>
              <a:t> </a:t>
            </a:r>
            <a:r>
              <a:rPr lang="en-US" sz="2250" dirty="0" err="1"/>
              <a:t>tablas</a:t>
            </a:r>
            <a:r>
              <a:rPr lang="en-US" sz="2250" dirty="0"/>
              <a:t> </a:t>
            </a:r>
            <a:r>
              <a:rPr lang="en-US" sz="2250" dirty="0" err="1"/>
              <a:t>involucradas</a:t>
            </a:r>
            <a:r>
              <a:rPr lang="en-US" sz="2250" dirty="0"/>
              <a:t> en la </a:t>
            </a:r>
            <a:r>
              <a:rPr lang="en-US" sz="2250" dirty="0" err="1"/>
              <a:t>consulta</a:t>
            </a:r>
            <a:r>
              <a:rPr lang="en-US" sz="2250" dirty="0"/>
              <a:t> produce </a:t>
            </a:r>
            <a:r>
              <a:rPr lang="en-US" sz="2250" dirty="0" err="1"/>
              <a:t>grandes</a:t>
            </a:r>
            <a:r>
              <a:rPr lang="en-US" sz="2250" dirty="0"/>
              <a:t> </a:t>
            </a:r>
            <a:r>
              <a:rPr lang="en-US" sz="2250" dirty="0" err="1"/>
              <a:t>relaciones</a:t>
            </a:r>
            <a:r>
              <a:rPr lang="en-US" sz="2250" dirty="0"/>
              <a:t> </a:t>
            </a:r>
            <a:r>
              <a:rPr lang="en-US" sz="2250" dirty="0" err="1"/>
              <a:t>intermedias</a:t>
            </a:r>
            <a:r>
              <a:rPr lang="en-US" sz="2250" dirty="0"/>
              <a:t>. En </a:t>
            </a:r>
            <a:r>
              <a:rPr lang="en-US" sz="2250" dirty="0" err="1"/>
              <a:t>su</a:t>
            </a:r>
            <a:r>
              <a:rPr lang="en-US" sz="2250" dirty="0"/>
              <a:t> </a:t>
            </a:r>
            <a:r>
              <a:rPr lang="en-US" sz="2250" dirty="0" err="1"/>
              <a:t>lugar</a:t>
            </a:r>
            <a:r>
              <a:rPr lang="en-US" sz="2250" dirty="0"/>
              <a:t>, se </a:t>
            </a:r>
            <a:r>
              <a:rPr lang="en-US" sz="2250" dirty="0" err="1"/>
              <a:t>utilizan</a:t>
            </a:r>
            <a:r>
              <a:rPr lang="en-US" sz="2250" dirty="0"/>
              <a:t> </a:t>
            </a:r>
            <a:r>
              <a:rPr lang="en-US" sz="2250" dirty="0" err="1"/>
              <a:t>operadores</a:t>
            </a:r>
            <a:r>
              <a:rPr lang="en-US" sz="2250" dirty="0"/>
              <a:t> de </a:t>
            </a:r>
            <a:r>
              <a:rPr lang="en-US" sz="2250" dirty="0" smtClean="0"/>
              <a:t>join y </a:t>
            </a:r>
            <a:r>
              <a:rPr lang="en-US" sz="2250" dirty="0"/>
              <a:t>la </a:t>
            </a:r>
            <a:r>
              <a:rPr lang="en-US" sz="2250" dirty="0" err="1"/>
              <a:t>expresión</a:t>
            </a:r>
            <a:r>
              <a:rPr lang="en-US" sz="2250" dirty="0"/>
              <a:t> se </a:t>
            </a:r>
            <a:r>
              <a:rPr lang="en-US" sz="2250" dirty="0" err="1"/>
              <a:t>reescribe</a:t>
            </a:r>
            <a:r>
              <a:rPr lang="en-US" sz="2250" dirty="0"/>
              <a:t> </a:t>
            </a:r>
            <a:r>
              <a:rPr lang="en-US" sz="2250" dirty="0" err="1" smtClean="0"/>
              <a:t>como</a:t>
            </a:r>
            <a:r>
              <a:rPr lang="en-US" sz="2250" dirty="0" smtClean="0"/>
              <a:t>:</a:t>
            </a:r>
          </a:p>
          <a:p>
            <a:endParaRPr lang="en-US" sz="2250" dirty="0"/>
          </a:p>
          <a:p>
            <a:endParaRPr lang="en-US" sz="2250" dirty="0"/>
          </a:p>
          <a:p>
            <a:r>
              <a:rPr lang="en-US" sz="2250" dirty="0" err="1"/>
              <a:t>Esta</a:t>
            </a:r>
            <a:r>
              <a:rPr lang="en-US" sz="2250" dirty="0"/>
              <a:t> </a:t>
            </a:r>
            <a:r>
              <a:rPr lang="en-US" sz="2250" dirty="0" err="1"/>
              <a:t>expresión</a:t>
            </a:r>
            <a:r>
              <a:rPr lang="en-US" sz="2250" dirty="0"/>
              <a:t> se </a:t>
            </a:r>
            <a:r>
              <a:rPr lang="en-US" sz="2250" dirty="0" err="1"/>
              <a:t>puede</a:t>
            </a:r>
            <a:r>
              <a:rPr lang="en-US" sz="2250" dirty="0"/>
              <a:t> </a:t>
            </a:r>
            <a:r>
              <a:rPr lang="en-US" sz="2250" dirty="0" err="1"/>
              <a:t>refinar</a:t>
            </a:r>
            <a:r>
              <a:rPr lang="en-US" sz="2250" dirty="0"/>
              <a:t> </a:t>
            </a:r>
            <a:r>
              <a:rPr lang="en-US" sz="2250" dirty="0" err="1"/>
              <a:t>aún</a:t>
            </a:r>
            <a:r>
              <a:rPr lang="en-US" sz="2250" dirty="0"/>
              <a:t> </a:t>
            </a:r>
            <a:r>
              <a:rPr lang="en-US" sz="2250" dirty="0" err="1"/>
              <a:t>más</a:t>
            </a:r>
            <a:r>
              <a:rPr lang="en-US" sz="2250" dirty="0"/>
              <a:t> </a:t>
            </a:r>
            <a:r>
              <a:rPr lang="en-US" sz="2250" dirty="0" err="1"/>
              <a:t>eliminando</a:t>
            </a:r>
            <a:r>
              <a:rPr lang="en-US" sz="2250" dirty="0"/>
              <a:t> </a:t>
            </a:r>
            <a:r>
              <a:rPr lang="en-US" sz="2250" dirty="0" smtClean="0"/>
              <a:t>el join </a:t>
            </a:r>
            <a:r>
              <a:rPr lang="en-US" sz="2250" dirty="0" err="1" smtClean="0"/>
              <a:t>redundante</a:t>
            </a:r>
            <a:r>
              <a:rPr lang="en-US" sz="2250" dirty="0" smtClean="0"/>
              <a:t> </a:t>
            </a:r>
            <a:r>
              <a:rPr lang="en-US" sz="2250" dirty="0"/>
              <a:t>de la </a:t>
            </a:r>
            <a:r>
              <a:rPr lang="en-US" sz="2250" dirty="0" err="1"/>
              <a:t>relación</a:t>
            </a:r>
            <a:r>
              <a:rPr lang="en-US" sz="2250" dirty="0"/>
              <a:t> de </a:t>
            </a:r>
            <a:r>
              <a:rPr lang="en-US" sz="2250" dirty="0" smtClean="0"/>
              <a:t>Account </a:t>
            </a:r>
            <a:r>
              <a:rPr lang="en-US" sz="2250" dirty="0" err="1" smtClean="0"/>
              <a:t>como</a:t>
            </a:r>
            <a:r>
              <a:rPr lang="en-US" sz="2250" dirty="0" smtClean="0"/>
              <a:t>:</a:t>
            </a:r>
          </a:p>
          <a:p>
            <a:endParaRPr lang="en-US" sz="2250" dirty="0"/>
          </a:p>
          <a:p>
            <a:r>
              <a:rPr lang="en-US" sz="2250" dirty="0" err="1"/>
              <a:t>Todas</a:t>
            </a:r>
            <a:r>
              <a:rPr lang="en-US" sz="2250" dirty="0"/>
              <a:t> </a:t>
            </a:r>
            <a:r>
              <a:rPr lang="en-US" sz="2250" dirty="0" err="1"/>
              <a:t>las</a:t>
            </a:r>
            <a:r>
              <a:rPr lang="en-US" sz="2250" dirty="0"/>
              <a:t> </a:t>
            </a:r>
            <a:r>
              <a:rPr lang="en-US" sz="2250" dirty="0" err="1"/>
              <a:t>alternativas</a:t>
            </a:r>
            <a:r>
              <a:rPr lang="en-US" sz="2250" dirty="0"/>
              <a:t> </a:t>
            </a:r>
            <a:r>
              <a:rPr lang="en-US" sz="2250" dirty="0" err="1"/>
              <a:t>disponibles</a:t>
            </a:r>
            <a:r>
              <a:rPr lang="en-US" sz="2250" dirty="0"/>
              <a:t> son </a:t>
            </a:r>
            <a:r>
              <a:rPr lang="en-US" sz="2250" dirty="0" err="1"/>
              <a:t>evaluadas</a:t>
            </a:r>
            <a:r>
              <a:rPr lang="en-US" sz="2250" dirty="0"/>
              <a:t> </a:t>
            </a:r>
            <a:r>
              <a:rPr lang="en-US" sz="2250" dirty="0" err="1"/>
              <a:t>por</a:t>
            </a:r>
            <a:r>
              <a:rPr lang="en-US" sz="2250" dirty="0"/>
              <a:t> el </a:t>
            </a:r>
            <a:r>
              <a:rPr lang="en-US" sz="2250" dirty="0" err="1"/>
              <a:t>optimizador</a:t>
            </a:r>
            <a:r>
              <a:rPr lang="en-US" sz="2250" dirty="0"/>
              <a:t> de </a:t>
            </a:r>
            <a:r>
              <a:rPr lang="en-US" sz="2250" dirty="0" err="1"/>
              <a:t>consultas</a:t>
            </a:r>
            <a:r>
              <a:rPr lang="en-US" sz="2250" dirty="0"/>
              <a:t> para </a:t>
            </a:r>
            <a:r>
              <a:rPr lang="en-US" sz="2250" dirty="0" err="1"/>
              <a:t>llegar</a:t>
            </a:r>
            <a:r>
              <a:rPr lang="en-US" sz="2250" dirty="0"/>
              <a:t> a </a:t>
            </a:r>
            <a:r>
              <a:rPr lang="en-US" sz="2250" dirty="0" err="1"/>
              <a:t>una</a:t>
            </a:r>
            <a:r>
              <a:rPr lang="en-US" sz="2250" dirty="0"/>
              <a:t> </a:t>
            </a:r>
            <a:r>
              <a:rPr lang="en-US" sz="2250" dirty="0" err="1"/>
              <a:t>expresión</a:t>
            </a:r>
            <a:r>
              <a:rPr lang="en-US" sz="2250" dirty="0"/>
              <a:t> de </a:t>
            </a:r>
            <a:r>
              <a:rPr lang="en-US" sz="2250" dirty="0" err="1"/>
              <a:t>consulta</a:t>
            </a:r>
            <a:r>
              <a:rPr lang="en-US" sz="2250" dirty="0"/>
              <a:t> </a:t>
            </a:r>
            <a:r>
              <a:rPr lang="en-US" sz="2250" dirty="0" err="1"/>
              <a:t>óptima</a:t>
            </a:r>
            <a:r>
              <a:rPr lang="en-US" sz="2250" dirty="0"/>
              <a:t>.</a:t>
            </a:r>
          </a:p>
        </p:txBody>
      </p:sp>
      <p:pic>
        <p:nvPicPr>
          <p:cNvPr id="4" name="Imagen 3"/>
          <p:cNvPicPr>
            <a:picLocks noChangeAspect="1"/>
          </p:cNvPicPr>
          <p:nvPr/>
        </p:nvPicPr>
        <p:blipFill>
          <a:blip r:embed="rId2"/>
          <a:stretch>
            <a:fillRect/>
          </a:stretch>
        </p:blipFill>
        <p:spPr>
          <a:xfrm>
            <a:off x="2716278" y="3842084"/>
            <a:ext cx="6572102" cy="829811"/>
          </a:xfrm>
          <a:prstGeom prst="rect">
            <a:avLst/>
          </a:prstGeom>
        </p:spPr>
      </p:pic>
      <p:pic>
        <p:nvPicPr>
          <p:cNvPr id="5" name="Imagen 4"/>
          <p:cNvPicPr>
            <a:picLocks noChangeAspect="1"/>
          </p:cNvPicPr>
          <p:nvPr/>
        </p:nvPicPr>
        <p:blipFill>
          <a:blip r:embed="rId3"/>
          <a:stretch>
            <a:fillRect/>
          </a:stretch>
        </p:blipFill>
        <p:spPr>
          <a:xfrm>
            <a:off x="2204968" y="5404242"/>
            <a:ext cx="9481520" cy="392547"/>
          </a:xfrm>
          <a:prstGeom prst="rect">
            <a:avLst/>
          </a:prstGeom>
        </p:spPr>
      </p:pic>
    </p:spTree>
    <p:extLst>
      <p:ext uri="{BB962C8B-B14F-4D97-AF65-F5344CB8AC3E}">
        <p14:creationId xmlns:p14="http://schemas.microsoft.com/office/powerpoint/2010/main" val="1265194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p:txBody>
          <a:bodyPr/>
          <a:lstStyle/>
          <a:p>
            <a:r>
              <a:rPr lang="en-US" dirty="0"/>
              <a:t>Dada </a:t>
            </a:r>
            <a:r>
              <a:rPr lang="en-US" dirty="0" err="1"/>
              <a:t>una</a:t>
            </a:r>
            <a:r>
              <a:rPr lang="en-US" dirty="0"/>
              <a:t> </a:t>
            </a:r>
            <a:r>
              <a:rPr lang="en-US" dirty="0" err="1"/>
              <a:t>consulta</a:t>
            </a:r>
            <a:r>
              <a:rPr lang="en-US" dirty="0"/>
              <a:t> con </a:t>
            </a:r>
            <a:r>
              <a:rPr lang="en-US" dirty="0" err="1"/>
              <a:t>múltiples</a:t>
            </a:r>
            <a:r>
              <a:rPr lang="en-US" dirty="0"/>
              <a:t> </a:t>
            </a:r>
            <a:r>
              <a:rPr lang="en-US" dirty="0" err="1"/>
              <a:t>operadores</a:t>
            </a:r>
            <a:r>
              <a:rPr lang="en-US" dirty="0"/>
              <a:t> de </a:t>
            </a:r>
            <a:r>
              <a:rPr lang="en-US" dirty="0" err="1"/>
              <a:t>álgebra</a:t>
            </a:r>
            <a:r>
              <a:rPr lang="en-US" dirty="0"/>
              <a:t> </a:t>
            </a:r>
            <a:r>
              <a:rPr lang="en-US" dirty="0" err="1"/>
              <a:t>relacional</a:t>
            </a:r>
            <a:r>
              <a:rPr lang="en-US" dirty="0"/>
              <a:t>, </a:t>
            </a:r>
            <a:r>
              <a:rPr lang="en-US" dirty="0" err="1"/>
              <a:t>usualmente</a:t>
            </a:r>
            <a:r>
              <a:rPr lang="en-US" dirty="0"/>
              <a:t> hay </a:t>
            </a:r>
            <a:r>
              <a:rPr lang="en-US" dirty="0" err="1"/>
              <a:t>múltiples</a:t>
            </a:r>
            <a:r>
              <a:rPr lang="en-US" dirty="0"/>
              <a:t> </a:t>
            </a:r>
            <a:r>
              <a:rPr lang="en-US" dirty="0" err="1"/>
              <a:t>alternativas</a:t>
            </a:r>
            <a:r>
              <a:rPr lang="en-US" dirty="0"/>
              <a:t> </a:t>
            </a:r>
            <a:r>
              <a:rPr lang="en-US" dirty="0" err="1"/>
              <a:t>que</a:t>
            </a:r>
            <a:r>
              <a:rPr lang="en-US" dirty="0"/>
              <a:t> </a:t>
            </a:r>
            <a:r>
              <a:rPr lang="en-US" dirty="0" err="1"/>
              <a:t>pueden</a:t>
            </a:r>
            <a:r>
              <a:rPr lang="en-US" dirty="0"/>
              <a:t> </a:t>
            </a:r>
            <a:r>
              <a:rPr lang="en-US" dirty="0" err="1"/>
              <a:t>usarse</a:t>
            </a:r>
            <a:r>
              <a:rPr lang="en-US" dirty="0"/>
              <a:t> para </a:t>
            </a:r>
            <a:r>
              <a:rPr lang="en-US" dirty="0" err="1"/>
              <a:t>expresar</a:t>
            </a:r>
            <a:r>
              <a:rPr lang="en-US" dirty="0"/>
              <a:t> la </a:t>
            </a:r>
            <a:r>
              <a:rPr lang="en-US" dirty="0" err="1"/>
              <a:t>consulta</a:t>
            </a:r>
            <a:r>
              <a:rPr lang="en-US" dirty="0"/>
              <a:t>. </a:t>
            </a:r>
            <a:endParaRPr lang="en-US" dirty="0" smtClean="0"/>
          </a:p>
          <a:p>
            <a:r>
              <a:rPr lang="en-US" dirty="0" err="1" smtClean="0"/>
              <a:t>Estas</a:t>
            </a:r>
            <a:r>
              <a:rPr lang="en-US" dirty="0" smtClean="0"/>
              <a:t> </a:t>
            </a:r>
            <a:r>
              <a:rPr lang="en-US" dirty="0" err="1"/>
              <a:t>alternativas</a:t>
            </a:r>
            <a:r>
              <a:rPr lang="en-US" dirty="0"/>
              <a:t> se </a:t>
            </a:r>
            <a:r>
              <a:rPr lang="en-US" dirty="0" err="1"/>
              <a:t>generan</a:t>
            </a:r>
            <a:r>
              <a:rPr lang="en-US" dirty="0"/>
              <a:t> al </a:t>
            </a:r>
            <a:r>
              <a:rPr lang="en-US" dirty="0" err="1"/>
              <a:t>aplicar</a:t>
            </a:r>
            <a:r>
              <a:rPr lang="en-US" dirty="0"/>
              <a:t> </a:t>
            </a:r>
            <a:r>
              <a:rPr lang="en-US" dirty="0" err="1"/>
              <a:t>las</a:t>
            </a:r>
            <a:r>
              <a:rPr lang="en-US" dirty="0"/>
              <a:t> </a:t>
            </a:r>
            <a:r>
              <a:rPr lang="en-US" dirty="0" err="1"/>
              <a:t>propiedades</a:t>
            </a:r>
            <a:r>
              <a:rPr lang="en-US" dirty="0"/>
              <a:t> </a:t>
            </a:r>
            <a:r>
              <a:rPr lang="en-US" dirty="0" err="1"/>
              <a:t>asociativa</a:t>
            </a:r>
            <a:r>
              <a:rPr lang="en-US" dirty="0"/>
              <a:t>, </a:t>
            </a:r>
            <a:r>
              <a:rPr lang="en-US" dirty="0" err="1"/>
              <a:t>conmutativa</a:t>
            </a:r>
            <a:r>
              <a:rPr lang="en-US" dirty="0"/>
              <a:t>, </a:t>
            </a:r>
            <a:r>
              <a:rPr lang="en-US" dirty="0" err="1"/>
              <a:t>idempotente</a:t>
            </a:r>
            <a:r>
              <a:rPr lang="en-US" dirty="0"/>
              <a:t>, </a:t>
            </a:r>
            <a:r>
              <a:rPr lang="en-US" dirty="0" err="1"/>
              <a:t>distributiva</a:t>
            </a:r>
            <a:r>
              <a:rPr lang="en-US" dirty="0"/>
              <a:t> y de </a:t>
            </a:r>
            <a:r>
              <a:rPr lang="en-US" dirty="0" err="1"/>
              <a:t>factorización</a:t>
            </a:r>
            <a:r>
              <a:rPr lang="en-US" dirty="0"/>
              <a:t> de los </a:t>
            </a:r>
            <a:r>
              <a:rPr lang="en-US" dirty="0" err="1"/>
              <a:t>operadores</a:t>
            </a:r>
            <a:r>
              <a:rPr lang="en-US" dirty="0"/>
              <a:t> </a:t>
            </a:r>
            <a:r>
              <a:rPr lang="en-US" dirty="0" err="1"/>
              <a:t>relacionales</a:t>
            </a:r>
            <a:r>
              <a:rPr lang="en-US" dirty="0"/>
              <a:t> </a:t>
            </a:r>
            <a:r>
              <a:rPr lang="en-US" dirty="0" err="1" smtClean="0"/>
              <a:t>básicos</a:t>
            </a:r>
            <a:r>
              <a:rPr lang="en-US" dirty="0" smtClean="0"/>
              <a:t>. </a:t>
            </a:r>
          </a:p>
          <a:p>
            <a:r>
              <a:rPr lang="en-US" dirty="0" err="1" smtClean="0"/>
              <a:t>Estas</a:t>
            </a:r>
            <a:r>
              <a:rPr lang="en-US" dirty="0" smtClean="0"/>
              <a:t> </a:t>
            </a:r>
            <a:r>
              <a:rPr lang="en-US" dirty="0" err="1"/>
              <a:t>propiedades</a:t>
            </a:r>
            <a:r>
              <a:rPr lang="en-US" dirty="0"/>
              <a:t> se </a:t>
            </a:r>
            <a:r>
              <a:rPr lang="en-US" dirty="0" err="1"/>
              <a:t>describen</a:t>
            </a:r>
            <a:r>
              <a:rPr lang="en-US" dirty="0"/>
              <a:t> a </a:t>
            </a:r>
            <a:r>
              <a:rPr lang="en-US" dirty="0" err="1"/>
              <a:t>continuación</a:t>
            </a:r>
            <a:r>
              <a:rPr lang="en-US" dirty="0"/>
              <a:t> (el </a:t>
            </a:r>
            <a:r>
              <a:rPr lang="en-US" dirty="0" err="1"/>
              <a:t>símbolo</a:t>
            </a:r>
            <a:r>
              <a:rPr lang="en-US" dirty="0"/>
              <a:t> "≡" </a:t>
            </a:r>
            <a:r>
              <a:rPr lang="en-US" dirty="0" err="1"/>
              <a:t>significa</a:t>
            </a:r>
            <a:r>
              <a:rPr lang="en-US" dirty="0"/>
              <a:t> </a:t>
            </a:r>
            <a:r>
              <a:rPr lang="en-US" dirty="0" err="1"/>
              <a:t>equivalencia</a:t>
            </a:r>
            <a:r>
              <a:rPr lang="en-US" dirty="0"/>
              <a:t>):</a:t>
            </a:r>
          </a:p>
        </p:txBody>
      </p:sp>
    </p:spTree>
    <p:extLst>
      <p:ext uri="{BB962C8B-B14F-4D97-AF65-F5344CB8AC3E}">
        <p14:creationId xmlns:p14="http://schemas.microsoft.com/office/powerpoint/2010/main" val="2058136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62717" y="288756"/>
            <a:ext cx="6999786" cy="5935579"/>
          </a:xfrm>
          <a:prstGeom prst="rect">
            <a:avLst/>
          </a:prstGeom>
        </p:spPr>
      </p:pic>
    </p:spTree>
    <p:extLst>
      <p:ext uri="{BB962C8B-B14F-4D97-AF65-F5344CB8AC3E}">
        <p14:creationId xmlns:p14="http://schemas.microsoft.com/office/powerpoint/2010/main" val="906502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72907" y="379997"/>
            <a:ext cx="8834409" cy="6036846"/>
          </a:xfrm>
          <a:prstGeom prst="rect">
            <a:avLst/>
          </a:prstGeom>
        </p:spPr>
      </p:pic>
    </p:spTree>
    <p:extLst>
      <p:ext uri="{BB962C8B-B14F-4D97-AF65-F5344CB8AC3E}">
        <p14:creationId xmlns:p14="http://schemas.microsoft.com/office/powerpoint/2010/main" val="1687947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73368" y="160420"/>
            <a:ext cx="7085148" cy="6633411"/>
          </a:xfrm>
          <a:prstGeom prst="rect">
            <a:avLst/>
          </a:prstGeom>
        </p:spPr>
      </p:pic>
    </p:spTree>
    <p:extLst>
      <p:ext uri="{BB962C8B-B14F-4D97-AF65-F5344CB8AC3E}">
        <p14:creationId xmlns:p14="http://schemas.microsoft.com/office/powerpoint/2010/main" val="10763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lstStyle/>
          <a:p>
            <a:r>
              <a:rPr lang="en-US" dirty="0"/>
              <a:t>La </a:t>
            </a:r>
            <a:r>
              <a:rPr lang="en-US" dirty="0" err="1"/>
              <a:t>aplicación</a:t>
            </a:r>
            <a:r>
              <a:rPr lang="en-US" dirty="0"/>
              <a:t> de </a:t>
            </a:r>
            <a:r>
              <a:rPr lang="en-US" dirty="0" err="1"/>
              <a:t>las</a:t>
            </a:r>
            <a:r>
              <a:rPr lang="en-US" dirty="0"/>
              <a:t> </a:t>
            </a:r>
            <a:r>
              <a:rPr lang="en-US" dirty="0" err="1"/>
              <a:t>propiedades</a:t>
            </a:r>
            <a:r>
              <a:rPr lang="en-US" dirty="0"/>
              <a:t> </a:t>
            </a:r>
            <a:r>
              <a:rPr lang="en-US" dirty="0" err="1"/>
              <a:t>anteriores</a:t>
            </a:r>
            <a:r>
              <a:rPr lang="en-US" dirty="0"/>
              <a:t> a los </a:t>
            </a:r>
            <a:r>
              <a:rPr lang="en-US" dirty="0" err="1"/>
              <a:t>operadores</a:t>
            </a:r>
            <a:r>
              <a:rPr lang="en-US" dirty="0"/>
              <a:t> de </a:t>
            </a:r>
            <a:r>
              <a:rPr lang="en-US" dirty="0" err="1"/>
              <a:t>una</a:t>
            </a:r>
            <a:r>
              <a:rPr lang="en-US" dirty="0"/>
              <a:t> </a:t>
            </a:r>
            <a:r>
              <a:rPr lang="en-US" dirty="0" err="1"/>
              <a:t>consulta</a:t>
            </a:r>
            <a:r>
              <a:rPr lang="en-US" dirty="0"/>
              <a:t> RA </a:t>
            </a:r>
            <a:r>
              <a:rPr lang="en-US" dirty="0" err="1"/>
              <a:t>puede</a:t>
            </a:r>
            <a:r>
              <a:rPr lang="en-US" dirty="0"/>
              <a:t> </a:t>
            </a:r>
            <a:r>
              <a:rPr lang="en-US" dirty="0" err="1"/>
              <a:t>crear</a:t>
            </a:r>
            <a:r>
              <a:rPr lang="en-US" dirty="0"/>
              <a:t> </a:t>
            </a:r>
            <a:r>
              <a:rPr lang="en-US" dirty="0" err="1"/>
              <a:t>múltiples</a:t>
            </a:r>
            <a:r>
              <a:rPr lang="en-US" dirty="0"/>
              <a:t> </a:t>
            </a:r>
            <a:r>
              <a:rPr lang="en-US" dirty="0" err="1"/>
              <a:t>expresiones</a:t>
            </a:r>
            <a:r>
              <a:rPr lang="en-US" dirty="0"/>
              <a:t> </a:t>
            </a:r>
            <a:r>
              <a:rPr lang="en-US" dirty="0" err="1"/>
              <a:t>equivalentes</a:t>
            </a:r>
            <a:r>
              <a:rPr lang="en-US" dirty="0"/>
              <a:t>. </a:t>
            </a:r>
            <a:r>
              <a:rPr lang="en-US" dirty="0" err="1"/>
              <a:t>Por</a:t>
            </a:r>
            <a:r>
              <a:rPr lang="en-US" dirty="0"/>
              <a:t> </a:t>
            </a:r>
            <a:r>
              <a:rPr lang="en-US" dirty="0" err="1"/>
              <a:t>ejemplo</a:t>
            </a:r>
            <a:r>
              <a:rPr lang="en-US" dirty="0"/>
              <a:t>, </a:t>
            </a:r>
            <a:r>
              <a:rPr lang="en-US" dirty="0" err="1"/>
              <a:t>las</a:t>
            </a:r>
            <a:r>
              <a:rPr lang="en-US" dirty="0"/>
              <a:t> </a:t>
            </a:r>
            <a:r>
              <a:rPr lang="en-US" dirty="0" err="1"/>
              <a:t>siguientes</a:t>
            </a:r>
            <a:r>
              <a:rPr lang="en-US" dirty="0"/>
              <a:t> </a:t>
            </a:r>
            <a:r>
              <a:rPr lang="en-US" dirty="0" err="1"/>
              <a:t>ocho</a:t>
            </a:r>
            <a:r>
              <a:rPr lang="en-US" dirty="0"/>
              <a:t> </a:t>
            </a:r>
            <a:r>
              <a:rPr lang="en-US" dirty="0" err="1"/>
              <a:t>expresiones</a:t>
            </a:r>
            <a:r>
              <a:rPr lang="en-US" dirty="0"/>
              <a:t> son </a:t>
            </a:r>
            <a:r>
              <a:rPr lang="en-US" dirty="0" err="1"/>
              <a:t>equivalentes</a:t>
            </a:r>
            <a:r>
              <a:rPr lang="en-US" dirty="0"/>
              <a:t>. </a:t>
            </a:r>
            <a:r>
              <a:rPr lang="en-US" dirty="0" err="1"/>
              <a:t>Es</a:t>
            </a:r>
            <a:r>
              <a:rPr lang="en-US" dirty="0"/>
              <a:t> </a:t>
            </a:r>
            <a:r>
              <a:rPr lang="en-US" dirty="0" err="1"/>
              <a:t>responsabilidad</a:t>
            </a:r>
            <a:r>
              <a:rPr lang="en-US" dirty="0"/>
              <a:t> del </a:t>
            </a:r>
            <a:r>
              <a:rPr lang="en-US" dirty="0" err="1"/>
              <a:t>optimizador</a:t>
            </a:r>
            <a:r>
              <a:rPr lang="en-US" dirty="0"/>
              <a:t> de </a:t>
            </a:r>
            <a:r>
              <a:rPr lang="en-US" dirty="0" err="1"/>
              <a:t>consultas</a:t>
            </a:r>
            <a:r>
              <a:rPr lang="en-US" dirty="0"/>
              <a:t> </a:t>
            </a:r>
            <a:r>
              <a:rPr lang="en-US" dirty="0" err="1"/>
              <a:t>elegir</a:t>
            </a:r>
            <a:r>
              <a:rPr lang="en-US" dirty="0"/>
              <a:t> la </a:t>
            </a:r>
            <a:r>
              <a:rPr lang="en-US" dirty="0" err="1"/>
              <a:t>alternativa</a:t>
            </a:r>
            <a:r>
              <a:rPr lang="en-US" dirty="0"/>
              <a:t> </a:t>
            </a:r>
            <a:r>
              <a:rPr lang="en-US" dirty="0" err="1"/>
              <a:t>más</a:t>
            </a:r>
            <a:r>
              <a:rPr lang="en-US" dirty="0"/>
              <a:t> </a:t>
            </a:r>
            <a:r>
              <a:rPr lang="en-US" dirty="0" err="1"/>
              <a:t>óptima</a:t>
            </a:r>
            <a:r>
              <a:rPr lang="en-US" dirty="0" smtClean="0"/>
              <a:t>.</a:t>
            </a:r>
          </a:p>
          <a:p>
            <a:endParaRPr lang="en-US" dirty="0"/>
          </a:p>
        </p:txBody>
      </p:sp>
      <p:pic>
        <p:nvPicPr>
          <p:cNvPr id="4" name="Imagen 3"/>
          <p:cNvPicPr>
            <a:picLocks noChangeAspect="1"/>
          </p:cNvPicPr>
          <p:nvPr/>
        </p:nvPicPr>
        <p:blipFill>
          <a:blip r:embed="rId2"/>
          <a:stretch>
            <a:fillRect/>
          </a:stretch>
        </p:blipFill>
        <p:spPr>
          <a:xfrm>
            <a:off x="1955799" y="3834063"/>
            <a:ext cx="8857303" cy="2567531"/>
          </a:xfrm>
          <a:prstGeom prst="rect">
            <a:avLst/>
          </a:prstGeom>
        </p:spPr>
      </p:pic>
    </p:spTree>
    <p:extLst>
      <p:ext uri="{BB962C8B-B14F-4D97-AF65-F5344CB8AC3E}">
        <p14:creationId xmlns:p14="http://schemas.microsoft.com/office/powerpoint/2010/main" val="2015473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4" name="Imagen 3"/>
          <p:cNvPicPr>
            <a:picLocks noChangeAspect="1"/>
          </p:cNvPicPr>
          <p:nvPr/>
        </p:nvPicPr>
        <p:blipFill>
          <a:blip r:embed="rId2"/>
          <a:stretch>
            <a:fillRect/>
          </a:stretch>
        </p:blipFill>
        <p:spPr>
          <a:xfrm>
            <a:off x="7972125" y="281876"/>
            <a:ext cx="4023787" cy="2644203"/>
          </a:xfrm>
          <a:prstGeom prst="rect">
            <a:avLst/>
          </a:prstGeom>
        </p:spPr>
      </p:pic>
      <p:sp>
        <p:nvSpPr>
          <p:cNvPr id="3" name="Marcador de contenido 2"/>
          <p:cNvSpPr>
            <a:spLocks noGrp="1"/>
          </p:cNvSpPr>
          <p:nvPr>
            <p:ph idx="1"/>
          </p:nvPr>
        </p:nvSpPr>
        <p:spPr>
          <a:xfrm>
            <a:off x="838200" y="1517904"/>
            <a:ext cx="8506968" cy="2414016"/>
          </a:xfrm>
        </p:spPr>
        <p:txBody>
          <a:bodyPr>
            <a:normAutofit fontScale="77500" lnSpcReduction="20000"/>
          </a:bodyPr>
          <a:lstStyle/>
          <a:p>
            <a:r>
              <a:rPr lang="en-US" dirty="0"/>
              <a:t>Para </a:t>
            </a:r>
            <a:r>
              <a:rPr lang="en-US" dirty="0" err="1"/>
              <a:t>una</a:t>
            </a:r>
            <a:r>
              <a:rPr lang="en-US" dirty="0"/>
              <a:t> </a:t>
            </a:r>
            <a:r>
              <a:rPr lang="en-US" dirty="0" err="1"/>
              <a:t>discusión</a:t>
            </a:r>
            <a:r>
              <a:rPr lang="en-US" dirty="0"/>
              <a:t> </a:t>
            </a:r>
            <a:r>
              <a:rPr lang="en-US" dirty="0" err="1"/>
              <a:t>sobre</a:t>
            </a:r>
            <a:r>
              <a:rPr lang="en-US" dirty="0"/>
              <a:t> </a:t>
            </a:r>
            <a:r>
              <a:rPr lang="en-US" dirty="0" err="1"/>
              <a:t>optimización</a:t>
            </a:r>
            <a:r>
              <a:rPr lang="en-US" dirty="0"/>
              <a:t> de </a:t>
            </a:r>
            <a:r>
              <a:rPr lang="en-US" dirty="0" err="1"/>
              <a:t>consultas</a:t>
            </a:r>
            <a:r>
              <a:rPr lang="en-US" dirty="0"/>
              <a:t>, </a:t>
            </a:r>
            <a:r>
              <a:rPr lang="en-US" dirty="0" err="1"/>
              <a:t>es</a:t>
            </a:r>
            <a:r>
              <a:rPr lang="en-US" dirty="0"/>
              <a:t> </a:t>
            </a:r>
            <a:r>
              <a:rPr lang="en-US" dirty="0" err="1"/>
              <a:t>más</a:t>
            </a:r>
            <a:r>
              <a:rPr lang="en-US" dirty="0"/>
              <a:t> </a:t>
            </a:r>
            <a:r>
              <a:rPr lang="en-US" dirty="0" err="1"/>
              <a:t>conveniente</a:t>
            </a:r>
            <a:r>
              <a:rPr lang="en-US" dirty="0"/>
              <a:t> </a:t>
            </a:r>
            <a:r>
              <a:rPr lang="en-US" dirty="0" err="1"/>
              <a:t>utilizar</a:t>
            </a:r>
            <a:r>
              <a:rPr lang="en-US" dirty="0"/>
              <a:t> un </a:t>
            </a:r>
            <a:r>
              <a:rPr lang="en-US" dirty="0" err="1"/>
              <a:t>árbol</a:t>
            </a:r>
            <a:r>
              <a:rPr lang="en-US" dirty="0"/>
              <a:t> de </a:t>
            </a:r>
            <a:r>
              <a:rPr lang="en-US" dirty="0" err="1"/>
              <a:t>consultas</a:t>
            </a:r>
            <a:r>
              <a:rPr lang="en-US" dirty="0"/>
              <a:t> en </a:t>
            </a:r>
            <a:r>
              <a:rPr lang="en-US" dirty="0" err="1"/>
              <a:t>lugar</a:t>
            </a:r>
            <a:r>
              <a:rPr lang="en-US" dirty="0"/>
              <a:t> </a:t>
            </a:r>
            <a:r>
              <a:rPr lang="en-US" dirty="0" smtClean="0"/>
              <a:t>de </a:t>
            </a:r>
            <a:r>
              <a:rPr lang="en-US" dirty="0" err="1" smtClean="0"/>
              <a:t>expresiones</a:t>
            </a:r>
            <a:r>
              <a:rPr lang="en-US" dirty="0" smtClean="0"/>
              <a:t> </a:t>
            </a:r>
            <a:r>
              <a:rPr lang="en-US" dirty="0" smtClean="0"/>
              <a:t>de </a:t>
            </a:r>
            <a:r>
              <a:rPr lang="en-US" dirty="0"/>
              <a:t>RA. </a:t>
            </a:r>
            <a:endParaRPr lang="en-US" dirty="0" smtClean="0"/>
          </a:p>
          <a:p>
            <a:r>
              <a:rPr lang="en-US" dirty="0" smtClean="0"/>
              <a:t>Un </a:t>
            </a:r>
            <a:r>
              <a:rPr lang="en-US" dirty="0" err="1"/>
              <a:t>árbol</a:t>
            </a:r>
            <a:r>
              <a:rPr lang="en-US" dirty="0"/>
              <a:t> de </a:t>
            </a:r>
            <a:r>
              <a:rPr lang="en-US" dirty="0" err="1"/>
              <a:t>consulta</a:t>
            </a:r>
            <a:r>
              <a:rPr lang="en-US" dirty="0"/>
              <a:t> </a:t>
            </a:r>
            <a:r>
              <a:rPr lang="en-US" dirty="0" smtClean="0"/>
              <a:t>(</a:t>
            </a:r>
            <a:r>
              <a:rPr lang="en-US" dirty="0"/>
              <a:t>query tree</a:t>
            </a:r>
            <a:r>
              <a:rPr lang="en-US" dirty="0" smtClean="0"/>
              <a:t>) </a:t>
            </a:r>
            <a:r>
              <a:rPr lang="en-US" dirty="0" err="1" smtClean="0"/>
              <a:t>es</a:t>
            </a:r>
            <a:r>
              <a:rPr lang="en-US" dirty="0" smtClean="0"/>
              <a:t> </a:t>
            </a:r>
            <a:r>
              <a:rPr lang="en-US" dirty="0"/>
              <a:t>un </a:t>
            </a:r>
            <a:r>
              <a:rPr lang="en-US" dirty="0" err="1"/>
              <a:t>árbol</a:t>
            </a:r>
            <a:r>
              <a:rPr lang="en-US" dirty="0"/>
              <a:t> </a:t>
            </a:r>
            <a:r>
              <a:rPr lang="en-US" dirty="0" err="1"/>
              <a:t>cuyas</a:t>
            </a:r>
            <a:r>
              <a:rPr lang="en-US" dirty="0"/>
              <a:t> </a:t>
            </a:r>
            <a:r>
              <a:rPr lang="en-US" dirty="0" err="1"/>
              <a:t>hojas</a:t>
            </a:r>
            <a:r>
              <a:rPr lang="en-US" dirty="0"/>
              <a:t> </a:t>
            </a:r>
            <a:r>
              <a:rPr lang="en-US" dirty="0" err="1"/>
              <a:t>representan</a:t>
            </a:r>
            <a:r>
              <a:rPr lang="en-US" dirty="0"/>
              <a:t> </a:t>
            </a:r>
            <a:r>
              <a:rPr lang="en-US" dirty="0" err="1"/>
              <a:t>las</a:t>
            </a:r>
            <a:r>
              <a:rPr lang="en-US" dirty="0"/>
              <a:t> </a:t>
            </a:r>
            <a:r>
              <a:rPr lang="en-US" dirty="0" err="1"/>
              <a:t>relaciones</a:t>
            </a:r>
            <a:r>
              <a:rPr lang="en-US" dirty="0"/>
              <a:t> y </a:t>
            </a:r>
            <a:r>
              <a:rPr lang="en-US" dirty="0" err="1"/>
              <a:t>cuyos</a:t>
            </a:r>
            <a:r>
              <a:rPr lang="en-US" dirty="0"/>
              <a:t> </a:t>
            </a:r>
            <a:r>
              <a:rPr lang="en-US" dirty="0" err="1"/>
              <a:t>nodos</a:t>
            </a:r>
            <a:r>
              <a:rPr lang="en-US" dirty="0"/>
              <a:t> </a:t>
            </a:r>
            <a:r>
              <a:rPr lang="en-US" dirty="0" err="1"/>
              <a:t>representan</a:t>
            </a:r>
            <a:r>
              <a:rPr lang="en-US" dirty="0"/>
              <a:t> los </a:t>
            </a:r>
            <a:r>
              <a:rPr lang="en-US" dirty="0" err="1"/>
              <a:t>operadores</a:t>
            </a:r>
            <a:r>
              <a:rPr lang="en-US" dirty="0"/>
              <a:t> </a:t>
            </a:r>
            <a:r>
              <a:rPr lang="en-US" dirty="0" err="1"/>
              <a:t>relacionales</a:t>
            </a:r>
            <a:r>
              <a:rPr lang="en-US" dirty="0"/>
              <a:t> de la </a:t>
            </a:r>
            <a:r>
              <a:rPr lang="en-US" dirty="0" err="1"/>
              <a:t>consulta</a:t>
            </a:r>
            <a:r>
              <a:rPr lang="en-US" dirty="0"/>
              <a:t>. Los </a:t>
            </a:r>
            <a:r>
              <a:rPr lang="en-US" dirty="0" err="1"/>
              <a:t>operadores</a:t>
            </a:r>
            <a:r>
              <a:rPr lang="en-US" dirty="0"/>
              <a:t> </a:t>
            </a:r>
            <a:r>
              <a:rPr lang="en-US" dirty="0" err="1" smtClean="0"/>
              <a:t>unarios</a:t>
            </a:r>
            <a:r>
              <a:rPr lang="en-US" dirty="0" smtClean="0"/>
              <a:t> </a:t>
            </a:r>
            <a:r>
              <a:rPr lang="en-US" dirty="0" err="1" smtClean="0"/>
              <a:t>toman</a:t>
            </a:r>
            <a:r>
              <a:rPr lang="en-US" dirty="0" smtClean="0"/>
              <a:t> </a:t>
            </a:r>
            <a:r>
              <a:rPr lang="en-US" dirty="0" err="1"/>
              <a:t>una</a:t>
            </a:r>
            <a:r>
              <a:rPr lang="en-US" dirty="0"/>
              <a:t> </a:t>
            </a:r>
            <a:r>
              <a:rPr lang="en-US" dirty="0" err="1"/>
              <a:t>relación</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r>
              <a:rPr lang="en-US" dirty="0" err="1"/>
              <a:t>mientras</a:t>
            </a:r>
            <a:r>
              <a:rPr lang="en-US" dirty="0"/>
              <a:t> </a:t>
            </a:r>
            <a:r>
              <a:rPr lang="en-US" dirty="0" err="1"/>
              <a:t>que</a:t>
            </a:r>
            <a:r>
              <a:rPr lang="en-US" dirty="0"/>
              <a:t> los </a:t>
            </a:r>
            <a:r>
              <a:rPr lang="en-US" dirty="0" err="1"/>
              <a:t>operadores</a:t>
            </a:r>
            <a:r>
              <a:rPr lang="en-US" dirty="0"/>
              <a:t> </a:t>
            </a:r>
            <a:r>
              <a:rPr lang="en-US" dirty="0" err="1"/>
              <a:t>binarios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p>
        </p:txBody>
      </p:sp>
      <p:sp>
        <p:nvSpPr>
          <p:cNvPr id="5" name="Marcador de contenido 2"/>
          <p:cNvSpPr txBox="1">
            <a:spLocks/>
          </p:cNvSpPr>
          <p:nvPr/>
        </p:nvSpPr>
        <p:spPr>
          <a:xfrm>
            <a:off x="757428" y="4078858"/>
            <a:ext cx="10677144" cy="239744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Los </a:t>
            </a:r>
            <a:r>
              <a:rPr lang="en-US" dirty="0" err="1"/>
              <a:t>resultados</a:t>
            </a:r>
            <a:r>
              <a:rPr lang="en-US" dirty="0"/>
              <a:t> de los </a:t>
            </a:r>
            <a:r>
              <a:rPr lang="en-US" dirty="0" err="1"/>
              <a:t>operadores</a:t>
            </a:r>
            <a:r>
              <a:rPr lang="en-US" dirty="0"/>
              <a:t> de un </a:t>
            </a:r>
            <a:r>
              <a:rPr lang="en-US" dirty="0" err="1"/>
              <a:t>nivel</a:t>
            </a:r>
            <a:r>
              <a:rPr lang="en-US" dirty="0"/>
              <a:t> son </a:t>
            </a:r>
            <a:r>
              <a:rPr lang="en-US" dirty="0" err="1"/>
              <a:t>utilizados</a:t>
            </a:r>
            <a:r>
              <a:rPr lang="en-US" dirty="0"/>
              <a:t> </a:t>
            </a:r>
            <a:r>
              <a:rPr lang="en-US" dirty="0" err="1"/>
              <a:t>por</a:t>
            </a:r>
            <a:r>
              <a:rPr lang="en-US" dirty="0"/>
              <a:t> los </a:t>
            </a:r>
            <a:r>
              <a:rPr lang="en-US" dirty="0" err="1"/>
              <a:t>operadores</a:t>
            </a:r>
            <a:r>
              <a:rPr lang="en-US" dirty="0"/>
              <a:t> del </a:t>
            </a:r>
            <a:r>
              <a:rPr lang="en-US" dirty="0" err="1"/>
              <a:t>siguiente</a:t>
            </a:r>
            <a:r>
              <a:rPr lang="en-US" dirty="0"/>
              <a:t> </a:t>
            </a:r>
            <a:r>
              <a:rPr lang="en-US" dirty="0" err="1"/>
              <a:t>nivel</a:t>
            </a:r>
            <a:r>
              <a:rPr lang="en-US" dirty="0"/>
              <a:t> en el </a:t>
            </a:r>
            <a:r>
              <a:rPr lang="en-US" dirty="0" err="1"/>
              <a:t>árbol</a:t>
            </a:r>
            <a:r>
              <a:rPr lang="en-US" dirty="0"/>
              <a:t> hasta </a:t>
            </a:r>
            <a:r>
              <a:rPr lang="en-US" dirty="0" err="1"/>
              <a:t>que</a:t>
            </a:r>
            <a:r>
              <a:rPr lang="en-US" dirty="0"/>
              <a:t> los </a:t>
            </a:r>
            <a:r>
              <a:rPr lang="en-US" dirty="0" err="1"/>
              <a:t>resultados</a:t>
            </a:r>
            <a:r>
              <a:rPr lang="en-US" dirty="0"/>
              <a:t> finales se </a:t>
            </a:r>
            <a:r>
              <a:rPr lang="en-US" dirty="0" err="1"/>
              <a:t>reúnen</a:t>
            </a:r>
            <a:r>
              <a:rPr lang="en-US" dirty="0"/>
              <a:t> en la </a:t>
            </a:r>
            <a:r>
              <a:rPr lang="en-US" dirty="0" err="1"/>
              <a:t>raíz</a:t>
            </a:r>
            <a:r>
              <a:rPr lang="en-US" dirty="0"/>
              <a:t>. </a:t>
            </a:r>
          </a:p>
          <a:p>
            <a:r>
              <a:rPr lang="en-US" dirty="0" err="1"/>
              <a:t>Todos</a:t>
            </a:r>
            <a:r>
              <a:rPr lang="en-US" dirty="0"/>
              <a:t> los </a:t>
            </a:r>
            <a:r>
              <a:rPr lang="en-US" dirty="0" err="1"/>
              <a:t>operadores</a:t>
            </a:r>
            <a:r>
              <a:rPr lang="en-US" dirty="0"/>
              <a:t> </a:t>
            </a:r>
            <a:r>
              <a:rPr lang="en-US" dirty="0" err="1"/>
              <a:t>tienen</a:t>
            </a:r>
            <a:r>
              <a:rPr lang="en-US" dirty="0"/>
              <a:t> la </a:t>
            </a:r>
            <a:r>
              <a:rPr lang="en-US" dirty="0" err="1"/>
              <a:t>misma</a:t>
            </a:r>
            <a:r>
              <a:rPr lang="en-US" dirty="0"/>
              <a:t> </a:t>
            </a:r>
            <a:r>
              <a:rPr lang="en-US" dirty="0" err="1"/>
              <a:t>interfaz</a:t>
            </a:r>
            <a:r>
              <a:rPr lang="en-US" dirty="0"/>
              <a:t> </a:t>
            </a:r>
            <a:r>
              <a:rPr lang="en-US" dirty="0" err="1"/>
              <a:t>basada</a:t>
            </a:r>
            <a:r>
              <a:rPr lang="en-US" dirty="0"/>
              <a:t> en </a:t>
            </a:r>
            <a:r>
              <a:rPr lang="en-US" dirty="0" err="1"/>
              <a:t>relaciones</a:t>
            </a:r>
            <a:r>
              <a:rPr lang="en-US" dirty="0"/>
              <a:t> para entrada y </a:t>
            </a:r>
            <a:r>
              <a:rPr lang="en-US" dirty="0" err="1"/>
              <a:t>salida</a:t>
            </a:r>
            <a:r>
              <a:rPr lang="en-US" dirty="0"/>
              <a:t>. </a:t>
            </a:r>
            <a:r>
              <a:rPr lang="en-US" dirty="0" err="1"/>
              <a:t>Esto</a:t>
            </a:r>
            <a:r>
              <a:rPr lang="en-US" dirty="0"/>
              <a:t> </a:t>
            </a:r>
            <a:r>
              <a:rPr lang="en-US" dirty="0" err="1"/>
              <a:t>ayuda</a:t>
            </a:r>
            <a:r>
              <a:rPr lang="en-US" dirty="0"/>
              <a:t> con </a:t>
            </a:r>
            <a:r>
              <a:rPr lang="en-US" dirty="0" err="1"/>
              <a:t>una</a:t>
            </a:r>
            <a:r>
              <a:rPr lang="en-US" dirty="0"/>
              <a:t> </a:t>
            </a:r>
            <a:r>
              <a:rPr lang="en-US" dirty="0" err="1"/>
              <a:t>implementación</a:t>
            </a:r>
            <a:r>
              <a:rPr lang="en-US" dirty="0"/>
              <a:t> de </a:t>
            </a:r>
            <a:r>
              <a:rPr lang="en-US" dirty="0" err="1"/>
              <a:t>una</a:t>
            </a:r>
            <a:r>
              <a:rPr lang="en-US" dirty="0"/>
              <a:t> </a:t>
            </a:r>
            <a:r>
              <a:rPr lang="en-US" dirty="0" err="1"/>
              <a:t>interfaz</a:t>
            </a:r>
            <a:r>
              <a:rPr lang="en-US" dirty="0"/>
              <a:t> </a:t>
            </a:r>
            <a:r>
              <a:rPr lang="en-US" dirty="0" err="1"/>
              <a:t>uniforme</a:t>
            </a:r>
            <a:r>
              <a:rPr lang="en-US" dirty="0"/>
              <a:t> para el </a:t>
            </a:r>
            <a:r>
              <a:rPr lang="en-US" dirty="0" err="1"/>
              <a:t>administrador</a:t>
            </a:r>
            <a:r>
              <a:rPr lang="en-US" dirty="0"/>
              <a:t> de </a:t>
            </a:r>
            <a:r>
              <a:rPr lang="en-US" dirty="0" err="1"/>
              <a:t>ejecución</a:t>
            </a:r>
            <a:r>
              <a:rPr lang="en-US" dirty="0"/>
              <a:t> de </a:t>
            </a:r>
            <a:r>
              <a:rPr lang="en-US" dirty="0" err="1"/>
              <a:t>consultas</a:t>
            </a:r>
            <a:r>
              <a:rPr lang="en-US" dirty="0"/>
              <a:t>. </a:t>
            </a:r>
            <a:r>
              <a:rPr lang="en-US" dirty="0" err="1"/>
              <a:t>Esta</a:t>
            </a:r>
            <a:r>
              <a:rPr lang="en-US" dirty="0"/>
              <a:t> </a:t>
            </a:r>
            <a:r>
              <a:rPr lang="en-US" dirty="0" err="1"/>
              <a:t>uniformidad</a:t>
            </a:r>
            <a:r>
              <a:rPr lang="en-US" dirty="0"/>
              <a:t> ha dado </a:t>
            </a:r>
            <a:r>
              <a:rPr lang="en-US" dirty="0" err="1"/>
              <a:t>lugar</a:t>
            </a:r>
            <a:r>
              <a:rPr lang="en-US" dirty="0"/>
              <a:t> al </a:t>
            </a:r>
            <a:r>
              <a:rPr lang="en-US" dirty="0" err="1"/>
              <a:t>uso</a:t>
            </a:r>
            <a:r>
              <a:rPr lang="en-US" dirty="0"/>
              <a:t> de </a:t>
            </a:r>
            <a:r>
              <a:rPr lang="en-US" dirty="0" err="1"/>
              <a:t>este</a:t>
            </a:r>
            <a:r>
              <a:rPr lang="en-US" dirty="0"/>
              <a:t> </a:t>
            </a:r>
            <a:r>
              <a:rPr lang="en-US" dirty="0" err="1"/>
              <a:t>modelo</a:t>
            </a:r>
            <a:r>
              <a:rPr lang="en-US" dirty="0"/>
              <a:t> de </a:t>
            </a:r>
            <a:r>
              <a:rPr lang="en-US" dirty="0" err="1"/>
              <a:t>operador</a:t>
            </a:r>
            <a:r>
              <a:rPr lang="en-US" dirty="0"/>
              <a:t> en la </a:t>
            </a:r>
            <a:r>
              <a:rPr lang="en-US" dirty="0" err="1"/>
              <a:t>mayoría</a:t>
            </a:r>
            <a:r>
              <a:rPr lang="en-US" dirty="0"/>
              <a:t> de los </a:t>
            </a:r>
            <a:r>
              <a:rPr lang="en-US" dirty="0" err="1"/>
              <a:t>sistemas</a:t>
            </a:r>
            <a:r>
              <a:rPr lang="en-US" dirty="0"/>
              <a:t> </a:t>
            </a:r>
            <a:r>
              <a:rPr lang="en-US" dirty="0" err="1"/>
              <a:t>comerciales</a:t>
            </a:r>
            <a:r>
              <a:rPr lang="en-US" dirty="0"/>
              <a:t>, </a:t>
            </a:r>
            <a:r>
              <a:rPr lang="en-US" dirty="0" err="1"/>
              <a:t>como</a:t>
            </a:r>
            <a:r>
              <a:rPr lang="en-US" dirty="0"/>
              <a:t> System R (DB2), Oracle, Informix e Ingres. En tales </a:t>
            </a:r>
            <a:r>
              <a:rPr lang="en-US" dirty="0" err="1"/>
              <a:t>sistemas</a:t>
            </a:r>
            <a:r>
              <a:rPr lang="en-US" dirty="0"/>
              <a:t>, la </a:t>
            </a:r>
            <a:r>
              <a:rPr lang="en-US" dirty="0" err="1"/>
              <a:t>implementación</a:t>
            </a:r>
            <a:r>
              <a:rPr lang="en-US" dirty="0"/>
              <a:t> de </a:t>
            </a:r>
            <a:r>
              <a:rPr lang="en-US" dirty="0" err="1"/>
              <a:t>cada</a:t>
            </a:r>
            <a:r>
              <a:rPr lang="en-US" dirty="0"/>
              <a:t> </a:t>
            </a:r>
            <a:r>
              <a:rPr lang="en-US" dirty="0" err="1"/>
              <a:t>operador</a:t>
            </a:r>
            <a:r>
              <a:rPr lang="en-US" dirty="0"/>
              <a:t> se </a:t>
            </a:r>
            <a:r>
              <a:rPr lang="en-US" dirty="0" err="1"/>
              <a:t>basa</a:t>
            </a:r>
            <a:r>
              <a:rPr lang="en-US" dirty="0"/>
              <a:t> en el </a:t>
            </a:r>
            <a:r>
              <a:rPr lang="en-US" dirty="0" err="1"/>
              <a:t>concepto</a:t>
            </a:r>
            <a:r>
              <a:rPr lang="en-US" dirty="0"/>
              <a:t> de un </a:t>
            </a:r>
            <a:r>
              <a:rPr lang="en-US" b="1" dirty="0" err="1"/>
              <a:t>iterador</a:t>
            </a:r>
            <a:r>
              <a:rPr lang="en-US" dirty="0"/>
              <a:t>. </a:t>
            </a:r>
            <a:endParaRPr lang="en-US" dirty="0"/>
          </a:p>
        </p:txBody>
      </p:sp>
    </p:spTree>
    <p:extLst>
      <p:ext uri="{BB962C8B-B14F-4D97-AF65-F5344CB8AC3E}">
        <p14:creationId xmlns:p14="http://schemas.microsoft.com/office/powerpoint/2010/main" val="16791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a:bodyPr>
          <a:lstStyle/>
          <a:p>
            <a:r>
              <a:rPr lang="es-ES_tradnl" dirty="0" smtClean="0"/>
              <a:t>Por </a:t>
            </a:r>
            <a:r>
              <a:rPr lang="es-ES_tradnl" dirty="0"/>
              <a:t>lo tanto, para estudiar la optimización de consultas distribuidas, debemos comprender cómo se optimiza una consulta tanto a nivel local como global. En este capítulo, presentamos primero la arquitectura del procesador de consultas para un sistema centralizado. Luego, analizamos cómo se procesa de manera óptima una consulta, discutiendo las técnicas de optimización en un sistema centralizado. La optimización de las consultas en un sistema distribuido se explica en último lugar. Introducimos una base de datos simple que usamos en nuestros ejemplos. También proporcionaremos una breve introducción al álgebra relacional (RA) en este capítulo, ya que la mayoría de los sistemas de bases de datos comerciales utilizan este lenguaje como una representación interna de las consultas SQL.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65500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92500" lnSpcReduction="10000"/>
          </a:bodyPr>
          <a:lstStyle/>
          <a:p>
            <a:r>
              <a:rPr lang="en-US" dirty="0" smtClean="0"/>
              <a:t>Un </a:t>
            </a:r>
            <a:r>
              <a:rPr lang="en-US" dirty="0" err="1"/>
              <a:t>iterador</a:t>
            </a:r>
            <a:r>
              <a:rPr lang="en-US" dirty="0"/>
              <a:t> </a:t>
            </a:r>
            <a:r>
              <a:rPr lang="en-US" dirty="0" err="1"/>
              <a:t>actúa</a:t>
            </a:r>
            <a:r>
              <a:rPr lang="en-US" dirty="0"/>
              <a:t> </a:t>
            </a:r>
            <a:r>
              <a:rPr lang="en-US" dirty="0" err="1"/>
              <a:t>como</a:t>
            </a:r>
            <a:r>
              <a:rPr lang="en-US" dirty="0"/>
              <a:t> </a:t>
            </a:r>
            <a:r>
              <a:rPr lang="en-US" dirty="0" err="1"/>
              <a:t>productor</a:t>
            </a:r>
            <a:r>
              <a:rPr lang="en-US" dirty="0"/>
              <a:t> para el </a:t>
            </a:r>
            <a:r>
              <a:rPr lang="en-US" dirty="0" err="1"/>
              <a:t>iterador</a:t>
            </a:r>
            <a:r>
              <a:rPr lang="en-US" dirty="0"/>
              <a:t> en el </a:t>
            </a:r>
            <a:r>
              <a:rPr lang="en-US" dirty="0" err="1"/>
              <a:t>siguiente</a:t>
            </a:r>
            <a:r>
              <a:rPr lang="en-US" dirty="0"/>
              <a:t> </a:t>
            </a:r>
            <a:r>
              <a:rPr lang="en-US" dirty="0" err="1"/>
              <a:t>nivel</a:t>
            </a:r>
            <a:r>
              <a:rPr lang="en-US" dirty="0"/>
              <a:t> y </a:t>
            </a:r>
            <a:r>
              <a:rPr lang="en-US" dirty="0" err="1"/>
              <a:t>como</a:t>
            </a:r>
            <a:r>
              <a:rPr lang="en-US" dirty="0"/>
              <a:t> </a:t>
            </a:r>
            <a:r>
              <a:rPr lang="en-US" dirty="0" err="1"/>
              <a:t>consumidor</a:t>
            </a:r>
            <a:r>
              <a:rPr lang="en-US" dirty="0"/>
              <a:t> para el (los) </a:t>
            </a:r>
            <a:r>
              <a:rPr lang="en-US" dirty="0" err="1"/>
              <a:t>iterador</a:t>
            </a:r>
            <a:r>
              <a:rPr lang="en-US" dirty="0"/>
              <a:t> (</a:t>
            </a:r>
            <a:r>
              <a:rPr lang="en-US" dirty="0" err="1"/>
              <a:t>es</a:t>
            </a:r>
            <a:r>
              <a:rPr lang="en-US" dirty="0"/>
              <a:t>) anterior (s). </a:t>
            </a:r>
            <a:endParaRPr lang="en-US" dirty="0" smtClean="0"/>
          </a:p>
          <a:p>
            <a:r>
              <a:rPr lang="en-US" dirty="0" smtClean="0"/>
              <a:t>Un </a:t>
            </a:r>
            <a:r>
              <a:rPr lang="en-US" dirty="0" err="1"/>
              <a:t>iterador</a:t>
            </a:r>
            <a:r>
              <a:rPr lang="en-US" dirty="0"/>
              <a:t> </a:t>
            </a:r>
            <a:r>
              <a:rPr lang="en-US" dirty="0" err="1"/>
              <a:t>tiene</a:t>
            </a:r>
            <a:r>
              <a:rPr lang="en-US" dirty="0"/>
              <a:t> </a:t>
            </a:r>
            <a:r>
              <a:rPr lang="en-US" dirty="0" err="1"/>
              <a:t>tres</a:t>
            </a:r>
            <a:r>
              <a:rPr lang="en-US" dirty="0"/>
              <a:t> </a:t>
            </a:r>
            <a:r>
              <a:rPr lang="en-US" dirty="0" err="1"/>
              <a:t>funciones</a:t>
            </a:r>
            <a:r>
              <a:rPr lang="en-US" dirty="0"/>
              <a:t>: </a:t>
            </a:r>
            <a:r>
              <a:rPr lang="en-US" dirty="0" err="1"/>
              <a:t>preparar</a:t>
            </a:r>
            <a:r>
              <a:rPr lang="en-US" dirty="0"/>
              <a:t>, </a:t>
            </a:r>
            <a:r>
              <a:rPr lang="en-US" dirty="0" err="1"/>
              <a:t>producir</a:t>
            </a:r>
            <a:r>
              <a:rPr lang="en-US" dirty="0"/>
              <a:t> y </a:t>
            </a:r>
            <a:r>
              <a:rPr lang="en-US" dirty="0" err="1"/>
              <a:t>envolver</a:t>
            </a:r>
            <a:r>
              <a:rPr lang="en-US" dirty="0"/>
              <a:t> la </a:t>
            </a:r>
            <a:r>
              <a:rPr lang="en-US" dirty="0" err="1"/>
              <a:t>producción</a:t>
            </a:r>
            <a:r>
              <a:rPr lang="en-US" dirty="0"/>
              <a:t>. </a:t>
            </a:r>
            <a:r>
              <a:rPr lang="en-US" dirty="0" err="1"/>
              <a:t>Estas</a:t>
            </a:r>
            <a:r>
              <a:rPr lang="en-US" dirty="0"/>
              <a:t> </a:t>
            </a:r>
            <a:r>
              <a:rPr lang="en-US" dirty="0" err="1"/>
              <a:t>funciones</a:t>
            </a:r>
            <a:r>
              <a:rPr lang="en-US" dirty="0"/>
              <a:t> se </a:t>
            </a:r>
            <a:r>
              <a:rPr lang="en-US" dirty="0" err="1"/>
              <a:t>denominan</a:t>
            </a:r>
            <a:r>
              <a:rPr lang="en-US" dirty="0"/>
              <a:t> </a:t>
            </a:r>
            <a:r>
              <a:rPr lang="en-US" dirty="0" smtClean="0"/>
              <a:t>”Open", </a:t>
            </a:r>
            <a:r>
              <a:rPr lang="en-US" dirty="0"/>
              <a:t>"</a:t>
            </a:r>
            <a:r>
              <a:rPr lang="en-US" dirty="0" err="1"/>
              <a:t>Get_Next</a:t>
            </a:r>
            <a:r>
              <a:rPr lang="en-US" dirty="0"/>
              <a:t>" y </a:t>
            </a:r>
            <a:r>
              <a:rPr lang="en-US" dirty="0" smtClean="0"/>
              <a:t>”Close". </a:t>
            </a:r>
          </a:p>
          <a:p>
            <a:r>
              <a:rPr lang="en-US" dirty="0" err="1" smtClean="0"/>
              <a:t>Por</a:t>
            </a:r>
            <a:r>
              <a:rPr lang="en-US" dirty="0" smtClean="0"/>
              <a:t> </a:t>
            </a:r>
            <a:r>
              <a:rPr lang="en-US" dirty="0" err="1"/>
              <a:t>ejemplo</a:t>
            </a:r>
            <a:r>
              <a:rPr lang="en-US" dirty="0"/>
              <a:t>, para </a:t>
            </a:r>
            <a:r>
              <a:rPr lang="en-US" dirty="0" err="1"/>
              <a:t>realizar</a:t>
            </a:r>
            <a:r>
              <a:rPr lang="en-US" dirty="0"/>
              <a:t> </a:t>
            </a:r>
            <a:r>
              <a:rPr lang="en-US" dirty="0" smtClean="0"/>
              <a:t>un </a:t>
            </a:r>
            <a:r>
              <a:rPr lang="en-US" i="1" dirty="0" smtClean="0"/>
              <a:t>select</a:t>
            </a:r>
            <a:r>
              <a:rPr lang="en-US" dirty="0" smtClean="0"/>
              <a:t> </a:t>
            </a:r>
            <a:r>
              <a:rPr lang="en-US" dirty="0" err="1" smtClean="0"/>
              <a:t>utilizando</a:t>
            </a:r>
            <a:r>
              <a:rPr lang="en-US" dirty="0" smtClean="0"/>
              <a:t> </a:t>
            </a:r>
            <a:r>
              <a:rPr lang="en-US" dirty="0" err="1"/>
              <a:t>una</a:t>
            </a:r>
            <a:r>
              <a:rPr lang="en-US" dirty="0"/>
              <a:t> </a:t>
            </a:r>
            <a:r>
              <a:rPr lang="en-US" dirty="0" err="1"/>
              <a:t>ruta</a:t>
            </a:r>
            <a:r>
              <a:rPr lang="en-US" dirty="0"/>
              <a:t> de </a:t>
            </a:r>
            <a:r>
              <a:rPr lang="en-US" dirty="0" err="1"/>
              <a:t>acceso</a:t>
            </a:r>
            <a:r>
              <a:rPr lang="en-US" dirty="0"/>
              <a:t> de </a:t>
            </a:r>
            <a:r>
              <a:rPr lang="en-US" dirty="0" err="1" smtClean="0"/>
              <a:t>escaneo</a:t>
            </a:r>
            <a:r>
              <a:rPr lang="en-US" dirty="0" smtClean="0"/>
              <a:t> (</a:t>
            </a:r>
            <a:r>
              <a:rPr lang="en-US" dirty="0" err="1" smtClean="0"/>
              <a:t>condici</a:t>
            </a:r>
            <a:r>
              <a:rPr lang="es-ES" dirty="0" err="1" smtClean="0"/>
              <a:t>ón</a:t>
            </a:r>
            <a:r>
              <a:rPr lang="es-ES" dirty="0" smtClean="0"/>
              <a:t> o predicado definido</a:t>
            </a:r>
            <a:r>
              <a:rPr lang="en-US" dirty="0" smtClean="0"/>
              <a:t>), </a:t>
            </a:r>
            <a:r>
              <a:rPr lang="en-US" dirty="0"/>
              <a:t>el </a:t>
            </a:r>
            <a:r>
              <a:rPr lang="en-US" dirty="0" err="1"/>
              <a:t>operador</a:t>
            </a:r>
            <a:r>
              <a:rPr lang="en-US" dirty="0"/>
              <a:t> </a:t>
            </a:r>
            <a:r>
              <a:rPr lang="en-US" dirty="0" err="1"/>
              <a:t>abre</a:t>
            </a:r>
            <a:r>
              <a:rPr lang="en-US" dirty="0"/>
              <a:t> el </a:t>
            </a:r>
            <a:r>
              <a:rPr lang="en-US" dirty="0" err="1"/>
              <a:t>archivo</a:t>
            </a:r>
            <a:r>
              <a:rPr lang="en-US" dirty="0"/>
              <a:t> </a:t>
            </a:r>
            <a:r>
              <a:rPr lang="en-US" dirty="0" err="1"/>
              <a:t>que</a:t>
            </a:r>
            <a:r>
              <a:rPr lang="en-US" dirty="0"/>
              <a:t> </a:t>
            </a:r>
            <a:r>
              <a:rPr lang="en-US" dirty="0" err="1"/>
              <a:t>contiene</a:t>
            </a:r>
            <a:r>
              <a:rPr lang="en-US" dirty="0"/>
              <a:t> la </a:t>
            </a:r>
            <a:r>
              <a:rPr lang="en-US" dirty="0" err="1"/>
              <a:t>relación</a:t>
            </a:r>
            <a:r>
              <a:rPr lang="en-US" dirty="0"/>
              <a:t> a </a:t>
            </a:r>
            <a:r>
              <a:rPr lang="en-US" dirty="0" err="1"/>
              <a:t>escanear</a:t>
            </a:r>
            <a:r>
              <a:rPr lang="en-US" dirty="0"/>
              <a:t> y </a:t>
            </a:r>
            <a:r>
              <a:rPr lang="en-US" dirty="0" err="1"/>
              <a:t>asigna</a:t>
            </a:r>
            <a:r>
              <a:rPr lang="en-US" dirty="0"/>
              <a:t> </a:t>
            </a:r>
            <a:r>
              <a:rPr lang="en-US" dirty="0" err="1"/>
              <a:t>suficientes</a:t>
            </a:r>
            <a:r>
              <a:rPr lang="en-US" dirty="0"/>
              <a:t> buffers de </a:t>
            </a:r>
            <a:r>
              <a:rPr lang="en-US" dirty="0" err="1"/>
              <a:t>memoria</a:t>
            </a:r>
            <a:r>
              <a:rPr lang="en-US" dirty="0"/>
              <a:t> de entrada y </a:t>
            </a:r>
            <a:r>
              <a:rPr lang="en-US" dirty="0" err="1"/>
              <a:t>salida</a:t>
            </a:r>
            <a:r>
              <a:rPr lang="en-US" dirty="0"/>
              <a:t> </a:t>
            </a:r>
            <a:r>
              <a:rPr lang="en-US" dirty="0" smtClean="0"/>
              <a:t>para </a:t>
            </a:r>
            <a:r>
              <a:rPr lang="en-US" dirty="0"/>
              <a:t>la </a:t>
            </a:r>
            <a:r>
              <a:rPr lang="en-US" dirty="0" err="1"/>
              <a:t>operación</a:t>
            </a:r>
            <a:r>
              <a:rPr lang="en-US" dirty="0"/>
              <a:t>. </a:t>
            </a:r>
            <a:r>
              <a:rPr lang="en-US" dirty="0" err="1"/>
              <a:t>Una</a:t>
            </a:r>
            <a:r>
              <a:rPr lang="en-US" dirty="0"/>
              <a:t> </a:t>
            </a:r>
            <a:r>
              <a:rPr lang="en-US" dirty="0" err="1"/>
              <a:t>vez</a:t>
            </a:r>
            <a:r>
              <a:rPr lang="en-US" dirty="0"/>
              <a:t> </a:t>
            </a:r>
            <a:r>
              <a:rPr lang="en-US" dirty="0" err="1"/>
              <a:t>que</a:t>
            </a:r>
            <a:r>
              <a:rPr lang="en-US" dirty="0"/>
              <a:t> se </a:t>
            </a:r>
            <a:r>
              <a:rPr lang="en-US" dirty="0" err="1"/>
              <a:t>abre</a:t>
            </a:r>
            <a:r>
              <a:rPr lang="en-US" dirty="0"/>
              <a:t>, se llama </a:t>
            </a:r>
            <a:r>
              <a:rPr lang="en-US" dirty="0" err="1"/>
              <a:t>repetidamente</a:t>
            </a:r>
            <a:r>
              <a:rPr lang="en-US" dirty="0"/>
              <a:t> a la </a:t>
            </a:r>
            <a:r>
              <a:rPr lang="en-US" dirty="0" err="1"/>
              <a:t>función</a:t>
            </a:r>
            <a:r>
              <a:rPr lang="en-US" dirty="0"/>
              <a:t> </a:t>
            </a:r>
            <a:r>
              <a:rPr lang="en-US" dirty="0" err="1"/>
              <a:t>Get_Next</a:t>
            </a:r>
            <a:r>
              <a:rPr lang="en-US" dirty="0"/>
              <a:t> para </a:t>
            </a:r>
            <a:r>
              <a:rPr lang="en-US" dirty="0" err="1"/>
              <a:t>procesar</a:t>
            </a:r>
            <a:r>
              <a:rPr lang="en-US" dirty="0"/>
              <a:t> </a:t>
            </a:r>
            <a:r>
              <a:rPr lang="en-US" dirty="0" err="1"/>
              <a:t>las</a:t>
            </a:r>
            <a:r>
              <a:rPr lang="en-US" dirty="0"/>
              <a:t> </a:t>
            </a:r>
            <a:r>
              <a:rPr lang="en-US" dirty="0" err="1"/>
              <a:t>tuplas</a:t>
            </a:r>
            <a:r>
              <a:rPr lang="en-US" dirty="0"/>
              <a:t> del </a:t>
            </a:r>
            <a:r>
              <a:rPr lang="en-US" dirty="0" err="1"/>
              <a:t>búfer</a:t>
            </a:r>
            <a:r>
              <a:rPr lang="en-US" dirty="0"/>
              <a:t> de entrada, </a:t>
            </a:r>
            <a:r>
              <a:rPr lang="en-US" dirty="0" err="1"/>
              <a:t>las</a:t>
            </a:r>
            <a:r>
              <a:rPr lang="en-US" dirty="0"/>
              <a:t> </a:t>
            </a:r>
            <a:r>
              <a:rPr lang="en-US" dirty="0" err="1" smtClean="0"/>
              <a:t>eval</a:t>
            </a:r>
            <a:r>
              <a:rPr lang="es-ES" dirty="0" err="1" smtClean="0"/>
              <a:t>úa</a:t>
            </a:r>
            <a:r>
              <a:rPr lang="es-ES" dirty="0" smtClean="0"/>
              <a:t> </a:t>
            </a:r>
            <a:r>
              <a:rPr lang="en-US" dirty="0" smtClean="0"/>
              <a:t>y </a:t>
            </a:r>
            <a:r>
              <a:rPr lang="en-US" dirty="0" err="1"/>
              <a:t>las</a:t>
            </a:r>
            <a:r>
              <a:rPr lang="en-US" dirty="0"/>
              <a:t> </a:t>
            </a:r>
            <a:r>
              <a:rPr lang="en-US" dirty="0" err="1"/>
              <a:t>coloca</a:t>
            </a:r>
            <a:r>
              <a:rPr lang="en-US" dirty="0"/>
              <a:t> en el </a:t>
            </a:r>
            <a:r>
              <a:rPr lang="en-US" dirty="0" err="1"/>
              <a:t>búfer</a:t>
            </a:r>
            <a:r>
              <a:rPr lang="en-US" dirty="0"/>
              <a:t> de </a:t>
            </a:r>
            <a:r>
              <a:rPr lang="en-US" dirty="0" err="1"/>
              <a:t>salida</a:t>
            </a:r>
            <a:r>
              <a:rPr lang="en-US" dirty="0"/>
              <a:t>. </a:t>
            </a:r>
            <a:r>
              <a:rPr lang="en-US" dirty="0" err="1"/>
              <a:t>Una</a:t>
            </a:r>
            <a:r>
              <a:rPr lang="en-US" dirty="0"/>
              <a:t> </a:t>
            </a:r>
            <a:r>
              <a:rPr lang="en-US" dirty="0" err="1"/>
              <a:t>vez</a:t>
            </a:r>
            <a:r>
              <a:rPr lang="en-US" dirty="0"/>
              <a:t> </a:t>
            </a:r>
            <a:r>
              <a:rPr lang="en-US" dirty="0" err="1"/>
              <a:t>que</a:t>
            </a:r>
            <a:r>
              <a:rPr lang="en-US" dirty="0"/>
              <a:t> no </a:t>
            </a:r>
            <a:r>
              <a:rPr lang="en-US" dirty="0" err="1"/>
              <a:t>haya</a:t>
            </a:r>
            <a:r>
              <a:rPr lang="en-US" dirty="0"/>
              <a:t> </a:t>
            </a:r>
            <a:r>
              <a:rPr lang="en-US" dirty="0" err="1"/>
              <a:t>más</a:t>
            </a:r>
            <a:r>
              <a:rPr lang="en-US" dirty="0"/>
              <a:t> </a:t>
            </a:r>
            <a:r>
              <a:rPr lang="en-US" dirty="0" err="1"/>
              <a:t>tuplas</a:t>
            </a:r>
            <a:r>
              <a:rPr lang="en-US" dirty="0"/>
              <a:t> para </a:t>
            </a:r>
            <a:r>
              <a:rPr lang="en-US" dirty="0" err="1"/>
              <a:t>procesar</a:t>
            </a:r>
            <a:r>
              <a:rPr lang="en-US" dirty="0"/>
              <a:t>, la </a:t>
            </a:r>
            <a:r>
              <a:rPr lang="en-US" dirty="0" err="1"/>
              <a:t>función</a:t>
            </a:r>
            <a:r>
              <a:rPr lang="en-US" dirty="0"/>
              <a:t> </a:t>
            </a:r>
            <a:r>
              <a:rPr lang="en-US" dirty="0" err="1"/>
              <a:t>Cerrar</a:t>
            </a:r>
            <a:r>
              <a:rPr lang="en-US" dirty="0"/>
              <a:t> se </a:t>
            </a:r>
            <a:r>
              <a:rPr lang="en-US" dirty="0" err="1"/>
              <a:t>activa</a:t>
            </a:r>
            <a:r>
              <a:rPr lang="en-US" dirty="0"/>
              <a:t> para </a:t>
            </a:r>
            <a:r>
              <a:rPr lang="en-US" dirty="0" err="1"/>
              <a:t>cerrar</a:t>
            </a:r>
            <a:r>
              <a:rPr lang="en-US" dirty="0"/>
              <a:t> el </a:t>
            </a:r>
            <a:r>
              <a:rPr lang="en-US" dirty="0" err="1"/>
              <a:t>archivo</a:t>
            </a:r>
            <a:r>
              <a:rPr lang="en-US" dirty="0"/>
              <a:t> y </a:t>
            </a:r>
            <a:r>
              <a:rPr lang="en-US" dirty="0" err="1"/>
              <a:t>desasignar</a:t>
            </a:r>
            <a:r>
              <a:rPr lang="en-US" dirty="0"/>
              <a:t> los </a:t>
            </a:r>
            <a:r>
              <a:rPr lang="en-US" dirty="0" err="1"/>
              <a:t>búferes</a:t>
            </a:r>
            <a:r>
              <a:rPr lang="en-US" dirty="0"/>
              <a:t> de </a:t>
            </a:r>
            <a:r>
              <a:rPr lang="en-US" dirty="0" err="1"/>
              <a:t>memoria</a:t>
            </a:r>
            <a:r>
              <a:rPr lang="en-US" dirty="0"/>
              <a:t>. </a:t>
            </a:r>
          </a:p>
        </p:txBody>
      </p:sp>
    </p:spTree>
    <p:extLst>
      <p:ext uri="{BB962C8B-B14F-4D97-AF65-F5344CB8AC3E}">
        <p14:creationId xmlns:p14="http://schemas.microsoft.com/office/powerpoint/2010/main" val="11076976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a:bodyPr>
          <a:lstStyle/>
          <a:p>
            <a:r>
              <a:rPr lang="en-US" dirty="0" err="1"/>
              <a:t>Tenga</a:t>
            </a:r>
            <a:r>
              <a:rPr lang="en-US" dirty="0"/>
              <a:t> en </a:t>
            </a:r>
            <a:r>
              <a:rPr lang="en-US" dirty="0" err="1"/>
              <a:t>cuenta</a:t>
            </a:r>
            <a:r>
              <a:rPr lang="en-US" dirty="0"/>
              <a:t> </a:t>
            </a:r>
            <a:r>
              <a:rPr lang="en-US" dirty="0" err="1"/>
              <a:t>que</a:t>
            </a:r>
            <a:r>
              <a:rPr lang="en-US" dirty="0"/>
              <a:t> </a:t>
            </a:r>
            <a:r>
              <a:rPr lang="en-US" dirty="0" err="1"/>
              <a:t>aunque</a:t>
            </a:r>
            <a:r>
              <a:rPr lang="en-US" dirty="0"/>
              <a:t> </a:t>
            </a:r>
            <a:r>
              <a:rPr lang="en-US" dirty="0" err="1"/>
              <a:t>las</a:t>
            </a:r>
            <a:r>
              <a:rPr lang="en-US" dirty="0"/>
              <a:t> </a:t>
            </a:r>
            <a:r>
              <a:rPr lang="en-US" dirty="0" err="1"/>
              <a:t>funciones</a:t>
            </a:r>
            <a:r>
              <a:rPr lang="en-US" dirty="0"/>
              <a:t> </a:t>
            </a:r>
            <a:r>
              <a:rPr lang="en-US" dirty="0" smtClean="0"/>
              <a:t>Open y Close para </a:t>
            </a:r>
            <a:r>
              <a:rPr lang="en-US" dirty="0" err="1"/>
              <a:t>todos</a:t>
            </a:r>
            <a:r>
              <a:rPr lang="en-US" dirty="0"/>
              <a:t> los </a:t>
            </a:r>
            <a:r>
              <a:rPr lang="en-US" dirty="0" err="1"/>
              <a:t>iteradores</a:t>
            </a:r>
            <a:r>
              <a:rPr lang="en-US" dirty="0"/>
              <a:t> </a:t>
            </a:r>
            <a:r>
              <a:rPr lang="en-US" dirty="0" err="1"/>
              <a:t>realizan</a:t>
            </a:r>
            <a:r>
              <a:rPr lang="en-US" dirty="0"/>
              <a:t> </a:t>
            </a:r>
            <a:r>
              <a:rPr lang="en-US" dirty="0" err="1"/>
              <a:t>tareas</a:t>
            </a:r>
            <a:r>
              <a:rPr lang="en-US" dirty="0"/>
              <a:t> </a:t>
            </a:r>
            <a:r>
              <a:rPr lang="en-US" dirty="0" err="1"/>
              <a:t>similares</a:t>
            </a:r>
            <a:r>
              <a:rPr lang="en-US" dirty="0"/>
              <a:t>, </a:t>
            </a:r>
            <a:r>
              <a:rPr lang="en-US" dirty="0" err="1"/>
              <a:t>dependiendo</a:t>
            </a:r>
            <a:r>
              <a:rPr lang="en-US" dirty="0"/>
              <a:t> del </a:t>
            </a:r>
            <a:r>
              <a:rPr lang="en-US" dirty="0" err="1"/>
              <a:t>operador</a:t>
            </a:r>
            <a:r>
              <a:rPr lang="en-US" dirty="0"/>
              <a:t>, el </a:t>
            </a:r>
            <a:r>
              <a:rPr lang="en-US" dirty="0" err="1"/>
              <a:t>trabajo</a:t>
            </a:r>
            <a:r>
              <a:rPr lang="en-US" dirty="0"/>
              <a:t> </a:t>
            </a:r>
            <a:r>
              <a:rPr lang="en-US" dirty="0" err="1"/>
              <a:t>que</a:t>
            </a:r>
            <a:r>
              <a:rPr lang="en-US" dirty="0"/>
              <a:t> </a:t>
            </a:r>
            <a:r>
              <a:rPr lang="en-US" dirty="0" err="1"/>
              <a:t>tiene</a:t>
            </a:r>
            <a:r>
              <a:rPr lang="en-US" dirty="0"/>
              <a:t> </a:t>
            </a:r>
            <a:r>
              <a:rPr lang="en-US" dirty="0" err="1"/>
              <a:t>que</a:t>
            </a:r>
            <a:r>
              <a:rPr lang="en-US" dirty="0"/>
              <a:t> </a:t>
            </a:r>
            <a:r>
              <a:rPr lang="en-US" dirty="0" err="1"/>
              <a:t>hacer</a:t>
            </a:r>
            <a:r>
              <a:rPr lang="en-US" dirty="0"/>
              <a:t> la </a:t>
            </a:r>
            <a:r>
              <a:rPr lang="en-US" dirty="0" err="1"/>
              <a:t>función</a:t>
            </a:r>
            <a:r>
              <a:rPr lang="en-US" dirty="0"/>
              <a:t> Get-Next </a:t>
            </a:r>
            <a:r>
              <a:rPr lang="en-US" dirty="0" err="1"/>
              <a:t>puede</a:t>
            </a:r>
            <a:r>
              <a:rPr lang="en-US" dirty="0"/>
              <a:t> </a:t>
            </a:r>
            <a:r>
              <a:rPr lang="en-US" dirty="0" err="1"/>
              <a:t>variar</a:t>
            </a:r>
            <a:r>
              <a:rPr lang="en-US" dirty="0"/>
              <a:t> </a:t>
            </a:r>
            <a:r>
              <a:rPr lang="en-US" dirty="0" err="1"/>
              <a:t>enormemente</a:t>
            </a:r>
            <a:r>
              <a:rPr lang="en-US" dirty="0"/>
              <a:t>. </a:t>
            </a:r>
            <a:r>
              <a:rPr lang="en-US" dirty="0" err="1"/>
              <a:t>Por</a:t>
            </a:r>
            <a:r>
              <a:rPr lang="en-US" dirty="0"/>
              <a:t> </a:t>
            </a:r>
            <a:r>
              <a:rPr lang="en-US" dirty="0" err="1"/>
              <a:t>ejemplo</a:t>
            </a:r>
            <a:r>
              <a:rPr lang="en-US" dirty="0"/>
              <a:t>, </a:t>
            </a:r>
            <a:r>
              <a:rPr lang="en-US" dirty="0" smtClean="0"/>
              <a:t>un sort-merge para </a:t>
            </a:r>
            <a:r>
              <a:rPr lang="en-US" dirty="0" err="1" smtClean="0"/>
              <a:t>hacer</a:t>
            </a:r>
            <a:r>
              <a:rPr lang="en-US" dirty="0" smtClean="0"/>
              <a:t> un join de dos </a:t>
            </a:r>
            <a:r>
              <a:rPr lang="en-US" dirty="0" err="1"/>
              <a:t>relaciones</a:t>
            </a:r>
            <a:r>
              <a:rPr lang="en-US" dirty="0"/>
              <a:t> </a:t>
            </a:r>
            <a:r>
              <a:rPr lang="en-US" dirty="0" err="1"/>
              <a:t>requiere</a:t>
            </a:r>
            <a:r>
              <a:rPr lang="en-US" dirty="0"/>
              <a:t> leer </a:t>
            </a:r>
            <a:r>
              <a:rPr lang="en-US" dirty="0" err="1"/>
              <a:t>las</a:t>
            </a:r>
            <a:r>
              <a:rPr lang="en-US" dirty="0"/>
              <a:t> </a:t>
            </a:r>
            <a:r>
              <a:rPr lang="en-US" dirty="0" err="1"/>
              <a:t>páginas</a:t>
            </a:r>
            <a:r>
              <a:rPr lang="en-US" dirty="0"/>
              <a:t> de </a:t>
            </a:r>
            <a:r>
              <a:rPr lang="en-US" dirty="0" err="1"/>
              <a:t>cada</a:t>
            </a:r>
            <a:r>
              <a:rPr lang="en-US" dirty="0"/>
              <a:t> </a:t>
            </a:r>
            <a:r>
              <a:rPr lang="en-US" dirty="0" err="1"/>
              <a:t>relación</a:t>
            </a:r>
            <a:r>
              <a:rPr lang="en-US" dirty="0"/>
              <a:t> en la </a:t>
            </a:r>
            <a:r>
              <a:rPr lang="en-US" dirty="0" err="1"/>
              <a:t>memoria</a:t>
            </a:r>
            <a:r>
              <a:rPr lang="en-US" dirty="0"/>
              <a:t>, </a:t>
            </a:r>
            <a:r>
              <a:rPr lang="en-US" dirty="0" err="1"/>
              <a:t>ordenarlas</a:t>
            </a:r>
            <a:r>
              <a:rPr lang="en-US" dirty="0"/>
              <a:t>, </a:t>
            </a:r>
            <a:r>
              <a:rPr lang="en-US" dirty="0" err="1"/>
              <a:t>escribirlas</a:t>
            </a:r>
            <a:r>
              <a:rPr lang="en-US" dirty="0"/>
              <a:t>, </a:t>
            </a:r>
            <a:r>
              <a:rPr lang="en-US" dirty="0" err="1"/>
              <a:t>recuperarlas</a:t>
            </a:r>
            <a:r>
              <a:rPr lang="en-US" dirty="0"/>
              <a:t> y </a:t>
            </a:r>
            <a:r>
              <a:rPr lang="en-US" dirty="0" err="1"/>
              <a:t>fusionarlas</a:t>
            </a:r>
            <a:r>
              <a:rPr lang="en-US" dirty="0"/>
              <a:t> para </a:t>
            </a:r>
            <a:r>
              <a:rPr lang="en-US" dirty="0" err="1"/>
              <a:t>producir</a:t>
            </a:r>
            <a:r>
              <a:rPr lang="en-US" dirty="0"/>
              <a:t> el </a:t>
            </a:r>
            <a:r>
              <a:rPr lang="en-US" dirty="0" err="1" smtClean="0"/>
              <a:t>resultado</a:t>
            </a:r>
            <a:r>
              <a:rPr lang="en-US" dirty="0" smtClean="0"/>
              <a:t>. </a:t>
            </a:r>
          </a:p>
          <a:p>
            <a:r>
              <a:rPr lang="en-US" dirty="0" err="1" smtClean="0"/>
              <a:t>Una</a:t>
            </a:r>
            <a:r>
              <a:rPr lang="en-US" dirty="0" smtClean="0"/>
              <a:t> </a:t>
            </a:r>
            <a:r>
              <a:rPr lang="en-US" dirty="0"/>
              <a:t>de </a:t>
            </a:r>
            <a:r>
              <a:rPr lang="en-US" dirty="0" err="1"/>
              <a:t>las</a:t>
            </a:r>
            <a:r>
              <a:rPr lang="en-US" dirty="0"/>
              <a:t> </a:t>
            </a:r>
            <a:r>
              <a:rPr lang="en-US" dirty="0" err="1"/>
              <a:t>ventajas</a:t>
            </a:r>
            <a:r>
              <a:rPr lang="en-US" dirty="0"/>
              <a:t> del </a:t>
            </a:r>
            <a:r>
              <a:rPr lang="en-US" dirty="0" err="1"/>
              <a:t>modelo</a:t>
            </a:r>
            <a:r>
              <a:rPr lang="en-US" dirty="0"/>
              <a:t> de </a:t>
            </a:r>
            <a:r>
              <a:rPr lang="en-US" dirty="0" err="1"/>
              <a:t>iterador</a:t>
            </a:r>
            <a:r>
              <a:rPr lang="en-US" dirty="0"/>
              <a:t> </a:t>
            </a:r>
            <a:r>
              <a:rPr lang="en-US" dirty="0" err="1"/>
              <a:t>es</a:t>
            </a:r>
            <a:r>
              <a:rPr lang="en-US" dirty="0"/>
              <a:t> </a:t>
            </a:r>
            <a:r>
              <a:rPr lang="en-US" dirty="0" err="1"/>
              <a:t>que</a:t>
            </a:r>
            <a:r>
              <a:rPr lang="en-US" dirty="0"/>
              <a:t>, </a:t>
            </a:r>
            <a:r>
              <a:rPr lang="en-US" dirty="0" err="1"/>
              <a:t>naturalmente</a:t>
            </a:r>
            <a:r>
              <a:rPr lang="en-US" dirty="0"/>
              <a:t>, </a:t>
            </a:r>
            <a:r>
              <a:rPr lang="en-US" dirty="0" err="1"/>
              <a:t>es</a:t>
            </a:r>
            <a:r>
              <a:rPr lang="en-US" dirty="0"/>
              <a:t> compatible con la </a:t>
            </a:r>
            <a:r>
              <a:rPr lang="en-US" dirty="0" err="1"/>
              <a:t>canalización</a:t>
            </a:r>
            <a:r>
              <a:rPr lang="en-US" dirty="0"/>
              <a:t>, </a:t>
            </a:r>
            <a:r>
              <a:rPr lang="en-US" dirty="0" err="1"/>
              <a:t>donde</a:t>
            </a:r>
            <a:r>
              <a:rPr lang="en-US" dirty="0"/>
              <a:t> </a:t>
            </a:r>
            <a:r>
              <a:rPr lang="en-US" dirty="0" err="1"/>
              <a:t>las</a:t>
            </a:r>
            <a:r>
              <a:rPr lang="en-US" dirty="0"/>
              <a:t> </a:t>
            </a:r>
            <a:r>
              <a:rPr lang="en-US" dirty="0" err="1"/>
              <a:t>tuplas</a:t>
            </a:r>
            <a:r>
              <a:rPr lang="en-US" dirty="0"/>
              <a:t> de </a:t>
            </a:r>
            <a:r>
              <a:rPr lang="en-US" dirty="0" err="1"/>
              <a:t>salida</a:t>
            </a:r>
            <a:r>
              <a:rPr lang="en-US" dirty="0"/>
              <a:t> de un </a:t>
            </a:r>
            <a:r>
              <a:rPr lang="en-US" dirty="0" err="1"/>
              <a:t>operador</a:t>
            </a:r>
            <a:r>
              <a:rPr lang="en-US" dirty="0"/>
              <a:t> </a:t>
            </a:r>
            <a:r>
              <a:rPr lang="en-US" dirty="0" err="1"/>
              <a:t>pueden</a:t>
            </a:r>
            <a:r>
              <a:rPr lang="en-US" dirty="0"/>
              <a:t> </a:t>
            </a:r>
            <a:r>
              <a:rPr lang="en-US" dirty="0" err="1"/>
              <a:t>introducirse</a:t>
            </a:r>
            <a:r>
              <a:rPr lang="en-US" dirty="0"/>
              <a:t> </a:t>
            </a:r>
            <a:r>
              <a:rPr lang="en-US" dirty="0" err="1"/>
              <a:t>como</a:t>
            </a:r>
            <a:r>
              <a:rPr lang="en-US" dirty="0"/>
              <a:t> entrada en </a:t>
            </a:r>
            <a:r>
              <a:rPr lang="en-US" dirty="0" err="1"/>
              <a:t>otro</a:t>
            </a:r>
            <a:r>
              <a:rPr lang="en-US" dirty="0"/>
              <a:t> </a:t>
            </a:r>
            <a:r>
              <a:rPr lang="en-US" dirty="0" err="1"/>
              <a:t>operador</a:t>
            </a:r>
            <a:r>
              <a:rPr lang="en-US" dirty="0"/>
              <a:t> sin </a:t>
            </a:r>
            <a:r>
              <a:rPr lang="en-US" dirty="0" err="1"/>
              <a:t>necesidad</a:t>
            </a:r>
            <a:r>
              <a:rPr lang="en-US" dirty="0"/>
              <a:t> de </a:t>
            </a:r>
            <a:r>
              <a:rPr lang="en-US" dirty="0" err="1"/>
              <a:t>almacenarlas</a:t>
            </a:r>
            <a:r>
              <a:rPr lang="en-US" dirty="0"/>
              <a:t> en el disco (</a:t>
            </a:r>
            <a:r>
              <a:rPr lang="en-US" dirty="0" err="1"/>
              <a:t>materializándolas</a:t>
            </a:r>
            <a:r>
              <a:rPr lang="en-US" dirty="0"/>
              <a:t>).</a:t>
            </a:r>
          </a:p>
        </p:txBody>
      </p:sp>
    </p:spTree>
    <p:extLst>
      <p:ext uri="{BB962C8B-B14F-4D97-AF65-F5344CB8AC3E}">
        <p14:creationId xmlns:p14="http://schemas.microsoft.com/office/powerpoint/2010/main" val="47972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5738"/>
          </a:xfrm>
        </p:spPr>
        <p:txBody>
          <a:bodyPr/>
          <a:lstStyle/>
          <a:p>
            <a:r>
              <a:rPr lang="en-US" dirty="0"/>
              <a:t>Cost Estimation</a:t>
            </a:r>
          </a:p>
        </p:txBody>
      </p:sp>
      <p:sp>
        <p:nvSpPr>
          <p:cNvPr id="3" name="Marcador de contenido 2"/>
          <p:cNvSpPr>
            <a:spLocks noGrp="1"/>
          </p:cNvSpPr>
          <p:nvPr>
            <p:ph idx="1"/>
          </p:nvPr>
        </p:nvSpPr>
        <p:spPr>
          <a:xfrm>
            <a:off x="561474" y="1278282"/>
            <a:ext cx="5743073" cy="3935402"/>
          </a:xfrm>
        </p:spPr>
        <p:txBody>
          <a:bodyPr>
            <a:normAutofit fontScale="92500" lnSpcReduction="20000"/>
          </a:bodyPr>
          <a:lstStyle/>
          <a:p>
            <a:r>
              <a:rPr lang="en-US" dirty="0"/>
              <a:t>Para </a:t>
            </a:r>
            <a:r>
              <a:rPr lang="en-US" dirty="0" err="1"/>
              <a:t>una</a:t>
            </a:r>
            <a:r>
              <a:rPr lang="en-US" dirty="0"/>
              <a:t> </a:t>
            </a:r>
            <a:r>
              <a:rPr lang="en-US" dirty="0" err="1"/>
              <a:t>expresión</a:t>
            </a:r>
            <a:r>
              <a:rPr lang="en-US" dirty="0"/>
              <a:t> de </a:t>
            </a:r>
            <a:r>
              <a:rPr lang="en-US" dirty="0" err="1"/>
              <a:t>consulta</a:t>
            </a:r>
            <a:r>
              <a:rPr lang="en-US" dirty="0"/>
              <a:t> </a:t>
            </a:r>
            <a:r>
              <a:rPr lang="en-US" dirty="0" err="1"/>
              <a:t>determinada</a:t>
            </a:r>
            <a:r>
              <a:rPr lang="en-US" dirty="0"/>
              <a:t>, el </a:t>
            </a:r>
            <a:r>
              <a:rPr lang="en-US" dirty="0" err="1"/>
              <a:t>optimizador</a:t>
            </a:r>
            <a:r>
              <a:rPr lang="en-US" dirty="0"/>
              <a:t> de </a:t>
            </a:r>
            <a:r>
              <a:rPr lang="en-US" dirty="0" err="1"/>
              <a:t>consultas</a:t>
            </a:r>
            <a:r>
              <a:rPr lang="en-US" dirty="0"/>
              <a:t> </a:t>
            </a:r>
            <a:r>
              <a:rPr lang="en-US" dirty="0" err="1"/>
              <a:t>analiza</a:t>
            </a:r>
            <a:r>
              <a:rPr lang="en-US" dirty="0"/>
              <a:t> </a:t>
            </a:r>
            <a:r>
              <a:rPr lang="en-US" dirty="0" err="1"/>
              <a:t>todos</a:t>
            </a:r>
            <a:r>
              <a:rPr lang="en-US" dirty="0"/>
              <a:t> los </a:t>
            </a:r>
            <a:r>
              <a:rPr lang="en-US" dirty="0" err="1"/>
              <a:t>árboles</a:t>
            </a:r>
            <a:r>
              <a:rPr lang="en-US" dirty="0"/>
              <a:t> de </a:t>
            </a:r>
            <a:r>
              <a:rPr lang="en-US" dirty="0" err="1"/>
              <a:t>consultas</a:t>
            </a:r>
            <a:r>
              <a:rPr lang="en-US" dirty="0"/>
              <a:t> </a:t>
            </a:r>
            <a:r>
              <a:rPr lang="en-US" dirty="0" err="1"/>
              <a:t>equivalentes</a:t>
            </a:r>
            <a:r>
              <a:rPr lang="en-US" dirty="0"/>
              <a:t> </a:t>
            </a:r>
            <a:r>
              <a:rPr lang="en-US" dirty="0" err="1"/>
              <a:t>que</a:t>
            </a:r>
            <a:r>
              <a:rPr lang="en-US" dirty="0"/>
              <a:t> </a:t>
            </a:r>
            <a:r>
              <a:rPr lang="en-US" dirty="0" err="1"/>
              <a:t>representan</a:t>
            </a:r>
            <a:r>
              <a:rPr lang="en-US" dirty="0"/>
              <a:t> el </a:t>
            </a:r>
            <a:r>
              <a:rPr lang="en-US" dirty="0" err="1"/>
              <a:t>espacio</a:t>
            </a:r>
            <a:r>
              <a:rPr lang="en-US" dirty="0"/>
              <a:t> de </a:t>
            </a:r>
            <a:r>
              <a:rPr lang="en-US" dirty="0" err="1"/>
              <a:t>solución</a:t>
            </a:r>
            <a:r>
              <a:rPr lang="en-US" dirty="0"/>
              <a:t> para la </a:t>
            </a:r>
            <a:r>
              <a:rPr lang="en-US" dirty="0" err="1"/>
              <a:t>consulta</a:t>
            </a:r>
            <a:r>
              <a:rPr lang="en-US" dirty="0"/>
              <a:t>. </a:t>
            </a:r>
            <a:endParaRPr lang="en-US" dirty="0" smtClean="0"/>
          </a:p>
          <a:p>
            <a:r>
              <a:rPr lang="en-US" dirty="0" smtClean="0"/>
              <a:t>Para </a:t>
            </a:r>
            <a:r>
              <a:rPr lang="en-US" dirty="0"/>
              <a:t>la </a:t>
            </a:r>
            <a:r>
              <a:rPr lang="en-US" dirty="0" err="1"/>
              <a:t>consulta</a:t>
            </a:r>
            <a:r>
              <a:rPr lang="en-US" dirty="0"/>
              <a:t> SQL </a:t>
            </a:r>
            <a:r>
              <a:rPr lang="en-US" dirty="0" err="1"/>
              <a:t>utilizada</a:t>
            </a:r>
            <a:r>
              <a:rPr lang="en-US" dirty="0"/>
              <a:t> en el </a:t>
            </a:r>
            <a:r>
              <a:rPr lang="en-US" dirty="0" err="1"/>
              <a:t>Ejemplo</a:t>
            </a:r>
            <a:r>
              <a:rPr lang="en-US" dirty="0"/>
              <a:t> 4.1, el </a:t>
            </a:r>
            <a:r>
              <a:rPr lang="en-US" dirty="0" err="1"/>
              <a:t>espacio</a:t>
            </a:r>
            <a:r>
              <a:rPr lang="en-US" dirty="0"/>
              <a:t> de la </a:t>
            </a:r>
            <a:r>
              <a:rPr lang="en-US" dirty="0" err="1"/>
              <a:t>solución</a:t>
            </a:r>
            <a:r>
              <a:rPr lang="en-US" dirty="0"/>
              <a:t> (sin </a:t>
            </a:r>
            <a:r>
              <a:rPr lang="en-US" dirty="0" err="1"/>
              <a:t>considerar</a:t>
            </a:r>
            <a:r>
              <a:rPr lang="en-US" dirty="0"/>
              <a:t> los </a:t>
            </a:r>
            <a:r>
              <a:rPr lang="en-US" dirty="0" err="1"/>
              <a:t>árboles</a:t>
            </a:r>
            <a:r>
              <a:rPr lang="en-US" dirty="0"/>
              <a:t> </a:t>
            </a:r>
            <a:r>
              <a:rPr lang="en-US" dirty="0" err="1"/>
              <a:t>que</a:t>
            </a:r>
            <a:r>
              <a:rPr lang="en-US" dirty="0"/>
              <a:t> </a:t>
            </a:r>
            <a:r>
              <a:rPr lang="en-US" dirty="0" err="1"/>
              <a:t>producen</a:t>
            </a:r>
            <a:r>
              <a:rPr lang="en-US" dirty="0"/>
              <a:t> </a:t>
            </a:r>
            <a:r>
              <a:rPr lang="en-US" dirty="0" err="1"/>
              <a:t>productos</a:t>
            </a:r>
            <a:r>
              <a:rPr lang="en-US" dirty="0"/>
              <a:t> </a:t>
            </a:r>
            <a:r>
              <a:rPr lang="en-US" dirty="0" err="1"/>
              <a:t>cartesianos</a:t>
            </a:r>
            <a:r>
              <a:rPr lang="en-US" dirty="0"/>
              <a:t>) </a:t>
            </a:r>
            <a:r>
              <a:rPr lang="en-US" dirty="0" err="1"/>
              <a:t>consta</a:t>
            </a:r>
            <a:r>
              <a:rPr lang="en-US" dirty="0"/>
              <a:t> de </a:t>
            </a:r>
            <a:r>
              <a:rPr lang="en-US" dirty="0" err="1"/>
              <a:t>cinco</a:t>
            </a:r>
            <a:r>
              <a:rPr lang="en-US" dirty="0"/>
              <a:t> </a:t>
            </a:r>
            <a:r>
              <a:rPr lang="en-US" dirty="0" err="1"/>
              <a:t>árboles</a:t>
            </a:r>
            <a:r>
              <a:rPr lang="en-US" dirty="0"/>
              <a:t> de </a:t>
            </a:r>
            <a:r>
              <a:rPr lang="en-US" dirty="0" err="1"/>
              <a:t>consulta</a:t>
            </a:r>
            <a:r>
              <a:rPr lang="en-US" dirty="0"/>
              <a:t> </a:t>
            </a:r>
            <a:r>
              <a:rPr lang="en-US" dirty="0" err="1"/>
              <a:t>que</a:t>
            </a:r>
            <a:r>
              <a:rPr lang="en-US" dirty="0"/>
              <a:t> se </a:t>
            </a:r>
            <a:r>
              <a:rPr lang="en-US" dirty="0" err="1"/>
              <a:t>pueden</a:t>
            </a:r>
            <a:r>
              <a:rPr lang="en-US" dirty="0"/>
              <a:t> </a:t>
            </a:r>
            <a:r>
              <a:rPr lang="en-US" dirty="0" err="1"/>
              <a:t>usar</a:t>
            </a:r>
            <a:r>
              <a:rPr lang="en-US" dirty="0"/>
              <a:t> para </a:t>
            </a:r>
            <a:r>
              <a:rPr lang="en-US" dirty="0" err="1"/>
              <a:t>producir</a:t>
            </a:r>
            <a:r>
              <a:rPr lang="en-US" dirty="0"/>
              <a:t> los </a:t>
            </a:r>
            <a:r>
              <a:rPr lang="en-US" dirty="0" err="1"/>
              <a:t>mismos</a:t>
            </a:r>
            <a:r>
              <a:rPr lang="en-US" dirty="0"/>
              <a:t> </a:t>
            </a:r>
            <a:r>
              <a:rPr lang="en-US" dirty="0" err="1"/>
              <a:t>resultados</a:t>
            </a:r>
            <a:r>
              <a:rPr lang="en-US" dirty="0"/>
              <a:t> </a:t>
            </a:r>
            <a:r>
              <a:rPr lang="en-US" dirty="0" err="1"/>
              <a:t>que</a:t>
            </a:r>
            <a:r>
              <a:rPr lang="en-US" dirty="0"/>
              <a:t> se </a:t>
            </a:r>
            <a:r>
              <a:rPr lang="en-US" dirty="0" err="1"/>
              <a:t>muestran</a:t>
            </a:r>
            <a:r>
              <a:rPr lang="en-US" dirty="0"/>
              <a:t> en la </a:t>
            </a:r>
            <a:r>
              <a:rPr lang="en-US" dirty="0" err="1"/>
              <a:t>Figura</a:t>
            </a:r>
            <a:r>
              <a:rPr lang="en-US" dirty="0"/>
              <a:t> </a:t>
            </a:r>
            <a:r>
              <a:rPr lang="en-US" dirty="0" smtClean="0"/>
              <a:t>4.5</a:t>
            </a:r>
            <a:endParaRPr lang="en-US" dirty="0"/>
          </a:p>
        </p:txBody>
      </p:sp>
      <p:pic>
        <p:nvPicPr>
          <p:cNvPr id="4" name="Imagen 3"/>
          <p:cNvPicPr>
            <a:picLocks noChangeAspect="1"/>
          </p:cNvPicPr>
          <p:nvPr/>
        </p:nvPicPr>
        <p:blipFill>
          <a:blip r:embed="rId2"/>
          <a:stretch>
            <a:fillRect/>
          </a:stretch>
        </p:blipFill>
        <p:spPr>
          <a:xfrm>
            <a:off x="6593304" y="177709"/>
            <a:ext cx="5250387" cy="6551954"/>
          </a:xfrm>
          <a:prstGeom prst="rect">
            <a:avLst/>
          </a:prstGeom>
        </p:spPr>
      </p:pic>
      <p:pic>
        <p:nvPicPr>
          <p:cNvPr id="5" name="Imagen 4"/>
          <p:cNvPicPr>
            <a:picLocks noChangeAspect="1"/>
          </p:cNvPicPr>
          <p:nvPr/>
        </p:nvPicPr>
        <p:blipFill>
          <a:blip r:embed="rId3"/>
          <a:stretch>
            <a:fillRect/>
          </a:stretch>
        </p:blipFill>
        <p:spPr>
          <a:xfrm>
            <a:off x="838199" y="5386137"/>
            <a:ext cx="4520405" cy="1343526"/>
          </a:xfrm>
          <a:prstGeom prst="rect">
            <a:avLst/>
          </a:prstGeom>
        </p:spPr>
      </p:pic>
    </p:spTree>
    <p:extLst>
      <p:ext uri="{BB962C8B-B14F-4D97-AF65-F5344CB8AC3E}">
        <p14:creationId xmlns:p14="http://schemas.microsoft.com/office/powerpoint/2010/main" val="1515696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85000" lnSpcReduction="20000"/>
          </a:bodyPr>
          <a:lstStyle/>
          <a:p>
            <a:r>
              <a:rPr lang="en-US" dirty="0" smtClean="0"/>
              <a:t>El </a:t>
            </a:r>
            <a:r>
              <a:rPr lang="en-US" dirty="0" err="1"/>
              <a:t>optimizador</a:t>
            </a:r>
            <a:r>
              <a:rPr lang="en-US" dirty="0"/>
              <a:t> </a:t>
            </a:r>
            <a:r>
              <a:rPr lang="en-US" dirty="0" err="1"/>
              <a:t>analiza</a:t>
            </a:r>
            <a:r>
              <a:rPr lang="en-US" dirty="0"/>
              <a:t> </a:t>
            </a:r>
            <a:r>
              <a:rPr lang="en-US" dirty="0" err="1"/>
              <a:t>todos</a:t>
            </a:r>
            <a:r>
              <a:rPr lang="en-US" dirty="0"/>
              <a:t> </a:t>
            </a:r>
            <a:r>
              <a:rPr lang="en-US" dirty="0" err="1"/>
              <a:t>estos</a:t>
            </a:r>
            <a:r>
              <a:rPr lang="en-US" dirty="0"/>
              <a:t> </a:t>
            </a:r>
            <a:r>
              <a:rPr lang="en-US" dirty="0" err="1"/>
              <a:t>árboles</a:t>
            </a:r>
            <a:r>
              <a:rPr lang="en-US" dirty="0"/>
              <a:t> en el </a:t>
            </a:r>
            <a:r>
              <a:rPr lang="en-US" dirty="0" err="1"/>
              <a:t>espacio</a:t>
            </a:r>
            <a:r>
              <a:rPr lang="en-US" dirty="0"/>
              <a:t> de la </a:t>
            </a:r>
            <a:r>
              <a:rPr lang="en-US" dirty="0" err="1"/>
              <a:t>solución</a:t>
            </a:r>
            <a:r>
              <a:rPr lang="en-US" dirty="0"/>
              <a:t> y </a:t>
            </a:r>
            <a:r>
              <a:rPr lang="en-US" dirty="0" err="1"/>
              <a:t>selecciona</a:t>
            </a:r>
            <a:r>
              <a:rPr lang="en-US" dirty="0"/>
              <a:t> un </a:t>
            </a:r>
            <a:r>
              <a:rPr lang="en-US" dirty="0" err="1"/>
              <a:t>árbol</a:t>
            </a:r>
            <a:r>
              <a:rPr lang="en-US" dirty="0"/>
              <a:t> </a:t>
            </a:r>
            <a:r>
              <a:rPr lang="en-US" dirty="0" err="1"/>
              <a:t>que</a:t>
            </a:r>
            <a:r>
              <a:rPr lang="en-US" dirty="0"/>
              <a:t> </a:t>
            </a:r>
            <a:r>
              <a:rPr lang="en-US" dirty="0" err="1"/>
              <a:t>es</a:t>
            </a:r>
            <a:r>
              <a:rPr lang="en-US" dirty="0"/>
              <a:t> </a:t>
            </a:r>
            <a:r>
              <a:rPr lang="en-US" dirty="0" err="1"/>
              <a:t>óptimo</a:t>
            </a:r>
            <a:r>
              <a:rPr lang="en-US" dirty="0"/>
              <a:t> para la </a:t>
            </a:r>
            <a:r>
              <a:rPr lang="en-US" dirty="0" err="1"/>
              <a:t>consulta</a:t>
            </a:r>
            <a:r>
              <a:rPr lang="en-US" dirty="0"/>
              <a:t>. El primer </a:t>
            </a:r>
            <a:r>
              <a:rPr lang="en-US" dirty="0" err="1"/>
              <a:t>paso</a:t>
            </a:r>
            <a:r>
              <a:rPr lang="en-US" dirty="0"/>
              <a:t> en la </a:t>
            </a:r>
            <a:r>
              <a:rPr lang="en-US" dirty="0" err="1"/>
              <a:t>optimización</a:t>
            </a:r>
            <a:r>
              <a:rPr lang="en-US" dirty="0"/>
              <a:t> </a:t>
            </a:r>
            <a:r>
              <a:rPr lang="en-US" dirty="0" err="1"/>
              <a:t>es</a:t>
            </a:r>
            <a:r>
              <a:rPr lang="en-US" dirty="0"/>
              <a:t> la </a:t>
            </a:r>
            <a:r>
              <a:rPr lang="en-US" dirty="0" err="1"/>
              <a:t>poda</a:t>
            </a:r>
            <a:r>
              <a:rPr lang="en-US" dirty="0"/>
              <a:t>. </a:t>
            </a:r>
            <a:endParaRPr lang="en-US" dirty="0" smtClean="0"/>
          </a:p>
          <a:p>
            <a:r>
              <a:rPr lang="en-US" dirty="0" smtClean="0"/>
              <a:t>En </a:t>
            </a:r>
            <a:r>
              <a:rPr lang="en-US" dirty="0"/>
              <a:t>el </a:t>
            </a:r>
            <a:r>
              <a:rPr lang="en-US" dirty="0" err="1"/>
              <a:t>paso</a:t>
            </a:r>
            <a:r>
              <a:rPr lang="en-US" dirty="0"/>
              <a:t> de </a:t>
            </a:r>
            <a:r>
              <a:rPr lang="en-US" dirty="0" err="1"/>
              <a:t>poda</a:t>
            </a:r>
            <a:r>
              <a:rPr lang="en-US" dirty="0"/>
              <a:t>, se </a:t>
            </a:r>
            <a:r>
              <a:rPr lang="en-US" dirty="0" err="1"/>
              <a:t>eliminan</a:t>
            </a:r>
            <a:r>
              <a:rPr lang="en-US" dirty="0"/>
              <a:t> los </a:t>
            </a:r>
            <a:r>
              <a:rPr lang="en-US" dirty="0" err="1"/>
              <a:t>árboles</a:t>
            </a:r>
            <a:r>
              <a:rPr lang="en-US" dirty="0"/>
              <a:t> "</a:t>
            </a:r>
            <a:r>
              <a:rPr lang="en-US" dirty="0" err="1"/>
              <a:t>malos</a:t>
            </a:r>
            <a:r>
              <a:rPr lang="en-US" dirty="0"/>
              <a:t>" </a:t>
            </a:r>
            <a:r>
              <a:rPr lang="en-US" dirty="0" err="1"/>
              <a:t>alternativos</a:t>
            </a:r>
            <a:r>
              <a:rPr lang="en-US" dirty="0"/>
              <a:t>. El </a:t>
            </a:r>
            <a:r>
              <a:rPr lang="en-US" dirty="0" err="1"/>
              <a:t>optimizador</a:t>
            </a:r>
            <a:r>
              <a:rPr lang="en-US" dirty="0"/>
              <a:t> </a:t>
            </a:r>
            <a:r>
              <a:rPr lang="en-US" dirty="0" err="1"/>
              <a:t>usualmente</a:t>
            </a:r>
            <a:r>
              <a:rPr lang="en-US" dirty="0"/>
              <a:t> </a:t>
            </a:r>
            <a:r>
              <a:rPr lang="en-US" dirty="0" err="1"/>
              <a:t>usa</a:t>
            </a:r>
            <a:r>
              <a:rPr lang="en-US" dirty="0"/>
              <a:t> un </a:t>
            </a:r>
            <a:r>
              <a:rPr lang="en-US" dirty="0" err="1"/>
              <a:t>pequeño</a:t>
            </a:r>
            <a:r>
              <a:rPr lang="en-US" dirty="0"/>
              <a:t> </a:t>
            </a:r>
            <a:r>
              <a:rPr lang="en-US" dirty="0" err="1"/>
              <a:t>conjunto</a:t>
            </a:r>
            <a:r>
              <a:rPr lang="en-US" dirty="0"/>
              <a:t> de </a:t>
            </a:r>
            <a:r>
              <a:rPr lang="en-US" dirty="0" err="1"/>
              <a:t>reglas</a:t>
            </a:r>
            <a:r>
              <a:rPr lang="en-US" dirty="0"/>
              <a:t> para la </a:t>
            </a:r>
            <a:r>
              <a:rPr lang="en-US" dirty="0" err="1"/>
              <a:t>poda</a:t>
            </a:r>
            <a:r>
              <a:rPr lang="en-US" dirty="0"/>
              <a:t>. </a:t>
            </a:r>
            <a:endParaRPr lang="en-US" dirty="0" smtClean="0"/>
          </a:p>
          <a:p>
            <a:r>
              <a:rPr lang="en-US" dirty="0" err="1" smtClean="0"/>
              <a:t>Una</a:t>
            </a:r>
            <a:r>
              <a:rPr lang="en-US" dirty="0" smtClean="0"/>
              <a:t> </a:t>
            </a:r>
            <a:r>
              <a:rPr lang="en-US" dirty="0"/>
              <a:t>de </a:t>
            </a:r>
            <a:r>
              <a:rPr lang="en-US" dirty="0" err="1"/>
              <a:t>esas</a:t>
            </a:r>
            <a:r>
              <a:rPr lang="en-US" dirty="0"/>
              <a:t> </a:t>
            </a:r>
            <a:r>
              <a:rPr lang="en-US" dirty="0" err="1"/>
              <a:t>reglas</a:t>
            </a:r>
            <a:r>
              <a:rPr lang="en-US" dirty="0"/>
              <a:t> </a:t>
            </a:r>
            <a:r>
              <a:rPr lang="en-US" dirty="0" err="1"/>
              <a:t>requiere</a:t>
            </a:r>
            <a:r>
              <a:rPr lang="en-US" dirty="0"/>
              <a:t> </a:t>
            </a:r>
            <a:r>
              <a:rPr lang="en-US" dirty="0" err="1"/>
              <a:t>que</a:t>
            </a:r>
            <a:r>
              <a:rPr lang="en-US" dirty="0"/>
              <a:t> “antes de </a:t>
            </a:r>
            <a:r>
              <a:rPr lang="en-US" dirty="0" err="1"/>
              <a:t>unir</a:t>
            </a:r>
            <a:r>
              <a:rPr lang="en-US" dirty="0"/>
              <a:t> dos </a:t>
            </a:r>
            <a:r>
              <a:rPr lang="en-US" dirty="0" err="1"/>
              <a:t>relaciones</a:t>
            </a:r>
            <a:r>
              <a:rPr lang="en-US" dirty="0"/>
              <a:t>, </a:t>
            </a:r>
            <a:r>
              <a:rPr lang="en-US" dirty="0" err="1"/>
              <a:t>las</a:t>
            </a:r>
            <a:r>
              <a:rPr lang="en-US" dirty="0"/>
              <a:t> </a:t>
            </a:r>
            <a:r>
              <a:rPr lang="en-US" dirty="0" err="1"/>
              <a:t>relaciones</a:t>
            </a:r>
            <a:r>
              <a:rPr lang="en-US" dirty="0"/>
              <a:t> se </a:t>
            </a:r>
            <a:r>
              <a:rPr lang="en-US" dirty="0" err="1"/>
              <a:t>reduzcan</a:t>
            </a:r>
            <a:r>
              <a:rPr lang="en-US" dirty="0"/>
              <a:t> de </a:t>
            </a:r>
            <a:r>
              <a:rPr lang="en-US" dirty="0" err="1"/>
              <a:t>tamaño</a:t>
            </a:r>
            <a:r>
              <a:rPr lang="en-US" dirty="0"/>
              <a:t> </a:t>
            </a:r>
            <a:r>
              <a:rPr lang="en-US" dirty="0" err="1"/>
              <a:t>aplicando</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proyecci</a:t>
            </a:r>
            <a:r>
              <a:rPr lang="es-ES" dirty="0" err="1" smtClean="0"/>
              <a:t>ón</a:t>
            </a:r>
            <a:r>
              <a:rPr lang="en-US" dirty="0" smtClean="0"/>
              <a:t>”. </a:t>
            </a:r>
          </a:p>
          <a:p>
            <a:r>
              <a:rPr lang="en-US" dirty="0" err="1" smtClean="0"/>
              <a:t>Teniendo</a:t>
            </a:r>
            <a:r>
              <a:rPr lang="en-US" dirty="0" smtClean="0"/>
              <a:t> </a:t>
            </a:r>
            <a:r>
              <a:rPr lang="en-US" dirty="0"/>
              <a:t>en </a:t>
            </a:r>
            <a:r>
              <a:rPr lang="en-US" dirty="0" err="1"/>
              <a:t>cuenta</a:t>
            </a:r>
            <a:r>
              <a:rPr lang="en-US" dirty="0"/>
              <a:t> </a:t>
            </a:r>
            <a:r>
              <a:rPr lang="en-US" dirty="0" err="1"/>
              <a:t>esta</a:t>
            </a:r>
            <a:r>
              <a:rPr lang="en-US" dirty="0"/>
              <a:t> </a:t>
            </a:r>
            <a:r>
              <a:rPr lang="en-US" dirty="0" err="1"/>
              <a:t>regla</a:t>
            </a:r>
            <a:r>
              <a:rPr lang="en-US" dirty="0"/>
              <a:t>, </a:t>
            </a:r>
            <a:r>
              <a:rPr lang="en-US" dirty="0" err="1"/>
              <a:t>las</a:t>
            </a:r>
            <a:r>
              <a:rPr lang="en-US" dirty="0"/>
              <a:t> </a:t>
            </a:r>
            <a:r>
              <a:rPr lang="en-US" dirty="0" err="1"/>
              <a:t>alternativas</a:t>
            </a:r>
            <a:r>
              <a:rPr lang="en-US" dirty="0"/>
              <a:t> 2 y 5 </a:t>
            </a:r>
            <a:r>
              <a:rPr lang="en-US" dirty="0" err="1"/>
              <a:t>funcionan</a:t>
            </a:r>
            <a:r>
              <a:rPr lang="en-US" dirty="0"/>
              <a:t> </a:t>
            </a:r>
            <a:r>
              <a:rPr lang="en-US" dirty="0" err="1"/>
              <a:t>mejor</a:t>
            </a:r>
            <a:r>
              <a:rPr lang="en-US" dirty="0"/>
              <a:t> </a:t>
            </a:r>
            <a:r>
              <a:rPr lang="en-US" dirty="0" err="1"/>
              <a:t>que</a:t>
            </a:r>
            <a:r>
              <a:rPr lang="en-US" dirty="0"/>
              <a:t> </a:t>
            </a:r>
            <a:r>
              <a:rPr lang="en-US" dirty="0" err="1"/>
              <a:t>las</a:t>
            </a:r>
            <a:r>
              <a:rPr lang="en-US" dirty="0"/>
              <a:t> </a:t>
            </a:r>
            <a:r>
              <a:rPr lang="en-US" dirty="0" err="1"/>
              <a:t>demás</a:t>
            </a:r>
            <a:r>
              <a:rPr lang="en-US" dirty="0"/>
              <a:t>, </a:t>
            </a:r>
            <a:r>
              <a:rPr lang="en-US" dirty="0" err="1"/>
              <a:t>ya</a:t>
            </a:r>
            <a:r>
              <a:rPr lang="en-US" dirty="0"/>
              <a:t> </a:t>
            </a:r>
            <a:r>
              <a:rPr lang="en-US" dirty="0" err="1"/>
              <a:t>que</a:t>
            </a:r>
            <a:r>
              <a:rPr lang="en-US" dirty="0"/>
              <a:t> </a:t>
            </a:r>
            <a:r>
              <a:rPr lang="en-US" dirty="0" err="1"/>
              <a:t>realizan</a:t>
            </a:r>
            <a:r>
              <a:rPr lang="en-US" dirty="0"/>
              <a:t> la </a:t>
            </a:r>
            <a:r>
              <a:rPr lang="en-US" dirty="0" err="1"/>
              <a:t>operación</a:t>
            </a:r>
            <a:r>
              <a:rPr lang="en-US" dirty="0"/>
              <a:t> de </a:t>
            </a:r>
            <a:r>
              <a:rPr lang="en-US" dirty="0" err="1"/>
              <a:t>selección</a:t>
            </a:r>
            <a:r>
              <a:rPr lang="en-US" dirty="0"/>
              <a:t> antes la </a:t>
            </a:r>
            <a:r>
              <a:rPr lang="en-US" dirty="0" err="1"/>
              <a:t>operación</a:t>
            </a:r>
            <a:r>
              <a:rPr lang="en-US" dirty="0"/>
              <a:t> de </a:t>
            </a:r>
            <a:r>
              <a:rPr lang="en-US" dirty="0" err="1"/>
              <a:t>unión</a:t>
            </a:r>
            <a:r>
              <a:rPr lang="en-US" dirty="0"/>
              <a:t>. </a:t>
            </a:r>
            <a:endParaRPr lang="en-US" dirty="0" smtClean="0"/>
          </a:p>
          <a:p>
            <a:r>
              <a:rPr lang="en-US" dirty="0" smtClean="0"/>
              <a:t>En </a:t>
            </a:r>
            <a:r>
              <a:rPr lang="en-US" dirty="0"/>
              <a:t>el </a:t>
            </a:r>
            <a:r>
              <a:rPr lang="en-US" dirty="0" err="1"/>
              <a:t>siguiente</a:t>
            </a:r>
            <a:r>
              <a:rPr lang="en-US" dirty="0"/>
              <a:t> </a:t>
            </a:r>
            <a:r>
              <a:rPr lang="en-US" dirty="0" err="1"/>
              <a:t>paso</a:t>
            </a:r>
            <a:r>
              <a:rPr lang="en-US" dirty="0"/>
              <a:t>, el </a:t>
            </a:r>
            <a:r>
              <a:rPr lang="en-US" dirty="0" err="1"/>
              <a:t>optimizador</a:t>
            </a:r>
            <a:r>
              <a:rPr lang="en-US" dirty="0"/>
              <a:t> </a:t>
            </a:r>
            <a:r>
              <a:rPr lang="en-US" dirty="0" err="1"/>
              <a:t>selecciona</a:t>
            </a:r>
            <a:r>
              <a:rPr lang="en-US" dirty="0"/>
              <a:t> los </a:t>
            </a:r>
            <a:r>
              <a:rPr lang="en-US" dirty="0" err="1"/>
              <a:t>árboles</a:t>
            </a:r>
            <a:r>
              <a:rPr lang="en-US" dirty="0"/>
              <a:t> 2 y 5 y los </a:t>
            </a:r>
            <a:r>
              <a:rPr lang="en-US" dirty="0" err="1"/>
              <a:t>ejecuta</a:t>
            </a:r>
            <a:r>
              <a:rPr lang="en-US" dirty="0"/>
              <a:t> a </a:t>
            </a:r>
            <a:r>
              <a:rPr lang="en-US" dirty="0" err="1"/>
              <a:t>través</a:t>
            </a:r>
            <a:r>
              <a:rPr lang="en-US" dirty="0"/>
              <a:t> del </a:t>
            </a:r>
            <a:r>
              <a:rPr lang="en-US" dirty="0" err="1"/>
              <a:t>análisis</a:t>
            </a:r>
            <a:r>
              <a:rPr lang="en-US" dirty="0"/>
              <a:t> de </a:t>
            </a:r>
            <a:r>
              <a:rPr lang="en-US" dirty="0" err="1"/>
              <a:t>costos</a:t>
            </a:r>
            <a:r>
              <a:rPr lang="en-US" dirty="0"/>
              <a:t>. </a:t>
            </a:r>
            <a:endParaRPr lang="en-US" dirty="0" smtClean="0"/>
          </a:p>
          <a:p>
            <a:r>
              <a:rPr lang="en-US" dirty="0" smtClean="0"/>
              <a:t>En </a:t>
            </a:r>
            <a:r>
              <a:rPr lang="en-US" dirty="0"/>
              <a:t>el </a:t>
            </a:r>
            <a:r>
              <a:rPr lang="en-US" dirty="0" err="1"/>
              <a:t>paso</a:t>
            </a:r>
            <a:r>
              <a:rPr lang="en-US" dirty="0"/>
              <a:t> del </a:t>
            </a:r>
            <a:r>
              <a:rPr lang="en-US" dirty="0" err="1"/>
              <a:t>análisis</a:t>
            </a:r>
            <a:r>
              <a:rPr lang="en-US" dirty="0"/>
              <a:t> de </a:t>
            </a:r>
            <a:r>
              <a:rPr lang="en-US" dirty="0" err="1"/>
              <a:t>costos</a:t>
            </a:r>
            <a:r>
              <a:rPr lang="en-US" dirty="0"/>
              <a:t>, </a:t>
            </a:r>
            <a:r>
              <a:rPr lang="en-US" dirty="0" err="1"/>
              <a:t>las</a:t>
            </a:r>
            <a:r>
              <a:rPr lang="en-US" dirty="0"/>
              <a:t> </a:t>
            </a:r>
            <a:r>
              <a:rPr lang="en-US" dirty="0" err="1"/>
              <a:t>estadísticas</a:t>
            </a:r>
            <a:r>
              <a:rPr lang="en-US" dirty="0"/>
              <a:t> se </a:t>
            </a:r>
            <a:r>
              <a:rPr lang="en-US" dirty="0" err="1"/>
              <a:t>utilizan</a:t>
            </a:r>
            <a:r>
              <a:rPr lang="en-US" dirty="0"/>
              <a:t> para </a:t>
            </a:r>
            <a:r>
              <a:rPr lang="en-US" dirty="0" err="1"/>
              <a:t>determinar</a:t>
            </a:r>
            <a:r>
              <a:rPr lang="en-US" dirty="0"/>
              <a:t> / </a:t>
            </a:r>
            <a:r>
              <a:rPr lang="en-US" dirty="0" err="1"/>
              <a:t>estimar</a:t>
            </a:r>
            <a:r>
              <a:rPr lang="en-US" dirty="0"/>
              <a:t> el </a:t>
            </a:r>
            <a:r>
              <a:rPr lang="en-US" dirty="0" err="1"/>
              <a:t>costo</a:t>
            </a:r>
            <a:r>
              <a:rPr lang="en-US" dirty="0"/>
              <a:t> de </a:t>
            </a:r>
            <a:r>
              <a:rPr lang="en-US" dirty="0" err="1"/>
              <a:t>cada</a:t>
            </a:r>
            <a:r>
              <a:rPr lang="en-US" dirty="0"/>
              <a:t> </a:t>
            </a:r>
            <a:r>
              <a:rPr lang="en-US" dirty="0" err="1"/>
              <a:t>árbol</a:t>
            </a:r>
            <a:r>
              <a:rPr lang="en-US" dirty="0"/>
              <a:t> </a:t>
            </a:r>
            <a:r>
              <a:rPr lang="en-US" dirty="0" err="1"/>
              <a:t>candidato</a:t>
            </a:r>
            <a:r>
              <a:rPr lang="en-US" dirty="0"/>
              <a:t>. En </a:t>
            </a:r>
            <a:r>
              <a:rPr lang="en-US" dirty="0" err="1"/>
              <a:t>este</a:t>
            </a:r>
            <a:r>
              <a:rPr lang="en-US" dirty="0"/>
              <a:t> </a:t>
            </a:r>
            <a:r>
              <a:rPr lang="en-US" dirty="0" err="1"/>
              <a:t>paso</a:t>
            </a:r>
            <a:r>
              <a:rPr lang="en-US" dirty="0"/>
              <a:t>, se </a:t>
            </a:r>
            <a:r>
              <a:rPr lang="en-US" dirty="0" err="1"/>
              <a:t>elige</a:t>
            </a:r>
            <a:r>
              <a:rPr lang="en-US" dirty="0"/>
              <a:t> el </a:t>
            </a:r>
            <a:r>
              <a:rPr lang="en-US" dirty="0" err="1"/>
              <a:t>árbol</a:t>
            </a:r>
            <a:r>
              <a:rPr lang="en-US" dirty="0"/>
              <a:t> con el </a:t>
            </a:r>
            <a:r>
              <a:rPr lang="en-US" dirty="0" err="1"/>
              <a:t>menor</a:t>
            </a:r>
            <a:r>
              <a:rPr lang="en-US" dirty="0"/>
              <a:t> </a:t>
            </a:r>
            <a:r>
              <a:rPr lang="en-US" dirty="0" err="1"/>
              <a:t>costo</a:t>
            </a:r>
            <a:r>
              <a:rPr lang="en-US" dirty="0"/>
              <a:t>. Las </a:t>
            </a:r>
            <a:r>
              <a:rPr lang="en-US" dirty="0" err="1"/>
              <a:t>siguientes</a:t>
            </a:r>
            <a:r>
              <a:rPr lang="en-US" dirty="0"/>
              <a:t> son </a:t>
            </a:r>
            <a:r>
              <a:rPr lang="en-US" dirty="0" err="1"/>
              <a:t>estadísticas</a:t>
            </a:r>
            <a:r>
              <a:rPr lang="en-US" dirty="0"/>
              <a:t> </a:t>
            </a:r>
            <a:r>
              <a:rPr lang="en-US" dirty="0" err="1"/>
              <a:t>sobre</a:t>
            </a:r>
            <a:r>
              <a:rPr lang="en-US" dirty="0"/>
              <a:t> </a:t>
            </a:r>
            <a:r>
              <a:rPr lang="en-US" dirty="0" err="1"/>
              <a:t>nuestra</a:t>
            </a:r>
            <a:r>
              <a:rPr lang="en-US" dirty="0"/>
              <a:t> base de </a:t>
            </a:r>
            <a:r>
              <a:rPr lang="en-US" dirty="0" err="1"/>
              <a:t>datos</a:t>
            </a:r>
            <a:r>
              <a:rPr lang="en-US" dirty="0"/>
              <a:t>:</a:t>
            </a:r>
          </a:p>
        </p:txBody>
      </p:sp>
    </p:spTree>
    <p:extLst>
      <p:ext uri="{BB962C8B-B14F-4D97-AF65-F5344CB8AC3E}">
        <p14:creationId xmlns:p14="http://schemas.microsoft.com/office/powerpoint/2010/main" val="1450550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5" name="Imagen 4"/>
          <p:cNvPicPr>
            <a:picLocks noChangeAspect="1"/>
          </p:cNvPicPr>
          <p:nvPr/>
        </p:nvPicPr>
        <p:blipFill>
          <a:blip r:embed="rId2"/>
          <a:stretch>
            <a:fillRect/>
          </a:stretch>
        </p:blipFill>
        <p:spPr>
          <a:xfrm>
            <a:off x="1098491" y="1540042"/>
            <a:ext cx="10255309" cy="3330408"/>
          </a:xfrm>
          <a:prstGeom prst="rect">
            <a:avLst/>
          </a:prstGeom>
        </p:spPr>
      </p:pic>
      <p:pic>
        <p:nvPicPr>
          <p:cNvPr id="8" name="Imagen 7"/>
          <p:cNvPicPr>
            <a:picLocks noChangeAspect="1"/>
          </p:cNvPicPr>
          <p:nvPr/>
        </p:nvPicPr>
        <p:blipFill>
          <a:blip r:embed="rId3"/>
          <a:stretch>
            <a:fillRect/>
          </a:stretch>
        </p:blipFill>
        <p:spPr>
          <a:xfrm>
            <a:off x="1218865" y="4870450"/>
            <a:ext cx="10170349" cy="984918"/>
          </a:xfrm>
          <a:prstGeom prst="rect">
            <a:avLst/>
          </a:prstGeom>
        </p:spPr>
      </p:pic>
    </p:spTree>
    <p:extLst>
      <p:ext uri="{BB962C8B-B14F-4D97-AF65-F5344CB8AC3E}">
        <p14:creationId xmlns:p14="http://schemas.microsoft.com/office/powerpoint/2010/main" val="929557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9" name="Imagen 8"/>
          <p:cNvPicPr>
            <a:picLocks noChangeAspect="1"/>
          </p:cNvPicPr>
          <p:nvPr/>
        </p:nvPicPr>
        <p:blipFill>
          <a:blip r:embed="rId2"/>
          <a:stretch>
            <a:fillRect/>
          </a:stretch>
        </p:blipFill>
        <p:spPr>
          <a:xfrm>
            <a:off x="1771441" y="1779336"/>
            <a:ext cx="7932028" cy="4445001"/>
          </a:xfrm>
          <a:prstGeom prst="rect">
            <a:avLst/>
          </a:prstGeom>
        </p:spPr>
      </p:pic>
    </p:spTree>
    <p:extLst>
      <p:ext uri="{BB962C8B-B14F-4D97-AF65-F5344CB8AC3E}">
        <p14:creationId xmlns:p14="http://schemas.microsoft.com/office/powerpoint/2010/main" val="1605385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92500" lnSpcReduction="10000"/>
          </a:bodyPr>
          <a:lstStyle/>
          <a:p>
            <a:r>
              <a:rPr lang="en-US" dirty="0" err="1"/>
              <a:t>Análisis</a:t>
            </a:r>
            <a:r>
              <a:rPr lang="en-US" dirty="0"/>
              <a:t> de la </a:t>
            </a:r>
            <a:r>
              <a:rPr lang="en-US" dirty="0" err="1"/>
              <a:t>Alternativa</a:t>
            </a:r>
            <a:r>
              <a:rPr lang="en-US" dirty="0"/>
              <a:t> 2: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a:t>
            </a:r>
            <a:r>
              <a:rPr lang="en-US" dirty="0" smtClean="0"/>
              <a:t>el join </a:t>
            </a:r>
            <a:r>
              <a:rPr lang="en-US" dirty="0"/>
              <a:t>entre </a:t>
            </a:r>
            <a:r>
              <a:rPr lang="en-US" dirty="0" err="1" smtClean="0"/>
              <a:t>las</a:t>
            </a:r>
            <a:r>
              <a:rPr lang="en-US" dirty="0" smtClean="0"/>
              <a:t> </a:t>
            </a:r>
            <a:r>
              <a:rPr lang="en-US" dirty="0" err="1" smtClean="0"/>
              <a:t>relaciones</a:t>
            </a:r>
            <a:r>
              <a:rPr lang="en-US" dirty="0" smtClean="0"/>
              <a:t> </a:t>
            </a:r>
            <a:r>
              <a:rPr lang="en-US" dirty="0" err="1" smtClean="0"/>
              <a:t>Cliente</a:t>
            </a:r>
            <a:r>
              <a:rPr lang="en-US" dirty="0" smtClean="0"/>
              <a:t> </a:t>
            </a:r>
            <a:r>
              <a:rPr lang="en-US" dirty="0"/>
              <a:t>y </a:t>
            </a:r>
            <a:r>
              <a:rPr lang="en-US" dirty="0" err="1" smtClean="0"/>
              <a:t>Cuenta</a:t>
            </a:r>
            <a:r>
              <a:rPr lang="en-US" dirty="0"/>
              <a:t>. El </a:t>
            </a:r>
            <a:r>
              <a:rPr lang="en-US" dirty="0" err="1"/>
              <a:t>costo</a:t>
            </a:r>
            <a:r>
              <a:rPr lang="en-US" dirty="0"/>
              <a:t> de </a:t>
            </a:r>
            <a:r>
              <a:rPr lang="en-US" dirty="0" err="1" smtClean="0"/>
              <a:t>este</a:t>
            </a:r>
            <a:r>
              <a:rPr lang="en-US" dirty="0" smtClean="0"/>
              <a:t> join </a:t>
            </a:r>
            <a:r>
              <a:rPr lang="en-US" dirty="0" err="1"/>
              <a:t>es</a:t>
            </a:r>
            <a:r>
              <a:rPr lang="en-US" dirty="0"/>
              <a:t> "500 * 1000t", </a:t>
            </a:r>
            <a:r>
              <a:rPr lang="en-US" dirty="0" err="1"/>
              <a:t>ya</a:t>
            </a:r>
            <a:r>
              <a:rPr lang="en-US" dirty="0"/>
              <a:t> </a:t>
            </a:r>
            <a:r>
              <a:rPr lang="en-US" dirty="0" err="1"/>
              <a:t>que</a:t>
            </a:r>
            <a:r>
              <a:rPr lang="en-US" dirty="0"/>
              <a:t> hay 500 </a:t>
            </a:r>
            <a:r>
              <a:rPr lang="en-US" dirty="0" err="1"/>
              <a:t>tuplas</a:t>
            </a:r>
            <a:r>
              <a:rPr lang="en-US" dirty="0"/>
              <a:t> en la </a:t>
            </a:r>
            <a:r>
              <a:rPr lang="en-US" dirty="0" err="1"/>
              <a:t>relación</a:t>
            </a:r>
            <a:r>
              <a:rPr lang="en-US" dirty="0"/>
              <a:t> con el </a:t>
            </a:r>
            <a:r>
              <a:rPr lang="en-US" dirty="0" err="1"/>
              <a:t>Cliente</a:t>
            </a:r>
            <a:r>
              <a:rPr lang="en-US" dirty="0"/>
              <a:t> y 1000 </a:t>
            </a:r>
            <a:r>
              <a:rPr lang="en-US" dirty="0" err="1"/>
              <a:t>tuplas</a:t>
            </a:r>
            <a:r>
              <a:rPr lang="en-US" dirty="0"/>
              <a:t> en la </a:t>
            </a:r>
            <a:r>
              <a:rPr lang="en-US" dirty="0" err="1"/>
              <a:t>relación</a:t>
            </a:r>
            <a:r>
              <a:rPr lang="en-US" dirty="0"/>
              <a:t> de la </a:t>
            </a:r>
            <a:r>
              <a:rPr lang="en-US" dirty="0" err="1"/>
              <a:t>Cuenta</a:t>
            </a:r>
            <a:r>
              <a:rPr lang="en-US" dirty="0"/>
              <a:t>. </a:t>
            </a:r>
            <a:r>
              <a:rPr lang="en-US" dirty="0" smtClean="0"/>
              <a:t>El join </a:t>
            </a:r>
            <a:r>
              <a:rPr lang="en-US" dirty="0"/>
              <a:t>da </a:t>
            </a:r>
            <a:r>
              <a:rPr lang="en-US" dirty="0" err="1"/>
              <a:t>como</a:t>
            </a:r>
            <a:r>
              <a:rPr lang="en-US" dirty="0"/>
              <a:t> </a:t>
            </a:r>
            <a:r>
              <a:rPr lang="en-US" dirty="0" err="1"/>
              <a:t>resultado</a:t>
            </a:r>
            <a:r>
              <a:rPr lang="en-US" dirty="0"/>
              <a:t> la </a:t>
            </a:r>
            <a:r>
              <a:rPr lang="en-US" dirty="0" err="1"/>
              <a:t>relación</a:t>
            </a:r>
            <a:r>
              <a:rPr lang="en-US" dirty="0"/>
              <a:t> temporal "R1". </a:t>
            </a:r>
            <a:endParaRPr lang="en-US" dirty="0" smtClean="0"/>
          </a:p>
          <a:p>
            <a:r>
              <a:rPr lang="en-US" dirty="0" smtClean="0"/>
              <a:t>R1 </a:t>
            </a:r>
            <a:r>
              <a:rPr lang="en-US" dirty="0" err="1"/>
              <a:t>tiene</a:t>
            </a:r>
            <a:r>
              <a:rPr lang="en-US" dirty="0"/>
              <a:t> 1000 </a:t>
            </a:r>
            <a:r>
              <a:rPr lang="en-US" dirty="0" err="1"/>
              <a:t>tuplas</a:t>
            </a:r>
            <a:r>
              <a:rPr lang="en-US" dirty="0"/>
              <a:t>, </a:t>
            </a:r>
            <a:r>
              <a:rPr lang="en-US" dirty="0" err="1"/>
              <a:t>ya</a:t>
            </a:r>
            <a:r>
              <a:rPr lang="en-US" dirty="0"/>
              <a:t> </a:t>
            </a:r>
            <a:r>
              <a:rPr lang="en-US" dirty="0" err="1"/>
              <a:t>que</a:t>
            </a:r>
            <a:r>
              <a:rPr lang="en-US" dirty="0"/>
              <a:t> </a:t>
            </a:r>
            <a:r>
              <a:rPr lang="en-US" dirty="0" err="1"/>
              <a:t>cada</a:t>
            </a:r>
            <a:r>
              <a:rPr lang="en-US" dirty="0"/>
              <a:t> </a:t>
            </a:r>
            <a:r>
              <a:rPr lang="en-US" dirty="0" err="1"/>
              <a:t>cuenta</a:t>
            </a:r>
            <a:r>
              <a:rPr lang="en-US" dirty="0"/>
              <a:t> </a:t>
            </a:r>
            <a:r>
              <a:rPr lang="en-US" dirty="0" err="1"/>
              <a:t>debe</a:t>
            </a:r>
            <a:r>
              <a:rPr lang="en-US" dirty="0"/>
              <a:t> </a:t>
            </a:r>
            <a:r>
              <a:rPr lang="en-US" dirty="0" err="1"/>
              <a:t>pertenecer</a:t>
            </a:r>
            <a:r>
              <a:rPr lang="en-US" dirty="0"/>
              <a:t> a un </a:t>
            </a:r>
            <a:r>
              <a:rPr lang="en-US" dirty="0" err="1"/>
              <a:t>cliente</a:t>
            </a:r>
            <a:r>
              <a:rPr lang="en-US" dirty="0"/>
              <a:t>. La </a:t>
            </a:r>
            <a:r>
              <a:rPr lang="en-US" dirty="0" err="1"/>
              <a:t>segunda</a:t>
            </a:r>
            <a:r>
              <a:rPr lang="en-US" dirty="0"/>
              <a:t> </a:t>
            </a:r>
            <a:r>
              <a:rPr lang="en-US" dirty="0" err="1"/>
              <a:t>operación</a:t>
            </a:r>
            <a:r>
              <a:rPr lang="en-US" dirty="0"/>
              <a:t> </a:t>
            </a:r>
            <a:r>
              <a:rPr lang="en-US" dirty="0" err="1"/>
              <a:t>selecciona</a:t>
            </a:r>
            <a:r>
              <a:rPr lang="en-US" dirty="0"/>
              <a:t> </a:t>
            </a:r>
            <a:r>
              <a:rPr lang="en-US" dirty="0" err="1"/>
              <a:t>las</a:t>
            </a:r>
            <a:r>
              <a:rPr lang="en-US" dirty="0"/>
              <a:t> </a:t>
            </a:r>
            <a:r>
              <a:rPr lang="en-US" dirty="0" err="1"/>
              <a:t>sucursales</a:t>
            </a:r>
            <a:r>
              <a:rPr lang="en-US" dirty="0"/>
              <a:t> </a:t>
            </a:r>
            <a:r>
              <a:rPr lang="en-US" dirty="0" err="1"/>
              <a:t>que</a:t>
            </a:r>
            <a:r>
              <a:rPr lang="en-US" dirty="0"/>
              <a:t> se </a:t>
            </a:r>
            <a:r>
              <a:rPr lang="en-US" dirty="0" err="1"/>
              <a:t>encuentran</a:t>
            </a:r>
            <a:r>
              <a:rPr lang="en-US" dirty="0"/>
              <a:t> en la ciudad de Edina </a:t>
            </a:r>
            <a:r>
              <a:rPr lang="en-US" dirty="0" err="1"/>
              <a:t>como</a:t>
            </a:r>
            <a:r>
              <a:rPr lang="en-US" dirty="0"/>
              <a:t> </a:t>
            </a:r>
            <a:r>
              <a:rPr lang="en-US" dirty="0" err="1"/>
              <a:t>relación</a:t>
            </a:r>
            <a:r>
              <a:rPr lang="en-US" dirty="0"/>
              <a:t> temporal "R2". </a:t>
            </a:r>
            <a:r>
              <a:rPr lang="en-US" dirty="0" err="1"/>
              <a:t>Ya</a:t>
            </a:r>
            <a:r>
              <a:rPr lang="en-US" dirty="0"/>
              <a:t> </a:t>
            </a:r>
            <a:r>
              <a:rPr lang="en-US" dirty="0" err="1"/>
              <a:t>que</a:t>
            </a:r>
            <a:r>
              <a:rPr lang="en-US" dirty="0"/>
              <a:t> hay 100 </a:t>
            </a:r>
            <a:r>
              <a:rPr lang="en-US" dirty="0" err="1"/>
              <a:t>sucursales</a:t>
            </a:r>
            <a:r>
              <a:rPr lang="en-US" dirty="0"/>
              <a:t> en el banco, el </a:t>
            </a:r>
            <a:r>
              <a:rPr lang="en-US" dirty="0" err="1"/>
              <a:t>costo</a:t>
            </a:r>
            <a:r>
              <a:rPr lang="en-US" dirty="0"/>
              <a:t> de </a:t>
            </a:r>
            <a:r>
              <a:rPr lang="en-US" dirty="0" err="1"/>
              <a:t>selección</a:t>
            </a:r>
            <a:r>
              <a:rPr lang="en-US" dirty="0"/>
              <a:t> </a:t>
            </a:r>
            <a:r>
              <a:rPr lang="en-US" dirty="0" err="1"/>
              <a:t>es</a:t>
            </a:r>
            <a:r>
              <a:rPr lang="en-US" dirty="0"/>
              <a:t> de 100t y R2 </a:t>
            </a:r>
            <a:r>
              <a:rPr lang="en-US" dirty="0" err="1"/>
              <a:t>tiene</a:t>
            </a:r>
            <a:r>
              <a:rPr lang="en-US" dirty="0"/>
              <a:t> 10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a:t>R1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a:t>
            </a:r>
            <a:r>
              <a:rPr lang="en-US" dirty="0" err="1"/>
              <a:t>las</a:t>
            </a:r>
            <a:r>
              <a:rPr lang="en-US" dirty="0"/>
              <a:t> </a:t>
            </a:r>
            <a:r>
              <a:rPr lang="en-US" dirty="0" err="1"/>
              <a:t>sucursales</a:t>
            </a:r>
            <a:r>
              <a:rPr lang="en-US" dirty="0"/>
              <a:t> de Edina. El </a:t>
            </a:r>
            <a:r>
              <a:rPr lang="en-US" dirty="0" err="1"/>
              <a:t>costo</a:t>
            </a:r>
            <a:r>
              <a:rPr lang="en-US" dirty="0"/>
              <a:t> </a:t>
            </a:r>
            <a:r>
              <a:rPr lang="en-US" dirty="0" smtClean="0"/>
              <a:t>del join </a:t>
            </a:r>
            <a:r>
              <a:rPr lang="en-US" dirty="0" err="1" smtClean="0"/>
              <a:t>es</a:t>
            </a:r>
            <a:r>
              <a:rPr lang="en-US" dirty="0" smtClean="0"/>
              <a:t> </a:t>
            </a:r>
            <a:r>
              <a:rPr lang="en-US" dirty="0"/>
              <a:t>"1000 * 10t". Dado </a:t>
            </a:r>
            <a:r>
              <a:rPr lang="en-US" dirty="0" err="1"/>
              <a:t>que</a:t>
            </a:r>
            <a:r>
              <a:rPr lang="en-US" dirty="0"/>
              <a:t> hay 100 </a:t>
            </a:r>
            <a:r>
              <a:rPr lang="en-US" dirty="0" err="1"/>
              <a:t>cuentas</a:t>
            </a:r>
            <a:r>
              <a:rPr lang="en-US" dirty="0"/>
              <a:t> en </a:t>
            </a:r>
            <a:r>
              <a:rPr lang="en-US" dirty="0" err="1"/>
              <a:t>sucursales</a:t>
            </a:r>
            <a:r>
              <a:rPr lang="en-US" dirty="0"/>
              <a:t> en Edina, </a:t>
            </a:r>
            <a:r>
              <a:rPr lang="en-US" dirty="0" err="1"/>
              <a:t>devuelve</a:t>
            </a:r>
            <a:r>
              <a:rPr lang="en-US" dirty="0"/>
              <a:t> 100 </a:t>
            </a:r>
            <a:r>
              <a:rPr lang="en-US" dirty="0" err="1"/>
              <a:t>tuplas</a:t>
            </a:r>
            <a:r>
              <a:rPr lang="en-US" dirty="0"/>
              <a:t>. El </a:t>
            </a:r>
            <a:r>
              <a:rPr lang="en-US" dirty="0" err="1"/>
              <a:t>costo</a:t>
            </a:r>
            <a:r>
              <a:rPr lang="en-US" dirty="0"/>
              <a:t> total de </a:t>
            </a:r>
            <a:r>
              <a:rPr lang="en-US" dirty="0" err="1"/>
              <a:t>esta</a:t>
            </a:r>
            <a:r>
              <a:rPr lang="en-US" dirty="0"/>
              <a:t> </a:t>
            </a:r>
            <a:r>
              <a:rPr lang="en-US" dirty="0" err="1"/>
              <a:t>alternativa</a:t>
            </a:r>
            <a:r>
              <a:rPr lang="en-US" dirty="0"/>
              <a:t>, </a:t>
            </a:r>
            <a:r>
              <a:rPr lang="en-US" dirty="0" err="1"/>
              <a:t>por</a:t>
            </a:r>
            <a:r>
              <a:rPr lang="en-US" dirty="0"/>
              <a:t> lo </a:t>
            </a:r>
            <a:r>
              <a:rPr lang="en-US" dirty="0" err="1"/>
              <a:t>tanto</a:t>
            </a:r>
            <a:r>
              <a:rPr lang="en-US" dirty="0"/>
              <a:t>, </a:t>
            </a:r>
            <a:r>
              <a:rPr lang="en-US" dirty="0" err="1"/>
              <a:t>es</a:t>
            </a:r>
            <a:r>
              <a:rPr lang="en-US" dirty="0"/>
              <a:t> de 510,100t. </a:t>
            </a:r>
          </a:p>
        </p:txBody>
      </p:sp>
    </p:spTree>
    <p:extLst>
      <p:ext uri="{BB962C8B-B14F-4D97-AF65-F5344CB8AC3E}">
        <p14:creationId xmlns:p14="http://schemas.microsoft.com/office/powerpoint/2010/main" val="4464865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85000" lnSpcReduction="10000"/>
          </a:bodyPr>
          <a:lstStyle/>
          <a:p>
            <a:r>
              <a:rPr lang="en-US" dirty="0" err="1"/>
              <a:t>Análisis</a:t>
            </a:r>
            <a:r>
              <a:rPr lang="en-US" dirty="0"/>
              <a:t> de la </a:t>
            </a:r>
            <a:r>
              <a:rPr lang="en-US" dirty="0" err="1"/>
              <a:t>Alternativa</a:t>
            </a:r>
            <a:r>
              <a:rPr lang="en-US" dirty="0"/>
              <a:t> 5: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la </a:t>
            </a:r>
            <a:r>
              <a:rPr lang="en-US" dirty="0" err="1"/>
              <a:t>selección</a:t>
            </a:r>
            <a:r>
              <a:rPr lang="en-US" dirty="0"/>
              <a:t> con el </a:t>
            </a:r>
            <a:r>
              <a:rPr lang="en-US" dirty="0" err="1"/>
              <a:t>costo</a:t>
            </a:r>
            <a:r>
              <a:rPr lang="en-US" dirty="0"/>
              <a:t> de 100t </a:t>
            </a:r>
            <a:r>
              <a:rPr lang="en-US" dirty="0" err="1"/>
              <a:t>que</a:t>
            </a:r>
            <a:r>
              <a:rPr lang="en-US" dirty="0"/>
              <a:t> </a:t>
            </a:r>
            <a:r>
              <a:rPr lang="en-US" dirty="0" err="1"/>
              <a:t>resulta</a:t>
            </a:r>
            <a:r>
              <a:rPr lang="en-US" dirty="0"/>
              <a:t> en la </a:t>
            </a:r>
            <a:r>
              <a:rPr lang="en-US" dirty="0" err="1"/>
              <a:t>relación</a:t>
            </a:r>
            <a:r>
              <a:rPr lang="en-US" dirty="0"/>
              <a:t> “R1” con 10 </a:t>
            </a:r>
            <a:r>
              <a:rPr lang="en-US" dirty="0" err="1"/>
              <a:t>tuplas</a:t>
            </a:r>
            <a:r>
              <a:rPr lang="en-US" dirty="0"/>
              <a:t>. La </a:t>
            </a:r>
            <a:r>
              <a:rPr lang="en-US" dirty="0" err="1"/>
              <a:t>segunda</a:t>
            </a:r>
            <a:r>
              <a:rPr lang="en-US" dirty="0"/>
              <a:t> </a:t>
            </a:r>
            <a:r>
              <a:rPr lang="en-US" dirty="0" err="1"/>
              <a:t>operación</a:t>
            </a:r>
            <a:r>
              <a:rPr lang="en-US" dirty="0"/>
              <a:t> </a:t>
            </a:r>
            <a:r>
              <a:rPr lang="en-US" dirty="0" err="1" smtClean="0"/>
              <a:t>hace</a:t>
            </a:r>
            <a:r>
              <a:rPr lang="en-US" dirty="0" smtClean="0"/>
              <a:t> un join de la </a:t>
            </a:r>
            <a:r>
              <a:rPr lang="en-US" dirty="0" err="1"/>
              <a:t>relación</a:t>
            </a:r>
            <a:r>
              <a:rPr lang="en-US" dirty="0"/>
              <a:t> de la </a:t>
            </a:r>
            <a:r>
              <a:rPr lang="en-US" dirty="0" err="1"/>
              <a:t>Cuenta</a:t>
            </a:r>
            <a:r>
              <a:rPr lang="en-US" dirty="0"/>
              <a:t> con R1, </a:t>
            </a:r>
            <a:r>
              <a:rPr lang="en-US" dirty="0" err="1"/>
              <a:t>almacenando</a:t>
            </a:r>
            <a:r>
              <a:rPr lang="en-US" dirty="0"/>
              <a:t> </a:t>
            </a:r>
            <a:r>
              <a:rPr lang="en-US" dirty="0" err="1"/>
              <a:t>las</a:t>
            </a:r>
            <a:r>
              <a:rPr lang="en-US" dirty="0"/>
              <a:t> </a:t>
            </a:r>
            <a:r>
              <a:rPr lang="en-US" dirty="0" err="1"/>
              <a:t>cuentas</a:t>
            </a:r>
            <a:r>
              <a:rPr lang="en-US" dirty="0"/>
              <a:t> </a:t>
            </a:r>
            <a:r>
              <a:rPr lang="en-US" dirty="0" err="1"/>
              <a:t>que</a:t>
            </a:r>
            <a:r>
              <a:rPr lang="en-US" dirty="0"/>
              <a:t> se </a:t>
            </a:r>
            <a:r>
              <a:rPr lang="en-US" dirty="0" err="1"/>
              <a:t>encuentran</a:t>
            </a:r>
            <a:r>
              <a:rPr lang="en-US" dirty="0"/>
              <a:t> en Edina en la </a:t>
            </a:r>
            <a:r>
              <a:rPr lang="en-US" dirty="0" err="1"/>
              <a:t>relación</a:t>
            </a:r>
            <a:r>
              <a:rPr lang="en-US" dirty="0"/>
              <a:t> temporal "R2".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"1000 * 10t" y </a:t>
            </a:r>
            <a:r>
              <a:rPr lang="en-US" dirty="0" err="1"/>
              <a:t>devuelve</a:t>
            </a:r>
            <a:r>
              <a:rPr lang="en-US" dirty="0"/>
              <a:t> 100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err="1"/>
              <a:t>Cliente</a:t>
            </a:r>
            <a:r>
              <a:rPr lang="en-US" dirty="0"/>
              <a:t>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Edina.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"500 * 100t" y </a:t>
            </a:r>
            <a:r>
              <a:rPr lang="en-US" dirty="0" err="1"/>
              <a:t>devuelve</a:t>
            </a:r>
            <a:r>
              <a:rPr lang="en-US" dirty="0"/>
              <a:t> 100 </a:t>
            </a:r>
            <a:r>
              <a:rPr lang="en-US" dirty="0" err="1"/>
              <a:t>tuplas</a:t>
            </a:r>
            <a:r>
              <a:rPr lang="en-US" dirty="0"/>
              <a:t>, </a:t>
            </a:r>
            <a:r>
              <a:rPr lang="en-US" dirty="0" err="1"/>
              <a:t>que</a:t>
            </a:r>
            <a:r>
              <a:rPr lang="en-US" dirty="0"/>
              <a:t> </a:t>
            </a:r>
            <a:r>
              <a:rPr lang="en-US" dirty="0" err="1"/>
              <a:t>representan</a:t>
            </a:r>
            <a:r>
              <a:rPr lang="en-US" dirty="0"/>
              <a:t> </a:t>
            </a:r>
            <a:r>
              <a:rPr lang="en-US" dirty="0" err="1"/>
              <a:t>las</a:t>
            </a:r>
            <a:r>
              <a:rPr lang="en-US" dirty="0"/>
              <a:t> </a:t>
            </a:r>
            <a:r>
              <a:rPr lang="en-US" dirty="0" err="1"/>
              <a:t>cuentas</a:t>
            </a:r>
            <a:r>
              <a:rPr lang="en-US" dirty="0"/>
              <a:t> en Edina. Como el </a:t>
            </a:r>
            <a:r>
              <a:rPr lang="en-US" dirty="0" err="1"/>
              <a:t>costo</a:t>
            </a:r>
            <a:r>
              <a:rPr lang="en-US" dirty="0"/>
              <a:t> del </a:t>
            </a:r>
            <a:r>
              <a:rPr lang="en-US" dirty="0" err="1"/>
              <a:t>árbol</a:t>
            </a:r>
            <a:r>
              <a:rPr lang="en-US" dirty="0"/>
              <a:t> de </a:t>
            </a:r>
            <a:r>
              <a:rPr lang="en-US" dirty="0" err="1"/>
              <a:t>consultas</a:t>
            </a:r>
            <a:r>
              <a:rPr lang="en-US" dirty="0"/>
              <a:t> 5 </a:t>
            </a:r>
            <a:r>
              <a:rPr lang="en-US" dirty="0" err="1"/>
              <a:t>es</a:t>
            </a:r>
            <a:r>
              <a:rPr lang="en-US" dirty="0"/>
              <a:t> </a:t>
            </a:r>
            <a:r>
              <a:rPr lang="en-US" dirty="0" err="1"/>
              <a:t>menor</a:t>
            </a:r>
            <a:r>
              <a:rPr lang="en-US" dirty="0"/>
              <a:t> </a:t>
            </a:r>
            <a:r>
              <a:rPr lang="en-US" dirty="0" err="1"/>
              <a:t>que</a:t>
            </a:r>
            <a:r>
              <a:rPr lang="en-US" dirty="0"/>
              <a:t> el </a:t>
            </a:r>
            <a:r>
              <a:rPr lang="en-US" dirty="0" err="1"/>
              <a:t>costo</a:t>
            </a:r>
            <a:r>
              <a:rPr lang="en-US" dirty="0"/>
              <a:t> del </a:t>
            </a:r>
            <a:r>
              <a:rPr lang="en-US" dirty="0" err="1"/>
              <a:t>árbol</a:t>
            </a:r>
            <a:r>
              <a:rPr lang="en-US" dirty="0"/>
              <a:t> de </a:t>
            </a:r>
            <a:r>
              <a:rPr lang="en-US" dirty="0" err="1"/>
              <a:t>consultas</a:t>
            </a:r>
            <a:r>
              <a:rPr lang="en-US" dirty="0"/>
              <a:t> 2, se </a:t>
            </a:r>
            <a:r>
              <a:rPr lang="en-US" dirty="0" err="1"/>
              <a:t>elige</a:t>
            </a:r>
            <a:r>
              <a:rPr lang="en-US" dirty="0"/>
              <a:t> la </a:t>
            </a:r>
            <a:r>
              <a:rPr lang="en-US" dirty="0" err="1"/>
              <a:t>alternativa</a:t>
            </a:r>
            <a:r>
              <a:rPr lang="en-US" dirty="0"/>
              <a:t> 5 para la </a:t>
            </a:r>
            <a:r>
              <a:rPr lang="en-US" dirty="0" err="1"/>
              <a:t>consulta</a:t>
            </a:r>
            <a:r>
              <a:rPr lang="en-US" dirty="0"/>
              <a:t>. </a:t>
            </a:r>
            <a:r>
              <a:rPr lang="en-US" dirty="0" err="1"/>
              <a:t>Podríamos</a:t>
            </a:r>
            <a:r>
              <a:rPr lang="en-US" dirty="0"/>
              <a:t> </a:t>
            </a:r>
            <a:r>
              <a:rPr lang="en-US" dirty="0" err="1"/>
              <a:t>haber</a:t>
            </a:r>
            <a:r>
              <a:rPr lang="en-US" dirty="0"/>
              <a:t> </a:t>
            </a:r>
            <a:r>
              <a:rPr lang="en-US" dirty="0" err="1"/>
              <a:t>llegado</a:t>
            </a:r>
            <a:r>
              <a:rPr lang="en-US" dirty="0"/>
              <a:t> a la </a:t>
            </a:r>
            <a:r>
              <a:rPr lang="en-US" dirty="0" err="1"/>
              <a:t>misma</a:t>
            </a:r>
            <a:r>
              <a:rPr lang="en-US" dirty="0"/>
              <a:t> </a:t>
            </a:r>
            <a:r>
              <a:rPr lang="en-US" dirty="0" err="1"/>
              <a:t>conclusión</a:t>
            </a:r>
            <a:r>
              <a:rPr lang="en-US" dirty="0"/>
              <a:t> </a:t>
            </a:r>
            <a:r>
              <a:rPr lang="en-US" dirty="0" err="1"/>
              <a:t>si</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a:t>
            </a:r>
            <a:r>
              <a:rPr lang="en-US" dirty="0" smtClean="0"/>
              <a:t>el join de </a:t>
            </a:r>
            <a:r>
              <a:rPr lang="en-US" dirty="0" err="1" smtClean="0"/>
              <a:t>las</a:t>
            </a:r>
            <a:r>
              <a:rPr lang="en-US" dirty="0" smtClean="0"/>
              <a:t> </a:t>
            </a:r>
            <a:r>
              <a:rPr lang="en-US" dirty="0" err="1" smtClean="0"/>
              <a:t>relaciones</a:t>
            </a:r>
            <a:r>
              <a:rPr lang="en-US" dirty="0" smtClean="0"/>
              <a:t> </a:t>
            </a:r>
            <a:r>
              <a:rPr lang="en-US" dirty="0"/>
              <a:t>de </a:t>
            </a:r>
            <a:r>
              <a:rPr lang="en-US" dirty="0" err="1"/>
              <a:t>Cuenta</a:t>
            </a:r>
            <a:r>
              <a:rPr lang="en-US" dirty="0"/>
              <a:t> y </a:t>
            </a:r>
            <a:r>
              <a:rPr lang="en-US" dirty="0" err="1"/>
              <a:t>Cliente</a:t>
            </a:r>
            <a:r>
              <a:rPr lang="en-US" dirty="0"/>
              <a:t>, </a:t>
            </a:r>
            <a:r>
              <a:rPr lang="en-US" dirty="0" err="1"/>
              <a:t>que</a:t>
            </a:r>
            <a:r>
              <a:rPr lang="en-US" dirty="0"/>
              <a:t> son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en la base de </a:t>
            </a:r>
            <a:r>
              <a:rPr lang="en-US" dirty="0" err="1"/>
              <a:t>datos</a:t>
            </a:r>
            <a:r>
              <a:rPr lang="en-US" dirty="0"/>
              <a:t>, primero en el </a:t>
            </a:r>
            <a:r>
              <a:rPr lang="en-US" dirty="0" err="1"/>
              <a:t>árbol</a:t>
            </a:r>
            <a:r>
              <a:rPr lang="en-US" dirty="0"/>
              <a:t> de </a:t>
            </a:r>
            <a:r>
              <a:rPr lang="en-US" dirty="0" err="1"/>
              <a:t>consultas</a:t>
            </a:r>
            <a:r>
              <a:rPr lang="en-US" dirty="0"/>
              <a:t> 2, lo </a:t>
            </a:r>
            <a:r>
              <a:rPr lang="en-US" dirty="0" err="1"/>
              <a:t>que</a:t>
            </a:r>
            <a:r>
              <a:rPr lang="en-US" dirty="0"/>
              <a:t> </a:t>
            </a:r>
            <a:r>
              <a:rPr lang="en-US" dirty="0" err="1"/>
              <a:t>resulta</a:t>
            </a:r>
            <a:r>
              <a:rPr lang="en-US" dirty="0"/>
              <a:t> en un mayor </a:t>
            </a:r>
            <a:r>
              <a:rPr lang="en-US" dirty="0" err="1"/>
              <a:t>costo</a:t>
            </a:r>
            <a:r>
              <a:rPr lang="en-US" dirty="0"/>
              <a:t>. Como </a:t>
            </a:r>
            <a:r>
              <a:rPr lang="en-US" dirty="0" err="1"/>
              <a:t>regla</a:t>
            </a:r>
            <a:r>
              <a:rPr lang="en-US" dirty="0"/>
              <a:t> general, la </a:t>
            </a:r>
            <a:r>
              <a:rPr lang="en-US" dirty="0" err="1"/>
              <a:t>mayoría</a:t>
            </a:r>
            <a:r>
              <a:rPr lang="en-US" dirty="0"/>
              <a:t> de los DBMS </a:t>
            </a:r>
            <a:r>
              <a:rPr lang="en-US" dirty="0" err="1"/>
              <a:t>posponen</a:t>
            </a:r>
            <a:r>
              <a:rPr lang="en-US" dirty="0"/>
              <a:t> </a:t>
            </a:r>
            <a:r>
              <a:rPr lang="en-US" dirty="0" smtClean="0"/>
              <a:t>el join de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hasta </a:t>
            </a:r>
            <a:r>
              <a:rPr lang="en-US" dirty="0" err="1"/>
              <a:t>que</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otros</a:t>
            </a:r>
            <a:r>
              <a:rPr lang="en-US" dirty="0" smtClean="0"/>
              <a:t> join </a:t>
            </a:r>
            <a:r>
              <a:rPr lang="en-US" dirty="0" err="1" smtClean="0"/>
              <a:t>han</a:t>
            </a:r>
            <a:r>
              <a:rPr lang="en-US" dirty="0" smtClean="0"/>
              <a:t> </a:t>
            </a:r>
            <a:r>
              <a:rPr lang="en-US" dirty="0" err="1"/>
              <a:t>reducido</a:t>
            </a:r>
            <a:r>
              <a:rPr lang="en-US" dirty="0"/>
              <a:t> el </a:t>
            </a:r>
            <a:r>
              <a:rPr lang="en-US" dirty="0" err="1"/>
              <a:t>número</a:t>
            </a:r>
            <a:r>
              <a:rPr lang="en-US" dirty="0"/>
              <a:t> de </a:t>
            </a:r>
            <a:r>
              <a:rPr lang="en-US" dirty="0" err="1"/>
              <a:t>tuplas</a:t>
            </a:r>
            <a:r>
              <a:rPr lang="en-US"/>
              <a:t> </a:t>
            </a:r>
            <a:r>
              <a:rPr lang="en-US" smtClean="0"/>
              <a:t>a </a:t>
            </a:r>
            <a:r>
              <a:rPr lang="en-US" dirty="0"/>
              <a:t>un </a:t>
            </a:r>
            <a:r>
              <a:rPr lang="en-US" dirty="0" err="1"/>
              <a:t>número</a:t>
            </a:r>
            <a:r>
              <a:rPr lang="en-US" dirty="0"/>
              <a:t> </a:t>
            </a:r>
            <a:r>
              <a:rPr lang="en-US" dirty="0" err="1"/>
              <a:t>más</a:t>
            </a:r>
            <a:r>
              <a:rPr lang="en-US" dirty="0"/>
              <a:t> </a:t>
            </a:r>
            <a:r>
              <a:rPr lang="en-US" dirty="0" err="1"/>
              <a:t>manejable</a:t>
            </a:r>
            <a:r>
              <a:rPr lang="en-US" dirty="0"/>
              <a:t>.</a:t>
            </a:r>
          </a:p>
        </p:txBody>
      </p:sp>
    </p:spTree>
    <p:extLst>
      <p:ext uri="{BB962C8B-B14F-4D97-AF65-F5344CB8AC3E}">
        <p14:creationId xmlns:p14="http://schemas.microsoft.com/office/powerpoint/2010/main" val="16709569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 Generation</a:t>
            </a:r>
            <a:endParaRPr lang="en-US" dirty="0"/>
          </a:p>
        </p:txBody>
      </p:sp>
      <p:sp>
        <p:nvSpPr>
          <p:cNvPr id="3" name="Marcador de contenido 2"/>
          <p:cNvSpPr>
            <a:spLocks noGrp="1"/>
          </p:cNvSpPr>
          <p:nvPr>
            <p:ph idx="1"/>
          </p:nvPr>
        </p:nvSpPr>
        <p:spPr/>
        <p:txBody>
          <a:bodyPr>
            <a:normAutofit fontScale="85000" lnSpcReduction="10000"/>
          </a:bodyPr>
          <a:lstStyle/>
          <a:p>
            <a:r>
              <a:rPr lang="en-US" dirty="0"/>
              <a:t>En </a:t>
            </a:r>
            <a:r>
              <a:rPr lang="en-US" dirty="0" err="1"/>
              <a:t>este</a:t>
            </a:r>
            <a:r>
              <a:rPr lang="en-US" dirty="0"/>
              <a:t> </a:t>
            </a:r>
            <a:r>
              <a:rPr lang="en-US" dirty="0" err="1"/>
              <a:t>paso</a:t>
            </a:r>
            <a:r>
              <a:rPr lang="en-US" dirty="0"/>
              <a:t> de </a:t>
            </a:r>
            <a:r>
              <a:rPr lang="en-US" dirty="0" err="1"/>
              <a:t>optimización</a:t>
            </a:r>
            <a:r>
              <a:rPr lang="en-US" dirty="0"/>
              <a:t>, se genera el plan de </a:t>
            </a:r>
            <a:r>
              <a:rPr lang="en-US" dirty="0" err="1"/>
              <a:t>consulta</a:t>
            </a:r>
            <a:r>
              <a:rPr lang="en-US" dirty="0"/>
              <a:t>. Un plan de </a:t>
            </a:r>
            <a:r>
              <a:rPr lang="en-US" dirty="0" err="1"/>
              <a:t>consulta</a:t>
            </a:r>
            <a:r>
              <a:rPr lang="en-US" dirty="0"/>
              <a:t> (o </a:t>
            </a:r>
            <a:r>
              <a:rPr lang="en-US" dirty="0" err="1"/>
              <a:t>simplemente</a:t>
            </a:r>
            <a:r>
              <a:rPr lang="en-US" dirty="0"/>
              <a:t>, un plan, </a:t>
            </a:r>
            <a:r>
              <a:rPr lang="en-US" dirty="0" err="1"/>
              <a:t>como</a:t>
            </a:r>
            <a:r>
              <a:rPr lang="en-US" dirty="0"/>
              <a:t> lo </a:t>
            </a:r>
            <a:r>
              <a:rPr lang="en-US" dirty="0" err="1"/>
              <a:t>conocen</a:t>
            </a:r>
            <a:r>
              <a:rPr lang="en-US" dirty="0"/>
              <a:t> </a:t>
            </a:r>
            <a:r>
              <a:rPr lang="en-US" dirty="0" err="1"/>
              <a:t>casi</a:t>
            </a:r>
            <a:r>
              <a:rPr lang="en-US" dirty="0"/>
              <a:t> </a:t>
            </a:r>
            <a:r>
              <a:rPr lang="en-US" dirty="0" err="1"/>
              <a:t>todos</a:t>
            </a:r>
            <a:r>
              <a:rPr lang="en-US" dirty="0"/>
              <a:t> los DBMS) </a:t>
            </a:r>
            <a:r>
              <a:rPr lang="en-US" dirty="0" err="1"/>
              <a:t>es</a:t>
            </a:r>
            <a:r>
              <a:rPr lang="en-US" dirty="0"/>
              <a:t> un </a:t>
            </a:r>
            <a:r>
              <a:rPr lang="en-US" dirty="0" err="1"/>
              <a:t>árbol</a:t>
            </a:r>
            <a:r>
              <a:rPr lang="en-US" dirty="0"/>
              <a:t> de </a:t>
            </a:r>
            <a:r>
              <a:rPr lang="en-US" dirty="0" err="1"/>
              <a:t>consulta</a:t>
            </a:r>
            <a:r>
              <a:rPr lang="en-US" dirty="0"/>
              <a:t> </a:t>
            </a:r>
            <a:r>
              <a:rPr lang="en-US" dirty="0" err="1"/>
              <a:t>extendido</a:t>
            </a:r>
            <a:r>
              <a:rPr lang="en-US" dirty="0"/>
              <a:t> </a:t>
            </a:r>
            <a:r>
              <a:rPr lang="en-US" dirty="0" err="1"/>
              <a:t>que</a:t>
            </a:r>
            <a:r>
              <a:rPr lang="en-US" dirty="0"/>
              <a:t> </a:t>
            </a:r>
            <a:r>
              <a:rPr lang="en-US" dirty="0" err="1"/>
              <a:t>incluye</a:t>
            </a:r>
            <a:r>
              <a:rPr lang="en-US" dirty="0"/>
              <a:t> </a:t>
            </a:r>
            <a:r>
              <a:rPr lang="en-US" dirty="0" err="1"/>
              <a:t>rutas</a:t>
            </a:r>
            <a:r>
              <a:rPr lang="en-US" dirty="0"/>
              <a:t> de </a:t>
            </a:r>
            <a:r>
              <a:rPr lang="en-US" dirty="0" err="1"/>
              <a:t>acceso</a:t>
            </a:r>
            <a:r>
              <a:rPr lang="en-US" dirty="0"/>
              <a:t> </a:t>
            </a:r>
            <a:r>
              <a:rPr lang="en-US" dirty="0" smtClean="0"/>
              <a:t>(</a:t>
            </a:r>
            <a:r>
              <a:rPr lang="en-US" b="1" dirty="0"/>
              <a:t>access paths</a:t>
            </a:r>
            <a:r>
              <a:rPr lang="en-US" dirty="0" smtClean="0"/>
              <a:t>) para </a:t>
            </a:r>
            <a:r>
              <a:rPr lang="en-US" dirty="0" err="1"/>
              <a:t>todas</a:t>
            </a:r>
            <a:r>
              <a:rPr lang="en-US" dirty="0"/>
              <a:t> </a:t>
            </a:r>
            <a:r>
              <a:rPr lang="en-US" dirty="0" err="1"/>
              <a:t>las</a:t>
            </a:r>
            <a:r>
              <a:rPr lang="en-US" dirty="0"/>
              <a:t> </a:t>
            </a:r>
            <a:r>
              <a:rPr lang="en-US" dirty="0" err="1"/>
              <a:t>operaciones</a:t>
            </a:r>
            <a:r>
              <a:rPr lang="en-US" dirty="0"/>
              <a:t> en el </a:t>
            </a:r>
            <a:r>
              <a:rPr lang="en-US" dirty="0" err="1"/>
              <a:t>árbol</a:t>
            </a:r>
            <a:r>
              <a:rPr lang="en-US" dirty="0"/>
              <a:t>. Las </a:t>
            </a:r>
            <a:r>
              <a:rPr lang="en-US" dirty="0" err="1"/>
              <a:t>rutas</a:t>
            </a:r>
            <a:r>
              <a:rPr lang="en-US" dirty="0"/>
              <a:t> de </a:t>
            </a:r>
            <a:r>
              <a:rPr lang="en-US" dirty="0" err="1"/>
              <a:t>acceso</a:t>
            </a:r>
            <a:r>
              <a:rPr lang="en-US" dirty="0"/>
              <a:t> </a:t>
            </a:r>
            <a:r>
              <a:rPr lang="en-US" dirty="0" err="1"/>
              <a:t>proporcionan</a:t>
            </a:r>
            <a:r>
              <a:rPr lang="en-US" dirty="0"/>
              <a:t> </a:t>
            </a:r>
            <a:r>
              <a:rPr lang="en-US" dirty="0" err="1"/>
              <a:t>información</a:t>
            </a:r>
            <a:r>
              <a:rPr lang="en-US" dirty="0"/>
              <a:t> </a:t>
            </a:r>
            <a:r>
              <a:rPr lang="en-US" dirty="0" err="1"/>
              <a:t>detallada</a:t>
            </a:r>
            <a:r>
              <a:rPr lang="en-US" dirty="0"/>
              <a:t> </a:t>
            </a:r>
            <a:r>
              <a:rPr lang="en-US" dirty="0" err="1"/>
              <a:t>sobre</a:t>
            </a:r>
            <a:r>
              <a:rPr lang="en-US" dirty="0"/>
              <a:t> </a:t>
            </a:r>
            <a:r>
              <a:rPr lang="en-US" dirty="0" err="1"/>
              <a:t>cómo</a:t>
            </a:r>
            <a:r>
              <a:rPr lang="en-US" dirty="0"/>
              <a:t> se </a:t>
            </a:r>
            <a:r>
              <a:rPr lang="en-US" dirty="0" err="1"/>
              <a:t>realizará</a:t>
            </a:r>
            <a:r>
              <a:rPr lang="en-US" dirty="0"/>
              <a:t> </a:t>
            </a:r>
            <a:r>
              <a:rPr lang="en-US" dirty="0" err="1"/>
              <a:t>cada</a:t>
            </a:r>
            <a:r>
              <a:rPr lang="en-US" dirty="0"/>
              <a:t> </a:t>
            </a:r>
            <a:r>
              <a:rPr lang="en-US" dirty="0" err="1"/>
              <a:t>operación</a:t>
            </a:r>
            <a:r>
              <a:rPr lang="en-US" dirty="0"/>
              <a:t> en el </a:t>
            </a:r>
            <a:r>
              <a:rPr lang="en-US" dirty="0" err="1"/>
              <a:t>árbol</a:t>
            </a:r>
            <a:r>
              <a:rPr lang="en-US" dirty="0"/>
              <a:t>. </a:t>
            </a:r>
            <a:r>
              <a:rPr lang="en-US" dirty="0" err="1"/>
              <a:t>Por</a:t>
            </a:r>
            <a:r>
              <a:rPr lang="en-US" dirty="0"/>
              <a:t> </a:t>
            </a:r>
            <a:r>
              <a:rPr lang="en-US" dirty="0" err="1"/>
              <a:t>ejemplo</a:t>
            </a:r>
            <a:r>
              <a:rPr lang="en-US" dirty="0"/>
              <a:t>, </a:t>
            </a:r>
            <a:r>
              <a:rPr lang="en-US" dirty="0" err="1"/>
              <a:t>una</a:t>
            </a:r>
            <a:r>
              <a:rPr lang="en-US" dirty="0"/>
              <a:t> </a:t>
            </a:r>
            <a:r>
              <a:rPr lang="en-US" dirty="0" err="1"/>
              <a:t>operación</a:t>
            </a:r>
            <a:r>
              <a:rPr lang="en-US" dirty="0"/>
              <a:t> </a:t>
            </a:r>
            <a:r>
              <a:rPr lang="en-US" i="1" dirty="0" smtClean="0"/>
              <a:t>join</a:t>
            </a:r>
            <a:r>
              <a:rPr lang="en-US" dirty="0" smtClean="0"/>
              <a:t> </a:t>
            </a:r>
            <a:r>
              <a:rPr lang="en-US" dirty="0" err="1"/>
              <a:t>puede</a:t>
            </a:r>
            <a:r>
              <a:rPr lang="en-US" dirty="0"/>
              <a:t> </a:t>
            </a:r>
            <a:r>
              <a:rPr lang="en-US" dirty="0" err="1"/>
              <a:t>tener</a:t>
            </a:r>
            <a:r>
              <a:rPr lang="en-US" dirty="0"/>
              <a:t> </a:t>
            </a:r>
            <a:r>
              <a:rPr lang="en-US" dirty="0" err="1"/>
              <a:t>una</a:t>
            </a:r>
            <a:r>
              <a:rPr lang="en-US" dirty="0"/>
              <a:t> </a:t>
            </a:r>
            <a:r>
              <a:rPr lang="en-US" dirty="0" err="1"/>
              <a:t>ruta</a:t>
            </a:r>
            <a:r>
              <a:rPr lang="en-US" dirty="0"/>
              <a:t> de </a:t>
            </a:r>
            <a:r>
              <a:rPr lang="en-US" dirty="0" err="1"/>
              <a:t>acceso</a:t>
            </a:r>
            <a:r>
              <a:rPr lang="en-US" dirty="0"/>
              <a:t> </a:t>
            </a:r>
            <a:r>
              <a:rPr lang="en-US" dirty="0" err="1"/>
              <a:t>que</a:t>
            </a:r>
            <a:r>
              <a:rPr lang="en-US" dirty="0"/>
              <a:t> </a:t>
            </a:r>
            <a:r>
              <a:rPr lang="en-US" dirty="0" err="1"/>
              <a:t>indica</a:t>
            </a:r>
            <a:r>
              <a:rPr lang="en-US" dirty="0"/>
              <a:t> el </a:t>
            </a:r>
            <a:r>
              <a:rPr lang="en-US" dirty="0" err="1"/>
              <a:t>uso</a:t>
            </a:r>
            <a:r>
              <a:rPr lang="en-US" dirty="0"/>
              <a:t> de </a:t>
            </a:r>
            <a:r>
              <a:rPr lang="en-US" dirty="0" smtClean="0"/>
              <a:t>block-nested loop join</a:t>
            </a:r>
            <a:r>
              <a:rPr lang="en-US" dirty="0"/>
              <a:t>, hash-join, or sort–merge </a:t>
            </a:r>
            <a:r>
              <a:rPr lang="en-US" dirty="0" smtClean="0"/>
              <a:t>join, </a:t>
            </a:r>
            <a:r>
              <a:rPr lang="en-US" dirty="0" err="1"/>
              <a:t>mientras</a:t>
            </a:r>
            <a:r>
              <a:rPr lang="en-US" dirty="0"/>
              <a:t> </a:t>
            </a:r>
            <a:r>
              <a:rPr lang="en-US" dirty="0" err="1"/>
              <a:t>que</a:t>
            </a:r>
            <a:r>
              <a:rPr lang="en-US" dirty="0"/>
              <a:t> </a:t>
            </a:r>
            <a:r>
              <a:rPr lang="en-US" dirty="0" err="1"/>
              <a:t>una</a:t>
            </a:r>
            <a:r>
              <a:rPr lang="en-US" dirty="0"/>
              <a:t> </a:t>
            </a:r>
            <a:r>
              <a:rPr lang="en-US" dirty="0" err="1"/>
              <a:t>ruta</a:t>
            </a:r>
            <a:r>
              <a:rPr lang="en-US" dirty="0"/>
              <a:t> de </a:t>
            </a:r>
            <a:r>
              <a:rPr lang="en-US" dirty="0" err="1"/>
              <a:t>acceso</a:t>
            </a:r>
            <a:r>
              <a:rPr lang="en-US" dirty="0"/>
              <a:t> de </a:t>
            </a:r>
            <a:r>
              <a:rPr lang="en-US" dirty="0" err="1"/>
              <a:t>selección</a:t>
            </a:r>
            <a:r>
              <a:rPr lang="en-US" dirty="0"/>
              <a:t> </a:t>
            </a:r>
            <a:r>
              <a:rPr lang="en-US" dirty="0" err="1"/>
              <a:t>puede</a:t>
            </a:r>
            <a:r>
              <a:rPr lang="en-US" dirty="0"/>
              <a:t> </a:t>
            </a:r>
            <a:r>
              <a:rPr lang="en-US" dirty="0" err="1"/>
              <a:t>especificar</a:t>
            </a:r>
            <a:r>
              <a:rPr lang="en-US" dirty="0"/>
              <a:t> el </a:t>
            </a:r>
            <a:r>
              <a:rPr lang="en-US" dirty="0" err="1"/>
              <a:t>uso</a:t>
            </a:r>
            <a:r>
              <a:rPr lang="en-US" dirty="0"/>
              <a:t> de un </a:t>
            </a:r>
            <a:r>
              <a:rPr lang="en-US" dirty="0" err="1"/>
              <a:t>índice</a:t>
            </a:r>
            <a:r>
              <a:rPr lang="en-US" dirty="0"/>
              <a:t> </a:t>
            </a:r>
            <a:r>
              <a:rPr lang="en-US" dirty="0" smtClean="0"/>
              <a:t>(</a:t>
            </a:r>
            <a:r>
              <a:rPr lang="en-US" dirty="0" err="1"/>
              <a:t>B+Tree</a:t>
            </a:r>
            <a:r>
              <a:rPr lang="en-US" dirty="0"/>
              <a:t> index </a:t>
            </a:r>
            <a:r>
              <a:rPr lang="en-US" dirty="0" smtClean="0"/>
              <a:t>o un </a:t>
            </a:r>
            <a:r>
              <a:rPr lang="en-US" dirty="0"/>
              <a:t>hash index</a:t>
            </a:r>
            <a:r>
              <a:rPr lang="en-US" dirty="0" smtClean="0"/>
              <a:t>) </a:t>
            </a:r>
            <a:r>
              <a:rPr lang="en-US" dirty="0"/>
              <a:t>o </a:t>
            </a:r>
            <a:r>
              <a:rPr lang="en-US" dirty="0" err="1"/>
              <a:t>una</a:t>
            </a:r>
            <a:r>
              <a:rPr lang="en-US" dirty="0"/>
              <a:t> </a:t>
            </a:r>
            <a:r>
              <a:rPr lang="en-US" dirty="0" err="1"/>
              <a:t>tabla</a:t>
            </a:r>
            <a:r>
              <a:rPr lang="en-US" dirty="0"/>
              <a:t> de </a:t>
            </a:r>
            <a:r>
              <a:rPr lang="en-US" dirty="0" err="1"/>
              <a:t>exploración</a:t>
            </a:r>
            <a:r>
              <a:rPr lang="en-US" dirty="0"/>
              <a:t>. </a:t>
            </a:r>
            <a:endParaRPr lang="en-US" dirty="0" smtClean="0"/>
          </a:p>
          <a:p>
            <a:pPr marL="0" indent="0">
              <a:buNone/>
            </a:pPr>
            <a:r>
              <a:rPr lang="en-US" b="1" dirty="0" smtClean="0">
                <a:solidFill>
                  <a:srgbClr val="C00000"/>
                </a:solidFill>
              </a:rPr>
              <a:t>** </a:t>
            </a:r>
            <a:r>
              <a:rPr lang="en-US" dirty="0" err="1" smtClean="0"/>
              <a:t>Consulta</a:t>
            </a:r>
            <a:r>
              <a:rPr lang="en-US" dirty="0" smtClean="0"/>
              <a:t>: </a:t>
            </a:r>
            <a:r>
              <a:rPr lang="en-US" dirty="0" err="1" smtClean="0"/>
              <a:t>Sección</a:t>
            </a:r>
            <a:r>
              <a:rPr lang="en-US" dirty="0" smtClean="0"/>
              <a:t> 4.3: </a:t>
            </a:r>
            <a:r>
              <a:rPr lang="en-US" dirty="0" err="1" smtClean="0"/>
              <a:t>rutas</a:t>
            </a:r>
            <a:r>
              <a:rPr lang="en-US" dirty="0" smtClean="0"/>
              <a:t> </a:t>
            </a:r>
            <a:r>
              <a:rPr lang="en-US" dirty="0"/>
              <a:t>de </a:t>
            </a:r>
            <a:r>
              <a:rPr lang="en-US" dirty="0" err="1"/>
              <a:t>acceso</a:t>
            </a:r>
            <a:r>
              <a:rPr lang="en-US" dirty="0"/>
              <a:t>. </a:t>
            </a:r>
            <a:endParaRPr lang="en-US" dirty="0" smtClean="0"/>
          </a:p>
          <a:p>
            <a:r>
              <a:rPr lang="en-US" dirty="0" err="1" smtClean="0"/>
              <a:t>Además</a:t>
            </a:r>
            <a:r>
              <a:rPr lang="en-US" dirty="0" smtClean="0"/>
              <a:t> </a:t>
            </a:r>
            <a:r>
              <a:rPr lang="en-US" dirty="0"/>
              <a:t>de </a:t>
            </a:r>
            <a:r>
              <a:rPr lang="en-US" dirty="0" err="1"/>
              <a:t>las</a:t>
            </a:r>
            <a:r>
              <a:rPr lang="en-US" dirty="0"/>
              <a:t> </a:t>
            </a:r>
            <a:r>
              <a:rPr lang="en-US" dirty="0" err="1"/>
              <a:t>rutas</a:t>
            </a:r>
            <a:r>
              <a:rPr lang="en-US" dirty="0"/>
              <a:t> de </a:t>
            </a:r>
            <a:r>
              <a:rPr lang="en-US" dirty="0" err="1"/>
              <a:t>acceso</a:t>
            </a:r>
            <a:r>
              <a:rPr lang="en-US" dirty="0"/>
              <a:t> </a:t>
            </a:r>
            <a:r>
              <a:rPr lang="en-US" dirty="0" err="1"/>
              <a:t>especificadas</a:t>
            </a:r>
            <a:r>
              <a:rPr lang="en-US" dirty="0"/>
              <a:t> para </a:t>
            </a:r>
            <a:r>
              <a:rPr lang="en-US" dirty="0" err="1"/>
              <a:t>cada</a:t>
            </a:r>
            <a:r>
              <a:rPr lang="en-US" dirty="0"/>
              <a:t> </a:t>
            </a:r>
            <a:r>
              <a:rPr lang="en-US" dirty="0" err="1"/>
              <a:t>operador</a:t>
            </a:r>
            <a:r>
              <a:rPr lang="en-US" dirty="0"/>
              <a:t> de RA individual, el plan </a:t>
            </a:r>
            <a:r>
              <a:rPr lang="en-US" dirty="0" err="1"/>
              <a:t>también</a:t>
            </a:r>
            <a:r>
              <a:rPr lang="en-US" dirty="0"/>
              <a:t> </a:t>
            </a:r>
            <a:r>
              <a:rPr lang="en-US" dirty="0" err="1"/>
              <a:t>especifica</a:t>
            </a:r>
            <a:r>
              <a:rPr lang="en-US" dirty="0"/>
              <a:t> </a:t>
            </a:r>
            <a:r>
              <a:rPr lang="en-US" dirty="0" err="1"/>
              <a:t>cómo</a:t>
            </a:r>
            <a:r>
              <a:rPr lang="en-US" dirty="0"/>
              <a:t> se </a:t>
            </a:r>
            <a:r>
              <a:rPr lang="en-US" dirty="0" err="1"/>
              <a:t>deben</a:t>
            </a:r>
            <a:r>
              <a:rPr lang="en-US" dirty="0"/>
              <a:t> </a:t>
            </a:r>
            <a:r>
              <a:rPr lang="en-US" dirty="0" err="1"/>
              <a:t>pasar</a:t>
            </a:r>
            <a:r>
              <a:rPr lang="en-US" dirty="0"/>
              <a:t> </a:t>
            </a:r>
            <a:r>
              <a:rPr lang="en-US" dirty="0" err="1"/>
              <a:t>las</a:t>
            </a:r>
            <a:r>
              <a:rPr lang="en-US" dirty="0"/>
              <a:t> </a:t>
            </a:r>
            <a:r>
              <a:rPr lang="en-US" dirty="0" err="1"/>
              <a:t>relaciones</a:t>
            </a:r>
            <a:r>
              <a:rPr lang="en-US" dirty="0"/>
              <a:t> </a:t>
            </a:r>
            <a:r>
              <a:rPr lang="en-US" dirty="0" err="1"/>
              <a:t>intermedias</a:t>
            </a:r>
            <a:r>
              <a:rPr lang="en-US" dirty="0"/>
              <a:t> de un </a:t>
            </a:r>
            <a:r>
              <a:rPr lang="en-US" dirty="0" err="1"/>
              <a:t>operador</a:t>
            </a:r>
            <a:r>
              <a:rPr lang="en-US" dirty="0"/>
              <a:t> a </a:t>
            </a:r>
            <a:r>
              <a:rPr lang="en-US" dirty="0" err="1"/>
              <a:t>otro</a:t>
            </a:r>
            <a:r>
              <a:rPr lang="en-US" dirty="0"/>
              <a:t>: se </a:t>
            </a:r>
            <a:r>
              <a:rPr lang="en-US" dirty="0" err="1"/>
              <a:t>pueden</a:t>
            </a:r>
            <a:r>
              <a:rPr lang="en-US" dirty="0"/>
              <a:t> </a:t>
            </a:r>
            <a:r>
              <a:rPr lang="en-US" b="1" dirty="0" err="1" smtClean="0"/>
              <a:t>materializar</a:t>
            </a:r>
            <a:r>
              <a:rPr lang="en-US" dirty="0" smtClean="0"/>
              <a:t> </a:t>
            </a:r>
            <a:r>
              <a:rPr lang="en-US" dirty="0" err="1" smtClean="0"/>
              <a:t>tablas</a:t>
            </a:r>
            <a:r>
              <a:rPr lang="en-US" dirty="0" smtClean="0"/>
              <a:t> </a:t>
            </a:r>
            <a:r>
              <a:rPr lang="en-US" dirty="0" err="1" smtClean="0"/>
              <a:t>temporales</a:t>
            </a:r>
            <a:r>
              <a:rPr lang="en-US" dirty="0" smtClean="0"/>
              <a:t>. </a:t>
            </a:r>
            <a:endParaRPr lang="en-US" dirty="0"/>
          </a:p>
        </p:txBody>
      </p:sp>
    </p:spTree>
    <p:extLst>
      <p:ext uri="{BB962C8B-B14F-4D97-AF65-F5344CB8AC3E}">
        <p14:creationId xmlns:p14="http://schemas.microsoft.com/office/powerpoint/2010/main" val="297311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r>
              <a:rPr lang="en-US" dirty="0" err="1"/>
              <a:t>Además</a:t>
            </a:r>
            <a:r>
              <a:rPr lang="en-US" dirty="0"/>
              <a:t>, </a:t>
            </a:r>
            <a:r>
              <a:rPr lang="en-US" dirty="0" err="1"/>
              <a:t>también</a:t>
            </a:r>
            <a:r>
              <a:rPr lang="en-US" dirty="0"/>
              <a:t> se </a:t>
            </a:r>
            <a:r>
              <a:rPr lang="en-US" dirty="0" err="1"/>
              <a:t>pueden</a:t>
            </a:r>
            <a:r>
              <a:rPr lang="en-US" dirty="0"/>
              <a:t> </a:t>
            </a:r>
            <a:r>
              <a:rPr lang="en-US" dirty="0" err="1"/>
              <a:t>combinar</a:t>
            </a:r>
            <a:r>
              <a:rPr lang="en-US" dirty="0"/>
              <a:t> </a:t>
            </a:r>
            <a:r>
              <a:rPr lang="en-US" dirty="0" err="1"/>
              <a:t>operaciones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proyecci</a:t>
            </a:r>
            <a:r>
              <a:rPr lang="es-ES" dirty="0" err="1" smtClean="0"/>
              <a:t>ón</a:t>
            </a:r>
            <a:r>
              <a:rPr lang="en-US" dirty="0" smtClean="0"/>
              <a:t> </a:t>
            </a:r>
            <a:r>
              <a:rPr lang="en-US" dirty="0"/>
              <a:t>se </a:t>
            </a:r>
            <a:r>
              <a:rPr lang="en-US" dirty="0" err="1"/>
              <a:t>pueden</a:t>
            </a:r>
            <a:r>
              <a:rPr lang="en-US" dirty="0"/>
              <a:t> </a:t>
            </a:r>
            <a:r>
              <a:rPr lang="en-US" dirty="0" err="1"/>
              <a:t>combinar</a:t>
            </a:r>
            <a:r>
              <a:rPr lang="en-US" dirty="0"/>
              <a:t>. En </a:t>
            </a:r>
            <a:r>
              <a:rPr lang="en-US" dirty="0" err="1"/>
              <a:t>este</a:t>
            </a:r>
            <a:r>
              <a:rPr lang="en-US" dirty="0"/>
              <a:t> </a:t>
            </a:r>
            <a:r>
              <a:rPr lang="en-US" dirty="0" err="1"/>
              <a:t>caso</a:t>
            </a:r>
            <a:r>
              <a:rPr lang="en-US" dirty="0"/>
              <a:t>, </a:t>
            </a:r>
            <a:r>
              <a:rPr lang="en-US" dirty="0" err="1"/>
              <a:t>después</a:t>
            </a:r>
            <a:r>
              <a:rPr lang="en-US" dirty="0"/>
              <a:t> de </a:t>
            </a:r>
            <a:r>
              <a:rPr lang="en-US" u="sng" dirty="0" err="1" smtClean="0"/>
              <a:t>calificar</a:t>
            </a:r>
            <a:r>
              <a:rPr lang="en-US" dirty="0" smtClean="0"/>
              <a:t> </a:t>
            </a:r>
            <a:r>
              <a:rPr lang="en-US" dirty="0" err="1" smtClean="0"/>
              <a:t>una</a:t>
            </a:r>
            <a:r>
              <a:rPr lang="en-US" dirty="0" smtClean="0"/>
              <a:t> </a:t>
            </a:r>
            <a:r>
              <a:rPr lang="en-US" dirty="0" err="1"/>
              <a:t>tupla</a:t>
            </a:r>
            <a:r>
              <a:rPr lang="en-US" dirty="0"/>
              <a:t>, se </a:t>
            </a:r>
            <a:r>
              <a:rPr lang="en-US" dirty="0" err="1"/>
              <a:t>proyectan</a:t>
            </a:r>
            <a:r>
              <a:rPr lang="en-US" dirty="0"/>
              <a:t> los </a:t>
            </a:r>
            <a:r>
              <a:rPr lang="en-US" dirty="0" err="1"/>
              <a:t>atributos</a:t>
            </a:r>
            <a:r>
              <a:rPr lang="en-US" dirty="0"/>
              <a:t> no </a:t>
            </a:r>
            <a:r>
              <a:rPr lang="en-US" dirty="0" err="1"/>
              <a:t>deseados</a:t>
            </a:r>
            <a:r>
              <a:rPr lang="en-US" dirty="0"/>
              <a:t> </a:t>
            </a:r>
            <a:r>
              <a:rPr lang="en-US" dirty="0" err="1"/>
              <a:t>mientras</a:t>
            </a:r>
            <a:r>
              <a:rPr lang="en-US" dirty="0"/>
              <a:t> la </a:t>
            </a:r>
            <a:r>
              <a:rPr lang="en-US" dirty="0" err="1"/>
              <a:t>tupla</a:t>
            </a:r>
            <a:r>
              <a:rPr lang="en-US" dirty="0"/>
              <a:t> </a:t>
            </a:r>
            <a:r>
              <a:rPr lang="en-US" dirty="0" err="1"/>
              <a:t>aún</a:t>
            </a:r>
            <a:r>
              <a:rPr lang="en-US" dirty="0"/>
              <a:t> </a:t>
            </a:r>
            <a:r>
              <a:rPr lang="en-US" dirty="0" err="1"/>
              <a:t>está</a:t>
            </a:r>
            <a:r>
              <a:rPr lang="en-US" dirty="0"/>
              <a:t> en la </a:t>
            </a:r>
            <a:r>
              <a:rPr lang="en-US" dirty="0" err="1"/>
              <a:t>memoria</a:t>
            </a:r>
            <a:r>
              <a:rPr lang="en-US" dirty="0"/>
              <a:t>. </a:t>
            </a:r>
            <a:r>
              <a:rPr lang="en-US" dirty="0" err="1"/>
              <a:t>Esto</a:t>
            </a:r>
            <a:r>
              <a:rPr lang="en-US" dirty="0"/>
              <a:t> </a:t>
            </a:r>
            <a:r>
              <a:rPr lang="en-US" dirty="0" err="1"/>
              <a:t>elimina</a:t>
            </a:r>
            <a:r>
              <a:rPr lang="en-US" dirty="0"/>
              <a:t> el </a:t>
            </a:r>
            <a:r>
              <a:rPr lang="en-US" dirty="0" err="1"/>
              <a:t>reprocesamiento</a:t>
            </a:r>
            <a:r>
              <a:rPr lang="en-US" dirty="0"/>
              <a:t> de </a:t>
            </a:r>
            <a:r>
              <a:rPr lang="en-US" u="sng" dirty="0" err="1"/>
              <a:t>filas</a:t>
            </a:r>
            <a:r>
              <a:rPr lang="en-US" u="sng" dirty="0"/>
              <a:t> </a:t>
            </a:r>
            <a:r>
              <a:rPr lang="en-US" u="sng" dirty="0" err="1"/>
              <a:t>calificadas</a:t>
            </a:r>
            <a:r>
              <a:rPr lang="en-US" u="sng" dirty="0"/>
              <a:t> </a:t>
            </a:r>
            <a:r>
              <a:rPr lang="en-US" dirty="0"/>
              <a:t>en </a:t>
            </a:r>
            <a:r>
              <a:rPr lang="en-US" dirty="0" err="1"/>
              <a:t>una</a:t>
            </a:r>
            <a:r>
              <a:rPr lang="en-US" dirty="0"/>
              <a:t> </a:t>
            </a:r>
            <a:r>
              <a:rPr lang="en-US" dirty="0" err="1"/>
              <a:t>operación</a:t>
            </a:r>
            <a:r>
              <a:rPr lang="en-US" dirty="0"/>
              <a:t> de </a:t>
            </a:r>
            <a:r>
              <a:rPr lang="en-US" dirty="0" err="1" smtClean="0"/>
              <a:t>proyecci</a:t>
            </a:r>
            <a:r>
              <a:rPr lang="es-ES" dirty="0" err="1" smtClean="0"/>
              <a:t>ón</a:t>
            </a:r>
            <a:r>
              <a:rPr lang="es-ES" dirty="0" smtClean="0"/>
              <a:t> </a:t>
            </a:r>
            <a:r>
              <a:rPr lang="en-US" dirty="0" err="1" smtClean="0"/>
              <a:t>después</a:t>
            </a:r>
            <a:r>
              <a:rPr lang="en-US" dirty="0" smtClean="0"/>
              <a:t> </a:t>
            </a:r>
            <a:r>
              <a:rPr lang="en-US" dirty="0"/>
              <a:t>de </a:t>
            </a:r>
            <a:r>
              <a:rPr lang="en-US" dirty="0" err="1"/>
              <a:t>una</a:t>
            </a:r>
            <a:r>
              <a:rPr lang="en-US" dirty="0"/>
              <a:t> </a:t>
            </a:r>
            <a:r>
              <a:rPr lang="en-US" dirty="0" err="1"/>
              <a:t>selección</a:t>
            </a:r>
            <a:r>
              <a:rPr lang="en-US" dirty="0"/>
              <a:t>. </a:t>
            </a:r>
            <a:endParaRPr lang="en-US" dirty="0" smtClean="0"/>
          </a:p>
          <a:p>
            <a:r>
              <a:rPr lang="en-US" dirty="0" err="1" smtClean="0"/>
              <a:t>Otros</a:t>
            </a:r>
            <a:r>
              <a:rPr lang="en-US" dirty="0" smtClean="0"/>
              <a:t> </a:t>
            </a:r>
            <a:r>
              <a:rPr lang="en-US" dirty="0" err="1"/>
              <a:t>ejemplos</a:t>
            </a:r>
            <a:r>
              <a:rPr lang="en-US" dirty="0"/>
              <a:t> de </a:t>
            </a:r>
            <a:r>
              <a:rPr lang="en-US" dirty="0" err="1"/>
              <a:t>combinación</a:t>
            </a:r>
            <a:r>
              <a:rPr lang="en-US" dirty="0"/>
              <a:t> de </a:t>
            </a:r>
            <a:r>
              <a:rPr lang="en-US" dirty="0" err="1"/>
              <a:t>operadores</a:t>
            </a:r>
            <a:r>
              <a:rPr lang="en-US" dirty="0"/>
              <a:t> </a:t>
            </a:r>
            <a:r>
              <a:rPr lang="en-US" dirty="0" err="1"/>
              <a:t>incluyen</a:t>
            </a:r>
            <a:r>
              <a:rPr lang="en-US" dirty="0"/>
              <a:t> </a:t>
            </a:r>
            <a:r>
              <a:rPr lang="en-US" dirty="0" smtClean="0"/>
              <a:t>select </a:t>
            </a:r>
            <a:r>
              <a:rPr lang="en-US" dirty="0"/>
              <a:t>y </a:t>
            </a:r>
            <a:r>
              <a:rPr lang="en-US" dirty="0" smtClean="0"/>
              <a:t>union; </a:t>
            </a:r>
            <a:r>
              <a:rPr lang="en-US" dirty="0"/>
              <a:t>select </a:t>
            </a:r>
            <a:r>
              <a:rPr lang="en-US" dirty="0" smtClean="0"/>
              <a:t>y join; project </a:t>
            </a:r>
            <a:r>
              <a:rPr lang="en-US" dirty="0"/>
              <a:t>y </a:t>
            </a:r>
            <a:r>
              <a:rPr lang="en-US" dirty="0" smtClean="0"/>
              <a:t>join; </a:t>
            </a:r>
            <a:r>
              <a:rPr lang="en-US" dirty="0"/>
              <a:t>project </a:t>
            </a:r>
            <a:r>
              <a:rPr lang="en-US" dirty="0" smtClean="0"/>
              <a:t>y </a:t>
            </a:r>
            <a:r>
              <a:rPr lang="en-US" dirty="0"/>
              <a:t>union; y select </a:t>
            </a:r>
            <a:r>
              <a:rPr lang="en-US" dirty="0" smtClean="0"/>
              <a:t>, </a:t>
            </a:r>
            <a:r>
              <a:rPr lang="en-US" dirty="0"/>
              <a:t>project</a:t>
            </a:r>
            <a:r>
              <a:rPr lang="en-US" dirty="0" smtClean="0"/>
              <a:t>, </a:t>
            </a:r>
            <a:r>
              <a:rPr lang="en-US" dirty="0"/>
              <a:t>y </a:t>
            </a:r>
            <a:r>
              <a:rPr lang="en-US" dirty="0" smtClean="0"/>
              <a:t>join. </a:t>
            </a:r>
          </a:p>
          <a:p>
            <a:r>
              <a:rPr lang="en-US" dirty="0" smtClean="0"/>
              <a:t>La </a:t>
            </a:r>
            <a:r>
              <a:rPr lang="en-US" dirty="0" err="1"/>
              <a:t>optimización</a:t>
            </a:r>
            <a:r>
              <a:rPr lang="en-US" dirty="0"/>
              <a:t> de </a:t>
            </a:r>
            <a:r>
              <a:rPr lang="en-US" dirty="0" err="1"/>
              <a:t>consultas</a:t>
            </a:r>
            <a:r>
              <a:rPr lang="en-US" dirty="0"/>
              <a:t> se ha </a:t>
            </a:r>
            <a:r>
              <a:rPr lang="en-US" dirty="0" err="1"/>
              <a:t>investigado</a:t>
            </a:r>
            <a:r>
              <a:rPr lang="en-US" dirty="0"/>
              <a:t> </a:t>
            </a:r>
            <a:r>
              <a:rPr lang="en-US" dirty="0" err="1"/>
              <a:t>durante</a:t>
            </a:r>
            <a:r>
              <a:rPr lang="en-US" dirty="0"/>
              <a:t> </a:t>
            </a:r>
            <a:r>
              <a:rPr lang="en-US" dirty="0" err="1"/>
              <a:t>muchos</a:t>
            </a:r>
            <a:r>
              <a:rPr lang="en-US" dirty="0"/>
              <a:t> </a:t>
            </a:r>
            <a:r>
              <a:rPr lang="en-US" dirty="0" err="1"/>
              <a:t>años</a:t>
            </a:r>
            <a:r>
              <a:rPr lang="en-US" dirty="0"/>
              <a:t> y </a:t>
            </a:r>
            <a:r>
              <a:rPr lang="en-US" dirty="0" err="1"/>
              <a:t>sigue</a:t>
            </a:r>
            <a:r>
              <a:rPr lang="en-US" dirty="0"/>
              <a:t> </a:t>
            </a:r>
            <a:r>
              <a:rPr lang="en-US" dirty="0" err="1"/>
              <a:t>siendo</a:t>
            </a:r>
            <a:r>
              <a:rPr lang="en-US" dirty="0"/>
              <a:t> el </a:t>
            </a:r>
            <a:r>
              <a:rPr lang="en-US" dirty="0" err="1"/>
              <a:t>foco</a:t>
            </a:r>
            <a:r>
              <a:rPr lang="en-US" dirty="0"/>
              <a:t> de la </a:t>
            </a:r>
            <a:r>
              <a:rPr lang="en-US" dirty="0" err="1"/>
              <a:t>investigación</a:t>
            </a:r>
            <a:r>
              <a:rPr lang="en-US" dirty="0"/>
              <a:t> </a:t>
            </a:r>
            <a:r>
              <a:rPr lang="en-US" dirty="0" err="1"/>
              <a:t>debido</a:t>
            </a:r>
            <a:r>
              <a:rPr lang="en-US" dirty="0"/>
              <a:t> a </a:t>
            </a:r>
            <a:r>
              <a:rPr lang="en-US" dirty="0" err="1"/>
              <a:t>su</a:t>
            </a:r>
            <a:r>
              <a:rPr lang="en-US" dirty="0"/>
              <a:t> </a:t>
            </a:r>
            <a:r>
              <a:rPr lang="en-US" dirty="0" err="1"/>
              <a:t>importancia</a:t>
            </a:r>
            <a:r>
              <a:rPr lang="en-US" dirty="0"/>
              <a:t> en DBEs </a:t>
            </a:r>
            <a:r>
              <a:rPr lang="en-US" dirty="0" err="1"/>
              <a:t>centralizados</a:t>
            </a:r>
            <a:r>
              <a:rPr lang="en-US" dirty="0"/>
              <a:t> y </a:t>
            </a:r>
            <a:r>
              <a:rPr lang="en-US" dirty="0" err="1"/>
              <a:t>distribuidos</a:t>
            </a:r>
            <a:r>
              <a:rPr lang="en-US" dirty="0"/>
              <a:t>. </a:t>
            </a:r>
            <a:endParaRPr lang="en-US" dirty="0" smtClean="0"/>
          </a:p>
          <a:p>
            <a:r>
              <a:rPr lang="en-US" dirty="0" smtClean="0"/>
              <a:t>Entre </a:t>
            </a:r>
            <a:r>
              <a:rPr lang="en-US" dirty="0"/>
              <a:t>los </a:t>
            </a:r>
            <a:r>
              <a:rPr lang="en-US" dirty="0" err="1"/>
              <a:t>algoritmos</a:t>
            </a:r>
            <a:r>
              <a:rPr lang="en-US" dirty="0"/>
              <a:t> </a:t>
            </a:r>
            <a:r>
              <a:rPr lang="en-US" dirty="0" err="1"/>
              <a:t>propuestos</a:t>
            </a:r>
            <a:r>
              <a:rPr lang="en-US" dirty="0"/>
              <a:t>, la </a:t>
            </a:r>
            <a:r>
              <a:rPr lang="en-US" dirty="0" err="1"/>
              <a:t>búsqueda</a:t>
            </a:r>
            <a:r>
              <a:rPr lang="en-US" dirty="0"/>
              <a:t> </a:t>
            </a:r>
            <a:r>
              <a:rPr lang="en-US" dirty="0" err="1"/>
              <a:t>exhaustiva</a:t>
            </a:r>
            <a:r>
              <a:rPr lang="en-US" dirty="0"/>
              <a:t> y los </a:t>
            </a:r>
            <a:r>
              <a:rPr lang="en-US" dirty="0" err="1"/>
              <a:t>algoritmos</a:t>
            </a:r>
            <a:r>
              <a:rPr lang="en-US" dirty="0"/>
              <a:t> </a:t>
            </a:r>
            <a:r>
              <a:rPr lang="en-US" dirty="0" err="1"/>
              <a:t>basados</a:t>
            </a:r>
            <a:r>
              <a:rPr lang="en-US" dirty="0"/>
              <a:t> ​​en </a:t>
            </a:r>
            <a:r>
              <a:rPr lang="en-US" dirty="0" err="1"/>
              <a:t>heurísticas</a:t>
            </a:r>
            <a:r>
              <a:rPr lang="en-US" dirty="0"/>
              <a:t> son los </a:t>
            </a:r>
            <a:r>
              <a:rPr lang="en-US" dirty="0" err="1"/>
              <a:t>más</a:t>
            </a:r>
            <a:r>
              <a:rPr lang="en-US" dirty="0"/>
              <a:t> </a:t>
            </a:r>
            <a:r>
              <a:rPr lang="en-US" dirty="0" err="1"/>
              <a:t>populares</a:t>
            </a:r>
            <a:r>
              <a:rPr lang="en-US" dirty="0"/>
              <a:t>. La </a:t>
            </a:r>
            <a:r>
              <a:rPr lang="en-US" dirty="0" err="1"/>
              <a:t>diferencia</a:t>
            </a:r>
            <a:r>
              <a:rPr lang="en-US" dirty="0"/>
              <a:t> entre </a:t>
            </a:r>
            <a:r>
              <a:rPr lang="en-US" dirty="0" err="1"/>
              <a:t>estos</a:t>
            </a:r>
            <a:r>
              <a:rPr lang="en-US" dirty="0"/>
              <a:t> dos </a:t>
            </a:r>
            <a:r>
              <a:rPr lang="en-US" dirty="0" err="1"/>
              <a:t>enfoques</a:t>
            </a:r>
            <a:r>
              <a:rPr lang="en-US" dirty="0"/>
              <a:t> </a:t>
            </a:r>
            <a:r>
              <a:rPr lang="en-US" dirty="0" err="1"/>
              <a:t>radica</a:t>
            </a:r>
            <a:r>
              <a:rPr lang="en-US" dirty="0"/>
              <a:t> en los </a:t>
            </a:r>
            <a:r>
              <a:rPr lang="en-US" dirty="0" err="1"/>
              <a:t>requisitos</a:t>
            </a:r>
            <a:r>
              <a:rPr lang="en-US" dirty="0"/>
              <a:t> de </a:t>
            </a:r>
            <a:r>
              <a:rPr lang="en-US" dirty="0" err="1"/>
              <a:t>complejidad</a:t>
            </a:r>
            <a:r>
              <a:rPr lang="en-US" dirty="0"/>
              <a:t> de </a:t>
            </a:r>
            <a:r>
              <a:rPr lang="en-US" dirty="0" err="1"/>
              <a:t>tiempo</a:t>
            </a:r>
            <a:r>
              <a:rPr lang="en-US" dirty="0"/>
              <a:t> y </a:t>
            </a:r>
            <a:r>
              <a:rPr lang="en-US" dirty="0" err="1"/>
              <a:t>espacio</a:t>
            </a:r>
            <a:r>
              <a:rPr lang="en-US" dirty="0"/>
              <a:t> y la </a:t>
            </a:r>
            <a:r>
              <a:rPr lang="en-US" dirty="0" err="1"/>
              <a:t>superioridad</a:t>
            </a:r>
            <a:r>
              <a:rPr lang="en-US" dirty="0"/>
              <a:t> de los planes </a:t>
            </a:r>
            <a:r>
              <a:rPr lang="en-US" dirty="0" err="1"/>
              <a:t>que</a:t>
            </a:r>
            <a:r>
              <a:rPr lang="en-US" dirty="0"/>
              <a:t> </a:t>
            </a:r>
            <a:r>
              <a:rPr lang="en-US" dirty="0" err="1"/>
              <a:t>generan</a:t>
            </a:r>
            <a:r>
              <a:rPr lang="en-US" dirty="0"/>
              <a:t>. </a:t>
            </a:r>
            <a:r>
              <a:rPr lang="en-US" dirty="0" err="1"/>
              <a:t>Revisaremos</a:t>
            </a:r>
            <a:r>
              <a:rPr lang="en-US" dirty="0"/>
              <a:t> </a:t>
            </a:r>
            <a:r>
              <a:rPr lang="en-US" dirty="0" err="1"/>
              <a:t>estos</a:t>
            </a:r>
            <a:r>
              <a:rPr lang="en-US" dirty="0"/>
              <a:t> dos </a:t>
            </a:r>
            <a:r>
              <a:rPr lang="en-US" dirty="0" err="1"/>
              <a:t>enfoques</a:t>
            </a:r>
            <a:r>
              <a:rPr lang="en-US" dirty="0"/>
              <a:t> de </a:t>
            </a:r>
            <a:r>
              <a:rPr lang="en-US" dirty="0" err="1"/>
              <a:t>optimización</a:t>
            </a:r>
            <a:r>
              <a:rPr lang="en-US" dirty="0"/>
              <a:t> a </a:t>
            </a:r>
            <a:r>
              <a:rPr lang="en-US" dirty="0" err="1"/>
              <a:t>continuación</a:t>
            </a:r>
            <a:r>
              <a:rPr lang="en-US" dirty="0"/>
              <a:t>.</a:t>
            </a:r>
            <a:endParaRPr lang="en-US" dirty="0"/>
          </a:p>
        </p:txBody>
      </p:sp>
    </p:spTree>
    <p:extLst>
      <p:ext uri="{BB962C8B-B14F-4D97-AF65-F5344CB8AC3E}">
        <p14:creationId xmlns:p14="http://schemas.microsoft.com/office/powerpoint/2010/main" val="22198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3" name="Marcador de contenido 2"/>
          <p:cNvSpPr>
            <a:spLocks noGrp="1"/>
          </p:cNvSpPr>
          <p:nvPr>
            <p:ph idx="1"/>
          </p:nvPr>
        </p:nvSpPr>
        <p:spPr>
          <a:xfrm>
            <a:off x="657726" y="1530016"/>
            <a:ext cx="10696074" cy="4351338"/>
          </a:xfrm>
        </p:spPr>
        <p:txBody>
          <a:bodyPr>
            <a:noAutofit/>
          </a:bodyPr>
          <a:lstStyle/>
          <a:p>
            <a:pPr>
              <a:lnSpc>
                <a:spcPct val="110000"/>
              </a:lnSpc>
              <a:spcBef>
                <a:spcPts val="300"/>
              </a:spcBef>
            </a:pPr>
            <a:r>
              <a:rPr lang="en-US" sz="2300" dirty="0" err="1"/>
              <a:t>Usaremos</a:t>
            </a:r>
            <a:r>
              <a:rPr lang="en-US" sz="2300" dirty="0"/>
              <a:t> </a:t>
            </a:r>
            <a:r>
              <a:rPr lang="en-US" sz="2300" dirty="0" err="1"/>
              <a:t>una</a:t>
            </a:r>
            <a:r>
              <a:rPr lang="en-US" sz="2300" dirty="0"/>
              <a:t> </a:t>
            </a:r>
            <a:r>
              <a:rPr lang="en-US" sz="2300" dirty="0" err="1"/>
              <a:t>pequeña</a:t>
            </a:r>
            <a:r>
              <a:rPr lang="en-US" sz="2300" dirty="0"/>
              <a:t> base de </a:t>
            </a:r>
            <a:r>
              <a:rPr lang="en-US" sz="2300" dirty="0" err="1"/>
              <a:t>datos</a:t>
            </a:r>
            <a:r>
              <a:rPr lang="en-US" sz="2300" dirty="0"/>
              <a:t> </a:t>
            </a:r>
            <a:r>
              <a:rPr lang="en-US" sz="2300" dirty="0" err="1"/>
              <a:t>que</a:t>
            </a:r>
            <a:r>
              <a:rPr lang="en-US" sz="2300" dirty="0"/>
              <a:t> </a:t>
            </a:r>
            <a:r>
              <a:rPr lang="en-US" sz="2300" dirty="0" err="1"/>
              <a:t>representa</a:t>
            </a:r>
            <a:r>
              <a:rPr lang="en-US" sz="2300" dirty="0"/>
              <a:t> un </a:t>
            </a:r>
            <a:r>
              <a:rPr lang="en-US" sz="2300" dirty="0" err="1"/>
              <a:t>entorno</a:t>
            </a:r>
            <a:r>
              <a:rPr lang="en-US" sz="2300" dirty="0"/>
              <a:t> </a:t>
            </a:r>
            <a:r>
              <a:rPr lang="en-US" sz="2300" dirty="0" err="1"/>
              <a:t>bancario</a:t>
            </a:r>
            <a:r>
              <a:rPr lang="en-US" sz="2300" dirty="0"/>
              <a:t> para </a:t>
            </a:r>
            <a:r>
              <a:rPr lang="en-US" sz="2300" dirty="0" err="1" smtClean="0"/>
              <a:t>nuestro</a:t>
            </a:r>
            <a:r>
              <a:rPr lang="en-US" sz="2300" dirty="0" smtClean="0"/>
              <a:t> </a:t>
            </a:r>
            <a:r>
              <a:rPr lang="en-US" sz="2300" dirty="0" err="1" smtClean="0"/>
              <a:t>ejemplo</a:t>
            </a:r>
            <a:r>
              <a:rPr lang="en-US" sz="2300" dirty="0" smtClean="0"/>
              <a:t>. </a:t>
            </a:r>
            <a:r>
              <a:rPr lang="en-US" sz="2300" dirty="0" err="1"/>
              <a:t>Esta</a:t>
            </a:r>
            <a:r>
              <a:rPr lang="en-US" sz="2300" dirty="0"/>
              <a:t> base de </a:t>
            </a:r>
            <a:r>
              <a:rPr lang="en-US" sz="2300" dirty="0" err="1"/>
              <a:t>datos</a:t>
            </a:r>
            <a:r>
              <a:rPr lang="en-US" sz="2300" dirty="0"/>
              <a:t> </a:t>
            </a:r>
            <a:r>
              <a:rPr lang="en-US" sz="2300" dirty="0" err="1"/>
              <a:t>tiene</a:t>
            </a:r>
            <a:r>
              <a:rPr lang="en-US" sz="2300" dirty="0"/>
              <a:t> </a:t>
            </a:r>
            <a:r>
              <a:rPr lang="en-US" sz="2300" dirty="0" err="1"/>
              <a:t>cinco</a:t>
            </a:r>
            <a:r>
              <a:rPr lang="en-US" sz="2300" dirty="0"/>
              <a:t> </a:t>
            </a:r>
            <a:r>
              <a:rPr lang="en-US" sz="2300" dirty="0" err="1"/>
              <a:t>relaciones</a:t>
            </a:r>
            <a:r>
              <a:rPr lang="en-US" sz="2300" dirty="0"/>
              <a:t>: </a:t>
            </a:r>
            <a:r>
              <a:rPr lang="en-US" sz="2300" dirty="0" err="1"/>
              <a:t>Cliente</a:t>
            </a:r>
            <a:r>
              <a:rPr lang="en-US" sz="2300" dirty="0"/>
              <a:t>, </a:t>
            </a:r>
            <a:r>
              <a:rPr lang="en-US" sz="2300" dirty="0" err="1" smtClean="0"/>
              <a:t>Sucursal</a:t>
            </a:r>
            <a:r>
              <a:rPr lang="en-US" sz="2300" dirty="0" smtClean="0"/>
              <a:t> / Branch, </a:t>
            </a:r>
            <a:r>
              <a:rPr lang="en-US" sz="2300" dirty="0" err="1" smtClean="0"/>
              <a:t>Cuenta</a:t>
            </a:r>
            <a:r>
              <a:rPr lang="en-US" sz="2300" dirty="0" smtClean="0"/>
              <a:t> / Account, </a:t>
            </a:r>
            <a:r>
              <a:rPr lang="en-US" sz="2300" dirty="0" err="1"/>
              <a:t>Préstamo</a:t>
            </a:r>
            <a:r>
              <a:rPr lang="en-US" sz="2300" dirty="0"/>
              <a:t> </a:t>
            </a:r>
            <a:r>
              <a:rPr lang="en-US" sz="2300" dirty="0" smtClean="0"/>
              <a:t>/ Loan y </a:t>
            </a:r>
            <a:r>
              <a:rPr lang="en-US" sz="2300" dirty="0" err="1" smtClean="0"/>
              <a:t>Transacción</a:t>
            </a:r>
            <a:r>
              <a:rPr lang="en-US" sz="2300" dirty="0" smtClean="0"/>
              <a:t> / Transaction. </a:t>
            </a:r>
          </a:p>
          <a:p>
            <a:pPr>
              <a:lnSpc>
                <a:spcPct val="110000"/>
              </a:lnSpc>
              <a:spcBef>
                <a:spcPts val="300"/>
              </a:spcBef>
            </a:pPr>
            <a:r>
              <a:rPr lang="en-US" sz="2300" dirty="0" smtClean="0"/>
              <a:t>En </a:t>
            </a:r>
            <a:r>
              <a:rPr lang="en-US" sz="2300" dirty="0" err="1"/>
              <a:t>esta</a:t>
            </a:r>
            <a:r>
              <a:rPr lang="en-US" sz="2300" dirty="0"/>
              <a:t> base de </a:t>
            </a:r>
            <a:r>
              <a:rPr lang="en-US" sz="2300" dirty="0" err="1"/>
              <a:t>datos</a:t>
            </a:r>
            <a:r>
              <a:rPr lang="en-US" sz="2300" dirty="0"/>
              <a:t>, los </a:t>
            </a:r>
            <a:r>
              <a:rPr lang="en-US" sz="2300" dirty="0" err="1"/>
              <a:t>clientes</a:t>
            </a:r>
            <a:r>
              <a:rPr lang="en-US" sz="2300" dirty="0"/>
              <a:t>, </a:t>
            </a:r>
            <a:r>
              <a:rPr lang="en-US" sz="2300" dirty="0" err="1"/>
              <a:t>identificados</a:t>
            </a:r>
            <a:r>
              <a:rPr lang="en-US" sz="2300" dirty="0"/>
              <a:t> </a:t>
            </a:r>
            <a:r>
              <a:rPr lang="en-US" sz="2300" dirty="0" err="1"/>
              <a:t>por</a:t>
            </a:r>
            <a:r>
              <a:rPr lang="en-US" sz="2300" dirty="0"/>
              <a:t> CID, </a:t>
            </a:r>
            <a:r>
              <a:rPr lang="en-US" sz="2300" dirty="0" err="1"/>
              <a:t>abren</a:t>
            </a:r>
            <a:r>
              <a:rPr lang="en-US" sz="2300" dirty="0"/>
              <a:t> </a:t>
            </a:r>
            <a:r>
              <a:rPr lang="en-US" sz="2300" dirty="0" err="1"/>
              <a:t>cuentas</a:t>
            </a:r>
            <a:r>
              <a:rPr lang="en-US" sz="2300" dirty="0"/>
              <a:t> y / o </a:t>
            </a:r>
            <a:r>
              <a:rPr lang="en-US" sz="2300" dirty="0" err="1"/>
              <a:t>préstamos</a:t>
            </a:r>
            <a:r>
              <a:rPr lang="en-US" sz="2300" dirty="0"/>
              <a:t> en </a:t>
            </a:r>
            <a:r>
              <a:rPr lang="en-US" sz="2300" dirty="0" err="1"/>
              <a:t>diferentes</a:t>
            </a:r>
            <a:r>
              <a:rPr lang="en-US" sz="2300" dirty="0"/>
              <a:t> </a:t>
            </a:r>
            <a:r>
              <a:rPr lang="en-US" sz="2300" dirty="0" err="1"/>
              <a:t>sucursales</a:t>
            </a:r>
            <a:r>
              <a:rPr lang="en-US" sz="2300" dirty="0"/>
              <a:t> del banco </a:t>
            </a:r>
            <a:r>
              <a:rPr lang="en-US" sz="2300" dirty="0" err="1"/>
              <a:t>que</a:t>
            </a:r>
            <a:r>
              <a:rPr lang="en-US" sz="2300" dirty="0"/>
              <a:t> </a:t>
            </a:r>
            <a:r>
              <a:rPr lang="en-US" sz="2300" dirty="0" err="1"/>
              <a:t>están</a:t>
            </a:r>
            <a:r>
              <a:rPr lang="en-US" sz="2300" dirty="0"/>
              <a:t> </a:t>
            </a:r>
            <a:r>
              <a:rPr lang="en-US" sz="2300" dirty="0" err="1"/>
              <a:t>ubicadas</a:t>
            </a:r>
            <a:r>
              <a:rPr lang="en-US" sz="2300" dirty="0"/>
              <a:t> en </a:t>
            </a:r>
            <a:r>
              <a:rPr lang="en-US" sz="2300" dirty="0" err="1"/>
              <a:t>diferentes</a:t>
            </a:r>
            <a:r>
              <a:rPr lang="en-US" sz="2300" dirty="0"/>
              <a:t> </a:t>
            </a:r>
            <a:r>
              <a:rPr lang="en-US" sz="2300" dirty="0" err="1"/>
              <a:t>ciudades</a:t>
            </a:r>
            <a:r>
              <a:rPr lang="en-US" sz="2300" dirty="0"/>
              <a:t>. </a:t>
            </a:r>
            <a:endParaRPr lang="en-US" sz="2300" dirty="0" smtClean="0"/>
          </a:p>
          <a:p>
            <a:pPr>
              <a:lnSpc>
                <a:spcPct val="110000"/>
              </a:lnSpc>
              <a:spcBef>
                <a:spcPts val="300"/>
              </a:spcBef>
            </a:pPr>
            <a:r>
              <a:rPr lang="en-US" sz="2300" dirty="0" err="1" smtClean="0"/>
              <a:t>Esto</a:t>
            </a:r>
            <a:r>
              <a:rPr lang="en-US" sz="2300" dirty="0" smtClean="0"/>
              <a:t> </a:t>
            </a:r>
            <a:r>
              <a:rPr lang="en-US" sz="2300" dirty="0"/>
              <a:t>se </a:t>
            </a:r>
            <a:r>
              <a:rPr lang="en-US" sz="2300" dirty="0" err="1"/>
              <a:t>indica</a:t>
            </a:r>
            <a:r>
              <a:rPr lang="en-US" sz="2300" dirty="0"/>
              <a:t> </a:t>
            </a:r>
            <a:r>
              <a:rPr lang="en-US" sz="2300" dirty="0" err="1"/>
              <a:t>mediante</a:t>
            </a:r>
            <a:r>
              <a:rPr lang="en-US" sz="2300" dirty="0"/>
              <a:t> </a:t>
            </a:r>
            <a:r>
              <a:rPr lang="en-US" sz="2300" dirty="0" err="1"/>
              <a:t>las</a:t>
            </a:r>
            <a:r>
              <a:rPr lang="en-US" sz="2300" dirty="0"/>
              <a:t> claves </a:t>
            </a:r>
            <a:r>
              <a:rPr lang="en-US" sz="2300" dirty="0" err="1"/>
              <a:t>externas</a:t>
            </a:r>
            <a:r>
              <a:rPr lang="en-US" sz="2300" dirty="0"/>
              <a:t> de CID y BNAME en </a:t>
            </a:r>
            <a:r>
              <a:rPr lang="en-US" sz="2300" dirty="0" err="1"/>
              <a:t>las</a:t>
            </a:r>
            <a:r>
              <a:rPr lang="en-US" sz="2300" dirty="0"/>
              <a:t> </a:t>
            </a:r>
            <a:r>
              <a:rPr lang="en-US" sz="2300" dirty="0" err="1"/>
              <a:t>relaciones</a:t>
            </a:r>
            <a:r>
              <a:rPr lang="en-US" sz="2300" dirty="0"/>
              <a:t> de Account y </a:t>
            </a:r>
            <a:r>
              <a:rPr lang="en-US" sz="2300" dirty="0" smtClean="0"/>
              <a:t>Loan. </a:t>
            </a:r>
          </a:p>
          <a:p>
            <a:pPr>
              <a:lnSpc>
                <a:spcPct val="110000"/>
              </a:lnSpc>
              <a:spcBef>
                <a:spcPts val="300"/>
              </a:spcBef>
            </a:pPr>
            <a:r>
              <a:rPr lang="en-US" sz="2300" dirty="0" smtClean="0"/>
              <a:t>Los </a:t>
            </a:r>
            <a:r>
              <a:rPr lang="en-US" sz="2300" dirty="0" err="1"/>
              <a:t>clientes</a:t>
            </a:r>
            <a:r>
              <a:rPr lang="en-US" sz="2300" dirty="0"/>
              <a:t> </a:t>
            </a:r>
            <a:r>
              <a:rPr lang="en-US" sz="2300" dirty="0" err="1"/>
              <a:t>también</a:t>
            </a:r>
            <a:r>
              <a:rPr lang="en-US" sz="2300" dirty="0"/>
              <a:t> </a:t>
            </a:r>
            <a:r>
              <a:rPr lang="en-US" sz="2300" dirty="0" err="1"/>
              <a:t>ejecutan</a:t>
            </a:r>
            <a:r>
              <a:rPr lang="en-US" sz="2300" dirty="0"/>
              <a:t> </a:t>
            </a:r>
            <a:r>
              <a:rPr lang="en-US" sz="2300" dirty="0" err="1"/>
              <a:t>transacciones</a:t>
            </a:r>
            <a:r>
              <a:rPr lang="en-US" sz="2300" dirty="0"/>
              <a:t> contra </a:t>
            </a:r>
            <a:r>
              <a:rPr lang="en-US" sz="2300" dirty="0" err="1"/>
              <a:t>sus</a:t>
            </a:r>
            <a:r>
              <a:rPr lang="en-US" sz="2300" dirty="0"/>
              <a:t> </a:t>
            </a:r>
            <a:r>
              <a:rPr lang="en-US" sz="2300" dirty="0" err="1"/>
              <a:t>cuentas</a:t>
            </a:r>
            <a:r>
              <a:rPr lang="en-US" sz="2300" dirty="0"/>
              <a:t>. </a:t>
            </a:r>
            <a:r>
              <a:rPr lang="en-US" sz="2300" dirty="0" err="1"/>
              <a:t>Esto</a:t>
            </a:r>
            <a:r>
              <a:rPr lang="en-US" sz="2300" dirty="0"/>
              <a:t> se </a:t>
            </a:r>
            <a:r>
              <a:rPr lang="en-US" sz="2300" dirty="0" err="1"/>
              <a:t>muestra</a:t>
            </a:r>
            <a:r>
              <a:rPr lang="en-US" sz="2300" dirty="0"/>
              <a:t> en la </a:t>
            </a:r>
            <a:r>
              <a:rPr lang="en-US" sz="2300" dirty="0" err="1"/>
              <a:t>relación</a:t>
            </a:r>
            <a:r>
              <a:rPr lang="en-US" sz="2300" dirty="0"/>
              <a:t> de </a:t>
            </a:r>
            <a:r>
              <a:rPr lang="en-US" sz="2300" dirty="0" err="1"/>
              <a:t>Transacción</a:t>
            </a:r>
            <a:r>
              <a:rPr lang="en-US" sz="2300" dirty="0"/>
              <a:t> </a:t>
            </a:r>
            <a:r>
              <a:rPr lang="en-US" sz="2300" dirty="0" err="1"/>
              <a:t>mediante</a:t>
            </a:r>
            <a:r>
              <a:rPr lang="en-US" sz="2300" dirty="0"/>
              <a:t> la clave </a:t>
            </a:r>
            <a:r>
              <a:rPr lang="en-US" sz="2300" dirty="0" err="1"/>
              <a:t>externa</a:t>
            </a:r>
            <a:r>
              <a:rPr lang="en-US" sz="2300" dirty="0"/>
              <a:t> </a:t>
            </a:r>
            <a:r>
              <a:rPr lang="en-US" sz="2300" dirty="0" err="1"/>
              <a:t>combinada</a:t>
            </a:r>
            <a:r>
              <a:rPr lang="en-US" sz="2300" dirty="0"/>
              <a:t> "(CID, </a:t>
            </a:r>
            <a:r>
              <a:rPr lang="en-US" sz="2300" dirty="0" smtClean="0"/>
              <a:t>A#)". </a:t>
            </a:r>
            <a:r>
              <a:rPr lang="en-US" sz="2300" dirty="0"/>
              <a:t>A </a:t>
            </a:r>
            <a:r>
              <a:rPr lang="en-US" sz="2300" dirty="0" err="1"/>
              <a:t>continuación</a:t>
            </a:r>
            <a:r>
              <a:rPr lang="en-US" sz="2300" dirty="0"/>
              <a:t> se </a:t>
            </a:r>
            <a:r>
              <a:rPr lang="en-US" sz="2300" dirty="0" err="1"/>
              <a:t>muestran</a:t>
            </a:r>
            <a:r>
              <a:rPr lang="en-US" sz="2300" dirty="0"/>
              <a:t> </a:t>
            </a:r>
            <a:r>
              <a:rPr lang="en-US" sz="2300" dirty="0" err="1"/>
              <a:t>las</a:t>
            </a:r>
            <a:r>
              <a:rPr lang="en-US" sz="2300" dirty="0"/>
              <a:t> </a:t>
            </a:r>
            <a:r>
              <a:rPr lang="en-US" sz="2300" dirty="0" err="1"/>
              <a:t>relaciones</a:t>
            </a:r>
            <a:r>
              <a:rPr lang="en-US" sz="2300" dirty="0"/>
              <a:t> de </a:t>
            </a:r>
            <a:r>
              <a:rPr lang="en-US" sz="2300" dirty="0" err="1" smtClean="0"/>
              <a:t>nuestra</a:t>
            </a:r>
            <a:r>
              <a:rPr lang="en-US" sz="2300" dirty="0" smtClean="0"/>
              <a:t> </a:t>
            </a:r>
            <a:r>
              <a:rPr lang="en-US" sz="2300" dirty="0" err="1" smtClean="0"/>
              <a:t>bd</a:t>
            </a:r>
            <a:r>
              <a:rPr lang="en-US" sz="2300" dirty="0" smtClean="0"/>
              <a:t> banco.</a:t>
            </a:r>
            <a:endParaRPr lang="en-US" sz="23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210069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2066544"/>
            <a:ext cx="10515600" cy="4535423"/>
          </a:xfrm>
        </p:spPr>
        <p:txBody>
          <a:bodyPr>
            <a:normAutofit/>
          </a:bodyPr>
          <a:lstStyle/>
          <a:p>
            <a:pPr marL="0" indent="0">
              <a:buNone/>
            </a:pPr>
            <a:r>
              <a:rPr lang="en-US" b="1" dirty="0" err="1"/>
              <a:t>O</a:t>
            </a:r>
            <a:r>
              <a:rPr lang="en-US" b="1" dirty="0" err="1" smtClean="0"/>
              <a:t>ptimización</a:t>
            </a:r>
            <a:r>
              <a:rPr lang="en-US" b="1" dirty="0" smtClean="0"/>
              <a:t> </a:t>
            </a:r>
            <a:r>
              <a:rPr lang="en-US" b="1" dirty="0"/>
              <a:t>de </a:t>
            </a:r>
            <a:r>
              <a:rPr lang="en-US" b="1" dirty="0" err="1"/>
              <a:t>búsqueda</a:t>
            </a:r>
            <a:r>
              <a:rPr lang="en-US" b="1" dirty="0"/>
              <a:t> </a:t>
            </a:r>
            <a:r>
              <a:rPr lang="en-US" b="1" dirty="0" err="1"/>
              <a:t>exhaustiva</a:t>
            </a:r>
            <a:r>
              <a:rPr lang="en-US" b="1" dirty="0"/>
              <a:t> </a:t>
            </a:r>
            <a:endParaRPr lang="en-US" b="1" dirty="0" smtClean="0"/>
          </a:p>
          <a:p>
            <a:r>
              <a:rPr lang="en-US" dirty="0"/>
              <a:t>Los </a:t>
            </a:r>
            <a:r>
              <a:rPr lang="en-US" dirty="0" err="1"/>
              <a:t>algoritmos</a:t>
            </a:r>
            <a:r>
              <a:rPr lang="en-US" dirty="0"/>
              <a:t> </a:t>
            </a:r>
            <a:r>
              <a:rPr lang="en-US" dirty="0" smtClean="0"/>
              <a:t>de </a:t>
            </a:r>
            <a:r>
              <a:rPr lang="en-US" dirty="0" err="1"/>
              <a:t>esta</a:t>
            </a:r>
            <a:r>
              <a:rPr lang="en-US" dirty="0"/>
              <a:t> </a:t>
            </a:r>
            <a:r>
              <a:rPr lang="en-US" dirty="0" err="1"/>
              <a:t>clase</a:t>
            </a:r>
            <a:r>
              <a:rPr lang="en-US" dirty="0"/>
              <a:t> </a:t>
            </a:r>
            <a:r>
              <a:rPr lang="en-US" dirty="0" err="1"/>
              <a:t>formarán</a:t>
            </a:r>
            <a:r>
              <a:rPr lang="en-US" dirty="0"/>
              <a:t> primero </a:t>
            </a:r>
            <a:r>
              <a:rPr lang="en-US" dirty="0" err="1"/>
              <a:t>todos</a:t>
            </a:r>
            <a:r>
              <a:rPr lang="en-US" dirty="0"/>
              <a:t> los planes de </a:t>
            </a:r>
            <a:r>
              <a:rPr lang="en-US" dirty="0" err="1"/>
              <a:t>consulta</a:t>
            </a:r>
            <a:r>
              <a:rPr lang="en-US" dirty="0"/>
              <a:t> </a:t>
            </a:r>
            <a:r>
              <a:rPr lang="en-US" dirty="0" err="1"/>
              <a:t>posibles</a:t>
            </a:r>
            <a:r>
              <a:rPr lang="en-US" dirty="0"/>
              <a:t> para </a:t>
            </a:r>
            <a:r>
              <a:rPr lang="en-US" dirty="0" err="1"/>
              <a:t>una</a:t>
            </a:r>
            <a:r>
              <a:rPr lang="en-US" dirty="0"/>
              <a:t> </a:t>
            </a:r>
            <a:r>
              <a:rPr lang="en-US" dirty="0" err="1"/>
              <a:t>consulta</a:t>
            </a:r>
            <a:r>
              <a:rPr lang="en-US" dirty="0"/>
              <a:t> </a:t>
            </a:r>
            <a:r>
              <a:rPr lang="en-US" dirty="0" err="1"/>
              <a:t>determinada</a:t>
            </a:r>
            <a:r>
              <a:rPr lang="en-US" dirty="0"/>
              <a:t> y </a:t>
            </a:r>
            <a:r>
              <a:rPr lang="en-US" dirty="0" err="1"/>
              <a:t>luego</a:t>
            </a:r>
            <a:r>
              <a:rPr lang="en-US" dirty="0"/>
              <a:t> </a:t>
            </a:r>
            <a:r>
              <a:rPr lang="en-US" dirty="0" err="1"/>
              <a:t>seleccionarán</a:t>
            </a:r>
            <a:r>
              <a:rPr lang="en-US" dirty="0"/>
              <a:t> el "</a:t>
            </a:r>
            <a:r>
              <a:rPr lang="en-US" dirty="0" err="1"/>
              <a:t>mejor</a:t>
            </a:r>
            <a:r>
              <a:rPr lang="en-US" dirty="0"/>
              <a:t>" plan para la </a:t>
            </a:r>
            <a:r>
              <a:rPr lang="en-US" dirty="0" err="1"/>
              <a:t>consulta</a:t>
            </a:r>
            <a:r>
              <a:rPr lang="en-US" dirty="0"/>
              <a:t>. </a:t>
            </a:r>
            <a:endParaRPr lang="en-US" dirty="0" smtClean="0"/>
          </a:p>
          <a:p>
            <a:r>
              <a:rPr lang="en-US" dirty="0" smtClean="0"/>
              <a:t>La </a:t>
            </a:r>
            <a:r>
              <a:rPr lang="en-US" dirty="0" err="1"/>
              <a:t>programación</a:t>
            </a:r>
            <a:r>
              <a:rPr lang="en-US" dirty="0"/>
              <a:t> </a:t>
            </a:r>
            <a:r>
              <a:rPr lang="en-US" dirty="0" err="1"/>
              <a:t>dinámica</a:t>
            </a:r>
            <a:r>
              <a:rPr lang="en-US" dirty="0"/>
              <a:t> (DP) </a:t>
            </a:r>
            <a:r>
              <a:rPr lang="en-US" dirty="0" err="1" smtClean="0"/>
              <a:t>es</a:t>
            </a:r>
            <a:r>
              <a:rPr lang="en-US" dirty="0" smtClean="0"/>
              <a:t> </a:t>
            </a:r>
            <a:r>
              <a:rPr lang="en-US" dirty="0"/>
              <a:t>un </a:t>
            </a:r>
            <a:r>
              <a:rPr lang="en-US" dirty="0" err="1"/>
              <a:t>ejemplo</a:t>
            </a:r>
            <a:r>
              <a:rPr lang="en-US" dirty="0"/>
              <a:t> de un </a:t>
            </a:r>
            <a:r>
              <a:rPr lang="en-US" dirty="0" err="1"/>
              <a:t>algoritmo</a:t>
            </a:r>
            <a:r>
              <a:rPr lang="en-US" dirty="0"/>
              <a:t> en </a:t>
            </a:r>
            <a:r>
              <a:rPr lang="en-US" dirty="0" err="1"/>
              <a:t>esta</a:t>
            </a:r>
            <a:r>
              <a:rPr lang="en-US" dirty="0"/>
              <a:t> </a:t>
            </a:r>
            <a:r>
              <a:rPr lang="en-US" dirty="0" err="1"/>
              <a:t>clase</a:t>
            </a:r>
            <a:r>
              <a:rPr lang="en-US" dirty="0"/>
              <a:t>. Dado </a:t>
            </a:r>
            <a:r>
              <a:rPr lang="en-US" dirty="0" err="1"/>
              <a:t>que</a:t>
            </a:r>
            <a:r>
              <a:rPr lang="en-US" dirty="0"/>
              <a:t> el </a:t>
            </a:r>
            <a:r>
              <a:rPr lang="en-US" dirty="0" err="1"/>
              <a:t>espacio</a:t>
            </a:r>
            <a:r>
              <a:rPr lang="en-US" dirty="0"/>
              <a:t> de la </a:t>
            </a:r>
            <a:r>
              <a:rPr lang="en-US" dirty="0" err="1"/>
              <a:t>solución</a:t>
            </a:r>
            <a:r>
              <a:rPr lang="en-US" dirty="0"/>
              <a:t> </a:t>
            </a:r>
            <a:r>
              <a:rPr lang="en-US" dirty="0" err="1"/>
              <a:t>que</a:t>
            </a:r>
            <a:r>
              <a:rPr lang="en-US" dirty="0"/>
              <a:t> </a:t>
            </a:r>
            <a:r>
              <a:rPr lang="en-US" dirty="0" err="1"/>
              <a:t>contiene</a:t>
            </a:r>
            <a:r>
              <a:rPr lang="en-US" dirty="0"/>
              <a:t> </a:t>
            </a:r>
            <a:r>
              <a:rPr lang="en-US" dirty="0" err="1"/>
              <a:t>todas</a:t>
            </a:r>
            <a:r>
              <a:rPr lang="en-US" dirty="0"/>
              <a:t> </a:t>
            </a:r>
            <a:r>
              <a:rPr lang="en-US" dirty="0" err="1"/>
              <a:t>las</a:t>
            </a:r>
            <a:r>
              <a:rPr lang="en-US" dirty="0"/>
              <a:t> </a:t>
            </a:r>
            <a:r>
              <a:rPr lang="en-US" dirty="0" err="1"/>
              <a:t>posibles</a:t>
            </a:r>
            <a:r>
              <a:rPr lang="en-US" dirty="0"/>
              <a:t> </a:t>
            </a:r>
            <a:r>
              <a:rPr lang="en-US" dirty="0" err="1"/>
              <a:t>alternativas</a:t>
            </a:r>
            <a:r>
              <a:rPr lang="en-US" dirty="0"/>
              <a:t> de </a:t>
            </a:r>
            <a:r>
              <a:rPr lang="en-US" dirty="0" err="1"/>
              <a:t>ejecución</a:t>
            </a:r>
            <a:r>
              <a:rPr lang="en-US" dirty="0"/>
              <a:t> de </a:t>
            </a:r>
            <a:r>
              <a:rPr lang="en-US" dirty="0" err="1"/>
              <a:t>consultas</a:t>
            </a:r>
            <a:r>
              <a:rPr lang="en-US" dirty="0"/>
              <a:t> con DP </a:t>
            </a:r>
            <a:r>
              <a:rPr lang="en-US" dirty="0" err="1"/>
              <a:t>es</a:t>
            </a:r>
            <a:r>
              <a:rPr lang="en-US" dirty="0"/>
              <a:t> </a:t>
            </a:r>
            <a:r>
              <a:rPr lang="en-US" dirty="0" err="1"/>
              <a:t>muy</a:t>
            </a:r>
            <a:r>
              <a:rPr lang="en-US" dirty="0"/>
              <a:t> </a:t>
            </a:r>
            <a:r>
              <a:rPr lang="en-US" dirty="0" err="1"/>
              <a:t>grande</a:t>
            </a:r>
            <a:r>
              <a:rPr lang="en-US" dirty="0"/>
              <a:t>, </a:t>
            </a:r>
            <a:r>
              <a:rPr lang="en-US" dirty="0" err="1"/>
              <a:t>tiene</a:t>
            </a:r>
            <a:r>
              <a:rPr lang="en-US" dirty="0"/>
              <a:t> </a:t>
            </a:r>
            <a:r>
              <a:rPr lang="en-US" dirty="0" err="1"/>
              <a:t>una</a:t>
            </a:r>
            <a:r>
              <a:rPr lang="en-US" dirty="0"/>
              <a:t> </a:t>
            </a:r>
            <a:r>
              <a:rPr lang="en-US" dirty="0" err="1"/>
              <a:t>complejidad</a:t>
            </a:r>
            <a:r>
              <a:rPr lang="en-US" dirty="0"/>
              <a:t> </a:t>
            </a:r>
            <a:r>
              <a:rPr lang="en-US" dirty="0" err="1"/>
              <a:t>exponencial</a:t>
            </a:r>
            <a:r>
              <a:rPr lang="en-US" dirty="0"/>
              <a:t> de </a:t>
            </a:r>
            <a:r>
              <a:rPr lang="en-US" dirty="0" err="1"/>
              <a:t>tiempo</a:t>
            </a:r>
            <a:r>
              <a:rPr lang="en-US" dirty="0"/>
              <a:t> y </a:t>
            </a:r>
            <a:r>
              <a:rPr lang="en-US" dirty="0" err="1"/>
              <a:t>espacio</a:t>
            </a:r>
            <a:r>
              <a:rPr lang="en-US" dirty="0"/>
              <a:t>. </a:t>
            </a:r>
            <a:endParaRPr lang="en-US" dirty="0"/>
          </a:p>
        </p:txBody>
      </p:sp>
    </p:spTree>
    <p:extLst>
      <p:ext uri="{BB962C8B-B14F-4D97-AF65-F5344CB8AC3E}">
        <p14:creationId xmlns:p14="http://schemas.microsoft.com/office/powerpoint/2010/main" val="1210798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pPr marL="0" indent="0">
              <a:buNone/>
            </a:pPr>
            <a:r>
              <a:rPr lang="en-US" b="1" dirty="0" err="1"/>
              <a:t>Optimización</a:t>
            </a:r>
            <a:r>
              <a:rPr lang="en-US" b="1" dirty="0"/>
              <a:t> </a:t>
            </a:r>
            <a:r>
              <a:rPr lang="en-US" b="1" dirty="0" err="1"/>
              <a:t>basada</a:t>
            </a:r>
            <a:r>
              <a:rPr lang="en-US" b="1" dirty="0"/>
              <a:t> en </a:t>
            </a:r>
            <a:r>
              <a:rPr lang="en-US" b="1" dirty="0" err="1" smtClean="0"/>
              <a:t>heurísticas</a:t>
            </a:r>
            <a:r>
              <a:rPr lang="en-US" b="1" dirty="0" smtClean="0"/>
              <a:t> </a:t>
            </a:r>
          </a:p>
          <a:p>
            <a:r>
              <a:rPr lang="en-US" dirty="0" err="1" smtClean="0"/>
              <a:t>Originalmente</a:t>
            </a:r>
            <a:r>
              <a:rPr lang="en-US" dirty="0"/>
              <a:t>, la </a:t>
            </a:r>
            <a:r>
              <a:rPr lang="en-US" dirty="0" err="1"/>
              <a:t>mayoría</a:t>
            </a:r>
            <a:r>
              <a:rPr lang="en-US" dirty="0"/>
              <a:t> de los DBMS </a:t>
            </a:r>
            <a:r>
              <a:rPr lang="en-US" dirty="0" err="1"/>
              <a:t>comerciales</a:t>
            </a:r>
            <a:r>
              <a:rPr lang="en-US" dirty="0"/>
              <a:t> </a:t>
            </a:r>
            <a:r>
              <a:rPr lang="en-US" dirty="0" err="1"/>
              <a:t>utilizaban</a:t>
            </a:r>
            <a:r>
              <a:rPr lang="en-US" dirty="0"/>
              <a:t> </a:t>
            </a:r>
            <a:r>
              <a:rPr lang="en-US" dirty="0" err="1"/>
              <a:t>enfoques</a:t>
            </a:r>
            <a:r>
              <a:rPr lang="en-US" dirty="0"/>
              <a:t> </a:t>
            </a:r>
            <a:r>
              <a:rPr lang="en-US" dirty="0" err="1"/>
              <a:t>basados</a:t>
            </a:r>
            <a:r>
              <a:rPr lang="en-US" dirty="0"/>
              <a:t> ​​en </a:t>
            </a:r>
            <a:r>
              <a:rPr lang="en-US" dirty="0" err="1" smtClean="0"/>
              <a:t>heurísticas</a:t>
            </a:r>
            <a:r>
              <a:rPr lang="en-US" dirty="0" smtClean="0"/>
              <a:t>, </a:t>
            </a:r>
            <a:r>
              <a:rPr lang="en-US" dirty="0" err="1"/>
              <a:t>que</a:t>
            </a:r>
            <a:r>
              <a:rPr lang="en-US" dirty="0"/>
              <a:t> </a:t>
            </a:r>
            <a:r>
              <a:rPr lang="en-US" dirty="0" err="1"/>
              <a:t>también</a:t>
            </a:r>
            <a:r>
              <a:rPr lang="en-US" dirty="0"/>
              <a:t> se </a:t>
            </a:r>
            <a:r>
              <a:rPr lang="en-US" dirty="0" err="1"/>
              <a:t>conocen</a:t>
            </a:r>
            <a:r>
              <a:rPr lang="en-US" dirty="0"/>
              <a:t> </a:t>
            </a:r>
            <a:r>
              <a:rPr lang="en-US" dirty="0" err="1"/>
              <a:t>como</a:t>
            </a:r>
            <a:r>
              <a:rPr lang="en-US" dirty="0"/>
              <a:t> </a:t>
            </a:r>
            <a:r>
              <a:rPr lang="en-US" dirty="0" err="1"/>
              <a:t>enfoques</a:t>
            </a:r>
            <a:r>
              <a:rPr lang="en-US" dirty="0"/>
              <a:t> de </a:t>
            </a:r>
            <a:r>
              <a:rPr lang="en-US" dirty="0" err="1"/>
              <a:t>optimización</a:t>
            </a:r>
            <a:r>
              <a:rPr lang="en-US" dirty="0"/>
              <a:t> </a:t>
            </a:r>
            <a:r>
              <a:rPr lang="en-US" dirty="0" err="1"/>
              <a:t>basada</a:t>
            </a:r>
            <a:r>
              <a:rPr lang="en-US" dirty="0"/>
              <a:t> en </a:t>
            </a:r>
            <a:r>
              <a:rPr lang="en-US" dirty="0" err="1"/>
              <a:t>reglas</a:t>
            </a:r>
            <a:r>
              <a:rPr lang="en-US" dirty="0"/>
              <a:t> (</a:t>
            </a:r>
            <a:r>
              <a:rPr lang="en-US" dirty="0" smtClean="0"/>
              <a:t>RBO, </a:t>
            </a:r>
            <a:r>
              <a:rPr lang="en-US" b="1" dirty="0"/>
              <a:t>rule-based optimization</a:t>
            </a:r>
            <a:r>
              <a:rPr lang="en-US" dirty="0" smtClean="0"/>
              <a:t>). </a:t>
            </a:r>
          </a:p>
          <a:p>
            <a:r>
              <a:rPr lang="en-US" dirty="0" smtClean="0"/>
              <a:t>Los </a:t>
            </a:r>
            <a:r>
              <a:rPr lang="en-US" dirty="0" err="1"/>
              <a:t>algoritmos</a:t>
            </a:r>
            <a:r>
              <a:rPr lang="en-US" dirty="0"/>
              <a:t> de </a:t>
            </a:r>
            <a:r>
              <a:rPr lang="en-US" dirty="0" err="1"/>
              <a:t>esta</a:t>
            </a:r>
            <a:r>
              <a:rPr lang="en-US" dirty="0"/>
              <a:t> </a:t>
            </a:r>
            <a:r>
              <a:rPr lang="en-US" dirty="0" err="1"/>
              <a:t>clase</a:t>
            </a:r>
            <a:r>
              <a:rPr lang="en-US" dirty="0"/>
              <a:t> </a:t>
            </a:r>
            <a:r>
              <a:rPr lang="en-US" dirty="0" err="1"/>
              <a:t>tienen</a:t>
            </a:r>
            <a:r>
              <a:rPr lang="en-US" dirty="0"/>
              <a:t> </a:t>
            </a:r>
            <a:r>
              <a:rPr lang="en-US" dirty="0" err="1"/>
              <a:t>una</a:t>
            </a:r>
            <a:r>
              <a:rPr lang="en-US" dirty="0"/>
              <a:t> </a:t>
            </a:r>
            <a:r>
              <a:rPr lang="en-US" dirty="0" err="1"/>
              <a:t>complejidad</a:t>
            </a:r>
            <a:r>
              <a:rPr lang="en-US" dirty="0"/>
              <a:t> </a:t>
            </a:r>
            <a:r>
              <a:rPr lang="en-US" dirty="0" err="1"/>
              <a:t>polinomial</a:t>
            </a:r>
            <a:r>
              <a:rPr lang="en-US" dirty="0"/>
              <a:t> de </a:t>
            </a:r>
            <a:r>
              <a:rPr lang="en-US" dirty="0" err="1"/>
              <a:t>tiempo</a:t>
            </a:r>
            <a:r>
              <a:rPr lang="en-US" dirty="0"/>
              <a:t> y </a:t>
            </a:r>
            <a:r>
              <a:rPr lang="en-US" dirty="0" err="1"/>
              <a:t>espacio</a:t>
            </a:r>
            <a:r>
              <a:rPr lang="en-US" dirty="0"/>
              <a:t> en </a:t>
            </a:r>
            <a:r>
              <a:rPr lang="en-US" dirty="0" err="1"/>
              <a:t>comparación</a:t>
            </a:r>
            <a:r>
              <a:rPr lang="en-US" dirty="0"/>
              <a:t> con la </a:t>
            </a:r>
            <a:r>
              <a:rPr lang="en-US" dirty="0" err="1"/>
              <a:t>complejidad</a:t>
            </a:r>
            <a:r>
              <a:rPr lang="en-US" dirty="0"/>
              <a:t> </a:t>
            </a:r>
            <a:r>
              <a:rPr lang="en-US" dirty="0" err="1"/>
              <a:t>exponencial</a:t>
            </a:r>
            <a:r>
              <a:rPr lang="en-US" dirty="0"/>
              <a:t> de los </a:t>
            </a:r>
            <a:r>
              <a:rPr lang="en-US" dirty="0" err="1"/>
              <a:t>algoritmos</a:t>
            </a:r>
            <a:r>
              <a:rPr lang="en-US" dirty="0"/>
              <a:t> </a:t>
            </a:r>
            <a:r>
              <a:rPr lang="en-US" dirty="0" err="1" smtClean="0"/>
              <a:t>basados</a:t>
            </a:r>
            <a:r>
              <a:rPr lang="en-US" dirty="0" smtClean="0"/>
              <a:t> </a:t>
            </a:r>
            <a:r>
              <a:rPr lang="en-US" dirty="0"/>
              <a:t>​​en </a:t>
            </a:r>
            <a:r>
              <a:rPr lang="en-US" dirty="0" err="1" smtClean="0"/>
              <a:t>búsqueda</a:t>
            </a:r>
            <a:r>
              <a:rPr lang="en-US" dirty="0" smtClean="0"/>
              <a:t> </a:t>
            </a:r>
            <a:r>
              <a:rPr lang="en-US" dirty="0" err="1" smtClean="0"/>
              <a:t>exhaustiva</a:t>
            </a:r>
            <a:r>
              <a:rPr lang="en-US" dirty="0" smtClean="0"/>
              <a:t>, </a:t>
            </a:r>
            <a:r>
              <a:rPr lang="en-US" dirty="0" err="1"/>
              <a:t>pero</a:t>
            </a:r>
            <a:r>
              <a:rPr lang="en-US" dirty="0"/>
              <a:t> los </a:t>
            </a:r>
            <a:r>
              <a:rPr lang="en-US" dirty="0" err="1"/>
              <a:t>algoritmos</a:t>
            </a:r>
            <a:r>
              <a:rPr lang="en-US" dirty="0"/>
              <a:t> </a:t>
            </a:r>
            <a:r>
              <a:rPr lang="en-US" dirty="0" err="1"/>
              <a:t>basados</a:t>
            </a:r>
            <a:r>
              <a:rPr lang="en-US" dirty="0"/>
              <a:t> ​​en </a:t>
            </a:r>
            <a:r>
              <a:rPr lang="en-US" dirty="0" err="1"/>
              <a:t>heurística</a:t>
            </a:r>
            <a:r>
              <a:rPr lang="en-US" dirty="0"/>
              <a:t> no </a:t>
            </a:r>
            <a:r>
              <a:rPr lang="en-US" dirty="0" err="1"/>
              <a:t>siempre</a:t>
            </a:r>
            <a:r>
              <a:rPr lang="en-US" dirty="0"/>
              <a:t> </a:t>
            </a:r>
            <a:r>
              <a:rPr lang="en-US" dirty="0" err="1"/>
              <a:t>generan</a:t>
            </a:r>
            <a:r>
              <a:rPr lang="en-US" dirty="0"/>
              <a:t> el </a:t>
            </a:r>
            <a:r>
              <a:rPr lang="en-US" dirty="0" err="1"/>
              <a:t>mejor</a:t>
            </a:r>
            <a:r>
              <a:rPr lang="en-US" dirty="0"/>
              <a:t> plan de </a:t>
            </a:r>
            <a:r>
              <a:rPr lang="en-US" dirty="0" err="1" smtClean="0"/>
              <a:t>consulta</a:t>
            </a:r>
            <a:r>
              <a:rPr lang="en-US" dirty="0" smtClean="0"/>
              <a:t>.</a:t>
            </a:r>
          </a:p>
          <a:p>
            <a:r>
              <a:rPr lang="en-US" dirty="0" smtClean="0"/>
              <a:t>En </a:t>
            </a:r>
            <a:r>
              <a:rPr lang="en-US" dirty="0" err="1"/>
              <a:t>este</a:t>
            </a:r>
            <a:r>
              <a:rPr lang="en-US" dirty="0"/>
              <a:t> </a:t>
            </a:r>
            <a:r>
              <a:rPr lang="en-US" dirty="0" err="1"/>
              <a:t>enfoque</a:t>
            </a:r>
            <a:r>
              <a:rPr lang="en-US" dirty="0"/>
              <a:t>, se </a:t>
            </a:r>
            <a:r>
              <a:rPr lang="en-US" dirty="0" err="1"/>
              <a:t>utiliza</a:t>
            </a:r>
            <a:r>
              <a:rPr lang="en-US" dirty="0"/>
              <a:t> un </a:t>
            </a:r>
            <a:r>
              <a:rPr lang="en-US" dirty="0" err="1"/>
              <a:t>pequeño</a:t>
            </a:r>
            <a:r>
              <a:rPr lang="en-US" dirty="0"/>
              <a:t> </a:t>
            </a:r>
            <a:r>
              <a:rPr lang="en-US" dirty="0" err="1"/>
              <a:t>conjunto</a:t>
            </a:r>
            <a:r>
              <a:rPr lang="en-US" dirty="0"/>
              <a:t> de </a:t>
            </a:r>
            <a:r>
              <a:rPr lang="en-US" dirty="0" err="1"/>
              <a:t>reglas</a:t>
            </a:r>
            <a:r>
              <a:rPr lang="en-US" dirty="0"/>
              <a:t> (</a:t>
            </a:r>
            <a:r>
              <a:rPr lang="en-US" dirty="0" err="1"/>
              <a:t>heurísticas</a:t>
            </a:r>
            <a:r>
              <a:rPr lang="en-US" dirty="0"/>
              <a:t>) para </a:t>
            </a:r>
            <a:r>
              <a:rPr lang="en-US" dirty="0" err="1"/>
              <a:t>ordenar</a:t>
            </a:r>
            <a:r>
              <a:rPr lang="en-US" dirty="0"/>
              <a:t> a los </a:t>
            </a:r>
            <a:r>
              <a:rPr lang="en-US" dirty="0" err="1"/>
              <a:t>operadores</a:t>
            </a:r>
            <a:r>
              <a:rPr lang="en-US" dirty="0"/>
              <a:t> en </a:t>
            </a:r>
            <a:r>
              <a:rPr lang="en-US" dirty="0" err="1"/>
              <a:t>una</a:t>
            </a:r>
            <a:r>
              <a:rPr lang="en-US" dirty="0"/>
              <a:t> </a:t>
            </a:r>
            <a:r>
              <a:rPr lang="en-US" dirty="0" err="1"/>
              <a:t>expresión</a:t>
            </a:r>
            <a:r>
              <a:rPr lang="en-US" dirty="0"/>
              <a:t> RA sin </a:t>
            </a:r>
            <a:r>
              <a:rPr lang="en-US" dirty="0" err="1"/>
              <a:t>tener</a:t>
            </a:r>
            <a:r>
              <a:rPr lang="en-US" dirty="0"/>
              <a:t> en </a:t>
            </a:r>
            <a:r>
              <a:rPr lang="en-US" dirty="0" err="1"/>
              <a:t>cuenta</a:t>
            </a:r>
            <a:r>
              <a:rPr lang="en-US" dirty="0"/>
              <a:t> </a:t>
            </a:r>
            <a:r>
              <a:rPr lang="en-US" dirty="0" err="1"/>
              <a:t>las</a:t>
            </a:r>
            <a:r>
              <a:rPr lang="en-US" dirty="0"/>
              <a:t> </a:t>
            </a:r>
            <a:r>
              <a:rPr lang="en-US" dirty="0" err="1"/>
              <a:t>estadísticas</a:t>
            </a:r>
            <a:r>
              <a:rPr lang="en-US" dirty="0"/>
              <a:t> de la base de </a:t>
            </a:r>
            <a:r>
              <a:rPr lang="en-US" dirty="0" err="1"/>
              <a:t>datos</a:t>
            </a:r>
            <a:r>
              <a:rPr lang="en-US" dirty="0"/>
              <a:t>. </a:t>
            </a:r>
            <a:r>
              <a:rPr lang="en-US" dirty="0" err="1"/>
              <a:t>Una</a:t>
            </a:r>
            <a:r>
              <a:rPr lang="en-US" dirty="0"/>
              <a:t> de </a:t>
            </a:r>
            <a:r>
              <a:rPr lang="en-US" dirty="0" err="1"/>
              <a:t>estas</a:t>
            </a:r>
            <a:r>
              <a:rPr lang="en-US" dirty="0"/>
              <a:t> </a:t>
            </a:r>
            <a:r>
              <a:rPr lang="en-US" dirty="0" err="1"/>
              <a:t>heurísticas</a:t>
            </a:r>
            <a:r>
              <a:rPr lang="en-US" dirty="0"/>
              <a:t> se </a:t>
            </a:r>
            <a:r>
              <a:rPr lang="en-US" dirty="0" err="1"/>
              <a:t>basa</a:t>
            </a:r>
            <a:r>
              <a:rPr lang="en-US" dirty="0"/>
              <a:t> en la </a:t>
            </a:r>
            <a:r>
              <a:rPr lang="en-US" dirty="0" err="1"/>
              <a:t>observación</a:t>
            </a:r>
            <a:r>
              <a:rPr lang="en-US" dirty="0"/>
              <a:t> de </a:t>
            </a:r>
            <a:r>
              <a:rPr lang="en-US" dirty="0" err="1"/>
              <a:t>que</a:t>
            </a:r>
            <a:r>
              <a:rPr lang="en-US" dirty="0"/>
              <a:t> </a:t>
            </a:r>
            <a:r>
              <a:rPr lang="en-US" dirty="0" err="1"/>
              <a:t>si</a:t>
            </a:r>
            <a:r>
              <a:rPr lang="en-US" dirty="0"/>
              <a:t> </a:t>
            </a:r>
            <a:r>
              <a:rPr lang="en-US" dirty="0" err="1"/>
              <a:t>reducimos</a:t>
            </a:r>
            <a:r>
              <a:rPr lang="en-US" dirty="0"/>
              <a:t> el </a:t>
            </a:r>
            <a:r>
              <a:rPr lang="en-US" dirty="0" err="1"/>
              <a:t>tamaño</a:t>
            </a:r>
            <a:r>
              <a:rPr lang="en-US" dirty="0"/>
              <a:t> de </a:t>
            </a:r>
            <a:r>
              <a:rPr lang="en-US" dirty="0" err="1"/>
              <a:t>las</a:t>
            </a:r>
            <a:r>
              <a:rPr lang="en-US" dirty="0"/>
              <a:t> </a:t>
            </a:r>
            <a:r>
              <a:rPr lang="en-US" dirty="0" err="1"/>
              <a:t>relaciones</a:t>
            </a:r>
            <a:r>
              <a:rPr lang="en-US" dirty="0"/>
              <a:t> de entrada a </a:t>
            </a:r>
            <a:r>
              <a:rPr lang="en-US" dirty="0" smtClean="0"/>
              <a:t>un join, </a:t>
            </a:r>
            <a:r>
              <a:rPr lang="en-US" dirty="0" err="1"/>
              <a:t>reducimos</a:t>
            </a:r>
            <a:r>
              <a:rPr lang="en-US" dirty="0"/>
              <a:t> el </a:t>
            </a:r>
            <a:r>
              <a:rPr lang="en-US" dirty="0" err="1"/>
              <a:t>costo</a:t>
            </a:r>
            <a:r>
              <a:rPr lang="en-US" dirty="0"/>
              <a:t> general de la </a:t>
            </a:r>
            <a:r>
              <a:rPr lang="en-US" dirty="0" err="1"/>
              <a:t>operación</a:t>
            </a:r>
            <a:r>
              <a:rPr lang="en-US" dirty="0"/>
              <a:t>. </a:t>
            </a:r>
            <a:r>
              <a:rPr lang="en-US" dirty="0" err="1"/>
              <a:t>Esta</a:t>
            </a:r>
            <a:r>
              <a:rPr lang="en-US" dirty="0"/>
              <a:t> </a:t>
            </a:r>
            <a:r>
              <a:rPr lang="en-US" dirty="0" err="1"/>
              <a:t>regla</a:t>
            </a:r>
            <a:r>
              <a:rPr lang="en-US" dirty="0"/>
              <a:t> se </a:t>
            </a:r>
            <a:r>
              <a:rPr lang="en-US" dirty="0" err="1" smtClean="0"/>
              <a:t>usa</a:t>
            </a:r>
            <a:r>
              <a:rPr lang="en-US" dirty="0" smtClean="0"/>
              <a:t> </a:t>
            </a:r>
            <a:r>
              <a:rPr lang="en-US" dirty="0" err="1" smtClean="0"/>
              <a:t>aplicando</a:t>
            </a:r>
            <a:r>
              <a:rPr lang="en-US" dirty="0" smtClean="0"/>
              <a:t> </a:t>
            </a:r>
            <a:r>
              <a:rPr lang="en-US" dirty="0" err="1"/>
              <a:t>las</a:t>
            </a:r>
            <a:r>
              <a:rPr lang="en-US" dirty="0"/>
              <a:t> </a:t>
            </a:r>
            <a:r>
              <a:rPr lang="en-US" dirty="0" err="1"/>
              <a:t>operaciones</a:t>
            </a:r>
            <a:r>
              <a:rPr lang="en-US" dirty="0"/>
              <a:t> de </a:t>
            </a:r>
            <a:r>
              <a:rPr lang="en-US" dirty="0" err="1"/>
              <a:t>selección</a:t>
            </a:r>
            <a:r>
              <a:rPr lang="en-US" dirty="0"/>
              <a:t> y / o </a:t>
            </a:r>
            <a:r>
              <a:rPr lang="en-US" dirty="0" err="1" smtClean="0"/>
              <a:t>proyecci</a:t>
            </a:r>
            <a:r>
              <a:rPr lang="es-ES" dirty="0" err="1" smtClean="0"/>
              <a:t>ón</a:t>
            </a:r>
            <a:r>
              <a:rPr lang="es-ES" dirty="0" smtClean="0"/>
              <a:t> </a:t>
            </a:r>
            <a:r>
              <a:rPr lang="en-US" dirty="0" smtClean="0"/>
              <a:t>antes del join. </a:t>
            </a:r>
            <a:endParaRPr lang="en-US" dirty="0"/>
          </a:p>
        </p:txBody>
      </p:sp>
    </p:spTree>
    <p:extLst>
      <p:ext uri="{BB962C8B-B14F-4D97-AF65-F5344CB8AC3E}">
        <p14:creationId xmlns:p14="http://schemas.microsoft.com/office/powerpoint/2010/main" val="2143640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pPr marL="0" indent="0">
              <a:buNone/>
            </a:pPr>
            <a:r>
              <a:rPr lang="en-US" b="1" dirty="0" err="1"/>
              <a:t>Optimización</a:t>
            </a:r>
            <a:r>
              <a:rPr lang="en-US" b="1" dirty="0"/>
              <a:t> </a:t>
            </a:r>
            <a:r>
              <a:rPr lang="en-US" b="1" dirty="0" err="1"/>
              <a:t>basada</a:t>
            </a:r>
            <a:r>
              <a:rPr lang="en-US" b="1" dirty="0"/>
              <a:t> en </a:t>
            </a:r>
            <a:r>
              <a:rPr lang="en-US" b="1" dirty="0" err="1" smtClean="0"/>
              <a:t>heurísticas</a:t>
            </a:r>
            <a:r>
              <a:rPr lang="en-US" b="1" dirty="0" smtClean="0"/>
              <a:t> </a:t>
            </a:r>
          </a:p>
          <a:p>
            <a:r>
              <a:rPr lang="en-US" dirty="0" err="1" smtClean="0"/>
              <a:t>Otra</a:t>
            </a:r>
            <a:r>
              <a:rPr lang="en-US" dirty="0" smtClean="0"/>
              <a:t> </a:t>
            </a:r>
            <a:r>
              <a:rPr lang="en-US" dirty="0" err="1"/>
              <a:t>heurística</a:t>
            </a:r>
            <a:r>
              <a:rPr lang="en-US" dirty="0"/>
              <a:t> </a:t>
            </a:r>
            <a:r>
              <a:rPr lang="en-US" dirty="0" err="1" smtClean="0"/>
              <a:t>hace</a:t>
            </a:r>
            <a:r>
              <a:rPr lang="en-US" dirty="0" smtClean="0"/>
              <a:t> un join entre </a:t>
            </a:r>
            <a:r>
              <a:rPr lang="en-US" dirty="0" err="1" smtClean="0"/>
              <a:t>las</a:t>
            </a:r>
            <a:r>
              <a:rPr lang="en-US" dirty="0" smtClean="0"/>
              <a:t> </a:t>
            </a:r>
            <a:r>
              <a:rPr lang="en-US" dirty="0" err="1" smtClean="0"/>
              <a:t>tablas</a:t>
            </a:r>
            <a:r>
              <a:rPr lang="en-US" dirty="0" smtClean="0"/>
              <a:t> </a:t>
            </a:r>
            <a:r>
              <a:rPr lang="en-US" dirty="0" err="1" smtClean="0"/>
              <a:t>más</a:t>
            </a:r>
            <a:r>
              <a:rPr lang="en-US" dirty="0" smtClean="0"/>
              <a:t> </a:t>
            </a:r>
            <a:r>
              <a:rPr lang="en-US" dirty="0" err="1"/>
              <a:t>pequeñas</a:t>
            </a:r>
            <a:r>
              <a:rPr lang="en-US" dirty="0"/>
              <a:t> primero. </a:t>
            </a:r>
            <a:r>
              <a:rPr lang="en-US" dirty="0" err="1"/>
              <a:t>Esto</a:t>
            </a:r>
            <a:r>
              <a:rPr lang="en-US" dirty="0"/>
              <a:t> se </a:t>
            </a:r>
            <a:r>
              <a:rPr lang="en-US" dirty="0" err="1"/>
              <a:t>basa</a:t>
            </a:r>
            <a:r>
              <a:rPr lang="en-US" dirty="0"/>
              <a:t> en la </a:t>
            </a:r>
            <a:r>
              <a:rPr lang="en-US" dirty="0" err="1"/>
              <a:t>creencia</a:t>
            </a:r>
            <a:r>
              <a:rPr lang="en-US" dirty="0"/>
              <a:t> de </a:t>
            </a:r>
            <a:r>
              <a:rPr lang="en-US" dirty="0" err="1"/>
              <a:t>que</a:t>
            </a:r>
            <a:r>
              <a:rPr lang="en-US" dirty="0"/>
              <a:t>, dado </a:t>
            </a:r>
            <a:r>
              <a:rPr lang="en-US" dirty="0" err="1"/>
              <a:t>que</a:t>
            </a:r>
            <a:r>
              <a:rPr lang="en-US" dirty="0"/>
              <a:t> no </a:t>
            </a:r>
            <a:r>
              <a:rPr lang="en-US" dirty="0" err="1"/>
              <a:t>todas</a:t>
            </a:r>
            <a:r>
              <a:rPr lang="en-US" dirty="0"/>
              <a:t> </a:t>
            </a:r>
            <a:r>
              <a:rPr lang="en-US" dirty="0" err="1"/>
              <a:t>las</a:t>
            </a:r>
            <a:r>
              <a:rPr lang="en-US" dirty="0"/>
              <a:t> </a:t>
            </a:r>
            <a:r>
              <a:rPr lang="en-US" dirty="0" err="1"/>
              <a:t>tuplas</a:t>
            </a:r>
            <a:r>
              <a:rPr lang="en-US" dirty="0"/>
              <a:t> de </a:t>
            </a:r>
            <a:r>
              <a:rPr lang="en-US" dirty="0" err="1"/>
              <a:t>las</a:t>
            </a:r>
            <a:r>
              <a:rPr lang="en-US" dirty="0"/>
              <a:t> </a:t>
            </a:r>
            <a:r>
              <a:rPr lang="en-US" dirty="0" err="1"/>
              <a:t>relaciones</a:t>
            </a:r>
            <a:r>
              <a:rPr lang="en-US" dirty="0"/>
              <a:t> </a:t>
            </a:r>
            <a:r>
              <a:rPr lang="en-US" dirty="0" err="1" smtClean="0"/>
              <a:t>involucradas</a:t>
            </a:r>
            <a:r>
              <a:rPr lang="en-US" dirty="0" smtClean="0"/>
              <a:t> en el join </a:t>
            </a:r>
            <a:r>
              <a:rPr lang="en-US" dirty="0" err="1" smtClean="0"/>
              <a:t>califican</a:t>
            </a:r>
            <a:r>
              <a:rPr lang="en-US" dirty="0" smtClean="0"/>
              <a:t> </a:t>
            </a:r>
            <a:r>
              <a:rPr lang="en-US" dirty="0"/>
              <a:t>a la </a:t>
            </a:r>
            <a:r>
              <a:rPr lang="en-US" dirty="0" err="1"/>
              <a:t>condición</a:t>
            </a:r>
            <a:r>
              <a:rPr lang="en-US" dirty="0"/>
              <a:t> </a:t>
            </a:r>
            <a:r>
              <a:rPr lang="en-US" dirty="0" smtClean="0"/>
              <a:t>del join, se </a:t>
            </a:r>
            <a:r>
              <a:rPr lang="en-US" dirty="0" err="1"/>
              <a:t>usarán</a:t>
            </a:r>
            <a:r>
              <a:rPr lang="en-US" dirty="0"/>
              <a:t> </a:t>
            </a:r>
            <a:r>
              <a:rPr lang="en-US" dirty="0" err="1"/>
              <a:t>menos</a:t>
            </a:r>
            <a:r>
              <a:rPr lang="en-US" dirty="0"/>
              <a:t> </a:t>
            </a:r>
            <a:r>
              <a:rPr lang="en-US" dirty="0" err="1"/>
              <a:t>tuplas</a:t>
            </a:r>
            <a:r>
              <a:rPr lang="en-US" dirty="0"/>
              <a:t> en la </a:t>
            </a:r>
            <a:r>
              <a:rPr lang="en-US" dirty="0" err="1"/>
              <a:t>siguiente</a:t>
            </a:r>
            <a:r>
              <a:rPr lang="en-US" dirty="0"/>
              <a:t> </a:t>
            </a:r>
            <a:r>
              <a:rPr lang="en-US" dirty="0" err="1" smtClean="0"/>
              <a:t>operación</a:t>
            </a:r>
            <a:r>
              <a:rPr lang="en-US" dirty="0" smtClean="0"/>
              <a:t>, </a:t>
            </a:r>
            <a:r>
              <a:rPr lang="en-US" dirty="0"/>
              <a:t>lo </a:t>
            </a:r>
            <a:r>
              <a:rPr lang="en-US" dirty="0" err="1"/>
              <a:t>que</a:t>
            </a:r>
            <a:r>
              <a:rPr lang="en-US" dirty="0"/>
              <a:t> </a:t>
            </a:r>
            <a:r>
              <a:rPr lang="en-US" dirty="0" err="1"/>
              <a:t>dará</a:t>
            </a:r>
            <a:r>
              <a:rPr lang="en-US" dirty="0"/>
              <a:t> </a:t>
            </a:r>
            <a:r>
              <a:rPr lang="en-US" dirty="0" err="1"/>
              <a:t>como</a:t>
            </a:r>
            <a:r>
              <a:rPr lang="en-US" dirty="0"/>
              <a:t> </a:t>
            </a:r>
            <a:r>
              <a:rPr lang="en-US" dirty="0" err="1"/>
              <a:t>resultado</a:t>
            </a:r>
            <a:r>
              <a:rPr lang="en-US" dirty="0"/>
              <a:t> un </a:t>
            </a:r>
            <a:r>
              <a:rPr lang="en-US" dirty="0" err="1"/>
              <a:t>costo</a:t>
            </a:r>
            <a:r>
              <a:rPr lang="en-US" dirty="0"/>
              <a:t> general </a:t>
            </a:r>
            <a:r>
              <a:rPr lang="en-US" dirty="0" err="1"/>
              <a:t>menor</a:t>
            </a:r>
            <a:r>
              <a:rPr lang="en-US" dirty="0"/>
              <a:t> para la </a:t>
            </a:r>
            <a:r>
              <a:rPr lang="en-US" dirty="0" err="1"/>
              <a:t>consulta</a:t>
            </a:r>
            <a:r>
              <a:rPr lang="en-US" dirty="0"/>
              <a:t>. </a:t>
            </a:r>
            <a:endParaRPr lang="en-US" dirty="0" smtClean="0"/>
          </a:p>
          <a:p>
            <a:r>
              <a:rPr lang="en-US" dirty="0" err="1" smtClean="0"/>
              <a:t>Otra</a:t>
            </a:r>
            <a:r>
              <a:rPr lang="en-US" dirty="0" smtClean="0"/>
              <a:t> </a:t>
            </a:r>
            <a:r>
              <a:rPr lang="en-US" dirty="0" err="1"/>
              <a:t>heurística</a:t>
            </a:r>
            <a:r>
              <a:rPr lang="en-US" dirty="0"/>
              <a:t> popular </a:t>
            </a:r>
            <a:r>
              <a:rPr lang="en-US" dirty="0" err="1"/>
              <a:t>es</a:t>
            </a:r>
            <a:r>
              <a:rPr lang="en-US" dirty="0"/>
              <a:t> </a:t>
            </a:r>
            <a:r>
              <a:rPr lang="en-US" dirty="0" err="1"/>
              <a:t>simplemente</a:t>
            </a:r>
            <a:r>
              <a:rPr lang="en-US" dirty="0"/>
              <a:t> </a:t>
            </a:r>
            <a:r>
              <a:rPr lang="en-US" dirty="0" err="1"/>
              <a:t>rechazar</a:t>
            </a:r>
            <a:r>
              <a:rPr lang="en-US" dirty="0"/>
              <a:t> / </a:t>
            </a:r>
            <a:r>
              <a:rPr lang="en-US" dirty="0" err="1"/>
              <a:t>evitar</a:t>
            </a:r>
            <a:r>
              <a:rPr lang="en-US" dirty="0"/>
              <a:t> el </a:t>
            </a:r>
            <a:r>
              <a:rPr lang="en-US" dirty="0" err="1"/>
              <a:t>uso</a:t>
            </a:r>
            <a:r>
              <a:rPr lang="en-US" dirty="0"/>
              <a:t> de la </a:t>
            </a:r>
            <a:r>
              <a:rPr lang="en-US" dirty="0" err="1"/>
              <a:t>operación</a:t>
            </a:r>
            <a:r>
              <a:rPr lang="en-US" dirty="0"/>
              <a:t> de </a:t>
            </a:r>
            <a:r>
              <a:rPr lang="en-US" dirty="0" err="1" smtClean="0"/>
              <a:t>producto</a:t>
            </a:r>
            <a:r>
              <a:rPr lang="en-US" dirty="0" smtClean="0"/>
              <a:t> cruzado, </a:t>
            </a:r>
            <a:r>
              <a:rPr lang="en-US" dirty="0" err="1"/>
              <a:t>que</a:t>
            </a:r>
            <a:r>
              <a:rPr lang="en-US" dirty="0"/>
              <a:t> se </a:t>
            </a:r>
            <a:r>
              <a:rPr lang="en-US" dirty="0" err="1"/>
              <a:t>basa</a:t>
            </a:r>
            <a:r>
              <a:rPr lang="en-US" dirty="0"/>
              <a:t> en el </a:t>
            </a:r>
            <a:r>
              <a:rPr lang="en-US" dirty="0" err="1"/>
              <a:t>hecho</a:t>
            </a:r>
            <a:r>
              <a:rPr lang="en-US" dirty="0"/>
              <a:t> de </a:t>
            </a:r>
            <a:r>
              <a:rPr lang="en-US" dirty="0" err="1"/>
              <a:t>que</a:t>
            </a:r>
            <a:r>
              <a:rPr lang="en-US" dirty="0"/>
              <a:t> el </a:t>
            </a:r>
            <a:r>
              <a:rPr lang="en-US" dirty="0" err="1"/>
              <a:t>resultado</a:t>
            </a:r>
            <a:r>
              <a:rPr lang="en-US" dirty="0"/>
              <a:t> </a:t>
            </a:r>
            <a:r>
              <a:rPr lang="en-US" dirty="0" err="1"/>
              <a:t>intermedio</a:t>
            </a:r>
            <a:r>
              <a:rPr lang="en-US" dirty="0"/>
              <a:t> de </a:t>
            </a:r>
            <a:r>
              <a:rPr lang="en-US" dirty="0" err="1"/>
              <a:t>esta</a:t>
            </a:r>
            <a:r>
              <a:rPr lang="en-US" dirty="0"/>
              <a:t> </a:t>
            </a:r>
            <a:r>
              <a:rPr lang="en-US" dirty="0" err="1"/>
              <a:t>operación</a:t>
            </a:r>
            <a:r>
              <a:rPr lang="en-US" dirty="0"/>
              <a:t> </a:t>
            </a:r>
            <a:r>
              <a:rPr lang="en-US" dirty="0" err="1"/>
              <a:t>suele</a:t>
            </a:r>
            <a:r>
              <a:rPr lang="en-US" dirty="0"/>
              <a:t> </a:t>
            </a:r>
            <a:r>
              <a:rPr lang="en-US" dirty="0" err="1"/>
              <a:t>ser</a:t>
            </a:r>
            <a:r>
              <a:rPr lang="en-US" dirty="0"/>
              <a:t> </a:t>
            </a:r>
            <a:r>
              <a:rPr lang="en-US" dirty="0" err="1"/>
              <a:t>una</a:t>
            </a:r>
            <a:r>
              <a:rPr lang="en-US" dirty="0"/>
              <a:t> </a:t>
            </a:r>
            <a:r>
              <a:rPr lang="en-US" dirty="0" err="1"/>
              <a:t>relación</a:t>
            </a:r>
            <a:r>
              <a:rPr lang="en-US" dirty="0"/>
              <a:t> </a:t>
            </a:r>
            <a:r>
              <a:rPr lang="en-US" dirty="0" err="1"/>
              <a:t>enorme</a:t>
            </a:r>
            <a:r>
              <a:rPr lang="en-US" dirty="0" smtClean="0"/>
              <a:t>.</a:t>
            </a:r>
          </a:p>
          <a:p>
            <a:r>
              <a:rPr lang="en-US" dirty="0" err="1"/>
              <a:t>Por</a:t>
            </a:r>
            <a:r>
              <a:rPr lang="en-US" dirty="0"/>
              <a:t> </a:t>
            </a:r>
            <a:r>
              <a:rPr lang="en-US" dirty="0" err="1"/>
              <a:t>ejemplo</a:t>
            </a:r>
            <a:r>
              <a:rPr lang="en-US" dirty="0"/>
              <a:t>, Oracle </a:t>
            </a:r>
            <a:r>
              <a:rPr lang="en-US" dirty="0" err="1"/>
              <a:t>asocia</a:t>
            </a:r>
            <a:r>
              <a:rPr lang="en-US" dirty="0"/>
              <a:t> un peso de 5 </a:t>
            </a:r>
            <a:r>
              <a:rPr lang="en-US" dirty="0" smtClean="0"/>
              <a:t>a </a:t>
            </a:r>
            <a:r>
              <a:rPr lang="en-US" dirty="0" err="1" smtClean="0"/>
              <a:t>una</a:t>
            </a:r>
            <a:r>
              <a:rPr lang="en-US" dirty="0" smtClean="0"/>
              <a:t> </a:t>
            </a:r>
            <a:r>
              <a:rPr lang="en-US" dirty="0" err="1"/>
              <a:t>operación</a:t>
            </a:r>
            <a:r>
              <a:rPr lang="en-US" dirty="0"/>
              <a:t> de </a:t>
            </a:r>
            <a:r>
              <a:rPr lang="en-US" dirty="0" err="1"/>
              <a:t>selección</a:t>
            </a:r>
            <a:r>
              <a:rPr lang="en-US" dirty="0"/>
              <a:t> </a:t>
            </a:r>
            <a:r>
              <a:rPr lang="en-US" dirty="0" err="1"/>
              <a:t>que</a:t>
            </a:r>
            <a:r>
              <a:rPr lang="en-US" dirty="0"/>
              <a:t> </a:t>
            </a:r>
            <a:r>
              <a:rPr lang="en-US" dirty="0" err="1"/>
              <a:t>utiliza</a:t>
            </a:r>
            <a:r>
              <a:rPr lang="en-US" dirty="0"/>
              <a:t> un </a:t>
            </a:r>
            <a:r>
              <a:rPr lang="en-US" dirty="0" err="1"/>
              <a:t>índice</a:t>
            </a:r>
            <a:r>
              <a:rPr lang="en-US" dirty="0"/>
              <a:t> </a:t>
            </a:r>
            <a:r>
              <a:rPr lang="en-US" dirty="0" err="1"/>
              <a:t>único</a:t>
            </a:r>
            <a:r>
              <a:rPr lang="en-US" dirty="0"/>
              <a:t>, </a:t>
            </a:r>
            <a:r>
              <a:rPr lang="en-US" dirty="0" err="1"/>
              <a:t>mientras</a:t>
            </a:r>
            <a:r>
              <a:rPr lang="en-US" dirty="0"/>
              <a:t> </a:t>
            </a:r>
            <a:r>
              <a:rPr lang="en-US" dirty="0" err="1"/>
              <a:t>que</a:t>
            </a:r>
            <a:r>
              <a:rPr lang="en-US" dirty="0"/>
              <a:t> </a:t>
            </a:r>
            <a:r>
              <a:rPr lang="en-US" dirty="0" err="1"/>
              <a:t>asigna</a:t>
            </a:r>
            <a:r>
              <a:rPr lang="en-US" dirty="0"/>
              <a:t> un peso de 20 a un </a:t>
            </a:r>
            <a:r>
              <a:rPr lang="en-US" u="sng" dirty="0" smtClean="0"/>
              <a:t>scan</a:t>
            </a:r>
            <a:r>
              <a:rPr lang="en-US" dirty="0" smtClean="0"/>
              <a:t> </a:t>
            </a:r>
            <a:r>
              <a:rPr lang="en-US" dirty="0"/>
              <a:t>de </a:t>
            </a:r>
            <a:r>
              <a:rPr lang="en-US" dirty="0" smtClean="0"/>
              <a:t>la </a:t>
            </a:r>
            <a:r>
              <a:rPr lang="en-US" dirty="0" err="1" smtClean="0"/>
              <a:t>relación</a:t>
            </a:r>
            <a:r>
              <a:rPr lang="en-US" dirty="0"/>
              <a:t>. Como </a:t>
            </a:r>
            <a:r>
              <a:rPr lang="en-US" dirty="0" err="1"/>
              <a:t>resultado</a:t>
            </a:r>
            <a:r>
              <a:rPr lang="en-US" dirty="0"/>
              <a:t>, </a:t>
            </a:r>
            <a:r>
              <a:rPr lang="en-US" dirty="0" err="1"/>
              <a:t>cuando</a:t>
            </a:r>
            <a:r>
              <a:rPr lang="en-US" dirty="0"/>
              <a:t> se le da la </a:t>
            </a:r>
            <a:r>
              <a:rPr lang="en-US" dirty="0" err="1"/>
              <a:t>opción</a:t>
            </a:r>
            <a:r>
              <a:rPr lang="en-US" dirty="0"/>
              <a:t>, el RBO </a:t>
            </a:r>
            <a:r>
              <a:rPr lang="en-US" dirty="0" err="1"/>
              <a:t>utilizará</a:t>
            </a:r>
            <a:r>
              <a:rPr lang="en-US" dirty="0"/>
              <a:t> la </a:t>
            </a:r>
            <a:r>
              <a:rPr lang="en-US" dirty="0" err="1"/>
              <a:t>búsqueda</a:t>
            </a:r>
            <a:r>
              <a:rPr lang="en-US" dirty="0"/>
              <a:t> de </a:t>
            </a:r>
            <a:r>
              <a:rPr lang="en-US" dirty="0" err="1"/>
              <a:t>índice</a:t>
            </a:r>
            <a:r>
              <a:rPr lang="en-US" dirty="0"/>
              <a:t> para </a:t>
            </a:r>
            <a:r>
              <a:rPr lang="en-US" dirty="0" err="1"/>
              <a:t>encontrar</a:t>
            </a:r>
            <a:r>
              <a:rPr lang="en-US" dirty="0"/>
              <a:t> </a:t>
            </a:r>
            <a:r>
              <a:rPr lang="en-US" dirty="0" err="1"/>
              <a:t>una</a:t>
            </a:r>
            <a:r>
              <a:rPr lang="en-US" dirty="0"/>
              <a:t> sola </a:t>
            </a:r>
            <a:r>
              <a:rPr lang="en-US" dirty="0" err="1"/>
              <a:t>tupla</a:t>
            </a:r>
            <a:r>
              <a:rPr lang="en-US" dirty="0"/>
              <a:t> en </a:t>
            </a:r>
            <a:r>
              <a:rPr lang="en-US" dirty="0" err="1"/>
              <a:t>lugar</a:t>
            </a:r>
            <a:r>
              <a:rPr lang="en-US" dirty="0"/>
              <a:t> de </a:t>
            </a:r>
            <a:r>
              <a:rPr lang="en-US" dirty="0" err="1"/>
              <a:t>escanear</a:t>
            </a:r>
            <a:r>
              <a:rPr lang="en-US" dirty="0"/>
              <a:t> la </a:t>
            </a:r>
            <a:r>
              <a:rPr lang="en-US" dirty="0" err="1" smtClean="0"/>
              <a:t>tabla</a:t>
            </a:r>
            <a:r>
              <a:rPr lang="en-US" dirty="0" smtClean="0"/>
              <a:t> </a:t>
            </a:r>
            <a:r>
              <a:rPr lang="en-US" dirty="0" err="1" smtClean="0"/>
              <a:t>entera</a:t>
            </a:r>
            <a:r>
              <a:rPr lang="en-US" dirty="0" smtClean="0"/>
              <a:t>. </a:t>
            </a:r>
          </a:p>
          <a:p>
            <a:r>
              <a:rPr lang="en-US" dirty="0" err="1" smtClean="0"/>
              <a:t>Una</a:t>
            </a:r>
            <a:r>
              <a:rPr lang="en-US" dirty="0" smtClean="0"/>
              <a:t> </a:t>
            </a:r>
            <a:r>
              <a:rPr lang="en-US" dirty="0"/>
              <a:t>de </a:t>
            </a:r>
            <a:r>
              <a:rPr lang="en-US" dirty="0" err="1"/>
              <a:t>las</a:t>
            </a:r>
            <a:r>
              <a:rPr lang="en-US" dirty="0"/>
              <a:t> </a:t>
            </a:r>
            <a:r>
              <a:rPr lang="en-US" dirty="0" err="1"/>
              <a:t>ventajas</a:t>
            </a:r>
            <a:r>
              <a:rPr lang="en-US" dirty="0"/>
              <a:t> de </a:t>
            </a:r>
            <a:r>
              <a:rPr lang="en-US" dirty="0" err="1"/>
              <a:t>usar</a:t>
            </a:r>
            <a:r>
              <a:rPr lang="en-US" dirty="0"/>
              <a:t> un </a:t>
            </a:r>
            <a:r>
              <a:rPr lang="en-US" dirty="0" err="1"/>
              <a:t>pequeño</a:t>
            </a:r>
            <a:r>
              <a:rPr lang="en-US" dirty="0"/>
              <a:t> </a:t>
            </a:r>
            <a:r>
              <a:rPr lang="en-US" dirty="0" err="1"/>
              <a:t>conjunto</a:t>
            </a:r>
            <a:r>
              <a:rPr lang="en-US" dirty="0"/>
              <a:t> de </a:t>
            </a:r>
            <a:r>
              <a:rPr lang="en-US" dirty="0" err="1"/>
              <a:t>reglas</a:t>
            </a:r>
            <a:r>
              <a:rPr lang="en-US" dirty="0"/>
              <a:t> </a:t>
            </a:r>
            <a:r>
              <a:rPr lang="en-US" dirty="0" err="1"/>
              <a:t>como</a:t>
            </a:r>
            <a:r>
              <a:rPr lang="en-US" dirty="0"/>
              <a:t> </a:t>
            </a:r>
            <a:r>
              <a:rPr lang="en-US" dirty="0" err="1"/>
              <a:t>estas</a:t>
            </a:r>
            <a:r>
              <a:rPr lang="en-US" dirty="0"/>
              <a:t> </a:t>
            </a:r>
            <a:r>
              <a:rPr lang="en-US" dirty="0" err="1"/>
              <a:t>es</a:t>
            </a:r>
            <a:r>
              <a:rPr lang="en-US" dirty="0"/>
              <a:t> </a:t>
            </a:r>
            <a:r>
              <a:rPr lang="en-US" dirty="0" err="1"/>
              <a:t>que</a:t>
            </a:r>
            <a:r>
              <a:rPr lang="en-US" dirty="0"/>
              <a:t> el </a:t>
            </a:r>
            <a:r>
              <a:rPr lang="en-US" dirty="0" err="1"/>
              <a:t>optimizador</a:t>
            </a:r>
            <a:r>
              <a:rPr lang="en-US" dirty="0"/>
              <a:t> </a:t>
            </a:r>
            <a:r>
              <a:rPr lang="en-US" dirty="0" err="1"/>
              <a:t>puede</a:t>
            </a:r>
            <a:r>
              <a:rPr lang="en-US" dirty="0"/>
              <a:t> </a:t>
            </a:r>
            <a:r>
              <a:rPr lang="en-US" dirty="0" err="1"/>
              <a:t>generar</a:t>
            </a:r>
            <a:r>
              <a:rPr lang="en-US" dirty="0"/>
              <a:t> un plan </a:t>
            </a:r>
            <a:r>
              <a:rPr lang="en-US" dirty="0" err="1"/>
              <a:t>rápidamente</a:t>
            </a:r>
            <a:r>
              <a:rPr lang="en-US" dirty="0"/>
              <a:t>.</a:t>
            </a:r>
            <a:endParaRPr lang="en-US" dirty="0"/>
          </a:p>
        </p:txBody>
      </p:sp>
    </p:spTree>
    <p:extLst>
      <p:ext uri="{BB962C8B-B14F-4D97-AF65-F5344CB8AC3E}">
        <p14:creationId xmlns:p14="http://schemas.microsoft.com/office/powerpoint/2010/main" val="2076368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pPr marL="0" indent="0">
              <a:buNone/>
            </a:pPr>
            <a:r>
              <a:rPr lang="en-US" b="1" dirty="0" err="1"/>
              <a:t>Programación</a:t>
            </a:r>
            <a:r>
              <a:rPr lang="en-US" b="1" dirty="0"/>
              <a:t> </a:t>
            </a:r>
            <a:r>
              <a:rPr lang="en-US" b="1" dirty="0" err="1"/>
              <a:t>dinámica</a:t>
            </a:r>
            <a:r>
              <a:rPr lang="en-US" b="1" dirty="0"/>
              <a:t> </a:t>
            </a:r>
            <a:endParaRPr lang="en-US" b="1" dirty="0" smtClean="0"/>
          </a:p>
          <a:p>
            <a:r>
              <a:rPr lang="en-US" dirty="0" smtClean="0"/>
              <a:t>La </a:t>
            </a:r>
            <a:r>
              <a:rPr lang="en-US" dirty="0" err="1"/>
              <a:t>programación</a:t>
            </a:r>
            <a:r>
              <a:rPr lang="en-US" dirty="0"/>
              <a:t> </a:t>
            </a:r>
            <a:r>
              <a:rPr lang="en-US" dirty="0" err="1"/>
              <a:t>dinámica</a:t>
            </a:r>
            <a:r>
              <a:rPr lang="en-US" dirty="0"/>
              <a:t> (DP) </a:t>
            </a:r>
            <a:r>
              <a:rPr lang="en-US" dirty="0" err="1"/>
              <a:t>es</a:t>
            </a:r>
            <a:r>
              <a:rPr lang="en-US" dirty="0"/>
              <a:t> un </a:t>
            </a:r>
            <a:r>
              <a:rPr lang="en-US" dirty="0" err="1"/>
              <a:t>algoritmo</a:t>
            </a:r>
            <a:r>
              <a:rPr lang="en-US" dirty="0"/>
              <a:t> </a:t>
            </a:r>
            <a:r>
              <a:rPr lang="en-US" u="sng" dirty="0" err="1" smtClean="0"/>
              <a:t>basado</a:t>
            </a:r>
            <a:r>
              <a:rPr lang="en-US" u="sng" dirty="0" smtClean="0"/>
              <a:t> </a:t>
            </a:r>
            <a:r>
              <a:rPr lang="en-US" u="sng" dirty="0"/>
              <a:t>en </a:t>
            </a:r>
            <a:r>
              <a:rPr lang="en-US" u="sng" dirty="0" err="1" smtClean="0"/>
              <a:t>búsqueda</a:t>
            </a:r>
            <a:r>
              <a:rPr lang="en-US" u="sng" dirty="0" smtClean="0"/>
              <a:t> </a:t>
            </a:r>
            <a:r>
              <a:rPr lang="en-US" u="sng" dirty="0" err="1" smtClean="0"/>
              <a:t>exhaustiva</a:t>
            </a:r>
            <a:r>
              <a:rPr lang="en-US" dirty="0" smtClean="0"/>
              <a:t> </a:t>
            </a:r>
            <a:r>
              <a:rPr lang="en-US" dirty="0" err="1"/>
              <a:t>utilizado</a:t>
            </a:r>
            <a:r>
              <a:rPr lang="en-US" dirty="0"/>
              <a:t> hoy en </a:t>
            </a:r>
            <a:r>
              <a:rPr lang="en-US" dirty="0" err="1"/>
              <a:t>día</a:t>
            </a:r>
            <a:r>
              <a:rPr lang="en-US" dirty="0"/>
              <a:t> </a:t>
            </a:r>
            <a:r>
              <a:rPr lang="en-US" dirty="0" err="1"/>
              <a:t>por</a:t>
            </a:r>
            <a:r>
              <a:rPr lang="en-US" dirty="0"/>
              <a:t> la </a:t>
            </a:r>
            <a:r>
              <a:rPr lang="en-US" dirty="0" err="1"/>
              <a:t>mayoría</a:t>
            </a:r>
            <a:r>
              <a:rPr lang="en-US" dirty="0"/>
              <a:t> de los DBMS </a:t>
            </a:r>
            <a:r>
              <a:rPr lang="en-US" dirty="0" err="1"/>
              <a:t>comerciales</a:t>
            </a:r>
            <a:r>
              <a:rPr lang="en-US" dirty="0"/>
              <a:t>. </a:t>
            </a:r>
            <a:endParaRPr lang="en-US" dirty="0" smtClean="0"/>
          </a:p>
          <a:p>
            <a:r>
              <a:rPr lang="en-US" dirty="0" smtClean="0"/>
              <a:t>El </a:t>
            </a:r>
            <a:r>
              <a:rPr lang="en-US" dirty="0" err="1"/>
              <a:t>enfoque</a:t>
            </a:r>
            <a:r>
              <a:rPr lang="en-US" dirty="0"/>
              <a:t> </a:t>
            </a:r>
            <a:r>
              <a:rPr lang="en-US" dirty="0" err="1"/>
              <a:t>utiliza</a:t>
            </a:r>
            <a:r>
              <a:rPr lang="en-US" dirty="0"/>
              <a:t> un </a:t>
            </a:r>
            <a:r>
              <a:rPr lang="en-US" dirty="0" err="1"/>
              <a:t>modelo</a:t>
            </a:r>
            <a:r>
              <a:rPr lang="en-US" dirty="0"/>
              <a:t> de </a:t>
            </a:r>
            <a:r>
              <a:rPr lang="en-US" dirty="0" err="1"/>
              <a:t>costo</a:t>
            </a:r>
            <a:r>
              <a:rPr lang="en-US" dirty="0"/>
              <a:t>, </a:t>
            </a:r>
            <a:r>
              <a:rPr lang="en-US" dirty="0" err="1"/>
              <a:t>como</a:t>
            </a:r>
            <a:r>
              <a:rPr lang="en-US" dirty="0"/>
              <a:t> el </a:t>
            </a:r>
            <a:r>
              <a:rPr lang="en-US" dirty="0" err="1"/>
              <a:t>tiempo</a:t>
            </a:r>
            <a:r>
              <a:rPr lang="en-US" dirty="0"/>
              <a:t> de </a:t>
            </a:r>
            <a:r>
              <a:rPr lang="en-US" dirty="0" err="1"/>
              <a:t>respuesta</a:t>
            </a:r>
            <a:r>
              <a:rPr lang="en-US" dirty="0"/>
              <a:t> de la </a:t>
            </a:r>
            <a:r>
              <a:rPr lang="en-US" dirty="0" err="1"/>
              <a:t>consulta</a:t>
            </a:r>
            <a:r>
              <a:rPr lang="en-US" dirty="0"/>
              <a:t>, para </a:t>
            </a:r>
            <a:r>
              <a:rPr lang="en-US" dirty="0" err="1"/>
              <a:t>generar</a:t>
            </a:r>
            <a:r>
              <a:rPr lang="en-US" dirty="0"/>
              <a:t> un plan con el </a:t>
            </a:r>
            <a:r>
              <a:rPr lang="en-US" dirty="0" err="1"/>
              <a:t>costo</a:t>
            </a:r>
            <a:r>
              <a:rPr lang="en-US" dirty="0"/>
              <a:t> </a:t>
            </a:r>
            <a:r>
              <a:rPr lang="en-US" dirty="0" err="1"/>
              <a:t>óptimo</a:t>
            </a:r>
            <a:r>
              <a:rPr lang="en-US" dirty="0"/>
              <a:t>. Este </a:t>
            </a:r>
            <a:r>
              <a:rPr lang="en-US" dirty="0" err="1"/>
              <a:t>enfoque</a:t>
            </a:r>
            <a:r>
              <a:rPr lang="en-US" dirty="0"/>
              <a:t> </a:t>
            </a:r>
            <a:r>
              <a:rPr lang="en-US" dirty="0" err="1"/>
              <a:t>también</a:t>
            </a:r>
            <a:r>
              <a:rPr lang="en-US" dirty="0"/>
              <a:t> se </a:t>
            </a:r>
            <a:r>
              <a:rPr lang="en-US" dirty="0" err="1"/>
              <a:t>conoce</a:t>
            </a:r>
            <a:r>
              <a:rPr lang="en-US" dirty="0"/>
              <a:t> </a:t>
            </a:r>
            <a:r>
              <a:rPr lang="en-US" dirty="0" err="1"/>
              <a:t>como</a:t>
            </a:r>
            <a:r>
              <a:rPr lang="en-US" dirty="0"/>
              <a:t> </a:t>
            </a:r>
            <a:r>
              <a:rPr lang="en-US" dirty="0" err="1"/>
              <a:t>optimización</a:t>
            </a:r>
            <a:r>
              <a:rPr lang="en-US" dirty="0"/>
              <a:t> </a:t>
            </a:r>
            <a:r>
              <a:rPr lang="en-US" dirty="0" err="1"/>
              <a:t>basada</a:t>
            </a:r>
            <a:r>
              <a:rPr lang="en-US" dirty="0"/>
              <a:t> en </a:t>
            </a:r>
            <a:r>
              <a:rPr lang="en-US" dirty="0" err="1"/>
              <a:t>costos</a:t>
            </a:r>
            <a:r>
              <a:rPr lang="en-US" dirty="0"/>
              <a:t> (CBO). </a:t>
            </a:r>
            <a:endParaRPr lang="en-US" dirty="0" smtClean="0"/>
          </a:p>
          <a:p>
            <a:r>
              <a:rPr lang="en-US" dirty="0" err="1"/>
              <a:t>C</a:t>
            </a:r>
            <a:r>
              <a:rPr lang="en-US" dirty="0" err="1" smtClean="0"/>
              <a:t>onsideremos</a:t>
            </a:r>
            <a:r>
              <a:rPr lang="en-US" dirty="0" smtClean="0"/>
              <a:t> </a:t>
            </a:r>
            <a:r>
              <a:rPr lang="en-US" dirty="0"/>
              <a:t>el </a:t>
            </a:r>
            <a:r>
              <a:rPr lang="en-US" dirty="0" err="1"/>
              <a:t>caso</a:t>
            </a:r>
            <a:r>
              <a:rPr lang="en-US" dirty="0"/>
              <a:t> </a:t>
            </a:r>
            <a:r>
              <a:rPr lang="en-US" dirty="0" err="1" smtClean="0"/>
              <a:t>hacer</a:t>
            </a:r>
            <a:r>
              <a:rPr lang="en-US" dirty="0" smtClean="0"/>
              <a:t> un join de N </a:t>
            </a:r>
            <a:r>
              <a:rPr lang="en-US" dirty="0" err="1" smtClean="0"/>
              <a:t>relaciones</a:t>
            </a:r>
            <a:r>
              <a:rPr lang="en-US" dirty="0" smtClean="0"/>
              <a:t>, </a:t>
            </a:r>
            <a:r>
              <a:rPr lang="en-US" dirty="0" err="1"/>
              <a:t>es</a:t>
            </a:r>
            <a:r>
              <a:rPr lang="en-US" dirty="0"/>
              <a:t> </a:t>
            </a:r>
            <a:r>
              <a:rPr lang="en-US" dirty="0" err="1"/>
              <a:t>decir</a:t>
            </a:r>
            <a:r>
              <a:rPr lang="en-US" dirty="0"/>
              <a:t>, "R1 JN R2. . . JN RN − 1 JN RN. "El </a:t>
            </a:r>
            <a:r>
              <a:rPr lang="en-US" dirty="0" err="1"/>
              <a:t>número</a:t>
            </a:r>
            <a:r>
              <a:rPr lang="en-US" dirty="0"/>
              <a:t> de </a:t>
            </a:r>
            <a:r>
              <a:rPr lang="en-US" dirty="0" err="1"/>
              <a:t>alternativas</a:t>
            </a:r>
            <a:r>
              <a:rPr lang="en-US" dirty="0"/>
              <a:t> para </a:t>
            </a:r>
            <a:r>
              <a:rPr lang="en-US" dirty="0" err="1" smtClean="0"/>
              <a:t>hacer</a:t>
            </a:r>
            <a:r>
              <a:rPr lang="en-US" dirty="0" smtClean="0"/>
              <a:t> el join de </a:t>
            </a:r>
            <a:r>
              <a:rPr lang="en-US" dirty="0" err="1"/>
              <a:t>las</a:t>
            </a:r>
            <a:r>
              <a:rPr lang="en-US" dirty="0"/>
              <a:t> </a:t>
            </a:r>
            <a:r>
              <a:rPr lang="en-US" dirty="0" smtClean="0"/>
              <a:t>N </a:t>
            </a:r>
            <a:r>
              <a:rPr lang="en-US" dirty="0" err="1" smtClean="0"/>
              <a:t>relaciones</a:t>
            </a:r>
            <a:r>
              <a:rPr lang="en-US" dirty="0" smtClean="0"/>
              <a:t> </a:t>
            </a:r>
            <a:r>
              <a:rPr lang="en-US" dirty="0" err="1" smtClean="0"/>
              <a:t>es</a:t>
            </a:r>
            <a:r>
              <a:rPr lang="en-US" dirty="0" smtClean="0"/>
              <a:t> “(</a:t>
            </a:r>
            <a:r>
              <a:rPr lang="en-US" dirty="0"/>
              <a:t>2 * (N − 1))! / (N − 1</a:t>
            </a:r>
            <a:r>
              <a:rPr lang="en-US" dirty="0" smtClean="0"/>
              <a:t>)!”. </a:t>
            </a:r>
            <a:r>
              <a:rPr lang="en-US" dirty="0" err="1" smtClean="0"/>
              <a:t>Por</a:t>
            </a:r>
            <a:r>
              <a:rPr lang="en-US" dirty="0" smtClean="0"/>
              <a:t> </a:t>
            </a:r>
            <a:r>
              <a:rPr lang="en-US" dirty="0" err="1"/>
              <a:t>ejemplo</a:t>
            </a:r>
            <a:r>
              <a:rPr lang="en-US" dirty="0"/>
              <a:t>, hay 12 </a:t>
            </a:r>
            <a:r>
              <a:rPr lang="en-US" dirty="0" err="1"/>
              <a:t>alternativas</a:t>
            </a:r>
            <a:r>
              <a:rPr lang="en-US" dirty="0"/>
              <a:t> para </a:t>
            </a:r>
            <a:r>
              <a:rPr lang="en-US" dirty="0" err="1"/>
              <a:t>unir</a:t>
            </a:r>
            <a:r>
              <a:rPr lang="en-US" dirty="0"/>
              <a:t> </a:t>
            </a:r>
            <a:r>
              <a:rPr lang="en-US" dirty="0" err="1"/>
              <a:t>tres</a:t>
            </a:r>
            <a:r>
              <a:rPr lang="en-US" dirty="0"/>
              <a:t> </a:t>
            </a:r>
            <a:r>
              <a:rPr lang="en-US" dirty="0" err="1"/>
              <a:t>tablas</a:t>
            </a:r>
            <a:r>
              <a:rPr lang="en-US" dirty="0"/>
              <a:t>, 120 </a:t>
            </a:r>
            <a:r>
              <a:rPr lang="en-US" dirty="0" err="1"/>
              <a:t>alternativas</a:t>
            </a:r>
            <a:r>
              <a:rPr lang="en-US" dirty="0"/>
              <a:t> para </a:t>
            </a:r>
            <a:r>
              <a:rPr lang="en-US" dirty="0" err="1"/>
              <a:t>unir</a:t>
            </a:r>
            <a:r>
              <a:rPr lang="en-US" dirty="0"/>
              <a:t> </a:t>
            </a:r>
            <a:r>
              <a:rPr lang="en-US" dirty="0" err="1"/>
              <a:t>cuatro</a:t>
            </a:r>
            <a:r>
              <a:rPr lang="en-US" dirty="0"/>
              <a:t> </a:t>
            </a:r>
            <a:r>
              <a:rPr lang="en-US" dirty="0" err="1"/>
              <a:t>tablas</a:t>
            </a:r>
            <a:r>
              <a:rPr lang="en-US" dirty="0"/>
              <a:t>, y 1680 </a:t>
            </a:r>
            <a:r>
              <a:rPr lang="en-US" dirty="0" err="1"/>
              <a:t>alternativas</a:t>
            </a:r>
            <a:r>
              <a:rPr lang="en-US" dirty="0"/>
              <a:t> para </a:t>
            </a:r>
            <a:r>
              <a:rPr lang="en-US" dirty="0" err="1"/>
              <a:t>unir</a:t>
            </a:r>
            <a:r>
              <a:rPr lang="en-US" dirty="0"/>
              <a:t> </a:t>
            </a:r>
            <a:r>
              <a:rPr lang="en-US" dirty="0" err="1"/>
              <a:t>cinco</a:t>
            </a:r>
            <a:r>
              <a:rPr lang="en-US" dirty="0"/>
              <a:t> </a:t>
            </a:r>
            <a:r>
              <a:rPr lang="en-US" dirty="0" err="1"/>
              <a:t>tablas</a:t>
            </a:r>
            <a:r>
              <a:rPr lang="en-US" dirty="0"/>
              <a:t>. </a:t>
            </a:r>
            <a:endParaRPr lang="en-US" dirty="0" smtClean="0"/>
          </a:p>
          <a:p>
            <a:r>
              <a:rPr lang="en-US" dirty="0"/>
              <a:t>La </a:t>
            </a:r>
            <a:r>
              <a:rPr lang="en-US" dirty="0" err="1"/>
              <a:t>programación</a:t>
            </a:r>
            <a:r>
              <a:rPr lang="en-US" dirty="0"/>
              <a:t> </a:t>
            </a:r>
            <a:r>
              <a:rPr lang="en-US" dirty="0" err="1"/>
              <a:t>dinámica</a:t>
            </a:r>
            <a:r>
              <a:rPr lang="en-US" dirty="0"/>
              <a:t> </a:t>
            </a:r>
            <a:r>
              <a:rPr lang="en-US" dirty="0" err="1"/>
              <a:t>utiliza</a:t>
            </a:r>
            <a:r>
              <a:rPr lang="en-US" dirty="0"/>
              <a:t> un </a:t>
            </a:r>
            <a:r>
              <a:rPr lang="en-US" dirty="0" err="1"/>
              <a:t>modelo</a:t>
            </a:r>
            <a:r>
              <a:rPr lang="en-US" dirty="0"/>
              <a:t> de </a:t>
            </a:r>
            <a:r>
              <a:rPr lang="en-US" dirty="0" err="1"/>
              <a:t>costos</a:t>
            </a:r>
            <a:r>
              <a:rPr lang="en-US" dirty="0"/>
              <a:t> para </a:t>
            </a:r>
            <a:r>
              <a:rPr lang="en-US" dirty="0" err="1"/>
              <a:t>reducir</a:t>
            </a:r>
            <a:r>
              <a:rPr lang="en-US" dirty="0"/>
              <a:t> </a:t>
            </a:r>
            <a:r>
              <a:rPr lang="en-US" dirty="0" err="1"/>
              <a:t>dinámicamente</a:t>
            </a:r>
            <a:r>
              <a:rPr lang="en-US" dirty="0"/>
              <a:t> el </a:t>
            </a:r>
            <a:r>
              <a:rPr lang="en-US" dirty="0" err="1"/>
              <a:t>espacio</a:t>
            </a:r>
            <a:r>
              <a:rPr lang="en-US" dirty="0"/>
              <a:t> de la </a:t>
            </a:r>
            <a:r>
              <a:rPr lang="en-US" dirty="0" err="1"/>
              <a:t>solución</a:t>
            </a:r>
            <a:r>
              <a:rPr lang="en-US" dirty="0"/>
              <a:t> y genera un plan </a:t>
            </a:r>
            <a:r>
              <a:rPr lang="en-US" dirty="0" err="1"/>
              <a:t>óptimo</a:t>
            </a:r>
            <a:r>
              <a:rPr lang="en-US" dirty="0"/>
              <a:t> al </a:t>
            </a:r>
            <a:r>
              <a:rPr lang="en-US" dirty="0" err="1"/>
              <a:t>construir</a:t>
            </a:r>
            <a:r>
              <a:rPr lang="en-US" dirty="0"/>
              <a:t> el plan </a:t>
            </a:r>
            <a:r>
              <a:rPr lang="en-US" dirty="0" err="1"/>
              <a:t>paso</a:t>
            </a:r>
            <a:r>
              <a:rPr lang="en-US" dirty="0"/>
              <a:t> a </a:t>
            </a:r>
            <a:r>
              <a:rPr lang="en-US" dirty="0" err="1" smtClean="0"/>
              <a:t>paso</a:t>
            </a:r>
            <a:r>
              <a:rPr lang="en-US" dirty="0" smtClean="0"/>
              <a:t>.</a:t>
            </a:r>
            <a:endParaRPr lang="en-US" dirty="0"/>
          </a:p>
        </p:txBody>
      </p:sp>
    </p:spTree>
    <p:extLst>
      <p:ext uri="{BB962C8B-B14F-4D97-AF65-F5344CB8AC3E}">
        <p14:creationId xmlns:p14="http://schemas.microsoft.com/office/powerpoint/2010/main" val="1432800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a:bodyPr>
          <a:lstStyle/>
          <a:p>
            <a:r>
              <a:rPr lang="en-US" dirty="0" smtClean="0"/>
              <a:t>El </a:t>
            </a:r>
            <a:r>
              <a:rPr lang="en-US" dirty="0" err="1"/>
              <a:t>algoritmo</a:t>
            </a:r>
            <a:r>
              <a:rPr lang="en-US" dirty="0"/>
              <a:t> </a:t>
            </a:r>
            <a:r>
              <a:rPr lang="en-US" dirty="0" err="1"/>
              <a:t>itera</a:t>
            </a:r>
            <a:r>
              <a:rPr lang="en-US" dirty="0"/>
              <a:t> </a:t>
            </a:r>
            <a:r>
              <a:rPr lang="en-US" dirty="0" err="1"/>
              <a:t>sobre</a:t>
            </a:r>
            <a:r>
              <a:rPr lang="en-US" dirty="0"/>
              <a:t> el </a:t>
            </a:r>
            <a:r>
              <a:rPr lang="en-US" dirty="0" err="1"/>
              <a:t>número</a:t>
            </a:r>
            <a:r>
              <a:rPr lang="en-US" dirty="0"/>
              <a:t> de </a:t>
            </a:r>
            <a:r>
              <a:rPr lang="en-US" dirty="0" err="1"/>
              <a:t>relaciones</a:t>
            </a:r>
            <a:r>
              <a:rPr lang="en-US" dirty="0"/>
              <a:t> </a:t>
            </a:r>
            <a:r>
              <a:rPr lang="en-US" dirty="0" err="1"/>
              <a:t>que</a:t>
            </a:r>
            <a:r>
              <a:rPr lang="en-US" dirty="0"/>
              <a:t> se </a:t>
            </a:r>
            <a:r>
              <a:rPr lang="en-US" dirty="0" err="1"/>
              <a:t>han</a:t>
            </a:r>
            <a:r>
              <a:rPr lang="en-US" dirty="0"/>
              <a:t> </a:t>
            </a:r>
            <a:r>
              <a:rPr lang="en-US" dirty="0" err="1"/>
              <a:t>unido</a:t>
            </a:r>
            <a:r>
              <a:rPr lang="en-US" dirty="0"/>
              <a:t> hasta el </a:t>
            </a:r>
            <a:r>
              <a:rPr lang="en-US" dirty="0" err="1"/>
              <a:t>momento</a:t>
            </a:r>
            <a:r>
              <a:rPr lang="en-US" dirty="0"/>
              <a:t> y </a:t>
            </a:r>
            <a:r>
              <a:rPr lang="en-US" dirty="0" err="1"/>
              <a:t>elimina</a:t>
            </a:r>
            <a:r>
              <a:rPr lang="en-US" dirty="0"/>
              <a:t> </a:t>
            </a:r>
            <a:r>
              <a:rPr lang="en-US" dirty="0" err="1"/>
              <a:t>las</a:t>
            </a:r>
            <a:r>
              <a:rPr lang="en-US" dirty="0"/>
              <a:t> </a:t>
            </a:r>
            <a:r>
              <a:rPr lang="en-US" dirty="0" err="1"/>
              <a:t>alternativas</a:t>
            </a:r>
            <a:r>
              <a:rPr lang="en-US" dirty="0"/>
              <a:t> </a:t>
            </a:r>
            <a:r>
              <a:rPr lang="en-US" dirty="0" err="1"/>
              <a:t>que</a:t>
            </a:r>
            <a:r>
              <a:rPr lang="en-US" dirty="0"/>
              <a:t> son </a:t>
            </a:r>
            <a:r>
              <a:rPr lang="en-US" dirty="0" err="1"/>
              <a:t>inferiores</a:t>
            </a:r>
            <a:r>
              <a:rPr lang="en-US" dirty="0"/>
              <a:t> (</a:t>
            </a:r>
            <a:r>
              <a:rPr lang="en-US" dirty="0" err="1"/>
              <a:t>cuestan</a:t>
            </a:r>
            <a:r>
              <a:rPr lang="en-US" dirty="0"/>
              <a:t> </a:t>
            </a:r>
            <a:r>
              <a:rPr lang="en-US" dirty="0" err="1"/>
              <a:t>más</a:t>
            </a:r>
            <a:r>
              <a:rPr lang="en-US" dirty="0"/>
              <a:t>), </a:t>
            </a:r>
            <a:r>
              <a:rPr lang="en-US" dirty="0" err="1"/>
              <a:t>manteniendo</a:t>
            </a:r>
            <a:r>
              <a:rPr lang="en-US" dirty="0"/>
              <a:t> solo </a:t>
            </a:r>
            <a:r>
              <a:rPr lang="en-US" dirty="0" err="1"/>
              <a:t>las</a:t>
            </a:r>
            <a:r>
              <a:rPr lang="en-US" dirty="0"/>
              <a:t> </a:t>
            </a:r>
            <a:r>
              <a:rPr lang="en-US" dirty="0" err="1"/>
              <a:t>alternativas</a:t>
            </a:r>
            <a:r>
              <a:rPr lang="en-US" dirty="0"/>
              <a:t> </a:t>
            </a:r>
            <a:r>
              <a:rPr lang="en-US" dirty="0" err="1"/>
              <a:t>menos</a:t>
            </a:r>
            <a:r>
              <a:rPr lang="en-US" dirty="0"/>
              <a:t> </a:t>
            </a:r>
            <a:r>
              <a:rPr lang="en-US" dirty="0" err="1"/>
              <a:t>costosas</a:t>
            </a:r>
            <a:r>
              <a:rPr lang="en-US" dirty="0" smtClean="0"/>
              <a:t>.</a:t>
            </a:r>
          </a:p>
          <a:p>
            <a:r>
              <a:rPr lang="en-US" dirty="0" smtClean="0"/>
              <a:t> </a:t>
            </a:r>
            <a:r>
              <a:rPr lang="en-US" dirty="0" err="1"/>
              <a:t>Además</a:t>
            </a:r>
            <a:r>
              <a:rPr lang="en-US" dirty="0"/>
              <a:t> de </a:t>
            </a:r>
            <a:r>
              <a:rPr lang="en-US" dirty="0" err="1"/>
              <a:t>mantener</a:t>
            </a:r>
            <a:r>
              <a:rPr lang="en-US" dirty="0"/>
              <a:t> </a:t>
            </a:r>
            <a:r>
              <a:rPr lang="en-US" dirty="0" err="1"/>
              <a:t>alternativas</a:t>
            </a:r>
            <a:r>
              <a:rPr lang="en-US" dirty="0"/>
              <a:t> </a:t>
            </a:r>
            <a:r>
              <a:rPr lang="en-US" dirty="0" err="1"/>
              <a:t>óptimas</a:t>
            </a:r>
            <a:r>
              <a:rPr lang="en-US" dirty="0"/>
              <a:t>, el </a:t>
            </a:r>
            <a:r>
              <a:rPr lang="en-US" dirty="0" err="1"/>
              <a:t>algoritmo</a:t>
            </a:r>
            <a:r>
              <a:rPr lang="en-US" dirty="0"/>
              <a:t> </a:t>
            </a:r>
            <a:r>
              <a:rPr lang="en-US" dirty="0" err="1"/>
              <a:t>también</a:t>
            </a:r>
            <a:r>
              <a:rPr lang="en-US" dirty="0"/>
              <a:t> </a:t>
            </a:r>
            <a:r>
              <a:rPr lang="en-US" dirty="0" err="1"/>
              <a:t>puede</a:t>
            </a:r>
            <a:r>
              <a:rPr lang="en-US" dirty="0"/>
              <a:t> </a:t>
            </a:r>
            <a:r>
              <a:rPr lang="en-US" dirty="0" err="1"/>
              <a:t>mantener</a:t>
            </a:r>
            <a:r>
              <a:rPr lang="en-US" dirty="0"/>
              <a:t> planes </a:t>
            </a:r>
            <a:r>
              <a:rPr lang="en-US" dirty="0" err="1"/>
              <a:t>que</a:t>
            </a:r>
            <a:r>
              <a:rPr lang="en-US" dirty="0"/>
              <a:t> </a:t>
            </a:r>
            <a:r>
              <a:rPr lang="en-US" dirty="0" err="1"/>
              <a:t>generan</a:t>
            </a:r>
            <a:r>
              <a:rPr lang="en-US" dirty="0"/>
              <a:t> </a:t>
            </a:r>
            <a:r>
              <a:rPr lang="en-US" dirty="0" err="1"/>
              <a:t>una</a:t>
            </a:r>
            <a:r>
              <a:rPr lang="en-US" dirty="0"/>
              <a:t> </a:t>
            </a:r>
            <a:r>
              <a:rPr lang="en-US" dirty="0" err="1"/>
              <a:t>relación</a:t>
            </a:r>
            <a:r>
              <a:rPr lang="en-US" dirty="0"/>
              <a:t> </a:t>
            </a:r>
            <a:r>
              <a:rPr lang="en-US" dirty="0" err="1"/>
              <a:t>intermedia</a:t>
            </a:r>
            <a:r>
              <a:rPr lang="en-US" dirty="0"/>
              <a:t> </a:t>
            </a:r>
            <a:r>
              <a:rPr lang="en-US" dirty="0" err="1" smtClean="0"/>
              <a:t>ordenada</a:t>
            </a:r>
            <a:r>
              <a:rPr lang="en-US" dirty="0" smtClean="0"/>
              <a:t> (sorted intermediate </a:t>
            </a:r>
            <a:r>
              <a:rPr lang="en-US" dirty="0"/>
              <a:t>relation</a:t>
            </a:r>
            <a:r>
              <a:rPr lang="en-US" dirty="0" smtClean="0"/>
              <a:t>). </a:t>
            </a:r>
            <a:r>
              <a:rPr lang="en-US" dirty="0" err="1"/>
              <a:t>Estos</a:t>
            </a:r>
            <a:r>
              <a:rPr lang="en-US" dirty="0"/>
              <a:t> planes </a:t>
            </a:r>
            <a:r>
              <a:rPr lang="en-US" dirty="0" err="1" smtClean="0"/>
              <a:t>sirven</a:t>
            </a:r>
            <a:r>
              <a:rPr lang="en-US" dirty="0" smtClean="0"/>
              <a:t> </a:t>
            </a:r>
            <a:r>
              <a:rPr lang="en-US" dirty="0" err="1" smtClean="0"/>
              <a:t>porque</a:t>
            </a:r>
            <a:r>
              <a:rPr lang="en-US" dirty="0" smtClean="0"/>
              <a:t> </a:t>
            </a:r>
            <a:r>
              <a:rPr lang="en-US" dirty="0" err="1" smtClean="0"/>
              <a:t>tener</a:t>
            </a:r>
            <a:r>
              <a:rPr lang="en-US" dirty="0" smtClean="0"/>
              <a:t> </a:t>
            </a:r>
            <a:r>
              <a:rPr lang="en-US" dirty="0" err="1"/>
              <a:t>una</a:t>
            </a:r>
            <a:r>
              <a:rPr lang="en-US" dirty="0"/>
              <a:t> </a:t>
            </a:r>
            <a:r>
              <a:rPr lang="en-US" dirty="0" err="1"/>
              <a:t>relación</a:t>
            </a:r>
            <a:r>
              <a:rPr lang="en-US" dirty="0"/>
              <a:t> </a:t>
            </a:r>
            <a:r>
              <a:rPr lang="en-US" dirty="0" err="1"/>
              <a:t>intermedia</a:t>
            </a:r>
            <a:r>
              <a:rPr lang="en-US" dirty="0"/>
              <a:t> </a:t>
            </a:r>
            <a:r>
              <a:rPr lang="en-US" dirty="0" err="1"/>
              <a:t>ordenada</a:t>
            </a:r>
            <a:r>
              <a:rPr lang="en-US" dirty="0"/>
              <a:t> </a:t>
            </a:r>
            <a:r>
              <a:rPr lang="en-US" dirty="0" err="1"/>
              <a:t>ayuda</a:t>
            </a:r>
            <a:r>
              <a:rPr lang="en-US" dirty="0"/>
              <a:t> </a:t>
            </a:r>
            <a:r>
              <a:rPr lang="en-US" dirty="0" smtClean="0"/>
              <a:t>al </a:t>
            </a:r>
            <a:r>
              <a:rPr lang="en-US" dirty="0" err="1"/>
              <a:t>siguiente</a:t>
            </a:r>
            <a:r>
              <a:rPr lang="en-US" dirty="0"/>
              <a:t> </a:t>
            </a:r>
            <a:r>
              <a:rPr lang="en-US" dirty="0" smtClean="0"/>
              <a:t>join. </a:t>
            </a:r>
            <a:r>
              <a:rPr lang="en-US" dirty="0"/>
              <a:t>Para </a:t>
            </a:r>
            <a:r>
              <a:rPr lang="en-US" dirty="0" err="1"/>
              <a:t>ilustrar</a:t>
            </a:r>
            <a:r>
              <a:rPr lang="en-US" dirty="0"/>
              <a:t> </a:t>
            </a:r>
            <a:r>
              <a:rPr lang="en-US" dirty="0" err="1"/>
              <a:t>cómo</a:t>
            </a:r>
            <a:r>
              <a:rPr lang="en-US" dirty="0"/>
              <a:t> </a:t>
            </a:r>
            <a:r>
              <a:rPr lang="en-US" dirty="0" err="1"/>
              <a:t>funciona</a:t>
            </a:r>
            <a:r>
              <a:rPr lang="en-US" dirty="0"/>
              <a:t> DP, </a:t>
            </a:r>
            <a:r>
              <a:rPr lang="en-US" dirty="0" err="1"/>
              <a:t>examinemos</a:t>
            </a:r>
            <a:r>
              <a:rPr lang="en-US" dirty="0"/>
              <a:t> </a:t>
            </a:r>
            <a:r>
              <a:rPr lang="en-US" dirty="0" err="1"/>
              <a:t>algunos</a:t>
            </a:r>
            <a:r>
              <a:rPr lang="en-US" dirty="0"/>
              <a:t> </a:t>
            </a:r>
            <a:r>
              <a:rPr lang="en-US" dirty="0" err="1"/>
              <a:t>pasos</a:t>
            </a:r>
            <a:r>
              <a:rPr lang="en-US" dirty="0"/>
              <a:t> en el </a:t>
            </a:r>
            <a:r>
              <a:rPr lang="en-US" dirty="0" err="1"/>
              <a:t>procesamiento</a:t>
            </a:r>
            <a:r>
              <a:rPr lang="en-US" dirty="0"/>
              <a:t> </a:t>
            </a:r>
            <a:r>
              <a:rPr lang="en-US" dirty="0" smtClean="0"/>
              <a:t>de DP </a:t>
            </a:r>
            <a:r>
              <a:rPr lang="en-US" dirty="0"/>
              <a:t>de </a:t>
            </a:r>
            <a:r>
              <a:rPr lang="en-US" dirty="0" err="1" smtClean="0"/>
              <a:t>este</a:t>
            </a:r>
            <a:r>
              <a:rPr lang="en-US" dirty="0" smtClean="0"/>
              <a:t> join </a:t>
            </a:r>
            <a:r>
              <a:rPr lang="en-US" i="1" dirty="0"/>
              <a:t>N-way</a:t>
            </a:r>
            <a:r>
              <a:rPr lang="en-US" dirty="0"/>
              <a:t>.</a:t>
            </a:r>
            <a:endParaRPr lang="en-US" dirty="0"/>
          </a:p>
        </p:txBody>
      </p:sp>
    </p:spTree>
    <p:extLst>
      <p:ext uri="{BB962C8B-B14F-4D97-AF65-F5344CB8AC3E}">
        <p14:creationId xmlns:p14="http://schemas.microsoft.com/office/powerpoint/2010/main" val="479604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77291"/>
          </a:xfrm>
        </p:spPr>
        <p:txBody>
          <a:bodyPr>
            <a:normAutofit fontScale="90000"/>
          </a:bodyPr>
          <a:lstStyle/>
          <a:p>
            <a:r>
              <a:rPr lang="en-US"/>
              <a:t>Plan Generation</a:t>
            </a:r>
            <a:endParaRPr lang="en-US"/>
          </a:p>
        </p:txBody>
      </p:sp>
      <p:sp>
        <p:nvSpPr>
          <p:cNvPr id="3" name="Marcador de contenido 2"/>
          <p:cNvSpPr>
            <a:spLocks noGrp="1"/>
          </p:cNvSpPr>
          <p:nvPr>
            <p:ph idx="1"/>
          </p:nvPr>
        </p:nvSpPr>
        <p:spPr>
          <a:xfrm>
            <a:off x="347472" y="1133856"/>
            <a:ext cx="11576304" cy="5596128"/>
          </a:xfrm>
        </p:spPr>
        <p:txBody>
          <a:bodyPr>
            <a:normAutofit fontScale="85000" lnSpcReduction="20000"/>
          </a:bodyPr>
          <a:lstStyle/>
          <a:p>
            <a:pPr marL="0" indent="0">
              <a:buNone/>
            </a:pPr>
            <a:r>
              <a:rPr lang="en-US" b="1" dirty="0"/>
              <a:t>Paso 1:</a:t>
            </a:r>
            <a:r>
              <a:rPr lang="en-US" dirty="0"/>
              <a:t> </a:t>
            </a:r>
            <a:r>
              <a:rPr lang="en-US" dirty="0" err="1"/>
              <a:t>Generar</a:t>
            </a:r>
            <a:r>
              <a:rPr lang="en-US" dirty="0"/>
              <a:t> </a:t>
            </a:r>
            <a:r>
              <a:rPr lang="en-US" dirty="0" err="1"/>
              <a:t>todos</a:t>
            </a:r>
            <a:r>
              <a:rPr lang="en-US" dirty="0"/>
              <a:t> los planes de </a:t>
            </a:r>
            <a:r>
              <a:rPr lang="en-US" dirty="0" smtClean="0"/>
              <a:t>1-relación (</a:t>
            </a:r>
            <a:r>
              <a:rPr lang="en-US" dirty="0"/>
              <a:t>Generate All 1-Relation Plans</a:t>
            </a:r>
            <a:r>
              <a:rPr lang="en-US" dirty="0" smtClean="0"/>
              <a:t>). </a:t>
            </a:r>
          </a:p>
          <a:p>
            <a:r>
              <a:rPr lang="en-US" dirty="0" smtClean="0"/>
              <a:t>Este </a:t>
            </a:r>
            <a:r>
              <a:rPr lang="en-US" dirty="0" err="1"/>
              <a:t>paso</a:t>
            </a:r>
            <a:r>
              <a:rPr lang="en-US" dirty="0"/>
              <a:t> genera los planes de </a:t>
            </a:r>
            <a:r>
              <a:rPr lang="en-US" dirty="0" err="1"/>
              <a:t>acceso</a:t>
            </a:r>
            <a:r>
              <a:rPr lang="en-US" dirty="0"/>
              <a:t> para </a:t>
            </a:r>
            <a:r>
              <a:rPr lang="en-US" dirty="0" err="1"/>
              <a:t>cada</a:t>
            </a:r>
            <a:r>
              <a:rPr lang="en-US" dirty="0"/>
              <a:t> </a:t>
            </a:r>
            <a:r>
              <a:rPr lang="en-US" dirty="0" err="1"/>
              <a:t>una</a:t>
            </a:r>
            <a:r>
              <a:rPr lang="en-US" dirty="0"/>
              <a:t> de </a:t>
            </a:r>
            <a:r>
              <a:rPr lang="en-US" dirty="0" err="1"/>
              <a:t>las</a:t>
            </a:r>
            <a:r>
              <a:rPr lang="en-US" dirty="0"/>
              <a:t> </a:t>
            </a:r>
            <a:r>
              <a:rPr lang="en-US" dirty="0" err="1"/>
              <a:t>relaciones</a:t>
            </a:r>
            <a:r>
              <a:rPr lang="en-US" dirty="0"/>
              <a:t> </a:t>
            </a:r>
            <a:r>
              <a:rPr lang="en-US" dirty="0" err="1"/>
              <a:t>involucradas</a:t>
            </a:r>
            <a:r>
              <a:rPr lang="en-US" dirty="0"/>
              <a:t> en la </a:t>
            </a:r>
            <a:r>
              <a:rPr lang="en-US" dirty="0" err="1"/>
              <a:t>consulta</a:t>
            </a:r>
            <a:r>
              <a:rPr lang="en-US" dirty="0"/>
              <a:t>. </a:t>
            </a:r>
            <a:endParaRPr lang="en-US" dirty="0" smtClean="0"/>
          </a:p>
          <a:p>
            <a:r>
              <a:rPr lang="en-US" dirty="0" smtClean="0"/>
              <a:t>Select </a:t>
            </a:r>
            <a:r>
              <a:rPr lang="en-US" dirty="0"/>
              <a:t>y </a:t>
            </a:r>
            <a:r>
              <a:rPr lang="en-US" dirty="0" smtClean="0"/>
              <a:t>project son </a:t>
            </a:r>
            <a:r>
              <a:rPr lang="en-US" dirty="0" err="1"/>
              <a:t>las</a:t>
            </a:r>
            <a:r>
              <a:rPr lang="en-US" dirty="0"/>
              <a:t> </a:t>
            </a:r>
            <a:r>
              <a:rPr lang="en-US" dirty="0" err="1"/>
              <a:t>únicas</a:t>
            </a:r>
            <a:r>
              <a:rPr lang="en-US" dirty="0"/>
              <a:t> </a:t>
            </a:r>
            <a:r>
              <a:rPr lang="en-US" dirty="0" err="1"/>
              <a:t>operaciones</a:t>
            </a:r>
            <a:r>
              <a:rPr lang="en-US" dirty="0"/>
              <a:t> </a:t>
            </a:r>
            <a:r>
              <a:rPr lang="en-US" dirty="0" err="1"/>
              <a:t>que</a:t>
            </a:r>
            <a:r>
              <a:rPr lang="en-US" dirty="0"/>
              <a:t> </a:t>
            </a:r>
            <a:r>
              <a:rPr lang="en-US" dirty="0" err="1"/>
              <a:t>consideramos</a:t>
            </a:r>
            <a:r>
              <a:rPr lang="en-US" dirty="0"/>
              <a:t> en </a:t>
            </a:r>
            <a:r>
              <a:rPr lang="en-US" dirty="0" err="1"/>
              <a:t>este</a:t>
            </a:r>
            <a:r>
              <a:rPr lang="en-US" dirty="0"/>
              <a:t> </a:t>
            </a:r>
            <a:r>
              <a:rPr lang="en-US" dirty="0" err="1"/>
              <a:t>paso</a:t>
            </a:r>
            <a:r>
              <a:rPr lang="en-US" dirty="0"/>
              <a:t>. </a:t>
            </a:r>
            <a:r>
              <a:rPr lang="en-US" dirty="0" err="1" smtClean="0"/>
              <a:t>Todas</a:t>
            </a:r>
            <a:r>
              <a:rPr lang="en-US" dirty="0" smtClean="0"/>
              <a:t> </a:t>
            </a:r>
            <a:r>
              <a:rPr lang="en-US" dirty="0" err="1"/>
              <a:t>las</a:t>
            </a:r>
            <a:r>
              <a:rPr lang="en-US" dirty="0"/>
              <a:t> </a:t>
            </a:r>
            <a:r>
              <a:rPr lang="en-US" dirty="0" err="1"/>
              <a:t>demás</a:t>
            </a:r>
            <a:r>
              <a:rPr lang="en-US" dirty="0"/>
              <a:t> </a:t>
            </a:r>
            <a:r>
              <a:rPr lang="en-US" dirty="0" err="1"/>
              <a:t>operaciones</a:t>
            </a:r>
            <a:r>
              <a:rPr lang="en-US" dirty="0"/>
              <a:t> son </a:t>
            </a:r>
            <a:r>
              <a:rPr lang="en-US" dirty="0" err="1"/>
              <a:t>operaciones</a:t>
            </a:r>
            <a:r>
              <a:rPr lang="en-US" dirty="0"/>
              <a:t> </a:t>
            </a:r>
            <a:r>
              <a:rPr lang="en-US" dirty="0" err="1"/>
              <a:t>binarias</a:t>
            </a:r>
            <a:r>
              <a:rPr lang="en-US" dirty="0"/>
              <a:t>, </a:t>
            </a:r>
            <a:r>
              <a:rPr lang="en-US" dirty="0" err="1"/>
              <a:t>que</a:t>
            </a:r>
            <a:r>
              <a:rPr lang="en-US" dirty="0"/>
              <a:t> </a:t>
            </a:r>
            <a:r>
              <a:rPr lang="en-US" dirty="0" err="1"/>
              <a:t>implican</a:t>
            </a:r>
            <a:r>
              <a:rPr lang="en-US" dirty="0"/>
              <a:t> </a:t>
            </a:r>
            <a:r>
              <a:rPr lang="en-US" dirty="0" err="1"/>
              <a:t>más</a:t>
            </a:r>
            <a:r>
              <a:rPr lang="en-US" dirty="0"/>
              <a:t> de </a:t>
            </a:r>
            <a:r>
              <a:rPr lang="en-US" dirty="0" err="1"/>
              <a:t>una</a:t>
            </a:r>
            <a:r>
              <a:rPr lang="en-US" dirty="0"/>
              <a:t> </a:t>
            </a:r>
            <a:r>
              <a:rPr lang="en-US" dirty="0" err="1"/>
              <a:t>relación</a:t>
            </a:r>
            <a:r>
              <a:rPr lang="en-US" dirty="0"/>
              <a:t> </a:t>
            </a:r>
            <a:r>
              <a:rPr lang="en-US" dirty="0" err="1"/>
              <a:t>por</a:t>
            </a:r>
            <a:r>
              <a:rPr lang="en-US" dirty="0"/>
              <a:t> </a:t>
            </a:r>
            <a:r>
              <a:rPr lang="en-US" dirty="0" err="1"/>
              <a:t>definición</a:t>
            </a:r>
            <a:r>
              <a:rPr lang="en-US" dirty="0"/>
              <a:t>. </a:t>
            </a:r>
            <a:endParaRPr lang="en-US" dirty="0" smtClean="0"/>
          </a:p>
          <a:p>
            <a:r>
              <a:rPr lang="en-US" dirty="0" smtClean="0"/>
              <a:t>Al </a:t>
            </a:r>
            <a:r>
              <a:rPr lang="en-US" dirty="0" err="1"/>
              <a:t>considerar</a:t>
            </a:r>
            <a:r>
              <a:rPr lang="en-US" dirty="0"/>
              <a:t> los planes </a:t>
            </a:r>
            <a:r>
              <a:rPr lang="en-US" dirty="0" smtClean="0"/>
              <a:t>de 1 </a:t>
            </a:r>
            <a:r>
              <a:rPr lang="en-US" dirty="0" err="1" smtClean="0"/>
              <a:t>relación</a:t>
            </a:r>
            <a:r>
              <a:rPr lang="en-US" dirty="0" smtClean="0"/>
              <a:t>, </a:t>
            </a:r>
            <a:r>
              <a:rPr lang="en-US" dirty="0"/>
              <a:t>se </a:t>
            </a:r>
            <a:r>
              <a:rPr lang="en-US" dirty="0" err="1"/>
              <a:t>evalúan</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err="1"/>
              <a:t>cada</a:t>
            </a:r>
            <a:r>
              <a:rPr lang="en-US" dirty="0"/>
              <a:t> </a:t>
            </a:r>
            <a:r>
              <a:rPr lang="en-US" dirty="0" err="1"/>
              <a:t>operación</a:t>
            </a:r>
            <a:r>
              <a:rPr lang="en-US" dirty="0"/>
              <a:t> de </a:t>
            </a:r>
            <a:r>
              <a:rPr lang="en-US" dirty="0" err="1"/>
              <a:t>selección</a:t>
            </a:r>
            <a:r>
              <a:rPr lang="en-US" dirty="0"/>
              <a:t> y </a:t>
            </a:r>
            <a:r>
              <a:rPr lang="en-US" dirty="0" err="1" smtClean="0"/>
              <a:t>proyecci</a:t>
            </a:r>
            <a:r>
              <a:rPr lang="es-ES" dirty="0" err="1" smtClean="0"/>
              <a:t>ón</a:t>
            </a:r>
            <a:r>
              <a:rPr lang="en-US" dirty="0" smtClean="0"/>
              <a:t>, </a:t>
            </a:r>
            <a:r>
              <a:rPr lang="en-US" dirty="0"/>
              <a:t>y </a:t>
            </a:r>
            <a:r>
              <a:rPr lang="en-US" dirty="0" err="1"/>
              <a:t>elegimos</a:t>
            </a:r>
            <a:r>
              <a:rPr lang="en-US" dirty="0"/>
              <a:t> la </a:t>
            </a:r>
            <a:r>
              <a:rPr lang="en-US" dirty="0" err="1"/>
              <a:t>ruta</a:t>
            </a:r>
            <a:r>
              <a:rPr lang="en-US" dirty="0"/>
              <a:t> con el </a:t>
            </a:r>
            <a:r>
              <a:rPr lang="en-US" dirty="0" err="1"/>
              <a:t>menor</a:t>
            </a:r>
            <a:r>
              <a:rPr lang="en-US" dirty="0"/>
              <a:t> </a:t>
            </a:r>
            <a:r>
              <a:rPr lang="en-US" dirty="0" err="1"/>
              <a:t>costo</a:t>
            </a:r>
            <a:r>
              <a:rPr lang="en-US" dirty="0"/>
              <a:t>, </a:t>
            </a:r>
            <a:r>
              <a:rPr lang="en-US" dirty="0" err="1"/>
              <a:t>descartando</a:t>
            </a:r>
            <a:r>
              <a:rPr lang="en-US" dirty="0"/>
              <a:t> </a:t>
            </a:r>
            <a:r>
              <a:rPr lang="en-US" dirty="0" err="1"/>
              <a:t>las</a:t>
            </a:r>
            <a:r>
              <a:rPr lang="en-US" dirty="0"/>
              <a:t> </a:t>
            </a:r>
            <a:r>
              <a:rPr lang="en-US" dirty="0" err="1"/>
              <a:t>otras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sabemos</a:t>
            </a:r>
            <a:r>
              <a:rPr lang="en-US" dirty="0"/>
              <a:t> </a:t>
            </a:r>
            <a:r>
              <a:rPr lang="en-US" dirty="0" err="1"/>
              <a:t>que</a:t>
            </a:r>
            <a:r>
              <a:rPr lang="en-US" dirty="0"/>
              <a:t> un </a:t>
            </a:r>
            <a:r>
              <a:rPr lang="en-US" dirty="0" err="1"/>
              <a:t>predicado</a:t>
            </a:r>
            <a:r>
              <a:rPr lang="en-US" dirty="0"/>
              <a:t> de la forma "</a:t>
            </a:r>
            <a:r>
              <a:rPr lang="en-US" dirty="0" err="1"/>
              <a:t>atributo</a:t>
            </a:r>
            <a:r>
              <a:rPr lang="en-US" dirty="0"/>
              <a:t> = </a:t>
            </a:r>
            <a:r>
              <a:rPr lang="en-US" dirty="0" err="1"/>
              <a:t>constante</a:t>
            </a:r>
            <a:r>
              <a:rPr lang="en-US" dirty="0"/>
              <a:t>" para un </a:t>
            </a:r>
            <a:r>
              <a:rPr lang="en-US" u="sng" dirty="0" err="1"/>
              <a:t>atributo</a:t>
            </a:r>
            <a:r>
              <a:rPr lang="en-US" u="sng" dirty="0"/>
              <a:t> de valor </a:t>
            </a:r>
            <a:r>
              <a:rPr lang="en-US" u="sng" dirty="0" err="1"/>
              <a:t>único</a:t>
            </a:r>
            <a:r>
              <a:rPr lang="en-US" u="sng" dirty="0"/>
              <a:t> </a:t>
            </a:r>
            <a:r>
              <a:rPr lang="en-US" dirty="0" err="1"/>
              <a:t>devolverá</a:t>
            </a:r>
            <a:r>
              <a:rPr lang="en-US" dirty="0"/>
              <a:t> </a:t>
            </a:r>
            <a:r>
              <a:rPr lang="en-US" b="1" dirty="0" err="1"/>
              <a:t>una</a:t>
            </a:r>
            <a:r>
              <a:rPr lang="en-US" b="1" dirty="0"/>
              <a:t> </a:t>
            </a:r>
            <a:r>
              <a:rPr lang="en-US" b="1" dirty="0" err="1"/>
              <a:t>tupla</a:t>
            </a:r>
            <a:r>
              <a:rPr lang="en-US" b="1" dirty="0"/>
              <a:t> o </a:t>
            </a:r>
            <a:r>
              <a:rPr lang="en-US" b="1" dirty="0" smtClean="0"/>
              <a:t>cero </a:t>
            </a:r>
            <a:r>
              <a:rPr lang="en-US" b="1" dirty="0" err="1" smtClean="0"/>
              <a:t>tuplas</a:t>
            </a:r>
            <a:r>
              <a:rPr lang="en-US" dirty="0" smtClean="0"/>
              <a:t>. </a:t>
            </a:r>
            <a:r>
              <a:rPr lang="en-US" dirty="0"/>
              <a:t>En </a:t>
            </a:r>
            <a:r>
              <a:rPr lang="en-US" dirty="0" err="1"/>
              <a:t>este</a:t>
            </a:r>
            <a:r>
              <a:rPr lang="en-US" dirty="0"/>
              <a:t> </a:t>
            </a:r>
            <a:r>
              <a:rPr lang="en-US" dirty="0" err="1"/>
              <a:t>caso</a:t>
            </a:r>
            <a:r>
              <a:rPr lang="en-US" dirty="0"/>
              <a:t>, </a:t>
            </a:r>
            <a:r>
              <a:rPr lang="en-US" dirty="0" err="1"/>
              <a:t>si</a:t>
            </a:r>
            <a:r>
              <a:rPr lang="en-US" dirty="0"/>
              <a:t> se ha </a:t>
            </a:r>
            <a:r>
              <a:rPr lang="en-US" dirty="0" err="1"/>
              <a:t>creado</a:t>
            </a:r>
            <a:r>
              <a:rPr lang="en-US" dirty="0"/>
              <a:t> un </a:t>
            </a:r>
            <a:r>
              <a:rPr lang="en-US" u="sng" dirty="0" err="1"/>
              <a:t>índice</a:t>
            </a:r>
            <a:r>
              <a:rPr lang="en-US" u="sng" dirty="0"/>
              <a:t> </a:t>
            </a:r>
            <a:r>
              <a:rPr lang="en-US" u="sng" dirty="0" err="1"/>
              <a:t>único</a:t>
            </a:r>
            <a:r>
              <a:rPr lang="en-US" u="sng" dirty="0"/>
              <a:t> en el </a:t>
            </a:r>
            <a:r>
              <a:rPr lang="en-US" u="sng" dirty="0" err="1"/>
              <a:t>atributo</a:t>
            </a:r>
            <a:r>
              <a:rPr lang="en-US" dirty="0"/>
              <a:t>, </a:t>
            </a:r>
            <a:r>
              <a:rPr lang="en-US" dirty="0" err="1"/>
              <a:t>tenemos</a:t>
            </a:r>
            <a:r>
              <a:rPr lang="en-US" dirty="0"/>
              <a:t> </a:t>
            </a:r>
            <a:r>
              <a:rPr lang="en-US" dirty="0" err="1"/>
              <a:t>una</a:t>
            </a:r>
            <a:r>
              <a:rPr lang="en-US" dirty="0"/>
              <a:t> </a:t>
            </a:r>
            <a:r>
              <a:rPr lang="en-US" dirty="0" err="1"/>
              <a:t>ruta</a:t>
            </a:r>
            <a:r>
              <a:rPr lang="en-US" dirty="0"/>
              <a:t> de </a:t>
            </a:r>
            <a:r>
              <a:rPr lang="en-US" dirty="0" err="1"/>
              <a:t>acceso</a:t>
            </a:r>
            <a:r>
              <a:rPr lang="en-US" dirty="0"/>
              <a:t> </a:t>
            </a:r>
            <a:r>
              <a:rPr lang="en-US" dirty="0" err="1"/>
              <a:t>basada</a:t>
            </a:r>
            <a:r>
              <a:rPr lang="en-US" dirty="0"/>
              <a:t> en </a:t>
            </a:r>
            <a:r>
              <a:rPr lang="en-US" dirty="0" err="1"/>
              <a:t>una</a:t>
            </a:r>
            <a:r>
              <a:rPr lang="en-US" dirty="0"/>
              <a:t> </a:t>
            </a:r>
            <a:r>
              <a:rPr lang="en-US" dirty="0" err="1"/>
              <a:t>búsqueda</a:t>
            </a:r>
            <a:r>
              <a:rPr lang="en-US" dirty="0"/>
              <a:t> de </a:t>
            </a:r>
            <a:r>
              <a:rPr lang="en-US" dirty="0" err="1"/>
              <a:t>índice</a:t>
            </a:r>
            <a:r>
              <a:rPr lang="en-US" dirty="0"/>
              <a:t> </a:t>
            </a:r>
            <a:r>
              <a:rPr lang="en-US" dirty="0" err="1" smtClean="0"/>
              <a:t>único</a:t>
            </a:r>
            <a:r>
              <a:rPr lang="en-US" dirty="0" smtClean="0"/>
              <a:t>. </a:t>
            </a:r>
            <a:r>
              <a:rPr lang="en-US" dirty="0" err="1"/>
              <a:t>Alternativamente</a:t>
            </a:r>
            <a:r>
              <a:rPr lang="en-US" dirty="0"/>
              <a:t>, </a:t>
            </a:r>
            <a:r>
              <a:rPr lang="en-US" dirty="0" err="1"/>
              <a:t>podríamos</a:t>
            </a:r>
            <a:r>
              <a:rPr lang="en-US" dirty="0"/>
              <a:t> </a:t>
            </a:r>
            <a:r>
              <a:rPr lang="en-US" dirty="0" err="1"/>
              <a:t>escanear</a:t>
            </a:r>
            <a:r>
              <a:rPr lang="en-US" dirty="0"/>
              <a:t> la </a:t>
            </a:r>
            <a:r>
              <a:rPr lang="en-US" dirty="0" err="1"/>
              <a:t>relación</a:t>
            </a:r>
            <a:r>
              <a:rPr lang="en-US" dirty="0"/>
              <a:t> para </a:t>
            </a:r>
            <a:r>
              <a:rPr lang="en-US" dirty="0" err="1"/>
              <a:t>encontrar</a:t>
            </a:r>
            <a:r>
              <a:rPr lang="en-US" dirty="0"/>
              <a:t> la </a:t>
            </a:r>
            <a:r>
              <a:rPr lang="en-US" dirty="0" err="1"/>
              <a:t>tupla</a:t>
            </a:r>
            <a:r>
              <a:rPr lang="en-US" dirty="0"/>
              <a:t> </a:t>
            </a:r>
            <a:r>
              <a:rPr lang="en-US" dirty="0" err="1"/>
              <a:t>correspondiente</a:t>
            </a:r>
            <a:r>
              <a:rPr lang="en-US" dirty="0"/>
              <a:t>. </a:t>
            </a:r>
            <a:r>
              <a:rPr lang="en-US" dirty="0" err="1"/>
              <a:t>Debería</a:t>
            </a:r>
            <a:r>
              <a:rPr lang="en-US" dirty="0"/>
              <a:t> </a:t>
            </a:r>
            <a:r>
              <a:rPr lang="en-US" dirty="0" err="1"/>
              <a:t>ser</a:t>
            </a:r>
            <a:r>
              <a:rPr lang="en-US" dirty="0"/>
              <a:t> </a:t>
            </a:r>
            <a:r>
              <a:rPr lang="en-US" dirty="0" err="1"/>
              <a:t>obvio</a:t>
            </a:r>
            <a:r>
              <a:rPr lang="en-US" dirty="0"/>
              <a:t> </a:t>
            </a:r>
            <a:r>
              <a:rPr lang="en-US" dirty="0" err="1"/>
              <a:t>que</a:t>
            </a:r>
            <a:r>
              <a:rPr lang="en-US" dirty="0"/>
              <a:t> entre </a:t>
            </a:r>
            <a:r>
              <a:rPr lang="en-US" dirty="0" err="1"/>
              <a:t>estas</a:t>
            </a:r>
            <a:r>
              <a:rPr lang="en-US" dirty="0"/>
              <a:t> dos </a:t>
            </a:r>
            <a:r>
              <a:rPr lang="en-US" dirty="0" err="1"/>
              <a:t>rutas</a:t>
            </a:r>
            <a:r>
              <a:rPr lang="en-US" dirty="0"/>
              <a:t> de </a:t>
            </a:r>
            <a:r>
              <a:rPr lang="en-US" dirty="0" err="1"/>
              <a:t>acceso</a:t>
            </a:r>
            <a:r>
              <a:rPr lang="en-US" dirty="0"/>
              <a:t>, la </a:t>
            </a:r>
            <a:r>
              <a:rPr lang="en-US" dirty="0" err="1"/>
              <a:t>búsqueda</a:t>
            </a:r>
            <a:r>
              <a:rPr lang="en-US" dirty="0"/>
              <a:t> de </a:t>
            </a:r>
            <a:r>
              <a:rPr lang="en-US" dirty="0" err="1"/>
              <a:t>índice</a:t>
            </a:r>
            <a:r>
              <a:rPr lang="en-US" dirty="0"/>
              <a:t> </a:t>
            </a:r>
            <a:r>
              <a:rPr lang="en-US" dirty="0" err="1" smtClean="0"/>
              <a:t>único</a:t>
            </a:r>
            <a:r>
              <a:rPr lang="en-US" dirty="0" smtClean="0"/>
              <a:t> </a:t>
            </a:r>
            <a:r>
              <a:rPr lang="en-US" dirty="0" err="1"/>
              <a:t>es</a:t>
            </a:r>
            <a:r>
              <a:rPr lang="en-US" dirty="0"/>
              <a:t> </a:t>
            </a:r>
            <a:r>
              <a:rPr lang="en-US" dirty="0" err="1"/>
              <a:t>más</a:t>
            </a:r>
            <a:r>
              <a:rPr lang="en-US" dirty="0"/>
              <a:t> </a:t>
            </a:r>
            <a:r>
              <a:rPr lang="en-US" dirty="0" err="1"/>
              <a:t>rápida</a:t>
            </a:r>
            <a:r>
              <a:rPr lang="en-US" dirty="0"/>
              <a:t> </a:t>
            </a:r>
            <a:r>
              <a:rPr lang="en-US" dirty="0" err="1"/>
              <a:t>que</a:t>
            </a:r>
            <a:r>
              <a:rPr lang="en-US" dirty="0"/>
              <a:t> </a:t>
            </a:r>
            <a:r>
              <a:rPr lang="en-US" dirty="0" smtClean="0"/>
              <a:t>el scanning, </a:t>
            </a:r>
            <a:r>
              <a:rPr lang="en-US" dirty="0" err="1"/>
              <a:t>especialmente</a:t>
            </a:r>
            <a:r>
              <a:rPr lang="en-US" dirty="0"/>
              <a:t> para </a:t>
            </a:r>
            <a:r>
              <a:rPr lang="en-US" dirty="0" err="1"/>
              <a:t>las</a:t>
            </a:r>
            <a:r>
              <a:rPr lang="en-US" dirty="0"/>
              <a:t> </a:t>
            </a:r>
            <a:r>
              <a:rPr lang="en-US" dirty="0" err="1"/>
              <a:t>relaciones</a:t>
            </a:r>
            <a:r>
              <a:rPr lang="en-US" dirty="0"/>
              <a:t> </a:t>
            </a:r>
            <a:r>
              <a:rPr lang="en-US" dirty="0" err="1" smtClean="0"/>
              <a:t>grandes</a:t>
            </a:r>
            <a:r>
              <a:rPr lang="en-US" dirty="0" smtClean="0"/>
              <a:t>. </a:t>
            </a:r>
            <a:r>
              <a:rPr lang="en-US" dirty="0" err="1"/>
              <a:t>Por</a:t>
            </a:r>
            <a:r>
              <a:rPr lang="en-US" dirty="0"/>
              <a:t> lo </a:t>
            </a:r>
            <a:r>
              <a:rPr lang="en-US" dirty="0" err="1"/>
              <a:t>tanto</a:t>
            </a:r>
            <a:r>
              <a:rPr lang="en-US" dirty="0"/>
              <a:t>, el plan </a:t>
            </a:r>
            <a:r>
              <a:rPr lang="en-US" dirty="0" err="1"/>
              <a:t>que</a:t>
            </a:r>
            <a:r>
              <a:rPr lang="en-US" dirty="0"/>
              <a:t> </a:t>
            </a:r>
            <a:r>
              <a:rPr lang="en-US" dirty="0" err="1"/>
              <a:t>utiliza</a:t>
            </a:r>
            <a:r>
              <a:rPr lang="en-US" dirty="0"/>
              <a:t> el </a:t>
            </a:r>
            <a:r>
              <a:rPr lang="en-US" dirty="0" err="1"/>
              <a:t>índice</a:t>
            </a:r>
            <a:r>
              <a:rPr lang="en-US" dirty="0"/>
              <a:t> se </a:t>
            </a:r>
            <a:r>
              <a:rPr lang="en-US" dirty="0" err="1"/>
              <a:t>elige</a:t>
            </a:r>
            <a:r>
              <a:rPr lang="en-US" dirty="0"/>
              <a:t> para la </a:t>
            </a:r>
            <a:r>
              <a:rPr lang="en-US" dirty="0" err="1"/>
              <a:t>operación</a:t>
            </a:r>
            <a:r>
              <a:rPr lang="en-US" dirty="0"/>
              <a:t> de </a:t>
            </a:r>
            <a:r>
              <a:rPr lang="en-US" dirty="0" err="1"/>
              <a:t>selección</a:t>
            </a:r>
            <a:r>
              <a:rPr lang="en-US" dirty="0"/>
              <a:t> </a:t>
            </a:r>
            <a:r>
              <a:rPr lang="en-US" dirty="0" err="1"/>
              <a:t>que</a:t>
            </a:r>
            <a:r>
              <a:rPr lang="en-US" dirty="0"/>
              <a:t> </a:t>
            </a:r>
            <a:r>
              <a:rPr lang="en-US" dirty="0" err="1"/>
              <a:t>utiliza</a:t>
            </a:r>
            <a:r>
              <a:rPr lang="en-US" dirty="0"/>
              <a:t> </a:t>
            </a:r>
            <a:r>
              <a:rPr lang="en-US" dirty="0" err="1"/>
              <a:t>esta</a:t>
            </a:r>
            <a:r>
              <a:rPr lang="en-US" dirty="0"/>
              <a:t> </a:t>
            </a:r>
            <a:r>
              <a:rPr lang="en-US" dirty="0" err="1"/>
              <a:t>relación</a:t>
            </a:r>
            <a:r>
              <a:rPr lang="en-US" dirty="0"/>
              <a:t>. </a:t>
            </a:r>
            <a:endParaRPr lang="en-US" dirty="0" smtClean="0"/>
          </a:p>
          <a:p>
            <a:r>
              <a:rPr lang="en-US" dirty="0" err="1" smtClean="0"/>
              <a:t>Supongamos</a:t>
            </a:r>
            <a:r>
              <a:rPr lang="en-US" dirty="0" smtClean="0"/>
              <a:t> </a:t>
            </a:r>
            <a:r>
              <a:rPr lang="en-US" dirty="0" err="1"/>
              <a:t>que</a:t>
            </a:r>
            <a:r>
              <a:rPr lang="en-US" dirty="0"/>
              <a:t> los planes de </a:t>
            </a:r>
            <a:r>
              <a:rPr lang="en-US" dirty="0" err="1"/>
              <a:t>acceso</a:t>
            </a:r>
            <a:r>
              <a:rPr lang="en-US" dirty="0"/>
              <a:t> </a:t>
            </a:r>
            <a:r>
              <a:rPr lang="en-US" dirty="0" err="1"/>
              <a:t>óptimo</a:t>
            </a:r>
            <a:r>
              <a:rPr lang="en-US" dirty="0"/>
              <a:t>, P1, P2,. . . , PN, se </a:t>
            </a:r>
            <a:r>
              <a:rPr lang="en-US" dirty="0" err="1"/>
              <a:t>mantienen</a:t>
            </a:r>
            <a:r>
              <a:rPr lang="en-US" dirty="0"/>
              <a:t> para </a:t>
            </a:r>
            <a:r>
              <a:rPr lang="en-US" dirty="0" err="1"/>
              <a:t>las</a:t>
            </a:r>
            <a:r>
              <a:rPr lang="en-US" dirty="0"/>
              <a:t> </a:t>
            </a:r>
            <a:r>
              <a:rPr lang="en-US" dirty="0" err="1"/>
              <a:t>relaciones</a:t>
            </a:r>
            <a:r>
              <a:rPr lang="en-US" dirty="0"/>
              <a:t> R1, R2,. . ., RN </a:t>
            </a:r>
            <a:r>
              <a:rPr lang="en-US" dirty="0" err="1"/>
              <a:t>correspondientemente</a:t>
            </a:r>
            <a:r>
              <a:rPr lang="en-US" dirty="0"/>
              <a:t>.</a:t>
            </a:r>
            <a:endParaRPr lang="en-US" dirty="0"/>
          </a:p>
        </p:txBody>
      </p:sp>
    </p:spTree>
    <p:extLst>
      <p:ext uri="{BB962C8B-B14F-4D97-AF65-F5344CB8AC3E}">
        <p14:creationId xmlns:p14="http://schemas.microsoft.com/office/powerpoint/2010/main" val="1317857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420624" y="1554480"/>
            <a:ext cx="11155680" cy="5047487"/>
          </a:xfrm>
        </p:spPr>
        <p:txBody>
          <a:bodyPr>
            <a:normAutofit fontScale="77500" lnSpcReduction="20000"/>
          </a:bodyPr>
          <a:lstStyle/>
          <a:p>
            <a:pPr marL="0" indent="0">
              <a:buNone/>
            </a:pPr>
            <a:r>
              <a:rPr lang="en-US" b="1" dirty="0"/>
              <a:t>Paso 2:</a:t>
            </a:r>
            <a:r>
              <a:rPr lang="en-US" dirty="0"/>
              <a:t> </a:t>
            </a:r>
            <a:r>
              <a:rPr lang="en-US" dirty="0" err="1"/>
              <a:t>Generar</a:t>
            </a:r>
            <a:r>
              <a:rPr lang="en-US" dirty="0"/>
              <a:t> </a:t>
            </a:r>
            <a:r>
              <a:rPr lang="en-US" dirty="0" err="1"/>
              <a:t>todos</a:t>
            </a:r>
            <a:r>
              <a:rPr lang="en-US" dirty="0"/>
              <a:t> los planes de 2 </a:t>
            </a:r>
            <a:r>
              <a:rPr lang="en-US" dirty="0" err="1" smtClean="0"/>
              <a:t>relaciones</a:t>
            </a:r>
            <a:r>
              <a:rPr lang="en-US" dirty="0" smtClean="0"/>
              <a:t> (</a:t>
            </a:r>
            <a:r>
              <a:rPr lang="en-US" dirty="0"/>
              <a:t>Generate All 2-Relation Plans</a:t>
            </a:r>
            <a:r>
              <a:rPr lang="en-US" dirty="0" smtClean="0"/>
              <a:t>).</a:t>
            </a:r>
          </a:p>
          <a:p>
            <a:r>
              <a:rPr lang="en-US" dirty="0" smtClean="0"/>
              <a:t> </a:t>
            </a:r>
            <a:r>
              <a:rPr lang="en-US" dirty="0"/>
              <a:t>En </a:t>
            </a:r>
            <a:r>
              <a:rPr lang="en-US" dirty="0" err="1"/>
              <a:t>este</a:t>
            </a:r>
            <a:r>
              <a:rPr lang="en-US" dirty="0"/>
              <a:t> </a:t>
            </a:r>
            <a:r>
              <a:rPr lang="en-US" dirty="0" err="1"/>
              <a:t>paso</a:t>
            </a:r>
            <a:r>
              <a:rPr lang="en-US" dirty="0"/>
              <a:t>, el </a:t>
            </a:r>
            <a:r>
              <a:rPr lang="en-US" dirty="0" err="1"/>
              <a:t>algoritmo</a:t>
            </a:r>
            <a:r>
              <a:rPr lang="en-US" dirty="0"/>
              <a:t> </a:t>
            </a:r>
            <a:r>
              <a:rPr lang="en-US" dirty="0" err="1"/>
              <a:t>combina</a:t>
            </a:r>
            <a:r>
              <a:rPr lang="en-US" dirty="0"/>
              <a:t> </a:t>
            </a:r>
            <a:r>
              <a:rPr lang="en-US" dirty="0" err="1"/>
              <a:t>todos</a:t>
            </a:r>
            <a:r>
              <a:rPr lang="en-US" dirty="0"/>
              <a:t> los planes de </a:t>
            </a:r>
            <a:r>
              <a:rPr lang="en-US" dirty="0" smtClean="0"/>
              <a:t>1 </a:t>
            </a:r>
            <a:r>
              <a:rPr lang="en-US" dirty="0" err="1" smtClean="0"/>
              <a:t>relación</a:t>
            </a:r>
            <a:r>
              <a:rPr lang="en-US" dirty="0" smtClean="0"/>
              <a:t> </a:t>
            </a:r>
            <a:r>
              <a:rPr lang="en-US" dirty="0" err="1" smtClean="0"/>
              <a:t>que</a:t>
            </a:r>
            <a:r>
              <a:rPr lang="en-US" dirty="0" smtClean="0"/>
              <a:t> </a:t>
            </a:r>
            <a:r>
              <a:rPr lang="en-US" dirty="0" err="1"/>
              <a:t>guardamos</a:t>
            </a:r>
            <a:r>
              <a:rPr lang="en-US" dirty="0"/>
              <a:t> del Paso 1 en planes de </a:t>
            </a:r>
            <a:r>
              <a:rPr lang="en-US" dirty="0" smtClean="0"/>
              <a:t>2 </a:t>
            </a:r>
            <a:r>
              <a:rPr lang="en-US" dirty="0" err="1" smtClean="0"/>
              <a:t>relaciones</a:t>
            </a:r>
            <a:r>
              <a:rPr lang="en-US" dirty="0" smtClean="0"/>
              <a:t> </a:t>
            </a:r>
            <a:r>
              <a:rPr lang="en-US" dirty="0"/>
              <a:t>y </a:t>
            </a:r>
            <a:r>
              <a:rPr lang="en-US" dirty="0" err="1"/>
              <a:t>elige</a:t>
            </a:r>
            <a:r>
              <a:rPr lang="en-US" dirty="0"/>
              <a:t> </a:t>
            </a:r>
            <a:r>
              <a:rPr lang="en-US" dirty="0" err="1"/>
              <a:t>aquellos</a:t>
            </a:r>
            <a:r>
              <a:rPr lang="en-US" dirty="0"/>
              <a:t> con el </a:t>
            </a:r>
            <a:r>
              <a:rPr lang="en-US" dirty="0" err="1"/>
              <a:t>menor</a:t>
            </a:r>
            <a:r>
              <a:rPr lang="en-US" dirty="0"/>
              <a:t> </a:t>
            </a:r>
            <a:r>
              <a:rPr lang="en-US" dirty="0" err="1"/>
              <a:t>costo</a:t>
            </a:r>
            <a:r>
              <a:rPr lang="en-US" dirty="0"/>
              <a:t> </a:t>
            </a:r>
            <a:r>
              <a:rPr lang="en-US" dirty="0" err="1"/>
              <a:t>por</a:t>
            </a:r>
            <a:r>
              <a:rPr lang="en-US" dirty="0"/>
              <a:t> </a:t>
            </a:r>
            <a:r>
              <a:rPr lang="en-US" dirty="0" err="1"/>
              <a:t>cada</a:t>
            </a:r>
            <a:r>
              <a:rPr lang="en-US" dirty="0"/>
              <a:t> par de </a:t>
            </a:r>
            <a:r>
              <a:rPr lang="en-US" dirty="0" err="1"/>
              <a:t>relaciones</a:t>
            </a:r>
            <a:r>
              <a:rPr lang="en-US" dirty="0"/>
              <a:t>. </a:t>
            </a:r>
            <a:endParaRPr lang="en-US" dirty="0" smtClean="0"/>
          </a:p>
          <a:p>
            <a:r>
              <a:rPr lang="en-US" dirty="0" err="1" smtClean="0"/>
              <a:t>Nuevamente</a:t>
            </a:r>
            <a:r>
              <a:rPr lang="en-US" dirty="0"/>
              <a:t>, el </a:t>
            </a:r>
            <a:r>
              <a:rPr lang="en-US" dirty="0" err="1"/>
              <a:t>costo</a:t>
            </a:r>
            <a:r>
              <a:rPr lang="en-US" dirty="0"/>
              <a:t> de </a:t>
            </a:r>
            <a:r>
              <a:rPr lang="en-US" dirty="0" err="1"/>
              <a:t>cada</a:t>
            </a:r>
            <a:r>
              <a:rPr lang="en-US" dirty="0"/>
              <a:t> </a:t>
            </a:r>
            <a:r>
              <a:rPr lang="en-US" dirty="0" err="1"/>
              <a:t>combinación</a:t>
            </a:r>
            <a:r>
              <a:rPr lang="en-US" dirty="0"/>
              <a:t> </a:t>
            </a:r>
            <a:r>
              <a:rPr lang="en-US" dirty="0" err="1"/>
              <a:t>está</a:t>
            </a:r>
            <a:r>
              <a:rPr lang="en-US" dirty="0"/>
              <a:t> </a:t>
            </a:r>
            <a:r>
              <a:rPr lang="en-US" dirty="0" err="1"/>
              <a:t>determinado</a:t>
            </a:r>
            <a:r>
              <a:rPr lang="en-US" dirty="0"/>
              <a:t> </a:t>
            </a:r>
            <a:r>
              <a:rPr lang="en-US" dirty="0" err="1"/>
              <a:t>por</a:t>
            </a:r>
            <a:r>
              <a:rPr lang="en-US" dirty="0"/>
              <a:t> </a:t>
            </a:r>
            <a:r>
              <a:rPr lang="en-US" dirty="0" err="1"/>
              <a:t>las</a:t>
            </a:r>
            <a:r>
              <a:rPr lang="en-US" dirty="0"/>
              <a:t> </a:t>
            </a:r>
            <a:r>
              <a:rPr lang="en-US" dirty="0" err="1"/>
              <a:t>diferentes</a:t>
            </a:r>
            <a:r>
              <a:rPr lang="en-US" dirty="0"/>
              <a:t> </a:t>
            </a:r>
            <a:r>
              <a:rPr lang="en-US" dirty="0" err="1"/>
              <a:t>rutas</a:t>
            </a:r>
            <a:r>
              <a:rPr lang="en-US" dirty="0"/>
              <a:t> de </a:t>
            </a:r>
            <a:r>
              <a:rPr lang="en-US" dirty="0" err="1"/>
              <a:t>acceso</a:t>
            </a:r>
            <a:r>
              <a:rPr lang="en-US" dirty="0"/>
              <a:t> </a:t>
            </a:r>
            <a:r>
              <a:rPr lang="en-US" dirty="0" err="1"/>
              <a:t>disponibles</a:t>
            </a:r>
            <a:r>
              <a:rPr lang="en-US" dirty="0"/>
              <a:t> para </a:t>
            </a:r>
            <a:r>
              <a:rPr lang="en-US" dirty="0" smtClean="0"/>
              <a:t>el join. </a:t>
            </a:r>
            <a:r>
              <a:rPr lang="en-US" dirty="0"/>
              <a:t>Los planes de 2 </a:t>
            </a:r>
            <a:r>
              <a:rPr lang="en-US" dirty="0" err="1"/>
              <a:t>relaciones</a:t>
            </a:r>
            <a:r>
              <a:rPr lang="en-US" dirty="0"/>
              <a:t> con el </a:t>
            </a:r>
            <a:r>
              <a:rPr lang="en-US" dirty="0" err="1"/>
              <a:t>menor</a:t>
            </a:r>
            <a:r>
              <a:rPr lang="en-US" dirty="0"/>
              <a:t> </a:t>
            </a:r>
            <a:r>
              <a:rPr lang="en-US" dirty="0" err="1"/>
              <a:t>costo</a:t>
            </a:r>
            <a:r>
              <a:rPr lang="en-US" dirty="0"/>
              <a:t> se </a:t>
            </a:r>
            <a:r>
              <a:rPr lang="en-US" dirty="0" err="1"/>
              <a:t>eligen</a:t>
            </a:r>
            <a:r>
              <a:rPr lang="en-US" dirty="0"/>
              <a:t> en </a:t>
            </a:r>
            <a:r>
              <a:rPr lang="en-US" dirty="0" err="1"/>
              <a:t>este</a:t>
            </a:r>
            <a:r>
              <a:rPr lang="en-US" dirty="0"/>
              <a:t> </a:t>
            </a:r>
            <a:r>
              <a:rPr lang="en-US" dirty="0" err="1"/>
              <a:t>paso</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sabemos</a:t>
            </a:r>
            <a:r>
              <a:rPr lang="en-US" dirty="0"/>
              <a:t> </a:t>
            </a:r>
            <a:r>
              <a:rPr lang="en-US" dirty="0" err="1"/>
              <a:t>que</a:t>
            </a:r>
            <a:r>
              <a:rPr lang="en-US" dirty="0"/>
              <a:t> hay dos </a:t>
            </a:r>
            <a:r>
              <a:rPr lang="en-US" dirty="0" err="1"/>
              <a:t>alternativas</a:t>
            </a:r>
            <a:r>
              <a:rPr lang="en-US" dirty="0"/>
              <a:t> para </a:t>
            </a:r>
            <a:r>
              <a:rPr lang="en-US" dirty="0" err="1" smtClean="0"/>
              <a:t>hacer</a:t>
            </a:r>
            <a:r>
              <a:rPr lang="en-US" dirty="0" smtClean="0"/>
              <a:t> un join de R1 </a:t>
            </a:r>
            <a:r>
              <a:rPr lang="en-US" dirty="0"/>
              <a:t>y R2, </a:t>
            </a:r>
            <a:r>
              <a:rPr lang="en-US" dirty="0" err="1"/>
              <a:t>según</a:t>
            </a:r>
            <a:r>
              <a:rPr lang="en-US" dirty="0"/>
              <a:t> el </a:t>
            </a:r>
            <a:r>
              <a:rPr lang="en-US" dirty="0" err="1"/>
              <a:t>orden</a:t>
            </a:r>
            <a:r>
              <a:rPr lang="en-US" dirty="0"/>
              <a:t> de los </a:t>
            </a:r>
            <a:r>
              <a:rPr lang="en-US" dirty="0" err="1"/>
              <a:t>operandos</a:t>
            </a:r>
            <a:r>
              <a:rPr lang="en-US" dirty="0"/>
              <a:t>: “R1 JN R2” y “R2 JN R1”. </a:t>
            </a:r>
            <a:r>
              <a:rPr lang="en-US" dirty="0" smtClean="0"/>
              <a:t>(</a:t>
            </a:r>
            <a:r>
              <a:rPr lang="en-US" i="1" dirty="0" smtClean="0"/>
              <a:t>Para </a:t>
            </a:r>
            <a:r>
              <a:rPr lang="en-US" i="1" dirty="0" err="1"/>
              <a:t>cada</a:t>
            </a:r>
            <a:r>
              <a:rPr lang="en-US" i="1" dirty="0"/>
              <a:t> </a:t>
            </a:r>
            <a:r>
              <a:rPr lang="en-US" i="1" dirty="0" err="1"/>
              <a:t>alternativa</a:t>
            </a:r>
            <a:r>
              <a:rPr lang="en-US" i="1" dirty="0"/>
              <a:t>, </a:t>
            </a:r>
            <a:r>
              <a:rPr lang="en-US" i="1" dirty="0" err="1"/>
              <a:t>también</a:t>
            </a:r>
            <a:r>
              <a:rPr lang="en-US" i="1" dirty="0"/>
              <a:t> </a:t>
            </a:r>
            <a:r>
              <a:rPr lang="en-US" i="1" dirty="0" err="1"/>
              <a:t>es</a:t>
            </a:r>
            <a:r>
              <a:rPr lang="en-US" i="1" dirty="0"/>
              <a:t> </a:t>
            </a:r>
            <a:r>
              <a:rPr lang="en-US" i="1" dirty="0" err="1"/>
              <a:t>posible</a:t>
            </a:r>
            <a:r>
              <a:rPr lang="en-US" i="1" dirty="0"/>
              <a:t> </a:t>
            </a:r>
            <a:r>
              <a:rPr lang="en-US" i="1" dirty="0" err="1"/>
              <a:t>unir</a:t>
            </a:r>
            <a:r>
              <a:rPr lang="en-US" i="1" dirty="0"/>
              <a:t> </a:t>
            </a:r>
            <a:r>
              <a:rPr lang="en-US" i="1" dirty="0" err="1"/>
              <a:t>las</a:t>
            </a:r>
            <a:r>
              <a:rPr lang="en-US" i="1" dirty="0"/>
              <a:t> dos </a:t>
            </a:r>
            <a:r>
              <a:rPr lang="en-US" i="1" dirty="0" err="1"/>
              <a:t>relaciones</a:t>
            </a:r>
            <a:r>
              <a:rPr lang="en-US" i="1" dirty="0"/>
              <a:t> </a:t>
            </a:r>
            <a:r>
              <a:rPr lang="en-US" i="1" dirty="0" err="1"/>
              <a:t>basadas</a:t>
            </a:r>
            <a:r>
              <a:rPr lang="en-US" i="1" dirty="0"/>
              <a:t> en </a:t>
            </a:r>
            <a:r>
              <a:rPr lang="en-US" i="1" dirty="0" err="1"/>
              <a:t>cualquiera</a:t>
            </a:r>
            <a:r>
              <a:rPr lang="en-US" i="1" dirty="0"/>
              <a:t> de </a:t>
            </a:r>
            <a:r>
              <a:rPr lang="en-US" i="1" dirty="0" err="1"/>
              <a:t>las</a:t>
            </a:r>
            <a:r>
              <a:rPr lang="en-US" i="1" dirty="0"/>
              <a:t> </a:t>
            </a:r>
            <a:r>
              <a:rPr lang="en-US" i="1" dirty="0" err="1"/>
              <a:t>estrategias</a:t>
            </a:r>
            <a:r>
              <a:rPr lang="en-US" i="1" dirty="0"/>
              <a:t> de </a:t>
            </a:r>
            <a:r>
              <a:rPr lang="en-US" i="1" dirty="0" smtClean="0"/>
              <a:t>join </a:t>
            </a:r>
            <a:r>
              <a:rPr lang="en-US" i="1" dirty="0" err="1" smtClean="0"/>
              <a:t>Sección</a:t>
            </a:r>
            <a:r>
              <a:rPr lang="en-US" i="1" dirty="0" smtClean="0"/>
              <a:t> 4.3). </a:t>
            </a:r>
          </a:p>
          <a:p>
            <a:r>
              <a:rPr lang="en-US" dirty="0" err="1" smtClean="0"/>
              <a:t>Supongamos</a:t>
            </a:r>
            <a:r>
              <a:rPr lang="en-US" dirty="0" smtClean="0"/>
              <a:t> </a:t>
            </a:r>
            <a:r>
              <a:rPr lang="en-US" dirty="0" err="1"/>
              <a:t>que</a:t>
            </a:r>
            <a:r>
              <a:rPr lang="en-US" dirty="0"/>
              <a:t> </a:t>
            </a:r>
            <a:r>
              <a:rPr lang="en-US" dirty="0" err="1"/>
              <a:t>nuestro</a:t>
            </a:r>
            <a:r>
              <a:rPr lang="en-US" dirty="0"/>
              <a:t> </a:t>
            </a:r>
            <a:r>
              <a:rPr lang="en-US" dirty="0" err="1"/>
              <a:t>sistema</a:t>
            </a:r>
            <a:r>
              <a:rPr lang="en-US" dirty="0"/>
              <a:t> solo </a:t>
            </a:r>
            <a:r>
              <a:rPr lang="en-US" dirty="0" err="1"/>
              <a:t>admite</a:t>
            </a:r>
            <a:r>
              <a:rPr lang="en-US" dirty="0"/>
              <a:t> </a:t>
            </a:r>
            <a:r>
              <a:rPr lang="en-US" dirty="0" smtClean="0"/>
              <a:t>joins </a:t>
            </a:r>
            <a:r>
              <a:rPr lang="en-US" u="sng" dirty="0" err="1" smtClean="0"/>
              <a:t>basados</a:t>
            </a:r>
            <a:r>
              <a:rPr lang="en-US" u="sng" dirty="0" smtClean="0"/>
              <a:t> </a:t>
            </a:r>
            <a:r>
              <a:rPr lang="en-US" u="sng" dirty="0"/>
              <a:t>en </a:t>
            </a:r>
            <a:r>
              <a:rPr lang="en-US" u="sng" dirty="0" err="1"/>
              <a:t>filas</a:t>
            </a:r>
            <a:r>
              <a:rPr lang="en-US" u="sng" dirty="0"/>
              <a:t> de </a:t>
            </a:r>
            <a:r>
              <a:rPr lang="en-US" u="sng" dirty="0" err="1"/>
              <a:t>bucle</a:t>
            </a:r>
            <a:r>
              <a:rPr lang="en-US" u="sng" dirty="0"/>
              <a:t> </a:t>
            </a:r>
            <a:r>
              <a:rPr lang="en-US" u="sng" dirty="0" err="1"/>
              <a:t>anidado</a:t>
            </a:r>
            <a:r>
              <a:rPr lang="en-US" u="sng" dirty="0"/>
              <a:t> </a:t>
            </a:r>
            <a:r>
              <a:rPr lang="en-US" dirty="0"/>
              <a:t>y </a:t>
            </a:r>
            <a:r>
              <a:rPr lang="en-US" dirty="0" smtClean="0"/>
              <a:t>joins </a:t>
            </a:r>
            <a:r>
              <a:rPr lang="en-US" dirty="0"/>
              <a:t>sort–merge</a:t>
            </a:r>
            <a:r>
              <a:rPr lang="en-US" dirty="0" smtClean="0"/>
              <a:t>. </a:t>
            </a:r>
            <a:r>
              <a:rPr lang="en-US" dirty="0"/>
              <a:t>Para </a:t>
            </a:r>
            <a:r>
              <a:rPr lang="en-US" dirty="0" err="1"/>
              <a:t>este</a:t>
            </a:r>
            <a:r>
              <a:rPr lang="en-US" dirty="0"/>
              <a:t> </a:t>
            </a:r>
            <a:r>
              <a:rPr lang="en-US" dirty="0" err="1"/>
              <a:t>sistema</a:t>
            </a:r>
            <a:r>
              <a:rPr lang="en-US" dirty="0"/>
              <a:t>, </a:t>
            </a:r>
            <a:r>
              <a:rPr lang="en-US" dirty="0" err="1"/>
              <a:t>habrá</a:t>
            </a:r>
            <a:r>
              <a:rPr lang="en-US" dirty="0"/>
              <a:t> dos </a:t>
            </a:r>
            <a:r>
              <a:rPr lang="en-US" dirty="0" err="1"/>
              <a:t>formas</a:t>
            </a:r>
            <a:r>
              <a:rPr lang="en-US" dirty="0"/>
              <a:t> de </a:t>
            </a:r>
            <a:r>
              <a:rPr lang="en-US" dirty="0" err="1"/>
              <a:t>unir</a:t>
            </a:r>
            <a:r>
              <a:rPr lang="en-US" dirty="0"/>
              <a:t> R1 y R2 y dos </a:t>
            </a:r>
            <a:r>
              <a:rPr lang="en-US" dirty="0" err="1"/>
              <a:t>formas</a:t>
            </a:r>
            <a:r>
              <a:rPr lang="en-US" dirty="0"/>
              <a:t> de </a:t>
            </a:r>
            <a:r>
              <a:rPr lang="en-US" dirty="0" err="1"/>
              <a:t>unir</a:t>
            </a:r>
            <a:r>
              <a:rPr lang="en-US" dirty="0"/>
              <a:t> R2 y R1. </a:t>
            </a:r>
            <a:r>
              <a:rPr lang="en-US" dirty="0" err="1"/>
              <a:t>Dependiendo</a:t>
            </a:r>
            <a:r>
              <a:rPr lang="en-US" dirty="0"/>
              <a:t> de la </a:t>
            </a:r>
            <a:r>
              <a:rPr lang="en-US" dirty="0" err="1"/>
              <a:t>disponibilidad</a:t>
            </a:r>
            <a:r>
              <a:rPr lang="en-US" dirty="0"/>
              <a:t> de </a:t>
            </a:r>
            <a:r>
              <a:rPr lang="en-US" dirty="0" err="1"/>
              <a:t>índices</a:t>
            </a:r>
            <a:r>
              <a:rPr lang="en-US" dirty="0"/>
              <a:t> </a:t>
            </a:r>
            <a:r>
              <a:rPr lang="en-US" dirty="0" err="1"/>
              <a:t>codificados</a:t>
            </a:r>
            <a:r>
              <a:rPr lang="en-US" dirty="0"/>
              <a:t> en los </a:t>
            </a:r>
            <a:r>
              <a:rPr lang="en-US" dirty="0" err="1"/>
              <a:t>atributos</a:t>
            </a:r>
            <a:r>
              <a:rPr lang="en-US" dirty="0"/>
              <a:t> de </a:t>
            </a:r>
            <a:r>
              <a:rPr lang="en-US" dirty="0" smtClean="0"/>
              <a:t>join de </a:t>
            </a:r>
            <a:r>
              <a:rPr lang="en-US" dirty="0" err="1"/>
              <a:t>las</a:t>
            </a:r>
            <a:r>
              <a:rPr lang="en-US" dirty="0"/>
              <a:t> dos </a:t>
            </a:r>
            <a:r>
              <a:rPr lang="en-US" dirty="0" err="1"/>
              <a:t>relaciones</a:t>
            </a:r>
            <a:r>
              <a:rPr lang="en-US" dirty="0"/>
              <a:t>, </a:t>
            </a:r>
            <a:r>
              <a:rPr lang="en-US" dirty="0" smtClean="0"/>
              <a:t>el join de </a:t>
            </a:r>
            <a:r>
              <a:rPr lang="en-US" dirty="0" err="1"/>
              <a:t>bucle</a:t>
            </a:r>
            <a:r>
              <a:rPr lang="en-US" dirty="0"/>
              <a:t> </a:t>
            </a:r>
            <a:r>
              <a:rPr lang="en-US" dirty="0" err="1"/>
              <a:t>anidado</a:t>
            </a:r>
            <a:r>
              <a:rPr lang="en-US" dirty="0"/>
              <a:t> se </a:t>
            </a:r>
            <a:r>
              <a:rPr lang="en-US" dirty="0" err="1"/>
              <a:t>puede</a:t>
            </a:r>
            <a:r>
              <a:rPr lang="en-US" dirty="0"/>
              <a:t> </a:t>
            </a:r>
            <a:r>
              <a:rPr lang="en-US" dirty="0" err="1"/>
              <a:t>implementar</a:t>
            </a:r>
            <a:r>
              <a:rPr lang="en-US" dirty="0"/>
              <a:t> de dos </a:t>
            </a:r>
            <a:r>
              <a:rPr lang="en-US" dirty="0" err="1"/>
              <a:t>maneras</a:t>
            </a:r>
            <a:r>
              <a:rPr lang="en-US" dirty="0"/>
              <a:t> </a:t>
            </a:r>
            <a:r>
              <a:rPr lang="en-US" dirty="0" err="1"/>
              <a:t>diferentes</a:t>
            </a:r>
            <a:r>
              <a:rPr lang="en-US" dirty="0"/>
              <a:t>: </a:t>
            </a:r>
            <a:r>
              <a:rPr lang="en-US" dirty="0" err="1"/>
              <a:t>una</a:t>
            </a:r>
            <a:r>
              <a:rPr lang="en-US" dirty="0"/>
              <a:t> </a:t>
            </a:r>
            <a:r>
              <a:rPr lang="en-US" dirty="0" err="1"/>
              <a:t>que</a:t>
            </a:r>
            <a:r>
              <a:rPr lang="en-US" dirty="0"/>
              <a:t> </a:t>
            </a:r>
            <a:r>
              <a:rPr lang="en-US" dirty="0" err="1"/>
              <a:t>usa</a:t>
            </a:r>
            <a:r>
              <a:rPr lang="en-US" dirty="0"/>
              <a:t> el </a:t>
            </a:r>
            <a:r>
              <a:rPr lang="en-US" dirty="0" err="1"/>
              <a:t>índice</a:t>
            </a:r>
            <a:r>
              <a:rPr lang="en-US" dirty="0"/>
              <a:t> y </a:t>
            </a:r>
            <a:r>
              <a:rPr lang="en-US" dirty="0" err="1"/>
              <a:t>otra</a:t>
            </a:r>
            <a:r>
              <a:rPr lang="en-US" dirty="0"/>
              <a:t> </a:t>
            </a:r>
            <a:r>
              <a:rPr lang="en-US" dirty="0" err="1"/>
              <a:t>que</a:t>
            </a:r>
            <a:r>
              <a:rPr lang="en-US" dirty="0"/>
              <a:t> no lo </a:t>
            </a:r>
            <a:r>
              <a:rPr lang="en-US" dirty="0" err="1"/>
              <a:t>hace</a:t>
            </a:r>
            <a:r>
              <a:rPr lang="en-US" dirty="0"/>
              <a:t>. </a:t>
            </a:r>
            <a:endParaRPr lang="en-US" dirty="0" smtClean="0"/>
          </a:p>
          <a:p>
            <a:r>
              <a:rPr lang="en-US" dirty="0" smtClean="0"/>
              <a:t>Como </a:t>
            </a:r>
            <a:r>
              <a:rPr lang="en-US" dirty="0" err="1"/>
              <a:t>resultado</a:t>
            </a:r>
            <a:r>
              <a:rPr lang="en-US" dirty="0"/>
              <a:t>, para </a:t>
            </a:r>
            <a:r>
              <a:rPr lang="en-US" dirty="0" err="1"/>
              <a:t>cada</a:t>
            </a:r>
            <a:r>
              <a:rPr lang="en-US" dirty="0"/>
              <a:t> par de </a:t>
            </a:r>
            <a:r>
              <a:rPr lang="en-US" dirty="0" err="1"/>
              <a:t>relaciones</a:t>
            </a:r>
            <a:r>
              <a:rPr lang="en-US" dirty="0"/>
              <a:t>, </a:t>
            </a:r>
            <a:r>
              <a:rPr lang="en-US" dirty="0" err="1"/>
              <a:t>este</a:t>
            </a:r>
            <a:r>
              <a:rPr lang="en-US" dirty="0"/>
              <a:t> </a:t>
            </a:r>
            <a:r>
              <a:rPr lang="en-US" dirty="0" err="1"/>
              <a:t>sistema</a:t>
            </a:r>
            <a:r>
              <a:rPr lang="en-US" dirty="0"/>
              <a:t> </a:t>
            </a:r>
            <a:r>
              <a:rPr lang="en-US" dirty="0" err="1"/>
              <a:t>debe</a:t>
            </a:r>
            <a:r>
              <a:rPr lang="en-US" dirty="0"/>
              <a:t> </a:t>
            </a:r>
            <a:r>
              <a:rPr lang="en-US" dirty="0" err="1"/>
              <a:t>considerar</a:t>
            </a:r>
            <a:r>
              <a:rPr lang="en-US" dirty="0"/>
              <a:t> </a:t>
            </a:r>
            <a:r>
              <a:rPr lang="en-US" dirty="0" err="1"/>
              <a:t>seis</a:t>
            </a:r>
            <a:r>
              <a:rPr lang="en-US" dirty="0"/>
              <a:t> </a:t>
            </a:r>
            <a:r>
              <a:rPr lang="en-US" dirty="0" err="1"/>
              <a:t>alternativas</a:t>
            </a:r>
            <a:r>
              <a:rPr lang="en-US" dirty="0"/>
              <a:t> de </a:t>
            </a:r>
            <a:r>
              <a:rPr lang="en-US" dirty="0" smtClean="0"/>
              <a:t>join </a:t>
            </a:r>
            <a:r>
              <a:rPr lang="en-US" dirty="0" err="1" smtClean="0"/>
              <a:t>diferentes</a:t>
            </a:r>
            <a:r>
              <a:rPr lang="en-US" dirty="0" smtClean="0"/>
              <a:t> </a:t>
            </a:r>
            <a:r>
              <a:rPr lang="en-US" dirty="0"/>
              <a:t>(</a:t>
            </a:r>
            <a:r>
              <a:rPr lang="en-US" dirty="0" err="1"/>
              <a:t>cada</a:t>
            </a:r>
            <a:r>
              <a:rPr lang="en-US" dirty="0"/>
              <a:t> </a:t>
            </a:r>
            <a:r>
              <a:rPr lang="en-US" dirty="0" err="1"/>
              <a:t>alternativa</a:t>
            </a:r>
            <a:r>
              <a:rPr lang="en-US" dirty="0"/>
              <a:t> de </a:t>
            </a:r>
            <a:r>
              <a:rPr lang="en-US" dirty="0" err="1"/>
              <a:t>ordenamiento</a:t>
            </a:r>
            <a:r>
              <a:rPr lang="en-US" dirty="0"/>
              <a:t> de </a:t>
            </a:r>
            <a:r>
              <a:rPr lang="en-US" dirty="0" err="1"/>
              <a:t>operandos</a:t>
            </a:r>
            <a:r>
              <a:rPr lang="en-US" dirty="0"/>
              <a:t> </a:t>
            </a:r>
            <a:r>
              <a:rPr lang="en-US" dirty="0" err="1"/>
              <a:t>puede</a:t>
            </a:r>
            <a:r>
              <a:rPr lang="en-US" dirty="0"/>
              <a:t> </a:t>
            </a:r>
            <a:r>
              <a:rPr lang="en-US" dirty="0" err="1"/>
              <a:t>usar</a:t>
            </a:r>
            <a:r>
              <a:rPr lang="en-US" dirty="0"/>
              <a:t> </a:t>
            </a:r>
            <a:r>
              <a:rPr lang="en-US" dirty="0" err="1"/>
              <a:t>una</a:t>
            </a:r>
            <a:r>
              <a:rPr lang="en-US" dirty="0"/>
              <a:t> de </a:t>
            </a:r>
            <a:r>
              <a:rPr lang="en-US" dirty="0" err="1"/>
              <a:t>las</a:t>
            </a:r>
            <a:r>
              <a:rPr lang="en-US" dirty="0"/>
              <a:t> dos </a:t>
            </a:r>
            <a:r>
              <a:rPr lang="en-US" dirty="0" err="1"/>
              <a:t>alternativas</a:t>
            </a:r>
            <a:r>
              <a:rPr lang="en-US" dirty="0"/>
              <a:t> de </a:t>
            </a:r>
            <a:r>
              <a:rPr lang="en-US" dirty="0" smtClean="0"/>
              <a:t>join de </a:t>
            </a:r>
            <a:r>
              <a:rPr lang="en-US" dirty="0" err="1"/>
              <a:t>bucle</a:t>
            </a:r>
            <a:r>
              <a:rPr lang="en-US" dirty="0"/>
              <a:t> </a:t>
            </a:r>
            <a:r>
              <a:rPr lang="en-US" dirty="0" err="1"/>
              <a:t>anidado</a:t>
            </a:r>
            <a:r>
              <a:rPr lang="en-US" dirty="0"/>
              <a:t> o la </a:t>
            </a:r>
            <a:r>
              <a:rPr lang="en-US" dirty="0" err="1"/>
              <a:t>alternativa</a:t>
            </a:r>
            <a:r>
              <a:rPr lang="en-US" dirty="0"/>
              <a:t> sort–merge</a:t>
            </a:r>
            <a:r>
              <a:rPr lang="en-US" dirty="0" smtClean="0"/>
              <a:t>). </a:t>
            </a:r>
            <a:endParaRPr lang="en-US" dirty="0"/>
          </a:p>
        </p:txBody>
      </p:sp>
    </p:spTree>
    <p:extLst>
      <p:ext uri="{BB962C8B-B14F-4D97-AF65-F5344CB8AC3E}">
        <p14:creationId xmlns:p14="http://schemas.microsoft.com/office/powerpoint/2010/main" val="2129758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a:bodyPr>
          <a:lstStyle/>
          <a:p>
            <a:r>
              <a:rPr lang="en-US" dirty="0"/>
              <a:t>Dado </a:t>
            </a:r>
            <a:r>
              <a:rPr lang="en-US" dirty="0" err="1"/>
              <a:t>que</a:t>
            </a:r>
            <a:r>
              <a:rPr lang="en-US" dirty="0"/>
              <a:t> </a:t>
            </a:r>
            <a:r>
              <a:rPr lang="en-US" dirty="0"/>
              <a:t>sort–merge join </a:t>
            </a:r>
            <a:r>
              <a:rPr lang="en-US" dirty="0" smtClean="0"/>
              <a:t>produce </a:t>
            </a:r>
            <a:r>
              <a:rPr lang="en-US" dirty="0" err="1"/>
              <a:t>una</a:t>
            </a:r>
            <a:r>
              <a:rPr lang="en-US" dirty="0"/>
              <a:t> </a:t>
            </a:r>
            <a:r>
              <a:rPr lang="en-US" dirty="0" err="1"/>
              <a:t>relación</a:t>
            </a:r>
            <a:r>
              <a:rPr lang="en-US" dirty="0"/>
              <a:t> </a:t>
            </a:r>
            <a:r>
              <a:rPr lang="en-US" dirty="0" err="1"/>
              <a:t>intermedia</a:t>
            </a:r>
            <a:r>
              <a:rPr lang="en-US" dirty="0"/>
              <a:t> </a:t>
            </a:r>
            <a:r>
              <a:rPr lang="en-US" dirty="0" err="1"/>
              <a:t>ordenada</a:t>
            </a:r>
            <a:r>
              <a:rPr lang="en-US" dirty="0"/>
              <a:t>, </a:t>
            </a:r>
            <a:r>
              <a:rPr lang="en-US" dirty="0" err="1"/>
              <a:t>este</a:t>
            </a:r>
            <a:r>
              <a:rPr lang="en-US" dirty="0"/>
              <a:t> plan se </a:t>
            </a:r>
            <a:r>
              <a:rPr lang="en-US" dirty="0" err="1"/>
              <a:t>mantiene</a:t>
            </a:r>
            <a:r>
              <a:rPr lang="en-US" dirty="0"/>
              <a:t> </a:t>
            </a:r>
            <a:r>
              <a:rPr lang="en-US" dirty="0" err="1"/>
              <a:t>como</a:t>
            </a:r>
            <a:r>
              <a:rPr lang="en-US" dirty="0"/>
              <a:t> un plan </a:t>
            </a:r>
            <a:r>
              <a:rPr lang="en-US" dirty="0" smtClean="0"/>
              <a:t>de inter</a:t>
            </a:r>
            <a:r>
              <a:rPr lang="es-ES" dirty="0" err="1" smtClean="0"/>
              <a:t>és</a:t>
            </a:r>
            <a:r>
              <a:rPr lang="en-US" dirty="0" smtClean="0"/>
              <a:t>. </a:t>
            </a:r>
          </a:p>
          <a:p>
            <a:r>
              <a:rPr lang="en-US" dirty="0" err="1" smtClean="0"/>
              <a:t>Cuando</a:t>
            </a:r>
            <a:r>
              <a:rPr lang="en-US" dirty="0" smtClean="0"/>
              <a:t> </a:t>
            </a:r>
            <a:r>
              <a:rPr lang="en-US" dirty="0" err="1"/>
              <a:t>consideramos</a:t>
            </a:r>
            <a:r>
              <a:rPr lang="en-US" dirty="0"/>
              <a:t> </a:t>
            </a:r>
            <a:r>
              <a:rPr lang="en-US" dirty="0" err="1"/>
              <a:t>las</a:t>
            </a:r>
            <a:r>
              <a:rPr lang="en-US" dirty="0"/>
              <a:t> dos </a:t>
            </a:r>
            <a:r>
              <a:rPr lang="en-US" dirty="0" err="1"/>
              <a:t>alternativas</a:t>
            </a:r>
            <a:r>
              <a:rPr lang="en-US" dirty="0"/>
              <a:t> de </a:t>
            </a:r>
            <a:r>
              <a:rPr lang="en-US" dirty="0" smtClean="0"/>
              <a:t>join de </a:t>
            </a:r>
            <a:r>
              <a:rPr lang="en-US" dirty="0" err="1"/>
              <a:t>bucle</a:t>
            </a:r>
            <a:r>
              <a:rPr lang="en-US" dirty="0"/>
              <a:t> </a:t>
            </a:r>
            <a:r>
              <a:rPr lang="en-US" dirty="0" err="1"/>
              <a:t>anidado</a:t>
            </a:r>
            <a:r>
              <a:rPr lang="en-US" dirty="0"/>
              <a:t>, solo </a:t>
            </a:r>
            <a:r>
              <a:rPr lang="en-US" dirty="0" err="1"/>
              <a:t>mantenemos</a:t>
            </a:r>
            <a:r>
              <a:rPr lang="en-US" dirty="0"/>
              <a:t> el plan con el </a:t>
            </a:r>
            <a:r>
              <a:rPr lang="en-US" dirty="0" err="1"/>
              <a:t>costo</a:t>
            </a:r>
            <a:r>
              <a:rPr lang="en-US" dirty="0"/>
              <a:t> </a:t>
            </a:r>
            <a:r>
              <a:rPr lang="en-US" dirty="0" err="1"/>
              <a:t>más</a:t>
            </a:r>
            <a:r>
              <a:rPr lang="en-US" dirty="0"/>
              <a:t> </a:t>
            </a:r>
            <a:r>
              <a:rPr lang="en-US" dirty="0" err="1"/>
              <a:t>bajo</a:t>
            </a:r>
            <a:r>
              <a:rPr lang="en-US" dirty="0"/>
              <a:t> </a:t>
            </a:r>
            <a:r>
              <a:rPr lang="en-US" dirty="0" smtClean="0"/>
              <a:t>y </a:t>
            </a:r>
            <a:r>
              <a:rPr lang="en-US" dirty="0" err="1" smtClean="0"/>
              <a:t>si</a:t>
            </a:r>
            <a:r>
              <a:rPr lang="en-US" dirty="0" smtClean="0"/>
              <a:t> </a:t>
            </a:r>
            <a:r>
              <a:rPr lang="en-US" dirty="0" err="1"/>
              <a:t>su</a:t>
            </a:r>
            <a:r>
              <a:rPr lang="en-US" dirty="0"/>
              <a:t> </a:t>
            </a:r>
            <a:r>
              <a:rPr lang="en-US" dirty="0" err="1"/>
              <a:t>costo</a:t>
            </a:r>
            <a:r>
              <a:rPr lang="en-US" dirty="0"/>
              <a:t> </a:t>
            </a:r>
            <a:r>
              <a:rPr lang="en-US" dirty="0" err="1"/>
              <a:t>es</a:t>
            </a:r>
            <a:r>
              <a:rPr lang="en-US" dirty="0"/>
              <a:t> </a:t>
            </a:r>
            <a:r>
              <a:rPr lang="en-US" dirty="0" err="1"/>
              <a:t>menor</a:t>
            </a:r>
            <a:r>
              <a:rPr lang="en-US" dirty="0"/>
              <a:t> </a:t>
            </a:r>
            <a:r>
              <a:rPr lang="en-US" dirty="0" err="1"/>
              <a:t>que</a:t>
            </a:r>
            <a:r>
              <a:rPr lang="en-US" dirty="0"/>
              <a:t> el </a:t>
            </a:r>
            <a:r>
              <a:rPr lang="en-US" dirty="0" err="1"/>
              <a:t>costo</a:t>
            </a:r>
            <a:r>
              <a:rPr lang="en-US" dirty="0"/>
              <a:t> de </a:t>
            </a:r>
            <a:r>
              <a:rPr lang="en-US" dirty="0"/>
              <a:t>sort–merge </a:t>
            </a:r>
            <a:r>
              <a:rPr lang="en-US" dirty="0" smtClean="0"/>
              <a:t>join. </a:t>
            </a:r>
          </a:p>
          <a:p>
            <a:r>
              <a:rPr lang="en-US" dirty="0" err="1" smtClean="0"/>
              <a:t>Suponiendo</a:t>
            </a:r>
            <a:r>
              <a:rPr lang="en-US" dirty="0" smtClean="0"/>
              <a:t> </a:t>
            </a:r>
            <a:r>
              <a:rPr lang="en-US" dirty="0" err="1"/>
              <a:t>que</a:t>
            </a:r>
            <a:r>
              <a:rPr lang="en-US" dirty="0"/>
              <a:t> solo </a:t>
            </a:r>
            <a:r>
              <a:rPr lang="en-US" dirty="0" err="1"/>
              <a:t>mantenemos</a:t>
            </a:r>
            <a:r>
              <a:rPr lang="en-US" dirty="0"/>
              <a:t> un plan para </a:t>
            </a:r>
            <a:r>
              <a:rPr lang="en-US" dirty="0" err="1"/>
              <a:t>cada</a:t>
            </a:r>
            <a:r>
              <a:rPr lang="en-US" dirty="0"/>
              <a:t> par de </a:t>
            </a:r>
            <a:r>
              <a:rPr lang="en-US" dirty="0" err="1"/>
              <a:t>relaciones</a:t>
            </a:r>
            <a:r>
              <a:rPr lang="en-US" dirty="0"/>
              <a:t>, </a:t>
            </a:r>
            <a:r>
              <a:rPr lang="en-US" dirty="0" err="1"/>
              <a:t>podemos</a:t>
            </a:r>
            <a:r>
              <a:rPr lang="en-US" dirty="0"/>
              <a:t> </a:t>
            </a:r>
            <a:r>
              <a:rPr lang="en-US" dirty="0" err="1"/>
              <a:t>indicar</a:t>
            </a:r>
            <a:r>
              <a:rPr lang="en-US" dirty="0"/>
              <a:t> </a:t>
            </a:r>
            <a:r>
              <a:rPr lang="en-US" dirty="0" err="1"/>
              <a:t>estos</a:t>
            </a:r>
            <a:r>
              <a:rPr lang="en-US" dirty="0"/>
              <a:t> planes </a:t>
            </a:r>
            <a:r>
              <a:rPr lang="en-US" dirty="0" err="1"/>
              <a:t>como</a:t>
            </a:r>
            <a:r>
              <a:rPr lang="en-US" dirty="0"/>
              <a:t> P12, P13,. . ., P1N, P21,. . ., PNN − 1, </a:t>
            </a:r>
            <a:r>
              <a:rPr lang="en-US" dirty="0" err="1"/>
              <a:t>donde</a:t>
            </a:r>
            <a:r>
              <a:rPr lang="en-US" dirty="0"/>
              <a:t> los dos </a:t>
            </a:r>
            <a:r>
              <a:rPr lang="en-US" dirty="0" err="1"/>
              <a:t>dígitos</a:t>
            </a:r>
            <a:r>
              <a:rPr lang="en-US" dirty="0"/>
              <a:t> en los </a:t>
            </a:r>
            <a:r>
              <a:rPr lang="en-US" dirty="0" err="1" smtClean="0"/>
              <a:t>subíndices</a:t>
            </a:r>
            <a:r>
              <a:rPr lang="en-US" dirty="0" smtClean="0"/>
              <a:t> </a:t>
            </a:r>
            <a:r>
              <a:rPr lang="en-US" dirty="0"/>
              <a:t>se </a:t>
            </a:r>
            <a:r>
              <a:rPr lang="en-US" dirty="0" err="1"/>
              <a:t>refieren</a:t>
            </a:r>
            <a:r>
              <a:rPr lang="en-US" dirty="0"/>
              <a:t> a </a:t>
            </a:r>
            <a:r>
              <a:rPr lang="en-US" dirty="0" err="1"/>
              <a:t>las</a:t>
            </a:r>
            <a:r>
              <a:rPr lang="en-US" dirty="0"/>
              <a:t> </a:t>
            </a:r>
            <a:r>
              <a:rPr lang="en-US" dirty="0" err="1"/>
              <a:t>relaciones</a:t>
            </a:r>
            <a:r>
              <a:rPr lang="en-US" dirty="0"/>
              <a:t> y al </a:t>
            </a:r>
            <a:r>
              <a:rPr lang="en-US" dirty="0" err="1"/>
              <a:t>orden</a:t>
            </a:r>
            <a:r>
              <a:rPr lang="en-US" dirty="0"/>
              <a:t> de </a:t>
            </a:r>
            <a:r>
              <a:rPr lang="en-US" dirty="0" err="1" smtClean="0"/>
              <a:t>su</a:t>
            </a:r>
            <a:r>
              <a:rPr lang="en-US" dirty="0" smtClean="0"/>
              <a:t> join. </a:t>
            </a:r>
            <a:r>
              <a:rPr lang="en-US" dirty="0"/>
              <a:t>En </a:t>
            </a:r>
            <a:r>
              <a:rPr lang="en-US" dirty="0" err="1"/>
              <a:t>otras</a:t>
            </a:r>
            <a:r>
              <a:rPr lang="en-US" dirty="0"/>
              <a:t> palabras, el plan </a:t>
            </a:r>
            <a:r>
              <a:rPr lang="en-US" dirty="0" err="1"/>
              <a:t>que</a:t>
            </a:r>
            <a:r>
              <a:rPr lang="en-US" dirty="0"/>
              <a:t> </a:t>
            </a:r>
            <a:r>
              <a:rPr lang="en-US" dirty="0" err="1"/>
              <a:t>mantenemos</a:t>
            </a:r>
            <a:r>
              <a:rPr lang="en-US" dirty="0"/>
              <a:t> para la </a:t>
            </a:r>
            <a:r>
              <a:rPr lang="en-US" dirty="0" err="1"/>
              <a:t>unión</a:t>
            </a:r>
            <a:r>
              <a:rPr lang="en-US" dirty="0"/>
              <a:t> entre R1 y R2 se llama "P12", </a:t>
            </a:r>
            <a:r>
              <a:rPr lang="en-US" dirty="0" err="1"/>
              <a:t>mientras</a:t>
            </a:r>
            <a:r>
              <a:rPr lang="en-US" dirty="0"/>
              <a:t> </a:t>
            </a:r>
            <a:r>
              <a:rPr lang="en-US" dirty="0" err="1"/>
              <a:t>que</a:t>
            </a:r>
            <a:r>
              <a:rPr lang="en-US" dirty="0"/>
              <a:t> el plan </a:t>
            </a:r>
            <a:r>
              <a:rPr lang="en-US" dirty="0" err="1"/>
              <a:t>que</a:t>
            </a:r>
            <a:r>
              <a:rPr lang="en-US" dirty="0"/>
              <a:t> </a:t>
            </a:r>
            <a:r>
              <a:rPr lang="en-US" dirty="0" err="1"/>
              <a:t>mantenemos</a:t>
            </a:r>
            <a:r>
              <a:rPr lang="en-US" dirty="0"/>
              <a:t> para la </a:t>
            </a:r>
            <a:r>
              <a:rPr lang="en-US" dirty="0" err="1"/>
              <a:t>unión</a:t>
            </a:r>
            <a:r>
              <a:rPr lang="en-US" dirty="0"/>
              <a:t> entre R2 y R1 se llama "P21".</a:t>
            </a:r>
            <a:endParaRPr lang="en-US" dirty="0"/>
          </a:p>
        </p:txBody>
      </p:sp>
    </p:spTree>
    <p:extLst>
      <p:ext uri="{BB962C8B-B14F-4D97-AF65-F5344CB8AC3E}">
        <p14:creationId xmlns:p14="http://schemas.microsoft.com/office/powerpoint/2010/main" val="1659639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a:bodyPr>
          <a:lstStyle/>
          <a:p>
            <a:pPr marL="0" indent="0">
              <a:buNone/>
            </a:pPr>
            <a:r>
              <a:rPr lang="en-US" b="1" dirty="0"/>
              <a:t>Paso 3:</a:t>
            </a:r>
            <a:r>
              <a:rPr lang="en-US" dirty="0"/>
              <a:t> </a:t>
            </a:r>
            <a:r>
              <a:rPr lang="en-US" dirty="0" err="1"/>
              <a:t>Generar</a:t>
            </a:r>
            <a:r>
              <a:rPr lang="en-US" dirty="0"/>
              <a:t> </a:t>
            </a:r>
            <a:r>
              <a:rPr lang="en-US" dirty="0" err="1"/>
              <a:t>todos</a:t>
            </a:r>
            <a:r>
              <a:rPr lang="en-US" dirty="0"/>
              <a:t> los planes de 3 </a:t>
            </a:r>
            <a:r>
              <a:rPr lang="en-US" dirty="0" err="1" smtClean="0"/>
              <a:t>relaciones</a:t>
            </a:r>
            <a:r>
              <a:rPr lang="en-US" dirty="0" smtClean="0"/>
              <a:t> (</a:t>
            </a:r>
            <a:r>
              <a:rPr lang="en-US" dirty="0"/>
              <a:t>Generate All 3-Relation Plans</a:t>
            </a:r>
            <a:r>
              <a:rPr lang="en-US" dirty="0" smtClean="0"/>
              <a:t>). </a:t>
            </a:r>
          </a:p>
          <a:p>
            <a:r>
              <a:rPr lang="en-US" dirty="0" smtClean="0"/>
              <a:t>En </a:t>
            </a:r>
            <a:r>
              <a:rPr lang="en-US" dirty="0" err="1"/>
              <a:t>este</a:t>
            </a:r>
            <a:r>
              <a:rPr lang="en-US" dirty="0"/>
              <a:t> </a:t>
            </a:r>
            <a:r>
              <a:rPr lang="en-US" dirty="0" err="1"/>
              <a:t>paso</a:t>
            </a:r>
            <a:r>
              <a:rPr lang="en-US" dirty="0"/>
              <a:t>, el </a:t>
            </a:r>
            <a:r>
              <a:rPr lang="en-US" dirty="0" err="1"/>
              <a:t>algoritmo</a:t>
            </a:r>
            <a:r>
              <a:rPr lang="en-US" dirty="0"/>
              <a:t> </a:t>
            </a:r>
            <a:r>
              <a:rPr lang="en-US" dirty="0" err="1"/>
              <a:t>combina</a:t>
            </a:r>
            <a:r>
              <a:rPr lang="en-US" dirty="0"/>
              <a:t> </a:t>
            </a:r>
            <a:r>
              <a:rPr lang="en-US" dirty="0" err="1"/>
              <a:t>todos</a:t>
            </a:r>
            <a:r>
              <a:rPr lang="en-US" dirty="0"/>
              <a:t> los planes de 2 </a:t>
            </a:r>
            <a:r>
              <a:rPr lang="en-US" dirty="0" err="1"/>
              <a:t>relaciones</a:t>
            </a:r>
            <a:r>
              <a:rPr lang="en-US" dirty="0"/>
              <a:t> del Paso 2, con los planes de 1 </a:t>
            </a:r>
            <a:r>
              <a:rPr lang="en-US" dirty="0" err="1"/>
              <a:t>relación</a:t>
            </a:r>
            <a:r>
              <a:rPr lang="en-US" dirty="0"/>
              <a:t> del Paso 1 para </a:t>
            </a:r>
            <a:r>
              <a:rPr lang="en-US" dirty="0" err="1"/>
              <a:t>formar</a:t>
            </a:r>
            <a:r>
              <a:rPr lang="en-US" dirty="0"/>
              <a:t> planes de 3 </a:t>
            </a:r>
            <a:r>
              <a:rPr lang="en-US" dirty="0" err="1"/>
              <a:t>relaciones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supongamos</a:t>
            </a:r>
            <a:r>
              <a:rPr lang="en-US" dirty="0"/>
              <a:t> </a:t>
            </a:r>
            <a:r>
              <a:rPr lang="en-US" dirty="0" err="1"/>
              <a:t>que</a:t>
            </a:r>
            <a:r>
              <a:rPr lang="en-US" dirty="0"/>
              <a:t> </a:t>
            </a:r>
            <a:r>
              <a:rPr lang="en-US" dirty="0" err="1"/>
              <a:t>las</a:t>
            </a:r>
            <a:r>
              <a:rPr lang="en-US" dirty="0"/>
              <a:t> </a:t>
            </a:r>
            <a:r>
              <a:rPr lang="en-US" dirty="0" err="1"/>
              <a:t>consultas</a:t>
            </a:r>
            <a:r>
              <a:rPr lang="en-US" dirty="0"/>
              <a:t> </a:t>
            </a:r>
            <a:r>
              <a:rPr lang="en-US" dirty="0" err="1"/>
              <a:t>requieren</a:t>
            </a:r>
            <a:r>
              <a:rPr lang="en-US" dirty="0"/>
              <a:t> "R1 JN R2 JN R4". </a:t>
            </a:r>
            <a:r>
              <a:rPr lang="en-US" dirty="0" err="1"/>
              <a:t>Además</a:t>
            </a:r>
            <a:r>
              <a:rPr lang="en-US" dirty="0"/>
              <a:t>, </a:t>
            </a:r>
            <a:r>
              <a:rPr lang="en-US" dirty="0" err="1"/>
              <a:t>supongamos</a:t>
            </a:r>
            <a:r>
              <a:rPr lang="en-US" dirty="0"/>
              <a:t> </a:t>
            </a:r>
            <a:r>
              <a:rPr lang="en-US" dirty="0" err="1"/>
              <a:t>que</a:t>
            </a:r>
            <a:r>
              <a:rPr lang="en-US" dirty="0"/>
              <a:t> el plan P12 de 2 </a:t>
            </a:r>
            <a:r>
              <a:rPr lang="en-US" dirty="0" err="1"/>
              <a:t>relaciones</a:t>
            </a:r>
            <a:r>
              <a:rPr lang="en-US" dirty="0"/>
              <a:t>, </a:t>
            </a:r>
            <a:r>
              <a:rPr lang="en-US" dirty="0" err="1"/>
              <a:t>que</a:t>
            </a:r>
            <a:r>
              <a:rPr lang="en-US" dirty="0"/>
              <a:t> </a:t>
            </a:r>
            <a:r>
              <a:rPr lang="en-US" dirty="0" err="1" smtClean="0"/>
              <a:t>hace</a:t>
            </a:r>
            <a:r>
              <a:rPr lang="en-US" dirty="0" smtClean="0"/>
              <a:t> el join de </a:t>
            </a:r>
            <a:r>
              <a:rPr lang="en-US" dirty="0"/>
              <a:t>R1 y R2 y produce R12, se </a:t>
            </a:r>
            <a:r>
              <a:rPr lang="en-US" dirty="0" err="1"/>
              <a:t>mantiene</a:t>
            </a:r>
            <a:r>
              <a:rPr lang="en-US" dirty="0"/>
              <a:t> en el Paso 2. En </a:t>
            </a:r>
            <a:r>
              <a:rPr lang="en-US" dirty="0" err="1"/>
              <a:t>este</a:t>
            </a:r>
            <a:r>
              <a:rPr lang="en-US" dirty="0"/>
              <a:t> </a:t>
            </a:r>
            <a:r>
              <a:rPr lang="en-US" dirty="0" err="1"/>
              <a:t>caso</a:t>
            </a:r>
            <a:r>
              <a:rPr lang="en-US" dirty="0"/>
              <a:t>, "R12 JN </a:t>
            </a:r>
            <a:r>
              <a:rPr lang="en-US" dirty="0" smtClean="0"/>
              <a:t>R4” y “ </a:t>
            </a:r>
            <a:r>
              <a:rPr lang="en-US" dirty="0"/>
              <a:t>R4 JN R12 ”</a:t>
            </a:r>
            <a:r>
              <a:rPr lang="en-US" dirty="0" err="1"/>
              <a:t>deben</a:t>
            </a:r>
            <a:r>
              <a:rPr lang="en-US" dirty="0"/>
              <a:t> </a:t>
            </a:r>
            <a:r>
              <a:rPr lang="en-US" dirty="0" err="1"/>
              <a:t>ser</a:t>
            </a:r>
            <a:r>
              <a:rPr lang="en-US" dirty="0"/>
              <a:t> </a:t>
            </a:r>
            <a:r>
              <a:rPr lang="en-US" dirty="0" err="1"/>
              <a:t>considerados</a:t>
            </a:r>
            <a:r>
              <a:rPr lang="en-US" dirty="0"/>
              <a:t>. Para </a:t>
            </a:r>
            <a:r>
              <a:rPr lang="en-US" dirty="0" err="1"/>
              <a:t>cada</a:t>
            </a:r>
            <a:r>
              <a:rPr lang="en-US" dirty="0"/>
              <a:t> </a:t>
            </a:r>
            <a:r>
              <a:rPr lang="en-US" dirty="0" err="1"/>
              <a:t>una</a:t>
            </a:r>
            <a:r>
              <a:rPr lang="en-US" dirty="0"/>
              <a:t> de </a:t>
            </a:r>
            <a:r>
              <a:rPr lang="en-US" dirty="0" err="1"/>
              <a:t>estas</a:t>
            </a:r>
            <a:r>
              <a:rPr lang="en-US" dirty="0"/>
              <a:t> </a:t>
            </a:r>
            <a:r>
              <a:rPr lang="en-US" dirty="0" err="1"/>
              <a:t>alternativas</a:t>
            </a:r>
            <a:r>
              <a:rPr lang="en-US" dirty="0"/>
              <a:t>, </a:t>
            </a:r>
            <a:r>
              <a:rPr lang="en-US" dirty="0" err="1"/>
              <a:t>consideramos</a:t>
            </a:r>
            <a:r>
              <a:rPr lang="en-US" dirty="0"/>
              <a:t> </a:t>
            </a:r>
            <a:r>
              <a:rPr lang="en-US" dirty="0" err="1"/>
              <a:t>todas</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smtClean="0"/>
              <a:t>el join y </a:t>
            </a:r>
            <a:r>
              <a:rPr lang="en-US" dirty="0" err="1"/>
              <a:t>mantenemos</a:t>
            </a:r>
            <a:r>
              <a:rPr lang="en-US" dirty="0"/>
              <a:t> el plan </a:t>
            </a:r>
            <a:r>
              <a:rPr lang="en-US" dirty="0" err="1" smtClean="0"/>
              <a:t>óptimo</a:t>
            </a:r>
            <a:r>
              <a:rPr lang="en-US" dirty="0" smtClean="0"/>
              <a:t>.</a:t>
            </a:r>
            <a:endParaRPr lang="en-US" dirty="0"/>
          </a:p>
        </p:txBody>
      </p:sp>
    </p:spTree>
    <p:extLst>
      <p:ext uri="{BB962C8B-B14F-4D97-AF65-F5344CB8AC3E}">
        <p14:creationId xmlns:p14="http://schemas.microsoft.com/office/powerpoint/2010/main" val="1375242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1"/>
            <a:ext cx="10515600" cy="4681728"/>
          </a:xfrm>
        </p:spPr>
        <p:txBody>
          <a:bodyPr>
            <a:normAutofit fontScale="92500" lnSpcReduction="10000"/>
          </a:bodyPr>
          <a:lstStyle/>
          <a:p>
            <a:pPr marL="0" indent="0">
              <a:buNone/>
            </a:pPr>
            <a:r>
              <a:rPr lang="en-US" b="1" dirty="0"/>
              <a:t>Paso 4:</a:t>
            </a:r>
            <a:r>
              <a:rPr lang="en-US" dirty="0"/>
              <a:t> </a:t>
            </a:r>
            <a:r>
              <a:rPr lang="en-US" dirty="0" err="1"/>
              <a:t>Generar</a:t>
            </a:r>
            <a:r>
              <a:rPr lang="en-US" dirty="0"/>
              <a:t> </a:t>
            </a:r>
            <a:r>
              <a:rPr lang="en-US" dirty="0" err="1"/>
              <a:t>todos</a:t>
            </a:r>
            <a:r>
              <a:rPr lang="en-US" dirty="0"/>
              <a:t> los planes de 4 </a:t>
            </a:r>
            <a:r>
              <a:rPr lang="en-US" dirty="0" err="1" smtClean="0"/>
              <a:t>relaciones</a:t>
            </a:r>
            <a:r>
              <a:rPr lang="en-US" dirty="0" smtClean="0"/>
              <a:t> (</a:t>
            </a:r>
            <a:r>
              <a:rPr lang="en-US" dirty="0"/>
              <a:t>Generate All 4-Relation </a:t>
            </a:r>
            <a:r>
              <a:rPr lang="en-US" dirty="0" smtClean="0"/>
              <a:t>Plans). </a:t>
            </a:r>
          </a:p>
          <a:p>
            <a:r>
              <a:rPr lang="en-US" dirty="0" smtClean="0"/>
              <a:t>En </a:t>
            </a:r>
            <a:r>
              <a:rPr lang="en-US" dirty="0" err="1"/>
              <a:t>este</a:t>
            </a:r>
            <a:r>
              <a:rPr lang="en-US" dirty="0"/>
              <a:t> </a:t>
            </a:r>
            <a:r>
              <a:rPr lang="en-US" dirty="0" err="1"/>
              <a:t>paso</a:t>
            </a:r>
            <a:r>
              <a:rPr lang="en-US" dirty="0"/>
              <a:t>, el </a:t>
            </a:r>
            <a:r>
              <a:rPr lang="en-US" dirty="0" err="1"/>
              <a:t>algoritmo</a:t>
            </a:r>
            <a:r>
              <a:rPr lang="en-US" dirty="0"/>
              <a:t> </a:t>
            </a:r>
            <a:r>
              <a:rPr lang="en-US" dirty="0" err="1"/>
              <a:t>une</a:t>
            </a:r>
            <a:r>
              <a:rPr lang="en-US" dirty="0"/>
              <a:t> los planes de 3 </a:t>
            </a:r>
            <a:r>
              <a:rPr lang="en-US" dirty="0" err="1"/>
              <a:t>relaciones</a:t>
            </a:r>
            <a:r>
              <a:rPr lang="en-US" dirty="0"/>
              <a:t> del Paso 3 con los planes de 1 </a:t>
            </a:r>
            <a:r>
              <a:rPr lang="en-US" dirty="0" err="1"/>
              <a:t>relación</a:t>
            </a:r>
            <a:r>
              <a:rPr lang="en-US" dirty="0"/>
              <a:t> del Paso 1 para </a:t>
            </a:r>
            <a:r>
              <a:rPr lang="en-US" dirty="0" err="1"/>
              <a:t>formar</a:t>
            </a:r>
            <a:r>
              <a:rPr lang="en-US" dirty="0"/>
              <a:t> planes de 4 </a:t>
            </a:r>
            <a:r>
              <a:rPr lang="en-US" dirty="0" err="1"/>
              <a:t>relaciones</a:t>
            </a:r>
            <a:r>
              <a:rPr lang="en-US" dirty="0"/>
              <a:t>. </a:t>
            </a:r>
            <a:endParaRPr lang="en-US" dirty="0" smtClean="0"/>
          </a:p>
          <a:p>
            <a:r>
              <a:rPr lang="en-US" dirty="0" smtClean="0"/>
              <a:t>El </a:t>
            </a:r>
            <a:r>
              <a:rPr lang="en-US" dirty="0" err="1"/>
              <a:t>algoritmo</a:t>
            </a:r>
            <a:r>
              <a:rPr lang="en-US" dirty="0"/>
              <a:t> </a:t>
            </a:r>
            <a:r>
              <a:rPr lang="en-US" dirty="0" err="1"/>
              <a:t>también</a:t>
            </a:r>
            <a:r>
              <a:rPr lang="en-US" dirty="0"/>
              <a:t> </a:t>
            </a:r>
            <a:r>
              <a:rPr lang="en-US" dirty="0" err="1"/>
              <a:t>une</a:t>
            </a:r>
            <a:r>
              <a:rPr lang="en-US" dirty="0"/>
              <a:t> </a:t>
            </a:r>
            <a:r>
              <a:rPr lang="en-US" dirty="0" err="1"/>
              <a:t>todos</a:t>
            </a:r>
            <a:r>
              <a:rPr lang="en-US" dirty="0"/>
              <a:t> los planes de 2 </a:t>
            </a:r>
            <a:r>
              <a:rPr lang="en-US" dirty="0" err="1"/>
              <a:t>relaciones</a:t>
            </a:r>
            <a:r>
              <a:rPr lang="en-US" dirty="0"/>
              <a:t> del Paso 2 entre </a:t>
            </a:r>
            <a:r>
              <a:rPr lang="en-US" dirty="0" err="1"/>
              <a:t>sí</a:t>
            </a:r>
            <a:r>
              <a:rPr lang="en-US" dirty="0"/>
              <a:t> para </a:t>
            </a:r>
            <a:r>
              <a:rPr lang="en-US" dirty="0" err="1"/>
              <a:t>formar</a:t>
            </a:r>
            <a:r>
              <a:rPr lang="en-US" dirty="0"/>
              <a:t> planes de 4 </a:t>
            </a:r>
            <a:r>
              <a:rPr lang="en-US" dirty="0" err="1"/>
              <a:t>relaciones</a:t>
            </a:r>
            <a:r>
              <a:rPr lang="en-US" dirty="0"/>
              <a:t>. </a:t>
            </a:r>
            <a:endParaRPr lang="en-US" dirty="0" smtClean="0"/>
          </a:p>
          <a:p>
            <a:r>
              <a:rPr lang="en-US" dirty="0" err="1" smtClean="0"/>
              <a:t>Nuevamente</a:t>
            </a:r>
            <a:r>
              <a:rPr lang="en-US" dirty="0"/>
              <a:t>, para </a:t>
            </a:r>
            <a:r>
              <a:rPr lang="en-US" dirty="0" err="1"/>
              <a:t>cada</a:t>
            </a:r>
            <a:r>
              <a:rPr lang="en-US" dirty="0"/>
              <a:t> </a:t>
            </a:r>
            <a:r>
              <a:rPr lang="en-US" dirty="0" err="1"/>
              <a:t>una</a:t>
            </a:r>
            <a:r>
              <a:rPr lang="en-US" dirty="0"/>
              <a:t> de </a:t>
            </a:r>
            <a:r>
              <a:rPr lang="en-US" dirty="0" err="1"/>
              <a:t>estas</a:t>
            </a:r>
            <a:r>
              <a:rPr lang="en-US" dirty="0"/>
              <a:t> </a:t>
            </a:r>
            <a:r>
              <a:rPr lang="en-US" dirty="0" err="1"/>
              <a:t>alternativas</a:t>
            </a:r>
            <a:r>
              <a:rPr lang="en-US" dirty="0"/>
              <a:t>, </a:t>
            </a:r>
            <a:r>
              <a:rPr lang="en-US" dirty="0" err="1"/>
              <a:t>consideramos</a:t>
            </a:r>
            <a:r>
              <a:rPr lang="en-US" dirty="0"/>
              <a:t> </a:t>
            </a:r>
            <a:r>
              <a:rPr lang="en-US" dirty="0" err="1"/>
              <a:t>todas</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err="1"/>
              <a:t>cada</a:t>
            </a:r>
            <a:r>
              <a:rPr lang="en-US" dirty="0"/>
              <a:t> </a:t>
            </a:r>
            <a:r>
              <a:rPr lang="en-US" dirty="0" smtClean="0"/>
              <a:t>join, </a:t>
            </a:r>
            <a:r>
              <a:rPr lang="en-US" dirty="0" err="1"/>
              <a:t>manteniendo</a:t>
            </a:r>
            <a:r>
              <a:rPr lang="en-US" dirty="0"/>
              <a:t> el plan </a:t>
            </a:r>
            <a:r>
              <a:rPr lang="en-US" dirty="0" err="1" smtClean="0"/>
              <a:t>óptimo</a:t>
            </a:r>
            <a:r>
              <a:rPr lang="en-US" dirty="0" smtClean="0"/>
              <a:t>.</a:t>
            </a:r>
          </a:p>
          <a:p>
            <a:pPr marL="0" indent="0">
              <a:buNone/>
            </a:pPr>
            <a:endParaRPr lang="en-US" b="1" dirty="0" smtClean="0"/>
          </a:p>
          <a:p>
            <a:pPr marL="0" indent="0">
              <a:buNone/>
            </a:pPr>
            <a:r>
              <a:rPr lang="en-US" b="1" dirty="0" err="1" smtClean="0"/>
              <a:t>Pasos</a:t>
            </a:r>
            <a:r>
              <a:rPr lang="en-US" b="1" dirty="0" smtClean="0"/>
              <a:t> </a:t>
            </a:r>
            <a:r>
              <a:rPr lang="en-US" b="1" dirty="0" err="1" smtClean="0"/>
              <a:t>subsiguientes</a:t>
            </a:r>
            <a:r>
              <a:rPr lang="en-US" b="1" dirty="0"/>
              <a:t>:</a:t>
            </a:r>
            <a:r>
              <a:rPr lang="en-US" dirty="0"/>
              <a:t> el </a:t>
            </a:r>
            <a:r>
              <a:rPr lang="en-US" dirty="0" err="1"/>
              <a:t>patrón</a:t>
            </a:r>
            <a:r>
              <a:rPr lang="en-US" dirty="0"/>
              <a:t> se </a:t>
            </a:r>
            <a:r>
              <a:rPr lang="en-US" dirty="0" err="1"/>
              <a:t>repite</a:t>
            </a:r>
            <a:r>
              <a:rPr lang="en-US" dirty="0"/>
              <a:t> para </a:t>
            </a:r>
            <a:r>
              <a:rPr lang="en-US" dirty="0" err="1"/>
              <a:t>cada</a:t>
            </a:r>
            <a:r>
              <a:rPr lang="en-US" dirty="0"/>
              <a:t> </a:t>
            </a:r>
            <a:r>
              <a:rPr lang="en-US" dirty="0" err="1"/>
              <a:t>paso</a:t>
            </a:r>
            <a:r>
              <a:rPr lang="en-US" dirty="0"/>
              <a:t> </a:t>
            </a:r>
            <a:r>
              <a:rPr lang="en-US" dirty="0" err="1"/>
              <a:t>subsiguiente</a:t>
            </a:r>
            <a:r>
              <a:rPr lang="en-US" dirty="0"/>
              <a:t>, para </a:t>
            </a:r>
            <a:r>
              <a:rPr lang="en-US" dirty="0" err="1"/>
              <a:t>crear</a:t>
            </a:r>
            <a:r>
              <a:rPr lang="en-US" dirty="0"/>
              <a:t> </a:t>
            </a:r>
            <a:r>
              <a:rPr lang="en-US" dirty="0" err="1"/>
              <a:t>incrementalmente</a:t>
            </a:r>
            <a:r>
              <a:rPr lang="en-US" dirty="0"/>
              <a:t> planes </a:t>
            </a:r>
            <a:r>
              <a:rPr lang="en-US" dirty="0" err="1"/>
              <a:t>más</a:t>
            </a:r>
            <a:r>
              <a:rPr lang="en-US" dirty="0"/>
              <a:t> </a:t>
            </a:r>
            <a:r>
              <a:rPr lang="en-US" dirty="0" err="1"/>
              <a:t>grandes</a:t>
            </a:r>
            <a:r>
              <a:rPr lang="en-US" dirty="0"/>
              <a:t> hasta </a:t>
            </a:r>
            <a:r>
              <a:rPr lang="en-US" dirty="0" err="1"/>
              <a:t>que</a:t>
            </a:r>
            <a:r>
              <a:rPr lang="en-US" dirty="0"/>
              <a:t> </a:t>
            </a:r>
            <a:r>
              <a:rPr lang="en-US" dirty="0" err="1"/>
              <a:t>todas</a:t>
            </a:r>
            <a:r>
              <a:rPr lang="en-US" dirty="0"/>
              <a:t> </a:t>
            </a:r>
            <a:r>
              <a:rPr lang="en-US" dirty="0" err="1"/>
              <a:t>las</a:t>
            </a:r>
            <a:r>
              <a:rPr lang="en-US" dirty="0"/>
              <a:t> N </a:t>
            </a:r>
            <a:r>
              <a:rPr lang="en-US" dirty="0" err="1"/>
              <a:t>relaciones</a:t>
            </a:r>
            <a:r>
              <a:rPr lang="en-US" dirty="0"/>
              <a:t> se </a:t>
            </a:r>
            <a:r>
              <a:rPr lang="en-US" dirty="0" err="1"/>
              <a:t>hayan</a:t>
            </a:r>
            <a:r>
              <a:rPr lang="en-US" dirty="0"/>
              <a:t> </a:t>
            </a:r>
            <a:r>
              <a:rPr lang="en-US" dirty="0" err="1"/>
              <a:t>unido</a:t>
            </a:r>
            <a:r>
              <a:rPr lang="en-US" dirty="0"/>
              <a:t>.</a:t>
            </a:r>
            <a:endParaRPr lang="en-US" dirty="0"/>
          </a:p>
        </p:txBody>
      </p:sp>
    </p:spTree>
    <p:extLst>
      <p:ext uri="{BB962C8B-B14F-4D97-AF65-F5344CB8AC3E}">
        <p14:creationId xmlns:p14="http://schemas.microsoft.com/office/powerpoint/2010/main" val="103073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7</a:t>
            </a:r>
          </a:p>
        </p:txBody>
      </p:sp>
      <p:pic>
        <p:nvPicPr>
          <p:cNvPr id="7" name="Imagen 6"/>
          <p:cNvPicPr>
            <a:picLocks noChangeAspect="1"/>
          </p:cNvPicPr>
          <p:nvPr/>
        </p:nvPicPr>
        <p:blipFill>
          <a:blip r:embed="rId2"/>
          <a:stretch>
            <a:fillRect/>
          </a:stretch>
        </p:blipFill>
        <p:spPr>
          <a:xfrm>
            <a:off x="2417188" y="2661318"/>
            <a:ext cx="7736462" cy="2119229"/>
          </a:xfrm>
          <a:prstGeom prst="rect">
            <a:avLst/>
          </a:prstGeom>
        </p:spPr>
      </p:pic>
    </p:spTree>
    <p:extLst>
      <p:ext uri="{BB962C8B-B14F-4D97-AF65-F5344CB8AC3E}">
        <p14:creationId xmlns:p14="http://schemas.microsoft.com/office/powerpoint/2010/main" val="203240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4443985"/>
            <a:ext cx="10515600" cy="1792224"/>
          </a:xfrm>
        </p:spPr>
        <p:txBody>
          <a:bodyPr>
            <a:normAutofit fontScale="85000" lnSpcReduction="20000"/>
          </a:bodyPr>
          <a:lstStyle/>
          <a:p>
            <a:pPr marL="0" indent="0">
              <a:buNone/>
            </a:pPr>
            <a:r>
              <a:rPr lang="en-US" dirty="0"/>
              <a:t>Antes de </a:t>
            </a:r>
            <a:r>
              <a:rPr lang="en-US" dirty="0" err="1"/>
              <a:t>aplicar</a:t>
            </a:r>
            <a:r>
              <a:rPr lang="en-US" dirty="0"/>
              <a:t> la </a:t>
            </a:r>
            <a:r>
              <a:rPr lang="en-US" dirty="0" err="1"/>
              <a:t>programación</a:t>
            </a:r>
            <a:r>
              <a:rPr lang="en-US" dirty="0"/>
              <a:t> </a:t>
            </a:r>
            <a:r>
              <a:rPr lang="en-US" dirty="0" err="1"/>
              <a:t>dinámica</a:t>
            </a:r>
            <a:r>
              <a:rPr lang="en-US" dirty="0"/>
              <a:t> para </a:t>
            </a:r>
            <a:r>
              <a:rPr lang="en-US" dirty="0" err="1"/>
              <a:t>optimizar</a:t>
            </a:r>
            <a:r>
              <a:rPr lang="en-US" dirty="0"/>
              <a:t> </a:t>
            </a:r>
            <a:r>
              <a:rPr lang="en-US" dirty="0" err="1"/>
              <a:t>esta</a:t>
            </a:r>
            <a:r>
              <a:rPr lang="en-US" dirty="0"/>
              <a:t> </a:t>
            </a:r>
            <a:r>
              <a:rPr lang="en-US" dirty="0" err="1"/>
              <a:t>consulta</a:t>
            </a:r>
            <a:r>
              <a:rPr lang="en-US" dirty="0"/>
              <a:t>, </a:t>
            </a:r>
            <a:r>
              <a:rPr lang="en-US" dirty="0" err="1"/>
              <a:t>necesitamos</a:t>
            </a:r>
            <a:r>
              <a:rPr lang="en-US" dirty="0"/>
              <a:t> </a:t>
            </a:r>
            <a:r>
              <a:rPr lang="en-US" dirty="0" err="1"/>
              <a:t>recopilar</a:t>
            </a:r>
            <a:r>
              <a:rPr lang="en-US" dirty="0"/>
              <a:t> </a:t>
            </a:r>
            <a:r>
              <a:rPr lang="en-US" dirty="0" err="1"/>
              <a:t>algunas</a:t>
            </a:r>
            <a:r>
              <a:rPr lang="en-US" dirty="0"/>
              <a:t> </a:t>
            </a:r>
            <a:r>
              <a:rPr lang="en-US" dirty="0" err="1"/>
              <a:t>estadísticas</a:t>
            </a:r>
            <a:r>
              <a:rPr lang="en-US" dirty="0"/>
              <a:t> </a:t>
            </a:r>
            <a:r>
              <a:rPr lang="en-US" dirty="0" err="1"/>
              <a:t>adicionales</a:t>
            </a:r>
            <a:r>
              <a:rPr lang="en-US" dirty="0"/>
              <a:t> </a:t>
            </a:r>
            <a:r>
              <a:rPr lang="en-US" dirty="0" err="1"/>
              <a:t>sobre</a:t>
            </a:r>
            <a:r>
              <a:rPr lang="en-US" dirty="0"/>
              <a:t> </a:t>
            </a:r>
            <a:r>
              <a:rPr lang="en-US" dirty="0" err="1"/>
              <a:t>nuestra</a:t>
            </a:r>
            <a:r>
              <a:rPr lang="en-US" dirty="0"/>
              <a:t> base de </a:t>
            </a:r>
            <a:r>
              <a:rPr lang="en-US" dirty="0" err="1"/>
              <a:t>datos</a:t>
            </a:r>
            <a:r>
              <a:rPr lang="en-US" dirty="0"/>
              <a:t>. </a:t>
            </a:r>
            <a:r>
              <a:rPr lang="en-US" dirty="0" err="1"/>
              <a:t>Esta</a:t>
            </a:r>
            <a:r>
              <a:rPr lang="en-US" dirty="0"/>
              <a:t> </a:t>
            </a:r>
            <a:r>
              <a:rPr lang="en-US" dirty="0" err="1"/>
              <a:t>recopilación</a:t>
            </a:r>
            <a:r>
              <a:rPr lang="en-US" dirty="0"/>
              <a:t> de </a:t>
            </a:r>
            <a:r>
              <a:rPr lang="en-US" dirty="0" err="1"/>
              <a:t>estadísticas</a:t>
            </a:r>
            <a:r>
              <a:rPr lang="en-US" dirty="0"/>
              <a:t> </a:t>
            </a:r>
            <a:r>
              <a:rPr lang="en-US" dirty="0" err="1"/>
              <a:t>debe</a:t>
            </a:r>
            <a:r>
              <a:rPr lang="en-US" dirty="0"/>
              <a:t> </a:t>
            </a:r>
            <a:r>
              <a:rPr lang="en-US" dirty="0" err="1"/>
              <a:t>incluir</a:t>
            </a:r>
            <a:r>
              <a:rPr lang="en-US" dirty="0"/>
              <a:t> </a:t>
            </a:r>
            <a:r>
              <a:rPr lang="en-US" dirty="0" err="1"/>
              <a:t>elementos</a:t>
            </a:r>
            <a:r>
              <a:rPr lang="en-US" dirty="0"/>
              <a:t> </a:t>
            </a:r>
            <a:r>
              <a:rPr lang="en-US" dirty="0" err="1"/>
              <a:t>como</a:t>
            </a:r>
            <a:r>
              <a:rPr lang="en-US" dirty="0"/>
              <a:t> un </a:t>
            </a:r>
            <a:r>
              <a:rPr lang="en-US" dirty="0" err="1"/>
              <a:t>modelo</a:t>
            </a:r>
            <a:r>
              <a:rPr lang="en-US" dirty="0"/>
              <a:t> de </a:t>
            </a:r>
            <a:r>
              <a:rPr lang="en-US" dirty="0" err="1"/>
              <a:t>costos</a:t>
            </a:r>
            <a:r>
              <a:rPr lang="en-US" dirty="0"/>
              <a:t> y </a:t>
            </a:r>
            <a:r>
              <a:rPr lang="en-US" dirty="0" err="1"/>
              <a:t>más</a:t>
            </a:r>
            <a:r>
              <a:rPr lang="en-US" dirty="0"/>
              <a:t> </a:t>
            </a:r>
            <a:r>
              <a:rPr lang="en-US" dirty="0" err="1"/>
              <a:t>detalles</a:t>
            </a:r>
            <a:r>
              <a:rPr lang="en-US" dirty="0"/>
              <a:t> </a:t>
            </a:r>
            <a:r>
              <a:rPr lang="en-US" dirty="0" err="1"/>
              <a:t>sobre</a:t>
            </a:r>
            <a:r>
              <a:rPr lang="en-US" dirty="0"/>
              <a:t> los </a:t>
            </a:r>
            <a:r>
              <a:rPr lang="en-US" dirty="0" err="1"/>
              <a:t>índices</a:t>
            </a:r>
            <a:r>
              <a:rPr lang="en-US" dirty="0"/>
              <a:t>, </a:t>
            </a:r>
            <a:r>
              <a:rPr lang="en-US" dirty="0" err="1"/>
              <a:t>posibles</a:t>
            </a:r>
            <a:r>
              <a:rPr lang="en-US" dirty="0"/>
              <a:t> </a:t>
            </a:r>
            <a:r>
              <a:rPr lang="en-US" dirty="0" err="1"/>
              <a:t>enfoques</a:t>
            </a:r>
            <a:r>
              <a:rPr lang="en-US" dirty="0"/>
              <a:t> de </a:t>
            </a:r>
            <a:r>
              <a:rPr lang="en-US" dirty="0" err="1"/>
              <a:t>selección</a:t>
            </a:r>
            <a:r>
              <a:rPr lang="en-US" dirty="0"/>
              <a:t> y </a:t>
            </a:r>
            <a:r>
              <a:rPr lang="en-US" dirty="0" err="1"/>
              <a:t>combinación</a:t>
            </a:r>
            <a:r>
              <a:rPr lang="en-US" dirty="0"/>
              <a:t>, y el </a:t>
            </a:r>
            <a:r>
              <a:rPr lang="en-US" dirty="0" err="1"/>
              <a:t>número</a:t>
            </a:r>
            <a:r>
              <a:rPr lang="en-US" dirty="0"/>
              <a:t> de buffers de </a:t>
            </a:r>
            <a:r>
              <a:rPr lang="en-US" dirty="0" err="1"/>
              <a:t>clasificación</a:t>
            </a:r>
            <a:r>
              <a:rPr lang="en-US" dirty="0"/>
              <a:t> </a:t>
            </a:r>
            <a:r>
              <a:rPr lang="en-US" dirty="0" err="1"/>
              <a:t>disponibles</a:t>
            </a:r>
            <a:r>
              <a:rPr lang="en-US" dirty="0"/>
              <a:t>. Para </a:t>
            </a:r>
            <a:r>
              <a:rPr lang="en-US" dirty="0" err="1"/>
              <a:t>este</a:t>
            </a:r>
            <a:r>
              <a:rPr lang="en-US" dirty="0"/>
              <a:t> </a:t>
            </a:r>
            <a:r>
              <a:rPr lang="en-US" dirty="0" err="1"/>
              <a:t>ejemplo</a:t>
            </a:r>
            <a:r>
              <a:rPr lang="en-US" dirty="0"/>
              <a:t>, </a:t>
            </a:r>
            <a:r>
              <a:rPr lang="en-US" dirty="0" err="1"/>
              <a:t>supongamos</a:t>
            </a:r>
            <a:r>
              <a:rPr lang="en-US" dirty="0"/>
              <a:t> </a:t>
            </a:r>
            <a:r>
              <a:rPr lang="en-US" dirty="0" err="1"/>
              <a:t>que</a:t>
            </a:r>
            <a:r>
              <a:rPr lang="en-US" dirty="0"/>
              <a:t> </a:t>
            </a:r>
            <a:r>
              <a:rPr lang="en-US" dirty="0" err="1"/>
              <a:t>hemos</a:t>
            </a:r>
            <a:r>
              <a:rPr lang="en-US" dirty="0"/>
              <a:t> </a:t>
            </a:r>
            <a:r>
              <a:rPr lang="en-US" dirty="0" err="1"/>
              <a:t>recopilado</a:t>
            </a:r>
            <a:r>
              <a:rPr lang="en-US" dirty="0"/>
              <a:t> la </a:t>
            </a:r>
            <a:r>
              <a:rPr lang="en-US" dirty="0" err="1"/>
              <a:t>siguiente</a:t>
            </a:r>
            <a:r>
              <a:rPr lang="en-US" dirty="0"/>
              <a:t> </a:t>
            </a:r>
            <a:r>
              <a:rPr lang="en-US" dirty="0" err="1"/>
              <a:t>información</a:t>
            </a:r>
            <a:r>
              <a:rPr lang="en-US" dirty="0"/>
              <a:t>:</a:t>
            </a:r>
            <a:endParaRPr lang="en-US" dirty="0"/>
          </a:p>
        </p:txBody>
      </p:sp>
      <p:pic>
        <p:nvPicPr>
          <p:cNvPr id="4" name="Imagen 3"/>
          <p:cNvPicPr>
            <a:picLocks noChangeAspect="1"/>
          </p:cNvPicPr>
          <p:nvPr/>
        </p:nvPicPr>
        <p:blipFill>
          <a:blip r:embed="rId2"/>
          <a:stretch>
            <a:fillRect/>
          </a:stretch>
        </p:blipFill>
        <p:spPr>
          <a:xfrm>
            <a:off x="838200" y="1536192"/>
            <a:ext cx="9640824" cy="2582364"/>
          </a:xfrm>
          <a:prstGeom prst="rect">
            <a:avLst/>
          </a:prstGeom>
        </p:spPr>
      </p:pic>
    </p:spTree>
    <p:extLst>
      <p:ext uri="{BB962C8B-B14F-4D97-AF65-F5344CB8AC3E}">
        <p14:creationId xmlns:p14="http://schemas.microsoft.com/office/powerpoint/2010/main" val="1794258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pic>
        <p:nvPicPr>
          <p:cNvPr id="4" name="Marcador de contenido 3"/>
          <p:cNvPicPr>
            <a:picLocks noGrp="1" noChangeAspect="1"/>
          </p:cNvPicPr>
          <p:nvPr>
            <p:ph idx="1"/>
          </p:nvPr>
        </p:nvPicPr>
        <p:blipFill>
          <a:blip r:embed="rId2"/>
          <a:stretch>
            <a:fillRect/>
          </a:stretch>
        </p:blipFill>
        <p:spPr>
          <a:xfrm>
            <a:off x="838200" y="1690688"/>
            <a:ext cx="10092858" cy="4106608"/>
          </a:xfrm>
          <a:prstGeom prst="rect">
            <a:avLst/>
          </a:prstGeom>
        </p:spPr>
      </p:pic>
    </p:spTree>
    <p:extLst>
      <p:ext uri="{BB962C8B-B14F-4D97-AF65-F5344CB8AC3E}">
        <p14:creationId xmlns:p14="http://schemas.microsoft.com/office/powerpoint/2010/main" val="17327331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13867"/>
          </a:xfrm>
        </p:spPr>
        <p:txBody>
          <a:bodyPr/>
          <a:lstStyle/>
          <a:p>
            <a:r>
              <a:rPr lang="en-US"/>
              <a:t>Plan Generation</a:t>
            </a:r>
            <a:endParaRPr lang="en-US"/>
          </a:p>
        </p:txBody>
      </p:sp>
      <p:sp>
        <p:nvSpPr>
          <p:cNvPr id="3" name="Marcador de contenido 2"/>
          <p:cNvSpPr>
            <a:spLocks noGrp="1"/>
          </p:cNvSpPr>
          <p:nvPr>
            <p:ph idx="1"/>
          </p:nvPr>
        </p:nvSpPr>
        <p:spPr>
          <a:xfrm>
            <a:off x="548640" y="1316736"/>
            <a:ext cx="11119104" cy="5449824"/>
          </a:xfrm>
        </p:spPr>
        <p:txBody>
          <a:bodyPr>
            <a:normAutofit fontScale="85000" lnSpcReduction="20000"/>
          </a:bodyPr>
          <a:lstStyle/>
          <a:p>
            <a:pPr marL="0" indent="0">
              <a:buNone/>
            </a:pPr>
            <a:r>
              <a:rPr lang="en-US" u="sng" dirty="0" err="1"/>
              <a:t>Pasos</a:t>
            </a:r>
            <a:r>
              <a:rPr lang="en-US" u="sng" dirty="0"/>
              <a:t> de </a:t>
            </a:r>
            <a:r>
              <a:rPr lang="en-US" u="sng" dirty="0" err="1"/>
              <a:t>programación</a:t>
            </a:r>
            <a:r>
              <a:rPr lang="en-US" u="sng" dirty="0"/>
              <a:t> </a:t>
            </a:r>
            <a:r>
              <a:rPr lang="en-US" u="sng" dirty="0" err="1"/>
              <a:t>dinámica</a:t>
            </a:r>
            <a:r>
              <a:rPr lang="en-US" u="sng" dirty="0"/>
              <a:t> para el </a:t>
            </a:r>
            <a:r>
              <a:rPr lang="en-US" u="sng" dirty="0" err="1"/>
              <a:t>ejemplo</a:t>
            </a:r>
            <a:r>
              <a:rPr lang="en-US" u="sng" dirty="0"/>
              <a:t> 4.2 </a:t>
            </a:r>
            <a:endParaRPr lang="en-US" u="sng" dirty="0" smtClean="0"/>
          </a:p>
          <a:p>
            <a:r>
              <a:rPr lang="en-US" dirty="0" smtClean="0"/>
              <a:t>Paso </a:t>
            </a:r>
            <a:r>
              <a:rPr lang="en-US" dirty="0"/>
              <a:t>1: Generate All 1-Relation Plans</a:t>
            </a:r>
            <a:r>
              <a:rPr lang="en-US" dirty="0" smtClean="0"/>
              <a:t>. </a:t>
            </a:r>
          </a:p>
          <a:p>
            <a:r>
              <a:rPr lang="en-US" dirty="0" smtClean="0"/>
              <a:t>El </a:t>
            </a:r>
            <a:r>
              <a:rPr lang="en-US" dirty="0" err="1"/>
              <a:t>único</a:t>
            </a:r>
            <a:r>
              <a:rPr lang="en-US" dirty="0"/>
              <a:t> </a:t>
            </a:r>
            <a:r>
              <a:rPr lang="en-US" dirty="0" err="1"/>
              <a:t>operador</a:t>
            </a:r>
            <a:r>
              <a:rPr lang="en-US" dirty="0"/>
              <a:t> de </a:t>
            </a:r>
            <a:r>
              <a:rPr lang="en-US" dirty="0" err="1"/>
              <a:t>selección</a:t>
            </a:r>
            <a:r>
              <a:rPr lang="en-US" dirty="0"/>
              <a:t> en </a:t>
            </a:r>
            <a:r>
              <a:rPr lang="en-US" dirty="0" err="1"/>
              <a:t>este</a:t>
            </a:r>
            <a:r>
              <a:rPr lang="en-US" dirty="0"/>
              <a:t> </a:t>
            </a:r>
            <a:r>
              <a:rPr lang="en-US" dirty="0" err="1"/>
              <a:t>ejemplo</a:t>
            </a:r>
            <a:r>
              <a:rPr lang="en-US" dirty="0"/>
              <a:t> </a:t>
            </a:r>
            <a:r>
              <a:rPr lang="en-US" dirty="0" err="1"/>
              <a:t>es</a:t>
            </a:r>
            <a:r>
              <a:rPr lang="en-US" dirty="0"/>
              <a:t> en la </a:t>
            </a:r>
            <a:r>
              <a:rPr lang="en-US" dirty="0" err="1"/>
              <a:t>relación</a:t>
            </a:r>
            <a:r>
              <a:rPr lang="en-US" dirty="0"/>
              <a:t> de </a:t>
            </a:r>
            <a:r>
              <a:rPr lang="en-US" dirty="0" smtClean="0"/>
              <a:t>Branch </a:t>
            </a:r>
            <a:r>
              <a:rPr lang="en-US" dirty="0" err="1" smtClean="0"/>
              <a:t>que</a:t>
            </a:r>
            <a:r>
              <a:rPr lang="en-US" dirty="0" smtClean="0"/>
              <a:t> </a:t>
            </a:r>
            <a:r>
              <a:rPr lang="en-US" dirty="0" err="1"/>
              <a:t>busca</a:t>
            </a:r>
            <a:r>
              <a:rPr lang="en-US" dirty="0"/>
              <a:t> </a:t>
            </a:r>
            <a:r>
              <a:rPr lang="en-US" dirty="0" err="1"/>
              <a:t>sucursales</a:t>
            </a:r>
            <a:r>
              <a:rPr lang="en-US" dirty="0"/>
              <a:t> en la ciudad de Edina. </a:t>
            </a:r>
            <a:endParaRPr lang="en-US" dirty="0" smtClean="0"/>
          </a:p>
          <a:p>
            <a:r>
              <a:rPr lang="en-US" dirty="0" smtClean="0"/>
              <a:t>Solo </a:t>
            </a:r>
            <a:r>
              <a:rPr lang="en-US" dirty="0"/>
              <a:t>hay dos </a:t>
            </a:r>
            <a:r>
              <a:rPr lang="en-US" dirty="0" err="1"/>
              <a:t>rutas</a:t>
            </a:r>
            <a:r>
              <a:rPr lang="en-US" dirty="0"/>
              <a:t> de </a:t>
            </a:r>
            <a:r>
              <a:rPr lang="en-US" dirty="0" err="1"/>
              <a:t>acceso</a:t>
            </a:r>
            <a:r>
              <a:rPr lang="en-US" dirty="0"/>
              <a:t> </a:t>
            </a:r>
            <a:r>
              <a:rPr lang="en-US" dirty="0" err="1"/>
              <a:t>posibles</a:t>
            </a:r>
            <a:r>
              <a:rPr lang="en-US" dirty="0"/>
              <a:t> </a:t>
            </a:r>
            <a:r>
              <a:rPr lang="en-US" dirty="0" err="1"/>
              <a:t>que</a:t>
            </a:r>
            <a:r>
              <a:rPr lang="en-US" dirty="0"/>
              <a:t> se </a:t>
            </a:r>
            <a:r>
              <a:rPr lang="en-US" dirty="0" err="1"/>
              <a:t>pueden</a:t>
            </a:r>
            <a:r>
              <a:rPr lang="en-US" dirty="0"/>
              <a:t> </a:t>
            </a:r>
            <a:r>
              <a:rPr lang="en-US" dirty="0" err="1"/>
              <a:t>considerar</a:t>
            </a:r>
            <a:r>
              <a:rPr lang="en-US" dirty="0"/>
              <a:t> para la </a:t>
            </a:r>
            <a:r>
              <a:rPr lang="en-US" dirty="0" err="1"/>
              <a:t>operación</a:t>
            </a:r>
            <a:r>
              <a:rPr lang="en-US" dirty="0"/>
              <a:t> de </a:t>
            </a:r>
            <a:r>
              <a:rPr lang="en-US" dirty="0" err="1"/>
              <a:t>selección</a:t>
            </a:r>
            <a:r>
              <a:rPr lang="en-US" dirty="0"/>
              <a:t> en la </a:t>
            </a:r>
            <a:r>
              <a:rPr lang="en-US" dirty="0" err="1"/>
              <a:t>relación</a:t>
            </a:r>
            <a:r>
              <a:rPr lang="en-US" dirty="0"/>
              <a:t> </a:t>
            </a:r>
            <a:r>
              <a:rPr lang="en-US" dirty="0" smtClean="0"/>
              <a:t>Branch. </a:t>
            </a:r>
            <a:r>
              <a:rPr lang="en-US" dirty="0"/>
              <a:t>Un </a:t>
            </a:r>
            <a:r>
              <a:rPr lang="en-US" dirty="0" err="1"/>
              <a:t>enfoque</a:t>
            </a:r>
            <a:r>
              <a:rPr lang="en-US" dirty="0"/>
              <a:t> </a:t>
            </a:r>
            <a:r>
              <a:rPr lang="en-US" dirty="0" err="1"/>
              <a:t>es</a:t>
            </a:r>
            <a:r>
              <a:rPr lang="en-US" dirty="0"/>
              <a:t> </a:t>
            </a:r>
            <a:r>
              <a:rPr lang="en-US" dirty="0" err="1"/>
              <a:t>escanear</a:t>
            </a:r>
            <a:r>
              <a:rPr lang="en-US" dirty="0"/>
              <a:t> </a:t>
            </a:r>
            <a:r>
              <a:rPr lang="en-US" dirty="0" err="1"/>
              <a:t>toda</a:t>
            </a:r>
            <a:r>
              <a:rPr lang="en-US" dirty="0"/>
              <a:t> la </a:t>
            </a:r>
            <a:r>
              <a:rPr lang="en-US" dirty="0" err="1"/>
              <a:t>relación</a:t>
            </a:r>
            <a:r>
              <a:rPr lang="en-US" dirty="0"/>
              <a:t> y el </a:t>
            </a:r>
            <a:r>
              <a:rPr lang="en-US" dirty="0" err="1"/>
              <a:t>otro</a:t>
            </a:r>
            <a:r>
              <a:rPr lang="en-US" dirty="0"/>
              <a:t> </a:t>
            </a:r>
            <a:r>
              <a:rPr lang="en-US" dirty="0" err="1"/>
              <a:t>es</a:t>
            </a:r>
            <a:r>
              <a:rPr lang="en-US" dirty="0"/>
              <a:t> </a:t>
            </a:r>
            <a:r>
              <a:rPr lang="en-US" dirty="0" err="1"/>
              <a:t>usar</a:t>
            </a:r>
            <a:r>
              <a:rPr lang="en-US" dirty="0"/>
              <a:t> el </a:t>
            </a:r>
            <a:r>
              <a:rPr lang="en-US" dirty="0" err="1"/>
              <a:t>índice</a:t>
            </a:r>
            <a:r>
              <a:rPr lang="en-US" dirty="0"/>
              <a:t> B + Tree. Como solo hay 100 </a:t>
            </a:r>
            <a:r>
              <a:rPr lang="en-US" dirty="0" err="1"/>
              <a:t>sucursales</a:t>
            </a:r>
            <a:r>
              <a:rPr lang="en-US" dirty="0"/>
              <a:t> en el banco, </a:t>
            </a:r>
            <a:r>
              <a:rPr lang="en-US" dirty="0" err="1"/>
              <a:t>toda</a:t>
            </a:r>
            <a:r>
              <a:rPr lang="en-US" dirty="0"/>
              <a:t> la </a:t>
            </a:r>
            <a:r>
              <a:rPr lang="en-US" dirty="0" err="1"/>
              <a:t>relación</a:t>
            </a:r>
            <a:r>
              <a:rPr lang="en-US" dirty="0"/>
              <a:t> se </a:t>
            </a:r>
            <a:r>
              <a:rPr lang="en-US" dirty="0" err="1"/>
              <a:t>puede</a:t>
            </a:r>
            <a:r>
              <a:rPr lang="en-US" dirty="0"/>
              <a:t> </a:t>
            </a:r>
            <a:r>
              <a:rPr lang="en-US" dirty="0" err="1"/>
              <a:t>almacenar</a:t>
            </a:r>
            <a:r>
              <a:rPr lang="en-US" dirty="0"/>
              <a:t> en </a:t>
            </a:r>
            <a:r>
              <a:rPr lang="en-US" dirty="0" err="1"/>
              <a:t>una</a:t>
            </a:r>
            <a:r>
              <a:rPr lang="en-US" dirty="0"/>
              <a:t> o dos </a:t>
            </a:r>
            <a:r>
              <a:rPr lang="en-US" dirty="0" err="1"/>
              <a:t>páginas</a:t>
            </a:r>
            <a:r>
              <a:rPr lang="en-US" dirty="0"/>
              <a:t> de disco. </a:t>
            </a:r>
            <a:r>
              <a:rPr lang="en-US" dirty="0" err="1"/>
              <a:t>Por</a:t>
            </a:r>
            <a:r>
              <a:rPr lang="en-US" dirty="0"/>
              <a:t> lo </a:t>
            </a:r>
            <a:r>
              <a:rPr lang="en-US" dirty="0" err="1"/>
              <a:t>tanto</a:t>
            </a:r>
            <a:r>
              <a:rPr lang="en-US" dirty="0"/>
              <a:t>, el </a:t>
            </a:r>
            <a:r>
              <a:rPr lang="en-US" dirty="0" err="1"/>
              <a:t>costo</a:t>
            </a:r>
            <a:r>
              <a:rPr lang="en-US" dirty="0"/>
              <a:t> de la </a:t>
            </a:r>
            <a:r>
              <a:rPr lang="en-US" dirty="0" err="1"/>
              <a:t>exploración</a:t>
            </a:r>
            <a:r>
              <a:rPr lang="en-US" dirty="0"/>
              <a:t> </a:t>
            </a:r>
            <a:r>
              <a:rPr lang="en-US" dirty="0" err="1"/>
              <a:t>es</a:t>
            </a:r>
            <a:r>
              <a:rPr lang="en-US" dirty="0"/>
              <a:t> de dos </a:t>
            </a:r>
            <a:r>
              <a:rPr lang="en-US" dirty="0" smtClean="0"/>
              <a:t>I/O de </a:t>
            </a:r>
            <a:r>
              <a:rPr lang="en-US" dirty="0"/>
              <a:t>disco. </a:t>
            </a:r>
            <a:endParaRPr lang="en-US" dirty="0" smtClean="0"/>
          </a:p>
          <a:p>
            <a:r>
              <a:rPr lang="en-US" dirty="0" smtClean="0"/>
              <a:t>El </a:t>
            </a:r>
            <a:r>
              <a:rPr lang="en-US" dirty="0" err="1"/>
              <a:t>otro</a:t>
            </a:r>
            <a:r>
              <a:rPr lang="en-US" dirty="0"/>
              <a:t> plan de </a:t>
            </a:r>
            <a:r>
              <a:rPr lang="en-US" dirty="0" err="1"/>
              <a:t>acceso</a:t>
            </a:r>
            <a:r>
              <a:rPr lang="en-US" dirty="0"/>
              <a:t> </a:t>
            </a:r>
            <a:r>
              <a:rPr lang="en-US" dirty="0" err="1"/>
              <a:t>utiliza</a:t>
            </a:r>
            <a:r>
              <a:rPr lang="en-US" dirty="0"/>
              <a:t> el </a:t>
            </a:r>
            <a:r>
              <a:rPr lang="en-US" dirty="0" err="1"/>
              <a:t>índice</a:t>
            </a:r>
            <a:r>
              <a:rPr lang="en-US" dirty="0"/>
              <a:t> en </a:t>
            </a:r>
            <a:r>
              <a:rPr lang="en-US" dirty="0" err="1"/>
              <a:t>Bname</a:t>
            </a:r>
            <a:r>
              <a:rPr lang="en-US" dirty="0"/>
              <a:t> para </a:t>
            </a:r>
            <a:r>
              <a:rPr lang="en-US" dirty="0" err="1"/>
              <a:t>ubicar</a:t>
            </a:r>
            <a:r>
              <a:rPr lang="en-US" dirty="0"/>
              <a:t> </a:t>
            </a:r>
            <a:r>
              <a:rPr lang="en-US" dirty="0" err="1"/>
              <a:t>cada</a:t>
            </a:r>
            <a:r>
              <a:rPr lang="en-US" dirty="0"/>
              <a:t> </a:t>
            </a:r>
            <a:r>
              <a:rPr lang="en-US" dirty="0" err="1"/>
              <a:t>hoja</a:t>
            </a:r>
            <a:r>
              <a:rPr lang="en-US" dirty="0"/>
              <a:t> </a:t>
            </a:r>
            <a:r>
              <a:rPr lang="en-US" dirty="0" err="1"/>
              <a:t>donde</a:t>
            </a:r>
            <a:r>
              <a:rPr lang="en-US" dirty="0"/>
              <a:t> se </a:t>
            </a:r>
            <a:r>
              <a:rPr lang="en-US" dirty="0" err="1"/>
              <a:t>almacena</a:t>
            </a:r>
            <a:r>
              <a:rPr lang="en-US" dirty="0"/>
              <a:t> Edina </a:t>
            </a:r>
            <a:r>
              <a:rPr lang="en-US" dirty="0" err="1"/>
              <a:t>como</a:t>
            </a:r>
            <a:r>
              <a:rPr lang="en-US" dirty="0"/>
              <a:t> </a:t>
            </a:r>
            <a:r>
              <a:rPr lang="en-US" dirty="0" smtClean="0"/>
              <a:t>valor</a:t>
            </a:r>
            <a:r>
              <a:rPr lang="en-US" dirty="0"/>
              <a:t>. </a:t>
            </a:r>
            <a:endParaRPr lang="en-US" dirty="0" smtClean="0"/>
          </a:p>
          <a:p>
            <a:r>
              <a:rPr lang="en-US" dirty="0" smtClean="0"/>
              <a:t>Dado </a:t>
            </a:r>
            <a:r>
              <a:rPr lang="en-US" dirty="0" err="1"/>
              <a:t>que</a:t>
            </a:r>
            <a:r>
              <a:rPr lang="en-US" dirty="0"/>
              <a:t> la clave principal de la </a:t>
            </a:r>
            <a:r>
              <a:rPr lang="en-US" dirty="0" err="1"/>
              <a:t>relación</a:t>
            </a:r>
            <a:r>
              <a:rPr lang="en-US" dirty="0"/>
              <a:t> Branch </a:t>
            </a:r>
            <a:r>
              <a:rPr lang="en-US" dirty="0" err="1" smtClean="0"/>
              <a:t>es</a:t>
            </a:r>
            <a:r>
              <a:rPr lang="en-US" dirty="0" smtClean="0"/>
              <a:t> </a:t>
            </a:r>
            <a:r>
              <a:rPr lang="en-US" dirty="0" err="1"/>
              <a:t>Bname</a:t>
            </a:r>
            <a:r>
              <a:rPr lang="en-US" dirty="0"/>
              <a:t>, Edina se </a:t>
            </a:r>
            <a:r>
              <a:rPr lang="en-US" dirty="0" err="1"/>
              <a:t>almacena</a:t>
            </a:r>
            <a:r>
              <a:rPr lang="en-US" dirty="0"/>
              <a:t> 10 </a:t>
            </a:r>
            <a:r>
              <a:rPr lang="en-US" dirty="0" err="1"/>
              <a:t>veces</a:t>
            </a:r>
            <a:r>
              <a:rPr lang="en-US" dirty="0"/>
              <a:t> (</a:t>
            </a:r>
            <a:r>
              <a:rPr lang="en-US" dirty="0" err="1"/>
              <a:t>una</a:t>
            </a:r>
            <a:r>
              <a:rPr lang="en-US" dirty="0"/>
              <a:t> para </a:t>
            </a:r>
            <a:r>
              <a:rPr lang="en-US" dirty="0" err="1"/>
              <a:t>cada</a:t>
            </a:r>
            <a:r>
              <a:rPr lang="en-US" dirty="0"/>
              <a:t> </a:t>
            </a:r>
            <a:r>
              <a:rPr lang="en-US" dirty="0" err="1" smtClean="0"/>
              <a:t>sucursal</a:t>
            </a:r>
            <a:r>
              <a:rPr lang="en-US" dirty="0" smtClean="0"/>
              <a:t> en </a:t>
            </a:r>
            <a:r>
              <a:rPr lang="en-US" dirty="0"/>
              <a:t>Edina). </a:t>
            </a:r>
            <a:r>
              <a:rPr lang="en-US" dirty="0" err="1"/>
              <a:t>Aunque</a:t>
            </a:r>
            <a:r>
              <a:rPr lang="en-US" dirty="0"/>
              <a:t> hay </a:t>
            </a:r>
            <a:r>
              <a:rPr lang="en-US" dirty="0" err="1"/>
              <a:t>varios</a:t>
            </a:r>
            <a:r>
              <a:rPr lang="en-US" dirty="0"/>
              <a:t> </a:t>
            </a:r>
            <a:r>
              <a:rPr lang="en-US" dirty="0" err="1"/>
              <a:t>valores</a:t>
            </a:r>
            <a:r>
              <a:rPr lang="en-US" dirty="0"/>
              <a:t> de Edina </a:t>
            </a:r>
            <a:r>
              <a:rPr lang="en-US" dirty="0" err="1"/>
              <a:t>almacenados</a:t>
            </a:r>
            <a:r>
              <a:rPr lang="en-US" dirty="0"/>
              <a:t> en </a:t>
            </a:r>
            <a:r>
              <a:rPr lang="en-US" dirty="0" err="1"/>
              <a:t>las</a:t>
            </a:r>
            <a:r>
              <a:rPr lang="en-US" dirty="0"/>
              <a:t> </a:t>
            </a:r>
            <a:r>
              <a:rPr lang="en-US" dirty="0" err="1"/>
              <a:t>hojas</a:t>
            </a:r>
            <a:r>
              <a:rPr lang="en-US" dirty="0"/>
              <a:t>, dado </a:t>
            </a:r>
            <a:r>
              <a:rPr lang="en-US" dirty="0" err="1"/>
              <a:t>que</a:t>
            </a:r>
            <a:r>
              <a:rPr lang="en-US" dirty="0"/>
              <a:t> el </a:t>
            </a:r>
            <a:r>
              <a:rPr lang="en-US" dirty="0" err="1"/>
              <a:t>índice</a:t>
            </a:r>
            <a:r>
              <a:rPr lang="en-US" dirty="0"/>
              <a:t> B + Tree </a:t>
            </a:r>
            <a:r>
              <a:rPr lang="en-US" dirty="0" err="1"/>
              <a:t>ordena</a:t>
            </a:r>
            <a:r>
              <a:rPr lang="en-US" dirty="0"/>
              <a:t> </a:t>
            </a:r>
            <a:r>
              <a:rPr lang="en-US" dirty="0" err="1"/>
              <a:t>las</a:t>
            </a:r>
            <a:r>
              <a:rPr lang="en-US" dirty="0"/>
              <a:t> claves de </a:t>
            </a:r>
            <a:r>
              <a:rPr lang="en-US" dirty="0" err="1"/>
              <a:t>las</a:t>
            </a:r>
            <a:r>
              <a:rPr lang="en-US" dirty="0"/>
              <a:t> </a:t>
            </a:r>
            <a:r>
              <a:rPr lang="en-US" dirty="0" err="1"/>
              <a:t>hojas</a:t>
            </a:r>
            <a:r>
              <a:rPr lang="en-US" dirty="0"/>
              <a:t>, </a:t>
            </a:r>
            <a:r>
              <a:rPr lang="en-US" dirty="0" err="1"/>
              <a:t>todos</a:t>
            </a:r>
            <a:r>
              <a:rPr lang="en-US" dirty="0"/>
              <a:t> los </a:t>
            </a:r>
            <a:r>
              <a:rPr lang="en-US" dirty="0" err="1"/>
              <a:t>valores</a:t>
            </a:r>
            <a:r>
              <a:rPr lang="en-US" dirty="0"/>
              <a:t> de Edina </a:t>
            </a:r>
            <a:r>
              <a:rPr lang="en-US" dirty="0" err="1"/>
              <a:t>probablemente</a:t>
            </a:r>
            <a:r>
              <a:rPr lang="en-US" dirty="0"/>
              <a:t> se </a:t>
            </a:r>
            <a:r>
              <a:rPr lang="en-US" dirty="0" err="1"/>
              <a:t>almacenarán</a:t>
            </a:r>
            <a:r>
              <a:rPr lang="en-US" dirty="0"/>
              <a:t> en </a:t>
            </a:r>
            <a:r>
              <a:rPr lang="en-US" dirty="0" err="1"/>
              <a:t>una</a:t>
            </a:r>
            <a:r>
              <a:rPr lang="en-US" dirty="0"/>
              <a:t> </a:t>
            </a:r>
            <a:r>
              <a:rPr lang="en-US" dirty="0" err="1"/>
              <a:t>hoja</a:t>
            </a:r>
            <a:r>
              <a:rPr lang="en-US" dirty="0"/>
              <a:t>. </a:t>
            </a:r>
            <a:endParaRPr lang="en-US" dirty="0" smtClean="0"/>
          </a:p>
          <a:p>
            <a:r>
              <a:rPr lang="en-US" dirty="0" smtClean="0"/>
              <a:t>Se </a:t>
            </a:r>
            <a:r>
              <a:rPr lang="en-US" dirty="0" err="1"/>
              <a:t>requieren</a:t>
            </a:r>
            <a:r>
              <a:rPr lang="en-US" dirty="0"/>
              <a:t> dos I/O de disco para </a:t>
            </a:r>
            <a:r>
              <a:rPr lang="en-US" dirty="0" err="1"/>
              <a:t>atravesar</a:t>
            </a:r>
            <a:r>
              <a:rPr lang="en-US" dirty="0"/>
              <a:t> </a:t>
            </a:r>
            <a:r>
              <a:rPr lang="en-US" dirty="0" err="1"/>
              <a:t>desde</a:t>
            </a:r>
            <a:r>
              <a:rPr lang="en-US" dirty="0"/>
              <a:t> la </a:t>
            </a:r>
            <a:r>
              <a:rPr lang="en-US" dirty="0" err="1"/>
              <a:t>raíz</a:t>
            </a:r>
            <a:r>
              <a:rPr lang="en-US" dirty="0"/>
              <a:t> del </a:t>
            </a:r>
            <a:r>
              <a:rPr lang="en-US" dirty="0" err="1"/>
              <a:t>índice</a:t>
            </a:r>
            <a:r>
              <a:rPr lang="en-US" dirty="0"/>
              <a:t> para </a:t>
            </a:r>
            <a:r>
              <a:rPr lang="en-US" dirty="0" err="1"/>
              <a:t>llegar</a:t>
            </a:r>
            <a:r>
              <a:rPr lang="en-US" dirty="0"/>
              <a:t> a </a:t>
            </a:r>
            <a:r>
              <a:rPr lang="en-US" dirty="0" err="1"/>
              <a:t>esta</a:t>
            </a:r>
            <a:r>
              <a:rPr lang="en-US" dirty="0"/>
              <a:t> </a:t>
            </a:r>
            <a:r>
              <a:rPr lang="en-US" dirty="0" err="1"/>
              <a:t>hoja</a:t>
            </a:r>
            <a:r>
              <a:rPr lang="en-US" dirty="0"/>
              <a:t>. </a:t>
            </a:r>
            <a:endParaRPr lang="en-US" dirty="0"/>
          </a:p>
        </p:txBody>
      </p:sp>
    </p:spTree>
    <p:extLst>
      <p:ext uri="{BB962C8B-B14F-4D97-AF65-F5344CB8AC3E}">
        <p14:creationId xmlns:p14="http://schemas.microsoft.com/office/powerpoint/2010/main" val="16826761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r>
              <a:rPr lang="en-US" dirty="0" err="1" smtClean="0"/>
              <a:t>Una</a:t>
            </a:r>
            <a:r>
              <a:rPr lang="en-US" dirty="0" smtClean="0"/>
              <a:t> </a:t>
            </a:r>
            <a:r>
              <a:rPr lang="en-US" dirty="0" err="1"/>
              <a:t>vez</a:t>
            </a:r>
            <a:r>
              <a:rPr lang="en-US" dirty="0"/>
              <a:t> </a:t>
            </a:r>
            <a:r>
              <a:rPr lang="en-US" dirty="0" err="1"/>
              <a:t>que</a:t>
            </a:r>
            <a:r>
              <a:rPr lang="en-US" dirty="0"/>
              <a:t> </a:t>
            </a:r>
            <a:r>
              <a:rPr lang="en-US" dirty="0" err="1"/>
              <a:t>hayamos</a:t>
            </a:r>
            <a:r>
              <a:rPr lang="en-US" dirty="0"/>
              <a:t> </a:t>
            </a:r>
            <a:r>
              <a:rPr lang="en-US" dirty="0" err="1"/>
              <a:t>encontrado</a:t>
            </a:r>
            <a:r>
              <a:rPr lang="en-US" dirty="0"/>
              <a:t> la </a:t>
            </a:r>
            <a:r>
              <a:rPr lang="en-US" dirty="0" err="1"/>
              <a:t>hoja</a:t>
            </a:r>
            <a:r>
              <a:rPr lang="en-US" dirty="0"/>
              <a:t> </a:t>
            </a:r>
            <a:r>
              <a:rPr lang="en-US" dirty="0" err="1"/>
              <a:t>deseada</a:t>
            </a:r>
            <a:r>
              <a:rPr lang="en-US" dirty="0"/>
              <a:t>, </a:t>
            </a:r>
            <a:r>
              <a:rPr lang="en-US" dirty="0" err="1"/>
              <a:t>tenemos</a:t>
            </a:r>
            <a:r>
              <a:rPr lang="en-US" dirty="0"/>
              <a:t> </a:t>
            </a:r>
            <a:r>
              <a:rPr lang="en-US" dirty="0" err="1"/>
              <a:t>que</a:t>
            </a:r>
            <a:r>
              <a:rPr lang="en-US" dirty="0"/>
              <a:t> </a:t>
            </a:r>
            <a:r>
              <a:rPr lang="en-US" dirty="0" err="1"/>
              <a:t>encontrar</a:t>
            </a:r>
            <a:r>
              <a:rPr lang="en-US" dirty="0"/>
              <a:t> </a:t>
            </a:r>
            <a:r>
              <a:rPr lang="en-US" dirty="0" err="1"/>
              <a:t>las</a:t>
            </a:r>
            <a:r>
              <a:rPr lang="en-US" dirty="0"/>
              <a:t> </a:t>
            </a:r>
            <a:r>
              <a:rPr lang="en-US" dirty="0" err="1"/>
              <a:t>páginas</a:t>
            </a:r>
            <a:r>
              <a:rPr lang="en-US" dirty="0"/>
              <a:t> de la base de </a:t>
            </a:r>
            <a:r>
              <a:rPr lang="en-US" dirty="0" err="1"/>
              <a:t>datos</a:t>
            </a:r>
            <a:r>
              <a:rPr lang="en-US" dirty="0"/>
              <a:t> </a:t>
            </a:r>
            <a:r>
              <a:rPr lang="en-US" dirty="0" err="1"/>
              <a:t>donde</a:t>
            </a:r>
            <a:r>
              <a:rPr lang="en-US" dirty="0"/>
              <a:t> se </a:t>
            </a:r>
            <a:r>
              <a:rPr lang="en-US" dirty="0" err="1"/>
              <a:t>almacenan</a:t>
            </a:r>
            <a:r>
              <a:rPr lang="en-US" dirty="0"/>
              <a:t> </a:t>
            </a:r>
            <a:r>
              <a:rPr lang="en-US" dirty="0" err="1"/>
              <a:t>las</a:t>
            </a:r>
            <a:r>
              <a:rPr lang="en-US" dirty="0"/>
              <a:t> </a:t>
            </a:r>
            <a:r>
              <a:rPr lang="en-US" dirty="0" err="1"/>
              <a:t>tuplas</a:t>
            </a:r>
            <a:r>
              <a:rPr lang="en-US" dirty="0"/>
              <a:t> </a:t>
            </a:r>
            <a:r>
              <a:rPr lang="en-US" dirty="0" err="1"/>
              <a:t>necesarias</a:t>
            </a:r>
            <a:r>
              <a:rPr lang="en-US" dirty="0"/>
              <a:t>. </a:t>
            </a:r>
            <a:endParaRPr lang="en-US" dirty="0" smtClean="0"/>
          </a:p>
          <a:p>
            <a:r>
              <a:rPr lang="en-US" dirty="0" smtClean="0"/>
              <a:t>Como </a:t>
            </a:r>
            <a:r>
              <a:rPr lang="en-US" dirty="0"/>
              <a:t>la </a:t>
            </a:r>
            <a:r>
              <a:rPr lang="en-US" dirty="0" err="1"/>
              <a:t>relación</a:t>
            </a:r>
            <a:r>
              <a:rPr lang="en-US" dirty="0"/>
              <a:t> Branch </a:t>
            </a:r>
            <a:r>
              <a:rPr lang="en-US" dirty="0" err="1" smtClean="0"/>
              <a:t>ocupa</a:t>
            </a:r>
            <a:r>
              <a:rPr lang="en-US" dirty="0" smtClean="0"/>
              <a:t> </a:t>
            </a:r>
            <a:r>
              <a:rPr lang="en-US" dirty="0"/>
              <a:t>solo dos </a:t>
            </a:r>
            <a:r>
              <a:rPr lang="en-US" dirty="0" err="1"/>
              <a:t>páginas</a:t>
            </a:r>
            <a:r>
              <a:rPr lang="en-US" dirty="0"/>
              <a:t> de disco, </a:t>
            </a:r>
            <a:r>
              <a:rPr lang="en-US" dirty="0" err="1"/>
              <a:t>tenemos</a:t>
            </a:r>
            <a:r>
              <a:rPr lang="en-US" dirty="0"/>
              <a:t> </a:t>
            </a:r>
            <a:r>
              <a:rPr lang="en-US" dirty="0" err="1"/>
              <a:t>que</a:t>
            </a:r>
            <a:r>
              <a:rPr lang="en-US" dirty="0"/>
              <a:t> </a:t>
            </a:r>
            <a:r>
              <a:rPr lang="en-US" dirty="0" err="1"/>
              <a:t>gastar</a:t>
            </a:r>
            <a:r>
              <a:rPr lang="en-US" dirty="0"/>
              <a:t> dos </a:t>
            </a:r>
            <a:r>
              <a:rPr lang="en-US" dirty="0" smtClean="0"/>
              <a:t>I/O </a:t>
            </a:r>
            <a:r>
              <a:rPr lang="en-US" dirty="0"/>
              <a:t>de disco </a:t>
            </a:r>
            <a:r>
              <a:rPr lang="en-US" dirty="0" err="1"/>
              <a:t>adicionales</a:t>
            </a:r>
            <a:r>
              <a:rPr lang="en-US" dirty="0"/>
              <a:t> para leer </a:t>
            </a:r>
            <a:r>
              <a:rPr lang="en-US" dirty="0" err="1"/>
              <a:t>las</a:t>
            </a:r>
            <a:r>
              <a:rPr lang="en-US" dirty="0"/>
              <a:t> </a:t>
            </a:r>
            <a:r>
              <a:rPr lang="en-US" dirty="0" err="1"/>
              <a:t>tuplas</a:t>
            </a:r>
            <a:r>
              <a:rPr lang="en-US" dirty="0"/>
              <a:t>. </a:t>
            </a:r>
            <a:r>
              <a:rPr lang="en-US" dirty="0" err="1"/>
              <a:t>Esto</a:t>
            </a:r>
            <a:r>
              <a:rPr lang="en-US" dirty="0"/>
              <a:t> </a:t>
            </a:r>
            <a:r>
              <a:rPr lang="en-US" dirty="0" err="1"/>
              <a:t>hace</a:t>
            </a:r>
            <a:r>
              <a:rPr lang="en-US" dirty="0"/>
              <a:t> </a:t>
            </a:r>
            <a:r>
              <a:rPr lang="en-US" dirty="0" err="1"/>
              <a:t>que</a:t>
            </a:r>
            <a:r>
              <a:rPr lang="en-US" dirty="0"/>
              <a:t> el </a:t>
            </a:r>
            <a:r>
              <a:rPr lang="en-US" dirty="0" err="1"/>
              <a:t>costo</a:t>
            </a:r>
            <a:r>
              <a:rPr lang="en-US" dirty="0"/>
              <a:t> total de </a:t>
            </a:r>
            <a:r>
              <a:rPr lang="en-US" dirty="0" err="1"/>
              <a:t>usar</a:t>
            </a:r>
            <a:r>
              <a:rPr lang="en-US" dirty="0"/>
              <a:t> el </a:t>
            </a:r>
            <a:r>
              <a:rPr lang="en-US" dirty="0" err="1" smtClean="0"/>
              <a:t>índice</a:t>
            </a:r>
            <a:r>
              <a:rPr lang="en-US" dirty="0" smtClean="0"/>
              <a:t> sea de  </a:t>
            </a:r>
            <a:r>
              <a:rPr lang="en-US" dirty="0" err="1" smtClean="0"/>
              <a:t>cuatro</a:t>
            </a:r>
            <a:r>
              <a:rPr lang="en-US" dirty="0" smtClean="0"/>
              <a:t> I/O </a:t>
            </a:r>
            <a:r>
              <a:rPr lang="en-US" dirty="0"/>
              <a:t>de disco. </a:t>
            </a:r>
            <a:endParaRPr lang="en-US" dirty="0" smtClean="0"/>
          </a:p>
          <a:p>
            <a:r>
              <a:rPr lang="en-US" dirty="0" smtClean="0"/>
              <a:t>Como </a:t>
            </a:r>
            <a:r>
              <a:rPr lang="en-US" dirty="0" err="1"/>
              <a:t>resultado</a:t>
            </a:r>
            <a:r>
              <a:rPr lang="en-US" dirty="0"/>
              <a:t>, </a:t>
            </a:r>
            <a:r>
              <a:rPr lang="en-US" dirty="0" err="1"/>
              <a:t>escanear</a:t>
            </a:r>
            <a:r>
              <a:rPr lang="en-US" dirty="0"/>
              <a:t> la </a:t>
            </a:r>
            <a:r>
              <a:rPr lang="en-US" dirty="0" err="1"/>
              <a:t>relación</a:t>
            </a:r>
            <a:r>
              <a:rPr lang="en-US" dirty="0"/>
              <a:t> </a:t>
            </a:r>
            <a:r>
              <a:rPr lang="en-US" dirty="0" err="1"/>
              <a:t>es</a:t>
            </a:r>
            <a:r>
              <a:rPr lang="en-US" dirty="0"/>
              <a:t> </a:t>
            </a:r>
            <a:r>
              <a:rPr lang="en-US" dirty="0" err="1"/>
              <a:t>más</a:t>
            </a:r>
            <a:r>
              <a:rPr lang="en-US" dirty="0"/>
              <a:t> </a:t>
            </a:r>
            <a:r>
              <a:rPr lang="en-US" dirty="0" err="1"/>
              <a:t>eficiente</a:t>
            </a:r>
            <a:r>
              <a:rPr lang="en-US" dirty="0"/>
              <a:t> </a:t>
            </a:r>
            <a:r>
              <a:rPr lang="en-US" dirty="0" err="1"/>
              <a:t>que</a:t>
            </a:r>
            <a:r>
              <a:rPr lang="en-US" dirty="0"/>
              <a:t> </a:t>
            </a:r>
            <a:r>
              <a:rPr lang="en-US" dirty="0" err="1"/>
              <a:t>usar</a:t>
            </a:r>
            <a:r>
              <a:rPr lang="en-US" dirty="0"/>
              <a:t> el </a:t>
            </a:r>
            <a:r>
              <a:rPr lang="en-US" dirty="0" err="1"/>
              <a:t>índice</a:t>
            </a:r>
            <a:r>
              <a:rPr lang="en-US" dirty="0"/>
              <a:t>. El </a:t>
            </a:r>
            <a:r>
              <a:rPr lang="en-US" dirty="0" err="1"/>
              <a:t>escaneo</a:t>
            </a:r>
            <a:r>
              <a:rPr lang="en-US" dirty="0"/>
              <a:t> de la </a:t>
            </a:r>
            <a:r>
              <a:rPr lang="en-US" dirty="0" err="1"/>
              <a:t>relación</a:t>
            </a:r>
            <a:r>
              <a:rPr lang="en-US" dirty="0"/>
              <a:t> Branch</a:t>
            </a:r>
            <a:r>
              <a:rPr lang="en-US" dirty="0" smtClean="0"/>
              <a:t> </a:t>
            </a:r>
            <a:r>
              <a:rPr lang="en-US" dirty="0"/>
              <a:t>se </a:t>
            </a:r>
            <a:r>
              <a:rPr lang="en-US" dirty="0" err="1"/>
              <a:t>utilizará</a:t>
            </a:r>
            <a:r>
              <a:rPr lang="en-US" dirty="0"/>
              <a:t> </a:t>
            </a:r>
            <a:r>
              <a:rPr lang="en-US" dirty="0" err="1"/>
              <a:t>como</a:t>
            </a:r>
            <a:r>
              <a:rPr lang="en-US" dirty="0"/>
              <a:t> </a:t>
            </a:r>
            <a:r>
              <a:rPr lang="en-US" dirty="0" err="1"/>
              <a:t>su</a:t>
            </a:r>
            <a:r>
              <a:rPr lang="en-US" dirty="0"/>
              <a:t> </a:t>
            </a:r>
            <a:r>
              <a:rPr lang="en-US" dirty="0" err="1"/>
              <a:t>ruta</a:t>
            </a:r>
            <a:r>
              <a:rPr lang="en-US" dirty="0"/>
              <a:t> de </a:t>
            </a:r>
            <a:r>
              <a:rPr lang="en-US" dirty="0" err="1"/>
              <a:t>acceso</a:t>
            </a:r>
            <a:r>
              <a:rPr lang="en-US" dirty="0"/>
              <a:t>. </a:t>
            </a:r>
            <a:r>
              <a:rPr lang="en-US" dirty="0" err="1"/>
              <a:t>Esto</a:t>
            </a:r>
            <a:r>
              <a:rPr lang="en-US" dirty="0"/>
              <a:t> </a:t>
            </a:r>
            <a:r>
              <a:rPr lang="en-US" dirty="0" err="1"/>
              <a:t>también</a:t>
            </a:r>
            <a:r>
              <a:rPr lang="en-US" dirty="0"/>
              <a:t> </a:t>
            </a:r>
            <a:r>
              <a:rPr lang="en-US" dirty="0" err="1"/>
              <a:t>es</a:t>
            </a:r>
            <a:r>
              <a:rPr lang="en-US" dirty="0"/>
              <a:t> lo </a:t>
            </a:r>
            <a:r>
              <a:rPr lang="en-US" dirty="0" err="1"/>
              <a:t>que</a:t>
            </a:r>
            <a:r>
              <a:rPr lang="en-US" dirty="0"/>
              <a:t> se llama el plan de 1-relación para </a:t>
            </a:r>
            <a:r>
              <a:rPr lang="en-US" dirty="0" smtClean="0"/>
              <a:t>Branch. </a:t>
            </a:r>
            <a:r>
              <a:rPr lang="en-US" dirty="0"/>
              <a:t>No hay </a:t>
            </a:r>
            <a:r>
              <a:rPr lang="en-US" dirty="0" err="1"/>
              <a:t>operaciones</a:t>
            </a:r>
            <a:r>
              <a:rPr lang="en-US" dirty="0"/>
              <a:t> de </a:t>
            </a:r>
            <a:r>
              <a:rPr lang="en-US" dirty="0" err="1"/>
              <a:t>selección</a:t>
            </a:r>
            <a:r>
              <a:rPr lang="en-US" dirty="0"/>
              <a:t> </a:t>
            </a:r>
            <a:r>
              <a:rPr lang="en-US" dirty="0" err="1"/>
              <a:t>definidas</a:t>
            </a:r>
            <a:r>
              <a:rPr lang="en-US" dirty="0"/>
              <a:t> </a:t>
            </a:r>
            <a:r>
              <a:rPr lang="en-US" dirty="0" smtClean="0"/>
              <a:t>para Customer o Account. </a:t>
            </a:r>
            <a:r>
              <a:rPr lang="en-US" dirty="0" err="1"/>
              <a:t>Por</a:t>
            </a:r>
            <a:r>
              <a:rPr lang="en-US" dirty="0"/>
              <a:t> lo </a:t>
            </a:r>
            <a:r>
              <a:rPr lang="en-US" dirty="0" err="1"/>
              <a:t>tanto</a:t>
            </a:r>
            <a:r>
              <a:rPr lang="en-US" dirty="0"/>
              <a:t>, </a:t>
            </a:r>
            <a:r>
              <a:rPr lang="en-US" dirty="0" smtClean="0"/>
              <a:t>scanning </a:t>
            </a:r>
            <a:r>
              <a:rPr lang="en-US" dirty="0" err="1" smtClean="0"/>
              <a:t>es</a:t>
            </a:r>
            <a:r>
              <a:rPr lang="en-US" dirty="0" smtClean="0"/>
              <a:t> </a:t>
            </a:r>
            <a:r>
              <a:rPr lang="en-US" dirty="0"/>
              <a:t>el </a:t>
            </a:r>
            <a:r>
              <a:rPr lang="en-US" dirty="0" err="1"/>
              <a:t>único</a:t>
            </a:r>
            <a:r>
              <a:rPr lang="en-US" dirty="0"/>
              <a:t> plan de 1 </a:t>
            </a:r>
            <a:r>
              <a:rPr lang="en-US" dirty="0" err="1"/>
              <a:t>relación</a:t>
            </a:r>
            <a:r>
              <a:rPr lang="en-US" dirty="0"/>
              <a:t> </a:t>
            </a:r>
            <a:r>
              <a:rPr lang="en-US" dirty="0" smtClean="0"/>
              <a:t>a </a:t>
            </a:r>
            <a:r>
              <a:rPr lang="en-US" dirty="0" err="1" smtClean="0"/>
              <a:t>usarse</a:t>
            </a:r>
            <a:r>
              <a:rPr lang="en-US" dirty="0"/>
              <a:t>. </a:t>
            </a:r>
            <a:endParaRPr lang="en-US" dirty="0" smtClean="0"/>
          </a:p>
          <a:p>
            <a:r>
              <a:rPr lang="en-US" dirty="0" err="1" smtClean="0"/>
              <a:t>Asumamos</a:t>
            </a:r>
            <a:r>
              <a:rPr lang="en-US" dirty="0" smtClean="0"/>
              <a:t> </a:t>
            </a:r>
            <a:r>
              <a:rPr lang="en-US" dirty="0" err="1"/>
              <a:t>que</a:t>
            </a:r>
            <a:r>
              <a:rPr lang="en-US" dirty="0"/>
              <a:t> el plan </a:t>
            </a:r>
            <a:r>
              <a:rPr lang="en-US" dirty="0" err="1"/>
              <a:t>Pb</a:t>
            </a:r>
            <a:r>
              <a:rPr lang="en-US" dirty="0"/>
              <a:t> para </a:t>
            </a:r>
            <a:r>
              <a:rPr lang="en-US" dirty="0" smtClean="0"/>
              <a:t>Branch, </a:t>
            </a:r>
            <a:r>
              <a:rPr lang="en-US" dirty="0"/>
              <a:t>Pc para Customer </a:t>
            </a:r>
            <a:r>
              <a:rPr lang="en-US" dirty="0" smtClean="0"/>
              <a:t>y </a:t>
            </a:r>
            <a:r>
              <a:rPr lang="en-US" dirty="0"/>
              <a:t>Pa para Account </a:t>
            </a:r>
            <a:r>
              <a:rPr lang="en-US" dirty="0" smtClean="0"/>
              <a:t>son </a:t>
            </a:r>
            <a:r>
              <a:rPr lang="en-US" dirty="0"/>
              <a:t>los </a:t>
            </a:r>
            <a:r>
              <a:rPr lang="en-US" dirty="0" err="1"/>
              <a:t>que</a:t>
            </a:r>
            <a:r>
              <a:rPr lang="en-US" dirty="0"/>
              <a:t> </a:t>
            </a:r>
            <a:r>
              <a:rPr lang="en-US" dirty="0" err="1"/>
              <a:t>hemos</a:t>
            </a:r>
            <a:r>
              <a:rPr lang="en-US" dirty="0"/>
              <a:t> </a:t>
            </a:r>
            <a:r>
              <a:rPr lang="en-US" dirty="0" err="1"/>
              <a:t>elegido</a:t>
            </a:r>
            <a:r>
              <a:rPr lang="en-US" dirty="0"/>
              <a:t> </a:t>
            </a:r>
            <a:r>
              <a:rPr lang="en-US" dirty="0" smtClean="0"/>
              <a:t>en el </a:t>
            </a:r>
            <a:r>
              <a:rPr lang="en-US" dirty="0"/>
              <a:t>primer </a:t>
            </a:r>
            <a:r>
              <a:rPr lang="en-US" dirty="0" err="1"/>
              <a:t>paso</a:t>
            </a:r>
            <a:r>
              <a:rPr lang="en-US" dirty="0"/>
              <a:t>. </a:t>
            </a:r>
            <a:r>
              <a:rPr lang="en-US" dirty="0" err="1"/>
              <a:t>Estos</a:t>
            </a:r>
            <a:r>
              <a:rPr lang="en-US" dirty="0"/>
              <a:t> se </a:t>
            </a:r>
            <a:r>
              <a:rPr lang="en-US" dirty="0" err="1"/>
              <a:t>utilizarán</a:t>
            </a:r>
            <a:r>
              <a:rPr lang="en-US" dirty="0"/>
              <a:t> </a:t>
            </a:r>
            <a:r>
              <a:rPr lang="en-US" dirty="0" err="1"/>
              <a:t>como</a:t>
            </a:r>
            <a:r>
              <a:rPr lang="en-US" dirty="0"/>
              <a:t> los planes de </a:t>
            </a:r>
            <a:r>
              <a:rPr lang="en-US" dirty="0" smtClean="0"/>
              <a:t>1 </a:t>
            </a:r>
            <a:r>
              <a:rPr lang="en-US" dirty="0" err="1" smtClean="0"/>
              <a:t>relación</a:t>
            </a:r>
            <a:r>
              <a:rPr lang="en-US" dirty="0" smtClean="0"/>
              <a:t> para el </a:t>
            </a:r>
            <a:r>
              <a:rPr lang="en-US" dirty="0"/>
              <a:t>Paso 2.</a:t>
            </a:r>
            <a:endParaRPr lang="en-US" dirty="0"/>
          </a:p>
        </p:txBody>
      </p:sp>
    </p:spTree>
    <p:extLst>
      <p:ext uri="{BB962C8B-B14F-4D97-AF65-F5344CB8AC3E}">
        <p14:creationId xmlns:p14="http://schemas.microsoft.com/office/powerpoint/2010/main" val="572556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68731"/>
          </a:xfrm>
        </p:spPr>
        <p:txBody>
          <a:bodyPr/>
          <a:lstStyle/>
          <a:p>
            <a:r>
              <a:rPr lang="en-US" dirty="0"/>
              <a:t>Plan Generation</a:t>
            </a:r>
            <a:endParaRPr lang="en-US" dirty="0"/>
          </a:p>
        </p:txBody>
      </p:sp>
      <p:sp>
        <p:nvSpPr>
          <p:cNvPr id="3" name="Marcador de contenido 2"/>
          <p:cNvSpPr>
            <a:spLocks noGrp="1"/>
          </p:cNvSpPr>
          <p:nvPr>
            <p:ph idx="1"/>
          </p:nvPr>
        </p:nvSpPr>
        <p:spPr>
          <a:xfrm>
            <a:off x="838200" y="1353312"/>
            <a:ext cx="10515600" cy="5248655"/>
          </a:xfrm>
        </p:spPr>
        <p:txBody>
          <a:bodyPr>
            <a:normAutofit/>
          </a:bodyPr>
          <a:lstStyle/>
          <a:p>
            <a:r>
              <a:rPr lang="en-US" dirty="0"/>
              <a:t>Paso 2: </a:t>
            </a:r>
            <a:r>
              <a:rPr lang="en-US" dirty="0" err="1"/>
              <a:t>Generar</a:t>
            </a:r>
            <a:r>
              <a:rPr lang="en-US" dirty="0"/>
              <a:t> </a:t>
            </a:r>
            <a:r>
              <a:rPr lang="en-US" dirty="0" err="1"/>
              <a:t>todos</a:t>
            </a:r>
            <a:r>
              <a:rPr lang="en-US" dirty="0"/>
              <a:t> los planes de 2 </a:t>
            </a:r>
            <a:r>
              <a:rPr lang="en-US" dirty="0" err="1"/>
              <a:t>relaciones</a:t>
            </a:r>
            <a:r>
              <a:rPr lang="en-US" dirty="0"/>
              <a:t> </a:t>
            </a:r>
            <a:r>
              <a:rPr lang="en-US" dirty="0" smtClean="0"/>
              <a:t>. </a:t>
            </a:r>
          </a:p>
          <a:p>
            <a:r>
              <a:rPr lang="en-US" dirty="0" err="1" smtClean="0"/>
              <a:t>Supongamos</a:t>
            </a:r>
            <a:r>
              <a:rPr lang="en-US" dirty="0" smtClean="0"/>
              <a:t> </a:t>
            </a:r>
            <a:r>
              <a:rPr lang="en-US" dirty="0" err="1"/>
              <a:t>que</a:t>
            </a:r>
            <a:r>
              <a:rPr lang="en-US" dirty="0"/>
              <a:t> </a:t>
            </a:r>
            <a:r>
              <a:rPr lang="en-US" dirty="0" err="1"/>
              <a:t>Rb</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que</a:t>
            </a:r>
            <a:r>
              <a:rPr lang="en-US" dirty="0"/>
              <a:t> </a:t>
            </a:r>
            <a:r>
              <a:rPr lang="en-US" dirty="0" err="1"/>
              <a:t>representa</a:t>
            </a:r>
            <a:r>
              <a:rPr lang="en-US" dirty="0"/>
              <a:t> los </a:t>
            </a:r>
            <a:r>
              <a:rPr lang="en-US" dirty="0" err="1"/>
              <a:t>resultados</a:t>
            </a:r>
            <a:r>
              <a:rPr lang="en-US" dirty="0"/>
              <a:t> de "</a:t>
            </a:r>
            <a:r>
              <a:rPr lang="en-US" dirty="0" err="1" smtClean="0"/>
              <a:t>SL</a:t>
            </a:r>
            <a:r>
              <a:rPr lang="en-US" baseline="-25000" dirty="0" err="1" smtClean="0"/>
              <a:t>Bcity</a:t>
            </a:r>
            <a:r>
              <a:rPr lang="en-US" baseline="-25000" dirty="0" smtClean="0"/>
              <a:t> </a:t>
            </a:r>
            <a:r>
              <a:rPr lang="en-US" baseline="-25000" dirty="0"/>
              <a:t>=‘ </a:t>
            </a:r>
            <a:r>
              <a:rPr lang="en-US" baseline="-25000" dirty="0" smtClean="0"/>
              <a:t>Edina’ </a:t>
            </a:r>
            <a:r>
              <a:rPr lang="en-US" dirty="0" smtClean="0"/>
              <a:t>Branch</a:t>
            </a:r>
            <a:r>
              <a:rPr lang="en-US" dirty="0"/>
              <a:t>". Al </a:t>
            </a:r>
            <a:r>
              <a:rPr lang="en-US" dirty="0" err="1"/>
              <a:t>formar</a:t>
            </a:r>
            <a:r>
              <a:rPr lang="en-US" dirty="0"/>
              <a:t> los planes de 2 </a:t>
            </a:r>
            <a:r>
              <a:rPr lang="en-US" dirty="0" err="1"/>
              <a:t>relaciones</a:t>
            </a:r>
            <a:r>
              <a:rPr lang="en-US" dirty="0"/>
              <a:t>, </a:t>
            </a:r>
            <a:r>
              <a:rPr lang="en-US" dirty="0" err="1"/>
              <a:t>tenemos</a:t>
            </a:r>
            <a:r>
              <a:rPr lang="en-US" dirty="0"/>
              <a:t> </a:t>
            </a:r>
            <a:r>
              <a:rPr lang="en-US" dirty="0" err="1"/>
              <a:t>que</a:t>
            </a:r>
            <a:r>
              <a:rPr lang="en-US" dirty="0"/>
              <a:t> </a:t>
            </a:r>
            <a:r>
              <a:rPr lang="en-US" dirty="0" err="1"/>
              <a:t>enumerar</a:t>
            </a:r>
            <a:r>
              <a:rPr lang="en-US" dirty="0"/>
              <a:t> </a:t>
            </a:r>
            <a:r>
              <a:rPr lang="en-US" dirty="0" err="1"/>
              <a:t>todas</a:t>
            </a:r>
            <a:r>
              <a:rPr lang="en-US" dirty="0"/>
              <a:t> </a:t>
            </a:r>
            <a:r>
              <a:rPr lang="en-US" dirty="0" err="1"/>
              <a:t>las</a:t>
            </a:r>
            <a:r>
              <a:rPr lang="en-US" dirty="0"/>
              <a:t> </a:t>
            </a:r>
            <a:r>
              <a:rPr lang="en-US" dirty="0" err="1"/>
              <a:t>formas</a:t>
            </a:r>
            <a:r>
              <a:rPr lang="en-US" dirty="0"/>
              <a:t> </a:t>
            </a:r>
            <a:r>
              <a:rPr lang="en-US" dirty="0" err="1"/>
              <a:t>posibles</a:t>
            </a:r>
            <a:r>
              <a:rPr lang="en-US" dirty="0"/>
              <a:t> en </a:t>
            </a:r>
            <a:r>
              <a:rPr lang="en-US" dirty="0" err="1"/>
              <a:t>que</a:t>
            </a:r>
            <a:r>
              <a:rPr lang="en-US" dirty="0"/>
              <a:t> se </a:t>
            </a:r>
            <a:r>
              <a:rPr lang="en-US" dirty="0" err="1"/>
              <a:t>pueden</a:t>
            </a:r>
            <a:r>
              <a:rPr lang="en-US" dirty="0"/>
              <a:t> </a:t>
            </a:r>
            <a:r>
              <a:rPr lang="en-US" dirty="0" err="1" smtClean="0"/>
              <a:t>hacer</a:t>
            </a:r>
            <a:r>
              <a:rPr lang="en-US" dirty="0" smtClean="0"/>
              <a:t> join en </a:t>
            </a:r>
            <a:r>
              <a:rPr lang="en-US" dirty="0" err="1" smtClean="0"/>
              <a:t>nuestras</a:t>
            </a:r>
            <a:r>
              <a:rPr lang="en-US" dirty="0" smtClean="0"/>
              <a:t> </a:t>
            </a:r>
            <a:r>
              <a:rPr lang="en-US" dirty="0" err="1"/>
              <a:t>tres</a:t>
            </a:r>
            <a:r>
              <a:rPr lang="en-US" dirty="0"/>
              <a:t> </a:t>
            </a:r>
            <a:r>
              <a:rPr lang="en-US" dirty="0" err="1"/>
              <a:t>relaciones</a:t>
            </a:r>
            <a:r>
              <a:rPr lang="en-US" dirty="0"/>
              <a:t>. </a:t>
            </a:r>
            <a:r>
              <a:rPr lang="en-US" dirty="0" err="1"/>
              <a:t>Listado</a:t>
            </a:r>
            <a:r>
              <a:rPr lang="en-US" dirty="0"/>
              <a:t> en </a:t>
            </a:r>
            <a:r>
              <a:rPr lang="en-US" dirty="0" err="1"/>
              <a:t>ningún</a:t>
            </a:r>
            <a:r>
              <a:rPr lang="en-US" dirty="0"/>
              <a:t> </a:t>
            </a:r>
            <a:r>
              <a:rPr lang="en-US" dirty="0" err="1"/>
              <a:t>orden</a:t>
            </a:r>
            <a:r>
              <a:rPr lang="en-US" dirty="0"/>
              <a:t> en particular, </a:t>
            </a:r>
            <a:r>
              <a:rPr lang="en-US" dirty="0" err="1"/>
              <a:t>estos</a:t>
            </a:r>
            <a:r>
              <a:rPr lang="en-US" dirty="0"/>
              <a:t> son</a:t>
            </a:r>
            <a:r>
              <a:rPr lang="en-US" dirty="0" smtClean="0"/>
              <a:t>:</a:t>
            </a:r>
          </a:p>
          <a:p>
            <a:endParaRPr lang="en-US" dirty="0"/>
          </a:p>
        </p:txBody>
      </p:sp>
      <p:pic>
        <p:nvPicPr>
          <p:cNvPr id="4" name="Imagen 3"/>
          <p:cNvPicPr>
            <a:picLocks noChangeAspect="1"/>
          </p:cNvPicPr>
          <p:nvPr/>
        </p:nvPicPr>
        <p:blipFill>
          <a:blip r:embed="rId2"/>
          <a:stretch>
            <a:fillRect/>
          </a:stretch>
        </p:blipFill>
        <p:spPr>
          <a:xfrm>
            <a:off x="1108963" y="3977639"/>
            <a:ext cx="2463637" cy="894334"/>
          </a:xfrm>
          <a:prstGeom prst="rect">
            <a:avLst/>
          </a:prstGeom>
        </p:spPr>
      </p:pic>
      <p:pic>
        <p:nvPicPr>
          <p:cNvPr id="5" name="Imagen 4"/>
          <p:cNvPicPr>
            <a:picLocks noChangeAspect="1"/>
          </p:cNvPicPr>
          <p:nvPr/>
        </p:nvPicPr>
        <p:blipFill>
          <a:blip r:embed="rId3"/>
          <a:stretch>
            <a:fillRect/>
          </a:stretch>
        </p:blipFill>
        <p:spPr>
          <a:xfrm>
            <a:off x="1108963" y="4865241"/>
            <a:ext cx="3235076" cy="1736725"/>
          </a:xfrm>
          <a:prstGeom prst="rect">
            <a:avLst/>
          </a:prstGeom>
        </p:spPr>
      </p:pic>
    </p:spTree>
    <p:extLst>
      <p:ext uri="{BB962C8B-B14F-4D97-AF65-F5344CB8AC3E}">
        <p14:creationId xmlns:p14="http://schemas.microsoft.com/office/powerpoint/2010/main" val="851930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r>
              <a:rPr lang="en-US" dirty="0"/>
              <a:t>Entre </a:t>
            </a:r>
            <a:r>
              <a:rPr lang="en-US" dirty="0" err="1"/>
              <a:t>estos</a:t>
            </a:r>
            <a:r>
              <a:rPr lang="en-US" dirty="0"/>
              <a:t> </a:t>
            </a:r>
            <a:r>
              <a:rPr lang="en-US" dirty="0" err="1"/>
              <a:t>grupos</a:t>
            </a:r>
            <a:r>
              <a:rPr lang="en-US" dirty="0"/>
              <a:t>, </a:t>
            </a:r>
            <a:r>
              <a:rPr lang="en-US" dirty="0" err="1"/>
              <a:t>las</a:t>
            </a:r>
            <a:r>
              <a:rPr lang="en-US" dirty="0"/>
              <a:t> </a:t>
            </a:r>
            <a:r>
              <a:rPr lang="en-US" dirty="0" err="1"/>
              <a:t>alternativas</a:t>
            </a:r>
            <a:r>
              <a:rPr lang="en-US" dirty="0"/>
              <a:t> del "</a:t>
            </a:r>
            <a:r>
              <a:rPr lang="en-US" dirty="0" err="1"/>
              <a:t>Grupo</a:t>
            </a:r>
            <a:r>
              <a:rPr lang="en-US" dirty="0"/>
              <a:t> 3" (</a:t>
            </a:r>
            <a:r>
              <a:rPr lang="en-US" dirty="0" err="1"/>
              <a:t>Pbc</a:t>
            </a:r>
            <a:r>
              <a:rPr lang="en-US" dirty="0"/>
              <a:t> y </a:t>
            </a:r>
            <a:r>
              <a:rPr lang="en-US" dirty="0" err="1"/>
              <a:t>Pcb</a:t>
            </a:r>
            <a:r>
              <a:rPr lang="en-US" dirty="0"/>
              <a:t>) no se </a:t>
            </a:r>
            <a:r>
              <a:rPr lang="en-US" dirty="0" err="1"/>
              <a:t>consideran</a:t>
            </a:r>
            <a:r>
              <a:rPr lang="en-US" dirty="0"/>
              <a:t>, </a:t>
            </a:r>
            <a:r>
              <a:rPr lang="en-US" dirty="0" err="1"/>
              <a:t>ya</a:t>
            </a:r>
            <a:r>
              <a:rPr lang="en-US" dirty="0"/>
              <a:t> </a:t>
            </a:r>
            <a:r>
              <a:rPr lang="en-US" dirty="0" err="1"/>
              <a:t>que</a:t>
            </a:r>
            <a:r>
              <a:rPr lang="en-US" dirty="0"/>
              <a:t> se </a:t>
            </a:r>
            <a:r>
              <a:rPr lang="en-US" dirty="0" err="1"/>
              <a:t>unen</a:t>
            </a:r>
            <a:r>
              <a:rPr lang="en-US" dirty="0"/>
              <a:t> a dos </a:t>
            </a:r>
            <a:r>
              <a:rPr lang="en-US" dirty="0" err="1"/>
              <a:t>relaciones</a:t>
            </a:r>
            <a:r>
              <a:rPr lang="en-US" dirty="0"/>
              <a:t> </a:t>
            </a:r>
            <a:r>
              <a:rPr lang="en-US" dirty="0" err="1"/>
              <a:t>que</a:t>
            </a:r>
            <a:r>
              <a:rPr lang="en-US" dirty="0"/>
              <a:t> no </a:t>
            </a:r>
            <a:r>
              <a:rPr lang="en-US" dirty="0" err="1"/>
              <a:t>tienen</a:t>
            </a:r>
            <a:r>
              <a:rPr lang="en-US" dirty="0"/>
              <a:t> un </a:t>
            </a:r>
            <a:r>
              <a:rPr lang="en-US" dirty="0" err="1"/>
              <a:t>atributo</a:t>
            </a:r>
            <a:r>
              <a:rPr lang="en-US" dirty="0"/>
              <a:t> </a:t>
            </a:r>
            <a:r>
              <a:rPr lang="en-US" dirty="0" err="1"/>
              <a:t>común</a:t>
            </a:r>
            <a:r>
              <a:rPr lang="en-US" dirty="0"/>
              <a:t>; </a:t>
            </a:r>
            <a:r>
              <a:rPr lang="en-US" dirty="0" err="1"/>
              <a:t>Es</a:t>
            </a:r>
            <a:r>
              <a:rPr lang="en-US" dirty="0"/>
              <a:t> </a:t>
            </a:r>
            <a:r>
              <a:rPr lang="en-US" dirty="0" err="1"/>
              <a:t>decir</a:t>
            </a:r>
            <a:r>
              <a:rPr lang="en-US" dirty="0"/>
              <a:t>, </a:t>
            </a:r>
            <a:r>
              <a:rPr lang="en-US" dirty="0" err="1"/>
              <a:t>realizan</a:t>
            </a:r>
            <a:r>
              <a:rPr lang="en-US" dirty="0"/>
              <a:t> </a:t>
            </a:r>
            <a:r>
              <a:rPr lang="en-US" dirty="0" err="1"/>
              <a:t>productos</a:t>
            </a:r>
            <a:r>
              <a:rPr lang="en-US" dirty="0"/>
              <a:t> cruzados. </a:t>
            </a:r>
            <a:endParaRPr lang="en-US" dirty="0" smtClean="0"/>
          </a:p>
          <a:p>
            <a:r>
              <a:rPr lang="en-US" dirty="0" smtClean="0"/>
              <a:t>Los </a:t>
            </a:r>
            <a:r>
              <a:rPr lang="en-US" dirty="0" err="1"/>
              <a:t>otros</a:t>
            </a:r>
            <a:r>
              <a:rPr lang="en-US" dirty="0"/>
              <a:t> </a:t>
            </a:r>
            <a:r>
              <a:rPr lang="en-US" dirty="0" err="1"/>
              <a:t>cuatro</a:t>
            </a:r>
            <a:r>
              <a:rPr lang="en-US" dirty="0"/>
              <a:t> planes en "</a:t>
            </a:r>
            <a:r>
              <a:rPr lang="en-US" dirty="0" err="1"/>
              <a:t>Grupo</a:t>
            </a:r>
            <a:r>
              <a:rPr lang="en-US" dirty="0"/>
              <a:t> 1" y "</a:t>
            </a:r>
            <a:r>
              <a:rPr lang="en-US" dirty="0" err="1"/>
              <a:t>Grupo</a:t>
            </a:r>
            <a:r>
              <a:rPr lang="en-US" dirty="0"/>
              <a:t> 2" se </a:t>
            </a:r>
            <a:r>
              <a:rPr lang="en-US" dirty="0" err="1"/>
              <a:t>analizan</a:t>
            </a:r>
            <a:r>
              <a:rPr lang="en-US" dirty="0"/>
              <a:t> a </a:t>
            </a:r>
            <a:r>
              <a:rPr lang="en-US" dirty="0" err="1"/>
              <a:t>continuación</a:t>
            </a:r>
            <a:r>
              <a:rPr lang="en-US" dirty="0"/>
              <a:t>. Al </a:t>
            </a:r>
            <a:r>
              <a:rPr lang="en-US" dirty="0" err="1"/>
              <a:t>comparar</a:t>
            </a:r>
            <a:r>
              <a:rPr lang="en-US" dirty="0"/>
              <a:t> </a:t>
            </a:r>
            <a:r>
              <a:rPr lang="en-US" dirty="0" err="1"/>
              <a:t>Pba</a:t>
            </a:r>
            <a:r>
              <a:rPr lang="en-US" dirty="0"/>
              <a:t> y </a:t>
            </a:r>
            <a:r>
              <a:rPr lang="en-US" dirty="0" err="1"/>
              <a:t>Pab</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a:t>
            </a:r>
            <a:r>
              <a:rPr lang="en-US" dirty="0" err="1"/>
              <a:t>es</a:t>
            </a:r>
            <a:r>
              <a:rPr lang="en-US" dirty="0"/>
              <a:t> </a:t>
            </a:r>
            <a:r>
              <a:rPr lang="en-US" dirty="0" err="1"/>
              <a:t>mejor</a:t>
            </a:r>
            <a:r>
              <a:rPr lang="en-US" dirty="0"/>
              <a:t> </a:t>
            </a:r>
            <a:r>
              <a:rPr lang="en-US" dirty="0" err="1"/>
              <a:t>usar</a:t>
            </a:r>
            <a:r>
              <a:rPr lang="en-US" dirty="0"/>
              <a:t> </a:t>
            </a:r>
            <a:r>
              <a:rPr lang="en-US" dirty="0" err="1"/>
              <a:t>Pba</a:t>
            </a:r>
            <a:r>
              <a:rPr lang="en-US" dirty="0"/>
              <a:t> </a:t>
            </a:r>
            <a:r>
              <a:rPr lang="en-US" dirty="0" err="1"/>
              <a:t>porque</a:t>
            </a:r>
            <a:r>
              <a:rPr lang="en-US" dirty="0"/>
              <a:t> </a:t>
            </a:r>
            <a:r>
              <a:rPr lang="en-US" dirty="0" err="1"/>
              <a:t>este</a:t>
            </a:r>
            <a:r>
              <a:rPr lang="en-US" dirty="0"/>
              <a:t> plan no </a:t>
            </a:r>
            <a:r>
              <a:rPr lang="en-US" dirty="0" err="1"/>
              <a:t>materializa</a:t>
            </a:r>
            <a:r>
              <a:rPr lang="en-US" dirty="0"/>
              <a:t> los </a:t>
            </a:r>
            <a:r>
              <a:rPr lang="en-US" dirty="0" err="1"/>
              <a:t>resultados</a:t>
            </a:r>
            <a:r>
              <a:rPr lang="en-US" dirty="0"/>
              <a:t> </a:t>
            </a:r>
            <a:r>
              <a:rPr lang="en-US" dirty="0" err="1"/>
              <a:t>temporales</a:t>
            </a:r>
            <a:r>
              <a:rPr lang="en-US" dirty="0"/>
              <a:t> de "</a:t>
            </a:r>
            <a:r>
              <a:rPr lang="en-US" dirty="0" err="1"/>
              <a:t>SL</a:t>
            </a:r>
            <a:r>
              <a:rPr lang="en-US" baseline="-25000" dirty="0" err="1"/>
              <a:t>Bcity</a:t>
            </a:r>
            <a:r>
              <a:rPr lang="en-US" baseline="-25000" dirty="0"/>
              <a:t> = 'Edina' </a:t>
            </a:r>
            <a:r>
              <a:rPr lang="en-US" dirty="0" smtClean="0"/>
              <a:t>Branch” y </a:t>
            </a:r>
            <a:r>
              <a:rPr lang="en-US" dirty="0" err="1"/>
              <a:t>realiza</a:t>
            </a:r>
            <a:r>
              <a:rPr lang="en-US" dirty="0"/>
              <a:t> </a:t>
            </a:r>
            <a:r>
              <a:rPr lang="en-US" dirty="0" smtClean="0"/>
              <a:t>el join </a:t>
            </a:r>
            <a:r>
              <a:rPr lang="en-US" dirty="0" err="1" smtClean="0"/>
              <a:t>sobre</a:t>
            </a:r>
            <a:r>
              <a:rPr lang="en-US" dirty="0" smtClean="0"/>
              <a:t> </a:t>
            </a:r>
            <a:r>
              <a:rPr lang="en-US" dirty="0"/>
              <a:t>la </a:t>
            </a:r>
            <a:r>
              <a:rPr lang="en-US" dirty="0" err="1"/>
              <a:t>marcha</a:t>
            </a:r>
            <a:r>
              <a:rPr lang="en-US" dirty="0"/>
              <a:t> </a:t>
            </a:r>
            <a:r>
              <a:rPr lang="en-US" dirty="0" smtClean="0"/>
              <a:t>(</a:t>
            </a:r>
            <a:r>
              <a:rPr lang="en-US" dirty="0"/>
              <a:t>join </a:t>
            </a:r>
            <a:r>
              <a:rPr lang="en-US" dirty="0" smtClean="0"/>
              <a:t>on-the-fly)</a:t>
            </a:r>
            <a:r>
              <a:rPr lang="en-US" dirty="0" err="1" smtClean="0"/>
              <a:t>utilizando</a:t>
            </a:r>
            <a:r>
              <a:rPr lang="en-US" dirty="0" smtClean="0"/>
              <a:t> </a:t>
            </a:r>
            <a:r>
              <a:rPr lang="en-US" dirty="0" err="1"/>
              <a:t>Rb</a:t>
            </a:r>
            <a:r>
              <a:rPr lang="en-US" dirty="0"/>
              <a:t> </a:t>
            </a:r>
            <a:r>
              <a:rPr lang="en-US" dirty="0" err="1"/>
              <a:t>como</a:t>
            </a:r>
            <a:r>
              <a:rPr lang="en-US" dirty="0"/>
              <a:t> el </a:t>
            </a:r>
            <a:r>
              <a:rPr lang="en-US" dirty="0" err="1" smtClean="0"/>
              <a:t>controlador</a:t>
            </a:r>
            <a:r>
              <a:rPr lang="en-US" dirty="0" smtClean="0"/>
              <a:t> del join. </a:t>
            </a:r>
          </a:p>
          <a:p>
            <a:r>
              <a:rPr lang="en-US" dirty="0" smtClean="0"/>
              <a:t>En </a:t>
            </a:r>
            <a:r>
              <a:rPr lang="en-US" dirty="0" err="1"/>
              <a:t>este</a:t>
            </a:r>
            <a:r>
              <a:rPr lang="en-US" dirty="0"/>
              <a:t> </a:t>
            </a:r>
            <a:r>
              <a:rPr lang="en-US" dirty="0" err="1"/>
              <a:t>enfoque</a:t>
            </a:r>
            <a:r>
              <a:rPr lang="en-US" dirty="0"/>
              <a:t>, el valor de </a:t>
            </a:r>
            <a:r>
              <a:rPr lang="en-US" dirty="0" err="1"/>
              <a:t>Bname</a:t>
            </a:r>
            <a:r>
              <a:rPr lang="en-US" dirty="0"/>
              <a:t> de </a:t>
            </a:r>
            <a:r>
              <a:rPr lang="en-US" dirty="0" err="1"/>
              <a:t>las</a:t>
            </a:r>
            <a:r>
              <a:rPr lang="en-US" dirty="0"/>
              <a:t> </a:t>
            </a:r>
            <a:r>
              <a:rPr lang="en-US" dirty="0" err="1"/>
              <a:t>tuplas</a:t>
            </a:r>
            <a:r>
              <a:rPr lang="en-US" dirty="0"/>
              <a:t> </a:t>
            </a:r>
            <a:r>
              <a:rPr lang="en-US" dirty="0" err="1"/>
              <a:t>que</a:t>
            </a:r>
            <a:r>
              <a:rPr lang="en-US" dirty="0"/>
              <a:t> se </a:t>
            </a:r>
            <a:r>
              <a:rPr lang="en-US" dirty="0" err="1"/>
              <a:t>devuelven</a:t>
            </a:r>
            <a:r>
              <a:rPr lang="en-US" dirty="0"/>
              <a:t> de la </a:t>
            </a:r>
            <a:r>
              <a:rPr lang="en-US" dirty="0" err="1"/>
              <a:t>selección</a:t>
            </a:r>
            <a:r>
              <a:rPr lang="en-US" dirty="0"/>
              <a:t> se </a:t>
            </a:r>
            <a:r>
              <a:rPr lang="en-US" dirty="0" err="1"/>
              <a:t>utiliza</a:t>
            </a:r>
            <a:r>
              <a:rPr lang="en-US" dirty="0"/>
              <a:t> para </a:t>
            </a:r>
            <a:r>
              <a:rPr lang="en-US" dirty="0" err="1"/>
              <a:t>probar</a:t>
            </a:r>
            <a:r>
              <a:rPr lang="en-US" dirty="0"/>
              <a:t> la </a:t>
            </a:r>
            <a:r>
              <a:rPr lang="en-US" dirty="0" err="1"/>
              <a:t>relación</a:t>
            </a:r>
            <a:r>
              <a:rPr lang="en-US" dirty="0"/>
              <a:t> </a:t>
            </a:r>
            <a:r>
              <a:rPr lang="en-US" dirty="0" smtClean="0"/>
              <a:t>Account. </a:t>
            </a:r>
            <a:r>
              <a:rPr lang="en-US" dirty="0" err="1"/>
              <a:t>Cada</a:t>
            </a:r>
            <a:r>
              <a:rPr lang="en-US" dirty="0"/>
              <a:t> </a:t>
            </a:r>
            <a:r>
              <a:rPr lang="en-US" dirty="0" err="1" smtClean="0"/>
              <a:t>prueba</a:t>
            </a:r>
            <a:r>
              <a:rPr lang="en-US" dirty="0" smtClean="0"/>
              <a:t> </a:t>
            </a:r>
            <a:r>
              <a:rPr lang="en-US" dirty="0" err="1" smtClean="0"/>
              <a:t>utiliza</a:t>
            </a:r>
            <a:r>
              <a:rPr lang="en-US" dirty="0" smtClean="0"/>
              <a:t> </a:t>
            </a:r>
            <a:r>
              <a:rPr lang="en-US" dirty="0"/>
              <a:t>el </a:t>
            </a:r>
            <a:r>
              <a:rPr lang="en-US" dirty="0" err="1"/>
              <a:t>índice</a:t>
            </a:r>
            <a:r>
              <a:rPr lang="en-US" dirty="0"/>
              <a:t> en </a:t>
            </a:r>
            <a:r>
              <a:rPr lang="en-US" dirty="0" err="1"/>
              <a:t>Bname</a:t>
            </a:r>
            <a:r>
              <a:rPr lang="en-US" dirty="0"/>
              <a:t> y </a:t>
            </a:r>
            <a:r>
              <a:rPr lang="en-US" dirty="0" err="1"/>
              <a:t>toma</a:t>
            </a:r>
            <a:r>
              <a:rPr lang="en-US" dirty="0"/>
              <a:t> </a:t>
            </a:r>
            <a:r>
              <a:rPr lang="en-US" dirty="0" err="1"/>
              <a:t>tres</a:t>
            </a:r>
            <a:r>
              <a:rPr lang="en-US" dirty="0"/>
              <a:t> </a:t>
            </a:r>
            <a:r>
              <a:rPr lang="en-US" dirty="0" smtClean="0"/>
              <a:t>I/O </a:t>
            </a:r>
            <a:r>
              <a:rPr lang="en-US" dirty="0"/>
              <a:t>de disco (dos para el </a:t>
            </a:r>
            <a:r>
              <a:rPr lang="en-US" dirty="0" err="1"/>
              <a:t>recorrido</a:t>
            </a:r>
            <a:r>
              <a:rPr lang="en-US" dirty="0"/>
              <a:t> del </a:t>
            </a:r>
            <a:r>
              <a:rPr lang="en-US" dirty="0" err="1"/>
              <a:t>árbol</a:t>
            </a:r>
            <a:r>
              <a:rPr lang="en-US" dirty="0"/>
              <a:t> y </a:t>
            </a:r>
            <a:r>
              <a:rPr lang="en-US" dirty="0" err="1"/>
              <a:t>una</a:t>
            </a:r>
            <a:r>
              <a:rPr lang="en-US" dirty="0"/>
              <a:t> para el </a:t>
            </a:r>
            <a:r>
              <a:rPr lang="en-US" dirty="0" err="1"/>
              <a:t>grupo</a:t>
            </a:r>
            <a:r>
              <a:rPr lang="en-US" dirty="0"/>
              <a:t> </a:t>
            </a:r>
            <a:r>
              <a:rPr lang="en-US" dirty="0" smtClean="0"/>
              <a:t>(cluster) de </a:t>
            </a:r>
            <a:r>
              <a:rPr lang="en-US" dirty="0" err="1" smtClean="0"/>
              <a:t>sucursales</a:t>
            </a:r>
            <a:r>
              <a:rPr lang="en-US" dirty="0" smtClean="0"/>
              <a:t> con </a:t>
            </a:r>
            <a:r>
              <a:rPr lang="en-US" dirty="0"/>
              <a:t>el </a:t>
            </a:r>
            <a:r>
              <a:rPr lang="en-US" dirty="0" err="1"/>
              <a:t>mismo</a:t>
            </a:r>
            <a:r>
              <a:rPr lang="en-US" dirty="0"/>
              <a:t> </a:t>
            </a:r>
            <a:r>
              <a:rPr lang="en-US" dirty="0" err="1"/>
              <a:t>nombre</a:t>
            </a:r>
            <a:r>
              <a:rPr lang="en-US" dirty="0"/>
              <a:t>). Dado </a:t>
            </a:r>
            <a:r>
              <a:rPr lang="en-US" dirty="0" err="1"/>
              <a:t>que</a:t>
            </a:r>
            <a:r>
              <a:rPr lang="en-US" dirty="0"/>
              <a:t> hay 10 </a:t>
            </a:r>
            <a:r>
              <a:rPr lang="en-US" dirty="0" err="1"/>
              <a:t>sucursales</a:t>
            </a:r>
            <a:r>
              <a:rPr lang="en-US" dirty="0"/>
              <a:t> en Edina, el </a:t>
            </a:r>
            <a:r>
              <a:rPr lang="en-US" dirty="0" err="1"/>
              <a:t>costo</a:t>
            </a:r>
            <a:r>
              <a:rPr lang="en-US" dirty="0"/>
              <a:t> total de </a:t>
            </a:r>
            <a:r>
              <a:rPr lang="en-US" dirty="0" err="1"/>
              <a:t>este</a:t>
            </a:r>
            <a:r>
              <a:rPr lang="en-US" dirty="0"/>
              <a:t> plan </a:t>
            </a:r>
            <a:r>
              <a:rPr lang="en-US" dirty="0" err="1"/>
              <a:t>es</a:t>
            </a:r>
            <a:r>
              <a:rPr lang="en-US" dirty="0"/>
              <a:t> “10 * 3 = 30” de </a:t>
            </a:r>
            <a:r>
              <a:rPr lang="en-US" dirty="0" smtClean="0"/>
              <a:t>I/O de </a:t>
            </a:r>
            <a:r>
              <a:rPr lang="en-US" dirty="0"/>
              <a:t>disco. En </a:t>
            </a:r>
            <a:r>
              <a:rPr lang="en-US" dirty="0" err="1"/>
              <a:t>contraste</a:t>
            </a:r>
            <a:r>
              <a:rPr lang="en-US" dirty="0"/>
              <a:t>, el plan </a:t>
            </a:r>
            <a:r>
              <a:rPr lang="en-US" dirty="0" err="1"/>
              <a:t>Pab</a:t>
            </a:r>
            <a:r>
              <a:rPr lang="en-US" dirty="0"/>
              <a:t> </a:t>
            </a:r>
            <a:r>
              <a:rPr lang="en-US" dirty="0" err="1"/>
              <a:t>es</a:t>
            </a:r>
            <a:r>
              <a:rPr lang="en-US" dirty="0"/>
              <a:t> </a:t>
            </a:r>
            <a:r>
              <a:rPr lang="en-US" dirty="0" err="1"/>
              <a:t>más</a:t>
            </a:r>
            <a:r>
              <a:rPr lang="en-US" dirty="0"/>
              <a:t> </a:t>
            </a:r>
            <a:r>
              <a:rPr lang="en-US" dirty="0" err="1"/>
              <a:t>caro</a:t>
            </a:r>
            <a:r>
              <a:rPr lang="en-US" dirty="0"/>
              <a:t>, </a:t>
            </a:r>
            <a:r>
              <a:rPr lang="en-US" dirty="0" err="1"/>
              <a:t>ya</a:t>
            </a:r>
            <a:r>
              <a:rPr lang="en-US" dirty="0"/>
              <a:t> </a:t>
            </a:r>
            <a:r>
              <a:rPr lang="en-US" dirty="0" err="1"/>
              <a:t>que</a:t>
            </a:r>
            <a:r>
              <a:rPr lang="en-US" dirty="0"/>
              <a:t> </a:t>
            </a:r>
            <a:r>
              <a:rPr lang="en-US" dirty="0" err="1"/>
              <a:t>requiere</a:t>
            </a:r>
            <a:r>
              <a:rPr lang="en-US" dirty="0"/>
              <a:t> </a:t>
            </a:r>
            <a:r>
              <a:rPr lang="en-US" dirty="0" err="1"/>
              <a:t>escanear</a:t>
            </a:r>
            <a:r>
              <a:rPr lang="en-US" dirty="0"/>
              <a:t> la </a:t>
            </a:r>
            <a:r>
              <a:rPr lang="en-US" dirty="0" err="1"/>
              <a:t>relación</a:t>
            </a:r>
            <a:r>
              <a:rPr lang="en-US" dirty="0"/>
              <a:t> Account</a:t>
            </a:r>
            <a:r>
              <a:rPr lang="en-US" dirty="0" smtClean="0"/>
              <a:t>, </a:t>
            </a:r>
            <a:r>
              <a:rPr lang="en-US" dirty="0" err="1"/>
              <a:t>que</a:t>
            </a:r>
            <a:r>
              <a:rPr lang="en-US" dirty="0"/>
              <a:t> </a:t>
            </a:r>
            <a:r>
              <a:rPr lang="en-US" dirty="0" err="1"/>
              <a:t>requiere</a:t>
            </a:r>
            <a:r>
              <a:rPr lang="en-US" dirty="0"/>
              <a:t> 1000 </a:t>
            </a:r>
            <a:r>
              <a:rPr lang="en-US" dirty="0" smtClean="0"/>
              <a:t>I/</a:t>
            </a:r>
            <a:r>
              <a:rPr lang="en-US" dirty="0" err="1" smtClean="0"/>
              <a:t>Os</a:t>
            </a:r>
            <a:r>
              <a:rPr lang="en-US" dirty="0"/>
              <a:t>. </a:t>
            </a:r>
            <a:r>
              <a:rPr lang="en-US" dirty="0" err="1"/>
              <a:t>Por</a:t>
            </a:r>
            <a:r>
              <a:rPr lang="en-US" dirty="0"/>
              <a:t> lo </a:t>
            </a:r>
            <a:r>
              <a:rPr lang="en-US" dirty="0" err="1"/>
              <a:t>tanto</a:t>
            </a:r>
            <a:r>
              <a:rPr lang="en-US" dirty="0"/>
              <a:t>, </a:t>
            </a:r>
            <a:r>
              <a:rPr lang="en-US" dirty="0" err="1"/>
              <a:t>Pba</a:t>
            </a:r>
            <a:r>
              <a:rPr lang="en-US" dirty="0"/>
              <a:t> </a:t>
            </a:r>
            <a:r>
              <a:rPr lang="en-US" dirty="0" err="1"/>
              <a:t>es</a:t>
            </a:r>
            <a:r>
              <a:rPr lang="en-US" dirty="0"/>
              <a:t> </a:t>
            </a:r>
            <a:r>
              <a:rPr lang="en-US" dirty="0" err="1"/>
              <a:t>elegido</a:t>
            </a:r>
            <a:r>
              <a:rPr lang="en-US" dirty="0"/>
              <a:t> para </a:t>
            </a:r>
            <a:r>
              <a:rPr lang="en-US" dirty="0" err="1" smtClean="0"/>
              <a:t>este</a:t>
            </a:r>
            <a:r>
              <a:rPr lang="en-US" dirty="0" smtClean="0"/>
              <a:t> join. </a:t>
            </a:r>
            <a:endParaRPr lang="en-US" dirty="0"/>
          </a:p>
        </p:txBody>
      </p:sp>
    </p:spTree>
    <p:extLst>
      <p:ext uri="{BB962C8B-B14F-4D97-AF65-F5344CB8AC3E}">
        <p14:creationId xmlns:p14="http://schemas.microsoft.com/office/powerpoint/2010/main" val="544095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endParaRPr lang="en-US"/>
          </a:p>
        </p:txBody>
      </p:sp>
      <p:sp>
        <p:nvSpPr>
          <p:cNvPr id="3" name="Marcador de contenido 2"/>
          <p:cNvSpPr>
            <a:spLocks noGrp="1"/>
          </p:cNvSpPr>
          <p:nvPr>
            <p:ph idx="1"/>
          </p:nvPr>
        </p:nvSpPr>
        <p:spPr>
          <a:xfrm>
            <a:off x="838200" y="1554480"/>
            <a:ext cx="10515600" cy="5047487"/>
          </a:xfrm>
        </p:spPr>
        <p:txBody>
          <a:bodyPr>
            <a:normAutofit/>
          </a:bodyPr>
          <a:lstStyle/>
          <a:p>
            <a:r>
              <a:rPr lang="en-US" dirty="0"/>
              <a:t>Este plan </a:t>
            </a:r>
            <a:r>
              <a:rPr lang="en-US" dirty="0" err="1"/>
              <a:t>corresponde</a:t>
            </a:r>
            <a:r>
              <a:rPr lang="en-US" dirty="0"/>
              <a:t> a </a:t>
            </a:r>
            <a:r>
              <a:rPr lang="en-US" dirty="0"/>
              <a:t>“(</a:t>
            </a:r>
            <a:r>
              <a:rPr lang="en-US" dirty="0" err="1"/>
              <a:t>SL</a:t>
            </a:r>
            <a:r>
              <a:rPr lang="en-US" baseline="-25000" dirty="0" err="1"/>
              <a:t>Bcity</a:t>
            </a:r>
            <a:r>
              <a:rPr lang="en-US" baseline="-25000" dirty="0"/>
              <a:t>=‘Edina’ </a:t>
            </a:r>
            <a:r>
              <a:rPr lang="en-US" dirty="0"/>
              <a:t>Branch) NJN Account,” </a:t>
            </a:r>
            <a:r>
              <a:rPr lang="en-US" dirty="0" err="1" smtClean="0"/>
              <a:t>que</a:t>
            </a:r>
            <a:r>
              <a:rPr lang="en-US" dirty="0" smtClean="0"/>
              <a:t> </a:t>
            </a:r>
            <a:r>
              <a:rPr lang="en-US" dirty="0" err="1" smtClean="0"/>
              <a:t>ser</a:t>
            </a:r>
            <a:r>
              <a:rPr lang="es-ES" dirty="0" smtClean="0"/>
              <a:t>á</a:t>
            </a:r>
            <a:r>
              <a:rPr lang="en-US" dirty="0" smtClean="0"/>
              <a:t> </a:t>
            </a:r>
            <a:r>
              <a:rPr lang="en-US" dirty="0"/>
              <a:t>la </a:t>
            </a:r>
            <a:r>
              <a:rPr lang="en-US" dirty="0" err="1"/>
              <a:t>relación</a:t>
            </a:r>
            <a:r>
              <a:rPr lang="en-US" dirty="0"/>
              <a:t> </a:t>
            </a:r>
            <a:r>
              <a:rPr lang="en-US" dirty="0" err="1"/>
              <a:t>intermedia</a:t>
            </a:r>
            <a:r>
              <a:rPr lang="en-US" dirty="0"/>
              <a:t> </a:t>
            </a:r>
            <a:r>
              <a:rPr lang="en-US" dirty="0" err="1"/>
              <a:t>Rba</a:t>
            </a:r>
            <a:r>
              <a:rPr lang="en-US" dirty="0"/>
              <a:t>. </a:t>
            </a:r>
            <a:endParaRPr lang="en-US" dirty="0" smtClean="0"/>
          </a:p>
          <a:p>
            <a:r>
              <a:rPr lang="en-US" dirty="0" smtClean="0"/>
              <a:t>Al </a:t>
            </a:r>
            <a:r>
              <a:rPr lang="en-US" dirty="0" err="1"/>
              <a:t>comparar</a:t>
            </a:r>
            <a:r>
              <a:rPr lang="en-US" dirty="0"/>
              <a:t> Pac y </a:t>
            </a:r>
            <a:r>
              <a:rPr lang="en-US" dirty="0" err="1"/>
              <a:t>Pca</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hay un </a:t>
            </a:r>
            <a:r>
              <a:rPr lang="en-US" dirty="0" err="1"/>
              <a:t>índice</a:t>
            </a:r>
            <a:r>
              <a:rPr lang="en-US" dirty="0"/>
              <a:t> en el </a:t>
            </a:r>
            <a:r>
              <a:rPr lang="en-US" dirty="0" err="1"/>
              <a:t>atributo</a:t>
            </a:r>
            <a:r>
              <a:rPr lang="en-US" dirty="0"/>
              <a:t> </a:t>
            </a:r>
            <a:r>
              <a:rPr lang="en-US" dirty="0" err="1"/>
              <a:t>Bname</a:t>
            </a:r>
            <a:r>
              <a:rPr lang="en-US" dirty="0"/>
              <a:t> de la </a:t>
            </a:r>
            <a:r>
              <a:rPr lang="en-US" dirty="0" err="1"/>
              <a:t>relación</a:t>
            </a:r>
            <a:r>
              <a:rPr lang="en-US" dirty="0"/>
              <a:t> Account</a:t>
            </a:r>
            <a:r>
              <a:rPr lang="en-US" dirty="0" smtClean="0"/>
              <a:t>. </a:t>
            </a:r>
            <a:r>
              <a:rPr lang="en-US" dirty="0"/>
              <a:t>Dado </a:t>
            </a:r>
            <a:r>
              <a:rPr lang="en-US" dirty="0" err="1"/>
              <a:t>que</a:t>
            </a:r>
            <a:r>
              <a:rPr lang="en-US" dirty="0"/>
              <a:t> </a:t>
            </a:r>
            <a:r>
              <a:rPr lang="en-US" dirty="0" smtClean="0"/>
              <a:t>el join </a:t>
            </a:r>
            <a:r>
              <a:rPr lang="en-US" dirty="0"/>
              <a:t>entre Account </a:t>
            </a:r>
            <a:r>
              <a:rPr lang="en-US" dirty="0" smtClean="0"/>
              <a:t>y </a:t>
            </a:r>
            <a:r>
              <a:rPr lang="en-US" dirty="0"/>
              <a:t>Customer </a:t>
            </a:r>
            <a:r>
              <a:rPr lang="en-US" dirty="0" err="1" smtClean="0"/>
              <a:t>está</a:t>
            </a:r>
            <a:r>
              <a:rPr lang="en-US" dirty="0" smtClean="0"/>
              <a:t> </a:t>
            </a:r>
            <a:r>
              <a:rPr lang="en-US" dirty="0"/>
              <a:t>en CID, </a:t>
            </a:r>
            <a:r>
              <a:rPr lang="en-US" dirty="0" err="1"/>
              <a:t>este</a:t>
            </a:r>
            <a:r>
              <a:rPr lang="en-US" dirty="0"/>
              <a:t> </a:t>
            </a:r>
            <a:r>
              <a:rPr lang="en-US" dirty="0" err="1"/>
              <a:t>índice</a:t>
            </a:r>
            <a:r>
              <a:rPr lang="en-US" dirty="0"/>
              <a:t> no se </a:t>
            </a:r>
            <a:r>
              <a:rPr lang="en-US" dirty="0" err="1"/>
              <a:t>puede</a:t>
            </a:r>
            <a:r>
              <a:rPr lang="en-US" dirty="0"/>
              <a:t> </a:t>
            </a:r>
            <a:r>
              <a:rPr lang="en-US" dirty="0" err="1"/>
              <a:t>usar</a:t>
            </a:r>
            <a:r>
              <a:rPr lang="en-US" dirty="0"/>
              <a:t> en </a:t>
            </a:r>
            <a:r>
              <a:rPr lang="en-US" dirty="0" smtClean="0"/>
              <a:t>el join de </a:t>
            </a:r>
            <a:r>
              <a:rPr lang="en-US" dirty="0" err="1"/>
              <a:t>bucle</a:t>
            </a:r>
            <a:r>
              <a:rPr lang="en-US" dirty="0"/>
              <a:t> </a:t>
            </a:r>
            <a:r>
              <a:rPr lang="en-US" dirty="0" err="1"/>
              <a:t>anidado</a:t>
            </a:r>
            <a:r>
              <a:rPr lang="en-US" dirty="0"/>
              <a:t>. Como </a:t>
            </a:r>
            <a:r>
              <a:rPr lang="en-US" dirty="0" err="1"/>
              <a:t>resultado</a:t>
            </a:r>
            <a:r>
              <a:rPr lang="en-US" dirty="0"/>
              <a:t>, </a:t>
            </a:r>
            <a:r>
              <a:rPr lang="en-US" dirty="0" smtClean="0"/>
              <a:t>ambos joins </a:t>
            </a:r>
            <a:r>
              <a:rPr lang="en-US" dirty="0" err="1" smtClean="0"/>
              <a:t>tienen</a:t>
            </a:r>
            <a:r>
              <a:rPr lang="en-US" dirty="0" smtClean="0"/>
              <a:t> </a:t>
            </a:r>
            <a:r>
              <a:rPr lang="en-US" dirty="0" err="1"/>
              <a:t>que</a:t>
            </a:r>
            <a:r>
              <a:rPr lang="en-US" dirty="0"/>
              <a:t> </a:t>
            </a:r>
            <a:r>
              <a:rPr lang="en-US" dirty="0" err="1"/>
              <a:t>hacerse</a:t>
            </a:r>
            <a:r>
              <a:rPr lang="en-US" dirty="0"/>
              <a:t> </a:t>
            </a:r>
            <a:r>
              <a:rPr lang="en-US" dirty="0" err="1"/>
              <a:t>usando</a:t>
            </a:r>
            <a:r>
              <a:rPr lang="en-US" dirty="0"/>
              <a:t> </a:t>
            </a:r>
            <a:r>
              <a:rPr lang="en-US" dirty="0" err="1"/>
              <a:t>rutas</a:t>
            </a:r>
            <a:r>
              <a:rPr lang="en-US" dirty="0"/>
              <a:t> de </a:t>
            </a:r>
            <a:r>
              <a:rPr lang="en-US" dirty="0" err="1"/>
              <a:t>acceso</a:t>
            </a:r>
            <a:r>
              <a:rPr lang="en-US" dirty="0"/>
              <a:t> </a:t>
            </a:r>
            <a:r>
              <a:rPr lang="en-US" dirty="0"/>
              <a:t>sort–merge</a:t>
            </a:r>
            <a:r>
              <a:rPr lang="en-US" dirty="0" smtClean="0"/>
              <a:t>. </a:t>
            </a:r>
          </a:p>
          <a:p>
            <a:r>
              <a:rPr lang="en-US" dirty="0" smtClean="0"/>
              <a:t>El </a:t>
            </a:r>
            <a:r>
              <a:rPr lang="en-US" dirty="0" err="1"/>
              <a:t>costo</a:t>
            </a:r>
            <a:r>
              <a:rPr lang="en-US" dirty="0"/>
              <a:t> de </a:t>
            </a:r>
            <a:r>
              <a:rPr lang="en-US" dirty="0" err="1"/>
              <a:t>cada</a:t>
            </a:r>
            <a:r>
              <a:rPr lang="en-US" dirty="0"/>
              <a:t> </a:t>
            </a:r>
            <a:r>
              <a:rPr lang="en-US" dirty="0" err="1"/>
              <a:t>alternativa</a:t>
            </a:r>
            <a:r>
              <a:rPr lang="en-US" dirty="0"/>
              <a:t> </a:t>
            </a:r>
            <a:r>
              <a:rPr lang="en-US" dirty="0" err="1"/>
              <a:t>utilizando</a:t>
            </a:r>
            <a:r>
              <a:rPr lang="en-US" dirty="0"/>
              <a:t> </a:t>
            </a:r>
            <a:r>
              <a:rPr lang="en-US" dirty="0"/>
              <a:t>sort–merge </a:t>
            </a:r>
            <a:r>
              <a:rPr lang="en-US" dirty="0" err="1" smtClean="0"/>
              <a:t>es</a:t>
            </a:r>
            <a:r>
              <a:rPr lang="en-US" dirty="0" smtClean="0"/>
              <a:t> </a:t>
            </a:r>
            <a:r>
              <a:rPr lang="en-US" dirty="0"/>
              <a:t>el </a:t>
            </a:r>
            <a:r>
              <a:rPr lang="en-US" dirty="0" err="1"/>
              <a:t>mismo</a:t>
            </a:r>
            <a:r>
              <a:rPr lang="en-US" dirty="0"/>
              <a:t>, </a:t>
            </a:r>
            <a:r>
              <a:rPr lang="en-US" dirty="0" err="1"/>
              <a:t>ya</a:t>
            </a:r>
            <a:r>
              <a:rPr lang="en-US" dirty="0"/>
              <a:t> </a:t>
            </a:r>
            <a:r>
              <a:rPr lang="en-US" dirty="0" err="1"/>
              <a:t>que</a:t>
            </a:r>
            <a:r>
              <a:rPr lang="en-US" dirty="0"/>
              <a:t> el </a:t>
            </a:r>
            <a:r>
              <a:rPr lang="en-US" u="sng" dirty="0" err="1"/>
              <a:t>orden</a:t>
            </a:r>
            <a:r>
              <a:rPr lang="en-US" u="sng" dirty="0"/>
              <a:t> de los </a:t>
            </a:r>
            <a:r>
              <a:rPr lang="en-US" u="sng" dirty="0" err="1"/>
              <a:t>operandos</a:t>
            </a:r>
            <a:r>
              <a:rPr lang="en-US" u="sng" dirty="0"/>
              <a:t> de </a:t>
            </a:r>
            <a:r>
              <a:rPr lang="en-US" u="sng" dirty="0" smtClean="0"/>
              <a:t>join </a:t>
            </a:r>
            <a:r>
              <a:rPr lang="en-US" dirty="0"/>
              <a:t>no </a:t>
            </a:r>
            <a:r>
              <a:rPr lang="en-US" dirty="0" err="1"/>
              <a:t>afecta</a:t>
            </a:r>
            <a:r>
              <a:rPr lang="en-US" dirty="0"/>
              <a:t> el </a:t>
            </a:r>
            <a:r>
              <a:rPr lang="en-US" dirty="0" err="1"/>
              <a:t>costo</a:t>
            </a:r>
            <a:r>
              <a:rPr lang="en-US" dirty="0"/>
              <a:t> de </a:t>
            </a:r>
            <a:r>
              <a:rPr lang="en-US" dirty="0" err="1"/>
              <a:t>esta</a:t>
            </a:r>
            <a:r>
              <a:rPr lang="en-US" dirty="0"/>
              <a:t> </a:t>
            </a:r>
            <a:r>
              <a:rPr lang="en-US" dirty="0" err="1"/>
              <a:t>estrategia</a:t>
            </a:r>
            <a:r>
              <a:rPr lang="en-US" dirty="0"/>
              <a:t> </a:t>
            </a:r>
            <a:r>
              <a:rPr lang="en-US" dirty="0" smtClean="0"/>
              <a:t>de join. </a:t>
            </a:r>
            <a:r>
              <a:rPr lang="en-US" dirty="0" err="1"/>
              <a:t>Por</a:t>
            </a:r>
            <a:r>
              <a:rPr lang="en-US" dirty="0"/>
              <a:t> lo </a:t>
            </a:r>
            <a:r>
              <a:rPr lang="en-US" dirty="0" err="1"/>
              <a:t>tanto</a:t>
            </a:r>
            <a:r>
              <a:rPr lang="en-US" dirty="0"/>
              <a:t>, </a:t>
            </a:r>
            <a:r>
              <a:rPr lang="en-US" dirty="0" err="1"/>
              <a:t>mantenemos</a:t>
            </a:r>
            <a:r>
              <a:rPr lang="en-US" dirty="0"/>
              <a:t> Pac </a:t>
            </a:r>
            <a:r>
              <a:rPr lang="en-US" dirty="0" err="1"/>
              <a:t>indicado</a:t>
            </a:r>
            <a:r>
              <a:rPr lang="en-US" dirty="0"/>
              <a:t> </a:t>
            </a:r>
            <a:r>
              <a:rPr lang="en-US" dirty="0" err="1"/>
              <a:t>como</a:t>
            </a:r>
            <a:r>
              <a:rPr lang="en-US" dirty="0"/>
              <a:t> la </a:t>
            </a:r>
            <a:r>
              <a:rPr lang="en-US" dirty="0" err="1"/>
              <a:t>relación</a:t>
            </a:r>
            <a:r>
              <a:rPr lang="en-US" dirty="0"/>
              <a:t> </a:t>
            </a:r>
            <a:r>
              <a:rPr lang="en-US" dirty="0" err="1"/>
              <a:t>intermedia</a:t>
            </a:r>
            <a:r>
              <a:rPr lang="en-US" dirty="0"/>
              <a:t> </a:t>
            </a:r>
            <a:r>
              <a:rPr lang="en-US" dirty="0" err="1"/>
              <a:t>Rac</a:t>
            </a:r>
            <a:r>
              <a:rPr lang="en-US" dirty="0"/>
              <a:t> para el </a:t>
            </a:r>
            <a:r>
              <a:rPr lang="en-US" dirty="0" err="1"/>
              <a:t>siguiente</a:t>
            </a:r>
            <a:r>
              <a:rPr lang="en-US" dirty="0"/>
              <a:t> </a:t>
            </a:r>
            <a:r>
              <a:rPr lang="en-US" dirty="0" err="1"/>
              <a:t>paso</a:t>
            </a:r>
            <a:r>
              <a:rPr lang="en-US" dirty="0"/>
              <a:t>.</a:t>
            </a:r>
            <a:endParaRPr lang="en-US" dirty="0"/>
          </a:p>
        </p:txBody>
      </p:sp>
    </p:spTree>
    <p:extLst>
      <p:ext uri="{BB962C8B-B14F-4D97-AF65-F5344CB8AC3E}">
        <p14:creationId xmlns:p14="http://schemas.microsoft.com/office/powerpoint/2010/main" val="113162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Procesamiento de Consultas distribuidas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Tree>
    <p:extLst>
      <p:ext uri="{BB962C8B-B14F-4D97-AF65-F5344CB8AC3E}">
        <p14:creationId xmlns:p14="http://schemas.microsoft.com/office/powerpoint/2010/main" val="16596747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DDB heterogéneas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Tree>
    <p:extLst>
      <p:ext uri="{BB962C8B-B14F-4D97-AF65-F5344CB8AC3E}">
        <p14:creationId xmlns:p14="http://schemas.microsoft.com/office/powerpoint/2010/main" val="813925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Algebra Relacional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802105"/>
            <a:ext cx="10719816" cy="5277853"/>
          </a:xfrm>
        </p:spPr>
        <p:txBody>
          <a:bodyPr>
            <a:normAutofit fontScale="92500" lnSpcReduction="20000"/>
          </a:bodyPr>
          <a:lstStyle/>
          <a:p>
            <a:r>
              <a:rPr lang="es-ES_tradnl" dirty="0"/>
              <a:t>Desde la introducción del modelo relacional por </a:t>
            </a:r>
            <a:r>
              <a:rPr lang="es-ES_tradnl" dirty="0" err="1"/>
              <a:t>Codd</a:t>
            </a:r>
            <a:r>
              <a:rPr lang="es-ES_tradnl" dirty="0"/>
              <a:t> en 1970 [Codd70], se han propuesto e implementado dos clases de idiomas para trabajar con una base de datos relacional. La primera clase se llama sin procedimiento </a:t>
            </a:r>
            <a:r>
              <a:rPr lang="es-ES_tradnl" dirty="0" smtClean="0"/>
              <a:t>o </a:t>
            </a:r>
            <a:r>
              <a:rPr lang="en-US" b="1" dirty="0"/>
              <a:t>nonprocedural</a:t>
            </a:r>
            <a:r>
              <a:rPr lang="en-US" dirty="0"/>
              <a:t> </a:t>
            </a:r>
            <a:r>
              <a:rPr lang="es-ES_tradnl" dirty="0" smtClean="0"/>
              <a:t>e </a:t>
            </a:r>
            <a:r>
              <a:rPr lang="es-ES_tradnl" dirty="0"/>
              <a:t>incluye </a:t>
            </a:r>
            <a:r>
              <a:rPr lang="es-ES_tradnl" i="1" dirty="0"/>
              <a:t>cálculo relacional y </a:t>
            </a:r>
            <a:r>
              <a:rPr lang="es-ES_tradnl" i="1" dirty="0" err="1"/>
              <a:t>Quel</a:t>
            </a:r>
            <a:r>
              <a:rPr lang="es-ES_tradnl" dirty="0" smtClean="0"/>
              <a:t>.</a:t>
            </a:r>
          </a:p>
          <a:p>
            <a:r>
              <a:rPr lang="es-ES_tradnl" dirty="0" smtClean="0"/>
              <a:t>La </a:t>
            </a:r>
            <a:r>
              <a:rPr lang="es-ES_tradnl" dirty="0"/>
              <a:t>segunda clase se conoce como de procedimiento o</a:t>
            </a:r>
            <a:r>
              <a:rPr lang="es-ES_tradnl" dirty="0" smtClean="0"/>
              <a:t> </a:t>
            </a:r>
            <a:r>
              <a:rPr lang="en-US" b="1" dirty="0"/>
              <a:t>procedural</a:t>
            </a:r>
            <a:r>
              <a:rPr lang="en-US" dirty="0"/>
              <a:t> </a:t>
            </a:r>
            <a:r>
              <a:rPr lang="es-ES_tradnl" dirty="0" smtClean="0"/>
              <a:t>e </a:t>
            </a:r>
            <a:r>
              <a:rPr lang="es-ES_tradnl" dirty="0"/>
              <a:t>incluye álgebra relacional y el lenguaje de consulta estructurado (SQL) [SQL92]. </a:t>
            </a:r>
            <a:endParaRPr lang="es-ES_tradnl" dirty="0" smtClean="0"/>
          </a:p>
          <a:p>
            <a:r>
              <a:rPr lang="es-ES_tradnl" dirty="0" smtClean="0"/>
              <a:t>En </a:t>
            </a:r>
            <a:r>
              <a:rPr lang="es-ES_tradnl" dirty="0"/>
              <a:t>los lenguajes de procedimiento, la consulta dirige al DBMS sobre cómo llegar a la respuesta. </a:t>
            </a:r>
            <a:endParaRPr lang="es-ES_tradnl" dirty="0" smtClean="0"/>
          </a:p>
          <a:p>
            <a:r>
              <a:rPr lang="es-ES_tradnl" dirty="0" smtClean="0"/>
              <a:t>En </a:t>
            </a:r>
            <a:r>
              <a:rPr lang="es-ES_tradnl" dirty="0"/>
              <a:t>contraste, en un lenguaje </a:t>
            </a:r>
            <a:r>
              <a:rPr lang="en-US" dirty="0" smtClean="0"/>
              <a:t>nonprocedural</a:t>
            </a:r>
            <a:r>
              <a:rPr lang="es-ES_tradnl" dirty="0" smtClean="0"/>
              <a:t>, </a:t>
            </a:r>
            <a:r>
              <a:rPr lang="es-ES_tradnl" dirty="0"/>
              <a:t>la consulta indica lo que se necesita y lo </a:t>
            </a:r>
            <a:r>
              <a:rPr lang="es-ES_tradnl" dirty="0" smtClean="0"/>
              <a:t>deja al </a:t>
            </a:r>
            <a:r>
              <a:rPr lang="es-ES_tradnl" dirty="0"/>
              <a:t>sistema </a:t>
            </a:r>
            <a:r>
              <a:rPr lang="es-ES_tradnl" dirty="0" smtClean="0"/>
              <a:t>para que encuentre </a:t>
            </a:r>
            <a:r>
              <a:rPr lang="es-ES_tradnl" dirty="0"/>
              <a:t>el proceso para llegar a la respuesta. </a:t>
            </a:r>
            <a:endParaRPr lang="es-ES_tradnl" dirty="0" smtClean="0"/>
          </a:p>
          <a:p>
            <a:r>
              <a:rPr lang="es-ES_tradnl" dirty="0" smtClean="0"/>
              <a:t>Aunque </a:t>
            </a:r>
            <a:r>
              <a:rPr lang="es-ES_tradnl" dirty="0"/>
              <a:t>parece más fácil decirle al sistema lo que se necesita en lugar de cómo obtener la respuesta, los lenguajes no procesales no son tan populares como los lenguajes de procedimiento. De hecho, SQL (un lenguaje de procedimiento) es el único lenguaje ampliamente aceptado para la interfaz de usuario final para los sistemas relacionales en la actualidad.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209430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TotalTime>
  <Words>9937</Words>
  <Application>Microsoft Macintosh PowerPoint</Application>
  <PresentationFormat>Panorámica</PresentationFormat>
  <Paragraphs>368</Paragraphs>
  <Slides>78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78</vt:i4>
      </vt:variant>
    </vt:vector>
  </HeadingPairs>
  <TitlesOfParts>
    <vt:vector size="82" baseType="lpstr">
      <vt:lpstr>Calibri</vt:lpstr>
      <vt:lpstr>Calibri Light</vt:lpstr>
      <vt:lpstr>Arial</vt:lpstr>
      <vt:lpstr>Tema de Office</vt:lpstr>
      <vt:lpstr>Capítulo 4</vt:lpstr>
      <vt:lpstr>Presentación de PowerPoint</vt:lpstr>
      <vt:lpstr>Presentación de PowerPoint</vt:lpstr>
      <vt:lpstr>Presentación de PowerPoint</vt:lpstr>
      <vt:lpstr>Presentación de PowerPoint</vt:lpstr>
      <vt:lpstr>SAMPLE DATABASE</vt:lpstr>
      <vt:lpstr>SAMPLE DATABASE</vt:lpstr>
      <vt:lpstr>Algebra Relacional</vt:lpstr>
      <vt:lpstr>Presentación de PowerPoint</vt:lpstr>
      <vt:lpstr>Presentación de PowerPoint</vt:lpstr>
      <vt:lpstr>Presentación de PowerPoint</vt:lpstr>
      <vt:lpstr>Subconjunto de comandos de álgebra relacional</vt:lpstr>
      <vt:lpstr>Subconjunto de comandos de álgebra relacional</vt:lpstr>
      <vt:lpstr>Subconjunto de comandos de álgebra relacional</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Parsing and Translation</vt:lpstr>
      <vt:lpstr>Presentación de PowerPoint</vt:lpstr>
      <vt:lpstr>Query Optimization</vt:lpstr>
      <vt:lpstr>Cost Estimation</vt:lpstr>
      <vt:lpstr>Presentación de PowerPoint</vt:lpstr>
      <vt:lpstr>Presentación de PowerPoint</vt:lpstr>
      <vt:lpstr>Presentación de PowerPoint</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Procesamiento de Consultas distribuidas</vt:lpstr>
      <vt:lpstr>DDB heterogéneas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263</cp:revision>
  <dcterms:created xsi:type="dcterms:W3CDTF">2019-04-09T06:23:33Z</dcterms:created>
  <dcterms:modified xsi:type="dcterms:W3CDTF">2019-05-21T11:56:11Z</dcterms:modified>
</cp:coreProperties>
</file>