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2-22T04:24:17.3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11171 2158 0,'0'27'78,"0"1"-63,0-1-15,0 0 0,0 1 16,0-1-16,0 0 0,0 0 0,0 1 16,0-1-16,0 0 0,0 1 0,0-1 0,0 0 0,0 1 0,0-1 0,0 0 15,0 1-15,0-1 0,0 0 0,0 1 0,0-1 0,0 0 16,0 0-16,0 1 0,0-1 0,0 0 0,0 1 0,0-1 16,0 0-16,0 1 0,0-1 0,0 0 15,-28-27 126,1 0-126,0 0-15,0 0 16,-1 0-16,1 0 0,0 0 0,-1 0 0,1 0 16,0 0-16,-1 0 0,1 0 0,0 0 0,-1 0 0,1 0 0,0 0 0,-1 0 0,1 0 0,0 0 15,0 0-15,-1 0 0,1 0 0,0 0 0,-1 0 0,1 0 0,0 0 0,-28 0 0,28-27 0,-1 27 0,1 0 0,0 0 0,-28 0 0,28 0 0,0 0 16,-1 0-16,1 0 0,0-27 0,-1 27 0,1 0 0,0 0 0,-28 0 0,0 0 0,28 0 0,-27 0 0,26-28 0,-26 28 0,26 0 0,1 0 16,-28 0-16,1 0 0,26-27 0,-26 27 0,26 0 0,-26 0 0,-1 0 0,28 0 0,0-27 0,-28 27 0,0 0 0,28 0 0,-28 0 0,28-28 0,0 28 15,-1 0-15,-26 0 0,27 0 0,-28 0 0,28-27 0,-28 27 0,28 0 0,-28 0 0,28-27 0,-28 27 0,28 0 0,-28 0 0,28 0 0,0-28 0,-1 28 16,1 0-16,0 0 0,-28 0 0,28-27 0,-1 27 0,-26 0 0,26 0 0,1 0 0,-28-27 0,28 27 0,0 0 0,0 0 0,-1 0 0,1-27 15,-28 27-15,28 0 0,0 0 0,-1 0 0,1 0 0,0-28 0,-1 28 0,1 0 0,0 0 0,0 0 0,-1 0 0,1 0 0,0 0 0,-1 0 0,1 0 16,0 0-16,-1 0 0,1 0 0,0 0 0,-1 0 0,28-27 0,-27 27 0,0 0 0,-1 0 0,1 0 0,0 0 0,0 0 16,-1 0-16,1 0 0,0 0 0,-1 0 0,1 0 0,0 0 15,-1 0-15,1 0 0,0 0 0,-1 0 16,1 0-16,0 0 0,-1 0 0,1 0 16,0 0-16,0 0 0,-1 0 15,1 0-15,0 0 0,-1 0 0,1 0 0,0 0 16,-1 0-16,1 0 0,0 0 0,-1 0 0,1 0 0,0 0 0,-1 0 0,1 0 15,0 0-15,0 0 0,-1 0 0,1 0 0,0 0 0,-1 0 0,1 0 0,0 0 0,-1 0 0,1 0 0,0 0 16,-1 0-16,1 0 0,0 0 0,-1-27 0,1 27 0,0 0 0,0 0 0,-1 0 0,1 0 0,-28 0 0,28 0 0,0 0 16,-1 0-16,1 0 0,0-28 0,-1 28 0,1 0 0,0 0 0,-1 0 0,1 0 0,0 0 0,0 0 0,-1 0 0,1 0 0,0 0 15,-1 0-15,1 0 0,0 0 0,-1 0 0,1-27 0,0 27 0,-1 0 0,1 0 0,0 0 0,0 0 0,-1 0 0,1 0 0,0 0 0,-1 0 16,1 0-16,0 0 0,-1 0 0,1 0 0,0 0 0,-1-27 0,1 27 0,0 0 0,-1 0 0,1 0 0,0 0 0,0 0 0,-1 0 16,1 0-16,0 0 0,-1-28 0,1 28 0,0 0 0,-1 0 0,1 0 0,0 0 0,-1 0 0,1 0 0,0 0 0,27-27 0,-28 27 0,1 0 15,0 0-15,0 0 0,-1 0 0,1 0 0,0 0 0,-1 0 0,1-27 0,0 27 0,-1 0 0,1 0 0,0 0 0,-1 0 0,1 0 16,0 0-16,-1-28 0,1 28 0,0 0 0,0 0 0,-1 0 0,1 0 0,0 0 0,-1 0 0,-26 0 0,26 0 0,1 0 15,0-27-15,-1 27 0,1 0 0,0 0 0,-1 0 0,1 0 0,0 0 0,0 0 0,-1 0 0,1 0 0,-28 0 16,28 0-16,0 0 0,27-27 0,-28 27 0,1 0 0,0 0 0,-1 0 0,1 0 0,0 0 0,-1 0 16,1 0-16,0 0 0,0 0 0,-1 0 0,1 0 0,0 0 0,-1 0 0,1 0 0,0 0 15,-1 0-15,1 0 0,0-28 0,-1 28 0,1 0 0,0 0 0,0 0 0,-1 0 16,1 0-16,0 0 0,-1 0 0,1 0 0,0 0 0,-1 0 0,1 0 0,0 0 0,-1 0 0,1 0 16,0 0-16,-1 0 0,1 0 0,0 0 0,0 0 0,-1 0 0,1 0 0,0 0 0,-1 0 0,1 0 15,0 0-15,-1 0 0,1 0 0,0 0 0,-1 0 0,1 0 0,0 0 0,-1 0 16,1 0-16,0 0 0,0 0 0,-1 0 0,28-27 0,-27 27 0,0 0 0,-1 0 0,1 0 0,0 0 15,-1 0-15,1 0 0,0 0 0,-1 0 0,1 0 0,0 0 16,-1 0-16,1 0 0,0 0 0,0 0 0,-1 0 0,1 0 0,0 0 16,-1 0-16,1 0 0,0 0 0,-1 0 0,1 0 0,0 0 15,-1 0-15,1 0 16,0 0-16,27-27 16,-28 27-16,28-27 31,-27 27-31,0-28 15,27 1-15,-27 27 0,27-27 0,0-1 0,-28 1 16,28 0-16,-27-1 0,27 1 0,0 0 0,-27 27 0,27-28 0,0 1 0,-28 0 0,28-1 16,-27 1-16,27 0 0,-27 27 0,27-27 0,0-1 0,0 1 0,-28 0 0,28-1 0,0 1 0,0 0 0,0-1 0,0 1 0,-27 0 15,27-1-15,-27 1 0,27 0 0,0-1 0,0 1 0,-28 27 0,28-27 0,0 0 0,-27-1 0,27 1 0,0 0 0,-27-1 0,27 1 16,0 0-16,0-1 0,-28 1 0,28 0 0,0-1 0,-27 28 0,27-27 0,0 0 0,-27-1 0,27 1 0,-27 27 0,27-27 0,0 0 0,-28 27 16,28-28-16,0 1 0,0 0 0,-27 27 0,27-28 0,0 1 0,-27 27 0,27-27 0,0-1 0,0 1 0,-28 0 15,28-1-15,-27 1 0,27 0 0,-27 27 0,27-28 0,0 1 16,0 0-16,0 0 0,0-1 0,0 1 0,-28 0 15,28-1-15,0 1 0,0 0 0,0-1 16,-27 28-16,27-27 0,0 0 0,0-1 16,0 1-16,-27 27 0,27-27 15,0 0 1,0-1-16,-28 28 0,28-27 16,0 0-16,0-1 15,0 1 1,-27 27-16,27-27 0</inkml:trace>
  <inkml:trace contextRef="#ctx0" brushRef="#br0" timeOffset="688">0 437 0,'0'-27'47,"0"0"-32,0-1-15,28 28 0,-28-27 16,0 0-16,27 27 0,-27-28 0,27 1 0,1 0 16,-28 0-16,0-1 0,27 28 0,-27-27 15,0 0-15,27 27 0,-27-28 0,0 1 0,27 27 0,-27-27 16,0-1-1,28 28 64,-1 0-48,0 0-31,-27 28 15,55-1 1,-28-27-16,1 0 16,-28 27-16,27-27 0,0 0 15,-27 28-15,28-28 0,-1 0 16,-27 27-16,27-27 0,0 0 16,1 0-16,-1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/>
              <a:t>정규화</a:t>
            </a:r>
            <a:r>
              <a:rPr lang="en-US" altLang="ko-KR" b="1" dirty="0"/>
              <a:t>(normalization)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정규형 </a:t>
            </a:r>
            <a:r>
              <a:rPr lang="en-US" altLang="ko-KR" b="1" dirty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53244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10101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앨리스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10101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앨리스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>
                <a:highlight>
                  <a:srgbClr val="FFFF00"/>
                </a:highlight>
              </a:rPr>
              <a:t>기본키</a:t>
            </a:r>
            <a:r>
              <a:rPr lang="ko-KR" altLang="en-US" dirty="0" err="1"/>
              <a:t>를</a:t>
            </a:r>
            <a:r>
              <a:rPr lang="ko-KR" altLang="en-US" dirty="0"/>
              <a:t> 가져야 한다</a:t>
            </a:r>
            <a:r>
              <a:rPr lang="en-US" altLang="ko-KR" dirty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정규형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개 이상의 칼럼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복합키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으로 만든 기본키를 사용할 때만 발생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개 칼럼으로 만든 </a:t>
            </a:r>
            <a:r>
              <a:rPr lang="ko-KR" altLang="en-US" dirty="0" err="1"/>
              <a:t>기본키를</a:t>
            </a:r>
            <a:r>
              <a:rPr lang="ko-KR" altLang="en-US" dirty="0"/>
              <a:t> 사용하면 </a:t>
            </a:r>
            <a:r>
              <a:rPr lang="en-US" altLang="ko-KR" dirty="0"/>
              <a:t>2</a:t>
            </a:r>
            <a:r>
              <a:rPr lang="ko-KR" altLang="en-US" dirty="0"/>
              <a:t>차 정규형을 만족한다</a:t>
            </a:r>
            <a:r>
              <a:rPr lang="en-US" altLang="ko-KR" dirty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개 칼럼에서 특정 칼럼에만 </a:t>
            </a:r>
            <a:r>
              <a:rPr lang="ko-KR" altLang="en-US" dirty="0">
                <a:highlight>
                  <a:srgbClr val="FFFF00"/>
                </a:highlight>
              </a:rPr>
              <a:t>종속된 칼럼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부분적 종속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이 없어야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/>
              <a:t>나이</a:t>
            </a:r>
            <a:r>
              <a:rPr lang="en-US" altLang="ko-KR" dirty="0"/>
              <a:t>(</a:t>
            </a:r>
            <a:r>
              <a:rPr lang="ko-KR" altLang="en-US" dirty="0" err="1"/>
              <a:t>종속자</a:t>
            </a:r>
            <a:r>
              <a:rPr lang="en-US" altLang="ko-KR" dirty="0"/>
              <a:t>)</a:t>
            </a:r>
            <a:r>
              <a:rPr lang="ko-KR" altLang="en-US" dirty="0"/>
              <a:t>는 학과의 영향은 없지만 성명</a:t>
            </a:r>
            <a:r>
              <a:rPr lang="en-US" altLang="ko-KR" dirty="0"/>
              <a:t>(</a:t>
            </a:r>
            <a:r>
              <a:rPr lang="ko-KR" altLang="en-US" dirty="0"/>
              <a:t>결정자</a:t>
            </a:r>
            <a:r>
              <a:rPr lang="en-US" altLang="ko-KR" dirty="0"/>
              <a:t>)</a:t>
            </a:r>
            <a:r>
              <a:rPr lang="ko-KR" altLang="en-US" dirty="0"/>
              <a:t>의 영향을 받기 때문에 </a:t>
            </a:r>
            <a:br>
              <a:rPr lang="en-US" altLang="ko-KR" dirty="0"/>
            </a:br>
            <a:r>
              <a:rPr lang="ko-KR" altLang="en-US" dirty="0"/>
              <a:t>성명과 나이를 따로 분리해야 한다</a:t>
            </a:r>
            <a:r>
              <a:rPr lang="en-US" altLang="ko-KR" dirty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53293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앨리스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앨리스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 정규형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>
                <a:highlight>
                  <a:srgbClr val="FFFF00"/>
                </a:highlight>
              </a:rPr>
              <a:t>기본키를</a:t>
            </a:r>
            <a:r>
              <a:rPr lang="ko-KR" altLang="en-US" dirty="0">
                <a:highlight>
                  <a:srgbClr val="FFFF00"/>
                </a:highlight>
              </a:rPr>
              <a:t> 제외</a:t>
            </a:r>
            <a:r>
              <a:rPr lang="ko-KR" altLang="en-US" dirty="0"/>
              <a:t>한 </a:t>
            </a:r>
            <a:r>
              <a:rPr lang="ko-KR" altLang="en-US" dirty="0">
                <a:highlight>
                  <a:srgbClr val="FFFF00"/>
                </a:highlight>
              </a:rPr>
              <a:t>다른 칼럼들 간의</a:t>
            </a:r>
            <a:r>
              <a:rPr lang="ko-KR" altLang="en-US" dirty="0"/>
              <a:t> 이행적 </a:t>
            </a:r>
            <a:r>
              <a:rPr lang="ko-KR" altLang="en-US" dirty="0">
                <a:highlight>
                  <a:srgbClr val="FFFF00"/>
                </a:highlight>
              </a:rPr>
              <a:t>함수 종속을 없애는 과정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학교에 따라 학교연락처가 영향을 받으므로 따로 분리해야 한다</a:t>
            </a:r>
            <a:r>
              <a:rPr lang="en-US" altLang="ko-KR" dirty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53505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/>
                        <a:t>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학교연락처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연세중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02-123-5555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연세중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02-123-5555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최성수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서강고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02-555-1234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이미형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rgbClr val="FF0000"/>
                          </a:solidFill>
                        </a:rPr>
                        <a:t>서강고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02-555-1234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/>
                        <a:t>학교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연세중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연세중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최성수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이미형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/>
                        <a:t>학교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학교연락처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연세중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B33C0D-93B8-49A9-A32D-6256F64EEA6C}"/>
              </a:ext>
            </a:extLst>
          </p:cNvPr>
          <p:cNvCxnSpPr/>
          <p:nvPr/>
        </p:nvCxnSpPr>
        <p:spPr>
          <a:xfrm flipH="1">
            <a:off x="5051674" y="2276872"/>
            <a:ext cx="103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FF1F4C-4B7A-4AB9-B7BE-9E34AC26E2F1}"/>
              </a:ext>
            </a:extLst>
          </p:cNvPr>
          <p:cNvCxnSpPr/>
          <p:nvPr/>
        </p:nvCxnSpPr>
        <p:spPr>
          <a:xfrm flipH="1">
            <a:off x="5051674" y="2636912"/>
            <a:ext cx="103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5D848-4C25-4EDA-A360-ED01DF3DFAC2}"/>
              </a:ext>
            </a:extLst>
          </p:cNvPr>
          <p:cNvCxnSpPr/>
          <p:nvPr/>
        </p:nvCxnSpPr>
        <p:spPr>
          <a:xfrm flipH="1">
            <a:off x="5051674" y="2996952"/>
            <a:ext cx="103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8AC0D6-DE03-45DC-B27C-BE034BE14A74}"/>
              </a:ext>
            </a:extLst>
          </p:cNvPr>
          <p:cNvCxnSpPr/>
          <p:nvPr/>
        </p:nvCxnSpPr>
        <p:spPr>
          <a:xfrm flipH="1">
            <a:off x="5051674" y="3356992"/>
            <a:ext cx="103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bcnf</a:t>
            </a:r>
            <a:r>
              <a:rPr lang="en-US" altLang="ko-KR" b="1" dirty="0"/>
              <a:t> (</a:t>
            </a:r>
            <a:r>
              <a:rPr lang="en-US" altLang="ko-KR" b="1" dirty="0" err="1"/>
              <a:t>boyce</a:t>
            </a:r>
            <a:r>
              <a:rPr lang="en-US" altLang="ko-KR" b="1" dirty="0"/>
              <a:t> and </a:t>
            </a:r>
            <a:r>
              <a:rPr lang="en-US" altLang="ko-KR" b="1" dirty="0" err="1"/>
              <a:t>codd</a:t>
            </a:r>
            <a:r>
              <a:rPr lang="en-US" altLang="ko-KR" b="1" dirty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일반 칼럼이 결정자 역할을 하지 못하도록 처리한다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교수에 따라 과목이 결정되기 때문에 </a:t>
            </a:r>
            <a:r>
              <a:rPr lang="en-US" altLang="ko-KR" dirty="0"/>
              <a:t>“</a:t>
            </a:r>
            <a:r>
              <a:rPr lang="ko-KR" altLang="en-US" dirty="0"/>
              <a:t>교수</a:t>
            </a:r>
            <a:r>
              <a:rPr lang="en-US" altLang="ko-KR" dirty="0"/>
              <a:t>”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ko-KR" altLang="en-US" dirty="0"/>
              <a:t>과목</a:t>
            </a:r>
            <a:r>
              <a:rPr lang="en-US" altLang="ko-KR" dirty="0"/>
              <a:t>”</a:t>
            </a:r>
            <a:r>
              <a:rPr lang="ko-KR" altLang="en-US" dirty="0"/>
              <a:t>의 결정자이다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교수는 </a:t>
            </a:r>
            <a:r>
              <a:rPr lang="ko-KR" altLang="en-US" dirty="0" err="1"/>
              <a:t>후보키가</a:t>
            </a:r>
            <a:r>
              <a:rPr lang="ko-KR" altLang="en-US" dirty="0"/>
              <a:t> 아니므로 일반 칼럼이다</a:t>
            </a:r>
            <a:r>
              <a:rPr lang="en-US" altLang="ko-KR" dirty="0"/>
              <a:t>. </a:t>
            </a:r>
            <a:r>
              <a:rPr lang="ko-KR" altLang="en-US" dirty="0"/>
              <a:t>일반 칼럼은 다른 칼럼의</a:t>
            </a:r>
            <a:br>
              <a:rPr lang="en-US" altLang="ko-KR" dirty="0"/>
            </a:br>
            <a:r>
              <a:rPr lang="ko-KR" altLang="en-US" dirty="0"/>
              <a:t>결정자 역할을 수행하면 안 된다</a:t>
            </a:r>
            <a:r>
              <a:rPr lang="en-US" altLang="ko-KR" dirty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/>
                        <a:t>과목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소크라테스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최성수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소크라테스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이미형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트럼프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교수코드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박기정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최성수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이미형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>
                          <a:solidFill>
                            <a:schemeClr val="tx1"/>
                          </a:solidFill>
                        </a:rPr>
                        <a:t>교수코드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/>
                        <a:t>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소크라테스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철학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트럼프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다음 테이블을 제 </a:t>
            </a:r>
            <a:r>
              <a:rPr lang="en-US" altLang="ko-KR" dirty="0"/>
              <a:t>1</a:t>
            </a:r>
            <a:r>
              <a:rPr lang="ko-KR" altLang="en-US" dirty="0"/>
              <a:t>정규화하시오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모든 </a:t>
            </a:r>
            <a:r>
              <a:rPr lang="en-US" altLang="ko-KR" dirty="0"/>
              <a:t>Domain</a:t>
            </a:r>
            <a:r>
              <a:rPr lang="ko-KR" altLang="en-US" dirty="0"/>
              <a:t>은 </a:t>
            </a:r>
            <a:r>
              <a:rPr lang="ko-KR" altLang="en-US" dirty="0" err="1"/>
              <a:t>원자값을</a:t>
            </a:r>
            <a:r>
              <a:rPr lang="ko-KR" altLang="en-US" dirty="0"/>
              <a:t> 가져야 한다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모든 칼럼에 반복 그룹</a:t>
            </a:r>
            <a:r>
              <a:rPr lang="en-US" altLang="ko-KR" dirty="0"/>
              <a:t>(Repeating Group)</a:t>
            </a:r>
            <a:r>
              <a:rPr lang="ko-KR" altLang="en-US" dirty="0"/>
              <a:t>이 없어야 한다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모든 테이블은 데이터 식별을 위해 </a:t>
            </a:r>
            <a:r>
              <a:rPr lang="ko-KR" altLang="en-US" dirty="0" err="1"/>
              <a:t>기본키를</a:t>
            </a:r>
            <a:r>
              <a:rPr lang="ko-KR" altLang="en-US" dirty="0"/>
              <a:t> 사용해야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5884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/>
                        <a:t>고객포인트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#1 - </a:t>
            </a:r>
            <a:r>
              <a:rPr lang="ko-KR" altLang="en-US" b="1" dirty="0"/>
              <a:t>풀이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/>
                        <a:t>고객포인트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고객연락처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고객연락처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010-9999-2222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원자값</a:t>
            </a:r>
            <a:endParaRPr lang="en-US" altLang="ko-KR" dirty="0"/>
          </a:p>
          <a:p>
            <a:r>
              <a:rPr lang="ko-KR" altLang="en-US" dirty="0"/>
              <a:t>제거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/>
                        <a:t>고객포인트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010-9999-2222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반복그룹</a:t>
            </a:r>
            <a:endParaRPr lang="en-US" altLang="ko-KR" dirty="0"/>
          </a:p>
          <a:p>
            <a:r>
              <a:rPr lang="ko-KR" altLang="en-US" dirty="0"/>
              <a:t>제거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/>
                        <a:t>고객포인트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>
                          <a:solidFill>
                            <a:srgbClr val="FF0000"/>
                          </a:solidFill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고객연락처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010-9999-2222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기본키</a:t>
            </a:r>
            <a:endParaRPr lang="en-US" altLang="ko-KR" dirty="0"/>
          </a:p>
          <a:p>
            <a:r>
              <a:rPr lang="ko-KR" altLang="en-US" dirty="0"/>
              <a:t>설정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12B565E-6E95-4826-80E1-2193492DA04F}"/>
                  </a:ext>
                </a:extLst>
              </p14:cNvPr>
              <p14:cNvContentPartPr/>
              <p14:nvPr/>
            </p14:nvContentPartPr>
            <p14:xfrm>
              <a:off x="2163004" y="5692761"/>
              <a:ext cx="4021920" cy="11016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12B565E-6E95-4826-80E1-2193492DA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004" y="5683761"/>
                <a:ext cx="4039560" cy="11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다음 테이블을 제 </a:t>
            </a:r>
            <a:r>
              <a:rPr lang="en-US" altLang="ko-KR" dirty="0"/>
              <a:t>2</a:t>
            </a:r>
            <a:r>
              <a:rPr lang="ko-KR" altLang="en-US" dirty="0"/>
              <a:t>정규화하시오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/>
              <a:t>모든 칼럼이 완전 함수적 종속을 만족해야 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2224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/>
                        <a:t>세부 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제조국가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en-US" altLang="ko-KR" sz="1400" baseline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#2 - </a:t>
            </a:r>
            <a:r>
              <a:rPr lang="ko-KR" altLang="en-US" b="1" dirty="0"/>
              <a:t>풀이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/>
                        <a:t>세부 모델명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3</a:t>
                      </a:r>
                      <a:r>
                        <a:rPr lang="en-US" altLang="ko-KR" sz="1400" baseline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</a:t>
            </a:r>
            <a:r>
              <a:rPr lang="ko-KR" altLang="en-US" dirty="0"/>
              <a:t> 중에서 제조사에만 종속 관계가 있다</a:t>
            </a:r>
            <a:r>
              <a:rPr lang="en-US" altLang="ko-KR" dirty="0"/>
              <a:t>.(</a:t>
            </a:r>
            <a:r>
              <a:rPr lang="ko-KR" altLang="en-US" dirty="0"/>
              <a:t>부분적 함수 종속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제조사와 제조국가의 부분적 종속 제거</a:t>
            </a:r>
            <a:endParaRPr lang="en-US" altLang="ko-KR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제조국가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다음 테이블을 제 </a:t>
            </a:r>
            <a:r>
              <a:rPr lang="en-US" altLang="ko-KR" dirty="0"/>
              <a:t>3</a:t>
            </a:r>
            <a:r>
              <a:rPr lang="ko-KR" altLang="en-US" dirty="0"/>
              <a:t>정규화하시오</a:t>
            </a:r>
            <a:r>
              <a:rPr lang="en-US" altLang="ko-KR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/>
              <a:t>기본키가</a:t>
            </a:r>
            <a:r>
              <a:rPr lang="ko-KR" altLang="en-US" dirty="0"/>
              <a:t> 아닌 칼럼 사이에 함수 종속이 없어야 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6030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대회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/>
                        <a:t>우승자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우승자 국가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제이슨</a:t>
                      </a:r>
                      <a:r>
                        <a:rPr lang="ko-KR" altLang="en-US" sz="1400" dirty="0"/>
                        <a:t> 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프랑스 오픈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에단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셜록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호주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실습 </a:t>
            </a:r>
            <a:r>
              <a:rPr lang="en-US" altLang="ko-KR" b="1" dirty="0"/>
              <a:t>#3 - </a:t>
            </a:r>
            <a:r>
              <a:rPr lang="ko-KR" altLang="en-US" b="1" dirty="0"/>
              <a:t>풀이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대회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/>
                        <a:t>우승자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제이슨</a:t>
                      </a:r>
                      <a:r>
                        <a:rPr lang="ko-KR" altLang="en-US" sz="1400" dirty="0"/>
                        <a:t> 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프랑스 오픈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에단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윔블던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셜록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호주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>
                          <a:solidFill>
                            <a:srgbClr val="FF0000"/>
                          </a:solidFill>
                        </a:rPr>
                        <a:t>우승자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우승자 국가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제이슨</a:t>
                      </a:r>
                      <a:r>
                        <a:rPr lang="ko-KR" altLang="en-US" sz="1400" dirty="0"/>
                        <a:t> 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에단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미국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셜록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/>
              <a:t>제이슨</a:t>
            </a:r>
            <a:r>
              <a:rPr lang="ko-KR" altLang="en-US" sz="1600" dirty="0"/>
              <a:t> 본</a:t>
            </a:r>
            <a:r>
              <a:rPr lang="en-US" altLang="ko-KR" sz="1600" dirty="0"/>
              <a:t> -&gt; </a:t>
            </a:r>
            <a:r>
              <a:rPr lang="ko-KR" altLang="en-US" sz="1600" dirty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/>
              <a:t>에단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헌트</a:t>
            </a:r>
            <a:r>
              <a:rPr lang="en-US" altLang="ko-KR" sz="1600" dirty="0"/>
              <a:t> -&gt; </a:t>
            </a:r>
            <a:r>
              <a:rPr lang="ko-KR" altLang="en-US" sz="1600" dirty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/>
              <a:t>셜록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홈즈</a:t>
            </a:r>
            <a:r>
              <a:rPr lang="en-US" altLang="ko-KR" sz="1600" dirty="0"/>
              <a:t> -&gt; </a:t>
            </a:r>
            <a:r>
              <a:rPr lang="ko-KR" altLang="en-US" sz="1600" dirty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/>
              <a:t>최배달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한국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이상 현상</a:t>
            </a:r>
            <a:r>
              <a:rPr lang="en-US" altLang="ko-KR" b="1" dirty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잘못된 데이터베이스 설계의 결과물이다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불필요한 데이터의 중복으로 인한 공간낭비와 부작용이 초래된다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삽입이상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갱신이상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삭제이상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다음의 테이블을 보자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학번과 과목을 </a:t>
            </a:r>
            <a:r>
              <a:rPr lang="ko-KR" altLang="en-US" dirty="0" err="1">
                <a:highlight>
                  <a:srgbClr val="FFFF00"/>
                </a:highlight>
              </a:rPr>
              <a:t>기본키</a:t>
            </a:r>
            <a:r>
              <a:rPr lang="ko-KR" altLang="en-US" dirty="0" err="1"/>
              <a:t>로</a:t>
            </a:r>
            <a:r>
              <a:rPr lang="ko-KR" altLang="en-US" dirty="0"/>
              <a:t> 사용하고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en-US" altLang="ko-KR" dirty="0"/>
              <a:t>“</a:t>
            </a:r>
            <a:r>
              <a:rPr lang="ko-KR" altLang="en-US" dirty="0"/>
              <a:t>잘못된 설계</a:t>
            </a:r>
            <a:r>
              <a:rPr lang="en-US" altLang="ko-KR" dirty="0"/>
              <a:t>”</a:t>
            </a:r>
            <a:r>
              <a:rPr lang="ko-KR" altLang="en-US" dirty="0"/>
              <a:t>로 인해서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학번 </a:t>
            </a:r>
            <a:r>
              <a:rPr lang="en-US" altLang="ko-KR" dirty="0"/>
              <a:t>– </a:t>
            </a:r>
            <a:r>
              <a:rPr lang="ko-KR" altLang="en-US" dirty="0"/>
              <a:t>성명 </a:t>
            </a:r>
            <a:r>
              <a:rPr lang="en-US" altLang="ko-KR" dirty="0"/>
              <a:t>– </a:t>
            </a:r>
            <a:r>
              <a:rPr lang="ko-KR" altLang="en-US" dirty="0"/>
              <a:t>학과</a:t>
            </a:r>
            <a:r>
              <a:rPr lang="en-US" altLang="ko-KR" dirty="0"/>
              <a:t>”</a:t>
            </a:r>
            <a:r>
              <a:rPr lang="ko-KR" altLang="en-US" dirty="0"/>
              <a:t> 에 불필요한 중복이 다수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호텔경영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섬유공학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삽입 이상</a:t>
            </a:r>
            <a:r>
              <a:rPr lang="en-US" altLang="ko-KR" b="1" dirty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호텔경영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섬유공학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컴퓨터공학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. </a:t>
            </a:r>
            <a:r>
              <a:rPr lang="ko-KR" altLang="en-US" dirty="0"/>
              <a:t>아직 </a:t>
            </a:r>
            <a:r>
              <a:rPr lang="en-US" altLang="ko-KR" dirty="0"/>
              <a:t>“</a:t>
            </a:r>
            <a:r>
              <a:rPr lang="ko-KR" altLang="en-US" dirty="0"/>
              <a:t>과목</a:t>
            </a:r>
            <a:r>
              <a:rPr lang="en-US" altLang="ko-KR" dirty="0"/>
              <a:t>”</a:t>
            </a:r>
            <a:r>
              <a:rPr lang="ko-KR" altLang="en-US" dirty="0"/>
              <a:t>을 선택하지 않은 </a:t>
            </a:r>
            <a:r>
              <a:rPr lang="en-US" altLang="ko-KR" dirty="0"/>
              <a:t>“</a:t>
            </a:r>
            <a:r>
              <a:rPr lang="ko-KR" altLang="en-US" dirty="0" err="1"/>
              <a:t>호프먼</a:t>
            </a:r>
            <a:r>
              <a:rPr lang="en-US" altLang="ko-KR" dirty="0"/>
              <a:t>”</a:t>
            </a:r>
            <a:r>
              <a:rPr lang="ko-KR" altLang="en-US" dirty="0"/>
              <a:t>의 정보를 입력해 두고자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. </a:t>
            </a:r>
            <a:r>
              <a:rPr lang="ko-KR" altLang="en-US" dirty="0"/>
              <a:t>과목 칼럼은 비워 둬야 하는데</a:t>
            </a:r>
            <a:r>
              <a:rPr lang="en-US" altLang="ko-KR" dirty="0"/>
              <a:t>, </a:t>
            </a:r>
            <a:r>
              <a:rPr lang="ko-KR" altLang="en-US" dirty="0"/>
              <a:t>학번과 과목 칼럼은 </a:t>
            </a:r>
            <a:r>
              <a:rPr lang="ko-KR" altLang="en-US" dirty="0" err="1"/>
              <a:t>기본키로</a:t>
            </a:r>
            <a:r>
              <a:rPr lang="ko-KR" altLang="en-US" dirty="0"/>
              <a:t> 설정해 두었기</a:t>
            </a:r>
            <a:endParaRPr lang="en-US" altLang="ko-KR" dirty="0"/>
          </a:p>
          <a:p>
            <a:r>
              <a:rPr lang="ko-KR" altLang="en-US" dirty="0"/>
              <a:t>때문에 비워 둘 수 없다면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</a:t>
            </a:r>
            <a:r>
              <a:rPr lang="ko-KR" altLang="en-US" u="sng" dirty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>
                <a:solidFill>
                  <a:srgbClr val="0000FF"/>
                </a:solidFill>
              </a:rPr>
              <a:t>호프먼의</a:t>
            </a:r>
            <a:r>
              <a:rPr lang="ko-KR" altLang="en-US" u="sng" dirty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데이터의 삽입을 위해 </a:t>
            </a:r>
            <a:r>
              <a:rPr lang="ko-KR" altLang="en-US" dirty="0">
                <a:highlight>
                  <a:srgbClr val="FFFF00"/>
                </a:highlight>
              </a:rPr>
              <a:t>불필요한 데이터를 삽입</a:t>
            </a:r>
            <a:r>
              <a:rPr lang="ko-KR" altLang="en-US" dirty="0"/>
              <a:t>해야 하는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삽입 이상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갱신 이상</a:t>
            </a:r>
            <a:r>
              <a:rPr lang="en-US" altLang="ko-KR" b="1" dirty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78149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M0111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C1122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호텔경영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섬유공학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. </a:t>
            </a:r>
            <a:r>
              <a:rPr lang="ko-KR" altLang="en-US" dirty="0" err="1"/>
              <a:t>앨리스는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기계공학</a:t>
            </a:r>
            <a:r>
              <a:rPr lang="en-US" altLang="ko-KR" dirty="0"/>
              <a:t>”</a:t>
            </a:r>
            <a:r>
              <a:rPr lang="ko-KR" altLang="en-US" dirty="0"/>
              <a:t>이 적성에 맞지 않아 </a:t>
            </a:r>
            <a:r>
              <a:rPr lang="en-US" altLang="ko-KR" dirty="0"/>
              <a:t>“</a:t>
            </a:r>
            <a:r>
              <a:rPr lang="ko-KR" altLang="en-US" dirty="0"/>
              <a:t>영문학</a:t>
            </a:r>
            <a:r>
              <a:rPr lang="en-US" altLang="ko-KR" dirty="0"/>
              <a:t>”</a:t>
            </a:r>
            <a:r>
              <a:rPr lang="ko-KR" altLang="en-US" dirty="0"/>
              <a:t>으로 학과를 변경하였다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. </a:t>
            </a:r>
            <a:r>
              <a:rPr lang="ko-KR" altLang="en-US" dirty="0"/>
              <a:t>모든 정보가 수정되지 않고</a:t>
            </a:r>
            <a:r>
              <a:rPr lang="en-US" altLang="ko-KR" dirty="0"/>
              <a:t>, </a:t>
            </a:r>
            <a:r>
              <a:rPr lang="ko-KR" altLang="en-US" dirty="0"/>
              <a:t>일부만 수정되었다면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    </a:t>
            </a:r>
            <a:r>
              <a:rPr lang="ko-KR" altLang="en-US" u="sng" dirty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>
                <a:solidFill>
                  <a:srgbClr val="0000FF"/>
                </a:solidFill>
              </a:rPr>
              <a:t>(</a:t>
            </a:r>
            <a:r>
              <a:rPr lang="ko-KR" altLang="en-US" u="sng" dirty="0" err="1">
                <a:solidFill>
                  <a:srgbClr val="0000FF"/>
                </a:solidFill>
              </a:rPr>
              <a:t>앨리스</a:t>
            </a:r>
            <a:r>
              <a:rPr lang="en-US" altLang="ko-KR" u="sng" dirty="0">
                <a:solidFill>
                  <a:srgbClr val="0000FF"/>
                </a:solidFill>
              </a:rPr>
              <a:t>)</a:t>
            </a:r>
            <a:r>
              <a:rPr lang="ko-KR" altLang="en-US" u="sng" dirty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>
                <a:highlight>
                  <a:srgbClr val="FFFF00"/>
                </a:highlight>
              </a:rPr>
              <a:t>일부만 갱신</a:t>
            </a:r>
            <a:r>
              <a:rPr lang="ko-KR" altLang="en-US" dirty="0"/>
              <a:t>되어 </a:t>
            </a:r>
            <a:r>
              <a:rPr lang="ko-KR" altLang="en-US" dirty="0">
                <a:highlight>
                  <a:srgbClr val="FFFF00"/>
                </a:highlight>
              </a:rPr>
              <a:t>데이터의 불일치</a:t>
            </a:r>
            <a:r>
              <a:rPr lang="ko-KR" altLang="en-US" dirty="0"/>
              <a:t>가 나타나는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갱신 이상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48F0-17A5-490D-AD37-892EB665673F}"/>
              </a:ext>
            </a:extLst>
          </p:cNvPr>
          <p:cNvSpPr txBox="1"/>
          <p:nvPr/>
        </p:nvSpPr>
        <p:spPr>
          <a:xfrm>
            <a:off x="6384082" y="1602064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영문학과 앨리스의 과목이</a:t>
            </a:r>
            <a:endParaRPr lang="en-US" altLang="ko-KR" sz="1400" dirty="0"/>
          </a:p>
          <a:p>
            <a:r>
              <a:rPr lang="ko-KR" altLang="en-US" sz="1400" dirty="0"/>
              <a:t>다른 것으로 두 개가 </a:t>
            </a:r>
            <a:r>
              <a:rPr lang="ko-KR" altLang="en-US" sz="1400" dirty="0" err="1"/>
              <a:t>생겨버림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삭제 이상</a:t>
            </a:r>
            <a:r>
              <a:rPr lang="en-US" altLang="ko-KR" b="1" dirty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13261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기계공학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사무엘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호텔경영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섬유공학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. “</a:t>
            </a:r>
            <a:r>
              <a:rPr lang="ko-KR" altLang="en-US" dirty="0" err="1"/>
              <a:t>아놀드</a:t>
            </a:r>
            <a:r>
              <a:rPr lang="en-US" altLang="ko-KR" dirty="0"/>
              <a:t>”</a:t>
            </a:r>
            <a:r>
              <a:rPr lang="ko-KR" altLang="en-US" dirty="0"/>
              <a:t>는 수강신청을 취소하였다</a:t>
            </a:r>
            <a:r>
              <a:rPr lang="en-US" altLang="ko-KR" dirty="0"/>
              <a:t>. </a:t>
            </a:r>
            <a:r>
              <a:rPr lang="ko-KR" altLang="en-US" dirty="0"/>
              <a:t>그래서 과목을 삭제하려 했지만</a:t>
            </a:r>
            <a:endParaRPr lang="en-US" altLang="ko-KR" dirty="0"/>
          </a:p>
          <a:p>
            <a:r>
              <a:rPr lang="ko-KR" altLang="en-US" dirty="0"/>
              <a:t>        과목은 빈 칸으로 둘 수 없어 해당 레코드 전체를 삭제하였다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</a:t>
            </a:r>
            <a:r>
              <a:rPr lang="en-US" altLang="ko-KR" dirty="0"/>
              <a:t>. “</a:t>
            </a:r>
            <a:r>
              <a:rPr lang="ko-KR" altLang="en-US" dirty="0" err="1"/>
              <a:t>아놀드</a:t>
            </a:r>
            <a:r>
              <a:rPr lang="en-US" altLang="ko-KR" dirty="0"/>
              <a:t>”</a:t>
            </a:r>
            <a:r>
              <a:rPr lang="ko-KR" altLang="en-US" dirty="0"/>
              <a:t>의 수강신청 정보만 없어져야 하는데 실제로는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</a:t>
            </a:r>
            <a:r>
              <a:rPr lang="ko-KR" altLang="en-US" u="sng" dirty="0" err="1">
                <a:solidFill>
                  <a:srgbClr val="0000FF"/>
                </a:solidFill>
              </a:rPr>
              <a:t>아놀드의</a:t>
            </a:r>
            <a:r>
              <a:rPr lang="ko-KR" altLang="en-US" u="sng" dirty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★  삭제로 인해 </a:t>
            </a:r>
            <a:r>
              <a:rPr lang="ko-KR" altLang="en-US" dirty="0">
                <a:highlight>
                  <a:srgbClr val="FFFF00"/>
                </a:highlight>
              </a:rPr>
              <a:t>다른 데이터까지 함께 삭제</a:t>
            </a:r>
            <a:r>
              <a:rPr lang="ko-KR" altLang="en-US" dirty="0"/>
              <a:t>되는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삭제 이상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데이터베이스의 이상 현상을 방지하기 위한 방법이다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데이터베이스의 설계를 재구성한다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목적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불필요한 데이터</a:t>
            </a:r>
            <a:r>
              <a:rPr lang="en-US" altLang="ko-KR" dirty="0"/>
              <a:t>(redundancy data, </a:t>
            </a:r>
            <a:r>
              <a:rPr lang="ko-KR" altLang="en-US" dirty="0"/>
              <a:t>중복 데이터</a:t>
            </a:r>
            <a:r>
              <a:rPr lang="en-US" altLang="ko-KR" dirty="0"/>
              <a:t>)</a:t>
            </a:r>
            <a:r>
              <a:rPr lang="ko-KR" altLang="en-US" dirty="0"/>
              <a:t>를 제거한다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논리적인 데이터 저장이 가능해진다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법칙</a:t>
            </a:r>
            <a:r>
              <a:rPr lang="en-US" altLang="ko-KR" dirty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차 정규화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dirty="0"/>
              <a:t>실무적으로는 </a:t>
            </a: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, 5</a:t>
            </a:r>
            <a:r>
              <a:rPr lang="ko-KR" altLang="en-US" dirty="0"/>
              <a:t>차 정규화는 거의 사용되지 않기 때문에 본 수업에서도</a:t>
            </a:r>
            <a:br>
              <a:rPr lang="en-US" altLang="ko-KR" dirty="0"/>
            </a:br>
            <a:r>
              <a:rPr lang="ko-KR" altLang="en-US" dirty="0"/>
              <a:t>다루지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정규형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/>
              <a:t>모든 칼럼은 </a:t>
            </a:r>
            <a:r>
              <a:rPr lang="ko-KR" altLang="en-US" dirty="0" err="1">
                <a:highlight>
                  <a:srgbClr val="FFFF00"/>
                </a:highlight>
              </a:rPr>
              <a:t>원자값</a:t>
            </a:r>
            <a:r>
              <a:rPr lang="en-US" altLang="ko-KR" dirty="0">
                <a:highlight>
                  <a:srgbClr val="FFFF00"/>
                </a:highlight>
              </a:rPr>
              <a:t>(Atomic Value)</a:t>
            </a:r>
            <a:r>
              <a:rPr lang="ko-KR" altLang="en-US" dirty="0"/>
              <a:t>을 가져야 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3817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Reading,</a:t>
                      </a:r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 Grammar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차 정규형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0670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FF0000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과목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과목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Reading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Grammar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국문학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고전문학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052736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모든 칼럼은 반복되는 그룹이 나타나지 않는다</a:t>
            </a:r>
            <a:r>
              <a:rPr lang="en-US" altLang="ko-KR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>
                <a:highlight>
                  <a:srgbClr val="FFFF00"/>
                </a:highlight>
              </a:rPr>
              <a:t>동일한 칼럼이 나오면 안된다</a:t>
            </a:r>
            <a:r>
              <a:rPr lang="en-US" altLang="ko-KR" dirty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57460</TotalTime>
  <Words>1390</Words>
  <Application>Microsoft Office PowerPoint</Application>
  <PresentationFormat>화면 슬라이드 쇼(4:3)</PresentationFormat>
  <Paragraphs>701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각</vt:lpstr>
      <vt:lpstr>정규화(normalization)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425</cp:revision>
  <dcterms:created xsi:type="dcterms:W3CDTF">2018-05-10T00:35:19Z</dcterms:created>
  <dcterms:modified xsi:type="dcterms:W3CDTF">2022-02-22T04:31:58Z</dcterms:modified>
</cp:coreProperties>
</file>