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6" r:id="rId2"/>
    <p:sldId id="326" r:id="rId3"/>
    <p:sldId id="338" r:id="rId4"/>
    <p:sldId id="312" r:id="rId5"/>
    <p:sldId id="333" r:id="rId6"/>
    <p:sldId id="335" r:id="rId7"/>
    <p:sldId id="342" r:id="rId8"/>
    <p:sldId id="339" r:id="rId9"/>
    <p:sldId id="340" r:id="rId10"/>
    <p:sldId id="343" r:id="rId11"/>
    <p:sldId id="344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30" r:id="rId22"/>
    <p:sldId id="328" r:id="rId23"/>
    <p:sldId id="331" r:id="rId24"/>
    <p:sldId id="345" r:id="rId25"/>
    <p:sldId id="266" r:id="rId26"/>
    <p:sldId id="267" r:id="rId27"/>
    <p:sldId id="346" r:id="rId28"/>
    <p:sldId id="31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97B7E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2084" autoAdjust="0"/>
  </p:normalViewPr>
  <p:slideViewPr>
    <p:cSldViewPr>
      <p:cViewPr varScale="1">
        <p:scale>
          <a:sx n="65" d="100"/>
          <a:sy n="65" d="100"/>
        </p:scale>
        <p:origin x="648" y="-4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76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foreignkey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ko-KR" dirty="0"/>
              <a:t>DDL </a:t>
            </a:r>
            <a:r>
              <a:rPr lang="ko-KR" altLang="en-US" dirty="0"/>
              <a:t>활용</a:t>
            </a:r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훈련교사</a:t>
            </a:r>
            <a:r>
              <a:rPr lang="ko-KR" altLang="en-US" dirty="0"/>
              <a:t> 민경태</a:t>
            </a:r>
          </a:p>
        </p:txBody>
      </p:sp>
    </p:spTree>
    <p:extLst>
      <p:ext uri="{BB962C8B-B14F-4D97-AF65-F5344CB8AC3E}">
        <p14:creationId xmlns:p14="http://schemas.microsoft.com/office/powerpoint/2010/main" val="170952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noProof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NUMBER CONSTRAINT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PRIMARY KEY</a:t>
            </a:r>
            <a:r>
              <a:rPr kumimoji="1" lang="en-US" altLang="ko-KR" sz="1400" kern="0" noProof="0" dirty="0">
                <a:solidFill>
                  <a:prstClr val="black"/>
                </a:solidFill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CONSTRAINT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en-US" altLang="ko-KR" sz="1400" b="0" i="0" u="none" strike="noStrike" kern="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nn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NOT 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CONSTRAINT </a:t>
            </a:r>
            <a:r>
              <a:rPr kumimoji="1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UNIQUE,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CHECK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0 AND 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4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REFERENCES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BANK</a:t>
            </a:r>
            <a:r>
              <a:rPr kumimoji="1" lang="en-US" altLang="ko-KR" sz="15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5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)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/>
              <a:t>#3. customer / bank</a:t>
            </a:r>
            <a:r>
              <a:rPr lang="ko-KR" altLang="en-US" dirty="0"/>
              <a:t> 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113128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noProof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name_nn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NOT 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CONSTRAINT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FOREIGN KEY (</a:t>
            </a:r>
            <a:r>
              <a:rPr kumimoji="1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BANK</a:t>
            </a:r>
            <a:r>
              <a:rPr kumimoji="1" lang="en-US" altLang="ko-KR" sz="15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5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PRIMARY KEY (</a:t>
            </a:r>
            <a:r>
              <a:rPr kumimoji="1" lang="en-US" altLang="ko-KR" sz="15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/>
              <a:t>#4. customer / bank</a:t>
            </a:r>
            <a:r>
              <a:rPr lang="ko-KR" altLang="en-US" dirty="0"/>
              <a:t> 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76879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구조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780928"/>
            <a:ext cx="7067804" cy="149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11530" y="1100629"/>
            <a:ext cx="7520940" cy="744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DESC[RIBE] </a:t>
            </a:r>
            <a:r>
              <a:rPr lang="en-US" altLang="ko-KR" dirty="0" err="1"/>
              <a:t>table_name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22960" y="2132857"/>
            <a:ext cx="75209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dirty="0"/>
              <a:t>DESC address;</a:t>
            </a:r>
          </a:p>
          <a:p>
            <a:pPr marL="0" indent="0"/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22960" y="4509120"/>
            <a:ext cx="752094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테이블의 생성 여부와 테이블의 구조를 확인하기 위한 명령어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확인할</a:t>
            </a:r>
            <a:r>
              <a:rPr lang="en-US" altLang="ko-KR" dirty="0"/>
              <a:t> </a:t>
            </a:r>
            <a:r>
              <a:rPr lang="ko-KR" altLang="en-US" dirty="0"/>
              <a:t>수 있는 사항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ko-KR" altLang="en-US" dirty="0"/>
              <a:t>칼럼의 이름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 err="1"/>
              <a:t>Datatype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/>
              <a:t>NOT NULL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  <a:endParaRPr lang="en-US" altLang="ko-KR" dirty="0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39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타입의 종류 </a:t>
            </a:r>
            <a:r>
              <a:rPr lang="en-US" altLang="ko-KR" b="1" dirty="0"/>
              <a:t>#1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070004"/>
              </p:ext>
            </p:extLst>
          </p:nvPr>
        </p:nvGraphicFramePr>
        <p:xfrm>
          <a:off x="822325" y="1100138"/>
          <a:ext cx="7521576" cy="45835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CHAR(size)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고정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2,000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VARCHAR2(size)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가변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NVARCHAR2(size)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국가별 문자 집합에 따른 </a:t>
                      </a:r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문자 또는 바이트의 가변길이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NUMBER(p,</a:t>
                      </a:r>
                      <a:r>
                        <a:rPr lang="en-US" altLang="ko-KR" baseline="0" dirty="0">
                          <a:highlight>
                            <a:srgbClr val="FFFF00"/>
                          </a:highlight>
                        </a:rPr>
                        <a:t> s)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(p)</a:t>
                      </a:r>
                      <a:r>
                        <a:rPr lang="ko-KR" altLang="en-US" dirty="0"/>
                        <a:t>와 스케일</a:t>
                      </a:r>
                      <a:r>
                        <a:rPr lang="en-US" altLang="ko-KR" dirty="0"/>
                        <a:t>(s)</a:t>
                      </a:r>
                      <a:r>
                        <a:rPr lang="ko-KR" altLang="en-US" dirty="0"/>
                        <a:t>로 표현되는 숫자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DATE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날짜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47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046008"/>
              </p:ext>
            </p:extLst>
          </p:nvPr>
        </p:nvGraphicFramePr>
        <p:xfrm>
          <a:off x="822325" y="1100138"/>
          <a:ext cx="7521576" cy="41176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그래픽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동영상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사운드 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텍스트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(e-Book.html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BFILE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파일 형태로 저장하기 위한 데이터 타입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읽기 전용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TIMESTAMP(n)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DATE </a:t>
                      </a:r>
                      <a:r>
                        <a:rPr lang="ko-KR" altLang="en-US" dirty="0"/>
                        <a:t>타입의 확장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은 </a:t>
                      </a:r>
                      <a:r>
                        <a:rPr lang="en-US" altLang="ko-KR" dirty="0"/>
                        <a:t>millisecond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자리수로 최대 </a:t>
                      </a:r>
                      <a:r>
                        <a:rPr lang="en-US" altLang="ko-KR" baseline="0" dirty="0"/>
                        <a:t>9</a:t>
                      </a:r>
                      <a:r>
                        <a:rPr lang="ko-KR" altLang="en-US" baseline="0" dirty="0"/>
                        <a:t>자리까지 표현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1D65E-BF35-4999-8491-D10FB9013153}"/>
              </a:ext>
            </a:extLst>
          </p:cNvPr>
          <p:cNvSpPr txBox="1"/>
          <p:nvPr/>
        </p:nvSpPr>
        <p:spPr>
          <a:xfrm>
            <a:off x="5292080" y="2135331"/>
            <a:ext cx="2714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바이너리 데이터 </a:t>
            </a:r>
            <a:r>
              <a:rPr lang="en-US" altLang="ko-KR" sz="1400" dirty="0"/>
              <a:t>= </a:t>
            </a:r>
            <a:r>
              <a:rPr lang="ko-KR" altLang="en-US" sz="1400" dirty="0"/>
              <a:t>모든 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6BD19-9277-4944-B726-EA619E5DA405}"/>
              </a:ext>
            </a:extLst>
          </p:cNvPr>
          <p:cNvSpPr txBox="1"/>
          <p:nvPr/>
        </p:nvSpPr>
        <p:spPr>
          <a:xfrm>
            <a:off x="1395489" y="160060"/>
            <a:ext cx="6353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업로드된</a:t>
            </a:r>
            <a:r>
              <a:rPr lang="ko-KR" altLang="en-US" dirty="0"/>
              <a:t> 그림은 서버의 하드디스크에 저장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에는 파일명만 저장하기 때문에 </a:t>
            </a:r>
            <a:r>
              <a:rPr lang="en-US" altLang="ko-KR" dirty="0"/>
              <a:t>DB</a:t>
            </a:r>
            <a:r>
              <a:rPr lang="ko-KR" altLang="en-US" dirty="0"/>
              <a:t>에 바이너리 데이터를</a:t>
            </a:r>
            <a:endParaRPr lang="en-US" altLang="ko-KR" dirty="0"/>
          </a:p>
          <a:p>
            <a:r>
              <a:rPr lang="ko-KR" altLang="en-US" dirty="0"/>
              <a:t>저장할 일이 거의 없다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87744-863B-4015-9BE2-5C579CC5BA1D}"/>
              </a:ext>
            </a:extLst>
          </p:cNvPr>
          <p:cNvSpPr txBox="1"/>
          <p:nvPr/>
        </p:nvSpPr>
        <p:spPr>
          <a:xfrm>
            <a:off x="5872286" y="44148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정밀한 시간</a:t>
            </a:r>
          </a:p>
        </p:txBody>
      </p:sp>
    </p:spTree>
    <p:extLst>
      <p:ext uri="{BB962C8B-B14F-4D97-AF65-F5344CB8AC3E}">
        <p14:creationId xmlns:p14="http://schemas.microsoft.com/office/powerpoint/2010/main" val="277159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char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고정 길이</a:t>
            </a:r>
            <a:r>
              <a:rPr lang="ko-KR" altLang="en-US" dirty="0"/>
              <a:t>의 </a:t>
            </a:r>
            <a:r>
              <a:rPr lang="ko-KR" altLang="en-US" dirty="0">
                <a:highlight>
                  <a:srgbClr val="FFFF00"/>
                </a:highlight>
              </a:rPr>
              <a:t>문자열</a:t>
            </a:r>
            <a:r>
              <a:rPr lang="ko-KR" altLang="en-US" dirty="0"/>
              <a:t>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2,000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</a:t>
            </a:r>
            <a:r>
              <a:rPr lang="ko-KR" altLang="en-US" dirty="0">
                <a:highlight>
                  <a:srgbClr val="FFFF00"/>
                </a:highlight>
              </a:rPr>
              <a:t>공백으로 채워진다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>
                <a:highlight>
                  <a:srgbClr val="FFFF00"/>
                </a:highlight>
              </a:rPr>
              <a:t>저장 공간의 낭비</a:t>
            </a:r>
            <a:r>
              <a:rPr lang="ko-KR" altLang="en-US" dirty="0"/>
              <a:t>로 이어진다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학번 등 길이가 일정하거나 비슷한 경우에 사용한다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3808" y="2996952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317232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</a:t>
            </a:r>
            <a:r>
              <a:rPr lang="en-US" altLang="ko-KR" dirty="0">
                <a:highlight>
                  <a:srgbClr val="FFFF00"/>
                </a:highlight>
              </a:rPr>
              <a:t>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7605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9613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37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VARchar2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가변 길이</a:t>
            </a:r>
            <a:r>
              <a:rPr lang="ko-KR" altLang="en-US" dirty="0"/>
              <a:t>의 </a:t>
            </a:r>
            <a:r>
              <a:rPr lang="ko-KR" altLang="en-US" dirty="0">
                <a:highlight>
                  <a:srgbClr val="FFFF00"/>
                </a:highlight>
              </a:rPr>
              <a:t>문자열</a:t>
            </a:r>
            <a:r>
              <a:rPr lang="ko-KR" altLang="en-US" dirty="0"/>
              <a:t>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4,000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</a:t>
            </a:r>
            <a:r>
              <a:rPr lang="en-US" altLang="ko-KR" dirty="0">
                <a:highlight>
                  <a:srgbClr val="FFFF00"/>
                </a:highlight>
              </a:rPr>
              <a:t>NULL</a:t>
            </a:r>
            <a:r>
              <a:rPr lang="ko-KR" altLang="en-US" dirty="0">
                <a:highlight>
                  <a:srgbClr val="FFFF00"/>
                </a:highlight>
              </a:rPr>
              <a:t>로 처리</a:t>
            </a:r>
            <a:r>
              <a:rPr lang="ko-KR" altLang="en-US" dirty="0"/>
              <a:t>하여</a:t>
            </a:r>
            <a:br>
              <a:rPr lang="en-US" altLang="ko-KR" dirty="0"/>
            </a:br>
            <a:r>
              <a:rPr lang="ko-KR" altLang="en-US" dirty="0">
                <a:highlight>
                  <a:srgbClr val="FFFF00"/>
                </a:highlight>
              </a:rPr>
              <a:t>저장공간을 낭비하지 않는다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데이터나 </a:t>
            </a:r>
            <a:r>
              <a:rPr lang="en-US" altLang="ko-KR" dirty="0"/>
              <a:t>NULL</a:t>
            </a:r>
            <a:r>
              <a:rPr lang="ko-KR" altLang="en-US" dirty="0"/>
              <a:t>이 많이 입력되는 경우에 사용한다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실무에서는 </a:t>
            </a:r>
            <a:r>
              <a:rPr lang="en-US" altLang="ko-KR" dirty="0"/>
              <a:t>CHAR </a:t>
            </a:r>
            <a:r>
              <a:rPr lang="ko-KR" altLang="en-US" dirty="0"/>
              <a:t>타입보다 </a:t>
            </a:r>
            <a:r>
              <a:rPr lang="en-US" altLang="ko-KR" dirty="0">
                <a:solidFill>
                  <a:srgbClr val="FF0000"/>
                </a:solidFill>
              </a:rPr>
              <a:t>VARCHAR2 </a:t>
            </a:r>
            <a:r>
              <a:rPr lang="ko-KR" altLang="en-US" dirty="0">
                <a:solidFill>
                  <a:srgbClr val="FF0000"/>
                </a:solidFill>
              </a:rPr>
              <a:t>타입</a:t>
            </a:r>
            <a:r>
              <a:rPr lang="ko-KR" altLang="en-US" dirty="0"/>
              <a:t>이 많이 사용된다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43808" y="2996952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3172326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VARCHAR2(5)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24" name="아래쪽 화살표 2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문자 타입 비교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5163" y="3565500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5190" y="374987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VARCHAR2(3)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8717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0725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2733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7952" y="1628800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3417" y="180417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CHAR(5)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8996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1004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012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5020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7028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21" name="등호 20"/>
          <p:cNvSpPr/>
          <p:nvPr/>
        </p:nvSpPr>
        <p:spPr>
          <a:xfrm>
            <a:off x="6172217" y="16288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6353" y="18131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3" name="등호 22"/>
          <p:cNvSpPr/>
          <p:nvPr/>
        </p:nvSpPr>
        <p:spPr>
          <a:xfrm>
            <a:off x="6172217" y="35655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6353" y="37498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5" name="부등호 24"/>
          <p:cNvSpPr/>
          <p:nvPr/>
        </p:nvSpPr>
        <p:spPr>
          <a:xfrm rot="16200000">
            <a:off x="2727231" y="2593392"/>
            <a:ext cx="936104" cy="720080"/>
          </a:xfrm>
          <a:prstGeom prst="mathNot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등호 25"/>
          <p:cNvSpPr/>
          <p:nvPr/>
        </p:nvSpPr>
        <p:spPr>
          <a:xfrm rot="5400000">
            <a:off x="7272300" y="2593391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7406" y="5229200"/>
            <a:ext cx="696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모델링 할 때 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Datatype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일관성을 맞추는 것이 좋다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8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NUMBER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숫자</a:t>
            </a:r>
            <a:r>
              <a:rPr lang="ko-KR" altLang="en-US" dirty="0"/>
              <a:t>를 저장하며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FFFF00"/>
                </a:highlight>
              </a:rPr>
              <a:t>22BYTE </a:t>
            </a:r>
            <a:r>
              <a:rPr lang="ko-KR" altLang="en-US" dirty="0">
                <a:highlight>
                  <a:srgbClr val="FFFF00"/>
                </a:highlight>
              </a:rPr>
              <a:t>가변 길이 데이터 타입</a:t>
            </a:r>
            <a:r>
              <a:rPr lang="ko-KR" altLang="en-US" dirty="0"/>
              <a:t>으로 최대 </a:t>
            </a:r>
            <a:r>
              <a:rPr lang="en-US" altLang="ko-KR" dirty="0"/>
              <a:t>38</a:t>
            </a:r>
            <a:r>
              <a:rPr lang="ko-KR" altLang="en-US" dirty="0"/>
              <a:t>자리까지 저장한다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숫자 범위</a:t>
            </a:r>
            <a:endParaRPr lang="en-US" altLang="ko-KR" dirty="0"/>
          </a:p>
          <a:p>
            <a:pPr marL="237744" lvl="2" indent="0">
              <a:buNone/>
            </a:pPr>
            <a:r>
              <a:rPr lang="en-US" altLang="ko-KR" dirty="0"/>
              <a:t> 1.0 x 10</a:t>
            </a:r>
            <a:r>
              <a:rPr lang="en-US" altLang="ko-KR" baseline="30000" dirty="0"/>
              <a:t>-130</a:t>
            </a:r>
            <a:r>
              <a:rPr lang="en-US" altLang="ko-KR" dirty="0"/>
              <a:t> ~ 96.9... x 10</a:t>
            </a:r>
            <a:r>
              <a:rPr lang="en-US" altLang="ko-KR" baseline="30000" dirty="0"/>
              <a:t>125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소수는 </a:t>
            </a:r>
            <a:r>
              <a:rPr lang="en-US" altLang="ko-KR" dirty="0"/>
              <a:t>NUMBER(</a:t>
            </a:r>
            <a:r>
              <a:rPr lang="en-US" altLang="ko-KR" dirty="0">
                <a:highlight>
                  <a:srgbClr val="FFFF00"/>
                </a:highlight>
              </a:rPr>
              <a:t>precision, scale</a:t>
            </a:r>
            <a:r>
              <a:rPr lang="en-US" altLang="ko-KR" dirty="0"/>
              <a:t>) </a:t>
            </a:r>
            <a:r>
              <a:rPr lang="ko-KR" altLang="en-US" dirty="0"/>
              <a:t>형식을 이용한다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지정된 자리 이하에서 반올림되어 저장된다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highlight>
                  <a:srgbClr val="FFFF00"/>
                </a:highlight>
              </a:rPr>
              <a:t>precision</a:t>
            </a:r>
            <a:r>
              <a:rPr lang="en-US" altLang="ko-KR" dirty="0"/>
              <a:t> : </a:t>
            </a:r>
            <a:r>
              <a:rPr lang="ko-KR" altLang="en-US" dirty="0"/>
              <a:t>정수부 </a:t>
            </a:r>
            <a:r>
              <a:rPr lang="en-US" altLang="ko-KR" dirty="0"/>
              <a:t>+ </a:t>
            </a:r>
            <a:r>
              <a:rPr lang="ko-KR" altLang="en-US" dirty="0" err="1"/>
              <a:t>소수부</a:t>
            </a:r>
            <a:r>
              <a:rPr lang="ko-KR" altLang="en-US" dirty="0"/>
              <a:t> 모두를 포함하는 </a:t>
            </a:r>
            <a:r>
              <a:rPr lang="ko-KR" altLang="en-US" dirty="0">
                <a:highlight>
                  <a:srgbClr val="FFFF00"/>
                </a:highlight>
              </a:rPr>
              <a:t>전체 유효 숫자</a:t>
            </a:r>
            <a:br>
              <a:rPr lang="en-US" altLang="ko-KR" dirty="0"/>
            </a:br>
            <a:r>
              <a:rPr lang="en-US" altLang="ko-KR" dirty="0"/>
              <a:t> (0</a:t>
            </a:r>
            <a:r>
              <a:rPr lang="ko-KR" altLang="en-US" dirty="0"/>
              <a:t>은 유효 숫자에서 제외된다</a:t>
            </a:r>
            <a:r>
              <a:rPr lang="en-US" altLang="ko-KR" dirty="0"/>
              <a:t>.)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highlight>
                  <a:srgbClr val="FFFF00"/>
                </a:highlight>
              </a:rPr>
              <a:t>scale</a:t>
            </a:r>
            <a:r>
              <a:rPr lang="en-US" altLang="ko-KR" dirty="0"/>
              <a:t> : </a:t>
            </a:r>
            <a:r>
              <a:rPr lang="ko-KR" altLang="en-US" dirty="0" err="1"/>
              <a:t>소수부</a:t>
            </a:r>
            <a:r>
              <a:rPr lang="en-US" altLang="ko-KR" dirty="0"/>
              <a:t>(</a:t>
            </a:r>
            <a:r>
              <a:rPr lang="ko-KR" altLang="en-US" dirty="0">
                <a:highlight>
                  <a:srgbClr val="FFFF00"/>
                </a:highlight>
              </a:rPr>
              <a:t>소수점 이하</a:t>
            </a:r>
            <a:r>
              <a:rPr lang="en-US" altLang="ko-KR" dirty="0"/>
              <a:t>) </a:t>
            </a:r>
            <a:r>
              <a:rPr lang="ko-KR" altLang="en-US" dirty="0"/>
              <a:t>자리 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precision </a:t>
            </a:r>
            <a:r>
              <a:rPr lang="ko-KR" altLang="en-US" dirty="0"/>
              <a:t>을 지정하지 않고 숫자를 입력하면 입력되는 숫자 값의 크기만큼  저장공간이 할당된다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scale </a:t>
            </a:r>
            <a:r>
              <a:rPr lang="ko-KR" altLang="en-US" dirty="0"/>
              <a:t>을 지정하지 않고 소수점을 입력하면 </a:t>
            </a:r>
            <a:r>
              <a:rPr lang="ko-KR" altLang="en-US" dirty="0">
                <a:highlight>
                  <a:srgbClr val="FFFF00"/>
                </a:highlight>
              </a:rPr>
              <a:t>정수로 반올림</a:t>
            </a:r>
            <a:r>
              <a:rPr lang="ko-KR" altLang="en-US" dirty="0"/>
              <a:t>되어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E1953-E8E9-4986-8E22-D787AAA3FC75}"/>
              </a:ext>
            </a:extLst>
          </p:cNvPr>
          <p:cNvSpPr txBox="1"/>
          <p:nvPr/>
        </p:nvSpPr>
        <p:spPr>
          <a:xfrm>
            <a:off x="3419872" y="1556792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NUMBER(3,1)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FC400D-7441-406D-A602-647FA0E441A8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843808" y="1741458"/>
            <a:ext cx="576064" cy="27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24E4AF-4B8C-4909-88D7-5A601A17DD21}"/>
              </a:ext>
            </a:extLst>
          </p:cNvPr>
          <p:cNvSpPr txBox="1"/>
          <p:nvPr/>
        </p:nvSpPr>
        <p:spPr>
          <a:xfrm>
            <a:off x="1619672" y="4941168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NUMBER(2,2) -&gt; 0.XX</a:t>
            </a:r>
          </a:p>
          <a:p>
            <a:r>
              <a:rPr lang="en-US" altLang="ko-KR" sz="1400" dirty="0"/>
              <a:t>	      </a:t>
            </a:r>
            <a:r>
              <a:rPr lang="ko-KR" altLang="en-US" sz="1400" dirty="0"/>
              <a:t>전체 자릿수에서 </a:t>
            </a:r>
            <a:r>
              <a:rPr lang="en-US" altLang="ko-KR" sz="1400" dirty="0"/>
              <a:t>0</a:t>
            </a:r>
            <a:r>
              <a:rPr lang="ko-KR" altLang="en-US" sz="1400" dirty="0"/>
              <a:t>은 유효 숫자로 포함되지 않는다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381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date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세기</a:t>
            </a:r>
            <a:r>
              <a:rPr lang="en-US" altLang="ko-KR" dirty="0"/>
              <a:t>, </a:t>
            </a:r>
            <a:r>
              <a:rPr lang="ko-KR" altLang="en-US" dirty="0"/>
              <a:t>년도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초의 날짜와 시간 정보를 저장하기 위한 데이터 타입이다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비트 고정 길이 필드</a:t>
            </a:r>
            <a:r>
              <a:rPr lang="ko-KR" altLang="en-US" dirty="0"/>
              <a:t>로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연산도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TO_DATE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 문자 형태로 저장된 데이터를 날짜 형식으로 변환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SYSDATE</a:t>
            </a:r>
          </a:p>
          <a:p>
            <a:pPr lvl="2"/>
            <a:r>
              <a:rPr lang="ko-KR" altLang="en-US" dirty="0"/>
              <a:t> 시스템의 현재 날짜와 시간을 반환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시간이 입력되지 않으면 </a:t>
            </a:r>
            <a:r>
              <a:rPr lang="en-US" altLang="ko-KR" dirty="0"/>
              <a:t>12:00:00 </a:t>
            </a:r>
            <a:r>
              <a:rPr lang="ko-KR" altLang="en-US" dirty="0"/>
              <a:t>로 입력된다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데이터가 날짜 타입인 경우 </a:t>
            </a:r>
            <a:r>
              <a:rPr lang="ko-KR" altLang="en-US" dirty="0">
                <a:highlight>
                  <a:srgbClr val="FFFF00"/>
                </a:highlight>
              </a:rPr>
              <a:t>문자 타입으로 지정하는 편이 효율적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2F065-910A-45D3-BF91-300B3064B024}"/>
              </a:ext>
            </a:extLst>
          </p:cNvPr>
          <p:cNvSpPr txBox="1"/>
          <p:nvPr/>
        </p:nvSpPr>
        <p:spPr>
          <a:xfrm>
            <a:off x="3707904" y="4186485"/>
            <a:ext cx="1083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VARCHAR2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688E3-3891-4982-8F30-7C8BA0F10070}"/>
              </a:ext>
            </a:extLst>
          </p:cNvPr>
          <p:cNvSpPr txBox="1"/>
          <p:nvPr/>
        </p:nvSpPr>
        <p:spPr>
          <a:xfrm>
            <a:off x="3635896" y="4398104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연산을 자주 하지 않을 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8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ddl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DDL : Data Definition Language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데이터베이스에서 </a:t>
            </a:r>
            <a:r>
              <a:rPr lang="ko-KR" altLang="en-US" dirty="0">
                <a:highlight>
                  <a:srgbClr val="FFFF00"/>
                </a:highlight>
              </a:rPr>
              <a:t>데이터와 데이터 간의 관계를 정의</a:t>
            </a:r>
            <a:r>
              <a:rPr lang="ko-KR" altLang="en-US" dirty="0"/>
              <a:t>하여 </a:t>
            </a:r>
            <a:r>
              <a:rPr lang="ko-KR" altLang="en-US" dirty="0">
                <a:highlight>
                  <a:srgbClr val="FFFF00"/>
                </a:highlight>
              </a:rPr>
              <a:t>데이터베이스 </a:t>
            </a:r>
            <a:br>
              <a:rPr lang="en-US" altLang="ko-KR" dirty="0">
                <a:highlight>
                  <a:srgbClr val="FFFF00"/>
                </a:highlight>
              </a:rPr>
            </a:br>
            <a:r>
              <a:rPr lang="ko-KR" altLang="en-US" dirty="0">
                <a:highlight>
                  <a:srgbClr val="FFFF00"/>
                </a:highlight>
              </a:rPr>
              <a:t>구조를 설정</a:t>
            </a:r>
            <a:r>
              <a:rPr lang="ko-KR" altLang="en-US" dirty="0"/>
              <a:t>하는 </a:t>
            </a:r>
            <a:r>
              <a:rPr lang="en-US" altLang="ko-KR" dirty="0"/>
              <a:t>SQL</a:t>
            </a:r>
            <a:r>
              <a:rPr lang="ko-KR" altLang="en-US" dirty="0"/>
              <a:t>문이다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Table</a:t>
            </a:r>
            <a:r>
              <a:rPr lang="ko-KR" altLang="en-US" dirty="0"/>
              <a:t>이나 </a:t>
            </a:r>
            <a:r>
              <a:rPr lang="en-US" altLang="ko-KR" dirty="0"/>
              <a:t>View </a:t>
            </a:r>
            <a:r>
              <a:rPr lang="ko-KR" altLang="en-US" dirty="0"/>
              <a:t>등 </a:t>
            </a:r>
            <a:r>
              <a:rPr lang="ko-KR" altLang="en-US" dirty="0">
                <a:highlight>
                  <a:srgbClr val="FFFF00"/>
                </a:highlight>
              </a:rPr>
              <a:t>데이터베이스 객체</a:t>
            </a:r>
            <a:r>
              <a:rPr lang="en-US" altLang="ko-KR" dirty="0">
                <a:highlight>
                  <a:srgbClr val="FFFF00"/>
                </a:highlight>
              </a:rPr>
              <a:t>(Object)</a:t>
            </a:r>
            <a:r>
              <a:rPr lang="ko-KR" altLang="en-US" dirty="0">
                <a:highlight>
                  <a:srgbClr val="FFFF00"/>
                </a:highlight>
              </a:rPr>
              <a:t>를</a:t>
            </a:r>
            <a:r>
              <a:rPr lang="ko-KR" altLang="en-US" dirty="0"/>
              <a:t> </a:t>
            </a:r>
            <a:r>
              <a:rPr lang="ko-KR" altLang="en-US" dirty="0">
                <a:highlight>
                  <a:srgbClr val="FFFF00"/>
                </a:highlight>
              </a:rPr>
              <a:t>생성</a:t>
            </a:r>
            <a:r>
              <a:rPr lang="en-US" altLang="ko-KR" dirty="0">
                <a:highlight>
                  <a:srgbClr val="FFFF00"/>
                </a:highlight>
              </a:rPr>
              <a:t>/</a:t>
            </a:r>
            <a:r>
              <a:rPr lang="ko-KR" altLang="en-US" dirty="0">
                <a:highlight>
                  <a:srgbClr val="FFFF00"/>
                </a:highlight>
              </a:rPr>
              <a:t>수정</a:t>
            </a:r>
            <a:r>
              <a:rPr lang="en-US" altLang="ko-KR" dirty="0">
                <a:highlight>
                  <a:srgbClr val="FFFF00"/>
                </a:highlight>
              </a:rPr>
              <a:t>/</a:t>
            </a:r>
            <a:r>
              <a:rPr lang="ko-KR" altLang="en-US" dirty="0">
                <a:highlight>
                  <a:srgbClr val="FFFF00"/>
                </a:highlight>
              </a:rPr>
              <a:t>삭제</a:t>
            </a:r>
            <a:r>
              <a:rPr lang="ko-KR" altLang="en-US" dirty="0"/>
              <a:t>하는 기능을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CREATE : </a:t>
            </a:r>
            <a:r>
              <a:rPr lang="ko-KR" altLang="en-US" b="0" dirty="0"/>
              <a:t>데이터베이스 객체 생성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ALTER : </a:t>
            </a:r>
            <a:r>
              <a:rPr lang="ko-KR" altLang="en-US" b="0" dirty="0"/>
              <a:t>데이터베이스 객체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DROP : </a:t>
            </a:r>
            <a:r>
              <a:rPr lang="ko-KR" altLang="en-US" b="0" dirty="0"/>
              <a:t>데이터베이스 객체 삭제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RENAME : </a:t>
            </a:r>
            <a:r>
              <a:rPr lang="ko-KR" altLang="en-US" b="0" dirty="0"/>
              <a:t>데이터베이스 객체 이름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TRUNCATE : </a:t>
            </a:r>
            <a:r>
              <a:rPr lang="ko-KR" altLang="en-US" b="0" dirty="0"/>
              <a:t>데이터 및 저장 공간 삭제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TIMESTAMP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DATE </a:t>
            </a:r>
            <a:r>
              <a:rPr lang="ko-KR" altLang="en-US" dirty="0"/>
              <a:t>타입의 확장 타입으로 </a:t>
            </a:r>
            <a:r>
              <a:rPr lang="ko-KR" altLang="en-US" dirty="0" err="1"/>
              <a:t>백만분의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초까지 표현이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millisecond </a:t>
            </a:r>
            <a:r>
              <a:rPr lang="ko-KR" altLang="en-US" dirty="0"/>
              <a:t>의 기본 값은 </a:t>
            </a:r>
            <a:r>
              <a:rPr lang="en-US" altLang="ko-KR" dirty="0"/>
              <a:t>6</a:t>
            </a:r>
            <a:r>
              <a:rPr lang="ko-KR" altLang="en-US" dirty="0"/>
              <a:t>자리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9</a:t>
            </a:r>
            <a:r>
              <a:rPr lang="ko-KR" altLang="en-US" dirty="0"/>
              <a:t>자리까지 사용이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TIME ZONE</a:t>
            </a:r>
          </a:p>
          <a:p>
            <a:pPr lvl="3"/>
            <a:r>
              <a:rPr lang="en-US" altLang="ko-KR" dirty="0"/>
              <a:t>TIMESTAMP </a:t>
            </a:r>
            <a:r>
              <a:rPr lang="ko-KR" altLang="en-US" dirty="0"/>
              <a:t>데이터 타입에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함께 저장한다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</a:t>
            </a:r>
            <a:r>
              <a:rPr lang="en-US" altLang="ko-KR" dirty="0"/>
              <a:t>(time zone)</a:t>
            </a:r>
            <a:r>
              <a:rPr lang="ko-KR" altLang="en-US" dirty="0"/>
              <a:t>는 세계 표준 시간대</a:t>
            </a:r>
            <a:r>
              <a:rPr lang="en-US" altLang="ko-KR" dirty="0"/>
              <a:t>(universal time)</a:t>
            </a:r>
            <a:r>
              <a:rPr lang="ko-KR" altLang="en-US" dirty="0"/>
              <a:t>의 표준 시간을 기준으로 현 지역 시간대를 환산한다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LOCAL TIME ZONE</a:t>
            </a:r>
          </a:p>
          <a:p>
            <a:pPr lvl="3"/>
            <a:r>
              <a:rPr lang="ko-KR" altLang="en-US" dirty="0"/>
              <a:t>사용자 데이터베이스의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따른다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시간대를 다른 곳으로 옮겨도 </a:t>
            </a:r>
            <a:r>
              <a:rPr lang="en-US" altLang="ko-KR" dirty="0"/>
              <a:t>TIME ZONE </a:t>
            </a:r>
            <a:r>
              <a:rPr lang="ko-KR" altLang="en-US" dirty="0"/>
              <a:t>을 변경할 필요가 없다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1C503-29A9-4D61-91AE-CD390494BD39}"/>
              </a:ext>
            </a:extLst>
          </p:cNvPr>
          <p:cNvSpPr txBox="1"/>
          <p:nvPr/>
        </p:nvSpPr>
        <p:spPr>
          <a:xfrm>
            <a:off x="2339752" y="4399944"/>
            <a:ext cx="49042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ORACLE	--------------------JAVA</a:t>
            </a:r>
          </a:p>
          <a:p>
            <a:endParaRPr lang="en-US" altLang="ko-KR" dirty="0"/>
          </a:p>
          <a:p>
            <a:r>
              <a:rPr lang="en-US" altLang="ko-KR" dirty="0"/>
              <a:t>   DATE	-------------------	</a:t>
            </a:r>
            <a:r>
              <a:rPr lang="en-US" altLang="ko-KR" dirty="0" err="1"/>
              <a:t>java.sql.Date</a:t>
            </a:r>
            <a:endParaRPr lang="en-US" altLang="ko-KR" dirty="0"/>
          </a:p>
          <a:p>
            <a:r>
              <a:rPr lang="en-US" altLang="ko-KR" dirty="0"/>
              <a:t>TIMESTAMP----------------</a:t>
            </a:r>
            <a:r>
              <a:rPr lang="en-US" altLang="ko-KR" dirty="0" err="1"/>
              <a:t>java.sql.Timestamp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534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정의 변경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1759" y="1340768"/>
            <a:ext cx="8040483" cy="43204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1.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추가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   ALTER TABLE 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ADD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칼럼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>
                <a:latin typeface="Consolas" pitchFamily="49" charset="0"/>
              </a:rPr>
              <a:t> </a:t>
            </a:r>
            <a:r>
              <a:rPr lang="ko-KR" altLang="en-US" sz="1700" dirty="0">
                <a:latin typeface="Consolas" pitchFamily="49" charset="0"/>
              </a:rPr>
              <a:t>데이터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타입</a:t>
            </a:r>
            <a:r>
              <a:rPr lang="en-US" altLang="ko-KR" sz="1700" dirty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lang="en-US" altLang="ko-KR" sz="1700" dirty="0"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2.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수정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 lvl="0">
              <a:lnSpc>
                <a:spcPts val="22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   ALTER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MODIFY </a:t>
            </a:r>
            <a:r>
              <a:rPr lang="ko-KR" altLang="en-US" sz="1700" dirty="0">
                <a:latin typeface="Consolas" pitchFamily="49" charset="0"/>
              </a:rPr>
              <a:t>칼럼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데이터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타입</a:t>
            </a:r>
            <a:r>
              <a:rPr lang="en-US" altLang="ko-KR" sz="1700" dirty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3.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삭제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   ALTER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DROP COLUMN </a:t>
            </a:r>
            <a:r>
              <a:rPr lang="ko-KR" altLang="en-US" sz="1700" dirty="0">
                <a:latin typeface="Consolas" pitchFamily="49" charset="0"/>
              </a:rPr>
              <a:t>칼럼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4.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   ALTER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RENAME COLUMN </a:t>
            </a:r>
            <a:r>
              <a:rPr lang="ko-KR" altLang="en-US" sz="1700" dirty="0">
                <a:latin typeface="Consolas" pitchFamily="49" charset="0"/>
              </a:rPr>
              <a:t>칼럼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TO </a:t>
            </a:r>
            <a:r>
              <a:rPr lang="ko-KR" altLang="en-US" sz="1700" dirty="0">
                <a:latin typeface="Consolas" pitchFamily="49" charset="0"/>
              </a:rPr>
              <a:t>새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칼럼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5.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테이블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   ALTER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RENAME TO </a:t>
            </a:r>
            <a:r>
              <a:rPr lang="ko-KR" altLang="en-US" sz="1700" dirty="0">
                <a:latin typeface="Consolas" pitchFamily="49" charset="0"/>
              </a:rPr>
              <a:t>새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>
                <a:latin typeface="Consolas" pitchFamily="49" charset="0"/>
              </a:rPr>
              <a:t>;</a:t>
            </a: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01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DROP 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kumimoji="1" lang="en-US" altLang="ko-KR" sz="2000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759" y="2852936"/>
            <a:ext cx="8040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DROP TABLE </a:t>
            </a:r>
            <a:r>
              <a:rPr lang="ko-KR" altLang="en-US" dirty="0"/>
              <a:t>명령어는 테이블을 완전히 삭제한다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테이블에 데이터가 있을 경우</a:t>
            </a:r>
            <a:r>
              <a:rPr lang="en-US" altLang="ko-KR" dirty="0"/>
              <a:t>, </a:t>
            </a:r>
            <a:r>
              <a:rPr lang="ko-KR" altLang="en-US" dirty="0"/>
              <a:t>모든 데이터가 지워지고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이를 </a:t>
            </a:r>
            <a:r>
              <a:rPr lang="ko-KR" altLang="en-US" dirty="0">
                <a:highlight>
                  <a:srgbClr val="FFFF00"/>
                </a:highlight>
              </a:rPr>
              <a:t>복구할 수 없</a:t>
            </a:r>
            <a:r>
              <a:rPr lang="ko-KR" altLang="en-US" dirty="0"/>
              <a:t>으므로 주의해서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7FE1F-7B4F-45ED-8D4E-4732770248B8}"/>
              </a:ext>
            </a:extLst>
          </p:cNvPr>
          <p:cNvSpPr txBox="1"/>
          <p:nvPr/>
        </p:nvSpPr>
        <p:spPr>
          <a:xfrm>
            <a:off x="3491880" y="166582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[CASCADE CONSTRAINTS]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584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51759" y="2852936"/>
            <a:ext cx="8040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TRUNCATE TABLE </a:t>
            </a:r>
            <a:r>
              <a:rPr lang="ko-KR" altLang="en-US" dirty="0"/>
              <a:t>명령어는 테이블의 구조는 남기고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>
                <a:highlight>
                  <a:srgbClr val="FFFF00"/>
                </a:highlight>
              </a:rPr>
              <a:t>모든 행</a:t>
            </a:r>
            <a:r>
              <a:rPr lang="en-US" altLang="ko-KR" dirty="0">
                <a:highlight>
                  <a:srgbClr val="FFFF00"/>
                </a:highlight>
              </a:rPr>
              <a:t>(ROW) </a:t>
            </a:r>
            <a:r>
              <a:rPr lang="ko-KR" altLang="en-US" dirty="0">
                <a:highlight>
                  <a:srgbClr val="FFFF00"/>
                </a:highlight>
              </a:rPr>
              <a:t>만 삭제하는 명령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DELETE </a:t>
            </a:r>
            <a:r>
              <a:rPr lang="ko-KR" altLang="en-US" dirty="0"/>
              <a:t>문과 비교하면 각 행</a:t>
            </a:r>
            <a:r>
              <a:rPr lang="en-US" altLang="ko-KR" dirty="0"/>
              <a:t>(ROW)</a:t>
            </a:r>
            <a:r>
              <a:rPr lang="ko-KR" altLang="en-US" dirty="0"/>
              <a:t>의 삭제 로그가 남지 않기 때문에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삭제 자체는 빠르지만 삭제된 데이터를 </a:t>
            </a:r>
            <a:r>
              <a:rPr lang="ko-KR" altLang="en-US" dirty="0">
                <a:highlight>
                  <a:srgbClr val="FFFF00"/>
                </a:highlight>
              </a:rPr>
              <a:t>복구할 수 없다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TRUNCATE 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496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41526" y="316311"/>
            <a:ext cx="7520940" cy="548640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-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4005064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Olympics</a:t>
            </a:r>
            <a:r>
              <a:rPr lang="ko-KR" altLang="en-US" b="1" dirty="0"/>
              <a:t> 데이터베이스에 저장해야 할 데이터를 생각해보고</a:t>
            </a:r>
            <a:r>
              <a:rPr lang="en-US" altLang="ko-KR" b="1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필요한 데이터를 마인드맵으로 연결하여 그려본다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677" y="1509752"/>
            <a:ext cx="8180647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 err="1"/>
              <a:t>데이터베이스명</a:t>
            </a:r>
            <a:r>
              <a:rPr lang="ko-KR" altLang="en-US" sz="2000" dirty="0"/>
              <a:t> </a:t>
            </a:r>
            <a:r>
              <a:rPr lang="en-US" altLang="ko-KR" sz="2000" dirty="0"/>
              <a:t>: Olympics</a:t>
            </a:r>
            <a:endParaRPr lang="ko-KR" altLang="en-US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조직위원회에서는 올림픽 기간 동안 사용할 프로그램을 개발하려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때 프로그램에서 사용될 데이터베이스를 설계하고 생성하려 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6551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76353" y="32462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연습문제 </a:t>
            </a:r>
            <a:r>
              <a:rPr lang="en-US" altLang="ko-KR" b="1" dirty="0"/>
              <a:t>- </a:t>
            </a:r>
            <a:r>
              <a:rPr lang="ko-KR" altLang="en-US" b="1" dirty="0"/>
              <a:t>데이터베이스 설계</a:t>
            </a:r>
          </a:p>
        </p:txBody>
      </p:sp>
      <p:sp>
        <p:nvSpPr>
          <p:cNvPr id="4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606165" y="3789040"/>
            <a:ext cx="3245755" cy="1803773"/>
            <a:chOff x="606165" y="3789040"/>
            <a:chExt cx="3245755" cy="1803773"/>
          </a:xfrm>
        </p:grpSpPr>
        <p:cxnSp>
          <p:nvCxnSpPr>
            <p:cNvPr id="86" name="직선 연결선 85"/>
            <p:cNvCxnSpPr/>
            <p:nvPr/>
          </p:nvCxnSpPr>
          <p:spPr>
            <a:xfrm flipH="1">
              <a:off x="1372454" y="4800157"/>
              <a:ext cx="796659" cy="5187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1164165" y="4113215"/>
              <a:ext cx="1004948" cy="5654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2279740" y="3990992"/>
              <a:ext cx="1010153" cy="7198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2279740" y="4659797"/>
              <a:ext cx="879894" cy="745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2566189" y="523281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최초개최년도</a:t>
              </a:r>
              <a:r>
                <a:rPr lang="ko-KR" altLang="en-US" sz="1200" dirty="0"/>
                <a:t>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14454" y="513893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종목특징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6165" y="39587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종목명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35920" y="378904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 err="1"/>
                <a:t>종목코드</a:t>
              </a:r>
              <a:endParaRPr lang="ko-KR" altLang="en-US" sz="1200" dirty="0"/>
            </a:p>
          </p:txBody>
        </p:sp>
        <p:sp>
          <p:nvSpPr>
            <p:cNvPr id="31" name="구름 30"/>
            <p:cNvSpPr/>
            <p:nvPr/>
          </p:nvSpPr>
          <p:spPr>
            <a:xfrm>
              <a:off x="1559739" y="4318700"/>
              <a:ext cx="1440000" cy="720000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528271" y="3674616"/>
            <a:ext cx="3860153" cy="2072752"/>
            <a:chOff x="4528271" y="3674616"/>
            <a:chExt cx="3860153" cy="2072752"/>
          </a:xfrm>
        </p:grpSpPr>
        <p:cxnSp>
          <p:nvCxnSpPr>
            <p:cNvPr id="38" name="직선 연결선 37"/>
            <p:cNvCxnSpPr/>
            <p:nvPr/>
          </p:nvCxnSpPr>
          <p:spPr>
            <a:xfrm flipH="1" flipV="1">
              <a:off x="5744272" y="3857475"/>
              <a:ext cx="730860" cy="7303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918823" y="3857475"/>
              <a:ext cx="567576" cy="4826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 flipV="1">
              <a:off x="6510522" y="4648451"/>
              <a:ext cx="1319902" cy="4397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086271" y="4687549"/>
              <a:ext cx="1388861" cy="2449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481634" y="4687549"/>
              <a:ext cx="0" cy="8499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4528271" y="4728232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/>
                <a:t>국가코드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97132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시작일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272424" y="493253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경기정보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942860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종료일</a:t>
              </a:r>
            </a:p>
          </p:txBody>
        </p:sp>
        <p:sp>
          <p:nvSpPr>
            <p:cNvPr id="51" name="구름 50"/>
            <p:cNvSpPr/>
            <p:nvPr/>
          </p:nvSpPr>
          <p:spPr>
            <a:xfrm>
              <a:off x="5755132" y="4288450"/>
              <a:ext cx="1440000" cy="720000"/>
            </a:xfrm>
            <a:prstGeom prst="cloud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일정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52521" y="538736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/>
                <a:t>종목코드</a:t>
              </a: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687207" y="1154746"/>
            <a:ext cx="4205273" cy="2058230"/>
            <a:chOff x="4687207" y="1154746"/>
            <a:chExt cx="4205273" cy="2058230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6822858" y="2161637"/>
              <a:ext cx="1479315" cy="5113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387948" y="1334746"/>
              <a:ext cx="393096" cy="8430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874180" y="1514746"/>
              <a:ext cx="1427994" cy="6468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256067" y="1940048"/>
              <a:ext cx="1555040" cy="259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5527864" y="2185268"/>
              <a:ext cx="1297471" cy="598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822858" y="2185268"/>
              <a:ext cx="102644" cy="8477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7776480" y="133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현재랭킹</a:t>
              </a:r>
              <a:endParaRPr lang="ko-KR" altLang="en-US" sz="12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744173" y="249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이름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69864" y="2603295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종목코드</a:t>
              </a:r>
              <a:endParaRPr lang="ko-KR" altLang="en-US" sz="12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367502" y="285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나이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829948" y="115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/>
                <a:t>선수코드</a:t>
              </a:r>
              <a:r>
                <a:rPr lang="ko-KR" altLang="en-US" sz="1200" dirty="0"/>
                <a:t> </a:t>
              </a:r>
            </a:p>
          </p:txBody>
        </p:sp>
        <p:sp>
          <p:nvSpPr>
            <p:cNvPr id="58" name="구름 57"/>
            <p:cNvSpPr/>
            <p:nvPr/>
          </p:nvSpPr>
          <p:spPr>
            <a:xfrm>
              <a:off x="6105334" y="1801637"/>
              <a:ext cx="1440000" cy="720000"/>
            </a:xfrm>
            <a:prstGeom prst="clou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선수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87207" y="176004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소속국가코드</a:t>
              </a: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51520" y="1556380"/>
            <a:ext cx="4083320" cy="1872620"/>
            <a:chOff x="251520" y="1556380"/>
            <a:chExt cx="4083320" cy="1872620"/>
          </a:xfrm>
        </p:grpSpPr>
        <p:cxnSp>
          <p:nvCxnSpPr>
            <p:cNvPr id="60" name="직선 연결선 59"/>
            <p:cNvCxnSpPr/>
            <p:nvPr/>
          </p:nvCxnSpPr>
          <p:spPr>
            <a:xfrm flipH="1" flipV="1">
              <a:off x="1369505" y="2013513"/>
              <a:ext cx="886166" cy="5067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2508775" y="1920719"/>
              <a:ext cx="1204529" cy="345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 flipV="1">
              <a:off x="2643941" y="2488689"/>
              <a:ext cx="973866" cy="367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175562" y="1609053"/>
              <a:ext cx="160218" cy="9111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69" idx="0"/>
            </p:cNvCxnSpPr>
            <p:nvPr/>
          </p:nvCxnSpPr>
          <p:spPr>
            <a:xfrm flipH="1">
              <a:off x="2175562" y="2533805"/>
              <a:ext cx="156514" cy="5351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930052" y="2520238"/>
              <a:ext cx="1004948" cy="2208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251520" y="256110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참여종목개수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61893" y="1847801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참여인원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77780" y="155638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/>
                <a:t>국가코드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155304" y="2676384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현재 순위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617562" y="30690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err="1"/>
                <a:t>국가명</a:t>
              </a:r>
              <a:endParaRPr lang="ko-KR" altLang="en-US" sz="120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218840" y="1736380"/>
              <a:ext cx="1116000" cy="3686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작년 순위</a:t>
              </a:r>
            </a:p>
          </p:txBody>
        </p:sp>
        <p:sp>
          <p:nvSpPr>
            <p:cNvPr id="72" name="구름 71"/>
            <p:cNvSpPr/>
            <p:nvPr/>
          </p:nvSpPr>
          <p:spPr>
            <a:xfrm>
              <a:off x="1615780" y="2173805"/>
              <a:ext cx="1440000" cy="720000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국가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304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57230"/>
              </p:ext>
            </p:extLst>
          </p:nvPr>
        </p:nvGraphicFramePr>
        <p:xfrm>
          <a:off x="287522" y="1124920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nation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국가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NN </a:t>
                      </a:r>
                      <a:r>
                        <a:rPr lang="ko-KR" altLang="en-US" sz="1100" kern="0" spc="0" dirty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>
                          <a:effectLst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</a:rPr>
                        <a:t>국가명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>
                          <a:effectLst/>
                        </a:rPr>
                        <a:t>n_name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참여인원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>
                          <a:effectLst/>
                        </a:rPr>
                        <a:t>n_parti_person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참여종목개수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>
                          <a:effectLst/>
                        </a:rPr>
                        <a:t>n_parti_event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</a:rPr>
                        <a:t>작년순위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>
                          <a:effectLst/>
                        </a:rPr>
                        <a:t>n_prev_rank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>
                          <a:effectLst/>
                        </a:rPr>
                        <a:t>n_curr_rank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49626"/>
              </p:ext>
            </p:extLst>
          </p:nvPr>
        </p:nvGraphicFramePr>
        <p:xfrm>
          <a:off x="287522" y="3645216"/>
          <a:ext cx="8568957" cy="1728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종목</a:t>
                      </a: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NN </a:t>
                      </a:r>
                      <a:r>
                        <a:rPr lang="ko-KR" altLang="en-US" sz="1100" kern="0" spc="0" dirty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</a:rPr>
                        <a:t>종목명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최초개최년도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e_first_year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4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종목특징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77007C-2DA2-4A81-A9DA-D1C93CB8F4DC}"/>
              </a:ext>
            </a:extLst>
          </p:cNvPr>
          <p:cNvSpPr txBox="1"/>
          <p:nvPr/>
        </p:nvSpPr>
        <p:spPr>
          <a:xfrm>
            <a:off x="4075338" y="1844824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정수 </a:t>
            </a:r>
            <a:r>
              <a:rPr lang="en-US" altLang="ko-KR" sz="1000" dirty="0"/>
              <a:t>3</a:t>
            </a:r>
            <a:r>
              <a:rPr lang="ko-KR" altLang="en-US" sz="1000" dirty="0"/>
              <a:t>자리까지</a:t>
            </a:r>
          </a:p>
        </p:txBody>
      </p:sp>
    </p:spTree>
    <p:extLst>
      <p:ext uri="{BB962C8B-B14F-4D97-AF65-F5344CB8AC3E}">
        <p14:creationId xmlns:p14="http://schemas.microsoft.com/office/powerpoint/2010/main" val="2828602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70588"/>
              </p:ext>
            </p:extLst>
          </p:nvPr>
        </p:nvGraphicFramePr>
        <p:xfrm>
          <a:off x="287522" y="1124744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player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NN </a:t>
                      </a:r>
                      <a:r>
                        <a:rPr lang="ko-KR" altLang="en-US" sz="1100" kern="0" spc="0" dirty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선수코드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</a:rPr>
                        <a:t>선수명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소속국가코드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p_rank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나이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p_age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55428"/>
              </p:ext>
            </p:extLst>
          </p:nvPr>
        </p:nvGraphicFramePr>
        <p:xfrm>
          <a:off x="287522" y="3645216"/>
          <a:ext cx="8568957" cy="201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schedule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일정</a:t>
                      </a: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NN </a:t>
                      </a:r>
                      <a:r>
                        <a:rPr lang="ko-KR" altLang="en-US" sz="1100" kern="0" spc="0" dirty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국가코드</a:t>
                      </a: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종목코드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시작일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s_start_date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종료일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s_end_date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경기정보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331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422068"/>
            <a:ext cx="7920880" cy="4671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8000" rIns="108000">
            <a:noAutofit/>
          </a:bodyPr>
          <a:lstStyle/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CREATE TABLE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nation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(</a:t>
            </a:r>
          </a:p>
          <a:p>
            <a:pPr marL="38100" marR="38100" algn="just"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NUMBER(3),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</a:rPr>
              <a:t>n_name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VARCHAR2(30)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>
                <a:solidFill>
                  <a:schemeClr val="tx1"/>
                </a:solidFill>
                <a:latin typeface="+mn-ea"/>
              </a:rPr>
              <a:t>n_name_nn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NOT NULL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</a:rPr>
              <a:t>n_parti_person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NUMBER DEFAULT 0,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</a:rPr>
              <a:t>n_parti_event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</a:rPr>
              <a:t>n_prev_rank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</a:rPr>
              <a:t>n_curr_rank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>
                <a:solidFill>
                  <a:schemeClr val="tx1"/>
                </a:solidFill>
                <a:latin typeface="+mn-ea"/>
              </a:rPr>
              <a:t>nation_pk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PRIMARY KEY 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052736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nation(</a:t>
            </a:r>
            <a:r>
              <a:rPr lang="ko-KR" altLang="en-US" dirty="0"/>
              <a:t>국가</a:t>
            </a:r>
            <a:r>
              <a:rPr lang="en-US" altLang="ko-KR" dirty="0"/>
              <a:t>)</a:t>
            </a:r>
            <a:r>
              <a:rPr lang="ko-KR" altLang="en-US" dirty="0"/>
              <a:t> 테이블</a:t>
            </a: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정의 예시 </a:t>
            </a:r>
          </a:p>
        </p:txBody>
      </p:sp>
    </p:spTree>
    <p:extLst>
      <p:ext uri="{BB962C8B-B14F-4D97-AF65-F5344CB8AC3E}">
        <p14:creationId xmlns:p14="http://schemas.microsoft.com/office/powerpoint/2010/main" val="356001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en-US" altLang="ko-KR" dirty="0"/>
              <a:t>(TABLE)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4114" y="1050499"/>
            <a:ext cx="82089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/>
              <a:t>관계형</a:t>
            </a:r>
            <a:r>
              <a:rPr lang="ko-KR" altLang="en-US" dirty="0"/>
              <a:t> 데이터베이스에서는 정보를 테이블</a:t>
            </a:r>
            <a:r>
              <a:rPr lang="en-US" altLang="ko-KR" dirty="0"/>
              <a:t>(</a:t>
            </a:r>
            <a:r>
              <a:rPr lang="ko-KR" altLang="en-US" dirty="0" err="1"/>
              <a:t>릴레이션</a:t>
            </a:r>
            <a:r>
              <a:rPr lang="en-US" altLang="ko-KR" dirty="0"/>
              <a:t>)</a:t>
            </a:r>
            <a:r>
              <a:rPr lang="ko-KR" altLang="en-US" dirty="0"/>
              <a:t> 형태로 보관한다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행</a:t>
            </a:r>
            <a:r>
              <a:rPr lang="en-US" altLang="ko-KR" dirty="0"/>
              <a:t>(ROW)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열</a:t>
            </a:r>
            <a:r>
              <a:rPr lang="en-US" altLang="ko-KR" dirty="0"/>
              <a:t>(COLUMN)</a:t>
            </a:r>
            <a:r>
              <a:rPr lang="ko-KR" altLang="en-US" dirty="0"/>
              <a:t>의 조합이다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26479"/>
              </p:ext>
            </p:extLst>
          </p:nvPr>
        </p:nvGraphicFramePr>
        <p:xfrm>
          <a:off x="2042404" y="3222474"/>
          <a:ext cx="6778068" cy="2438775"/>
        </p:xfrm>
        <a:graphic>
          <a:graphicData uri="http://schemas.openxmlformats.org/drawingml/2006/table">
            <a:tbl>
              <a:tblPr/>
              <a:tblGrid>
                <a:gridCol w="1694517">
                  <a:extLst>
                    <a:ext uri="{9D8B030D-6E8A-4147-A177-3AD203B41FA5}">
                      <a16:colId xmlns:a16="http://schemas.microsoft.com/office/drawing/2014/main" val="1681778037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2915980842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2072933252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3996301403"/>
                    </a:ext>
                  </a:extLst>
                </a:gridCol>
              </a:tblGrid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u="sng" kern="0" spc="0" dirty="0">
                          <a:solidFill>
                            <a:srgbClr val="193657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주소록 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71486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김은미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02-145-1111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마포구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535797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나윤희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02-111-1111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서울 영등포구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62280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이연수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02-112-1111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성동구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495119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조서윤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02-124-1111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강남구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31259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4576041" y="2643748"/>
            <a:ext cx="73296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309009" y="2643748"/>
            <a:ext cx="1141450" cy="553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309009" y="2643748"/>
            <a:ext cx="2862265" cy="589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727951" y="2643748"/>
            <a:ext cx="258105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75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22" idx="3"/>
          </p:cNvCxnSpPr>
          <p:nvPr/>
        </p:nvCxnSpPr>
        <p:spPr>
          <a:xfrm flipV="1">
            <a:off x="1536756" y="3964943"/>
            <a:ext cx="522577" cy="724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22" idx="3"/>
          </p:cNvCxnSpPr>
          <p:nvPr/>
        </p:nvCxnSpPr>
        <p:spPr>
          <a:xfrm flipV="1">
            <a:off x="1536756" y="4510113"/>
            <a:ext cx="522577" cy="179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456" y="2643748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고객 테이블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92280" y="2643748"/>
            <a:ext cx="1755434" cy="31615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06967" y="2209652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</a:t>
            </a:r>
            <a:r>
              <a:rPr lang="en-US" altLang="ko-KR" dirty="0"/>
              <a:t> (COLUMN)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2209652"/>
            <a:ext cx="23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200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8813" y="4365104"/>
            <a:ext cx="1427943" cy="6480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/>
              <a:t>레코드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653530" y="5174788"/>
            <a:ext cx="7310958" cy="5584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3528" y="5260558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</a:t>
            </a:r>
            <a:r>
              <a:rPr lang="en-US" altLang="ko-KR" dirty="0"/>
              <a:t> (ROW)</a:t>
            </a:r>
            <a:endParaRPr lang="ko-KR" altLang="en-US" dirty="0"/>
          </a:p>
        </p:txBody>
      </p:sp>
      <p:sp>
        <p:nvSpPr>
          <p:cNvPr id="2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1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704636"/>
          </a:xfrm>
        </p:spPr>
        <p:txBody>
          <a:bodyPr wrap="none"/>
          <a:lstStyle/>
          <a:p>
            <a:pPr>
              <a:buFont typeface="+mj-lt"/>
              <a:buAutoNum type="arabicPeriod"/>
            </a:pPr>
            <a:r>
              <a:rPr lang="ko-KR" altLang="en-US" dirty="0"/>
              <a:t>테이블 생성이란 테이블에 대한 구조를 정의하고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데이터를 저장하기 위한 공간을 할당하는 과정이다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테이블에 대한 구조 정의는 다음과 같다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칼럼의 데이터 타입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>
                <a:highlight>
                  <a:srgbClr val="FFFF00"/>
                </a:highlight>
              </a:rPr>
              <a:t>NUMBER, VARCHAR2, DATE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무결성 제약조건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>
                <a:highlight>
                  <a:srgbClr val="FFFF00"/>
                </a:highlight>
              </a:rPr>
              <a:t>NOT NULL, UNIQUE, CHECK, PK(PRIMARY KEY), FK(FOREIGN KEY)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 이름 규칙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</a:t>
            </a:r>
            <a:r>
              <a:rPr lang="en-US" altLang="ko-KR" dirty="0"/>
              <a:t>(_, $, #)</a:t>
            </a:r>
            <a:r>
              <a:rPr lang="ko-KR" altLang="en-US" dirty="0"/>
              <a:t>을 사용할 수 있다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영문자로 시작하고 </a:t>
            </a:r>
            <a:r>
              <a:rPr lang="en-US" altLang="ko-KR" dirty="0"/>
              <a:t>30</a:t>
            </a:r>
            <a:r>
              <a:rPr lang="ko-KR" altLang="en-US" dirty="0"/>
              <a:t>자 이내로 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대소문자를 구별하지 않는다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서로 다른 테이블에서 동일한 데이터를 저장하는 칼럼의 이름은 가능하면</a:t>
            </a:r>
            <a:br>
              <a:rPr lang="en-US" altLang="ko-KR" dirty="0"/>
            </a:br>
            <a:r>
              <a:rPr lang="ko-KR" altLang="en-US" dirty="0"/>
              <a:t>같은 이름을 사용한다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완성된 설계도에 의해 테이블을 생성하길 권장한다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84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 방법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1680" y="2310149"/>
            <a:ext cx="6696744" cy="1872208"/>
          </a:xfrm>
          <a:prstGeom prst="rect">
            <a:avLst/>
          </a:prstGeom>
          <a:solidFill>
            <a:srgbClr val="797B7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340768"/>
            <a:ext cx="7776864" cy="3323987"/>
          </a:xfrm>
          <a:prstGeom prst="rect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 데이터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타입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제약조건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]</a:t>
            </a:r>
            <a:endParaRPr kumimoji="1" lang="en-US" altLang="ko-KR" sz="20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[PRIMARY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[UNIQUE 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[CHECK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(</a:t>
            </a:r>
            <a:r>
              <a:rPr kumimoji="1" lang="ko-KR" altLang="en-US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조건식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),]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[FOREIGN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en-US" altLang="ko-KR" sz="2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참조테이블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2987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제약조건</a:t>
            </a: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70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NOT NULL -  NULL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UNIQUE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중복 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PRIMARY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각 레코드를 구별하는 칼럼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2"/>
              </a:rPr>
              <a:t>NOT NULL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3"/>
              </a:rPr>
              <a:t>UNIQUE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FOREIGN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다른 테이블의 값을 참조할 때 사용하는 키 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CHECK 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값의 유효성을 검사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15616" y="3384544"/>
            <a:ext cx="0" cy="464158"/>
          </a:xfrm>
          <a:prstGeom prst="straightConnector1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699687"/>
              </p:ext>
            </p:extLst>
          </p:nvPr>
        </p:nvGraphicFramePr>
        <p:xfrm>
          <a:off x="5076056" y="3820953"/>
          <a:ext cx="3672408" cy="16952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emp_no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depart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1024" y="5589240"/>
            <a:ext cx="2247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department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370119"/>
              </p:ext>
            </p:extLst>
          </p:nvPr>
        </p:nvGraphicFramePr>
        <p:xfrm>
          <a:off x="528172" y="3839760"/>
          <a:ext cx="4160091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3837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48696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47928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dept_no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location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 flipV="1">
            <a:off x="8028384" y="3365737"/>
            <a:ext cx="0" cy="45521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081052" y="3356992"/>
            <a:ext cx="6981896" cy="8941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2" name="직사각형 11"/>
          <p:cNvSpPr/>
          <p:nvPr/>
        </p:nvSpPr>
        <p:spPr>
          <a:xfrm>
            <a:off x="7491368" y="3802145"/>
            <a:ext cx="1257095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47185" y="342844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FOREIGN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5589240"/>
            <a:ext cx="20265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employee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3339" y="3802145"/>
            <a:ext cx="1224554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4417" y="342844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PRIMARY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F0A12-5CDB-4E99-87C9-346852FC468C}"/>
              </a:ext>
            </a:extLst>
          </p:cNvPr>
          <p:cNvSpPr txBox="1"/>
          <p:nvPr/>
        </p:nvSpPr>
        <p:spPr>
          <a:xfrm>
            <a:off x="5620263" y="2913573"/>
            <a:ext cx="349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기본키와 </a:t>
            </a:r>
            <a:r>
              <a:rPr lang="ko-KR" altLang="en-US" sz="1200" dirty="0" err="1"/>
              <a:t>외래키</a:t>
            </a:r>
            <a:r>
              <a:rPr lang="ko-KR" altLang="en-US" sz="1200" dirty="0"/>
              <a:t> 관계를 맺을 때 이름이 다른 건</a:t>
            </a:r>
            <a:endParaRPr lang="en-US" altLang="ko-KR" sz="1200" dirty="0"/>
          </a:p>
          <a:p>
            <a:r>
              <a:rPr lang="ko-KR" altLang="en-US" sz="1200" dirty="0"/>
              <a:t>상관이 없다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347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customer </a:t>
            </a:r>
            <a:r>
              <a:rPr lang="ko-KR" altLang="en-US" dirty="0"/>
              <a:t>와 </a:t>
            </a:r>
            <a:r>
              <a:rPr lang="en-US" altLang="ko-KR" dirty="0"/>
              <a:t>bank </a:t>
            </a:r>
            <a:r>
              <a:rPr lang="ko-KR" altLang="en-US" dirty="0"/>
              <a:t>테이블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9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802569"/>
              </p:ext>
            </p:extLst>
          </p:nvPr>
        </p:nvGraphicFramePr>
        <p:xfrm>
          <a:off x="894174" y="1671998"/>
          <a:ext cx="7417584" cy="820898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:a16="http://schemas.microsoft.com/office/drawing/2014/main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:a16="http://schemas.microsoft.com/office/drawing/2014/main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:a16="http://schemas.microsoft.com/office/drawing/2014/main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95433"/>
                  </a:ext>
                </a:extLst>
              </a:tr>
            </a:tbl>
          </a:graphicData>
        </a:graphic>
      </p:graphicFrame>
      <p:graphicFrame>
        <p:nvGraphicFramePr>
          <p:cNvPr id="7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635893"/>
              </p:ext>
            </p:extLst>
          </p:nvPr>
        </p:nvGraphicFramePr>
        <p:xfrm>
          <a:off x="894174" y="3545599"/>
          <a:ext cx="7417584" cy="1611593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:a16="http://schemas.microsoft.com/office/drawing/2014/main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:a16="http://schemas.microsoft.com/office/drawing/2014/main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:a16="http://schemas.microsoft.com/office/drawing/2014/main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95433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phone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중복불가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312335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age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~ 100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사이만 가능 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(CHECK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277774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테이블의 </a:t>
                      </a:r>
                      <a:r>
                        <a:rPr lang="en-US" altLang="ko-KR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칼럼을 참조하는 </a:t>
                      </a: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외래키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80166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1332509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BANK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212976"/>
            <a:ext cx="1295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CUSTOMER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0560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#1. customer / bank</a:t>
            </a:r>
            <a:r>
              <a:rPr lang="ko-KR" altLang="en-US" dirty="0"/>
              <a:t> 테이블 만들기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noProof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NUMBER PRIMARY KEY</a:t>
            </a:r>
            <a:r>
              <a:rPr kumimoji="1" lang="en-US" altLang="ko-KR" sz="1500" kern="0" noProof="0" dirty="0">
                <a:solidFill>
                  <a:prstClr val="black"/>
                </a:solidFill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</a:t>
            </a:r>
            <a:r>
              <a:rPr kumimoji="1" lang="en-US" altLang="ko-KR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</a:rPr>
              <a:t>NOT 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UNIQUE,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CHECK</a:t>
            </a:r>
            <a:r>
              <a:rPr kumimoji="1" lang="ko-KR" altLang="en-US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0 AND 100),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ko-KR" altLang="en-US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(</a:t>
            </a:r>
            <a:r>
              <a:rPr kumimoji="1" lang="en-US" altLang="ko-KR" sz="15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BANK</a:t>
            </a:r>
            <a:r>
              <a:rPr kumimoji="1" lang="en-US" altLang="ko-KR" sz="15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73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noProof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NOT 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FOREIGN KEY (</a:t>
            </a:r>
            <a:r>
              <a:rPr kumimoji="1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BANK</a:t>
            </a:r>
            <a:r>
              <a:rPr kumimoji="1" lang="en-US" altLang="ko-KR" sz="15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PRIMARY KEY (</a:t>
            </a:r>
            <a:r>
              <a:rPr kumimoji="1" lang="en-US" altLang="ko-KR" sz="15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/>
              <a:t>#2. customer / bank</a:t>
            </a:r>
            <a:r>
              <a:rPr lang="ko-KR" altLang="en-US" dirty="0"/>
              <a:t> 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113537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58150</TotalTime>
  <Words>2359</Words>
  <Application>Microsoft Office PowerPoint</Application>
  <PresentationFormat>화면 슬라이드 쇼(4:3)</PresentationFormat>
  <Paragraphs>598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맑은 고딕</vt:lpstr>
      <vt:lpstr>함초롬바탕</vt:lpstr>
      <vt:lpstr>Arial</vt:lpstr>
      <vt:lpstr>Consolas</vt:lpstr>
      <vt:lpstr>Verdana</vt:lpstr>
      <vt:lpstr>Wingdings</vt:lpstr>
      <vt:lpstr>각</vt:lpstr>
      <vt:lpstr>기본 SQL 작성하기_ DDL 활용</vt:lpstr>
      <vt:lpstr>데이터 정의어 (ddl) </vt:lpstr>
      <vt:lpstr>테이블 (TABLE)</vt:lpstr>
      <vt:lpstr>테이블 생성</vt:lpstr>
      <vt:lpstr>테이블 생성 방법</vt:lpstr>
      <vt:lpstr>무결성 제약조건</vt:lpstr>
      <vt:lpstr>customer 와 bank 테이블</vt:lpstr>
      <vt:lpstr>#1. customer / bank 테이블 만들기</vt:lpstr>
      <vt:lpstr>#2. customer / bank 테이블 만들기</vt:lpstr>
      <vt:lpstr>#3. customer / bank 테이블 만들기</vt:lpstr>
      <vt:lpstr>#4. customer / bank 테이블 만들기</vt:lpstr>
      <vt:lpstr>테이블 구조 확인</vt:lpstr>
      <vt:lpstr>데이터 타입의 종류 #1</vt:lpstr>
      <vt:lpstr>PowerPoint 프레젠테이션</vt:lpstr>
      <vt:lpstr>char 타입</vt:lpstr>
      <vt:lpstr>VARchar2 타입</vt:lpstr>
      <vt:lpstr>문자 타입 비교</vt:lpstr>
      <vt:lpstr>NUMBER 타입</vt:lpstr>
      <vt:lpstr>date 타입</vt:lpstr>
      <vt:lpstr>TIMESTAMP 타입</vt:lpstr>
      <vt:lpstr>테이블 정의 변경</vt:lpstr>
      <vt:lpstr>테이블 삭제 #1</vt:lpstr>
      <vt:lpstr>테이블 삭제 #2</vt:lpstr>
      <vt:lpstr>연습문제 - 데이터베이스 설계</vt:lpstr>
      <vt:lpstr>PowerPoint 프레젠테이션</vt:lpstr>
      <vt:lpstr>테이블 만들기 실습 </vt:lpstr>
      <vt:lpstr>테이블 만들기 실습 </vt:lpstr>
      <vt:lpstr>테이블 정의 예시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Ji Sihyeon</cp:lastModifiedBy>
  <cp:revision>446</cp:revision>
  <dcterms:created xsi:type="dcterms:W3CDTF">2018-05-10T00:35:19Z</dcterms:created>
  <dcterms:modified xsi:type="dcterms:W3CDTF">2022-02-23T02:27:05Z</dcterms:modified>
</cp:coreProperties>
</file>