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4" r:id="rId13"/>
    <p:sldId id="303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CF978-95AE-4EB9-A731-A488B4D36F5D}"/>
              </a:ext>
            </a:extLst>
          </p:cNvPr>
          <p:cNvSpPr txBox="1"/>
          <p:nvPr/>
        </p:nvSpPr>
        <p:spPr>
          <a:xfrm>
            <a:off x="1259632" y="548680"/>
            <a:ext cx="2493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</a:p>
          <a:p>
            <a:r>
              <a:rPr lang="ko-KR" altLang="en-US" dirty="0"/>
              <a:t>조회</a:t>
            </a:r>
            <a:endParaRPr lang="en-US" altLang="ko-KR" dirty="0"/>
          </a:p>
          <a:p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NULL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미확인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아직 적용되지 않은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0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예시</a:t>
            </a:r>
            <a:endParaRPr lang="en-US" altLang="ko-KR" dirty="0"/>
          </a:p>
          <a:p>
            <a:pPr lvl="3"/>
            <a:r>
              <a:rPr lang="ko-KR" altLang="en-US" dirty="0"/>
              <a:t>회원테이블에서 회원의 나이가 </a:t>
            </a:r>
            <a:r>
              <a:rPr lang="en-US" altLang="ko-KR" dirty="0"/>
              <a:t>NULL </a:t>
            </a:r>
            <a:r>
              <a:rPr lang="ko-KR" altLang="en-US" dirty="0"/>
              <a:t>이라는 것은 나이가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br>
              <a:rPr lang="en-US" altLang="ko-KR" dirty="0"/>
            </a:br>
            <a:r>
              <a:rPr lang="ko-KR" altLang="en-US" dirty="0"/>
              <a:t>현재 나이를 </a:t>
            </a:r>
            <a:r>
              <a:rPr lang="ko-KR" altLang="en-US" dirty="0">
                <a:highlight>
                  <a:srgbClr val="FFFF00"/>
                </a:highlight>
              </a:rPr>
              <a:t>모른다</a:t>
            </a:r>
            <a:r>
              <a:rPr lang="ko-KR" altLang="en-US" dirty="0"/>
              <a:t>는 것을 의미한다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구매테이블에서 구매내역이 </a:t>
            </a:r>
            <a:r>
              <a:rPr lang="en-US" altLang="ko-KR" dirty="0"/>
              <a:t>NULL </a:t>
            </a:r>
            <a:r>
              <a:rPr lang="ko-KR" altLang="en-US" dirty="0"/>
              <a:t>이라는 것은 </a:t>
            </a:r>
            <a:r>
              <a:rPr lang="ko-KR" altLang="en-US" dirty="0">
                <a:highlight>
                  <a:srgbClr val="FFFF00"/>
                </a:highlight>
              </a:rPr>
              <a:t>아직 구매한 적이 없다</a:t>
            </a:r>
            <a:r>
              <a:rPr lang="ko-KR" altLang="en-US" dirty="0"/>
              <a:t>는 의미이다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학생테이블에서 지도교수가 </a:t>
            </a:r>
            <a:r>
              <a:rPr lang="en-US" altLang="ko-KR" dirty="0"/>
              <a:t>NULL </a:t>
            </a:r>
            <a:r>
              <a:rPr lang="ko-KR" altLang="en-US" dirty="0"/>
              <a:t>이라는 것은 </a:t>
            </a:r>
            <a:r>
              <a:rPr lang="ko-KR" altLang="en-US" dirty="0">
                <a:highlight>
                  <a:srgbClr val="FFFF00"/>
                </a:highlight>
              </a:rPr>
              <a:t>아직 지도교수가 배정되지 않았다</a:t>
            </a:r>
            <a:r>
              <a:rPr lang="ko-KR" altLang="en-US" dirty="0"/>
              <a:t>는 의미이다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은 인덱스를 사용할 수 없으므로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 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‘0’) </a:t>
            </a:r>
            <a:r>
              <a:rPr lang="ko-KR" altLang="en-US" dirty="0"/>
              <a:t>인덱스를 사용할 수 있으나 함부로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변환하는 것은 조심해야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모든 칼럼의 모든 데이터 타입에서 나타날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NULL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연산의 경우 입력에 </a:t>
            </a:r>
            <a:r>
              <a:rPr lang="en-US" altLang="ko-KR" dirty="0"/>
              <a:t>NULL </a:t>
            </a:r>
            <a:r>
              <a:rPr lang="ko-KR" altLang="en-US" dirty="0"/>
              <a:t>값이 포함되면 결과도 </a:t>
            </a:r>
            <a:r>
              <a:rPr lang="en-US" altLang="ko-KR" dirty="0"/>
              <a:t>NULL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10 / NULL = NULL     </a:t>
            </a:r>
            <a:r>
              <a:rPr lang="ko-KR" altLang="en-US" dirty="0"/>
              <a:t>참고 </a:t>
            </a:r>
            <a:r>
              <a:rPr lang="en-US" altLang="ko-KR" dirty="0"/>
              <a:t>: 10 / 0 = </a:t>
            </a:r>
            <a:r>
              <a:rPr lang="ko-KR" altLang="en-US" dirty="0"/>
              <a:t>오류 </a:t>
            </a:r>
            <a:r>
              <a:rPr lang="en-US" altLang="ko-KR" dirty="0"/>
              <a:t>(NULL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대부분의 </a:t>
            </a:r>
            <a:r>
              <a:rPr lang="ko-KR" altLang="en-US" dirty="0">
                <a:highlight>
                  <a:srgbClr val="FFFF00"/>
                </a:highlight>
              </a:rPr>
              <a:t>집계함수</a:t>
            </a:r>
            <a:r>
              <a:rPr lang="ko-KR" altLang="en-US" dirty="0"/>
              <a:t>들은 </a:t>
            </a:r>
            <a:r>
              <a:rPr lang="en-US" altLang="ko-KR" dirty="0">
                <a:highlight>
                  <a:srgbClr val="FFFF00"/>
                </a:highlight>
              </a:rPr>
              <a:t>NULL </a:t>
            </a:r>
            <a:r>
              <a:rPr lang="ko-KR" altLang="en-US" dirty="0">
                <a:highlight>
                  <a:srgbClr val="FFFF00"/>
                </a:highlight>
              </a:rPr>
              <a:t>값을 무시</a:t>
            </a:r>
            <a:r>
              <a:rPr lang="ko-KR" altLang="en-US" dirty="0"/>
              <a:t>하고 결과를 반환한다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SUM(salary) = 300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AVG(salary) = 150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MAX(salary) = 200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MIN(salary) = 100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COUNT(salary) = 2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700"/>
              </p:ext>
            </p:extLst>
          </p:nvPr>
        </p:nvGraphicFramePr>
        <p:xfrm>
          <a:off x="6372200" y="4077072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NVL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인 경우만 따로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NVL(NULL </a:t>
            </a:r>
            <a:r>
              <a:rPr lang="ko-KR" altLang="en-US" dirty="0"/>
              <a:t>판단 대상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NVL2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NULL, NOT NULL </a:t>
            </a:r>
            <a:r>
              <a:rPr lang="ko-KR" altLang="en-US" dirty="0"/>
              <a:t>여부에 따라 각각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NVL2(NULL </a:t>
            </a:r>
            <a:r>
              <a:rPr lang="ko-KR" altLang="en-US" dirty="0"/>
              <a:t>판단 대상</a:t>
            </a:r>
            <a:r>
              <a:rPr lang="en-US" altLang="ko-KR" dirty="0"/>
              <a:t>, NOT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결과를 예측해 보자</a:t>
            </a:r>
            <a:r>
              <a:rPr lang="en-US" altLang="ko-KR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 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NVL2(‘a’, ‘apple’, ‘banana’) FROM DUAL;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66495"/>
              </p:ext>
            </p:extLst>
          </p:nvPr>
        </p:nvGraphicFramePr>
        <p:xfrm>
          <a:off x="581922" y="1052736"/>
          <a:ext cx="802252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endParaRPr lang="en-US" altLang="ko-KR" sz="1800" b="0" i="1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[ASC | DESC]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73191" y="299695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992" y="307418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salary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많은 순으로</a:t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전체 사원을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123" y="4029909"/>
            <a:ext cx="4502301" cy="8876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</a:t>
            </a:r>
            <a:r>
              <a:rPr lang="en-US" altLang="ko-KR" sz="1200" dirty="0">
                <a:highlight>
                  <a:srgbClr val="FFFF00"/>
                </a:highlight>
              </a:rPr>
              <a:t>ASC</a:t>
            </a:r>
            <a:r>
              <a:rPr lang="en-US" altLang="ko-KR" sz="1200" dirty="0"/>
              <a:t>(ASCENDING) : </a:t>
            </a:r>
            <a:r>
              <a:rPr lang="ko-KR" altLang="en-US" sz="1200" dirty="0">
                <a:highlight>
                  <a:srgbClr val="FFFF00"/>
                </a:highlight>
              </a:rPr>
              <a:t>오름차순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en-US" altLang="ko-KR" sz="1200" dirty="0">
                <a:highlight>
                  <a:srgbClr val="FFFF00"/>
                </a:highlight>
              </a:rPr>
              <a:t>DESC</a:t>
            </a:r>
            <a:r>
              <a:rPr lang="en-US" altLang="ko-KR" sz="1200" dirty="0"/>
              <a:t>(DESCENDING)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>
                <a:highlight>
                  <a:srgbClr val="FFFF00"/>
                </a:highlight>
              </a:rPr>
              <a:t>내림차순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>
                <a:highlight>
                  <a:srgbClr val="FFFF00"/>
                </a:highlight>
              </a:rPr>
              <a:t>생략</a:t>
            </a:r>
            <a:r>
              <a:rPr lang="ko-KR" altLang="en-US" sz="1200" dirty="0"/>
              <a:t>하는 경우 </a:t>
            </a:r>
            <a:r>
              <a:rPr lang="en-US" altLang="ko-KR" sz="1200" dirty="0">
                <a:highlight>
                  <a:srgbClr val="FFFF00"/>
                </a:highlight>
              </a:rPr>
              <a:t>ASC</a:t>
            </a:r>
            <a:r>
              <a:rPr lang="ko-KR" altLang="en-US" sz="1200" dirty="0"/>
              <a:t>로 정렬 </a:t>
            </a:r>
          </a:p>
        </p:txBody>
      </p: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기본적인 오름차순 정렬의 순서는 다음과 같다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문자</a:t>
            </a:r>
            <a:endParaRPr lang="en-US" altLang="ko-KR" dirty="0"/>
          </a:p>
          <a:p>
            <a:pPr lvl="3"/>
            <a:r>
              <a:rPr lang="ko-KR" altLang="en-US" dirty="0"/>
              <a:t>영문 </a:t>
            </a:r>
            <a:r>
              <a:rPr lang="en-US" altLang="ko-KR" dirty="0"/>
              <a:t>: </a:t>
            </a:r>
            <a:r>
              <a:rPr lang="ko-KR" altLang="en-US" dirty="0"/>
              <a:t>알파벳 순으로 출력</a:t>
            </a:r>
            <a:endParaRPr lang="en-US" altLang="ko-KR" dirty="0"/>
          </a:p>
          <a:p>
            <a:pPr lvl="3"/>
            <a:r>
              <a:rPr lang="ko-KR" altLang="en-US" dirty="0"/>
              <a:t>한글 </a:t>
            </a:r>
            <a:r>
              <a:rPr lang="en-US" altLang="ko-KR" dirty="0"/>
              <a:t>: </a:t>
            </a:r>
            <a:r>
              <a:rPr lang="ko-KR" altLang="en-US" dirty="0"/>
              <a:t>가나다 순으로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숫자</a:t>
            </a:r>
            <a:endParaRPr lang="en-US" altLang="ko-KR" dirty="0"/>
          </a:p>
          <a:p>
            <a:pPr lvl="3"/>
            <a:r>
              <a:rPr lang="ko-KR" altLang="en-US" dirty="0"/>
              <a:t>가장 작은 값이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날짜</a:t>
            </a:r>
            <a:endParaRPr lang="en-US" altLang="ko-KR" dirty="0"/>
          </a:p>
          <a:p>
            <a:pPr lvl="3"/>
            <a:r>
              <a:rPr lang="ko-KR" altLang="en-US" dirty="0"/>
              <a:t>과거의 날짜가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</a:t>
            </a:r>
          </a:p>
          <a:p>
            <a:pPr lvl="3"/>
            <a:r>
              <a:rPr lang="ko-KR" altLang="en-US" dirty="0"/>
              <a:t>가장 나중에 출력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내림차순 정렬은 오름차순 정렬의 역순이다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절과 함께 사용되는 경우 </a:t>
            </a:r>
            <a:r>
              <a:rPr lang="en-US" altLang="ko-KR" dirty="0"/>
              <a:t>WHERE </a:t>
            </a:r>
            <a:r>
              <a:rPr lang="ko-KR" altLang="en-US" dirty="0"/>
              <a:t>절 다음에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3191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8336"/>
              </p:ext>
            </p:extLst>
          </p:nvPr>
        </p:nvGraphicFramePr>
        <p:xfrm>
          <a:off x="581922" y="1052736"/>
          <a:ext cx="8022526" cy="91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4992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모든 칼럼을 검색하고 싶다면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4142"/>
              </p:ext>
            </p:extLst>
          </p:nvPr>
        </p:nvGraphicFramePr>
        <p:xfrm>
          <a:off x="7161380" y="2601088"/>
          <a:ext cx="1080000" cy="1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49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655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87560" y="22768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2F966-FD32-4021-82B5-FDE087ED7564}"/>
              </a:ext>
            </a:extLst>
          </p:cNvPr>
          <p:cNvSpPr txBox="1"/>
          <p:nvPr/>
        </p:nvSpPr>
        <p:spPr>
          <a:xfrm>
            <a:off x="4355976" y="530120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실무에서 </a:t>
            </a:r>
            <a:r>
              <a:rPr lang="en-US" altLang="ko-KR" dirty="0"/>
              <a:t>* </a:t>
            </a:r>
            <a:r>
              <a:rPr lang="ko-KR" altLang="en-US" dirty="0"/>
              <a:t>사용하지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2768"/>
              </p:ext>
            </p:extLst>
          </p:nvPr>
        </p:nvGraphicFramePr>
        <p:xfrm>
          <a:off x="581922" y="1052736"/>
          <a:ext cx="8022526" cy="91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DISTINCT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department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location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칼럼의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중복을 제거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하고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location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department;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9639"/>
              </p:ext>
            </p:extLst>
          </p:nvPr>
        </p:nvGraphicFramePr>
        <p:xfrm>
          <a:off x="4326338" y="2708920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4193"/>
              </p:ext>
            </p:extLst>
          </p:nvPr>
        </p:nvGraphicFramePr>
        <p:xfrm>
          <a:off x="6994696" y="2694135"/>
          <a:ext cx="1479289" cy="976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4741" y="33932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중복 제거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94309" y="2806119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DISTINCT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342"/>
              </p:ext>
            </p:extLst>
          </p:nvPr>
        </p:nvGraphicFramePr>
        <p:xfrm>
          <a:off x="581922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3191" y="26369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92" y="2708920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’;</a:t>
            </a:r>
            <a:endParaRPr lang="ko-KR" altLang="en-US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974"/>
              </p:ext>
            </p:extLst>
          </p:nvPr>
        </p:nvGraphicFramePr>
        <p:xfrm>
          <a:off x="7161380" y="3105144"/>
          <a:ext cx="1080000" cy="9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7560" y="278092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절을 이용한 조건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/>
          <a:lstStyle/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테이블에 저장된 데이터 중에서 원하는 데이터만 선택적으로 검색할 때 사용하는 기능이다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</a:t>
            </a:r>
            <a:r>
              <a:rPr lang="ko-KR" altLang="en-US" dirty="0" err="1"/>
              <a:t>조건문은</a:t>
            </a:r>
            <a:r>
              <a:rPr lang="ko-KR" altLang="en-US" dirty="0"/>
              <a:t> 칼럼 이름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상수값</a:t>
            </a:r>
            <a:r>
              <a:rPr lang="en-US" altLang="ko-KR" dirty="0"/>
              <a:t>, </a:t>
            </a:r>
            <a:r>
              <a:rPr lang="ko-KR" altLang="en-US" dirty="0" err="1"/>
              <a:t>표현식을</a:t>
            </a:r>
            <a:r>
              <a:rPr lang="ko-KR" altLang="en-US" dirty="0"/>
              <a:t> 결합하여 다양한 형태로 표현 가능하다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사용 가능한 타입은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타입이다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문자 타입 </a:t>
            </a: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작은 따옴표</a:t>
            </a:r>
            <a:r>
              <a:rPr lang="en-US" altLang="ko-KR" dirty="0">
                <a:highlight>
                  <a:srgbClr val="FFFF00"/>
                </a:highlight>
              </a:rPr>
              <a:t>(’)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날짜 타입 </a:t>
            </a: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작은 따옴표</a:t>
            </a:r>
            <a:r>
              <a:rPr lang="en-US" altLang="ko-KR" dirty="0">
                <a:highlight>
                  <a:srgbClr val="FFFF00"/>
                </a:highlight>
              </a:rPr>
              <a:t>(‘)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숫자 타입 </a:t>
            </a:r>
            <a:r>
              <a:rPr lang="en-US" altLang="ko-KR" dirty="0"/>
              <a:t>: </a:t>
            </a:r>
            <a:r>
              <a:rPr lang="ko-KR" altLang="en-US" dirty="0"/>
              <a:t>그냥 작성한다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 err="1"/>
              <a:t>상수값은</a:t>
            </a:r>
            <a:r>
              <a:rPr lang="ko-KR" altLang="en-US" dirty="0"/>
              <a:t> 대소문자를 구분하므로 주의한다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/>
              <a:t> WHERE name = </a:t>
            </a:r>
            <a:r>
              <a:rPr lang="en-US" altLang="ko-KR" dirty="0">
                <a:highlight>
                  <a:srgbClr val="FFFF00"/>
                </a:highlight>
              </a:rPr>
              <a:t>‘JAMES’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WHERE name = </a:t>
            </a:r>
            <a:r>
              <a:rPr lang="en-US" altLang="ko-KR" dirty="0">
                <a:highlight>
                  <a:srgbClr val="FFFF00"/>
                </a:highlight>
              </a:rPr>
              <a:t>‘</a:t>
            </a:r>
            <a:r>
              <a:rPr lang="en-US" altLang="ko-KR" dirty="0" err="1">
                <a:highlight>
                  <a:srgbClr val="FFFF00"/>
                </a:highlight>
              </a:rPr>
              <a:t>james</a:t>
            </a:r>
            <a:r>
              <a:rPr lang="en-US" altLang="ko-KR" dirty="0">
                <a:highlight>
                  <a:srgbClr val="FFFF00"/>
                </a:highlight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는 다른 결과를 낸다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값의 크기나 동등 여부를 검사하는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61977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!=, &lt;&gt;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조건식을</a:t>
            </a:r>
            <a:r>
              <a:rPr lang="ko-KR" altLang="en-US" dirty="0"/>
              <a:t> 결합하는 경우에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786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조건이 참일 때만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 중 하나라도 참일 때만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조건의 결과와 반대되는 결과를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55720B-A460-4AEF-B804-D96F0EFA930A}"/>
              </a:ext>
            </a:extLst>
          </p:cNvPr>
          <p:cNvSpPr txBox="1"/>
          <p:nvPr/>
        </p:nvSpPr>
        <p:spPr>
          <a:xfrm>
            <a:off x="1763688" y="4221088"/>
            <a:ext cx="468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BETWEEN</a:t>
            </a:r>
            <a:r>
              <a:rPr lang="ko-KR" altLang="en-US" dirty="0"/>
              <a:t> </a:t>
            </a:r>
            <a:r>
              <a:rPr lang="en-US" altLang="ko-KR" dirty="0"/>
              <a:t>A AND B; </a:t>
            </a:r>
            <a:r>
              <a:rPr lang="ko-KR" altLang="en-US" dirty="0"/>
              <a:t>등에서 많이 사용</a:t>
            </a:r>
          </a:p>
        </p:txBody>
      </p:sp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sql</a:t>
            </a:r>
            <a:r>
              <a:rPr lang="ko-KR" altLang="en-US" b="1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에서만 지원하는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6472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BETWEEN a</a:t>
                      </a:r>
                      <a:r>
                        <a:rPr lang="en-US" altLang="ko-KR" baseline="0" dirty="0"/>
                        <a:t> AND 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사이의 모든 값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IN(a,</a:t>
                      </a:r>
                      <a:r>
                        <a:rPr lang="en-US" altLang="ko-KR" baseline="0" dirty="0"/>
                        <a:t> b, c)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</a:t>
                      </a:r>
                      <a:r>
                        <a:rPr lang="en-US" altLang="ko-KR" baseline="0" dirty="0"/>
                        <a:t> c </a:t>
                      </a:r>
                      <a:r>
                        <a:rPr lang="ko-KR" altLang="en-US" baseline="0" dirty="0"/>
                        <a:t>중 하나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패턴과 일부만 일치하면 참</a:t>
                      </a:r>
                      <a:r>
                        <a:rPr lang="en-US" altLang="ko-KR" dirty="0"/>
                        <a:t>(%, _ </a:t>
                      </a:r>
                      <a:r>
                        <a:rPr lang="ko-KR" altLang="en-US" dirty="0"/>
                        <a:t>함께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와일드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수에 제한이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글자로 제한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와일드 문자를 일반 문자처럼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인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NOT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이 아닌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4486FF-97BE-4451-AF46-C6005362CA78}"/>
              </a:ext>
            </a:extLst>
          </p:cNvPr>
          <p:cNvSpPr txBox="1"/>
          <p:nvPr/>
        </p:nvSpPr>
        <p:spPr>
          <a:xfrm>
            <a:off x="2699792" y="5733256"/>
            <a:ext cx="435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은 무조건 </a:t>
            </a:r>
            <a:r>
              <a:rPr lang="en-US" altLang="ko-KR" dirty="0"/>
              <a:t>IS</a:t>
            </a:r>
            <a:r>
              <a:rPr lang="ko-KR" altLang="en-US" dirty="0"/>
              <a:t>나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을 써야한다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2A864-826A-4680-BBDC-B3833D5C8EB8}"/>
              </a:ext>
            </a:extLst>
          </p:cNvPr>
          <p:cNvSpPr txBox="1"/>
          <p:nvPr/>
        </p:nvSpPr>
        <p:spPr>
          <a:xfrm>
            <a:off x="139286" y="264432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247E9-E275-4C5E-A9D2-8E7D0E87D489}"/>
              </a:ext>
            </a:extLst>
          </p:cNvPr>
          <p:cNvSpPr txBox="1"/>
          <p:nvPr/>
        </p:nvSpPr>
        <p:spPr>
          <a:xfrm>
            <a:off x="179512" y="301177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6286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/>
              <a:t>특정 패턴의 값을 찾는 경우에 사용한다</a:t>
            </a:r>
            <a:r>
              <a:rPr lang="en-US" altLang="ko-KR" dirty="0"/>
              <a:t>.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시작하는 경우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김민서</a:t>
            </a:r>
            <a:r>
              <a:rPr lang="en-US" altLang="ko-KR" sz="1400" dirty="0"/>
              <a:t> </a:t>
            </a:r>
            <a:r>
              <a:rPr lang="ko-KR" altLang="en-US" sz="1400" b="0" dirty="0"/>
              <a:t>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끝나는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돌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잘생</a:t>
            </a:r>
            <a:r>
              <a:rPr lang="ko-KR" altLang="en-US" sz="1400" b="0" dirty="0"/>
              <a:t>김 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</a:t>
            </a:r>
            <a:r>
              <a:rPr lang="ko-KR" altLang="en-US" sz="1400" b="0" dirty="0">
                <a:highlight>
                  <a:srgbClr val="FFFF00"/>
                </a:highlight>
              </a:rPr>
              <a:t>특정 값을 포함하는 경우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(</a:t>
            </a:r>
            <a:r>
              <a:rPr lang="en-US" altLang="ko-KR" sz="1400" b="0" dirty="0">
                <a:highlight>
                  <a:srgbClr val="FFFF00"/>
                </a:highlight>
              </a:rPr>
              <a:t>%</a:t>
            </a:r>
            <a:r>
              <a:rPr lang="ko-KR" altLang="en-US" sz="1400" b="0" dirty="0">
                <a:highlight>
                  <a:srgbClr val="FFFF00"/>
                </a:highlight>
              </a:rPr>
              <a:t>김</a:t>
            </a:r>
            <a:r>
              <a:rPr lang="en-US" altLang="ko-KR" sz="1400" b="0" dirty="0">
                <a:highlight>
                  <a:srgbClr val="FFFF00"/>
                </a:highlight>
              </a:rPr>
              <a:t>%</a:t>
            </a:r>
            <a:r>
              <a:rPr lang="en-US" altLang="ko-KR" sz="1400" b="0" dirty="0"/>
              <a:t>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참치김치찌개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b="0" dirty="0"/>
              <a:t>)</a:t>
            </a:r>
          </a:p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와일드 카드 문자</a:t>
            </a:r>
            <a:endParaRPr lang="en-US" altLang="ko-KR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% : </a:t>
            </a:r>
            <a:r>
              <a:rPr lang="ko-KR" altLang="en-US" sz="1400" b="0" dirty="0">
                <a:solidFill>
                  <a:srgbClr val="000000"/>
                </a:solidFill>
              </a:rPr>
              <a:t>여러 글자</a:t>
            </a:r>
            <a:endParaRPr lang="en-US" altLang="ko-KR" sz="1400" b="0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_  : </a:t>
            </a:r>
            <a:r>
              <a:rPr lang="ko-KR" altLang="en-US" sz="1400" b="0" dirty="0">
                <a:solidFill>
                  <a:srgbClr val="000000"/>
                </a:solidFill>
              </a:rPr>
              <a:t>한 개의 글자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191" y="37293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92" y="3801320"/>
            <a:ext cx="6477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시작하는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name, depart,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name, depart, position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%’;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4835109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461"/>
              </p:ext>
            </p:extLst>
          </p:nvPr>
        </p:nvGraphicFramePr>
        <p:xfrm>
          <a:off x="5004048" y="5529512"/>
          <a:ext cx="3524409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3730221123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246942640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1876"/>
              </p:ext>
            </p:extLst>
          </p:nvPr>
        </p:nvGraphicFramePr>
        <p:xfrm>
          <a:off x="5004048" y="5175425"/>
          <a:ext cx="3524409" cy="3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124058286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3723524691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19802744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depart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4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478610F-1A57-4A99-8A11-E3DDA59D811C}"/>
              </a:ext>
            </a:extLst>
          </p:cNvPr>
          <p:cNvSpPr txBox="1"/>
          <p:nvPr/>
        </p:nvSpPr>
        <p:spPr>
          <a:xfrm>
            <a:off x="2814583" y="23488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만능 문자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77DDD-F351-41C6-8A59-5953CB0761BD}"/>
              </a:ext>
            </a:extLst>
          </p:cNvPr>
          <p:cNvSpPr txBox="1"/>
          <p:nvPr/>
        </p:nvSpPr>
        <p:spPr>
          <a:xfrm>
            <a:off x="2785611" y="2761665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항상 </a:t>
            </a:r>
            <a:r>
              <a:rPr lang="en-US" altLang="ko-KR" dirty="0"/>
              <a:t>LIKE</a:t>
            </a:r>
            <a:r>
              <a:rPr lang="ko-KR" altLang="en-US" dirty="0"/>
              <a:t>와 함께 써야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56931</TotalTime>
  <Words>1105</Words>
  <Application>Microsoft Office PowerPoint</Application>
  <PresentationFormat>화면 슬라이드 쇼(4:3)</PresentationFormat>
  <Paragraphs>238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Consolas</vt:lpstr>
      <vt:lpstr>Wingdings</vt:lpstr>
      <vt:lpstr>각</vt:lpstr>
      <vt:lpstr>기본 SQL 작성하기_ DQL 활용_1</vt:lpstr>
      <vt:lpstr>SELECT 문</vt:lpstr>
      <vt:lpstr>DISTINCT</vt:lpstr>
      <vt:lpstr>where 절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NULL 연산 - 2</vt:lpstr>
      <vt:lpstr>ORDER BY</vt:lpstr>
      <vt:lpstr>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345</cp:revision>
  <dcterms:created xsi:type="dcterms:W3CDTF">2018-05-10T00:35:19Z</dcterms:created>
  <dcterms:modified xsi:type="dcterms:W3CDTF">2022-02-24T02:18:51Z</dcterms:modified>
</cp:coreProperties>
</file>