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47" r:id="rId2"/>
    <p:sldId id="348" r:id="rId3"/>
    <p:sldId id="381" r:id="rId4"/>
    <p:sldId id="383" r:id="rId5"/>
    <p:sldId id="382" r:id="rId6"/>
    <p:sldId id="384" r:id="rId7"/>
    <p:sldId id="385" r:id="rId8"/>
    <p:sldId id="387" r:id="rId9"/>
    <p:sldId id="38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67" d="100"/>
          <a:sy n="67" d="100"/>
        </p:scale>
        <p:origin x="12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1:45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1:51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1774 0,'1'44,"1"0,11 53,-7-43,-1 1,-5 82,-1-63,-1-59,0 0,0 0,-2-1,0 1,0-1,-1 1,-1-2,-1 1,-9 15,-12 28,21-42,-1 1,-1-2,-1 1,-20 24,-54 46,40-42,33-34,-1 1,0-1,-1-1,-16 8,-16 11,26-15,0-1,-1-1,0 0,-1-2,0 0,0-1,-1-1,0-2,0 0,0-1,-43 0,44-2,1 2,-35 6,33-4,-46 3,-3-8,47-2,1 2,-1 0,1 2,-40 8,28-3,-59 6,1-1,17-3,51-8,-38 8,55-7,-1 1,1-1,1 1,-1 1,0-1,1 1,0 0,-11 9,-30 22,28-21,-32 29,43-34,1-1,-1-1,-1 1,0-2,0 1,0-1,-18 7,11-7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1:52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1,'1'20,"1"-1,0 1,10 35,-8-34,-2-10,0-1,0 0,1 0,1 0,4 10,-7-18,1 0,-1 0,0 0,1 0,-1 0,1 0,-1-1,1 1,0-1,0 1,-1-1,1 0,0 1,1-1,-1 0,0 0,0-1,0 1,0 0,1-1,-1 1,0-1,1 0,-1 0,0 0,1 0,-1 0,3-1,7-1,0-1,-1-1,1 0,18-10,10-3,-22 9,-3-1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1:53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833 0,'-23'0,"-61"3,75-2,-1 1,0 0,0 0,1 1,-1 0,-12 7,0 1,-1-1,0-1,0-1,-43 8,22-5,28-6,0-2,-18 3,-39 8,53-9,0-1,-24 2,22-4,-34 8,34-5,-37 3,13-2,29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1:53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1,'2'0,"-1"1,0-1,0 1,1-1,-1 1,0 0,0-1,0 1,0 0,0 0,0 0,0 0,0 0,0 0,-1 0,1 0,1 2,12 22,-13-23,9 18,1 0,1 0,1-2,1 1,0-1,2-1,0-1,19 16,32 26,65 73,-49-46,-64-65,-10-10,0 0,1-1,0 0,0-1,1 0,1 0,-1-1,13 5,-3-5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2:00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1 409,'0'-3,"0"0,1 0,0 0,-1 0,1 0,0 0,1 1,-1-1,0 0,1 1,-1-1,1 1,0-1,0 1,0 0,0 0,0 0,1 0,1-2,9-4,0-1,22-9,-11 5,38-14,-46 21,0-1,23-13,143-106,-164 110,-1 0,-1-1,0 0,17-26,-23 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42:00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0,'8'2,"-1"-1,0 1,0 0,0 1,0-1,0 1,-1 1,1-1,-1 1,12 9,0 0,50 33,-37-24,0-2,35 17,1-1,13 5,-70-37,-1 0,0 1,0 0,14 10,-11-3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51:10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0 441,'25'-1,"-1"-2,0 0,0-2,-1-1,1 0,-1-2,23-11,37-11,-36 14,-2-3,46-24,-66 30,-4 1,32-22,106-72,-115 85,-34 17,-1 0,0 0,0-1,15-10,-2-3,32-20,-40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6:51:11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1,'0'0,"15"-1,-1 1,0 1,1 0,-1 0,0 2,0-1,0 2,0 0,16 7,12 12,-15-9,-1 0,38 12,-43-19,0 2,0 0,-1 1,25 18,-10-9,1 0,51 18,-67-29,121 35,-16-6,-105-30,-2-2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_2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훈련교사</a:t>
            </a:r>
            <a:r>
              <a:rPr lang="ko-KR" altLang="en-US" dirty="0"/>
              <a:t> 민경태</a:t>
            </a:r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그룹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그룹 함수란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테이블의 전체 행을 하나 이상의 칼럼을 기준으로 그룹화하여</a:t>
            </a:r>
            <a:br>
              <a:rPr lang="en-US" altLang="ko-KR" dirty="0"/>
            </a:br>
            <a:r>
              <a:rPr lang="ko-KR" altLang="en-US" dirty="0"/>
              <a:t>그룹별로 결과를 출력하는 함수이다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통계를 내는 경우에 주로 사용된다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그룹 함수 사용법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lvl="2"/>
            <a:r>
              <a:rPr lang="en-US" altLang="ko-KR" dirty="0"/>
              <a:t>GROUP BY : </a:t>
            </a:r>
            <a:r>
              <a:rPr lang="en-US" altLang="ko-KR" dirty="0" err="1"/>
              <a:t>group_by_expression</a:t>
            </a:r>
            <a:r>
              <a:rPr lang="en-US" altLang="ko-KR" dirty="0"/>
              <a:t> </a:t>
            </a:r>
            <a:r>
              <a:rPr lang="ko-KR" altLang="en-US" dirty="0"/>
              <a:t>을 기준으로 그룹화한다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HAVING : GROUP BY </a:t>
            </a:r>
            <a:r>
              <a:rPr lang="ko-KR" altLang="en-US" dirty="0"/>
              <a:t>절에 의해 생성된 그룹별로 조건을 부여한다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996952"/>
            <a:ext cx="66247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SELECT		column, </a:t>
            </a:r>
            <a:r>
              <a:rPr lang="en-US" altLang="ko-KR" b="1" dirty="0" err="1"/>
              <a:t>group_function</a:t>
            </a:r>
            <a:r>
              <a:rPr lang="en-US" altLang="ko-KR" b="1" dirty="0"/>
              <a:t>(column)</a:t>
            </a:r>
          </a:p>
          <a:p>
            <a:r>
              <a:rPr lang="en-US" altLang="ko-KR" b="1" dirty="0"/>
              <a:t>FROM		table</a:t>
            </a:r>
          </a:p>
          <a:p>
            <a:r>
              <a:rPr lang="en-US" altLang="ko-KR" b="1" dirty="0"/>
              <a:t>[WHERE		condition]</a:t>
            </a:r>
          </a:p>
          <a:p>
            <a:r>
              <a:rPr lang="en-US" altLang="ko-KR" b="1" dirty="0"/>
              <a:t>[GROUP BY	[ROLLUP|CUBE] </a:t>
            </a:r>
            <a:r>
              <a:rPr lang="en-US" altLang="ko-KR" b="1" dirty="0" err="1"/>
              <a:t>group_by_expression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[HAVING	</a:t>
            </a:r>
            <a:r>
              <a:rPr lang="en-US" altLang="ko-KR" b="1" dirty="0" err="1"/>
              <a:t>group_condition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그룹 함수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0943"/>
              </p:ext>
            </p:extLst>
          </p:nvPr>
        </p:nvGraphicFramePr>
        <p:xfrm>
          <a:off x="899592" y="1052736"/>
          <a:ext cx="7632848" cy="4536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AVG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COUNT(column) </a:t>
                      </a:r>
                      <a:r>
                        <a:rPr lang="ko-KR" altLang="en-US" sz="1400" baseline="0" dirty="0"/>
                        <a:t>또는 </a:t>
                      </a:r>
                      <a:r>
                        <a:rPr lang="en-US" altLang="ko-KR" sz="1400" baseline="0" dirty="0"/>
                        <a:t>COUNT(*), </a:t>
                      </a:r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최대값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최소값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STDDEV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표준편차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VARIANCE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/>
                        <a:t>NULL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baseline="0" dirty="0"/>
                        <a:t>은 제외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GROUP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7637472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GROUP BY</a:t>
            </a:r>
          </a:p>
          <a:p>
            <a:pPr lvl="2"/>
            <a:r>
              <a:rPr lang="ko-KR" altLang="en-US" dirty="0"/>
              <a:t>특정 칼럼 값을 기준으로 전체 레코드를 서브 그룹으로 그룹화한다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통계를 내는 경우에 주로 사용된다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GROUP BY </a:t>
            </a:r>
            <a:r>
              <a:rPr lang="ko-KR" altLang="en-US" dirty="0"/>
              <a:t>절에 명시하지 않은 칼럼은 그룹함수와 함께 사용할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둘 이상의 칼럼을 나열하여 다중 그룹화를 진행할 수도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GROUP BY </a:t>
            </a:r>
            <a:r>
              <a:rPr lang="ko-KR" altLang="en-US" dirty="0"/>
              <a:t>절의 작성 규칙</a:t>
            </a:r>
            <a:endParaRPr lang="en-US" altLang="ko-KR" dirty="0"/>
          </a:p>
          <a:p>
            <a:pPr lvl="2"/>
            <a:r>
              <a:rPr lang="ko-KR" altLang="en-US" dirty="0">
                <a:highlight>
                  <a:srgbClr val="FFFF00"/>
                </a:highlight>
              </a:rPr>
              <a:t>그룹화 전에 </a:t>
            </a:r>
            <a:r>
              <a:rPr lang="en-US" altLang="ko-KR" dirty="0">
                <a:highlight>
                  <a:srgbClr val="FFFF00"/>
                </a:highlight>
              </a:rPr>
              <a:t>WHERE </a:t>
            </a:r>
            <a:r>
              <a:rPr lang="ko-KR" altLang="en-US" dirty="0">
                <a:highlight>
                  <a:srgbClr val="FFFF00"/>
                </a:highlight>
              </a:rPr>
              <a:t>절을 이용하여 그룹 대상을 먼저 선택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GROUP BY </a:t>
            </a:r>
            <a:r>
              <a:rPr lang="ko-KR" altLang="en-US" dirty="0">
                <a:highlight>
                  <a:srgbClr val="FFFF00"/>
                </a:highlight>
              </a:rPr>
              <a:t>절에는 반드시 칼럼 이름을 포함</a:t>
            </a:r>
            <a:r>
              <a:rPr lang="ko-KR" altLang="en-US" dirty="0"/>
              <a:t>해야 한다</a:t>
            </a:r>
            <a:r>
              <a:rPr lang="en-US" altLang="ko-KR" dirty="0"/>
              <a:t>.                           (</a:t>
            </a:r>
            <a:r>
              <a:rPr lang="ko-KR" altLang="en-US" dirty="0">
                <a:highlight>
                  <a:srgbClr val="FFFF00"/>
                </a:highlight>
              </a:rPr>
              <a:t>칼럼의 별명은 사용할 수 없다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그룹화 된 칼럼은 기본적으로 </a:t>
            </a:r>
            <a:r>
              <a:rPr lang="ko-KR" altLang="en-US" dirty="0">
                <a:highlight>
                  <a:srgbClr val="FFFF00"/>
                </a:highlight>
              </a:rPr>
              <a:t>오름차순</a:t>
            </a:r>
            <a:r>
              <a:rPr lang="ko-KR" altLang="en-US" dirty="0"/>
              <a:t>으로 출력된다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ighlight>
                  <a:srgbClr val="FFFF00"/>
                </a:highlight>
              </a:rPr>
              <a:t>SELECT </a:t>
            </a:r>
            <a:r>
              <a:rPr lang="ko-KR" altLang="en-US" dirty="0">
                <a:highlight>
                  <a:srgbClr val="FFFF00"/>
                </a:highlight>
              </a:rPr>
              <a:t>절에서 나열된 칼럼 이름은 </a:t>
            </a:r>
            <a:r>
              <a:rPr lang="en-US" altLang="ko-KR" dirty="0">
                <a:highlight>
                  <a:srgbClr val="FFFF00"/>
                </a:highlight>
              </a:rPr>
              <a:t>GROUP BY </a:t>
            </a:r>
            <a:r>
              <a:rPr lang="ko-KR" altLang="en-US" dirty="0">
                <a:highlight>
                  <a:srgbClr val="FFFF00"/>
                </a:highlight>
              </a:rPr>
              <a:t>절에서 반드시 사용해야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GROUP BY </a:t>
            </a:r>
            <a:r>
              <a:rPr lang="ko-KR" altLang="en-US" dirty="0"/>
              <a:t>절에서 명시한 칼럼 이름은 </a:t>
            </a:r>
            <a:r>
              <a:rPr lang="en-US" altLang="ko-KR" dirty="0"/>
              <a:t>SELECT </a:t>
            </a:r>
            <a:r>
              <a:rPr lang="ko-KR" altLang="en-US" dirty="0"/>
              <a:t>절에서 사용하지 않아도 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CB9CA-AE7A-4BB0-92A9-9CF65333ADAA}"/>
              </a:ext>
            </a:extLst>
          </p:cNvPr>
          <p:cNvSpPr txBox="1"/>
          <p:nvPr/>
        </p:nvSpPr>
        <p:spPr>
          <a:xfrm>
            <a:off x="6744000" y="2636912"/>
            <a:ext cx="240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쿼리 해석 순서</a:t>
            </a:r>
            <a:endParaRPr lang="en-US" altLang="ko-KR" sz="1200" dirty="0"/>
          </a:p>
          <a:p>
            <a:r>
              <a:rPr lang="en-US" altLang="ko-KR" sz="1200" dirty="0"/>
              <a:t>5 SELECT Column AS A</a:t>
            </a:r>
          </a:p>
          <a:p>
            <a:r>
              <a:rPr lang="en-US" altLang="ko-KR" sz="1200" dirty="0"/>
              <a:t>1 FROM</a:t>
            </a:r>
          </a:p>
          <a:p>
            <a:r>
              <a:rPr lang="en-US" altLang="ko-KR" sz="1200" dirty="0"/>
              <a:t>2 WHERE</a:t>
            </a:r>
          </a:p>
          <a:p>
            <a:r>
              <a:rPr lang="en-US" altLang="ko-KR" sz="1200" dirty="0"/>
              <a:t>3 GROUP BY</a:t>
            </a:r>
          </a:p>
          <a:p>
            <a:r>
              <a:rPr lang="en-US" altLang="ko-KR" sz="1200" dirty="0"/>
              <a:t>4 HAVING</a:t>
            </a:r>
          </a:p>
          <a:p>
            <a:r>
              <a:rPr lang="en-US" altLang="ko-KR" sz="1200" dirty="0"/>
              <a:t>6 ORDER BY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DFD33AF-582D-4FC5-A6BD-55FDDF2C79F6}"/>
                  </a:ext>
                </a:extLst>
              </p14:cNvPr>
              <p14:cNvContentPartPr/>
              <p14:nvPr/>
            </p14:nvContentPartPr>
            <p14:xfrm>
              <a:off x="8439285" y="3038160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DFD33AF-582D-4FC5-A6BD-55FDDF2C7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0285" y="3029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FDD77F-3248-4757-9495-AD42CE382ED8}"/>
              </a:ext>
            </a:extLst>
          </p:cNvPr>
          <p:cNvGrpSpPr/>
          <p:nvPr/>
        </p:nvGrpSpPr>
        <p:grpSpPr>
          <a:xfrm>
            <a:off x="7791285" y="3028440"/>
            <a:ext cx="724680" cy="533160"/>
            <a:chOff x="7791285" y="3028440"/>
            <a:chExt cx="72468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A625933-D91C-46B3-9767-95D4F4F90105}"/>
                    </a:ext>
                  </a:extLst>
                </p14:cNvPr>
                <p14:cNvContentPartPr/>
                <p14:nvPr/>
              </p14:nvContentPartPr>
              <p14:xfrm>
                <a:off x="7800645" y="3028440"/>
                <a:ext cx="648360" cy="5040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A625933-D91C-46B3-9767-95D4F4F9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92005" y="3019440"/>
                  <a:ext cx="6660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1B13931-3AC6-4E54-82B9-2388749960BD}"/>
                    </a:ext>
                  </a:extLst>
                </p14:cNvPr>
                <p14:cNvContentPartPr/>
                <p14:nvPr/>
              </p14:nvContentPartPr>
              <p14:xfrm>
                <a:off x="7791285" y="3475920"/>
                <a:ext cx="90720" cy="85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1B13931-3AC6-4E54-82B9-2388749960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82285" y="3467280"/>
                  <a:ext cx="108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1F37C95-2A02-4EDA-AC54-CC37A8E066AA}"/>
                    </a:ext>
                  </a:extLst>
                </p14:cNvPr>
                <p14:cNvContentPartPr/>
                <p14:nvPr/>
              </p14:nvContentPartPr>
              <p14:xfrm>
                <a:off x="8215725" y="3285480"/>
                <a:ext cx="300240" cy="61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1F37C95-2A02-4EDA-AC54-CC37A8E06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6725" y="3276480"/>
                  <a:ext cx="31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D2F14BC-AE90-44F9-AAB2-AFF91F7A347F}"/>
                    </a:ext>
                  </a:extLst>
                </p14:cNvPr>
                <p14:cNvContentPartPr/>
                <p14:nvPr/>
              </p14:nvContentPartPr>
              <p14:xfrm>
                <a:off x="8267565" y="3209160"/>
                <a:ext cx="217440" cy="2181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D2F14BC-AE90-44F9-AAB2-AFF91F7A34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8565" y="3200520"/>
                  <a:ext cx="23508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4D04D1-87B5-4BE3-97F3-08D98EEBFB19}"/>
              </a:ext>
            </a:extLst>
          </p:cNvPr>
          <p:cNvGrpSpPr/>
          <p:nvPr/>
        </p:nvGrpSpPr>
        <p:grpSpPr>
          <a:xfrm>
            <a:off x="8191245" y="2876160"/>
            <a:ext cx="226080" cy="171720"/>
            <a:chOff x="8191245" y="2876160"/>
            <a:chExt cx="22608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F9B3BB8-9A9C-45F9-AD10-4886DA0A99B9}"/>
                    </a:ext>
                  </a:extLst>
                </p14:cNvPr>
                <p14:cNvContentPartPr/>
                <p14:nvPr/>
              </p14:nvContentPartPr>
              <p14:xfrm>
                <a:off x="8191245" y="2900280"/>
                <a:ext cx="194760" cy="1476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F9B3BB8-9A9C-45F9-AD10-4886DA0A99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82605" y="2891280"/>
                  <a:ext cx="212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EA3753E-8A47-4961-9852-9113D0BD7ACC}"/>
                    </a:ext>
                  </a:extLst>
                </p14:cNvPr>
                <p14:cNvContentPartPr/>
                <p14:nvPr/>
              </p14:nvContentPartPr>
              <p14:xfrm>
                <a:off x="8229765" y="2876160"/>
                <a:ext cx="187560" cy="1076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EA3753E-8A47-4961-9852-9113D0BD7A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0765" y="2867160"/>
                  <a:ext cx="20520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09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절과 </a:t>
            </a:r>
            <a:r>
              <a:rPr lang="en-US" altLang="ko-KR" b="1" dirty="0"/>
              <a:t>GROUP BY </a:t>
            </a:r>
            <a:r>
              <a:rPr lang="ko-KR" altLang="en-US" b="1" dirty="0"/>
              <a:t>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540125"/>
            <a:ext cx="7565464" cy="41856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AutoNum type="arabicPeriod"/>
            </a:pPr>
            <a:r>
              <a:rPr lang="ko-KR" altLang="en-US" dirty="0"/>
              <a:t>실행 불가 예시</a:t>
            </a:r>
            <a:endParaRPr lang="en-US" altLang="ko-KR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       </a:t>
            </a:r>
            <a:r>
              <a:rPr lang="en-US" altLang="ko-KR" b="0" dirty="0" err="1"/>
              <a:t>s_no</a:t>
            </a:r>
            <a:r>
              <a:rPr lang="en-US" altLang="ko-KR" b="0" dirty="0"/>
              <a:t>,    </a:t>
            </a:r>
            <a:r>
              <a:rPr lang="en-US" altLang="ko-KR" b="0" dirty="0" err="1"/>
              <a:t>s_dept</a:t>
            </a:r>
            <a:r>
              <a:rPr lang="en-US" altLang="ko-KR" b="0" dirty="0"/>
              <a:t>,   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BY   </a:t>
            </a:r>
            <a:r>
              <a:rPr lang="en-US" altLang="ko-KR" b="0" dirty="0" err="1"/>
              <a:t>s_no</a:t>
            </a:r>
            <a:r>
              <a:rPr lang="en-US" altLang="ko-KR" b="0" dirty="0"/>
              <a:t>;</a:t>
            </a:r>
          </a:p>
          <a:p>
            <a:pPr marL="0" indent="0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실행 가능 예시</a:t>
            </a:r>
            <a:endParaRPr lang="en-US" altLang="ko-KR" dirty="0"/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SELECT        </a:t>
            </a:r>
            <a:r>
              <a:rPr lang="en-US" altLang="ko-KR" b="0" dirty="0" err="1"/>
              <a:t>s_no</a:t>
            </a:r>
            <a:r>
              <a:rPr lang="en-US" altLang="ko-KR" b="0" dirty="0"/>
              <a:t>,              , COUNT(*)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FROM         student</a:t>
            </a:r>
          </a:p>
          <a:p>
            <a:pPr marL="0" indent="0">
              <a:lnSpc>
                <a:spcPct val="150000"/>
              </a:lnSpc>
            </a:pPr>
            <a:r>
              <a:rPr lang="en-US" altLang="ko-KR" b="0" dirty="0"/>
              <a:t>GROUP BY   </a:t>
            </a:r>
            <a:r>
              <a:rPr lang="en-US" altLang="ko-KR" b="0" dirty="0" err="1"/>
              <a:t>s_no</a:t>
            </a:r>
            <a:r>
              <a:rPr lang="en-US" altLang="ko-KR" b="0" dirty="0"/>
              <a:t>,   </a:t>
            </a:r>
            <a:r>
              <a:rPr lang="en-US" altLang="ko-KR" b="0" dirty="0" err="1"/>
              <a:t>s_dept</a:t>
            </a:r>
            <a:r>
              <a:rPr lang="en-US" altLang="ko-KR" b="0" dirty="0"/>
              <a:t>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2108473"/>
            <a:ext cx="870060" cy="338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2060848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SELECT </a:t>
            </a:r>
            <a:r>
              <a:rPr lang="ko-KR" altLang="en-US" sz="1400" b="1" dirty="0"/>
              <a:t>에 </a:t>
            </a:r>
            <a:r>
              <a:rPr lang="en-US" altLang="ko-KR" sz="1400" b="1" dirty="0" err="1"/>
              <a:t>s_no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s_dept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가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GROUP BY </a:t>
            </a:r>
            <a:r>
              <a:rPr lang="ko-KR" altLang="en-US" sz="1400" b="1" dirty="0"/>
              <a:t>도 </a:t>
            </a:r>
            <a:r>
              <a:rPr lang="en-US" altLang="ko-KR" sz="1400" b="1" dirty="0" err="1"/>
              <a:t>s_no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s_dept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모두 </a:t>
            </a:r>
            <a:br>
              <a:rPr lang="en-US" altLang="ko-KR" sz="1400" b="1" dirty="0"/>
            </a:br>
            <a:r>
              <a:rPr lang="ko-KR" altLang="en-US" sz="1400" b="1" dirty="0"/>
              <a:t>반드시 있어야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99790" y="2972569"/>
            <a:ext cx="870061" cy="338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59606" y="2447335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699792" y="4458290"/>
            <a:ext cx="870060" cy="273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99792" y="5322386"/>
            <a:ext cx="870060" cy="338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59606" y="4797152"/>
            <a:ext cx="0" cy="525234"/>
          </a:xfrm>
          <a:prstGeom prst="straightConnector1">
            <a:avLst/>
          </a:pr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60032" y="4458291"/>
            <a:ext cx="3456384" cy="1202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GROUP BY </a:t>
            </a:r>
            <a:r>
              <a:rPr lang="ko-KR" altLang="en-US" sz="1400" b="1" dirty="0"/>
              <a:t>에 </a:t>
            </a:r>
            <a:r>
              <a:rPr lang="en-US" altLang="ko-KR" sz="1400" b="1" dirty="0" err="1"/>
              <a:t>s_dept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가 있다</a:t>
            </a:r>
            <a:r>
              <a:rPr lang="en-US" altLang="ko-KR" sz="1400" b="1" dirty="0"/>
              <a:t>.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SELECT </a:t>
            </a:r>
            <a:r>
              <a:rPr lang="ko-KR" altLang="en-US" sz="1400" b="1" dirty="0"/>
              <a:t>에 </a:t>
            </a:r>
            <a:r>
              <a:rPr lang="en-US" altLang="ko-KR" sz="1400" b="1" dirty="0" err="1"/>
              <a:t>s_dept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은 있어도 되고</a:t>
            </a:r>
            <a:r>
              <a:rPr lang="en-US" altLang="ko-KR" sz="1400" b="1" dirty="0"/>
              <a:t>, </a:t>
            </a:r>
            <a:br>
              <a:rPr lang="en-US" altLang="ko-KR" sz="1400" b="1" dirty="0"/>
            </a:br>
            <a:r>
              <a:rPr lang="ko-KR" altLang="en-US" sz="1400" b="1" dirty="0"/>
              <a:t>없어도 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489064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OK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493049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NO!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C8753-4DFC-46DA-A57E-3C1287A2A51C}"/>
              </a:ext>
            </a:extLst>
          </p:cNvPr>
          <p:cNvSpPr txBox="1"/>
          <p:nvPr/>
        </p:nvSpPr>
        <p:spPr>
          <a:xfrm>
            <a:off x="5692898" y="365760"/>
            <a:ext cx="338426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SELECT </a:t>
            </a:r>
            <a:r>
              <a:rPr lang="en-US" altLang="ko-KR" sz="1100" dirty="0" err="1"/>
              <a:t>department_id</a:t>
            </a:r>
            <a:r>
              <a:rPr lang="en-US" altLang="ko-KR" sz="1100" dirty="0"/>
              <a:t>  , email</a:t>
            </a:r>
          </a:p>
          <a:p>
            <a:r>
              <a:rPr lang="en-US" altLang="ko-KR" sz="1100" dirty="0"/>
              <a:t>  FROM employees </a:t>
            </a:r>
          </a:p>
          <a:p>
            <a:r>
              <a:rPr lang="en-US" altLang="ko-KR" sz="1100" dirty="0"/>
              <a:t> GROUP BY </a:t>
            </a:r>
            <a:r>
              <a:rPr lang="en-US" altLang="ko-KR" sz="1100" dirty="0" err="1"/>
              <a:t>department_id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ko-KR" altLang="en-US" sz="1100" dirty="0"/>
              <a:t>부서를 하나로 그룹화 하여</a:t>
            </a:r>
            <a:r>
              <a:rPr lang="en-US" altLang="ko-KR" sz="1100" dirty="0"/>
              <a:t>, </a:t>
            </a:r>
            <a:r>
              <a:rPr lang="ko-KR" altLang="en-US" sz="1100" dirty="0"/>
              <a:t>한 부서가 한 레코드로</a:t>
            </a:r>
            <a:endParaRPr lang="en-US" altLang="ko-KR" sz="1100" dirty="0"/>
          </a:p>
          <a:p>
            <a:r>
              <a:rPr lang="ko-KR" altLang="en-US" sz="1100" dirty="0"/>
              <a:t>모인 상황이다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때 </a:t>
            </a:r>
            <a:r>
              <a:rPr lang="en-US" altLang="ko-KR" sz="1100" dirty="0"/>
              <a:t>email</a:t>
            </a:r>
            <a:r>
              <a:rPr lang="ko-KR" altLang="en-US" sz="1100" dirty="0"/>
              <a:t>을 보려고 해도 부서의</a:t>
            </a:r>
            <a:endParaRPr lang="en-US" altLang="ko-KR" sz="1100" dirty="0"/>
          </a:p>
          <a:p>
            <a:r>
              <a:rPr lang="ko-KR" altLang="en-US" sz="1100" dirty="0"/>
              <a:t>값들이 한 레코드로 모여 있기 때문에 불가능하다</a:t>
            </a:r>
            <a:r>
              <a:rPr lang="en-US" altLang="ko-KR" sz="1100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B6B6B7-0FAB-4C87-B3C2-5113A38B603A}"/>
              </a:ext>
            </a:extLst>
          </p:cNvPr>
          <p:cNvGrpSpPr/>
          <p:nvPr/>
        </p:nvGrpSpPr>
        <p:grpSpPr>
          <a:xfrm>
            <a:off x="7362525" y="389640"/>
            <a:ext cx="381960" cy="162720"/>
            <a:chOff x="7362525" y="389640"/>
            <a:chExt cx="38196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06E17D6-771D-42FE-ADF4-BF463A9F1CEC}"/>
                    </a:ext>
                  </a:extLst>
                </p14:cNvPr>
                <p14:cNvContentPartPr/>
                <p14:nvPr/>
              </p14:nvContentPartPr>
              <p14:xfrm>
                <a:off x="7362525" y="393240"/>
                <a:ext cx="335880" cy="1591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06E17D6-771D-42FE-ADF4-BF463A9F1C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53525" y="384240"/>
                  <a:ext cx="353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2368B43-E078-42F7-BD42-3D629F78CE3A}"/>
                    </a:ext>
                  </a:extLst>
                </p14:cNvPr>
                <p14:cNvContentPartPr/>
                <p14:nvPr/>
              </p14:nvContentPartPr>
              <p14:xfrm>
                <a:off x="7410405" y="389640"/>
                <a:ext cx="334080" cy="1234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2368B43-E078-42F7-BD42-3D629F78CE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01765" y="380640"/>
                  <a:ext cx="35172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515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ROLLUP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680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ROLLUP</a:t>
            </a:r>
          </a:p>
          <a:p>
            <a:pPr lvl="2"/>
            <a:r>
              <a:rPr lang="en-US" altLang="ko-KR" dirty="0"/>
              <a:t>GROUP BY </a:t>
            </a:r>
            <a:r>
              <a:rPr lang="ko-KR" altLang="en-US" dirty="0"/>
              <a:t>절의 칼럼을 기준으로 그룹화를 진행하고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그룹에 대해 부분합을 구한다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ROLLUP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4517666" cy="34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115616" y="5774949"/>
            <a:ext cx="4968552" cy="34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5" y="5774949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ROLLUP </a:t>
            </a:r>
            <a:r>
              <a:rPr lang="ko-KR" altLang="en-US" dirty="0"/>
              <a:t>에 의해서 나타남</a:t>
            </a:r>
          </a:p>
        </p:txBody>
      </p:sp>
    </p:spTree>
    <p:extLst>
      <p:ext uri="{BB962C8B-B14F-4D97-AF65-F5344CB8AC3E}">
        <p14:creationId xmlns:p14="http://schemas.microsoft.com/office/powerpoint/2010/main" val="39616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having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HAVING</a:t>
            </a:r>
          </a:p>
          <a:p>
            <a:pPr lvl="2"/>
            <a:r>
              <a:rPr lang="en-US" altLang="ko-KR" dirty="0"/>
              <a:t>GROUP BY </a:t>
            </a:r>
            <a:r>
              <a:rPr lang="ko-KR" altLang="en-US" dirty="0"/>
              <a:t>절에 의해 그룹이 생성되면 해당 그룹을 대상으로</a:t>
            </a:r>
            <a:br>
              <a:rPr lang="en-US" altLang="ko-KR" dirty="0"/>
            </a:br>
            <a:r>
              <a:rPr lang="ko-KR" altLang="en-US" dirty="0"/>
              <a:t>조건을 지정할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HAVING </a:t>
            </a:r>
            <a:r>
              <a:rPr lang="ko-KR" altLang="en-US" dirty="0"/>
              <a:t>절과 </a:t>
            </a:r>
            <a:r>
              <a:rPr lang="en-US" altLang="ko-KR" dirty="0"/>
              <a:t>WHERE </a:t>
            </a:r>
            <a:r>
              <a:rPr lang="ko-KR" altLang="en-US" dirty="0"/>
              <a:t>절</a:t>
            </a:r>
            <a:endParaRPr lang="en-US" altLang="ko-KR" dirty="0"/>
          </a:p>
          <a:p>
            <a:pPr lvl="2"/>
            <a:r>
              <a:rPr lang="en-US" altLang="ko-KR" dirty="0"/>
              <a:t>HAVING </a:t>
            </a:r>
            <a:r>
              <a:rPr lang="ko-KR" altLang="en-US" dirty="0"/>
              <a:t>절 </a:t>
            </a:r>
            <a:r>
              <a:rPr lang="en-US" altLang="ko-KR" dirty="0"/>
              <a:t>: </a:t>
            </a:r>
            <a:r>
              <a:rPr lang="ko-KR" altLang="en-US" dirty="0"/>
              <a:t>이미 그룹화 된 결과를 대상으로 조건을 지정한다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WHERE </a:t>
            </a:r>
            <a:r>
              <a:rPr lang="ko-KR" altLang="en-US" dirty="0"/>
              <a:t>절 </a:t>
            </a:r>
            <a:r>
              <a:rPr lang="en-US" altLang="ko-KR" dirty="0"/>
              <a:t>: </a:t>
            </a:r>
            <a:r>
              <a:rPr lang="ko-KR" altLang="en-US" dirty="0"/>
              <a:t>그룹화 전에 먼저 조건을 지정한다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어느 절에서 처리하던지 상관없이 동일한 결과가 나타나는 조건이라면</a:t>
            </a:r>
            <a:br>
              <a:rPr lang="en-US" altLang="ko-KR" dirty="0"/>
            </a:br>
            <a:r>
              <a:rPr lang="ko-KR" altLang="en-US" dirty="0"/>
              <a:t>어느 절에서 처리하는 것이 성능 상 유리한가</a:t>
            </a:r>
            <a:r>
              <a:rPr lang="en-US" altLang="ko-KR" dirty="0"/>
              <a:t>?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처리 순서</a:t>
            </a:r>
            <a:endParaRPr lang="en-US" altLang="ko-KR" dirty="0"/>
          </a:p>
          <a:p>
            <a:r>
              <a:rPr lang="en-US" altLang="ko-KR" dirty="0"/>
              <a:t>	WHERE                    GROUP BY                    HAVING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99140" y="4437112"/>
            <a:ext cx="1024588" cy="338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3807" y="5004938"/>
            <a:ext cx="5616625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GROUP BY </a:t>
            </a:r>
            <a:r>
              <a:rPr lang="ko-KR" altLang="en-US" sz="1400" b="1" dirty="0"/>
              <a:t>전에 불필요한 레코드를 미리 제외할 수 있기 때문에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절을 사용하는 것</a:t>
            </a:r>
            <a:r>
              <a:rPr lang="ko-KR" altLang="en-US" sz="1400" b="1" dirty="0"/>
              <a:t>이 더 효율적이고 성능이 좋다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2483768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932040" y="4509120"/>
            <a:ext cx="576063" cy="21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6" idx="2"/>
            <a:endCxn id="7" idx="1"/>
          </p:cNvCxnSpPr>
          <p:nvPr/>
        </p:nvCxnSpPr>
        <p:spPr>
          <a:xfrm rot="16200000" flipH="1">
            <a:off x="1884538" y="4502869"/>
            <a:ext cx="686164" cy="123237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문 실행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388660"/>
            <a:ext cx="3605024" cy="4704636"/>
          </a:xfrm>
        </p:spPr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5.	SELECT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1.	FROM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2.	WHERE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3.	GROUP BY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4.	HAVING</a:t>
            </a:r>
          </a:p>
          <a:p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6.	ORDER BY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23928" y="1388660"/>
            <a:ext cx="4608512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77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0" dirty="0"/>
              <a:t>참고</a:t>
            </a: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/>
              <a:t>오라클</a:t>
            </a:r>
            <a:r>
              <a:rPr lang="ko-KR" altLang="en-US" b="0" dirty="0"/>
              <a:t> 데이터베이스 기준이다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 err="1"/>
              <a:t>오라클은</a:t>
            </a:r>
            <a:r>
              <a:rPr lang="ko-KR" altLang="en-US" b="0" dirty="0"/>
              <a:t> </a:t>
            </a:r>
            <a:r>
              <a:rPr lang="en-US" altLang="ko-KR" b="0" dirty="0"/>
              <a:t>FROM </a:t>
            </a:r>
            <a:r>
              <a:rPr lang="ko-KR" altLang="en-US" b="0" dirty="0"/>
              <a:t>절이 반드시 필요하다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FROM </a:t>
            </a:r>
            <a:r>
              <a:rPr lang="ko-KR" altLang="en-US" b="0" dirty="0"/>
              <a:t>절이 필요 없는 경우에는 </a:t>
            </a:r>
            <a:br>
              <a:rPr lang="en-US" altLang="ko-KR" b="0" dirty="0"/>
            </a:br>
            <a:r>
              <a:rPr lang="en-US" altLang="ko-KR" b="0" dirty="0"/>
              <a:t>DUAL </a:t>
            </a:r>
            <a:r>
              <a:rPr lang="ko-KR" altLang="en-US" b="0" dirty="0"/>
              <a:t>테이블을 사용한다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GROUP BY </a:t>
            </a:r>
            <a:r>
              <a:rPr lang="ko-KR" altLang="en-US" b="0" dirty="0"/>
              <a:t>절을 사용하면 </a:t>
            </a:r>
            <a:r>
              <a:rPr lang="en-US" altLang="ko-KR" b="0" dirty="0"/>
              <a:t>10R2 </a:t>
            </a:r>
            <a:r>
              <a:rPr lang="ko-KR" altLang="en-US" b="0" dirty="0"/>
              <a:t>이전 버전은 자동으로 정렬되었으나 이후에는 정렬이 </a:t>
            </a:r>
            <a:br>
              <a:rPr lang="en-US" altLang="ko-KR" b="0" dirty="0"/>
            </a:br>
            <a:r>
              <a:rPr lang="ko-KR" altLang="en-US" b="0" dirty="0"/>
              <a:t>보장되지 않는다</a:t>
            </a:r>
            <a:r>
              <a:rPr lang="en-US" altLang="ko-KR" b="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0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33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좋은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ko-KR" altLang="en-US" b="1" dirty="0"/>
              <a:t>을 작성하는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연산자</a:t>
            </a:r>
            <a:r>
              <a:rPr lang="en-US" altLang="ko-KR" dirty="0"/>
              <a:t>(=) </a:t>
            </a:r>
            <a:r>
              <a:rPr lang="ko-KR" altLang="en-US" dirty="0"/>
              <a:t>왼쪽은 가능하면 가공하지 않는다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연산자의 오른쪽을 가공하여 왼쪽과 타입과 길이를 맞춘다</a:t>
            </a:r>
            <a:r>
              <a:rPr lang="en-US" altLang="ko-KR" dirty="0"/>
              <a:t>.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/>
              <a:t>WHERE code = ‘100’;  (GOOD)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/>
              <a:t>WHERE TO_NUMBER(code) = 100;  (BAD)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인덱스가 설정된 칼럼을 사용한다</a:t>
            </a:r>
            <a:r>
              <a:rPr lang="en-US" altLang="ko-KR" dirty="0"/>
              <a:t>. </a:t>
            </a:r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/>
              <a:t>PK </a:t>
            </a:r>
            <a:r>
              <a:rPr lang="ko-KR" altLang="en-US" b="0" dirty="0"/>
              <a:t>로 설정한 칼럼</a:t>
            </a:r>
            <a:endParaRPr lang="en-US" altLang="ko-KR" b="0" dirty="0"/>
          </a:p>
          <a:p>
            <a:pPr lvl="3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별도의 인덱스를 지정한 칼럼</a:t>
            </a:r>
            <a:endParaRPr lang="en-US" altLang="ko-KR" b="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ORDER BY </a:t>
            </a:r>
            <a:r>
              <a:rPr lang="ko-KR" altLang="en-US" dirty="0"/>
              <a:t>절은 마지막에 한 번만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3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57424</TotalTime>
  <Words>722</Words>
  <Application>Microsoft Office PowerPoint</Application>
  <PresentationFormat>화면 슬라이드 쇼(4:3)</PresentationFormat>
  <Paragraphs>154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각</vt:lpstr>
      <vt:lpstr>기본 SQL 작성하기_ DQL 활용_2</vt:lpstr>
      <vt:lpstr>그룹 함수</vt:lpstr>
      <vt:lpstr>그룹 함수</vt:lpstr>
      <vt:lpstr>GROUP BY</vt:lpstr>
      <vt:lpstr>SELECT 절과 GROUP BY 절</vt:lpstr>
      <vt:lpstr>ROLLUP</vt:lpstr>
      <vt:lpstr>having</vt:lpstr>
      <vt:lpstr>SELECT 문 실행 순서</vt:lpstr>
      <vt:lpstr>좋은 sql 을 작성하는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Ji Sihyeon</cp:lastModifiedBy>
  <cp:revision>389</cp:revision>
  <dcterms:created xsi:type="dcterms:W3CDTF">2018-05-10T00:35:19Z</dcterms:created>
  <dcterms:modified xsi:type="dcterms:W3CDTF">2022-02-25T07:08:49Z</dcterms:modified>
</cp:coreProperties>
</file>