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86" r:id="rId2"/>
    <p:sldId id="288" r:id="rId3"/>
    <p:sldId id="340" r:id="rId4"/>
    <p:sldId id="341" r:id="rId5"/>
    <p:sldId id="331" r:id="rId6"/>
    <p:sldId id="342" r:id="rId7"/>
    <p:sldId id="324" r:id="rId8"/>
    <p:sldId id="343" r:id="rId9"/>
    <p:sldId id="344" r:id="rId10"/>
    <p:sldId id="345" r:id="rId11"/>
    <p:sldId id="329" r:id="rId12"/>
    <p:sldId id="333" r:id="rId13"/>
    <p:sldId id="347" r:id="rId14"/>
    <p:sldId id="346" r:id="rId15"/>
    <p:sldId id="34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67" d="100"/>
          <a:sy n="67" d="100"/>
        </p:scale>
        <p:origin x="12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05:25.2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1,'0'4,"0"7,0 5,0 5,0 3,0 2,0 1,0 1,0 0,0-1,0 0,0 0,0 0,0-1,0 1,0-1,0 1,0-6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05:35.5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1 173,'4'0,"2"-4,4-2,5 0,-1-3,3-1,3 2,-3-2,-3-4,0 0,-3-1,2 0,-2 0,-2-3,1 2,0 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05:36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1,'0'4,"0"7,0 5,0 5,4-1,2 0,0 1,3-2,0-1,-1 2,2-3,0 0,2-3,0 1,-3-2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05:42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9938 1645,'-1'-4,"0"-1,-1 0,0 1,0-1,0 1,0 0,-5-6,1 1,-67-129,36 65,-60-88,85 142,0 0,0 0,2-2,1 1,0-1,2 0,-7-26,7 23,-1 0,-2 1,0 0,-26-41,22 38,-23-37,10 18,-26-58,-27-93,21 42,35 93,18 48,0 0,1 0,1-1,0 1,-2-16,5 17,0 0,-1 1,-1-1,0 0,-5-11,7 20,-1 0,0 0,1 0,-1 0,0 0,0 0,0 1,-1-1,1 1,-1 0,1 0,-1-1,0 2,0-1,0 0,0 1,0-1,0 1,0 0,-1 0,1 0,-5 0,-26-2,-1 1,0 2,-46 6,3 6,48-6,-48 2,48-6,-45 9,44-5,-45 2,-55-9,-51 2,100 12,53-8,-34 3,-25-7,51-2,0 2,-53 9,42-4,-1-1,-66-2,-2-1,12 11,-17 0,59-12,33-2,0 1,0 2,-30 6,24-2,-1-2,-46 0,0-1,0 10,55-8,-45 3,-81-10,-63 4,136 11,53-8,-48 4,-67-11,-57 4,136 10,47-8,0 0,-18 0,14-1,-37 8,38-6,-40 4,3-9,39 0,0 0,0 1,0 1,-27 6,20-3,0 0,-48 1,42-4,-37 7,-7 1,50-8,1 1,-27 8,16-3,-50 6,10-3,-85 15,124-22,0-1,-60-2,-26 1,57 10,49-7,0-2,-21 2,5-3,14-2,1 1,-1 1,-17 5,11-3,1 0,-45 1,15-2,-12 9,48-7,0-2,-19 2,-123-5,-25 1,120 12,48-9,0 0,-22 1,-75-5,-10 1,58 11,48-8,0 0,-18 0,-285-1,164-5,-1246 2,1386 1,0 1,0 0,-21 6,18-3,-36 3,24-6,14-2,0 1,0 1,-22 5,-62 12,23-6,25-6,41-7,1 1,0 1,-1 0,-13 4,22-5,0 0,-1 1,1 0,0-1,0 1,0 0,1 0,-1 1,0-1,1 0,-1 1,1 0,0 0,0-1,0 1,0 0,1 1,-2 2,-26 64,-69 118,79-156,1 0,2 2,-21 60,29-71,-17 31,18-41,0-1,2 1,-1 1,2-1,0 1,0 0,-2 26,5 5,2-30,-1-1,-1 1,0 0,-1-1,-4 16,0-13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06:01.8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0 180,'5'0,"5"0,6 0,5 0,3 0,2 0,2 0,-5-4,-6-7,-1 0,-4-4,-3-3,-4-4,-3-2,-1-2,-1 0,-1 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06:11.2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3 104,'-1'50,"0"-21,1 0,1 1,2-1,10 53,-13-82,0 1,1 0,-1-1,0 1,0-1,0 1,0-1,0 1,1-1,-1 1,0-1,0 1,1 0,-1-1,0 0,1 1,-1-1,1 1,-1-1,1 1,-1-1,0 0,1 1,-1-1,1 0,0 0,-1 1,1-1,0 0,0 0,0-1,0 1,0 0,0-1,0 0,-1 1,1-1,0 1,0-1,-1 0,1 0,0 1,-1-1,1 0,0-1,20-42,-19 41,16-49,-13 36,1-1,1 1,0 0,15-24,4-7,-20 34,1 0,0 1,1 0,14-18,-21 28,1 0,0 0,0 0,0 0,1 1,-1-1,0 1,1-1,-1 1,1 0,-1 0,1 0,0 0,-1 0,1 1,0-1,0 1,-1 0,1 0,0 0,0 0,-1 0,1 0,0 1,0-1,-1 1,1 0,3 1,-4-1,1 1,0-1,-1 1,1-1,-1 1,1 0,-1 0,0 0,0 0,1 1,-2-1,1 0,2 5,1 1,-2 1,1-1,2 11,-5-14,0 1,1-1,0 0,0 1,1-1,-1 0,1 0,0-1,1 1,3 4,-3-6,1 0,-1-1,0 1,0-1,1 0,0 0,-1-1,1 0,0 1,0-2,-1 1,1 0,6-1,-3 1,0-1,0 2,13 3,-18-4,0 0,0 0,-1 1,1-1,0 1,-1 0,1 0,-1 0,0 0,1 0,-1 0,0 1,2 3,-1-1,-1 0,1 0,-1 0,0 0,-1 0,1 1,-1-1,0 1,0 5,-1 53,0-46,-1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06:12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1,'0'4,"0"7,0 5,0 4,0 4,0 2,0 1,0 1,0-5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06:13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06:13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06:14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1,'0'4,"0"7,0 5,0 5,0 3,0 2,0 1,5-4,1-1,0-1,-2-2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0:03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44,'86'2,"94"-4,-116-11,-48 9,0 0,22-1,7 4,-30 1,0 0,0-1,0-1,26-6,-24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05:25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1,'5'0,"5"0,6 0,5 0,4 0,-4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0:04.6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241 1,'0'30,"-1"0,-1 0,-11 48,-41 135,2-2,15-35,26-128,-1 12,-8 58,12-81,-4 13,7-33,1 0,-3 34,5 265,4-157,-2 159,1-302,1 0,0 1,6 20,-3-18,3 35,-6 9,-2-37,1 0,8 44,10 50,-6-28,14 66,-20-104,-3 0,-1 1,-6 54,1-10,1-15,3 96,11-117,-9-46,0-1,1 21,-2-5,11 51,-9-47,-1 0,-2 0,-4 66,0-53,5 52,-3-93,1 0,1 0,-1 0,2 0,-1 0,1-1,0 1,0-1,8 12,-9-16,1 1,0-1,0 1,0-1,1 0,-1 0,1-1,0 1,-1-1,1 1,0-1,0 0,1-1,-1 1,0-1,0 0,1 0,5 1,46 1,79-5,-33-1,585 3,-683 1,0-1,0 0,0 0,0 0,0-1,0 1,0-1,0 0,0 0,0-1,-1 1,1-1,0 0,5-3,2-7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3:30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225 0,'0'19,"-1"0,0 0,-7 31,5-39,-1-1,1 0,-2 0,1 0,-1 0,-1-1,-12 16,0 1,1 0,1 0,-15 38,5-14,12-23,-14 35,20-43,0-4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3:31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1,'4'0,"0"0,0 0,-1 0,1 0,0 1,0 0,0 0,0 0,0 0,6 4,-7-3,-1 0,1 0,-1 1,0-1,1 1,-1-1,-1 1,1 0,0 0,-1 0,1 0,-1 0,1 4,70 217,-67-201,-2 0,-1 1,0-1,-4 39,3 37,1-80,2-1,0 1,11 28,-9-31,0 1,-2 0,0 0,3 26,-6-23,0 94,-1-104,-1 0,0 0,-1 0,-1 0,1 0,-1 0,-1-1,-8 16,3-11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3:31.8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28,'-34'0,"28"0,22 0,58 2,89-4,-99-11,-48 9,1 0,20-1,-13 4,-2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3:32.7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0,'0'583,"0"-561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3:33.7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59,'0'-2,"0"0,1 0,-1 0,1 0,-1 0,1 1,0-1,0 0,0 0,0 1,0-1,0 1,1-1,-1 1,0-1,1 1,-1 0,1 0,-1-1,1 1,0 0,0 1,2-2,3-2,0 2,0-1,0 1,14-2,8 1,0 1,0 1,44 5,-71-4,1 1,0-1,0 1,-1 0,1 0,0 0,-1 1,1-1,-1 0,1 1,-1 0,0 0,1-1,-1 1,0 1,-1-1,1 0,0 0,0 1,-1-1,0 1,1-1,-1 1,0 0,0-1,0 1,-1 0,1 0,-1 0,1 5,-1-4,1 0,-1-1,-1 1,1 0,0 0,-1-1,0 1,0 0,0-1,0 1,0-1,-1 1,0-1,1 1,-1-1,-1 0,1 0,0 0,-1 0,1-1,-1 1,0-1,-5 4,-4 0,0-1,-1 0,-17 4,-23 8,53-16,-1-1,1 0,-1 0,1 0,-1 1,1-1,-1 0,1 0,-1 1,1-1,-1 0,1 1,0-1,-1 1,1-1,0 0,-1 1,1-1,0 1,-1-1,1 1,0 0,7 6,28 2,-27-7,12 2,-8-1,0 0,0 1,0 0,20 10,-29-12,0 0,0 1,0-1,0 1,0-1,0 1,-1 0,0 0,1 0,-1 0,0 0,0 1,-1-1,1 1,-1-1,0 1,1-1,-2 1,1 0,0 4,0-2,0 1,0-1,-1 1,0-1,0 0,-1 1,0-1,0 0,0 0,-1 1,0-1,0 0,-1 0,1-1,-1 1,-1-1,1 1,-1-1,0 0,0 0,0 0,-1-1,1 0,-1 0,-8 5,-18 11,5-4,-29 14,46-26,-1 0,0-1,0 0,-1 0,1-1,-20 2,8-4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3:41.7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1,'4'0,"7"0,5 0,5 0,3 0,2 0,2 0,-1 0,-3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3:42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11,'4'0,"6"0,6 0,5 0,3 0,2 0,-4-5,-5-1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3:43.1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1,'1'0,"0"0,-1 1,1-1,0 0,0 1,0-1,0 1,0-1,0 1,-1-1,1 1,0-1,0 1,-1 0,1 0,-1-1,1 1,0 0,-1 0,1 0,-1 0,0-1,1 1,-1 0,0 0,1 2,5 28,-6-28,20 113,1-4,-16-93,1 0,0 0,2-1,0 0,19 30,-23-43,0 0,-1 1,0 0,0 0,0 0,-1 0,2 7,-3-10,-1-1,0 1,1-1,-1 1,0-1,-1 1,1-1,0 0,-1 1,1-1,-1 1,0-1,0 0,0 0,0 1,0-1,0 0,-1 0,1 0,-1 0,-3 3,-46 39,36-33,0 2,-18 20,22-21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3:44.2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208 0,'0'13,"-1"0,-1-1,0 1,-1-1,-7 22,-30 58,26-63,-17 51,11-8,-27 79,39-129,1-6,1-1,1 1,0 1,-2 17,7-32,0 0,0 0,1 0,-1 0,0 0,1 0,-1 0,1 0,0-1,-1 1,1 0,0 0,0 0,0-1,0 1,1 0,-1-1,0 1,1-1,-1 0,1 1,-1-1,1 0,0 0,0 0,-1 0,1 0,0 0,0-1,0 1,0 0,0-1,0 0,2 1,4 0,-1 0,1 0,0-1,-1 0,1 0,0-1,14-3,-13 2,0-1,0 0,-1 0,1-1,-1 0,1-1,7-5,-13 7,1 0,-1 0,0 0,0 0,-1 0,1-1,-1 0,1 1,-1-1,0 0,-1 0,1 0,-1 0,0 0,0 0,0-1,0-5,0 7,-1 0,1 0,-1 0,0 0,0-1,-1 1,1 0,-1 0,1 0,-1 0,0 0,0 0,0 1,-1-1,1 0,-1 0,1 1,-5-5,3 4,0 1,-1-1,1 1,-1 0,1 0,-1 1,0-1,1 1,-1 0,0 0,0 0,0 0,0 1,-5-1,-17 0,2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05:26.6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1,'5'0,"5"0,6 0,5 0,3 0,2 0,-3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3:35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0,'-4'1,"1"0,-1-1,1 1,-1 0,1 1,0-1,0 0,-1 1,1 0,0 0,1 0,-1 0,0 0,1 1,-1-1,1 1,-1 0,1-1,0 1,0 0,1 0,-1 1,1-1,-3 6,2-4,0 1,0 0,0-1,1 1,0 0,0 0,0 0,1 0,0 0,0 0,0 0,1 0,2 12,-1-15,0 0,0-1,0 1,0-1,0 1,1-1,-1 0,1 1,-1-1,1 0,0-1,0 1,0-1,0 1,0-1,0 0,0 0,0 0,0 0,1-1,-1 1,0-1,1 0,5 0,-4 0,1 0,0 0,-1-1,1 1,0-1,-1-1,1 1,-1-1,1 0,-1 0,0 0,0-1,9-6,-11 6,-1-1,1 1,-1-1,1 0,-1 0,0 1,-1-2,1 1,-1 0,1 0,-1 0,-1-1,1 1,0-1,-1 1,0 0,0-1,-1 1,1-1,-1 1,0 0,0-1,0 1,-1 0,1 0,-1 0,-4-6,-6-2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3:36.6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60,'-2'0,"0"0,0 0,0 1,-1-1,1 1,0-1,0 1,0 0,0 0,0 0,1 0,-1 0,0 0,0 0,1 1,-1-1,0 1,1-1,0 1,-1 0,1-1,0 1,0 0,0 0,0 0,0 0,0 0,1 0,-1 0,0 3,-2 8,2-1,-1 1,1-1,1 14,0-15,0-6,1 0,-1 0,1 1,0-1,0 0,0 0,1 0,-1 0,1-1,5 9,-6-11,0-1,0 1,0-1,1 1,-1-1,0 1,1-1,-1 0,1 0,0 0,-1 0,1 0,0 0,0 0,0 0,0-1,-1 1,1-1,0 1,0-1,0 0,0 0,0 0,0 0,0 0,0 0,0-1,0 1,0-1,0 1,2-2,-1 1,0-1,0 0,0 1,-1-2,1 1,0 0,-1 0,1-1,-1 1,0-1,0 0,0 0,0 0,0 0,-1 0,2-4,1-3,0 1,-1-1,-1 0,3-13,-5 11,0-1,-1 1,0 0,-1 0,-1-1,1 1,-2 1,0-1,0 0,-8-13,4 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3:37.7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1,'-4'0,"0"-1,-1 1,1 1,0-1,0 1,0-1,1 1,-1 0,0 1,0-1,0 1,1-1,-1 1,1 0,-1 0,1 1,0-1,0 1,0 0,0 0,0 0,1 0,-1 0,1 0,0 1,0-1,0 1,-1 4,1-5,1 1,0 0,1 0,-1-1,1 1,-1 0,1 0,0 0,1 0,-1-1,1 1,-1 0,1 0,0-1,1 1,-1 0,1-1,-1 1,1-1,0 0,0 0,1 0,-1 0,1 0,-1 0,1 0,0-1,3 3,-2-2,0 0,0 0,0-1,1 1,-1-1,1 0,0 0,-1-1,1 1,0-1,0 0,0-1,0 1,0-1,0 0,0 0,0 0,0-1,0 0,0 0,6-2,-9 2,1-1,-1 1,0 0,0-1,1 0,-1 0,-1 1,1-1,0 0,0-1,-1 1,1 0,-1 0,1-1,-1 1,0-1,0 1,0-1,-1 1,1-1,0-4,1-6,-1 1,0-1,-2-16,1 20,-1-15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3:39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1,'-10'0,"1"0,-1 0,1 1,0 1,0-1,-1 2,1-1,-9 5,14-5,0 0,0 1,0 0,0-1,0 2,1-1,-1 0,1 1,0-1,0 1,0 0,1 0,-1 0,1 0,0 1,0-1,1 0,-2 6,2-8,0 0,1 0,-1 0,1 0,-1 0,1 0,0 1,0-1,0 0,0 0,0 0,0 0,1 0,-1 1,1-1,-1 0,1 0,0 0,0 0,0 0,0 0,0-1,0 1,0 0,3 2,-1-2,1 1,0-1,-1 0,1-1,0 1,0 0,0-1,0 0,0 0,0 0,0-1,7 1,-6-1,0 1,0-1,0 0,0-1,1 1,-1-1,-1 0,1-1,0 1,0-1,0 0,8-5,-10 5,0 0,0-1,0 0,0 0,0 0,-1 0,1 0,-1 0,0-1,0 1,0-1,0 1,-1-1,0 0,1 0,0-7,1-11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3:40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1,'-4'0,"0"1,0-1,0 1,0 0,0 0,0 1,0-1,0 1,0 0,1 0,-1 0,1 0,-1 1,1-1,0 1,0 0,0 0,1 0,-1 0,1 1,-1-1,1 1,-2 4,0 0,0 0,1 0,0 1,0-1,1 1,0-1,1 1,0 0,0 17,1-23,1-1,-1 1,1-1,-1 1,1-1,0 1,0-1,0 0,0 1,0-1,1 0,-1 0,1 0,-1 0,1 0,0 0,0-1,0 1,4 2,-5-3,0-1,0 1,0-1,0 1,0-1,1 0,-1 1,0-1,0 0,1 0,-1 0,0 0,0 0,1 0,-1 0,0-1,0 1,0 0,1-1,-1 1,0-1,0 1,0-1,0 1,0-1,0 0,0 0,0 1,0-1,0 0,0 0,0 0,-1 0,1 0,0 0,-1 0,1 0,-1-1,1 1,-1 0,1-2,8-18,11-42,-16 43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3:48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0,'23'3,"1"0,-1 1,-1 1,1 1,27 12,-31-12,185 79,-158-64,0 6,-34-20,-1 0,21 9,33 10,81 28,-66-27,-74-24,0 0,0 0,-1 0,1 1,-1 0,1 0,-1 1,0-1,-1 1,1 0,4 8,-2-5,-1 0,1-1,0 0,9 6,132 77,-134-81,0 0,16 16,-18-15,0-1,1 0,15 9,-17-12,0 0,-1 1,0 1,-1 0,0 0,0 1,0 0,9 14,-11-16,0 0,1 0,0 0,0-1,17 9,-11-6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3:49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1014,'0'-7,"1"-1,0 0,0 1,1-1,0 1,0-1,1 1,-1 0,2 0,-1 0,1 0,0 1,1-1,-1 1,1 0,1 0,-1 1,7-6,10-6,1 1,0 1,43-21,106-63,-123 71,55-22,-31 16,37-10,-73 31,50-25,-31 10,-25 13,38-24,-59 32,0-1,-1 1,0-1,0-1,0 0,-1 0,9-15,-7 10,0 1,0 1,1-1,1 2,21-17,70-42,-47 34,-38 23,22-21,-24 19,26-18,-12 11,-19 11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3:51.0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2,'94'-1,"103"3,-140 10,-4 0,16 1,-48-8,0-1,24 2,11-6,-38 0,0 0,0 1,0 1,29 6,105 25,49 20,-147-44,-40-8,1 1,-1 1,0 1,0 0,22 9,5 9,-9-6,56 22,-70-30,-3-1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3:51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1 335,'8'0,"0"-2,1 1,-1-1,0-1,11-3,2-1,5-2,54-13,34-7,-59 14,55-7,-31 8,-15 3,96-22,-44 7,-61 13,54-21,-94 29,1 1,28-4,12-3,98-20,-95 11,-43 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3:54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1 108,'22'-1,"0"-1,35-9,-31 6,32-3,-35 6,33-8,-34 5,37-3,41-6,-69 8,50-2,-51 5,45-8,-44 6,44-3,289 7,-172 2,-184-1,0 1,-1-1,1 1,8 2,1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05:27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1,'0'4,"0"7,0 5,0 5,0 3,0 2,0 1,0 1,0 0,0-1,0 0,0 0,0 0,0-10,0-11,0-8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14:00.4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0 260,'46'1,"-23"0,0-1,0-1,0 0,40-10,132-49,-140 42,120-36,-150 44,1 2,0 1,0 1,0 1,0 2,39-1,-1 5,58-1,-57-13,-49 9,0 0,21-1,-11 2,45-12,-35 7,24-10,-42 13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6:17:09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853 3706,'-743'0,"737"0,0 0,0 0,0-1,1 0,-1 0,0 0,0-1,1 1,-1-1,-8-5,11 5,0 0,1 0,-1-1,1 1,-1-1,1 1,0-1,0 0,0 0,1 1,-1-1,1-1,-1 1,1 0,0 0,0 0,1-1,-1 1,0-7,-1-31,4-59,1 27,-2 56,1 1,0-1,6-18,-3 16,3-36,-8 49,3-30,11-64,7-48,-16 116,4-64,-6 38,9-24,-6 53,2-45,-6 41,8-39,-4 40,1-43,-5 45,10-45,-7 44,3-44,-7-412,-2 233,1-196,1 434,0-1,2 1,5-21,-3 19,3-37,-6 23,-2 14,1 0,1 1,4-19,2-6,-2 0,-2 0,-2 0,-5-59,1 15,1 3,3-98,-2 178,1 1,-1-1,1 0,0 1,0-1,0 1,0-1,0 1,0 0,1-1,-1 1,1 0,-1 0,1 0,0 0,0 0,0 0,0 0,0 1,1-1,-1 1,0 0,1-1,-1 1,1 0,-1 1,1-1,0 0,-1 1,4-1,10-1,0 1,0 0,0 2,18 2,-5-1,-1-1,-9 0,0 0,1-1,-1-1,1 0,32-9,-34 6,1 0,34-4,-32 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6:17:10.7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113 0,'-1'10,"1"0,1-1,0 1,0-1,1 1,0-1,1 1,0-1,0 0,1 0,8 13,0 3,-1 0,11 37,-7-18,-14-40,0 0,0 0,0 0,-1 1,1-1,-1 0,0 0,0 1,-1-1,1 0,-1 0,0 1,0-1,0 0,-1 0,1 0,-1 0,-3 3,-4 8,-1 0,-1-1,-14 16,-17 21,32-35,-1 0,-1-1,0 0,-26 24,25-29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6:17:12.4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1,'1218'0,"-1192"1,-1 2,34 7,-31-5,46 3,137-8,-188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6:17:15.0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83,'6'0,"12"0,-1 0,0-1,0-1,27-6,36-8,-56 12,-1 0,1-2,22-9,-29 9,0 1,1 0,-1 2,1 0,26-2,93 6,-58 1,820-2,-876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6:17:17.1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1,'372'0,"-355"1,-1 1,0 0,21 6,-19-3,37 3,-49-7,31 1,62 12,-77-11,0 0,24 0,-27-3,0 1,0 2,25 5,-19-2,0-2,0 0,32 0,80-5,-51-1,522 2,-586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6:17:19.1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0,'1774'0,"-1759"1,-1 1,1 0,21 6,18 4,-33-10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6:17:25.8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59,'52'1,"-17"0,0-1,0-2,47-8,104-24,-133 27,0 2,0 3,59 4,-13 0,669-2,-749 2,0 0,0 1,29 8,-19-4,11 5,-26-8,-1 0,25 4,33 5,-49-8,43 4,-45-7,39 9,-38-6,38 4,260-7,-162-4,2012 2,-2154 1,-1 0,1 2,21 5,18 3,-33-8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05:27.9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0 113,'5'0,"1"-4,4-2,0-4,4-1,-2-2,3 0,-2-2,2 2,-3-1,-2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05:28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0,'0'5,"0"0,0-1,0 1,1-1,0 1,0-1,0 0,0 1,1-1,0 0,-1 1,2-1,-1 0,0-1,1 1,0 0,0-1,0 1,0-1,0 0,1 0,-1 0,8 3,35 23,57 25,-3-1,-56-34,-24-12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05:33.9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0,'0'52,"1"-15,-1 0,-2 0,-7 39,-8-8,8-33,-6 47,13-59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05:34.7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2,'59'-1,"67"3,-124-2,1 0,0 1,-1-1,1 1,-1 0,1 0,-1 0,1 0,-1 0,0 0,1 1,-1-1,0 1,0 0,0-1,0 1,0 0,-1 0,4 5,-3-3,0 0,0 0,-1 0,1 0,-1 0,0 0,0 1,-1-1,1 0,-1 1,0 7,0-7,-1 1,0 0,0-1,0 1,-1-1,0 1,0-1,0 0,-4 6,5-8,-1-1,0 1,0 0,0-1,-1 1,1-1,0 0,-1 1,0-1,1 0,-1-1,0 1,0-1,0 1,-5 1,-1-1,0-1,-1 1,-10-1,-3-1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04:05:35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1,'0'4,"0"7,0 5,0 4,0 4,0 2,0 1,0 1,0 0,0-1,-5-4,-1-2,0 0,1 1,2-3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customXml" Target="../ink/ink46.xml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12" Type="http://schemas.openxmlformats.org/officeDocument/2006/relationships/image" Target="../media/image47.png"/><Relationship Id="rId2" Type="http://schemas.openxmlformats.org/officeDocument/2006/relationships/image" Target="../media/image42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customXml" Target="../ink/ink45.xml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customXml" Target="../ink/ink44.xml"/><Relationship Id="rId1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image" Target="../media/image19.png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customXml" Target="../ink/ink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7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9" Type="http://schemas.openxmlformats.org/officeDocument/2006/relationships/image" Target="../media/image40.png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37.xml"/><Relationship Id="rId7" Type="http://schemas.openxmlformats.org/officeDocument/2006/relationships/image" Target="../media/image24.png"/><Relationship Id="rId12" Type="http://schemas.openxmlformats.org/officeDocument/2006/relationships/customXml" Target="../ink/ink26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39.xml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29" Type="http://schemas.openxmlformats.org/officeDocument/2006/relationships/image" Target="../media/image35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26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9.png"/><Relationship Id="rId40" Type="http://schemas.openxmlformats.org/officeDocument/2006/relationships/customXml" Target="../ink/ink40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10" Type="http://schemas.openxmlformats.org/officeDocument/2006/relationships/customXml" Target="../ink/ink25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22.xml"/><Relationship Id="rId9" Type="http://schemas.openxmlformats.org/officeDocument/2006/relationships/image" Target="../media/image25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4.png"/><Relationship Id="rId30" Type="http://schemas.openxmlformats.org/officeDocument/2006/relationships/customXml" Target="../ink/ink35.xml"/><Relationship Id="rId35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다중테이블 검색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훈련교사</a:t>
            </a:r>
            <a:r>
              <a:rPr lang="ko-KR" altLang="en-US" dirty="0"/>
              <a:t> 민경태</a:t>
            </a:r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왼쪽 외부 조인 </a:t>
            </a:r>
            <a:r>
              <a:rPr lang="en-US" altLang="ko-KR" dirty="0"/>
              <a:t>(LEFT OUTER JOIN)</a:t>
            </a:r>
            <a:endParaRPr lang="ko-KR" altLang="en-US" dirty="0"/>
          </a:p>
        </p:txBody>
      </p:sp>
      <p:sp>
        <p:nvSpPr>
          <p:cNvPr id="2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BBDFFE-6938-4376-AED9-16F3BF0BC218}"/>
              </a:ext>
            </a:extLst>
          </p:cNvPr>
          <p:cNvSpPr/>
          <p:nvPr/>
        </p:nvSpPr>
        <p:spPr>
          <a:xfrm>
            <a:off x="395536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0599EC0-3096-4B19-8A8E-D2BE0D4F4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88197"/>
              </p:ext>
            </p:extLst>
          </p:nvPr>
        </p:nvGraphicFramePr>
        <p:xfrm>
          <a:off x="467543" y="1609597"/>
          <a:ext cx="5112568" cy="157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36223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4EB048B-6EEE-4152-851C-B3B986D6BC29}"/>
              </a:ext>
            </a:extLst>
          </p:cNvPr>
          <p:cNvSpPr txBox="1"/>
          <p:nvPr/>
        </p:nvSpPr>
        <p:spPr>
          <a:xfrm>
            <a:off x="5742927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BE1C970-6008-43B4-87CF-E848A94CD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92070"/>
              </p:ext>
            </p:extLst>
          </p:nvPr>
        </p:nvGraphicFramePr>
        <p:xfrm>
          <a:off x="5796136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D86716-884A-4676-95F3-BE9AB5AF37C3}"/>
              </a:ext>
            </a:extLst>
          </p:cNvPr>
          <p:cNvSpPr/>
          <p:nvPr/>
        </p:nvSpPr>
        <p:spPr>
          <a:xfrm>
            <a:off x="2206555" y="3171823"/>
            <a:ext cx="93801" cy="6076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굽은 화살표 20">
            <a:extLst>
              <a:ext uri="{FF2B5EF4-FFF2-40B4-BE49-F238E27FC236}">
                <a16:creationId xmlns:a16="http://schemas.microsoft.com/office/drawing/2014/main" id="{0FA72C72-C3AD-46CF-B697-778D10E055EB}"/>
              </a:ext>
            </a:extLst>
          </p:cNvPr>
          <p:cNvSpPr/>
          <p:nvPr/>
        </p:nvSpPr>
        <p:spPr>
          <a:xfrm flipV="1">
            <a:off x="5076056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BB4734-A205-46A7-BA89-3264D6B056E3}"/>
              </a:ext>
            </a:extLst>
          </p:cNvPr>
          <p:cNvSpPr txBox="1"/>
          <p:nvPr/>
        </p:nvSpPr>
        <p:spPr>
          <a:xfrm>
            <a:off x="3240911" y="3316844"/>
            <a:ext cx="20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 OUTER JOIN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7378B18-F91F-498D-954C-53407912B018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358627" y="2003129"/>
            <a:ext cx="3788567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63DDAA-8333-4B07-AFD1-971754BEBDF9}"/>
              </a:ext>
            </a:extLst>
          </p:cNvPr>
          <p:cNvSpPr/>
          <p:nvPr/>
        </p:nvSpPr>
        <p:spPr>
          <a:xfrm>
            <a:off x="1939477" y="1871662"/>
            <a:ext cx="627956" cy="12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1CB91A-F345-4B11-8F56-B79987239EE7}"/>
              </a:ext>
            </a:extLst>
          </p:cNvPr>
          <p:cNvSpPr/>
          <p:nvPr/>
        </p:nvSpPr>
        <p:spPr>
          <a:xfrm>
            <a:off x="6106406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6F17B31-BEFF-411C-8E80-BDA467EE375A}"/>
              </a:ext>
            </a:extLst>
          </p:cNvPr>
          <p:cNvSpPr/>
          <p:nvPr/>
        </p:nvSpPr>
        <p:spPr>
          <a:xfrm>
            <a:off x="2148283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AD446C9-0581-45EE-8B6E-379F00B0E016}"/>
              </a:ext>
            </a:extLst>
          </p:cNvPr>
          <p:cNvSpPr/>
          <p:nvPr/>
        </p:nvSpPr>
        <p:spPr>
          <a:xfrm>
            <a:off x="2148283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A594D1C-407E-4A12-8253-27C1E8CD2801}"/>
              </a:ext>
            </a:extLst>
          </p:cNvPr>
          <p:cNvSpPr/>
          <p:nvPr/>
        </p:nvSpPr>
        <p:spPr>
          <a:xfrm>
            <a:off x="614719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03521A0-EB20-424D-9E43-082B00890CCB}"/>
              </a:ext>
            </a:extLst>
          </p:cNvPr>
          <p:cNvSpPr/>
          <p:nvPr/>
        </p:nvSpPr>
        <p:spPr>
          <a:xfrm>
            <a:off x="2148283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8C58811-BF02-4367-A98D-70C80B284BDC}"/>
              </a:ext>
            </a:extLst>
          </p:cNvPr>
          <p:cNvSpPr/>
          <p:nvPr/>
        </p:nvSpPr>
        <p:spPr>
          <a:xfrm>
            <a:off x="2148283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68C4601-1C40-4604-9042-3DC5A0B89112}"/>
              </a:ext>
            </a:extLst>
          </p:cNvPr>
          <p:cNvSpPr/>
          <p:nvPr/>
        </p:nvSpPr>
        <p:spPr>
          <a:xfrm>
            <a:off x="614719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41558E5-941D-4F62-A65B-1F4B92FFE434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2358627" y="2003129"/>
            <a:ext cx="3788567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6EC4F41-ED78-4796-BE7D-6ADBED78783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358627" y="2262524"/>
            <a:ext cx="3788567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19B8BE2-A72A-4318-A608-905C67A42AD7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 flipV="1">
            <a:off x="2358627" y="2262524"/>
            <a:ext cx="3788567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289D5C-5507-45B2-B18E-AB16CA4ED0BB}"/>
              </a:ext>
            </a:extLst>
          </p:cNvPr>
          <p:cNvSpPr/>
          <p:nvPr/>
        </p:nvSpPr>
        <p:spPr>
          <a:xfrm>
            <a:off x="2201416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F9CB62B6-D439-42EB-B459-86EDC0879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28738"/>
              </p:ext>
            </p:extLst>
          </p:nvPr>
        </p:nvGraphicFramePr>
        <p:xfrm>
          <a:off x="5865573" y="4189609"/>
          <a:ext cx="2749455" cy="1572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1873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74DEB9DC-CDEB-483F-8A12-A9E20119AE24}"/>
              </a:ext>
            </a:extLst>
          </p:cNvPr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B5C0D48-7F67-4F99-8DDB-AD16968C89BF}"/>
              </a:ext>
            </a:extLst>
          </p:cNvPr>
          <p:cNvSpPr/>
          <p:nvPr/>
        </p:nvSpPr>
        <p:spPr>
          <a:xfrm>
            <a:off x="372885" y="4278720"/>
            <a:ext cx="5207226" cy="11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employee e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LEFT OUTER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department 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77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오른쪽 외부 조인 </a:t>
            </a:r>
            <a:r>
              <a:rPr lang="en-US" altLang="ko-KR" dirty="0"/>
              <a:t>(RIGHT OUTER JOIN)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4BDB5-0594-43EB-8F4F-AAAD7E1CE1B3}"/>
              </a:ext>
            </a:extLst>
          </p:cNvPr>
          <p:cNvSpPr txBox="1"/>
          <p:nvPr/>
        </p:nvSpPr>
        <p:spPr>
          <a:xfrm>
            <a:off x="828654" y="1193353"/>
            <a:ext cx="535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table1(</a:t>
            </a:r>
            <a:r>
              <a:rPr lang="ko-KR" altLang="en-US" dirty="0"/>
              <a:t>왼쪽 테이블</a:t>
            </a:r>
            <a:r>
              <a:rPr lang="en-US" altLang="ko-KR" dirty="0"/>
              <a:t>)</a:t>
            </a:r>
            <a:r>
              <a:rPr lang="ko-KR" altLang="en-US" dirty="0"/>
              <a:t>은 일치하는 정보만 출력되고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table2(</a:t>
            </a:r>
            <a:r>
              <a:rPr lang="ko-KR" altLang="en-US" dirty="0"/>
              <a:t>오른쪽 테이블</a:t>
            </a:r>
            <a:r>
              <a:rPr lang="en-US" altLang="ko-KR" dirty="0"/>
              <a:t>)</a:t>
            </a:r>
            <a:r>
              <a:rPr lang="ko-KR" altLang="en-US" dirty="0"/>
              <a:t>는 모든 정보가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0B60E2-F2B4-41A2-8FEF-033F21C6B32A}"/>
              </a:ext>
            </a:extLst>
          </p:cNvPr>
          <p:cNvSpPr/>
          <p:nvPr/>
        </p:nvSpPr>
        <p:spPr>
          <a:xfrm>
            <a:off x="828654" y="2080983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RIGHT OUTER 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0DE1EF-82D9-4044-9FD1-3E177BE2D958}"/>
              </a:ext>
            </a:extLst>
          </p:cNvPr>
          <p:cNvSpPr/>
          <p:nvPr/>
        </p:nvSpPr>
        <p:spPr>
          <a:xfrm>
            <a:off x="828654" y="3969240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table1.column(+)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60917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04027"/>
              </p:ext>
            </p:extLst>
          </p:nvPr>
        </p:nvGraphicFramePr>
        <p:xfrm>
          <a:off x="5907574" y="4037672"/>
          <a:ext cx="3063093" cy="183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1031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02103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021031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dept_name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총무부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229689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기획부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212997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95701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오른쪽 외부 조인 </a:t>
            </a:r>
            <a:r>
              <a:rPr lang="en-US" altLang="ko-KR" dirty="0"/>
              <a:t>(RIGHT OUTER JOIN)</a:t>
            </a:r>
            <a:endParaRPr lang="ko-KR" altLang="en-US" dirty="0"/>
          </a:p>
        </p:txBody>
      </p:sp>
      <p:sp>
        <p:nvSpPr>
          <p:cNvPr id="2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048E3F-7141-49A6-9B50-728A8BC62F03}"/>
              </a:ext>
            </a:extLst>
          </p:cNvPr>
          <p:cNvSpPr/>
          <p:nvPr/>
        </p:nvSpPr>
        <p:spPr>
          <a:xfrm>
            <a:off x="395536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F908780-4119-4067-8ED8-D2C86F59F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80453"/>
              </p:ext>
            </p:extLst>
          </p:nvPr>
        </p:nvGraphicFramePr>
        <p:xfrm>
          <a:off x="467543" y="1609597"/>
          <a:ext cx="5112568" cy="157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Salary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36223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E4D61C05-557C-4324-A89B-A1EC82480AAC}"/>
              </a:ext>
            </a:extLst>
          </p:cNvPr>
          <p:cNvSpPr txBox="1"/>
          <p:nvPr/>
        </p:nvSpPr>
        <p:spPr>
          <a:xfrm>
            <a:off x="5742927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9E9CB0F-7997-42CE-BF50-8B7019E21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64673"/>
              </p:ext>
            </p:extLst>
          </p:nvPr>
        </p:nvGraphicFramePr>
        <p:xfrm>
          <a:off x="5796136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FA8F5F-7B84-4271-82D4-29552939173E}"/>
              </a:ext>
            </a:extLst>
          </p:cNvPr>
          <p:cNvSpPr/>
          <p:nvPr/>
        </p:nvSpPr>
        <p:spPr>
          <a:xfrm>
            <a:off x="2206555" y="3171823"/>
            <a:ext cx="93801" cy="6076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굽은 화살표 20">
            <a:extLst>
              <a:ext uri="{FF2B5EF4-FFF2-40B4-BE49-F238E27FC236}">
                <a16:creationId xmlns:a16="http://schemas.microsoft.com/office/drawing/2014/main" id="{4DDAA986-AC5A-4252-8546-B864B8EAD4B6}"/>
              </a:ext>
            </a:extLst>
          </p:cNvPr>
          <p:cNvSpPr/>
          <p:nvPr/>
        </p:nvSpPr>
        <p:spPr>
          <a:xfrm flipV="1">
            <a:off x="5076056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F0DDDB-0E39-4751-9654-080D2C552C6A}"/>
              </a:ext>
            </a:extLst>
          </p:cNvPr>
          <p:cNvSpPr txBox="1"/>
          <p:nvPr/>
        </p:nvSpPr>
        <p:spPr>
          <a:xfrm>
            <a:off x="3240911" y="3316844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RIGHT OUTER JOIN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B0B292-F1B1-4352-89FD-ABC579640444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358627" y="2003129"/>
            <a:ext cx="3788567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6FD6CE-6E1E-456E-90EE-E01BAD9009C6}"/>
              </a:ext>
            </a:extLst>
          </p:cNvPr>
          <p:cNvSpPr/>
          <p:nvPr/>
        </p:nvSpPr>
        <p:spPr>
          <a:xfrm>
            <a:off x="1939477" y="1871662"/>
            <a:ext cx="627956" cy="12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F7004C-5D8B-49F3-8DA2-2E51CE550796}"/>
              </a:ext>
            </a:extLst>
          </p:cNvPr>
          <p:cNvSpPr/>
          <p:nvPr/>
        </p:nvSpPr>
        <p:spPr>
          <a:xfrm>
            <a:off x="6106406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DEF7EA6-9673-4B75-BCBA-8DD790D240C0}"/>
              </a:ext>
            </a:extLst>
          </p:cNvPr>
          <p:cNvSpPr/>
          <p:nvPr/>
        </p:nvSpPr>
        <p:spPr>
          <a:xfrm>
            <a:off x="2148283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4C36051-C05C-481B-B7B4-9D647B3CFED5}"/>
              </a:ext>
            </a:extLst>
          </p:cNvPr>
          <p:cNvSpPr/>
          <p:nvPr/>
        </p:nvSpPr>
        <p:spPr>
          <a:xfrm>
            <a:off x="2148283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69D5AAD-2475-4881-8872-1F5EFAA556BA}"/>
              </a:ext>
            </a:extLst>
          </p:cNvPr>
          <p:cNvSpPr/>
          <p:nvPr/>
        </p:nvSpPr>
        <p:spPr>
          <a:xfrm>
            <a:off x="614719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79DFE64-EF1A-473D-B59B-40AC6801BA8F}"/>
              </a:ext>
            </a:extLst>
          </p:cNvPr>
          <p:cNvSpPr/>
          <p:nvPr/>
        </p:nvSpPr>
        <p:spPr>
          <a:xfrm>
            <a:off x="2148283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C2875A-BCEF-4C0E-A9D5-7BD35DEF036D}"/>
              </a:ext>
            </a:extLst>
          </p:cNvPr>
          <p:cNvSpPr/>
          <p:nvPr/>
        </p:nvSpPr>
        <p:spPr>
          <a:xfrm>
            <a:off x="2148283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22FD632-A081-45F4-A390-1D009279EFFA}"/>
              </a:ext>
            </a:extLst>
          </p:cNvPr>
          <p:cNvSpPr/>
          <p:nvPr/>
        </p:nvSpPr>
        <p:spPr>
          <a:xfrm>
            <a:off x="614719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EAFA0A8-ABD6-405F-B872-63E79E784B82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2358627" y="2003129"/>
            <a:ext cx="3788567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B9AEAE1-7C22-4C4A-92BA-5E866AB2755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358627" y="2262524"/>
            <a:ext cx="3788567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72AAEFA-740A-4253-9B41-D6CB68D87FB0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 flipV="1">
            <a:off x="2358627" y="2262524"/>
            <a:ext cx="3788567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93A02C-2508-4123-B45D-317EBF26D919}"/>
              </a:ext>
            </a:extLst>
          </p:cNvPr>
          <p:cNvSpPr/>
          <p:nvPr/>
        </p:nvSpPr>
        <p:spPr>
          <a:xfrm>
            <a:off x="2201416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CAD2E86-5304-4A98-A526-4EBDBC65F167}"/>
              </a:ext>
            </a:extLst>
          </p:cNvPr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9D8AE3-FC62-4C98-BDBE-7CD243A4C4B1}"/>
              </a:ext>
            </a:extLst>
          </p:cNvPr>
          <p:cNvSpPr/>
          <p:nvPr/>
        </p:nvSpPr>
        <p:spPr>
          <a:xfrm>
            <a:off x="372885" y="4278720"/>
            <a:ext cx="5207226" cy="11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employee e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RIGHT OUTER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department 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581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OUTER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0948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FULL OUTER JOIN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LEFT OUTER JOIN </a:t>
            </a:r>
            <a:r>
              <a:rPr lang="ko-KR" altLang="en-US" dirty="0"/>
              <a:t>과 </a:t>
            </a:r>
            <a:r>
              <a:rPr lang="en-US" altLang="ko-KR" dirty="0"/>
              <a:t>RIGHT OUTER JOIN </a:t>
            </a:r>
            <a:r>
              <a:rPr lang="ko-KR" altLang="en-US" dirty="0"/>
              <a:t>을 동시에 실행한 결과를 출력한다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(+)</a:t>
            </a:r>
            <a:r>
              <a:rPr lang="ko-KR" altLang="en-US" dirty="0"/>
              <a:t>를 활용하려면 </a:t>
            </a:r>
            <a:r>
              <a:rPr lang="en-US" altLang="ko-KR" dirty="0"/>
              <a:t>UNION </a:t>
            </a:r>
            <a:r>
              <a:rPr lang="ko-KR" altLang="en-US" dirty="0"/>
              <a:t>처리가 필요하기 때문에 복잡하다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</a:t>
            </a:r>
          </a:p>
          <a:p>
            <a:pPr marL="288036" lvl="3" indent="0">
              <a:buNone/>
            </a:pPr>
            <a:r>
              <a:rPr lang="en-US" altLang="ko-KR" dirty="0"/>
              <a:t>FROM employee e FULL OUTER JOIN department d</a:t>
            </a:r>
          </a:p>
          <a:p>
            <a:pPr marL="288036" lvl="3" indent="0">
              <a:buNone/>
            </a:pPr>
            <a:r>
              <a:rPr lang="en-US" altLang="ko-KR" dirty="0"/>
              <a:t>ON </a:t>
            </a:r>
            <a:r>
              <a:rPr lang="en-US" altLang="ko-KR" dirty="0" err="1"/>
              <a:t>e.column</a:t>
            </a:r>
            <a:r>
              <a:rPr lang="en-US" altLang="ko-KR" dirty="0"/>
              <a:t> = </a:t>
            </a:r>
            <a:r>
              <a:rPr lang="en-US" altLang="ko-KR" dirty="0" err="1"/>
              <a:t>d.column</a:t>
            </a:r>
            <a:r>
              <a:rPr lang="en-US" altLang="ko-KR" dirty="0"/>
              <a:t>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11708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SELF JOIN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>
                <a:highlight>
                  <a:srgbClr val="FFFF00"/>
                </a:highlight>
              </a:rPr>
              <a:t>하나의 테이블내에 있는 컬럼끼리 연결하는 조인</a:t>
            </a:r>
            <a:r>
              <a:rPr lang="ko-KR" altLang="en-US" dirty="0"/>
              <a:t>이 필요한 경우에 사용한다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조인 대상 테이블이 자신 하나뿐이라는 것을 제외하면</a:t>
            </a:r>
            <a:br>
              <a:rPr lang="en-US" altLang="ko-KR" dirty="0"/>
            </a:br>
            <a:r>
              <a:rPr lang="en-US" altLang="ko-KR" dirty="0"/>
              <a:t> INNER JOIN </a:t>
            </a:r>
            <a:r>
              <a:rPr lang="ko-KR" altLang="en-US" dirty="0"/>
              <a:t>의 동등 비교 조건과 다를 것이 없다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테이블에 </a:t>
            </a:r>
            <a:r>
              <a:rPr lang="ko-KR" altLang="en-US" dirty="0">
                <a:highlight>
                  <a:srgbClr val="FFFF00"/>
                </a:highlight>
              </a:rPr>
              <a:t>각각 다른 별명을 붙여서 처리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ORACLE 9i </a:t>
            </a:r>
            <a:r>
              <a:rPr lang="ko-KR" altLang="en-US" dirty="0"/>
              <a:t>이후는 </a:t>
            </a:r>
            <a:r>
              <a:rPr lang="en-US" altLang="ko-KR" dirty="0"/>
              <a:t>JOIN ON </a:t>
            </a:r>
            <a:r>
              <a:rPr lang="ko-KR" altLang="en-US" dirty="0"/>
              <a:t>으로 처리한다</a:t>
            </a:r>
            <a:r>
              <a:rPr lang="en-US" altLang="ko-KR" dirty="0"/>
              <a:t>.</a:t>
            </a:r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 </a:t>
            </a:r>
          </a:p>
          <a:p>
            <a:pPr marL="288036" lvl="3" indent="0">
              <a:buNone/>
            </a:pPr>
            <a:r>
              <a:rPr lang="en-US" altLang="ko-KR" dirty="0"/>
              <a:t>FROM </a:t>
            </a:r>
            <a:r>
              <a:rPr lang="en-US" altLang="ko-KR" dirty="0">
                <a:highlight>
                  <a:srgbClr val="FFFF00"/>
                </a:highlight>
              </a:rPr>
              <a:t>employee e1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FFFF00"/>
                </a:highlight>
              </a:rPr>
              <a:t>employee e2</a:t>
            </a:r>
          </a:p>
          <a:p>
            <a:pPr marL="288036" lvl="3" indent="0">
              <a:buNone/>
            </a:pPr>
            <a:r>
              <a:rPr lang="en-US" altLang="ko-KR" dirty="0"/>
              <a:t>WHERE e1.column = e2.column;</a:t>
            </a:r>
          </a:p>
          <a:p>
            <a:pPr marL="288036" lvl="3" indent="0">
              <a:buNone/>
            </a:pPr>
            <a:r>
              <a:rPr lang="ko-KR" altLang="en-US" dirty="0"/>
              <a:t>   </a:t>
            </a:r>
            <a:r>
              <a:rPr lang="ko-KR" altLang="en-US" sz="1400" i="1" dirty="0"/>
              <a:t>또는</a:t>
            </a:r>
            <a:endParaRPr lang="en-US" altLang="ko-KR" i="1" dirty="0"/>
          </a:p>
          <a:p>
            <a:pPr marL="288036" lvl="3" indent="0">
              <a:buNone/>
            </a:pPr>
            <a:r>
              <a:rPr lang="en-US" altLang="ko-KR" dirty="0"/>
              <a:t>SELECT *</a:t>
            </a:r>
          </a:p>
          <a:p>
            <a:pPr marL="288036" lvl="3" indent="0">
              <a:buNone/>
            </a:pPr>
            <a:r>
              <a:rPr lang="en-US" altLang="ko-KR" dirty="0"/>
              <a:t>FROM </a:t>
            </a:r>
            <a:r>
              <a:rPr lang="en-US" altLang="ko-KR" dirty="0">
                <a:highlight>
                  <a:srgbClr val="FFFF00"/>
                </a:highlight>
              </a:rPr>
              <a:t>employee e1 </a:t>
            </a:r>
            <a:r>
              <a:rPr lang="en-US" altLang="ko-KR" dirty="0"/>
              <a:t>JOIN </a:t>
            </a:r>
            <a:r>
              <a:rPr lang="en-US" altLang="ko-KR" dirty="0">
                <a:highlight>
                  <a:srgbClr val="FFFF00"/>
                </a:highlight>
              </a:rPr>
              <a:t>employee e2</a:t>
            </a:r>
          </a:p>
          <a:p>
            <a:pPr marL="288036" lvl="3" indent="0">
              <a:buNone/>
            </a:pPr>
            <a:r>
              <a:rPr lang="en-US" altLang="ko-KR" dirty="0"/>
              <a:t>ON e1.column = e2.column;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1043FB-6E75-425D-976E-B6787155B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3" t="31801" r="61813" b="9399"/>
          <a:stretch/>
        </p:blipFill>
        <p:spPr>
          <a:xfrm>
            <a:off x="6156176" y="2003496"/>
            <a:ext cx="2987824" cy="4182954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108BF9-D71A-4760-B680-CC6515E02755}"/>
              </a:ext>
            </a:extLst>
          </p:cNvPr>
          <p:cNvGrpSpPr/>
          <p:nvPr/>
        </p:nvGrpSpPr>
        <p:grpSpPr>
          <a:xfrm>
            <a:off x="5865285" y="2266500"/>
            <a:ext cx="2296800" cy="1562760"/>
            <a:chOff x="5865285" y="2266500"/>
            <a:chExt cx="2296800" cy="156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94A8EBF-CC88-4CC2-A582-4A376E260630}"/>
                    </a:ext>
                  </a:extLst>
                </p14:cNvPr>
                <p14:cNvContentPartPr/>
                <p14:nvPr/>
              </p14:nvContentPartPr>
              <p14:xfrm>
                <a:off x="5865285" y="2389980"/>
                <a:ext cx="307080" cy="13345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94A8EBF-CC88-4CC2-A582-4A376E26063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56645" y="2380980"/>
                  <a:ext cx="324720" cy="13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E59421F-5949-41C2-87DB-796B8F5BE8BC}"/>
                    </a:ext>
                  </a:extLst>
                </p14:cNvPr>
                <p14:cNvContentPartPr/>
                <p14:nvPr/>
              </p14:nvContentPartPr>
              <p14:xfrm>
                <a:off x="6083805" y="2266500"/>
                <a:ext cx="75240" cy="2160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E59421F-5949-41C2-87DB-796B8F5BE8B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75165" y="2257500"/>
                  <a:ext cx="92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DCD9E93-C5B6-4D2B-B389-646426D8100C}"/>
                    </a:ext>
                  </a:extLst>
                </p14:cNvPr>
                <p14:cNvContentPartPr/>
                <p14:nvPr/>
              </p14:nvContentPartPr>
              <p14:xfrm>
                <a:off x="7562685" y="2456940"/>
                <a:ext cx="599400" cy="104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DCD9E93-C5B6-4D2B-B389-646426D8100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54045" y="2448300"/>
                  <a:ext cx="617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42F7A31-E4F6-47A6-9081-AA465F9BAA5B}"/>
                    </a:ext>
                  </a:extLst>
                </p14:cNvPr>
                <p14:cNvContentPartPr/>
                <p14:nvPr/>
              </p14:nvContentPartPr>
              <p14:xfrm>
                <a:off x="7591485" y="3799020"/>
                <a:ext cx="570600" cy="302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42F7A31-E4F6-47A6-9081-AA465F9BAA5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82485" y="3790020"/>
                  <a:ext cx="588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C5E537C-6648-4E15-AA12-F1BC5BF580FB}"/>
                    </a:ext>
                  </a:extLst>
                </p14:cNvPr>
                <p14:cNvContentPartPr/>
                <p14:nvPr/>
              </p14:nvContentPartPr>
              <p14:xfrm>
                <a:off x="6476925" y="2456940"/>
                <a:ext cx="666000" cy="298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C5E537C-6648-4E15-AA12-F1BC5BF580F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67925" y="2448300"/>
                  <a:ext cx="68364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4666DB80-4D04-463B-ADD4-EFA838A59996}"/>
                  </a:ext>
                </a:extLst>
              </p14:cNvPr>
              <p14:cNvContentPartPr/>
              <p14:nvPr/>
            </p14:nvContentPartPr>
            <p14:xfrm>
              <a:off x="6429405" y="3800100"/>
              <a:ext cx="694800" cy="1008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4666DB80-4D04-463B-ADD4-EFA838A5999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20405" y="3791100"/>
                <a:ext cx="7124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4B2EFB2-E40A-475F-A95B-AFF369E8C93D}"/>
                  </a:ext>
                </a:extLst>
              </p14:cNvPr>
              <p14:cNvContentPartPr/>
              <p14:nvPr/>
            </p14:nvContentPartPr>
            <p14:xfrm>
              <a:off x="6372165" y="4788660"/>
              <a:ext cx="1771200" cy="5004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4B2EFB2-E40A-475F-A95B-AFF369E8C93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63165" y="4780020"/>
                <a:ext cx="1788840" cy="67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87729FC-B236-47B4-A27B-01C4008C5C8D}"/>
              </a:ext>
            </a:extLst>
          </p:cNvPr>
          <p:cNvSpPr txBox="1"/>
          <p:nvPr/>
        </p:nvSpPr>
        <p:spPr>
          <a:xfrm>
            <a:off x="4264180" y="852604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테이블 내에서 다른 칼럼 참조하는 경우</a:t>
            </a:r>
          </a:p>
        </p:txBody>
      </p:sp>
    </p:spTree>
    <p:extLst>
      <p:ext uri="{BB962C8B-B14F-4D97-AF65-F5344CB8AC3E}">
        <p14:creationId xmlns:p14="http://schemas.microsoft.com/office/powerpoint/2010/main" val="306249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조인 순서 </a:t>
            </a:r>
            <a:r>
              <a:rPr lang="en-US" altLang="ko-KR" dirty="0"/>
              <a:t>(Join order)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920660"/>
          </a:xfrm>
        </p:spPr>
        <p:txBody>
          <a:bodyPr>
            <a:normAutofit/>
          </a:bodyPr>
          <a:lstStyle/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dirty="0"/>
              <a:t>Driving Table (</a:t>
            </a:r>
            <a:r>
              <a:rPr lang="ko-KR" altLang="en-US" dirty="0" err="1"/>
              <a:t>드라이빙</a:t>
            </a:r>
            <a:r>
              <a:rPr lang="ko-KR" altLang="en-US" dirty="0"/>
              <a:t> 테이블</a:t>
            </a:r>
            <a:r>
              <a:rPr lang="en-US" altLang="ko-KR" dirty="0"/>
              <a:t>, </a:t>
            </a:r>
            <a:r>
              <a:rPr lang="ko-KR" altLang="en-US" dirty="0"/>
              <a:t>주 테이블</a:t>
            </a:r>
            <a:r>
              <a:rPr lang="en-US" altLang="ko-KR" dirty="0"/>
              <a:t>, </a:t>
            </a:r>
            <a:r>
              <a:rPr lang="ko-KR" altLang="en-US" dirty="0" err="1"/>
              <a:t>주키를</a:t>
            </a:r>
            <a:r>
              <a:rPr lang="ko-KR" altLang="en-US" dirty="0"/>
              <a:t> 사용하는 테이블</a:t>
            </a:r>
            <a:r>
              <a:rPr lang="en-US" altLang="ko-KR" dirty="0"/>
              <a:t>)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두 개의 테이블이 </a:t>
            </a:r>
            <a:r>
              <a:rPr lang="en-US" altLang="ko-KR" sz="1400" dirty="0"/>
              <a:t>JOIN </a:t>
            </a:r>
            <a:r>
              <a:rPr lang="ko-KR" altLang="en-US" sz="1400" dirty="0"/>
              <a:t>되는 경우 </a:t>
            </a:r>
            <a:r>
              <a:rPr lang="ko-KR" altLang="en-US" sz="1400" dirty="0">
                <a:highlight>
                  <a:srgbClr val="FFFF00"/>
                </a:highlight>
              </a:rPr>
              <a:t>먼저 처리되는 테이블</a:t>
            </a:r>
            <a:r>
              <a:rPr lang="ko-KR" altLang="en-US" sz="1400" dirty="0"/>
              <a:t>을 의미한다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>
                <a:highlight>
                  <a:srgbClr val="FFFF00"/>
                </a:highlight>
              </a:rPr>
              <a:t>INDEX </a:t>
            </a:r>
            <a:r>
              <a:rPr lang="ko-KR" altLang="en-US" sz="1400" dirty="0">
                <a:highlight>
                  <a:srgbClr val="FFFF00"/>
                </a:highlight>
              </a:rPr>
              <a:t>가 설정된 칼럼</a:t>
            </a:r>
            <a:r>
              <a:rPr lang="en-US" altLang="ko-KR" sz="1400" dirty="0">
                <a:highlight>
                  <a:srgbClr val="FFFF00"/>
                </a:highlight>
              </a:rPr>
              <a:t>(PK)</a:t>
            </a:r>
            <a:r>
              <a:rPr lang="ko-KR" altLang="en-US" sz="1400" dirty="0"/>
              <a:t>을 </a:t>
            </a:r>
            <a:r>
              <a:rPr lang="en-US" altLang="ko-KR" sz="1400" dirty="0">
                <a:highlight>
                  <a:srgbClr val="FFFF00"/>
                </a:highlight>
              </a:rPr>
              <a:t>WHERE </a:t>
            </a:r>
            <a:r>
              <a:rPr lang="ko-KR" altLang="en-US" sz="1400" dirty="0">
                <a:highlight>
                  <a:srgbClr val="FFFF00"/>
                </a:highlight>
              </a:rPr>
              <a:t>절</a:t>
            </a:r>
            <a:r>
              <a:rPr lang="ko-KR" altLang="en-US" sz="1400" dirty="0"/>
              <a:t>의 상수 조건에서 활용할 수 있어야 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dirty="0"/>
              <a:t>Driven Table (</a:t>
            </a:r>
            <a:r>
              <a:rPr lang="ko-KR" altLang="en-US" dirty="0" err="1"/>
              <a:t>드리븐</a:t>
            </a:r>
            <a:r>
              <a:rPr lang="ko-KR" altLang="en-US" dirty="0"/>
              <a:t> 테이블</a:t>
            </a:r>
            <a:r>
              <a:rPr lang="en-US" altLang="ko-KR" dirty="0"/>
              <a:t>, </a:t>
            </a:r>
            <a:r>
              <a:rPr lang="ko-KR" altLang="en-US" dirty="0"/>
              <a:t>보조 테이블</a:t>
            </a:r>
            <a:r>
              <a:rPr lang="en-US" altLang="ko-KR" dirty="0"/>
              <a:t>, </a:t>
            </a:r>
            <a:r>
              <a:rPr lang="ko-KR" altLang="en-US" dirty="0"/>
              <a:t>외래키를 사용하는 테이블</a:t>
            </a:r>
            <a:r>
              <a:rPr lang="en-US" altLang="ko-KR" dirty="0"/>
              <a:t>)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두 개의 테이블이 </a:t>
            </a:r>
            <a:r>
              <a:rPr lang="en-US" altLang="ko-KR" sz="1400" dirty="0"/>
              <a:t>JOIN </a:t>
            </a:r>
            <a:r>
              <a:rPr lang="ko-KR" altLang="en-US" sz="1400" dirty="0"/>
              <a:t>되는 경우 </a:t>
            </a:r>
            <a:r>
              <a:rPr lang="ko-KR" altLang="en-US" sz="1400" dirty="0">
                <a:highlight>
                  <a:srgbClr val="FFFF00"/>
                </a:highlight>
              </a:rPr>
              <a:t>나중에 처리되는 테이블</a:t>
            </a:r>
            <a:r>
              <a:rPr lang="ko-KR" altLang="en-US" sz="1400" dirty="0"/>
              <a:t>을 의미한다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Driving Table </a:t>
            </a:r>
            <a:r>
              <a:rPr lang="ko-KR" altLang="en-US" sz="1400" dirty="0"/>
              <a:t>로부터 상수 값을 받아서 사용한다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좋은 조인 순서 </a:t>
            </a:r>
            <a:r>
              <a:rPr lang="en-US" altLang="ko-KR" dirty="0"/>
              <a:t>(GOOD JOIN ORDER)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일반적으로 처리범위가 적은 쪽에서부터 </a:t>
            </a:r>
            <a:r>
              <a:rPr lang="ko-KR" altLang="en-US" sz="1400" dirty="0" err="1"/>
              <a:t>드라이빙</a:t>
            </a:r>
            <a:r>
              <a:rPr lang="ko-KR" altLang="en-US" sz="1400" dirty="0"/>
              <a:t> 되는 것이 좋다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>
                <a:highlight>
                  <a:srgbClr val="FFFF00"/>
                </a:highlight>
              </a:rPr>
              <a:t>Driving Table </a:t>
            </a:r>
            <a:r>
              <a:rPr lang="ko-KR" altLang="en-US" sz="1400" b="0" dirty="0">
                <a:highlight>
                  <a:srgbClr val="FFFF00"/>
                </a:highlight>
              </a:rPr>
              <a:t>은 </a:t>
            </a:r>
            <a:r>
              <a:rPr lang="en-US" altLang="ko-KR" sz="1400" b="0" dirty="0">
                <a:highlight>
                  <a:srgbClr val="FFFF00"/>
                </a:highlight>
              </a:rPr>
              <a:t>FROM </a:t>
            </a:r>
            <a:r>
              <a:rPr lang="ko-KR" altLang="en-US" sz="1400" b="0" dirty="0">
                <a:highlight>
                  <a:srgbClr val="FFFF00"/>
                </a:highlight>
              </a:rPr>
              <a:t>절의 가장 왼쪽에 위치시킨다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>
                <a:highlight>
                  <a:srgbClr val="FFFF00"/>
                </a:highlight>
              </a:rPr>
              <a:t>JOIN </a:t>
            </a:r>
            <a:r>
              <a:rPr lang="ko-KR" altLang="en-US" sz="1400" b="0" dirty="0">
                <a:highlight>
                  <a:srgbClr val="FFFF00"/>
                </a:highlight>
              </a:rPr>
              <a:t>조건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테이블간의 연관 관계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WHERE </a:t>
            </a:r>
            <a:r>
              <a:rPr lang="ko-KR" altLang="en-US" sz="1400" b="0" dirty="0"/>
              <a:t>절에서 </a:t>
            </a:r>
            <a:r>
              <a:rPr lang="ko-KR" altLang="en-US" sz="1400" b="0" dirty="0">
                <a:highlight>
                  <a:srgbClr val="FFFF00"/>
                </a:highlight>
              </a:rPr>
              <a:t>가장 먼저 작성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br>
              <a:rPr lang="en-US" altLang="ko-KR" sz="1400" b="0" dirty="0"/>
            </a:br>
            <a:r>
              <a:rPr lang="ko-KR" altLang="en-US" sz="1400" b="0" dirty="0"/>
              <a:t>이 때 </a:t>
            </a:r>
            <a:r>
              <a:rPr lang="en-US" altLang="ko-KR" sz="1400" b="0" dirty="0"/>
              <a:t>Driving Table </a:t>
            </a:r>
            <a:r>
              <a:rPr lang="ko-KR" altLang="en-US" sz="1400" b="0" dirty="0"/>
              <a:t>부터 연관 순서로 작성한다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JOIN </a:t>
            </a:r>
            <a:r>
              <a:rPr lang="ko-KR" altLang="en-US" sz="1400" b="0" dirty="0"/>
              <a:t>조건 이후에 작성하는 </a:t>
            </a:r>
            <a:r>
              <a:rPr lang="ko-KR" altLang="en-US" sz="1400" b="0" dirty="0">
                <a:highlight>
                  <a:srgbClr val="FFFF00"/>
                </a:highlight>
              </a:rPr>
              <a:t>일반 조건</a:t>
            </a:r>
            <a:r>
              <a:rPr lang="ko-KR" altLang="en-US" sz="1400" b="0" dirty="0"/>
              <a:t>은 </a:t>
            </a:r>
            <a:r>
              <a:rPr lang="en-US" altLang="ko-KR" sz="1400" b="0" dirty="0">
                <a:highlight>
                  <a:srgbClr val="FFFF00"/>
                </a:highlight>
              </a:rPr>
              <a:t>Driving Table </a:t>
            </a:r>
            <a:r>
              <a:rPr lang="ko-KR" altLang="en-US" sz="1400" b="0" dirty="0">
                <a:highlight>
                  <a:srgbClr val="FFFF00"/>
                </a:highlight>
              </a:rPr>
              <a:t>의 조건을 </a:t>
            </a:r>
            <a:br>
              <a:rPr lang="en-US" altLang="ko-KR" sz="1400" b="0" dirty="0">
                <a:highlight>
                  <a:srgbClr val="FFFF00"/>
                </a:highlight>
              </a:rPr>
            </a:br>
            <a:r>
              <a:rPr lang="ko-KR" altLang="en-US" sz="1400" b="0" dirty="0">
                <a:highlight>
                  <a:srgbClr val="FFFF00"/>
                </a:highlight>
              </a:rPr>
              <a:t>먼저 작성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Driving Table 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Sampling </a:t>
            </a:r>
            <a:r>
              <a:rPr lang="ko-KR" altLang="en-US" sz="1400" b="0" dirty="0"/>
              <a:t>개수를 줄여서 처리하기 위함이다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34687-2CF9-4360-9CE7-133F1A9655BE}"/>
              </a:ext>
            </a:extLst>
          </p:cNvPr>
          <p:cNvSpPr txBox="1"/>
          <p:nvPr/>
        </p:nvSpPr>
        <p:spPr>
          <a:xfrm>
            <a:off x="6228184" y="3091598"/>
            <a:ext cx="279275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 </a:t>
            </a:r>
            <a:r>
              <a:rPr lang="ko-KR" altLang="en-US" sz="1100" dirty="0" err="1"/>
              <a:t>조회할칼럼</a:t>
            </a:r>
            <a:endParaRPr lang="ko-KR" altLang="en-US" sz="1100" dirty="0"/>
          </a:p>
          <a:p>
            <a:r>
              <a:rPr lang="ko-KR" altLang="en-US" sz="1100" dirty="0"/>
              <a:t> </a:t>
            </a:r>
            <a:r>
              <a:rPr lang="en-US" altLang="ko-KR" sz="1100" dirty="0"/>
              <a:t>FROM </a:t>
            </a:r>
            <a:r>
              <a:rPr lang="ko-KR" altLang="en-US" sz="1100" dirty="0"/>
              <a:t>주테이블</a:t>
            </a:r>
            <a:r>
              <a:rPr lang="en-US" altLang="ko-KR" sz="1100" dirty="0"/>
              <a:t> JOIN </a:t>
            </a:r>
            <a:r>
              <a:rPr lang="ko-KR" altLang="en-US" sz="1100" dirty="0"/>
              <a:t>보조테이블</a:t>
            </a:r>
            <a:endParaRPr lang="en-US" altLang="ko-KR" sz="1100" dirty="0"/>
          </a:p>
          <a:p>
            <a:r>
              <a:rPr lang="en-US" altLang="ko-KR" sz="1100" dirty="0"/>
              <a:t>    ON  </a:t>
            </a:r>
            <a:r>
              <a:rPr lang="ko-KR" altLang="en-US" sz="1100" dirty="0"/>
              <a:t>주테이블</a:t>
            </a:r>
            <a:r>
              <a:rPr lang="en-US" altLang="ko-KR" sz="1100" dirty="0"/>
              <a:t>.</a:t>
            </a:r>
            <a:r>
              <a:rPr lang="ko-KR" altLang="en-US" sz="1100" dirty="0"/>
              <a:t>칼럼 </a:t>
            </a:r>
            <a:r>
              <a:rPr lang="en-US" altLang="ko-KR" sz="1100" dirty="0"/>
              <a:t>= </a:t>
            </a:r>
            <a:r>
              <a:rPr lang="ko-KR" altLang="en-US" sz="1100" dirty="0"/>
              <a:t>보조테이블</a:t>
            </a:r>
            <a:r>
              <a:rPr lang="en-US" altLang="ko-KR" sz="1100" dirty="0"/>
              <a:t>.</a:t>
            </a:r>
            <a:r>
              <a:rPr lang="ko-KR" altLang="en-US" sz="1100" dirty="0"/>
              <a:t>칼럼</a:t>
            </a:r>
            <a:endParaRPr lang="en-US" altLang="ko-KR" sz="1100" dirty="0"/>
          </a:p>
          <a:p>
            <a:r>
              <a:rPr lang="en-US" altLang="ko-KR" sz="1100" dirty="0"/>
              <a:t>WHERE </a:t>
            </a:r>
            <a:r>
              <a:rPr lang="ko-KR" altLang="en-US" sz="1100" dirty="0"/>
              <a:t>주테이블</a:t>
            </a:r>
            <a:r>
              <a:rPr lang="en-US" altLang="ko-KR" sz="1100" dirty="0"/>
              <a:t>.</a:t>
            </a:r>
            <a:r>
              <a:rPr lang="ko-KR" altLang="en-US" sz="1100" dirty="0"/>
              <a:t>조건</a:t>
            </a:r>
            <a:endParaRPr lang="en-US" altLang="ko-KR" sz="1100" dirty="0"/>
          </a:p>
          <a:p>
            <a:r>
              <a:rPr lang="en-US" altLang="ko-KR" sz="1100" dirty="0"/>
              <a:t>    AND </a:t>
            </a:r>
            <a:r>
              <a:rPr lang="ko-KR" altLang="en-US" sz="1100" dirty="0"/>
              <a:t>보조테이블</a:t>
            </a:r>
            <a:r>
              <a:rPr lang="en-US" altLang="ko-KR" sz="1100" dirty="0"/>
              <a:t>.</a:t>
            </a:r>
            <a:r>
              <a:rPr lang="ko-KR" altLang="en-US" sz="1100" dirty="0"/>
              <a:t>조건</a:t>
            </a:r>
            <a:r>
              <a:rPr lang="en-US" altLang="ko-KR" sz="1100" dirty="0"/>
              <a:t>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8310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0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75869"/>
              </p:ext>
            </p:extLst>
          </p:nvPr>
        </p:nvGraphicFramePr>
        <p:xfrm>
          <a:off x="323527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98911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53035"/>
              </p:ext>
            </p:extLst>
          </p:nvPr>
        </p:nvGraphicFramePr>
        <p:xfrm>
          <a:off x="5652120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5420" y="3181325"/>
            <a:ext cx="73805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highlight>
                  <a:srgbClr val="FFFF00"/>
                </a:highlight>
              </a:rPr>
              <a:t>데이터 중복을 최소화</a:t>
            </a:r>
            <a:r>
              <a:rPr lang="ko-KR" altLang="en-US" sz="1600" dirty="0"/>
              <a:t>하기 위해 데이터를 테이블로 분해하여 저장</a:t>
            </a:r>
            <a:r>
              <a:rPr lang="en-US" altLang="ko-KR" sz="1600" dirty="0"/>
              <a:t>(</a:t>
            </a:r>
            <a:r>
              <a:rPr lang="ko-KR" altLang="en-US" sz="1600" dirty="0">
                <a:highlight>
                  <a:srgbClr val="FFFF00"/>
                </a:highlight>
              </a:rPr>
              <a:t>정규화</a:t>
            </a:r>
            <a:r>
              <a:rPr lang="en-US" altLang="ko-KR" sz="1600" dirty="0"/>
              <a:t>)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직원 정보</a:t>
            </a:r>
            <a:r>
              <a:rPr lang="en-US" altLang="ko-KR" sz="1600" dirty="0"/>
              <a:t>, </a:t>
            </a:r>
            <a:r>
              <a:rPr lang="ko-KR" altLang="en-US" sz="1600" dirty="0"/>
              <a:t>부서 정보 구별하여 각 테이블에 저장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필요시</a:t>
            </a:r>
            <a:r>
              <a:rPr lang="ko-KR" altLang="en-US" sz="1600" dirty="0"/>
              <a:t> 두 테이블을 연계하여 필요한 정보를 검색할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직원의 부서에 대한 정보가 필요할 시 두 테이블 결합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369010" y="4797152"/>
            <a:ext cx="7862023" cy="11303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두 테이블을 결합하여 필요한 데이터를 찾는 것을 </a:t>
            </a:r>
            <a:r>
              <a:rPr lang="ko-KR" altLang="en-US" b="1" dirty="0">
                <a:solidFill>
                  <a:srgbClr val="FF0000"/>
                </a:solidFill>
              </a:rPr>
              <a:t>조인</a:t>
            </a:r>
            <a:r>
              <a:rPr lang="en-US" altLang="ko-KR" b="1" dirty="0">
                <a:solidFill>
                  <a:srgbClr val="FF0000"/>
                </a:solidFill>
              </a:rPr>
              <a:t>(JOIN)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두 테이블이 결합방식에 따라 다양한 조인 형태를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다중테이블 검색</a:t>
            </a: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11984F-A5C6-4A47-A20C-65FF27D85993}"/>
              </a:ext>
            </a:extLst>
          </p:cNvPr>
          <p:cNvGrpSpPr/>
          <p:nvPr/>
        </p:nvGrpSpPr>
        <p:grpSpPr>
          <a:xfrm>
            <a:off x="1961805" y="1371000"/>
            <a:ext cx="265680" cy="151920"/>
            <a:chOff x="1961805" y="1371000"/>
            <a:chExt cx="26568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69096468-4CE4-44FE-8E50-71F3DB0F97DE}"/>
                    </a:ext>
                  </a:extLst>
                </p14:cNvPr>
                <p14:cNvContentPartPr/>
                <p14:nvPr/>
              </p14:nvContentPartPr>
              <p14:xfrm>
                <a:off x="1961805" y="1371000"/>
                <a:ext cx="360" cy="15192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69096468-4CE4-44FE-8E50-71F3DB0F97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52805" y="1362360"/>
                  <a:ext cx="18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F580E34-8229-410F-B1F7-E1EBC564381E}"/>
                    </a:ext>
                  </a:extLst>
                </p14:cNvPr>
                <p14:cNvContentPartPr/>
                <p14:nvPr/>
              </p14:nvContentPartPr>
              <p14:xfrm>
                <a:off x="1980525" y="1371000"/>
                <a:ext cx="3564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F580E34-8229-410F-B1F7-E1EBC5643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1885" y="1362360"/>
                  <a:ext cx="53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763698E-DBD2-458A-BF73-AE4D5876D091}"/>
                    </a:ext>
                  </a:extLst>
                </p14:cNvPr>
                <p14:cNvContentPartPr/>
                <p14:nvPr/>
              </p14:nvContentPartPr>
              <p14:xfrm>
                <a:off x="1971525" y="1418520"/>
                <a:ext cx="45360" cy="3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763698E-DBD2-458A-BF73-AE4D5876D0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62525" y="1409880"/>
                  <a:ext cx="63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FAB8482-CD3C-4F1C-9F26-5766442FCD91}"/>
                    </a:ext>
                  </a:extLst>
                </p14:cNvPr>
                <p14:cNvContentPartPr/>
                <p14:nvPr/>
              </p14:nvContentPartPr>
              <p14:xfrm>
                <a:off x="2076285" y="1371000"/>
                <a:ext cx="360" cy="1141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FAB8482-CD3C-4F1C-9F26-5766442FCD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67285" y="1362360"/>
                  <a:ext cx="18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E386B4A-AE8A-47AE-BC6E-D062968E4609}"/>
                    </a:ext>
                  </a:extLst>
                </p14:cNvPr>
                <p14:cNvContentPartPr/>
                <p14:nvPr/>
              </p14:nvContentPartPr>
              <p14:xfrm>
                <a:off x="2076285" y="1378200"/>
                <a:ext cx="44280" cy="406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E386B4A-AE8A-47AE-BC6E-D062968E46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7285" y="1369560"/>
                  <a:ext cx="61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C47AB91-122E-4927-A0D4-21A9D28C5539}"/>
                    </a:ext>
                  </a:extLst>
                </p14:cNvPr>
                <p14:cNvContentPartPr/>
                <p14:nvPr/>
              </p14:nvContentPartPr>
              <p14:xfrm>
                <a:off x="2095005" y="1399800"/>
                <a:ext cx="132480" cy="939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C47AB91-122E-4927-A0D4-21A9D28C55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86365" y="1390800"/>
                  <a:ext cx="15012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6ACEA5F-3F67-491E-A186-CCD85116B5AC}"/>
              </a:ext>
            </a:extLst>
          </p:cNvPr>
          <p:cNvGrpSpPr/>
          <p:nvPr/>
        </p:nvGrpSpPr>
        <p:grpSpPr>
          <a:xfrm>
            <a:off x="5619405" y="1542720"/>
            <a:ext cx="177480" cy="180000"/>
            <a:chOff x="5619405" y="1542720"/>
            <a:chExt cx="177480" cy="1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BB86E63-A834-4A9D-A57C-89C323F84F20}"/>
                    </a:ext>
                  </a:extLst>
                </p14:cNvPr>
                <p14:cNvContentPartPr/>
                <p14:nvPr/>
              </p14:nvContentPartPr>
              <p14:xfrm>
                <a:off x="5628765" y="1561800"/>
                <a:ext cx="20160" cy="1609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BB86E63-A834-4A9D-A57C-89C323F84F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0125" y="1552800"/>
                  <a:ext cx="37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67292D7-4220-491D-82CE-490A82171CF1}"/>
                    </a:ext>
                  </a:extLst>
                </p14:cNvPr>
                <p14:cNvContentPartPr/>
                <p14:nvPr/>
              </p14:nvContentPartPr>
              <p14:xfrm>
                <a:off x="5619405" y="1570440"/>
                <a:ext cx="88920" cy="691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67292D7-4220-491D-82CE-490A82171C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10405" y="1561800"/>
                  <a:ext cx="106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5CF83B3-5246-491E-8DB8-8D5FF377E1B1}"/>
                    </a:ext>
                  </a:extLst>
                </p14:cNvPr>
                <p14:cNvContentPartPr/>
                <p14:nvPr/>
              </p14:nvContentPartPr>
              <p14:xfrm>
                <a:off x="5715885" y="1542720"/>
                <a:ext cx="9360" cy="1144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5CF83B3-5246-491E-8DB8-8D5FF377E1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06885" y="1534080"/>
                  <a:ext cx="27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FB32B01-E291-4F3D-9FB1-3A1FD6C9735E}"/>
                    </a:ext>
                  </a:extLst>
                </p14:cNvPr>
                <p14:cNvContentPartPr/>
                <p14:nvPr/>
              </p14:nvContentPartPr>
              <p14:xfrm>
                <a:off x="5724525" y="1556760"/>
                <a:ext cx="70560" cy="622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FB32B01-E291-4F3D-9FB1-3A1FD6C973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15885" y="1548120"/>
                  <a:ext cx="88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F514284-9390-48C6-897D-AE0749EA9A22}"/>
                    </a:ext>
                  </a:extLst>
                </p14:cNvPr>
                <p14:cNvContentPartPr/>
                <p14:nvPr/>
              </p14:nvContentPartPr>
              <p14:xfrm>
                <a:off x="5762325" y="1580520"/>
                <a:ext cx="34560" cy="889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F514284-9390-48C6-897D-AE0749EA9A2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53685" y="1571880"/>
                  <a:ext cx="5220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38007E96-EB2B-4F28-9219-A36E16B32533}"/>
                  </a:ext>
                </a:extLst>
              </p14:cNvPr>
              <p14:cNvContentPartPr/>
              <p14:nvPr/>
            </p14:nvContentPartPr>
            <p14:xfrm>
              <a:off x="2308485" y="1064640"/>
              <a:ext cx="3578040" cy="59256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38007E96-EB2B-4F28-9219-A36E16B3253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99485" y="1055640"/>
                <a:ext cx="359568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53A1923-C125-4D81-B28A-4B2590A9146F}"/>
                  </a:ext>
                </a:extLst>
              </p14:cNvPr>
              <p14:cNvContentPartPr/>
              <p14:nvPr/>
            </p14:nvContentPartPr>
            <p14:xfrm>
              <a:off x="5838645" y="1601760"/>
              <a:ext cx="77760" cy="6516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53A1923-C125-4D81-B28A-4B2590A9146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29645" y="1592760"/>
                <a:ext cx="9540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5514758E-5CC5-40E2-BA0B-D6B17CBD7B5F}"/>
              </a:ext>
            </a:extLst>
          </p:cNvPr>
          <p:cNvGrpSpPr/>
          <p:nvPr/>
        </p:nvGrpSpPr>
        <p:grpSpPr>
          <a:xfrm>
            <a:off x="3266085" y="1009920"/>
            <a:ext cx="418320" cy="132120"/>
            <a:chOff x="3266085" y="1009920"/>
            <a:chExt cx="418320" cy="13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0AFEA05-9217-444C-B7AC-67541F84128B}"/>
                    </a:ext>
                  </a:extLst>
                </p14:cNvPr>
                <p14:cNvContentPartPr/>
                <p14:nvPr/>
              </p14:nvContentPartPr>
              <p14:xfrm>
                <a:off x="3266085" y="1009920"/>
                <a:ext cx="192240" cy="1321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0AFEA05-9217-444C-B7AC-67541F8412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57445" y="1001280"/>
                  <a:ext cx="209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6BFAC7C-AE2B-43A1-8744-1E7889AAC94B}"/>
                    </a:ext>
                  </a:extLst>
                </p14:cNvPr>
                <p14:cNvContentPartPr/>
                <p14:nvPr/>
              </p14:nvContentPartPr>
              <p14:xfrm>
                <a:off x="3390645" y="1066440"/>
                <a:ext cx="360" cy="648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6BFAC7C-AE2B-43A1-8744-1E7889AAC9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82005" y="1057800"/>
                  <a:ext cx="18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F9B3A07-49EC-4737-A4E7-C76363228133}"/>
                    </a:ext>
                  </a:extLst>
                </p14:cNvPr>
                <p14:cNvContentPartPr/>
                <p14:nvPr/>
              </p14:nvContentPartPr>
              <p14:xfrm>
                <a:off x="3542925" y="1056720"/>
                <a:ext cx="360" cy="3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F9B3A07-49EC-4737-A4E7-C763632281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34285" y="1048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E4BDE81-0A0D-411A-AC6B-D64F3A255299}"/>
                    </a:ext>
                  </a:extLst>
                </p14:cNvPr>
                <p14:cNvContentPartPr/>
                <p14:nvPr/>
              </p14:nvContentPartPr>
              <p14:xfrm>
                <a:off x="3533925" y="1123320"/>
                <a:ext cx="360" cy="3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E4BDE81-0A0D-411A-AC6B-D64F3A2552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24925" y="1114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16D7CD76-605D-42DC-B393-92768BA5028A}"/>
                    </a:ext>
                  </a:extLst>
                </p14:cNvPr>
                <p14:cNvContentPartPr/>
                <p14:nvPr/>
              </p14:nvContentPartPr>
              <p14:xfrm>
                <a:off x="3676485" y="1056720"/>
                <a:ext cx="7920" cy="774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16D7CD76-605D-42DC-B393-92768BA502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67485" y="1048080"/>
                  <a:ext cx="25560" cy="95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BF61838-66C7-46D1-8582-3B83F15DC530}"/>
              </a:ext>
            </a:extLst>
          </p:cNvPr>
          <p:cNvSpPr txBox="1"/>
          <p:nvPr/>
        </p:nvSpPr>
        <p:spPr>
          <a:xfrm>
            <a:off x="4320559" y="231869"/>
            <a:ext cx="4394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조인 조건</a:t>
            </a:r>
            <a:endParaRPr lang="en-US" altLang="ko-KR" dirty="0"/>
          </a:p>
          <a:p>
            <a:r>
              <a:rPr lang="en-US" altLang="ko-KR" dirty="0" err="1"/>
              <a:t>employee.depart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department.dept_no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00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JOIN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여러 개의 테이블을 하나의 테이블처럼 묶어서 사용하는 것이다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 </a:t>
            </a:r>
            <a:r>
              <a:rPr lang="en-US" altLang="ko-KR" dirty="0"/>
              <a:t>SQL</a:t>
            </a:r>
            <a:r>
              <a:rPr lang="ko-KR" altLang="en-US" dirty="0"/>
              <a:t>문을 통해서 여러 테이블의 데이터를 한 번에 조회할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주로 </a:t>
            </a:r>
            <a:r>
              <a:rPr lang="en-US" altLang="ko-KR" dirty="0"/>
              <a:t>PK</a:t>
            </a:r>
            <a:r>
              <a:rPr lang="ko-KR" altLang="en-US" dirty="0"/>
              <a:t>와 </a:t>
            </a:r>
            <a:r>
              <a:rPr lang="en-US" altLang="ko-KR" dirty="0"/>
              <a:t>FK</a:t>
            </a:r>
            <a:r>
              <a:rPr lang="ko-KR" altLang="en-US" dirty="0"/>
              <a:t>를 활용해 관계를 맺고 있는 테이블을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기본문법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3068960"/>
            <a:ext cx="7591834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i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table1.column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table2.column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</a:t>
            </a:r>
            <a:r>
              <a:rPr lang="en-US" altLang="ko-KR" i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 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altLang="ko-KR" i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condition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59631" y="4581128"/>
            <a:ext cx="7591833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i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table1.column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table2.column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JOIN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altLang="ko-KR" i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condition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91D766-2EA6-45DA-B851-CFF75F68B6D9}"/>
              </a:ext>
            </a:extLst>
          </p:cNvPr>
          <p:cNvGrpSpPr/>
          <p:nvPr/>
        </p:nvGrpSpPr>
        <p:grpSpPr>
          <a:xfrm>
            <a:off x="874965" y="3822600"/>
            <a:ext cx="476280" cy="1494000"/>
            <a:chOff x="874965" y="3822600"/>
            <a:chExt cx="476280" cy="149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C9F0F6C-D08B-41AF-8810-05BB05D52C25}"/>
                    </a:ext>
                  </a:extLst>
                </p14:cNvPr>
                <p14:cNvContentPartPr/>
                <p14:nvPr/>
              </p14:nvContentPartPr>
              <p14:xfrm>
                <a:off x="961725" y="3822600"/>
                <a:ext cx="202680" cy="165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C9F0F6C-D08B-41AF-8810-05BB05D52C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2725" y="3813960"/>
                  <a:ext cx="220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C2AE395-9E81-413F-BFD6-67533154DB46}"/>
                    </a:ext>
                  </a:extLst>
                </p14:cNvPr>
                <p14:cNvContentPartPr/>
                <p14:nvPr/>
              </p14:nvContentPartPr>
              <p14:xfrm>
                <a:off x="874965" y="3857160"/>
                <a:ext cx="476280" cy="14594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C2AE395-9E81-413F-BFD6-67533154DB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6325" y="3848520"/>
                  <a:ext cx="493920" cy="1477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EB7F714-0A42-4905-97E0-37536B51C91C}"/>
              </a:ext>
            </a:extLst>
          </p:cNvPr>
          <p:cNvSpPr txBox="1"/>
          <p:nvPr/>
        </p:nvSpPr>
        <p:spPr>
          <a:xfrm>
            <a:off x="315394" y="43964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같다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1EB35-579D-404E-8125-67BFB59CD0B7}"/>
              </a:ext>
            </a:extLst>
          </p:cNvPr>
          <p:cNvSpPr txBox="1"/>
          <p:nvPr/>
        </p:nvSpPr>
        <p:spPr>
          <a:xfrm>
            <a:off x="4570015" y="3803774"/>
            <a:ext cx="4394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조인 조건</a:t>
            </a:r>
            <a:endParaRPr lang="en-US" altLang="ko-KR" dirty="0"/>
          </a:p>
          <a:p>
            <a:r>
              <a:rPr lang="en-US" altLang="ko-KR" dirty="0" err="1"/>
              <a:t>employee.depart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department.dept_no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31854EF-74C7-4AC2-ADD6-7145BC9C92B4}"/>
              </a:ext>
            </a:extLst>
          </p:cNvPr>
          <p:cNvCxnSpPr/>
          <p:nvPr/>
        </p:nvCxnSpPr>
        <p:spPr>
          <a:xfrm>
            <a:off x="3563888" y="4293096"/>
            <a:ext cx="893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1E127C-C63D-4CC1-B1A2-641CEB9CE5AE}"/>
              </a:ext>
            </a:extLst>
          </p:cNvPr>
          <p:cNvSpPr txBox="1"/>
          <p:nvPr/>
        </p:nvSpPr>
        <p:spPr>
          <a:xfrm>
            <a:off x="4570015" y="5286031"/>
            <a:ext cx="4394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조인 조건</a:t>
            </a:r>
            <a:endParaRPr lang="en-US" altLang="ko-KR" dirty="0"/>
          </a:p>
          <a:p>
            <a:r>
              <a:rPr lang="en-US" altLang="ko-KR" dirty="0" err="1"/>
              <a:t>employee.depart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department.dept_no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84860B-6D2E-41AD-81A1-33E1C2843960}"/>
              </a:ext>
            </a:extLst>
          </p:cNvPr>
          <p:cNvCxnSpPr/>
          <p:nvPr/>
        </p:nvCxnSpPr>
        <p:spPr>
          <a:xfrm>
            <a:off x="3563888" y="5775353"/>
            <a:ext cx="893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81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카티션</a:t>
            </a:r>
            <a:r>
              <a:rPr lang="ko-KR" altLang="en-US" dirty="0"/>
              <a:t> 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err="1"/>
              <a:t>카티션</a:t>
            </a:r>
            <a:r>
              <a:rPr lang="ko-KR" altLang="en-US" dirty="0"/>
              <a:t> 곱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두 개 테이블에서 연결 가능한 모든 행을 결합하는 </a:t>
            </a:r>
            <a:r>
              <a:rPr lang="ko-KR" altLang="en-US" dirty="0" err="1">
                <a:highlight>
                  <a:srgbClr val="FFFF00"/>
                </a:highlight>
              </a:rPr>
              <a:t>곱집합</a:t>
            </a:r>
            <a:r>
              <a:rPr lang="ko-KR" altLang="en-US" dirty="0">
                <a:highlight>
                  <a:srgbClr val="FFFF00"/>
                </a:highlight>
              </a:rPr>
              <a:t> 개념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A </a:t>
            </a:r>
            <a:r>
              <a:rPr lang="ko-KR" altLang="en-US" dirty="0"/>
              <a:t>테이블에 </a:t>
            </a:r>
            <a:r>
              <a:rPr lang="en-US" altLang="ko-KR" dirty="0"/>
              <a:t>10</a:t>
            </a:r>
            <a:r>
              <a:rPr lang="ko-KR" altLang="en-US" dirty="0"/>
              <a:t>개 행</a:t>
            </a:r>
            <a:r>
              <a:rPr lang="en-US" altLang="ko-KR" dirty="0"/>
              <a:t>, B </a:t>
            </a:r>
            <a:r>
              <a:rPr lang="ko-KR" altLang="en-US" dirty="0"/>
              <a:t>테이블에 </a:t>
            </a:r>
            <a:r>
              <a:rPr lang="en-US" altLang="ko-KR" dirty="0"/>
              <a:t>5</a:t>
            </a:r>
            <a:r>
              <a:rPr lang="ko-KR" altLang="en-US" dirty="0"/>
              <a:t>개 행이 있다고 가정하면</a:t>
            </a:r>
            <a:br>
              <a:rPr lang="en-US" altLang="ko-KR" dirty="0"/>
            </a:br>
            <a:r>
              <a:rPr lang="ko-KR" altLang="en-US" dirty="0"/>
              <a:t>두 테이블의 </a:t>
            </a:r>
            <a:r>
              <a:rPr lang="ko-KR" altLang="en-US" dirty="0" err="1"/>
              <a:t>카티션</a:t>
            </a:r>
            <a:r>
              <a:rPr lang="ko-KR" altLang="en-US" dirty="0"/>
              <a:t> 곱 결과는 </a:t>
            </a:r>
            <a:r>
              <a:rPr lang="en-US" altLang="ko-KR" dirty="0"/>
              <a:t>10 * 5 = 50</a:t>
            </a:r>
            <a:r>
              <a:rPr lang="ko-KR" altLang="en-US" dirty="0"/>
              <a:t>행 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개발자가 시뮬레이션을 진행하기 위해 대용량의 테스트 데이터를 생성하기 위해서 일부러 사용할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대용량의 테이블에서 작업을 </a:t>
            </a:r>
            <a:r>
              <a:rPr lang="ko-KR" altLang="en-US" dirty="0" err="1"/>
              <a:t>카티션</a:t>
            </a:r>
            <a:r>
              <a:rPr lang="ko-KR" altLang="en-US" dirty="0"/>
              <a:t> 곱을 하면 처리속도가 많이 떨어진다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WHERE </a:t>
            </a:r>
            <a:r>
              <a:rPr lang="ko-KR" altLang="en-US" dirty="0"/>
              <a:t>절의 </a:t>
            </a:r>
            <a:r>
              <a:rPr lang="ko-KR" altLang="en-US" dirty="0" err="1"/>
              <a:t>조인조건식을</a:t>
            </a:r>
            <a:r>
              <a:rPr lang="ko-KR" altLang="en-US" dirty="0"/>
              <a:t> 생략하거나 </a:t>
            </a:r>
            <a:r>
              <a:rPr lang="ko-KR" altLang="en-US" dirty="0">
                <a:highlight>
                  <a:srgbClr val="FFFF00"/>
                </a:highlight>
              </a:rPr>
              <a:t>잘못된 </a:t>
            </a:r>
            <a:r>
              <a:rPr lang="ko-KR" altLang="en-US" dirty="0" err="1">
                <a:highlight>
                  <a:srgbClr val="FFFF00"/>
                </a:highlight>
              </a:rPr>
              <a:t>조인조건식을</a:t>
            </a:r>
            <a:r>
              <a:rPr lang="ko-KR" altLang="en-US" dirty="0">
                <a:highlight>
                  <a:srgbClr val="FFFF00"/>
                </a:highlight>
              </a:rPr>
              <a:t> 작성해도 발생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ORACLE 9i </a:t>
            </a:r>
            <a:r>
              <a:rPr lang="ko-KR" altLang="en-US" dirty="0"/>
              <a:t>이후는 </a:t>
            </a:r>
            <a:r>
              <a:rPr lang="en-US" altLang="ko-KR" dirty="0"/>
              <a:t>CROSS JOIN </a:t>
            </a:r>
            <a:r>
              <a:rPr lang="ko-KR" altLang="en-US" dirty="0"/>
              <a:t>으로 처리한다</a:t>
            </a:r>
            <a:r>
              <a:rPr lang="en-US" altLang="ko-KR" dirty="0"/>
              <a:t>.</a:t>
            </a:r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 FROM employee</a:t>
            </a:r>
            <a:r>
              <a:rPr lang="en-US" altLang="ko-KR" dirty="0">
                <a:highlight>
                  <a:srgbClr val="FFFF00"/>
                </a:highlight>
              </a:rPr>
              <a:t>,</a:t>
            </a:r>
            <a:r>
              <a:rPr lang="en-US" altLang="ko-KR" dirty="0"/>
              <a:t> department;</a:t>
            </a:r>
          </a:p>
          <a:p>
            <a:pPr marL="288036" lvl="3" indent="0">
              <a:buNone/>
            </a:pPr>
            <a:r>
              <a:rPr lang="ko-KR" altLang="en-US" dirty="0"/>
              <a:t>  </a:t>
            </a:r>
            <a:r>
              <a:rPr lang="ko-KR" altLang="en-US" sz="1400" dirty="0"/>
              <a:t>또는</a:t>
            </a:r>
            <a:endParaRPr lang="en-US" altLang="ko-KR" sz="1400" dirty="0"/>
          </a:p>
          <a:p>
            <a:pPr marL="288036" lvl="3" indent="0">
              <a:buNone/>
            </a:pPr>
            <a:r>
              <a:rPr lang="en-US" altLang="ko-KR" dirty="0"/>
              <a:t>SELECT * FROM employee </a:t>
            </a:r>
            <a:r>
              <a:rPr lang="en-US" altLang="ko-KR" dirty="0">
                <a:highlight>
                  <a:srgbClr val="FFFF00"/>
                </a:highlight>
              </a:rPr>
              <a:t>CROSS JOIN</a:t>
            </a:r>
            <a:r>
              <a:rPr lang="en-US" altLang="ko-KR" dirty="0"/>
              <a:t> department;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4B1DF2-50F0-49CF-B0DE-05E8E2063093}"/>
              </a:ext>
            </a:extLst>
          </p:cNvPr>
          <p:cNvGrpSpPr/>
          <p:nvPr/>
        </p:nvGrpSpPr>
        <p:grpSpPr>
          <a:xfrm>
            <a:off x="4605285" y="113880"/>
            <a:ext cx="212760" cy="358200"/>
            <a:chOff x="4605285" y="113880"/>
            <a:chExt cx="212760" cy="3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6F513A3-CDC4-47AC-B5D4-284F2FD89A05}"/>
                    </a:ext>
                  </a:extLst>
                </p14:cNvPr>
                <p14:cNvContentPartPr/>
                <p14:nvPr/>
              </p14:nvContentPartPr>
              <p14:xfrm>
                <a:off x="4605285" y="132960"/>
                <a:ext cx="81000" cy="18612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6F513A3-CDC4-47AC-B5D4-284F2FD89A0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96645" y="123960"/>
                  <a:ext cx="98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2B3E573-BF36-47C9-B2E6-5927D3220600}"/>
                    </a:ext>
                  </a:extLst>
                </p14:cNvPr>
                <p14:cNvContentPartPr/>
                <p14:nvPr/>
              </p14:nvContentPartPr>
              <p14:xfrm>
                <a:off x="4705005" y="113880"/>
                <a:ext cx="77760" cy="3582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2B3E573-BF36-47C9-B2E6-5927D32206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96365" y="105240"/>
                  <a:ext cx="954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D329203-360E-49C1-81B9-BB1A96B30D9E}"/>
                    </a:ext>
                  </a:extLst>
                </p14:cNvPr>
                <p14:cNvContentPartPr/>
                <p14:nvPr/>
              </p14:nvContentPartPr>
              <p14:xfrm>
                <a:off x="4661805" y="227640"/>
                <a:ext cx="156240" cy="108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D329203-360E-49C1-81B9-BB1A96B30D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53165" y="218640"/>
                  <a:ext cx="17388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CD64B4-58C6-431E-92B1-163B653EC5FE}"/>
              </a:ext>
            </a:extLst>
          </p:cNvPr>
          <p:cNvGrpSpPr/>
          <p:nvPr/>
        </p:nvGrpSpPr>
        <p:grpSpPr>
          <a:xfrm>
            <a:off x="5448045" y="142680"/>
            <a:ext cx="116640" cy="218160"/>
            <a:chOff x="5448045" y="142680"/>
            <a:chExt cx="11664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4011A6F-EA89-45B4-9BE0-8E6C0AC55A62}"/>
                    </a:ext>
                  </a:extLst>
                </p14:cNvPr>
                <p14:cNvContentPartPr/>
                <p14:nvPr/>
              </p14:nvContentPartPr>
              <p14:xfrm>
                <a:off x="5448045" y="142680"/>
                <a:ext cx="360" cy="2181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4011A6F-EA89-45B4-9BE0-8E6C0AC55A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39405" y="133680"/>
                  <a:ext cx="18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0AF0C6C-707B-496D-A6C9-090850DE63F3}"/>
                    </a:ext>
                  </a:extLst>
                </p14:cNvPr>
                <p14:cNvContentPartPr/>
                <p14:nvPr/>
              </p14:nvContentPartPr>
              <p14:xfrm>
                <a:off x="5448045" y="150240"/>
                <a:ext cx="116640" cy="2026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0AF0C6C-707B-496D-A6C9-090850DE63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39405" y="141600"/>
                  <a:ext cx="13428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C65E381-7009-425B-AB83-1AAE5FF2251E}"/>
              </a:ext>
            </a:extLst>
          </p:cNvPr>
          <p:cNvGrpSpPr/>
          <p:nvPr/>
        </p:nvGrpSpPr>
        <p:grpSpPr>
          <a:xfrm>
            <a:off x="5934045" y="732720"/>
            <a:ext cx="140760" cy="231480"/>
            <a:chOff x="5934045" y="732720"/>
            <a:chExt cx="14076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CDFA701-2054-43F2-8921-7D138ED03CEE}"/>
                    </a:ext>
                  </a:extLst>
                </p14:cNvPr>
                <p14:cNvContentPartPr/>
                <p14:nvPr/>
              </p14:nvContentPartPr>
              <p14:xfrm>
                <a:off x="5962125" y="799680"/>
                <a:ext cx="65520" cy="3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CDFA701-2054-43F2-8921-7D138ED03C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53485" y="791040"/>
                  <a:ext cx="83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072C9D0-68F9-46D0-8C5E-611875A72825}"/>
                    </a:ext>
                  </a:extLst>
                </p14:cNvPr>
                <p14:cNvContentPartPr/>
                <p14:nvPr/>
              </p14:nvContentPartPr>
              <p14:xfrm>
                <a:off x="5934045" y="891120"/>
                <a:ext cx="51120" cy="43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072C9D0-68F9-46D0-8C5E-611875A728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25405" y="882120"/>
                  <a:ext cx="68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C0DFD0B-71EA-4BB0-BBC4-B2E7286904D4}"/>
                    </a:ext>
                  </a:extLst>
                </p14:cNvPr>
                <p14:cNvContentPartPr/>
                <p14:nvPr/>
              </p14:nvContentPartPr>
              <p14:xfrm>
                <a:off x="6019365" y="732720"/>
                <a:ext cx="55440" cy="2314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C0DFD0B-71EA-4BB0-BBC4-B2E7286904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10725" y="724080"/>
                  <a:ext cx="7308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0BACD255-6DA0-4C82-83A9-DF951808ECCE}"/>
                  </a:ext>
                </a:extLst>
              </p14:cNvPr>
              <p14:cNvContentPartPr/>
              <p14:nvPr/>
            </p14:nvContentPartPr>
            <p14:xfrm>
              <a:off x="6307005" y="714000"/>
              <a:ext cx="85320" cy="24984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0BACD255-6DA0-4C82-83A9-DF951808EC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98005" y="705000"/>
                <a:ext cx="10296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8796E1B5-0ED2-42F0-B6AE-BFAB9B799B49}"/>
              </a:ext>
            </a:extLst>
          </p:cNvPr>
          <p:cNvGrpSpPr/>
          <p:nvPr/>
        </p:nvGrpSpPr>
        <p:grpSpPr>
          <a:xfrm>
            <a:off x="4685565" y="609240"/>
            <a:ext cx="869400" cy="553680"/>
            <a:chOff x="4685565" y="609240"/>
            <a:chExt cx="869400" cy="55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650F175-4019-4C4C-A385-0357BC0F9510}"/>
                    </a:ext>
                  </a:extLst>
                </p14:cNvPr>
                <p14:cNvContentPartPr/>
                <p14:nvPr/>
              </p14:nvContentPartPr>
              <p14:xfrm>
                <a:off x="4685565" y="609240"/>
                <a:ext cx="68760" cy="691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650F175-4019-4C4C-A385-0357BC0F95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76925" y="600240"/>
                  <a:ext cx="86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E6E8EF1-6441-414C-A8C9-CF289713DE51}"/>
                    </a:ext>
                  </a:extLst>
                </p14:cNvPr>
                <p14:cNvContentPartPr/>
                <p14:nvPr/>
              </p14:nvContentPartPr>
              <p14:xfrm>
                <a:off x="4704285" y="825960"/>
                <a:ext cx="48240" cy="990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E6E8EF1-6441-414C-A8C9-CF289713DE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95285" y="817320"/>
                  <a:ext cx="65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A552382-BD7B-455A-82A8-D175DA9B0B51}"/>
                    </a:ext>
                  </a:extLst>
                </p14:cNvPr>
                <p14:cNvContentPartPr/>
                <p14:nvPr/>
              </p14:nvContentPartPr>
              <p14:xfrm>
                <a:off x="4716165" y="1066440"/>
                <a:ext cx="67320" cy="684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A552382-BD7B-455A-82A8-D175DA9B0B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07165" y="1057440"/>
                  <a:ext cx="849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69F1616-F400-4E6C-BAC7-B0616634FBE0}"/>
                    </a:ext>
                  </a:extLst>
                </p14:cNvPr>
                <p14:cNvContentPartPr/>
                <p14:nvPr/>
              </p14:nvContentPartPr>
              <p14:xfrm>
                <a:off x="5487285" y="675480"/>
                <a:ext cx="67680" cy="590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69F1616-F400-4E6C-BAC7-B0616634FB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78645" y="666840"/>
                  <a:ext cx="85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01B5D13-C44C-482F-8574-229D9F2C64A0}"/>
                    </a:ext>
                  </a:extLst>
                </p14:cNvPr>
                <p14:cNvContentPartPr/>
                <p14:nvPr/>
              </p14:nvContentPartPr>
              <p14:xfrm>
                <a:off x="5486205" y="989760"/>
                <a:ext cx="38520" cy="752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01B5D13-C44C-482F-8574-229D9F2C64A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77205" y="981120"/>
                  <a:ext cx="561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58EC6426-3E35-43AD-B126-0E744CD2FD38}"/>
                    </a:ext>
                  </a:extLst>
                </p14:cNvPr>
                <p14:cNvContentPartPr/>
                <p14:nvPr/>
              </p14:nvContentPartPr>
              <p14:xfrm>
                <a:off x="4848285" y="704280"/>
                <a:ext cx="497520" cy="2646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58EC6426-3E35-43AD-B126-0E744CD2FD3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39285" y="695280"/>
                  <a:ext cx="515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10CD99D-FBA1-4C73-A8C8-286628CE53DE}"/>
                    </a:ext>
                  </a:extLst>
                </p14:cNvPr>
                <p14:cNvContentPartPr/>
                <p14:nvPr/>
              </p14:nvContentPartPr>
              <p14:xfrm>
                <a:off x="4914525" y="730200"/>
                <a:ext cx="529920" cy="3654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10CD99D-FBA1-4C73-A8C8-286628CE53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05885" y="721560"/>
                  <a:ext cx="5475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5A69216-D70F-4F73-95DD-080DA34B6451}"/>
                    </a:ext>
                  </a:extLst>
                </p14:cNvPr>
                <p14:cNvContentPartPr/>
                <p14:nvPr/>
              </p14:nvContentPartPr>
              <p14:xfrm>
                <a:off x="4867005" y="865560"/>
                <a:ext cx="519120" cy="1008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5A69216-D70F-4F73-95DD-080DA34B645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58365" y="856920"/>
                  <a:ext cx="536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2CFE91E-9F9A-4386-8648-F8B638FD30CA}"/>
                    </a:ext>
                  </a:extLst>
                </p14:cNvPr>
                <p14:cNvContentPartPr/>
                <p14:nvPr/>
              </p14:nvContentPartPr>
              <p14:xfrm>
                <a:off x="4914525" y="755400"/>
                <a:ext cx="507600" cy="1209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2CFE91E-9F9A-4386-8648-F8B638FD30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05885" y="746760"/>
                  <a:ext cx="525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0C70414-FA3D-4ED2-9BE9-32C930EC735B}"/>
                    </a:ext>
                  </a:extLst>
                </p14:cNvPr>
                <p14:cNvContentPartPr/>
                <p14:nvPr/>
              </p14:nvContentPartPr>
              <p14:xfrm>
                <a:off x="4924245" y="646680"/>
                <a:ext cx="500400" cy="392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0C70414-FA3D-4ED2-9BE9-32C930EC73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15605" y="637680"/>
                  <a:ext cx="518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C6B84AE-86E5-4181-A1B8-91909E47D3AC}"/>
                    </a:ext>
                  </a:extLst>
                </p14:cNvPr>
                <p14:cNvContentPartPr/>
                <p14:nvPr/>
              </p14:nvContentPartPr>
              <p14:xfrm>
                <a:off x="4953045" y="1068240"/>
                <a:ext cx="496080" cy="946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C6B84AE-86E5-4181-A1B8-91909E47D3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44045" y="1059240"/>
                  <a:ext cx="513720" cy="112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A6BCE5E-95CC-4C4E-BB0A-CFE0BCACF05B}"/>
              </a:ext>
            </a:extLst>
          </p:cNvPr>
          <p:cNvSpPr txBox="1"/>
          <p:nvPr/>
        </p:nvSpPr>
        <p:spPr>
          <a:xfrm>
            <a:off x="6899516" y="25122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잘 </a:t>
            </a:r>
            <a:r>
              <a:rPr lang="ko-KR" altLang="en-US"/>
              <a:t>사용하지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37731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17095"/>
              </p:ext>
            </p:extLst>
          </p:nvPr>
        </p:nvGraphicFramePr>
        <p:xfrm>
          <a:off x="454392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926326" y="1871663"/>
            <a:ext cx="627956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05421"/>
              </p:ext>
            </p:extLst>
          </p:nvPr>
        </p:nvGraphicFramePr>
        <p:xfrm>
          <a:off x="5782985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82385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29776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93404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굽은 화살표 20"/>
          <p:cNvSpPr/>
          <p:nvPr/>
        </p:nvSpPr>
        <p:spPr>
          <a:xfrm flipV="1">
            <a:off x="5062905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70186" y="331684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82385" y="4086142"/>
            <a:ext cx="4775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department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INNER JOIN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employee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ON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  <p:cxnSp>
        <p:nvCxnSpPr>
          <p:cNvPr id="23" name="직선 연결선 22"/>
          <p:cNvCxnSpPr>
            <a:stCxn id="12" idx="6"/>
            <a:endCxn id="40" idx="2"/>
          </p:cNvCxnSpPr>
          <p:nvPr/>
        </p:nvCxnSpPr>
        <p:spPr>
          <a:xfrm>
            <a:off x="2345476" y="2003129"/>
            <a:ext cx="378095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695701" y="346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 </a:t>
            </a:r>
            <a:r>
              <a:rPr lang="en-US" altLang="ko-KR" dirty="0"/>
              <a:t>(INNER JOIN)</a:t>
            </a:r>
            <a:endParaRPr lang="ko-KR" altLang="en-US" dirty="0"/>
          </a:p>
        </p:txBody>
      </p:sp>
      <p:sp>
        <p:nvSpPr>
          <p:cNvPr id="3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93255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135132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135132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126426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135132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135132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126426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39" idx="6"/>
            <a:endCxn id="40" idx="2"/>
          </p:cNvCxnSpPr>
          <p:nvPr/>
        </p:nvCxnSpPr>
        <p:spPr>
          <a:xfrm flipV="1">
            <a:off x="2345476" y="2003129"/>
            <a:ext cx="3780950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6"/>
            <a:endCxn id="43" idx="2"/>
          </p:cNvCxnSpPr>
          <p:nvPr/>
        </p:nvCxnSpPr>
        <p:spPr>
          <a:xfrm flipV="1">
            <a:off x="2345476" y="2262524"/>
            <a:ext cx="3780950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2" idx="6"/>
            <a:endCxn id="43" idx="2"/>
          </p:cNvCxnSpPr>
          <p:nvPr/>
        </p:nvCxnSpPr>
        <p:spPr>
          <a:xfrm flipV="1">
            <a:off x="2345476" y="2262524"/>
            <a:ext cx="3780950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88265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14008"/>
              </p:ext>
            </p:extLst>
          </p:nvPr>
        </p:nvGraphicFramePr>
        <p:xfrm>
          <a:off x="5927001" y="4278720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231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CDFEDA-28BD-420E-B5A9-E3CB4A25F72E}"/>
              </a:ext>
            </a:extLst>
          </p:cNvPr>
          <p:cNvSpPr/>
          <p:nvPr/>
        </p:nvSpPr>
        <p:spPr>
          <a:xfrm>
            <a:off x="382384" y="5286471"/>
            <a:ext cx="4775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department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d,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WHERE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8338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8654" y="1068337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table1.column, table2.column, ...</a:t>
            </a:r>
            <a:br>
              <a:rPr lang="en-US" altLang="ko-KR" i="1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INNER JOIN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 err="1">
                <a:solidFill>
                  <a:schemeClr val="tx1"/>
                </a:solidFill>
                <a:latin typeface="Consolas" panose="020B0609020204030204" pitchFamily="49" charset="0"/>
              </a:rPr>
              <a:t>join_</a:t>
            </a:r>
            <a:r>
              <a:rPr lang="en-US" altLang="ko-KR" i="1" dirty="0" err="1">
                <a:latin typeface="Consolas" panose="020B0609020204030204" pitchFamily="49" charset="0"/>
              </a:rPr>
              <a:t>condition</a:t>
            </a:r>
            <a:endParaRPr lang="ko-KR" altLang="en-US" i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46047"/>
            <a:ext cx="7520940" cy="548640"/>
          </a:xfrm>
        </p:spPr>
        <p:txBody>
          <a:bodyPr/>
          <a:lstStyle/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 </a:t>
            </a:r>
            <a:r>
              <a:rPr lang="en-US" altLang="ko-KR" dirty="0"/>
              <a:t>(INNER JOIN)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15616" y="4080746"/>
            <a:ext cx="72728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department d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INNER JOIN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d.dept_no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e.depart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8654" y="3284984"/>
            <a:ext cx="799181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70C0"/>
                </a:solidFill>
              </a:rPr>
              <a:t>employee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>
                <a:solidFill>
                  <a:srgbClr val="0070C0"/>
                </a:solidFill>
              </a:rPr>
              <a:t>depart </a:t>
            </a:r>
            <a:r>
              <a:rPr lang="ko-KR" altLang="en-US" sz="1400" b="1" dirty="0">
                <a:solidFill>
                  <a:srgbClr val="0070C0"/>
                </a:solidFill>
              </a:rPr>
              <a:t>값과</a:t>
            </a:r>
            <a:br>
              <a:rPr lang="en-US" altLang="ko-KR" sz="1400" b="1" dirty="0">
                <a:solidFill>
                  <a:srgbClr val="0070C0"/>
                </a:solidFill>
              </a:rPr>
            </a:br>
            <a:r>
              <a:rPr lang="en-US" altLang="ko-KR" sz="1400" b="1" dirty="0">
                <a:solidFill>
                  <a:srgbClr val="0070C0"/>
                </a:solidFill>
              </a:rPr>
              <a:t>department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dept_no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값이 같은 레코드들을 </a:t>
            </a:r>
            <a:r>
              <a:rPr lang="ko-KR" altLang="en-US" sz="1400" b="1" dirty="0" err="1">
                <a:solidFill>
                  <a:srgbClr val="0070C0"/>
                </a:solidFill>
              </a:rPr>
              <a:t>조인하시오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162497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28654" y="1068337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table2.column, 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table1, 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 err="1">
                <a:solidFill>
                  <a:schemeClr val="tx1"/>
                </a:solidFill>
                <a:latin typeface="Consolas" panose="020B0609020204030204" pitchFamily="49" charset="0"/>
              </a:rPr>
              <a:t>join_condition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46047"/>
            <a:ext cx="7520940" cy="548640"/>
          </a:xfrm>
        </p:spPr>
        <p:txBody>
          <a:bodyPr/>
          <a:lstStyle/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</a:t>
            </a:r>
            <a:r>
              <a:rPr lang="en-US" altLang="ko-KR" dirty="0"/>
              <a:t> (INNER JOIN)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D3AD1F-952B-4F49-8560-73CF6D197900}"/>
              </a:ext>
            </a:extLst>
          </p:cNvPr>
          <p:cNvSpPr/>
          <p:nvPr/>
        </p:nvSpPr>
        <p:spPr>
          <a:xfrm>
            <a:off x="1115616" y="4080746"/>
            <a:ext cx="72728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department d,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d.dept_no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e.depart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44299-BB76-4AB6-A48B-2B22B1055E97}"/>
              </a:ext>
            </a:extLst>
          </p:cNvPr>
          <p:cNvSpPr txBox="1"/>
          <p:nvPr/>
        </p:nvSpPr>
        <p:spPr>
          <a:xfrm>
            <a:off x="828654" y="3284984"/>
            <a:ext cx="799181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70C0"/>
                </a:solidFill>
              </a:rPr>
              <a:t>employee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>
                <a:solidFill>
                  <a:srgbClr val="0070C0"/>
                </a:solidFill>
              </a:rPr>
              <a:t>depart </a:t>
            </a:r>
            <a:r>
              <a:rPr lang="ko-KR" altLang="en-US" sz="1400" b="1" dirty="0">
                <a:solidFill>
                  <a:srgbClr val="0070C0"/>
                </a:solidFill>
              </a:rPr>
              <a:t>값과</a:t>
            </a:r>
            <a:br>
              <a:rPr lang="en-US" altLang="ko-KR" sz="1400" b="1" dirty="0">
                <a:solidFill>
                  <a:srgbClr val="0070C0"/>
                </a:solidFill>
              </a:rPr>
            </a:br>
            <a:r>
              <a:rPr lang="en-US" altLang="ko-KR" sz="1400" b="1" dirty="0">
                <a:solidFill>
                  <a:srgbClr val="0070C0"/>
                </a:solidFill>
              </a:rPr>
              <a:t>department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dept_no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값이 같은 레코드들을 </a:t>
            </a:r>
            <a:r>
              <a:rPr lang="ko-KR" altLang="en-US" sz="1400" b="1" dirty="0" err="1">
                <a:solidFill>
                  <a:srgbClr val="0070C0"/>
                </a:solidFill>
              </a:rPr>
              <a:t>조인하시오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251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48814"/>
              </p:ext>
            </p:extLst>
          </p:nvPr>
        </p:nvGraphicFramePr>
        <p:xfrm>
          <a:off x="323527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NULL</a:t>
                      </a:r>
                      <a:endParaRPr lang="ko-KR" alt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795461" y="1871663"/>
            <a:ext cx="627956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58759"/>
              </p:ext>
            </p:extLst>
          </p:nvPr>
        </p:nvGraphicFramePr>
        <p:xfrm>
          <a:off x="5652120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657851" y="1871663"/>
            <a:ext cx="913710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4293096"/>
            <a:ext cx="5381601" cy="1606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dirty="0"/>
              <a:t>김민서 직원은 아직 부서를 배정받지 않아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en-US" altLang="ko-KR" sz="1400" dirty="0"/>
              <a:t>depart </a:t>
            </a:r>
            <a:r>
              <a:rPr lang="ko-KR" altLang="en-US" sz="1400" dirty="0"/>
              <a:t>가 없는 상태이다</a:t>
            </a:r>
            <a:r>
              <a:rPr lang="en-US" altLang="ko-KR" sz="1400" dirty="0"/>
              <a:t>.</a:t>
            </a:r>
          </a:p>
          <a:p>
            <a:pPr>
              <a:lnSpc>
                <a:spcPts val="2000"/>
              </a:lnSpc>
            </a:pPr>
            <a:r>
              <a:rPr lang="ko-KR" altLang="en-US" sz="1400" dirty="0"/>
              <a:t>이 상태로 </a:t>
            </a:r>
            <a:r>
              <a:rPr lang="en-US" altLang="ko-KR" sz="1400" dirty="0"/>
              <a:t>INNER JOIN</a:t>
            </a:r>
            <a:r>
              <a:rPr lang="ko-KR" altLang="en-US" sz="1400" dirty="0"/>
              <a:t>을 진행하면 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ko-KR" altLang="en-US" sz="1400" dirty="0"/>
              <a:t>오른쪽과 같이 김민서 직원의 정보를 확인할 수 없다</a:t>
            </a:r>
            <a:r>
              <a:rPr lang="en-US" altLang="ko-KR" sz="1400" dirty="0"/>
              <a:t>.</a:t>
            </a:r>
          </a:p>
          <a:p>
            <a:pPr>
              <a:lnSpc>
                <a:spcPts val="2000"/>
              </a:lnSpc>
            </a:pP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ko-KR" altLang="en-US" sz="1400" dirty="0"/>
              <a:t>이와 같은 문제를 해결을 위해서 </a:t>
            </a:r>
            <a:r>
              <a:rPr lang="en-US" altLang="ko-KR" sz="1400" b="1" dirty="0">
                <a:solidFill>
                  <a:srgbClr val="FF0000"/>
                </a:solidFill>
              </a:rPr>
              <a:t>OUTER JOIN</a:t>
            </a:r>
            <a:r>
              <a:rPr lang="ko-KR" altLang="en-US" sz="1400" dirty="0"/>
              <a:t>을 사용할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95701" y="346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조인</a:t>
            </a:r>
            <a:r>
              <a:rPr lang="en-US" altLang="ko-KR" dirty="0"/>
              <a:t>(OUTER JOIN)</a:t>
            </a:r>
            <a:r>
              <a:rPr lang="ko-KR" altLang="en-US" dirty="0"/>
              <a:t>의 필요성</a:t>
            </a:r>
          </a:p>
        </p:txBody>
      </p:sp>
      <p:sp>
        <p:nvSpPr>
          <p:cNvPr id="2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1520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98911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cxnSp>
        <p:nvCxnSpPr>
          <p:cNvPr id="36" name="직선 연결선 35"/>
          <p:cNvCxnSpPr>
            <a:stCxn id="39" idx="6"/>
            <a:endCxn id="41" idx="2"/>
          </p:cNvCxnSpPr>
          <p:nvPr/>
        </p:nvCxnSpPr>
        <p:spPr>
          <a:xfrm>
            <a:off x="2214611" y="2003129"/>
            <a:ext cx="3783143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2004267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99775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004267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004267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99775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2" idx="6"/>
            <a:endCxn id="44" idx="2"/>
          </p:cNvCxnSpPr>
          <p:nvPr/>
        </p:nvCxnSpPr>
        <p:spPr>
          <a:xfrm flipV="1">
            <a:off x="2214611" y="2262524"/>
            <a:ext cx="3783143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3" idx="6"/>
            <a:endCxn id="44" idx="2"/>
          </p:cNvCxnSpPr>
          <p:nvPr/>
        </p:nvCxnSpPr>
        <p:spPr>
          <a:xfrm flipV="1">
            <a:off x="2214611" y="2262524"/>
            <a:ext cx="3783143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062539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굽은 화살표 48"/>
          <p:cNvSpPr/>
          <p:nvPr/>
        </p:nvSpPr>
        <p:spPr>
          <a:xfrm flipV="1">
            <a:off x="4932040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339321" y="331684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962390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004267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57400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542317"/>
              </p:ext>
            </p:extLst>
          </p:nvPr>
        </p:nvGraphicFramePr>
        <p:xfrm>
          <a:off x="5796136" y="4278720"/>
          <a:ext cx="2749455" cy="10484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19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왼쪽 외부 조인 </a:t>
            </a:r>
            <a:r>
              <a:rPr lang="en-US" altLang="ko-KR" dirty="0"/>
              <a:t>(LEFT OUTER JOIN)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8654" y="1193353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table1(</a:t>
            </a:r>
            <a:r>
              <a:rPr lang="ko-KR" altLang="en-US" dirty="0"/>
              <a:t>왼쪽 테이블</a:t>
            </a:r>
            <a:r>
              <a:rPr lang="en-US" altLang="ko-KR" dirty="0"/>
              <a:t>)</a:t>
            </a:r>
            <a:r>
              <a:rPr lang="ko-KR" altLang="en-US" dirty="0"/>
              <a:t>은 모든 정보가 출력되고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table2(</a:t>
            </a:r>
            <a:r>
              <a:rPr lang="ko-KR" altLang="en-US" dirty="0"/>
              <a:t>오른쪽 테이블</a:t>
            </a:r>
            <a:r>
              <a:rPr lang="en-US" altLang="ko-KR" dirty="0"/>
              <a:t>)</a:t>
            </a:r>
            <a:r>
              <a:rPr lang="ko-KR" altLang="en-US" dirty="0"/>
              <a:t>는 일치하는 정보만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724AEB-E0F8-4365-B358-7FDBB058507B}"/>
              </a:ext>
            </a:extLst>
          </p:cNvPr>
          <p:cNvSpPr/>
          <p:nvPr/>
        </p:nvSpPr>
        <p:spPr>
          <a:xfrm>
            <a:off x="828654" y="2080983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LEFT OUTER 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9BBB67-25D7-42C2-B37E-46D5322AAFFA}"/>
              </a:ext>
            </a:extLst>
          </p:cNvPr>
          <p:cNvSpPr/>
          <p:nvPr/>
        </p:nvSpPr>
        <p:spPr>
          <a:xfrm>
            <a:off x="828654" y="3969240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table2.column(+)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153522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57155</TotalTime>
  <Words>1669</Words>
  <Application>Microsoft Office PowerPoint</Application>
  <PresentationFormat>화면 슬라이드 쇼(4:3)</PresentationFormat>
  <Paragraphs>504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Consolas</vt:lpstr>
      <vt:lpstr>Wingdings</vt:lpstr>
      <vt:lpstr>각</vt:lpstr>
      <vt:lpstr>고급 SQL 작성하기_ 다중테이블 검색_조인</vt:lpstr>
      <vt:lpstr>PowerPoint 프레젠테이션</vt:lpstr>
      <vt:lpstr>JOIN</vt:lpstr>
      <vt:lpstr>카티션 곱</vt:lpstr>
      <vt:lpstr>PowerPoint 프레젠테이션</vt:lpstr>
      <vt:lpstr>내부 조인 (INNER JOIN) - 1</vt:lpstr>
      <vt:lpstr>내부 조인 (INNER JOIN) - 2</vt:lpstr>
      <vt:lpstr>PowerPoint 프레젠테이션</vt:lpstr>
      <vt:lpstr>왼쪽 외부 조인 (LEFT OUTER JOIN)</vt:lpstr>
      <vt:lpstr>왼쪽 외부 조인 (LEFT OUTER JOIN)</vt:lpstr>
      <vt:lpstr>오른쪽 외부 조인 (RIGHT OUTER JOIN)</vt:lpstr>
      <vt:lpstr> </vt:lpstr>
      <vt:lpstr>FULL OUTER JOIN</vt:lpstr>
      <vt:lpstr>SELF JOIN</vt:lpstr>
      <vt:lpstr>조인 순서 (Join order)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Ji Sihyeon</cp:lastModifiedBy>
  <cp:revision>390</cp:revision>
  <dcterms:created xsi:type="dcterms:W3CDTF">2018-05-10T00:35:19Z</dcterms:created>
  <dcterms:modified xsi:type="dcterms:W3CDTF">2022-02-28T06:31:58Z</dcterms:modified>
</cp:coreProperties>
</file>