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86" r:id="rId2"/>
    <p:sldId id="341" r:id="rId3"/>
    <p:sldId id="340" r:id="rId4"/>
    <p:sldId id="342" r:id="rId5"/>
    <p:sldId id="339" r:id="rId6"/>
    <p:sldId id="343" r:id="rId7"/>
    <p:sldId id="344" r:id="rId8"/>
    <p:sldId id="352" r:id="rId9"/>
    <p:sldId id="350" r:id="rId10"/>
    <p:sldId id="347" r:id="rId11"/>
    <p:sldId id="348" r:id="rId12"/>
    <p:sldId id="349" r:id="rId13"/>
    <p:sldId id="35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67" d="100"/>
          <a:sy n="67" d="100"/>
        </p:scale>
        <p:origin x="1244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2T01:11:38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0,'22'394,"-7"-204,8 333,-12-254,26 139,24-6,-39-267,56 254,-59-313,-9-31,3 0,1-1,32 68,-11-51,3-2,2-1,3-2,90 91,-99-114,0-2,2-2,1-1,2-2,0-1,2-3,0-1,2-2,0-1,1-3,84 18,346 33,-297-45,85 13,264 30,44-51,-472-14,-80 1,1-1,0 0,0-2,-1 0,34-10,-43 9,0 0,-1 0,1 0,-1-1,0 0,-1-1,1 0,-1 0,0-1,0 0,-1 0,0 0,7-13,11-17,1 2,1 0,2 2,38-35,-57 57,0 1,0-1,-1 0,-1-1,8-14,14-23,-1 9,-13 17,27-33,-32 46,1 0,0 0,0 1,1 1,1 0,21-11,86-29,-55 24,-22 10,59-13,18-6,-103 28,-1-2,0 0,0-1,0-1,14-11,-26 17,0-1,0 0,0-1,0 1,-1-1,1 1,-1-1,-1 0,1 0,-1 0,0-1,0 1,0 0,1-8,0-5,0 0,-2 0,0-21,-1 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3T01:31:50.1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272 81,'-40'-1,"13"0,0 1,-30 4,50-3,1 0,-1 0,1 1,0 0,-1 0,1 1,0-1,0 1,0 0,1 1,-1 0,1 0,-9 8,11-8,-1 1,1 0,1 0,-1 1,1-1,0 0,0 1,1-1,-1 1,1 0,0 0,0 10,1-6,0 1,0-1,1 1,1-1,0 1,3 11,-4-17,1-1,0 0,0 1,0-1,0 0,1 0,-1 0,1 0,0 0,1-1,-1 1,0-1,1 0,0 0,0 0,0-1,0 1,0-1,0 0,9 3,0-2,1 0,0-1,0-1,0 0,25-2,18 2,68 9,-19 0,267-6,-217-6,-145 2,1 0,-1-2,0 1,0-1,0-1,0 0,0-1,-1 0,0 0,0-1,0 0,12-9,-16 10,-1-1,0 1,0-1,0 0,-1 0,1 0,-1-1,0 1,-1-1,0 0,0 0,0-1,0 1,-1 0,0-1,-1 0,1 1,-1-1,-1 0,1 0,-1-9,-1 11,0 0,0 0,0 0,-1 1,1-1,-1 0,0 1,-1-1,1 1,-1 0,0 0,0 0,0 0,0 0,-1 1,0-1,1 1,-1 0,0 0,-1 1,1-1,-6-2,-12-5,0 1,0 1,-32-7,50 14,-48-9,0 1,-63-1,55 6,-74-16,89 12,-1 1,1 2,-64 1,-22 5,108-1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3T01:31:52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5551 537,'-1'-2,"1"1,-1 0,1-1,-1 1,1-1,-1 1,0 0,0 0,0-1,1 1,-1 0,0 0,-1 0,1 0,0 0,-2-1,-3-3,-42-41,-2 2,-3 2,-1 3,-1 2,-2 3,-2 2,-116-45,70 43,-2 4,-1 5,-195-19,-335 19,599 25,-177 4,172-1,-1 2,-78 20,80-11,-64 31,69-28,-245 126,26-13,198-104,-1-2,-92 22,-73-3,23-5,149-25,-93 35,93-30,-1-2,-1-3,-100 12,20-4,49-8,0-3,-110-1,8 4,-4-1,121-13,-73 2,140-1,0 1,0 0,0 0,0 0,0 1,0-1,0 1,0 0,1 0,-1 0,1 1,-1-1,1 1,0 0,0 0,-3 4,-5 7,1 0,-14 27,-8 10,26-42,-8 8,1 0,-11 22,13-16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3T01:31:52.5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0,'13'14,"-1"1,0 0,18 32,3 3,-28-43,3 5,1-1,0 0,19 19,-23-27,0 1,-1-1,1 0,0-1,1 1,-1-1,0 0,1 0,-1-1,1 1,-1-1,1-1,6 1,-1-1,-1 0,1-1,0 0,-1-1,1 0,-1-1,20-8,2-3,32-20,-64 34,29-16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3T01:31: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4640 927,'0'-3,"-1"1,0 0,0-1,1 1,-1 0,-1-1,1 1,-2-2,-4-9,-16-32,-2 0,-2 2,-46-56,4 5,53 73,-1 0,0 1,-2 1,-1 1,0 1,-32-21,-144-75,183 106,-247-121,177 92,-104-29,116 47,0 3,-130-9,-146 19,-74 32,-88 2,-248-31,715 3,1 1,-1 3,1 1,0 2,-50 17,-21 9,-133 46,216-69,-140 49,135-50,-1-1,0-2,-38 2,62-8,4-1,-1 1,1 0,0 0,0 0,-11 4,16-4,0 0,0 0,0 0,1 0,-1 0,0 1,0-1,1 1,-1-1,1 1,0-1,-1 1,1 0,0 0,0 0,0 0,0 0,0 0,1 0,-1 0,0 0,1 0,-1 3,-1 24,1 0,5 52,0-10,-3 56,7 141,-4-228,2 0,2-1,1 0,24 63,-7-35,-17-43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3T01:31:55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95,'10'1,"-1"-1,1 2,0-1,0 1,-1 1,1-1,-1 2,1-1,-1 1,-1 1,1 0,0 0,-1 0,0 1,13 13,-17-15,1-1,-1 1,1-1,0 0,0 0,1 0,-1 0,6 1,-8-3,0-1,0 1,0-1,-1 0,1 0,0 0,0 0,0 0,-1 0,1-1,0 0,0 1,-1-1,1 0,0 0,-1-1,1 1,3-3,11-9,-2-1,0-1,0-1,-2 0,21-30,-11 15,0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2T01:11:40.4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39,'5'-1,"0"1,1-1,-1-1,0 1,9-4,14-3,9-1,-28 6,1 0,0 1,18-1,-25 3,1 0,-1 0,0 0,1 1,-1 0,1 0,-1-1,0 2,0-1,0 0,1 1,-1-1,-1 1,1 0,3 3,31 31,-27-26,0 0,0-1,17 12,-18-16,0 2,-1-1,14 14,-13-10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2T01:18:43.0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0,'0'9,"4"117,-2-106,1 1,1-1,1 0,8 22,114 229,-118-253,-3-9,-1 0,0 1,-1 0,0 0,0 0,-1 0,0 1,-1-1,1 20,9 96,-1 1,-11-9,1 35,11-55,0 16,-12-71,-3-1,-1 1,-2-1,-15 53,2-30,-52 121,66-176,-3 8,-15 25,20-39,0 1,0-1,-1 0,1 0,-1-1,0 1,0-1,0 1,0-1,-8 3,-7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3T01:28:08.1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455 1,'-11'11,"-2"0,-12 8,-18 17,-9 18,36-35,0-1,-2-1,-37 28,46-39,1 1,-1 0,2 0,-1 1,1-1,0 2,1-1,0 1,0 0,-7 16,-1 6,3 1,-9 33,11-31,-22 50,24-66,1 1,0 0,1 1,1-1,1 1,1-1,1 1,0 0,1 0,5 29,-4-40,1 0,0 0,1 0,0 0,0-1,1 1,0-1,1 0,-1 0,1-1,10 12,-4-7,0 0,1-1,0-1,1 0,25 15,-32-22,1 1,0-2,0 1,0-1,0 0,1 0,10 0,3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3T01:28:22.9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1382,'1'-4,"0"0,0-1,0 1,0 0,1 0,0 0,0 0,0 0,0 0,1 0,-1 1,4-5,0 1,17-23,1 1,2 1,34-29,96-67,-53 44,-38 27,3 4,2 2,1 4,91-41,-140 75,6-2,-2-1,1-1,-2-1,0-1,37-30,-48 33,1 1,1 0,0 1,0 0,1 2,0 0,22-7,16-1,59-10,50-15,-106 24,1 2,70-9,120 1,-188 20,-31 2,0 0,1-2,-1-1,0-2,55-17,-2-15,14-5,-71 33,0 0,-1-2,0-1,-1-1,-1-2,28-22,-39 29,-1 1,1 0,20-9,-20 11,0 0,-1-1,19-15,-18 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3T01:28:25.6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1381,'0'-7,"1"0,0 1,0-1,1 0,0 0,0 1,1-1,0 1,0-1,5-6,7-9,22-27,-21 30,104-122,-28 36,-67 75,43-40,-56 60,0 0,1 1,0 0,0 1,1 0,24-9,321-82,-202 61,358-66,-457 94,71-14,211-71,-258 68,2 4,156-24,-145 36,136-36,325-61,-468 95,-52 9,-27 4,0-1,0 0,0-1,0 1,0-2,0 1,-1-1,1-1,15-8,-9 3,1 0,-1 1,34-12,-35 15,0 0,-1-1,0-1,0 0,-1-1,15-10,-15 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3T01:28:27.6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26,'86'1,"137"-18,-206 14,-6 1,-1 0,1 1,0 0,0 1,14 1,-23-1,1 0,-1 1,0-1,0 1,1 0,-1 0,0 0,0 0,0 0,0 0,0 1,0-1,0 1,-1-1,1 1,0 0,-1-1,1 1,-1 0,0 0,0 0,0 0,0 0,0 0,0 1,0-1,0 0,-1 0,1 5,1 43,-3-27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3T01:28:29.1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0,'399'0,"-394"0,0 0,0 1,0-1,0 1,0 0,0 0,0 0,-1 1,1 0,0 0,8 5,-10-5,0 1,0-1,-1 1,1 0,0 0,-1 0,0 0,0 1,0-1,0 1,0-1,-1 1,0 0,1-1,0 9,0-3,23 143,-23-128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3T01:31:47.8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375 77,'-25'0,"10"-1,0 1,0 0,0 1,0 1,0 1,-27 7,18 0,0 0,-35 22,48-25,1 0,0 1,0 0,0 1,1 0,1 0,-11 14,16-18,0 0,0 0,1 1,-1-1,1 1,1-1,-1 1,1-1,0 1,0 0,0 0,1 9,0-11,0-1,1 1,-1 0,1-1,0 1,0 0,1-1,-1 1,1-1,-1 1,1-1,0 0,0 0,1 0,-1 0,1 0,-1-1,1 1,0-1,3 3,15 6,1-1,0-1,0 0,0-2,40 7,-21-4,6 0,1-2,73 4,99-10,-155-3,-43 1,53-2,-68 1,-1 0,1 0,-1 0,1-1,-1 0,0 0,0-1,10-5,-14 7,-1 0,1-1,0 1,-1-1,1 1,-1-1,1 1,-1-1,0 0,0 0,0 1,0-1,0 0,0 0,0 0,-1 0,1 0,0-4,-1 3,0-1,0 0,0 0,-1 1,1-1,-1 0,0 1,0-1,-3-6,-2 0,1-1,-2 1,1 0,-1 1,-14-14,-18-19,-57-55,82 86,1 0,-2 0,1 2,-2 0,-26-12,12 10,0 2,-1 2,-49-6,56 8,-45-15,-7-2,57 19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326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56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customXml" Target="../ink/ink14.xml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br>
              <a:rPr lang="en-US" altLang="ko-KR" dirty="0"/>
            </a:br>
            <a:r>
              <a:rPr lang="ko-KR" altLang="en-US" dirty="0"/>
              <a:t>다중테이블 검색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5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훈련교사</a:t>
            </a:r>
            <a:r>
              <a:rPr lang="ko-KR" altLang="en-US" dirty="0"/>
              <a:t> 민경태</a:t>
            </a:r>
          </a:p>
        </p:txBody>
      </p:sp>
    </p:spTree>
    <p:extLst>
      <p:ext uri="{BB962C8B-B14F-4D97-AF65-F5344CB8AC3E}">
        <p14:creationId xmlns:p14="http://schemas.microsoft.com/office/powerpoint/2010/main" val="1767277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INSERT </a:t>
            </a:r>
            <a:r>
              <a:rPr lang="ko-KR" altLang="en-US" b="0" dirty="0"/>
              <a:t>문에서 </a:t>
            </a:r>
            <a:r>
              <a:rPr lang="en-US" altLang="ko-KR" b="0" dirty="0">
                <a:highlight>
                  <a:srgbClr val="FFFF00"/>
                </a:highlight>
              </a:rPr>
              <a:t>VALUES </a:t>
            </a:r>
            <a:r>
              <a:rPr lang="ko-KR" altLang="en-US" b="0" dirty="0">
                <a:highlight>
                  <a:srgbClr val="FFFF00"/>
                </a:highlight>
              </a:rPr>
              <a:t>절 대신 </a:t>
            </a:r>
            <a:r>
              <a:rPr lang="ko-KR" altLang="en-US" b="0" dirty="0"/>
              <a:t>서브쿼리를 작성하여 서브쿼리의 결과집합을 한 번에 삽입할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INSERT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결과가 테이블의 제약조건을 위반되면 오류가 발생한다</a:t>
            </a:r>
            <a:r>
              <a:rPr lang="en-US" altLang="ko-KR" b="0" dirty="0"/>
              <a:t>.</a:t>
            </a:r>
            <a:br>
              <a:rPr lang="en-US" altLang="ko-KR" b="0" dirty="0"/>
            </a:br>
            <a:r>
              <a:rPr lang="en-US" altLang="ko-KR" b="0" dirty="0"/>
              <a:t>(</a:t>
            </a:r>
            <a:r>
              <a:rPr lang="ko-KR" altLang="en-US" b="0" dirty="0"/>
              <a:t>예</a:t>
            </a:r>
            <a:r>
              <a:rPr lang="en-US" altLang="ko-KR" b="0" dirty="0"/>
              <a:t>: PK </a:t>
            </a:r>
            <a:r>
              <a:rPr lang="ko-KR" altLang="en-US" b="0" dirty="0"/>
              <a:t>설정된 칼럼에 중복된 데이터를 입력하려고 하는 경우</a:t>
            </a:r>
            <a:r>
              <a:rPr lang="en-US" altLang="ko-KR" b="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3212976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INSERT INTO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i="1" dirty="0"/>
              <a:t>(COLUMN1, COLUMN2, ...)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(SUBQUERY);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42091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UPDATE </a:t>
            </a:r>
            <a:r>
              <a:rPr lang="ko-KR" altLang="en-US" b="0" dirty="0"/>
              <a:t>문의 </a:t>
            </a:r>
            <a:r>
              <a:rPr lang="en-US" altLang="ko-KR" b="0" dirty="0">
                <a:highlight>
                  <a:srgbClr val="FFFF00"/>
                </a:highlight>
              </a:rPr>
              <a:t>SET </a:t>
            </a:r>
            <a:r>
              <a:rPr lang="ko-KR" altLang="en-US" b="0" dirty="0">
                <a:highlight>
                  <a:srgbClr val="FFFF00"/>
                </a:highlight>
              </a:rPr>
              <a:t>절</a:t>
            </a:r>
            <a:r>
              <a:rPr lang="ko-KR" altLang="en-US" b="0" dirty="0"/>
              <a:t>에서 서브쿼리를 작성할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UPDATE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 (</a:t>
            </a:r>
            <a:r>
              <a:rPr lang="ko-KR" altLang="en-US" b="0" dirty="0"/>
              <a:t>칼럼의 이름은 달라도 상관 없다</a:t>
            </a:r>
            <a:r>
              <a:rPr lang="en-US" altLang="ko-KR" b="0" dirty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2420888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UPDATE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dirty="0"/>
              <a:t>SET </a:t>
            </a:r>
            <a:r>
              <a:rPr lang="en-US" altLang="ko-KR" i="1" dirty="0"/>
              <a:t>(COLUMN1, COLUMN2) = </a:t>
            </a:r>
            <a:r>
              <a:rPr lang="en-US" altLang="ko-KR" dirty="0"/>
              <a:t>SUBQUERY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WHERE </a:t>
            </a:r>
            <a:r>
              <a:rPr lang="en-US" altLang="ko-KR" i="1" dirty="0"/>
              <a:t>CONDITION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0B0C8C3-85F2-4CC9-BB3E-6084C33DC20C}"/>
              </a:ext>
            </a:extLst>
          </p:cNvPr>
          <p:cNvGrpSpPr/>
          <p:nvPr/>
        </p:nvGrpSpPr>
        <p:grpSpPr>
          <a:xfrm>
            <a:off x="4942965" y="2028000"/>
            <a:ext cx="2906280" cy="525960"/>
            <a:chOff x="4942965" y="2028000"/>
            <a:chExt cx="2906280" cy="52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2FCE8397-7377-4496-851D-5EC63E600A69}"/>
                    </a:ext>
                  </a:extLst>
                </p14:cNvPr>
                <p14:cNvContentPartPr/>
                <p14:nvPr/>
              </p14:nvContentPartPr>
              <p14:xfrm>
                <a:off x="6856005" y="2334000"/>
                <a:ext cx="338040" cy="17208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2FCE8397-7377-4496-851D-5EC63E600A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47365" y="2325000"/>
                  <a:ext cx="3556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AEEE31D5-AB9F-42FF-A16B-E6C112ABD25F}"/>
                    </a:ext>
                  </a:extLst>
                </p14:cNvPr>
                <p14:cNvContentPartPr/>
                <p14:nvPr/>
              </p14:nvContentPartPr>
              <p14:xfrm>
                <a:off x="7407525" y="2370720"/>
                <a:ext cx="441720" cy="1443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AEEE31D5-AB9F-42FF-A16B-E6C112ABD2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98885" y="2362080"/>
                  <a:ext cx="4593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352C636-ABA7-4994-85E1-A16C0C18E643}"/>
                    </a:ext>
                  </a:extLst>
                </p14:cNvPr>
                <p14:cNvContentPartPr/>
                <p14:nvPr/>
              </p14:nvContentPartPr>
              <p14:xfrm>
                <a:off x="5049885" y="2140320"/>
                <a:ext cx="1998360" cy="3729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352C636-ABA7-4994-85E1-A16C0C18E64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40885" y="2131680"/>
                  <a:ext cx="20160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07D584D-D555-4F64-A33D-F5D7D120D139}"/>
                    </a:ext>
                  </a:extLst>
                </p14:cNvPr>
                <p14:cNvContentPartPr/>
                <p14:nvPr/>
              </p14:nvContentPartPr>
              <p14:xfrm>
                <a:off x="4942965" y="2466840"/>
                <a:ext cx="168840" cy="871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07D584D-D555-4F64-A33D-F5D7D120D13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34325" y="2457840"/>
                  <a:ext cx="1864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3F4008D-A2E4-470D-987C-A46678CC62FE}"/>
                    </a:ext>
                  </a:extLst>
                </p14:cNvPr>
                <p14:cNvContentPartPr/>
                <p14:nvPr/>
              </p14:nvContentPartPr>
              <p14:xfrm>
                <a:off x="5939805" y="2028000"/>
                <a:ext cx="1670760" cy="4788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3F4008D-A2E4-470D-987C-A46678CC62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30805" y="2019000"/>
                  <a:ext cx="16884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2598988-08A6-4AFC-8D8C-56A54E1E0AE1}"/>
                    </a:ext>
                  </a:extLst>
                </p14:cNvPr>
                <p14:cNvContentPartPr/>
                <p14:nvPr/>
              </p14:nvContentPartPr>
              <p14:xfrm>
                <a:off x="5895525" y="2432640"/>
                <a:ext cx="151560" cy="702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2598988-08A6-4AFC-8D8C-56A54E1E0AE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86885" y="2424000"/>
                  <a:ext cx="169200" cy="8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58976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DELETE </a:t>
            </a:r>
            <a:r>
              <a:rPr lang="ko-KR" altLang="en-US" b="0" dirty="0"/>
              <a:t>문의 </a:t>
            </a:r>
            <a:r>
              <a:rPr lang="en-US" altLang="ko-KR" b="0" dirty="0">
                <a:highlight>
                  <a:srgbClr val="FFFF00"/>
                </a:highlight>
              </a:rPr>
              <a:t>WHERE </a:t>
            </a:r>
            <a:r>
              <a:rPr lang="ko-KR" altLang="en-US" b="0" dirty="0">
                <a:highlight>
                  <a:srgbClr val="FFFF00"/>
                </a:highlight>
              </a:rPr>
              <a:t>절</a:t>
            </a:r>
            <a:r>
              <a:rPr lang="ko-KR" altLang="en-US" b="0" dirty="0"/>
              <a:t>에서 서브쿼리를 작성할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DELETE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 (</a:t>
            </a:r>
            <a:r>
              <a:rPr lang="ko-KR" altLang="en-US" b="0" dirty="0"/>
              <a:t>칼럼의 이름은 달라도 상관 없다</a:t>
            </a:r>
            <a:r>
              <a:rPr lang="en-US" altLang="ko-KR" b="0" dirty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2420888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DELETE FROM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endParaRPr lang="en-US" altLang="ko-KR" i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WHERE </a:t>
            </a:r>
            <a:r>
              <a:rPr lang="en-US" altLang="ko-KR" i="1" dirty="0"/>
              <a:t>(COLUMN1, COLUMN2) = </a:t>
            </a:r>
            <a:r>
              <a:rPr lang="en-US" altLang="ko-KR" dirty="0"/>
              <a:t>SUBQUERY;</a:t>
            </a: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394731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 사용시 실무에서 주의할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/>
              <a:t>아래와 같은 경우 오류가 발생하니 주의한다</a:t>
            </a:r>
            <a:r>
              <a:rPr lang="en-US" altLang="ko-KR" sz="240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여러 행을 반환하는 서브쿼리와 단일 행 비교 연산자</a:t>
            </a:r>
            <a:r>
              <a:rPr lang="en-US" altLang="ko-KR" b="0" dirty="0"/>
              <a:t>(=, !=, &gt;, &gt;=, &lt;, &lt;=)</a:t>
            </a:r>
            <a:r>
              <a:rPr lang="ko-KR" altLang="en-US" b="0" dirty="0"/>
              <a:t>를 함께 사용하는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서브쿼리가 반환하는 컬럼의 수와 </a:t>
            </a:r>
            <a:r>
              <a:rPr lang="ko-KR" altLang="en-US" b="0" dirty="0" err="1"/>
              <a:t>메인쿼리에서</a:t>
            </a:r>
            <a:r>
              <a:rPr lang="ko-KR" altLang="en-US" b="0" dirty="0"/>
              <a:t> 비교되는 컬럼의 수가 다른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 내에서 </a:t>
            </a:r>
            <a:r>
              <a:rPr lang="en-US" altLang="ko-KR" b="0" dirty="0"/>
              <a:t>ORDER BY </a:t>
            </a:r>
            <a:r>
              <a:rPr lang="ko-KR" altLang="en-US" b="0" dirty="0"/>
              <a:t>절이 사용되는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서브쿼리의 결과가 </a:t>
            </a:r>
            <a:r>
              <a:rPr lang="en-US" altLang="ko-KR" b="0" dirty="0"/>
              <a:t>NULL </a:t>
            </a:r>
            <a:r>
              <a:rPr lang="ko-KR" altLang="en-US" b="0" dirty="0"/>
              <a:t>인 경우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273530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8271388" cy="4992668"/>
          </a:xfrm>
        </p:spPr>
        <p:txBody>
          <a:bodyPr>
            <a:noAutofit/>
          </a:bodyPr>
          <a:lstStyle/>
          <a:p>
            <a:pPr>
              <a:lnSpc>
                <a:spcPts val="2100"/>
              </a:lnSpc>
              <a:buFont typeface="+mj-lt"/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lvl="2">
              <a:lnSpc>
                <a:spcPts val="2100"/>
              </a:lnSpc>
            </a:pPr>
            <a:r>
              <a:rPr lang="ko-KR" altLang="en-US" dirty="0"/>
              <a:t>하나의 </a:t>
            </a:r>
            <a:r>
              <a:rPr lang="en-US" altLang="ko-KR" dirty="0"/>
              <a:t>SQL </a:t>
            </a:r>
            <a:r>
              <a:rPr lang="ko-KR" altLang="en-US" dirty="0"/>
              <a:t>문의 결과를 다른 </a:t>
            </a:r>
            <a:r>
              <a:rPr lang="en-US" altLang="ko-KR" dirty="0"/>
              <a:t>SQL </a:t>
            </a:r>
            <a:r>
              <a:rPr lang="ko-KR" altLang="en-US" dirty="0"/>
              <a:t>문에게 전달하기 위해 </a:t>
            </a:r>
            <a:r>
              <a:rPr lang="ko-KR" altLang="en-US" dirty="0">
                <a:highlight>
                  <a:srgbClr val="FFFF00"/>
                </a:highlight>
              </a:rPr>
              <a:t>두 개 이상의 </a:t>
            </a:r>
            <a:r>
              <a:rPr lang="en-US" altLang="ko-KR" dirty="0">
                <a:highlight>
                  <a:srgbClr val="FFFF00"/>
                </a:highlight>
              </a:rPr>
              <a:t>SQL </a:t>
            </a:r>
            <a:r>
              <a:rPr lang="ko-KR" altLang="en-US" dirty="0">
                <a:highlight>
                  <a:srgbClr val="FFFF00"/>
                </a:highlight>
              </a:rPr>
              <a:t>문을</a:t>
            </a:r>
            <a:br>
              <a:rPr lang="en-US" altLang="ko-KR" dirty="0">
                <a:highlight>
                  <a:srgbClr val="FFFF00"/>
                </a:highlight>
              </a:rPr>
            </a:br>
            <a:r>
              <a:rPr lang="ko-KR" altLang="en-US" dirty="0">
                <a:highlight>
                  <a:srgbClr val="FFFF00"/>
                </a:highlight>
              </a:rPr>
              <a:t>하나의 </a:t>
            </a:r>
            <a:r>
              <a:rPr lang="en-US" altLang="ko-KR" dirty="0">
                <a:highlight>
                  <a:srgbClr val="FFFF00"/>
                </a:highlight>
              </a:rPr>
              <a:t>SQL </a:t>
            </a:r>
            <a:r>
              <a:rPr lang="ko-KR" altLang="en-US" dirty="0">
                <a:highlight>
                  <a:srgbClr val="FFFF00"/>
                </a:highlight>
              </a:rPr>
              <a:t>문으로 연결하여 처리</a:t>
            </a:r>
            <a:r>
              <a:rPr lang="ko-KR" altLang="en-US" dirty="0"/>
              <a:t>하는 방법이다</a:t>
            </a:r>
            <a:r>
              <a:rPr lang="en-US" altLang="ko-KR" dirty="0"/>
              <a:t>.</a:t>
            </a:r>
          </a:p>
          <a:p>
            <a:pPr>
              <a:lnSpc>
                <a:spcPts val="2100"/>
              </a:lnSpc>
              <a:buFont typeface="+mj-lt"/>
              <a:buAutoNum type="arabicPeriod"/>
            </a:pPr>
            <a:endParaRPr lang="en-US" altLang="ko-KR" dirty="0"/>
          </a:p>
          <a:p>
            <a:pPr>
              <a:lnSpc>
                <a:spcPts val="2100"/>
              </a:lnSpc>
              <a:buFont typeface="+mj-lt"/>
              <a:buAutoNum type="arabicPeriod"/>
            </a:pPr>
            <a:r>
              <a:rPr lang="ko-KR" altLang="en-US" dirty="0"/>
              <a:t>서브쿼리가 필요한 경우</a:t>
            </a:r>
            <a:endParaRPr lang="en-US" altLang="ko-KR" dirty="0"/>
          </a:p>
          <a:p>
            <a:pPr lvl="2">
              <a:lnSpc>
                <a:spcPts val="2100"/>
              </a:lnSpc>
            </a:pPr>
            <a:r>
              <a:rPr lang="ko-KR" altLang="en-US" dirty="0"/>
              <a:t>문제</a:t>
            </a:r>
            <a:endParaRPr lang="en-US" altLang="ko-KR" dirty="0"/>
          </a:p>
          <a:p>
            <a:pPr marL="466344" lvl="3" indent="0">
              <a:lnSpc>
                <a:spcPts val="2100"/>
              </a:lnSpc>
              <a:buNone/>
            </a:pPr>
            <a:r>
              <a:rPr lang="en-US" altLang="ko-KR" sz="1400" b="1" i="1" dirty="0"/>
              <a:t>&lt;&lt; </a:t>
            </a:r>
            <a:r>
              <a:rPr lang="ko-KR" altLang="en-US" sz="1400" b="1" i="1" dirty="0"/>
              <a:t>직원테이블에서 </a:t>
            </a:r>
            <a:r>
              <a:rPr lang="en-US" altLang="ko-KR" sz="1400" b="1" i="1" dirty="0"/>
              <a:t>‘</a:t>
            </a:r>
            <a:r>
              <a:rPr lang="ko-KR" altLang="en-US" sz="1400" b="1" i="1" dirty="0" err="1"/>
              <a:t>앨리스</a:t>
            </a:r>
            <a:r>
              <a:rPr lang="en-US" altLang="ko-KR" sz="1400" b="1" i="1" dirty="0"/>
              <a:t>’ </a:t>
            </a:r>
            <a:r>
              <a:rPr lang="ko-KR" altLang="en-US" sz="1400" b="1" i="1" dirty="0"/>
              <a:t>직원과 같은 지역에서 근무하는 직원 목록을 출력하라</a:t>
            </a:r>
            <a:r>
              <a:rPr lang="en-US" altLang="ko-KR" sz="1400" b="1" i="1" dirty="0"/>
              <a:t>. &gt;&gt;</a:t>
            </a:r>
          </a:p>
          <a:p>
            <a:pPr lvl="3">
              <a:lnSpc>
                <a:spcPts val="2100"/>
              </a:lnSpc>
            </a:pPr>
            <a:r>
              <a:rPr lang="ko-KR" altLang="en-US" sz="1400" dirty="0"/>
              <a:t>처리방식</a:t>
            </a:r>
            <a:endParaRPr lang="en-US" altLang="ko-KR" sz="1400" dirty="0"/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 직원테이블에서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앨리스</a:t>
            </a:r>
            <a:r>
              <a:rPr lang="en-US" altLang="ko-KR" sz="1400" dirty="0"/>
              <a:t>’ </a:t>
            </a:r>
            <a:r>
              <a:rPr lang="ko-KR" altLang="en-US" sz="1400" dirty="0"/>
              <a:t>직원이 근무하는 지역을 검색하는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7030A0"/>
                </a:solidFill>
              </a:rPr>
              <a:t>SELECT </a:t>
            </a:r>
            <a:r>
              <a:rPr lang="ko-KR" altLang="en-US" sz="1200" b="1" dirty="0">
                <a:solidFill>
                  <a:srgbClr val="7030A0"/>
                </a:solidFill>
              </a:rPr>
              <a:t>근무지역 </a:t>
            </a:r>
            <a:r>
              <a:rPr lang="en-US" altLang="ko-KR" sz="1200" b="1" dirty="0">
                <a:solidFill>
                  <a:srgbClr val="7030A0"/>
                </a:solidFill>
              </a:rPr>
              <a:t>FROM </a:t>
            </a:r>
            <a:r>
              <a:rPr lang="ko-KR" altLang="en-US" sz="1200" b="1" dirty="0">
                <a:solidFill>
                  <a:srgbClr val="7030A0"/>
                </a:solidFill>
              </a:rPr>
              <a:t>직원 </a:t>
            </a:r>
            <a:r>
              <a:rPr lang="en-US" altLang="ko-KR" sz="1200" b="1" dirty="0">
                <a:solidFill>
                  <a:srgbClr val="7030A0"/>
                </a:solidFill>
              </a:rPr>
              <a:t>WHERE </a:t>
            </a:r>
            <a:r>
              <a:rPr lang="ko-KR" altLang="en-US" sz="1200" b="1" dirty="0">
                <a:solidFill>
                  <a:srgbClr val="7030A0"/>
                </a:solidFill>
              </a:rPr>
              <a:t>성명 </a:t>
            </a:r>
            <a:r>
              <a:rPr lang="en-US" altLang="ko-KR" sz="1200" b="1" dirty="0">
                <a:solidFill>
                  <a:srgbClr val="7030A0"/>
                </a:solidFill>
              </a:rPr>
              <a:t>= ‘</a:t>
            </a:r>
            <a:r>
              <a:rPr lang="ko-KR" altLang="en-US" sz="1200" b="1" dirty="0" err="1">
                <a:solidFill>
                  <a:srgbClr val="7030A0"/>
                </a:solidFill>
              </a:rPr>
              <a:t>앨리스</a:t>
            </a:r>
            <a:r>
              <a:rPr lang="en-US" altLang="ko-KR" sz="1200" b="1" dirty="0">
                <a:solidFill>
                  <a:srgbClr val="7030A0"/>
                </a:solidFill>
              </a:rPr>
              <a:t>’;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 ‘</a:t>
            </a:r>
            <a:r>
              <a:rPr lang="ko-KR" altLang="en-US" sz="1400" dirty="0"/>
              <a:t>앨리스</a:t>
            </a:r>
            <a:r>
              <a:rPr lang="en-US" altLang="ko-KR" sz="1400" dirty="0"/>
              <a:t>’</a:t>
            </a:r>
            <a:r>
              <a:rPr lang="ko-KR" altLang="en-US" sz="1400" dirty="0"/>
              <a:t>와 동일한 지역에서 근무하는 직원 목록을 출력하는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FF0000"/>
                </a:solidFill>
              </a:rPr>
              <a:t>SELECT * FROM </a:t>
            </a:r>
            <a:r>
              <a:rPr lang="ko-KR" altLang="en-US" sz="1200" b="1" dirty="0">
                <a:solidFill>
                  <a:srgbClr val="FF0000"/>
                </a:solidFill>
              </a:rPr>
              <a:t>직원 </a:t>
            </a:r>
            <a:r>
              <a:rPr lang="en-US" altLang="ko-KR" sz="1200" b="1" dirty="0">
                <a:solidFill>
                  <a:srgbClr val="FF0000"/>
                </a:solidFill>
              </a:rPr>
              <a:t>WHERE </a:t>
            </a:r>
            <a:r>
              <a:rPr lang="ko-KR" altLang="en-US" sz="1200" b="1" dirty="0">
                <a:solidFill>
                  <a:srgbClr val="FF0000"/>
                </a:solidFill>
              </a:rPr>
              <a:t>근무지역 </a:t>
            </a:r>
            <a:r>
              <a:rPr lang="en-US" altLang="ko-KR" sz="1200" b="1" dirty="0">
                <a:solidFill>
                  <a:srgbClr val="FF0000"/>
                </a:solidFill>
              </a:rPr>
              <a:t>= ‘</a:t>
            </a:r>
            <a:r>
              <a:rPr lang="ko-KR" altLang="en-US" sz="1200" b="1" dirty="0">
                <a:solidFill>
                  <a:srgbClr val="FF0000"/>
                </a:solidFill>
              </a:rPr>
              <a:t>앨리스의 근무지역</a:t>
            </a:r>
            <a:r>
              <a:rPr lang="en-US" altLang="ko-KR" sz="1200" b="1" dirty="0">
                <a:solidFill>
                  <a:srgbClr val="FF0000"/>
                </a:solidFill>
              </a:rPr>
              <a:t>’;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1 </a:t>
            </a:r>
            <a:r>
              <a:rPr lang="ko-KR" altLang="en-US" sz="1400" dirty="0"/>
              <a:t>과 </a:t>
            </a:r>
            <a:r>
              <a:rPr lang="en-US" altLang="ko-KR" sz="1400" dirty="0"/>
              <a:t>2 </a:t>
            </a:r>
            <a:r>
              <a:rPr lang="ko-KR" altLang="en-US" sz="1400" dirty="0"/>
              <a:t>를 처리하는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통합하여 하나의 </a:t>
            </a:r>
            <a:r>
              <a:rPr lang="en-US" altLang="ko-KR" sz="1400" dirty="0"/>
              <a:t>SQL </a:t>
            </a:r>
            <a:r>
              <a:rPr lang="ko-KR" altLang="en-US" sz="1400" dirty="0"/>
              <a:t>문으로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FF0000"/>
                </a:solidFill>
              </a:rPr>
              <a:t>SELECT * FROM </a:t>
            </a:r>
            <a:r>
              <a:rPr lang="ko-KR" altLang="en-US" sz="1200" b="1" dirty="0">
                <a:solidFill>
                  <a:srgbClr val="FF0000"/>
                </a:solidFill>
              </a:rPr>
              <a:t>직원 </a:t>
            </a:r>
            <a:r>
              <a:rPr lang="en-US" altLang="ko-KR" sz="1200" b="1" dirty="0">
                <a:solidFill>
                  <a:srgbClr val="FF0000"/>
                </a:solidFill>
              </a:rPr>
              <a:t>WHERE </a:t>
            </a:r>
            <a:r>
              <a:rPr lang="ko-KR" altLang="en-US" sz="1200" b="1" dirty="0">
                <a:solidFill>
                  <a:srgbClr val="FF0000"/>
                </a:solidFill>
              </a:rPr>
              <a:t>근무지역 </a:t>
            </a:r>
            <a:r>
              <a:rPr lang="en-US" altLang="ko-KR" sz="1200" b="1" dirty="0">
                <a:solidFill>
                  <a:srgbClr val="FF0000"/>
                </a:solidFill>
              </a:rPr>
              <a:t>= </a:t>
            </a:r>
            <a:r>
              <a:rPr lang="en-US" altLang="ko-KR" sz="1200" b="1" dirty="0">
                <a:solidFill>
                  <a:srgbClr val="7030A0"/>
                </a:solidFill>
              </a:rPr>
              <a:t>(SELECT </a:t>
            </a:r>
            <a:r>
              <a:rPr lang="ko-KR" altLang="en-US" sz="1200" b="1" dirty="0">
                <a:solidFill>
                  <a:srgbClr val="7030A0"/>
                </a:solidFill>
              </a:rPr>
              <a:t>근무지역 </a:t>
            </a:r>
            <a:r>
              <a:rPr lang="en-US" altLang="ko-KR" sz="1200" b="1" dirty="0">
                <a:solidFill>
                  <a:srgbClr val="7030A0"/>
                </a:solidFill>
              </a:rPr>
              <a:t>FROM </a:t>
            </a:r>
            <a:r>
              <a:rPr lang="ko-KR" altLang="en-US" sz="1200" b="1" dirty="0">
                <a:solidFill>
                  <a:srgbClr val="7030A0"/>
                </a:solidFill>
              </a:rPr>
              <a:t>직원 </a:t>
            </a:r>
            <a:r>
              <a:rPr lang="en-US" altLang="ko-KR" sz="1200" b="1" dirty="0">
                <a:solidFill>
                  <a:srgbClr val="7030A0"/>
                </a:solidFill>
              </a:rPr>
              <a:t>WHERE </a:t>
            </a:r>
            <a:r>
              <a:rPr lang="ko-KR" altLang="en-US" sz="1200" b="1" dirty="0">
                <a:solidFill>
                  <a:srgbClr val="7030A0"/>
                </a:solidFill>
              </a:rPr>
              <a:t>성명 </a:t>
            </a:r>
            <a:r>
              <a:rPr lang="en-US" altLang="ko-KR" sz="1200" b="1" dirty="0">
                <a:solidFill>
                  <a:srgbClr val="7030A0"/>
                </a:solidFill>
              </a:rPr>
              <a:t>= ‘</a:t>
            </a:r>
            <a:r>
              <a:rPr lang="ko-KR" altLang="en-US" sz="1200" b="1" dirty="0">
                <a:solidFill>
                  <a:srgbClr val="7030A0"/>
                </a:solidFill>
              </a:rPr>
              <a:t>앨리스</a:t>
            </a:r>
            <a:r>
              <a:rPr lang="en-US" altLang="ko-KR" sz="1200" b="1" dirty="0">
                <a:solidFill>
                  <a:srgbClr val="7030A0"/>
                </a:solidFill>
              </a:rPr>
              <a:t>’);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C525F-868A-4AB1-A3B5-D55B0E96A5F7}"/>
              </a:ext>
            </a:extLst>
          </p:cNvPr>
          <p:cNvSpPr txBox="1"/>
          <p:nvPr/>
        </p:nvSpPr>
        <p:spPr>
          <a:xfrm>
            <a:off x="4860032" y="631712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</a:t>
            </a:r>
            <a:r>
              <a:rPr lang="ko-KR" altLang="en-US" dirty="0"/>
              <a:t> 문 내부에 </a:t>
            </a:r>
            <a:r>
              <a:rPr lang="en-US" altLang="ko-KR" dirty="0"/>
              <a:t>select 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42083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467544" y="2204864"/>
            <a:ext cx="5616624" cy="2952328"/>
          </a:xfrm>
          <a:prstGeom prst="roundRect">
            <a:avLst>
              <a:gd name="adj" fmla="val 892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82827" y="2620975"/>
            <a:ext cx="3384376" cy="13311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92849" y="3499624"/>
            <a:ext cx="2903287" cy="11725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 개념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2620974"/>
            <a:ext cx="2376264" cy="1259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*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employee</a:t>
            </a:r>
            <a:r>
              <a:rPr lang="ko-KR" altLang="en-US" i="1" dirty="0"/>
              <a:t> </a:t>
            </a:r>
            <a:br>
              <a:rPr lang="en-US" altLang="ko-KR" dirty="0"/>
            </a:b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location =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65043" y="3345180"/>
            <a:ext cx="4248472" cy="14519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( SELECT</a:t>
            </a:r>
            <a:r>
              <a:rPr lang="en-US" altLang="ko-KR" dirty="0"/>
              <a:t> </a:t>
            </a:r>
            <a:r>
              <a:rPr lang="en-US" altLang="ko-KR" i="1" dirty="0"/>
              <a:t>location</a:t>
            </a:r>
          </a:p>
          <a:p>
            <a:pPr>
              <a:lnSpc>
                <a:spcPct val="150000"/>
              </a:lnSpc>
            </a:pPr>
            <a:r>
              <a:rPr lang="en-US" altLang="ko-KR" i="1" dirty="0"/>
              <a:t> 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employee</a:t>
            </a:r>
            <a:r>
              <a:rPr lang="ko-KR" altLang="en-US" i="1" dirty="0"/>
              <a:t>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name = ‘</a:t>
            </a:r>
            <a:r>
              <a:rPr lang="en-US" altLang="ko-KR" i="1" dirty="0" err="1"/>
              <a:t>alice</a:t>
            </a:r>
            <a:r>
              <a:rPr lang="en-US" altLang="ko-KR" i="1" dirty="0"/>
              <a:t>’</a:t>
            </a:r>
            <a:r>
              <a:rPr lang="ko-KR" altLang="en-US" i="1" dirty="0"/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0638" y="3502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51705" y="26318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566989" y="2620975"/>
            <a:ext cx="1584176" cy="4891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i="1"/>
              <a:t>메인쿼리</a:t>
            </a:r>
            <a:endParaRPr lang="ko-KR" altLang="en-US" sz="1600" b="1" i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66989" y="3502546"/>
            <a:ext cx="1584176" cy="4891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i="1"/>
              <a:t>서브쿼리</a:t>
            </a:r>
            <a:endParaRPr lang="ko-KR" altLang="en-US" sz="1600" b="1" i="1" dirty="0"/>
          </a:p>
        </p:txBody>
      </p:sp>
      <p:sp>
        <p:nvSpPr>
          <p:cNvPr id="8" name="오른쪽 화살표 7"/>
          <p:cNvSpPr/>
          <p:nvPr/>
        </p:nvSpPr>
        <p:spPr>
          <a:xfrm>
            <a:off x="4167204" y="2731600"/>
            <a:ext cx="2377948" cy="2731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5796136" y="3611578"/>
            <a:ext cx="749016" cy="2731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F269BD-412B-4406-951C-A43264627C6F}"/>
              </a:ext>
            </a:extLst>
          </p:cNvPr>
          <p:cNvSpPr txBox="1"/>
          <p:nvPr/>
        </p:nvSpPr>
        <p:spPr>
          <a:xfrm>
            <a:off x="679890" y="1551648"/>
            <a:ext cx="595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서브쿼리가</a:t>
            </a:r>
            <a:r>
              <a:rPr lang="ko-KR" altLang="en-US" dirty="0"/>
              <a:t> 먼저 처리되고</a:t>
            </a:r>
            <a:r>
              <a:rPr lang="en-US" altLang="ko-KR" dirty="0"/>
              <a:t>, </a:t>
            </a:r>
            <a:r>
              <a:rPr lang="ko-KR" altLang="en-US" dirty="0" err="1"/>
              <a:t>메인쿼리가</a:t>
            </a:r>
            <a:r>
              <a:rPr lang="ko-KR" altLang="en-US" dirty="0"/>
              <a:t> 나중에 처리된다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3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행</a:t>
            </a:r>
            <a:r>
              <a:rPr lang="en-US" altLang="ko-KR" dirty="0"/>
              <a:t>(</a:t>
            </a:r>
            <a:r>
              <a:rPr lang="ko-KR" altLang="en-US" dirty="0"/>
              <a:t>스칼라</a:t>
            </a:r>
            <a:r>
              <a:rPr lang="en-US" altLang="ko-KR" dirty="0"/>
              <a:t>)</a:t>
            </a:r>
            <a:r>
              <a:rPr lang="ko-KR" altLang="en-US" dirty="0"/>
              <a:t>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46326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서브쿼리가 단 하나의 행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)</a:t>
            </a:r>
            <a:r>
              <a:rPr lang="ko-KR" altLang="en-US" dirty="0"/>
              <a:t>만을 검색하여 </a:t>
            </a:r>
            <a:r>
              <a:rPr lang="ko-KR" altLang="en-US" dirty="0" err="1"/>
              <a:t>메인쿼리에</a:t>
            </a:r>
            <a:r>
              <a:rPr lang="ko-KR" altLang="en-US" dirty="0"/>
              <a:t> 반환하는 방식이다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서브쿼리의 결과가 하나의 행이 되려면 다음의 방식 중 한 가지 방식을 사용해야 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</a:t>
            </a:r>
            <a:r>
              <a:rPr lang="ko-KR" altLang="en-US" dirty="0" err="1"/>
              <a:t>서브쿼리의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/>
              <a:t>절에서 </a:t>
            </a:r>
            <a:r>
              <a:rPr lang="ko-KR" altLang="en-US" dirty="0" err="1">
                <a:highlight>
                  <a:srgbClr val="FFFF00"/>
                </a:highlight>
              </a:rPr>
              <a:t>기본키나</a:t>
            </a:r>
            <a:r>
              <a:rPr lang="ko-KR" altLang="en-US" dirty="0">
                <a:highlight>
                  <a:srgbClr val="FFFF00"/>
                </a:highlight>
              </a:rPr>
              <a:t> 고유키</a:t>
            </a:r>
            <a:r>
              <a:rPr lang="en-US" altLang="ko-KR" dirty="0">
                <a:highlight>
                  <a:srgbClr val="FFFF00"/>
                </a:highlight>
              </a:rPr>
              <a:t>(UNIQUE)</a:t>
            </a:r>
            <a:r>
              <a:rPr lang="ko-KR" altLang="en-US" dirty="0">
                <a:highlight>
                  <a:srgbClr val="FFFF00"/>
                </a:highlight>
              </a:rPr>
              <a:t>를 가진 </a:t>
            </a:r>
            <a:r>
              <a:rPr lang="ko-KR" altLang="en-US" dirty="0" err="1">
                <a:highlight>
                  <a:srgbClr val="FFFF00"/>
                </a:highlight>
              </a:rPr>
              <a:t>컬럼</a:t>
            </a:r>
            <a:r>
              <a:rPr lang="ko-KR" altLang="en-US" dirty="0" err="1"/>
              <a:t>과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동등비교</a:t>
            </a:r>
            <a:r>
              <a:rPr lang="en-US" altLang="ko-KR" dirty="0"/>
              <a:t>(=)</a:t>
            </a:r>
            <a:r>
              <a:rPr lang="ko-KR" altLang="en-US" dirty="0"/>
              <a:t>하는 방식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</a:t>
            </a:r>
            <a:r>
              <a:rPr lang="ko-KR" altLang="en-US" dirty="0" err="1"/>
              <a:t>서브쿼리가</a:t>
            </a:r>
            <a:r>
              <a:rPr lang="ko-KR" altLang="en-US" dirty="0"/>
              <a:t> 전체를 대상으로 </a:t>
            </a:r>
            <a:r>
              <a:rPr lang="ko-KR" altLang="en-US" dirty="0">
                <a:highlight>
                  <a:srgbClr val="FFFF00"/>
                </a:highlight>
              </a:rPr>
              <a:t>집계 함수를 사용</a:t>
            </a:r>
            <a:r>
              <a:rPr lang="ko-KR" altLang="en-US" dirty="0"/>
              <a:t>하여 어떤 값을 얻어내는 방식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err="1"/>
              <a:t>메인쿼리의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/>
              <a:t>절에서 단일 행 서브쿼리의 결과와 비교할 때는 반드시 </a:t>
            </a:r>
            <a:br>
              <a:rPr lang="en-US" altLang="ko-KR" dirty="0"/>
            </a:br>
            <a:r>
              <a:rPr lang="ko-KR" altLang="en-US" dirty="0"/>
              <a:t>단일 행 비교연산자를 사용해야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>
                <a:highlight>
                  <a:srgbClr val="FFFF00"/>
                </a:highlight>
              </a:rPr>
              <a:t>단일 행 비교연산자</a:t>
            </a:r>
            <a:r>
              <a:rPr lang="ko-KR" altLang="en-US" dirty="0"/>
              <a:t> </a:t>
            </a:r>
            <a:r>
              <a:rPr lang="en-US" altLang="ko-KR" dirty="0"/>
              <a:t>: =, !=, &gt;, &gt;=, &lt;, &lt;=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31AB9E-CFA8-4BB2-BFAD-1291EA41A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75" t="38201" r="34250" b="30826"/>
          <a:stretch/>
        </p:blipFill>
        <p:spPr>
          <a:xfrm>
            <a:off x="2051720" y="4407316"/>
            <a:ext cx="3024336" cy="151216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079B899-9E60-4015-ABAF-EEA2AE8F51A9}"/>
              </a:ext>
            </a:extLst>
          </p:cNvPr>
          <p:cNvGrpSpPr/>
          <p:nvPr/>
        </p:nvGrpSpPr>
        <p:grpSpPr>
          <a:xfrm>
            <a:off x="1518558" y="4309607"/>
            <a:ext cx="1738800" cy="1408320"/>
            <a:chOff x="1518558" y="4309607"/>
            <a:chExt cx="1738800" cy="140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00202A0-2CBC-4B37-A9C8-4A6CBC487F3A}"/>
                    </a:ext>
                  </a:extLst>
                </p14:cNvPr>
                <p14:cNvContentPartPr/>
                <p14:nvPr/>
              </p14:nvContentPartPr>
              <p14:xfrm>
                <a:off x="1518558" y="4309607"/>
                <a:ext cx="1670760" cy="14083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00202A0-2CBC-4B37-A9C8-4A6CBC487F3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09558" y="4300607"/>
                  <a:ext cx="1688400" cy="14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EDA4537-5328-48E6-A9BA-F01D60603BD7}"/>
                    </a:ext>
                  </a:extLst>
                </p14:cNvPr>
                <p14:cNvContentPartPr/>
                <p14:nvPr/>
              </p14:nvContentPartPr>
              <p14:xfrm>
                <a:off x="3124518" y="5321207"/>
                <a:ext cx="132840" cy="558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EDA4537-5328-48E6-A9BA-F01D60603BD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15878" y="5312567"/>
                  <a:ext cx="150480" cy="73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0616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9890" y="1002214"/>
            <a:ext cx="5598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회사의 평균 연봉보다 더 많이 받는 직원의</a:t>
            </a:r>
            <a:r>
              <a:rPr lang="en-US" altLang="ko-KR" sz="1600" dirty="0"/>
              <a:t>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직급 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75656" y="5085184"/>
            <a:ext cx="6422977" cy="9701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name, 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salary &gt; ( </a:t>
            </a:r>
            <a:r>
              <a:rPr lang="en-US" altLang="ko-KR" b="1" dirty="0">
                <a:solidFill>
                  <a:srgbClr val="0000FF"/>
                </a:solidFill>
              </a:rPr>
              <a:t>SELECT AVG</a:t>
            </a:r>
            <a:r>
              <a:rPr lang="en-US" altLang="ko-KR" i="1" dirty="0"/>
              <a:t>(salary)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);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186607"/>
              </p:ext>
            </p:extLst>
          </p:nvPr>
        </p:nvGraphicFramePr>
        <p:xfrm>
          <a:off x="828933" y="1449093"/>
          <a:ext cx="5976663" cy="18537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3809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08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depart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position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gender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hire_date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salary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구창민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95-05-01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93-04-01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18-03-01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448595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948529" y="1412776"/>
            <a:ext cx="847288" cy="1926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08935" y="3590817"/>
            <a:ext cx="4160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SELECT AVG</a:t>
            </a:r>
            <a:r>
              <a:rPr lang="en-US" altLang="ko-KR" i="1" dirty="0"/>
              <a:t>(salary)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employee;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6338008" y="3355153"/>
            <a:ext cx="115337" cy="20757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54716" y="4048681"/>
            <a:ext cx="44528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name, 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salary &gt;  3960000;</a:t>
            </a:r>
          </a:p>
        </p:txBody>
      </p:sp>
      <p:sp>
        <p:nvSpPr>
          <p:cNvPr id="2" name="위로 굽은 화살표 1"/>
          <p:cNvSpPr/>
          <p:nvPr/>
        </p:nvSpPr>
        <p:spPr>
          <a:xfrm rot="5400000" flipV="1">
            <a:off x="5024422" y="3430838"/>
            <a:ext cx="880621" cy="1939251"/>
          </a:xfrm>
          <a:prstGeom prst="bentUpArrow">
            <a:avLst>
              <a:gd name="adj1" fmla="val 6518"/>
              <a:gd name="adj2" fmla="val 12676"/>
              <a:gd name="adj3" fmla="val 153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13" idx="1"/>
          </p:cNvCxnSpPr>
          <p:nvPr/>
        </p:nvCxnSpPr>
        <p:spPr>
          <a:xfrm>
            <a:off x="6681457" y="3773860"/>
            <a:ext cx="4534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34869" y="3643055"/>
            <a:ext cx="178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서브쿼리의 결과가 </a:t>
            </a:r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  <a:r>
              <a:rPr lang="ko-KR" altLang="en-US" sz="1100" b="1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409948" y="4542534"/>
            <a:ext cx="99709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08935" y="3590817"/>
            <a:ext cx="4160434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단일 행 서브쿼리</a:t>
            </a:r>
          </a:p>
        </p:txBody>
      </p:sp>
      <p:sp>
        <p:nvSpPr>
          <p:cNvPr id="1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D35A5A-C997-4830-9673-1D5EF0BCB625}"/>
              </a:ext>
            </a:extLst>
          </p:cNvPr>
          <p:cNvSpPr txBox="1"/>
          <p:nvPr/>
        </p:nvSpPr>
        <p:spPr>
          <a:xfrm>
            <a:off x="679890" y="5394702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완성</a:t>
            </a:r>
            <a:r>
              <a:rPr lang="en-US" altLang="ko-KR" sz="1600" b="1" dirty="0"/>
              <a:t>-&gt;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380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824316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ko-KR" altLang="en-US" b="0" dirty="0"/>
              <a:t>서브쿼리가 두 개 이상의 행</a:t>
            </a:r>
            <a:r>
              <a:rPr lang="en-US" altLang="ko-KR" b="0" dirty="0"/>
              <a:t>(</a:t>
            </a:r>
            <a:r>
              <a:rPr lang="ko-KR" altLang="en-US" b="0" dirty="0"/>
              <a:t>결과</a:t>
            </a:r>
            <a:r>
              <a:rPr lang="en-US" altLang="ko-KR" b="0" dirty="0"/>
              <a:t>)</a:t>
            </a:r>
            <a:r>
              <a:rPr lang="ko-KR" altLang="en-US" b="0" dirty="0"/>
              <a:t>을 검색하여 </a:t>
            </a:r>
            <a:r>
              <a:rPr lang="ko-KR" altLang="en-US" b="0" dirty="0" err="1"/>
              <a:t>메인쿼리에</a:t>
            </a:r>
            <a:r>
              <a:rPr lang="ko-KR" altLang="en-US" b="0" dirty="0"/>
              <a:t> 반환하는 방식이다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 err="1"/>
              <a:t>메인쿼리의</a:t>
            </a:r>
            <a:r>
              <a:rPr lang="ko-KR" altLang="en-US" b="0" dirty="0"/>
              <a:t> </a:t>
            </a:r>
            <a:r>
              <a:rPr lang="en-US" altLang="ko-KR" b="0" dirty="0"/>
              <a:t>WHERE </a:t>
            </a:r>
            <a:r>
              <a:rPr lang="ko-KR" altLang="en-US" b="0" dirty="0"/>
              <a:t>절에서 다중 행 서브쿼리의 결과와 비교할 때는 반드시 </a:t>
            </a:r>
            <a:br>
              <a:rPr lang="en-US" altLang="ko-KR" b="0" dirty="0"/>
            </a:br>
            <a:r>
              <a:rPr lang="ko-KR" altLang="en-US" b="0" dirty="0"/>
              <a:t>다중 행 비교연산자를 사용해야 한다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 lvl="2"/>
            <a:r>
              <a:rPr lang="ko-KR" altLang="en-US" dirty="0">
                <a:highlight>
                  <a:srgbClr val="FFFF00"/>
                </a:highlight>
              </a:rPr>
              <a:t>다중 행 비교연산자</a:t>
            </a:r>
            <a:endParaRPr lang="en-US" altLang="ko-KR" dirty="0">
              <a:highlight>
                <a:srgbClr val="FFFF00"/>
              </a:highlight>
            </a:endParaRPr>
          </a:p>
          <a:p>
            <a:pPr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60631"/>
              </p:ext>
            </p:extLst>
          </p:nvPr>
        </p:nvGraphicFramePr>
        <p:xfrm>
          <a:off x="1331640" y="2854424"/>
          <a:ext cx="6840760" cy="2590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 중에서 하나라도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동등비교</a:t>
                      </a:r>
                      <a:r>
                        <a:rPr lang="en-US" altLang="ko-KR" sz="1400" dirty="0"/>
                        <a:t>(=)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ANY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결과들과 비교한 결과가 하나라도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범위비교</a:t>
                      </a:r>
                      <a:r>
                        <a:rPr lang="en-US" altLang="ko-KR" sz="1400" dirty="0"/>
                        <a:t>(&lt;, &gt;)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결과들과 비교한 결과가 모두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범위비교</a:t>
                      </a:r>
                      <a:r>
                        <a:rPr lang="en-US" altLang="ko-KR" sz="1400" dirty="0"/>
                        <a:t>(&lt;,</a:t>
                      </a:r>
                      <a:r>
                        <a:rPr lang="en-US" altLang="ko-KR" sz="1400" baseline="0" dirty="0"/>
                        <a:t> &gt;)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EXISTS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서브쿼리의 검색 결과가 하나라도 존재하면 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다중 행 서브쿼리</a:t>
            </a: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EB029-E120-43B1-BE4C-49FC109FA729}"/>
              </a:ext>
            </a:extLst>
          </p:cNvPr>
          <p:cNvSpPr txBox="1"/>
          <p:nvPr/>
        </p:nvSpPr>
        <p:spPr>
          <a:xfrm>
            <a:off x="7260348" y="4149824"/>
            <a:ext cx="1883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집계함수로 대치하여</a:t>
            </a:r>
            <a:endParaRPr lang="en-US" altLang="ko-KR" sz="1400" dirty="0"/>
          </a:p>
          <a:p>
            <a:r>
              <a:rPr lang="ko-KR" altLang="en-US" sz="1400" dirty="0"/>
              <a:t>잘 사용되지 않는다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663B118-D268-4051-8A87-F9AF03C970FD}"/>
                  </a:ext>
                </a:extLst>
              </p14:cNvPr>
              <p14:cNvContentPartPr/>
              <p14:nvPr/>
            </p14:nvContentPartPr>
            <p14:xfrm>
              <a:off x="7259976" y="4160304"/>
              <a:ext cx="91800" cy="7351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663B118-D268-4051-8A87-F9AF03C970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50976" y="4151304"/>
                <a:ext cx="109440" cy="7527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67B1DA7-0366-4CE5-972B-6CB23862AE9A}"/>
              </a:ext>
            </a:extLst>
          </p:cNvPr>
          <p:cNvSpPr txBox="1"/>
          <p:nvPr/>
        </p:nvSpPr>
        <p:spPr>
          <a:xfrm>
            <a:off x="755576" y="393305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4A0370-975A-4CAF-B91F-2BC8AF0A9F67}"/>
              </a:ext>
            </a:extLst>
          </p:cNvPr>
          <p:cNvSpPr txBox="1"/>
          <p:nvPr/>
        </p:nvSpPr>
        <p:spPr>
          <a:xfrm>
            <a:off x="721722" y="453814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58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A7C3AF2-7FD6-453A-8DF5-E8263AF52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6041"/>
              </p:ext>
            </p:extLst>
          </p:nvPr>
        </p:nvGraphicFramePr>
        <p:xfrm>
          <a:off x="828933" y="1449093"/>
          <a:ext cx="5976663" cy="18537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3809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08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depart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position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gender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hire_date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salary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구창민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95-05-01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93-04-01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18-03-01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448595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9890" y="975584"/>
            <a:ext cx="6970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부서번호가 </a:t>
            </a:r>
            <a:r>
              <a:rPr lang="en-US" altLang="ko-KR" sz="1600" dirty="0"/>
              <a:t>1</a:t>
            </a:r>
            <a:r>
              <a:rPr lang="ko-KR" altLang="en-US" sz="1600" dirty="0"/>
              <a:t>인 부서에 존재하는 직급과 같은 직급을 가진 직원 이름 검색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89151" y="1736521"/>
            <a:ext cx="872455" cy="645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3410504"/>
            <a:ext cx="6107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SELECT 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</a:t>
            </a: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i="1" dirty="0"/>
              <a:t> depart = 1;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3384761" y="2382473"/>
            <a:ext cx="107119" cy="99652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84291" y="3914560"/>
            <a:ext cx="37662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IN</a:t>
            </a:r>
            <a:r>
              <a:rPr lang="en-US" altLang="ko-KR" i="1" dirty="0"/>
              <a:t> (‘</a:t>
            </a:r>
            <a:r>
              <a:rPr lang="ko-KR" altLang="en-US" i="1" dirty="0"/>
              <a:t>과장</a:t>
            </a:r>
            <a:r>
              <a:rPr lang="en-US" altLang="ko-KR" i="1" dirty="0"/>
              <a:t>’, ‘</a:t>
            </a:r>
            <a:r>
              <a:rPr lang="ko-KR" altLang="en-US" i="1" dirty="0"/>
              <a:t>사원</a:t>
            </a:r>
            <a:r>
              <a:rPr lang="en-US" altLang="ko-KR" i="1" dirty="0"/>
              <a:t>’);</a:t>
            </a:r>
          </a:p>
        </p:txBody>
      </p:sp>
      <p:sp>
        <p:nvSpPr>
          <p:cNvPr id="2" name="위로 굽은 화살표 1"/>
          <p:cNvSpPr/>
          <p:nvPr/>
        </p:nvSpPr>
        <p:spPr>
          <a:xfrm rot="5400000" flipV="1">
            <a:off x="5247570" y="3824351"/>
            <a:ext cx="926810" cy="837790"/>
          </a:xfrm>
          <a:prstGeom prst="bentUpArrow">
            <a:avLst>
              <a:gd name="adj1" fmla="val 6518"/>
              <a:gd name="adj2" fmla="val 12676"/>
              <a:gd name="adj3" fmla="val 153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7009658" y="3600106"/>
            <a:ext cx="4534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63070" y="3482512"/>
            <a:ext cx="178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서브쿼리의 결과가 </a:t>
            </a:r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  <a:r>
              <a:rPr lang="ko-KR" altLang="en-US" sz="1100" b="1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3410504"/>
            <a:ext cx="6398098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16538" y="4409324"/>
            <a:ext cx="1512171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다중 행 서브쿼리</a:t>
            </a:r>
          </a:p>
        </p:txBody>
      </p:sp>
      <p:sp>
        <p:nvSpPr>
          <p:cNvPr id="2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AC99AA-ED36-4AD6-8B4B-2BAF7F8056CB}"/>
              </a:ext>
            </a:extLst>
          </p:cNvPr>
          <p:cNvSpPr/>
          <p:nvPr/>
        </p:nvSpPr>
        <p:spPr>
          <a:xfrm>
            <a:off x="1475656" y="4869160"/>
            <a:ext cx="6422977" cy="129330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IN</a:t>
            </a:r>
            <a:r>
              <a:rPr lang="en-US" altLang="ko-KR" i="1" dirty="0"/>
              <a:t> ( </a:t>
            </a:r>
            <a:r>
              <a:rPr lang="en-US" altLang="ko-KR" b="1" dirty="0">
                <a:solidFill>
                  <a:srgbClr val="0000FF"/>
                </a:solidFill>
              </a:rPr>
              <a:t>SELECT 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</a:t>
            </a:r>
          </a:p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srgbClr val="0000FF"/>
                </a:solidFill>
              </a:rPr>
              <a:t>                            </a:t>
            </a: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i="1" dirty="0"/>
              <a:t> depart = 1);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D3F34E-AF34-438B-BFED-0E035EBD208A}"/>
              </a:ext>
            </a:extLst>
          </p:cNvPr>
          <p:cNvSpPr txBox="1"/>
          <p:nvPr/>
        </p:nvSpPr>
        <p:spPr>
          <a:xfrm>
            <a:off x="679890" y="5301208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완성</a:t>
            </a:r>
            <a:r>
              <a:rPr lang="en-US" altLang="ko-KR" sz="1600" b="1" dirty="0"/>
              <a:t>-&gt;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0713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CREATE TABLE </a:t>
            </a:r>
            <a:r>
              <a:rPr lang="ko-KR" altLang="en-US" b="1" dirty="0"/>
              <a:t>과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CREATE TABLE </a:t>
            </a:r>
            <a:r>
              <a:rPr lang="ko-KR" altLang="en-US" b="0" dirty="0"/>
              <a:t>문에서 서브쿼리 절을 이용하여 </a:t>
            </a:r>
            <a:r>
              <a:rPr lang="ko-KR" altLang="en-US" b="0" dirty="0">
                <a:highlight>
                  <a:srgbClr val="FFFF00"/>
                </a:highlight>
              </a:rPr>
              <a:t>다른 테이블의 구조와 데이터를 복사하여 새로운 테이블을 생성</a:t>
            </a:r>
            <a:r>
              <a:rPr lang="ko-KR" altLang="en-US" b="0" dirty="0"/>
              <a:t>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출력 결과가 새로운 테이블의 초기 데이터로 사용된다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>
                <a:highlight>
                  <a:srgbClr val="FFFF00"/>
                </a:highlight>
              </a:rPr>
              <a:t>서브쿼리의 출력 결과가 없어도 새로운 테이블은 초기 데이터가 없는 상태로 생성된다</a:t>
            </a:r>
            <a:r>
              <a:rPr lang="en-US" altLang="ko-KR" b="0" dirty="0"/>
              <a:t>. </a:t>
            </a:r>
            <a:r>
              <a:rPr lang="ko-KR" altLang="en-US" b="0" dirty="0"/>
              <a:t>이 방법은 </a:t>
            </a:r>
            <a:r>
              <a:rPr lang="ko-KR" altLang="en-US" b="0" dirty="0">
                <a:highlight>
                  <a:srgbClr val="FFFF00"/>
                </a:highlight>
              </a:rPr>
              <a:t>구조</a:t>
            </a:r>
            <a:r>
              <a:rPr lang="en-US" altLang="ko-KR" b="0" dirty="0">
                <a:highlight>
                  <a:srgbClr val="FFFF00"/>
                </a:highlight>
              </a:rPr>
              <a:t>(</a:t>
            </a:r>
            <a:r>
              <a:rPr lang="ko-KR" altLang="en-US" b="0" dirty="0">
                <a:highlight>
                  <a:srgbClr val="FFFF00"/>
                </a:highlight>
              </a:rPr>
              <a:t>칼럼</a:t>
            </a:r>
            <a:r>
              <a:rPr lang="en-US" altLang="ko-KR" b="0" dirty="0">
                <a:highlight>
                  <a:srgbClr val="FFFF00"/>
                </a:highlight>
              </a:rPr>
              <a:t>)</a:t>
            </a:r>
            <a:r>
              <a:rPr lang="ko-KR" altLang="en-US" b="0" dirty="0">
                <a:highlight>
                  <a:srgbClr val="FFFF00"/>
                </a:highlight>
              </a:rPr>
              <a:t>만 복사하고자 하는 경우에 유용</a:t>
            </a:r>
            <a:r>
              <a:rPr lang="ko-KR" altLang="en-US" b="0" dirty="0"/>
              <a:t>하다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제약조건은 </a:t>
            </a:r>
            <a:r>
              <a:rPr lang="en-US" altLang="ko-KR" b="0" dirty="0">
                <a:highlight>
                  <a:srgbClr val="FFFF00"/>
                </a:highlight>
              </a:rPr>
              <a:t>NOT NULL </a:t>
            </a:r>
            <a:r>
              <a:rPr lang="ko-KR" altLang="en-US" b="0" dirty="0">
                <a:highlight>
                  <a:srgbClr val="FFFF00"/>
                </a:highlight>
              </a:rPr>
              <a:t>만 복사</a:t>
            </a:r>
            <a:r>
              <a:rPr lang="ko-KR" altLang="en-US" b="0" dirty="0"/>
              <a:t>가 되므로 </a:t>
            </a:r>
            <a:r>
              <a:rPr lang="en-US" altLang="ko-KR" b="0" dirty="0">
                <a:highlight>
                  <a:srgbClr val="FFFF00"/>
                </a:highlight>
              </a:rPr>
              <a:t>PK, FK </a:t>
            </a:r>
            <a:r>
              <a:rPr lang="ko-KR" altLang="en-US" b="0" dirty="0">
                <a:highlight>
                  <a:srgbClr val="FFFF00"/>
                </a:highlight>
              </a:rPr>
              <a:t>같은 제약조건은 다시 정의</a:t>
            </a:r>
            <a:r>
              <a:rPr lang="ko-KR" altLang="en-US" b="0" dirty="0"/>
              <a:t>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CREATE TABLE </a:t>
            </a:r>
            <a:r>
              <a:rPr lang="ko-KR" altLang="en-US" b="0" dirty="0"/>
              <a:t>문에서 지정한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서브쿼리의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반드시 일치해야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4149080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CREATE TABLE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i="1" dirty="0"/>
              <a:t>(COLUMN1, COLUMN2, ...)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AS SUBQUERY;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AE6A3-7533-43D1-A950-94AB8C3F22E6}"/>
              </a:ext>
            </a:extLst>
          </p:cNvPr>
          <p:cNvSpPr txBox="1"/>
          <p:nvPr/>
        </p:nvSpPr>
        <p:spPr>
          <a:xfrm>
            <a:off x="107504" y="2276872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WHERE 1=2;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3875C-CE05-40F7-81CC-4D151E3D0256}"/>
              </a:ext>
            </a:extLst>
          </p:cNvPr>
          <p:cNvSpPr txBox="1"/>
          <p:nvPr/>
        </p:nvSpPr>
        <p:spPr>
          <a:xfrm>
            <a:off x="1619672" y="5086746"/>
            <a:ext cx="387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(SELECT</a:t>
            </a:r>
            <a:r>
              <a:rPr lang="ko-KR" altLang="en-US" dirty="0"/>
              <a:t> </a:t>
            </a:r>
            <a:r>
              <a:rPr lang="en-US" altLang="ko-KR" dirty="0"/>
              <a:t>COLUMN1, COLUMN2, … )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2385A75A-F16E-4F56-90F2-4E1164B45C53}"/>
                  </a:ext>
                </a:extLst>
              </p14:cNvPr>
              <p14:cNvContentPartPr/>
              <p14:nvPr/>
            </p14:nvContentPartPr>
            <p14:xfrm>
              <a:off x="1636005" y="4952280"/>
              <a:ext cx="164160" cy="3729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2385A75A-F16E-4F56-90F2-4E1164B45C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7005" y="4943640"/>
                <a:ext cx="181800" cy="39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8CC1526E-100B-468D-9857-631D623D5AC2}"/>
              </a:ext>
            </a:extLst>
          </p:cNvPr>
          <p:cNvGrpSpPr/>
          <p:nvPr/>
        </p:nvGrpSpPr>
        <p:grpSpPr>
          <a:xfrm>
            <a:off x="3400365" y="4609920"/>
            <a:ext cx="2482920" cy="523800"/>
            <a:chOff x="3400365" y="4609920"/>
            <a:chExt cx="2482920" cy="52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083A514-7320-4789-BD84-71E361DF5FC6}"/>
                    </a:ext>
                  </a:extLst>
                </p14:cNvPr>
                <p14:cNvContentPartPr/>
                <p14:nvPr/>
              </p14:nvContentPartPr>
              <p14:xfrm>
                <a:off x="3400365" y="4635840"/>
                <a:ext cx="1035000" cy="4978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083A514-7320-4789-BD84-71E361DF5FC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91365" y="4626840"/>
                  <a:ext cx="105264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C919A9C-913A-403A-867E-C31E914C3CE3}"/>
                    </a:ext>
                  </a:extLst>
                </p14:cNvPr>
                <p14:cNvContentPartPr/>
                <p14:nvPr/>
              </p14:nvContentPartPr>
              <p14:xfrm>
                <a:off x="4514205" y="4636200"/>
                <a:ext cx="1369080" cy="4975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C919A9C-913A-403A-867E-C31E914C3C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5565" y="4627200"/>
                  <a:ext cx="138672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4807CA2-12B8-4F08-A2B9-B56DE84D742C}"/>
                    </a:ext>
                  </a:extLst>
                </p14:cNvPr>
                <p14:cNvContentPartPr/>
                <p14:nvPr/>
              </p14:nvContentPartPr>
              <p14:xfrm>
                <a:off x="4314405" y="4609920"/>
                <a:ext cx="164520" cy="450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4807CA2-12B8-4F08-A2B9-B56DE84D742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05765" y="4601280"/>
                  <a:ext cx="18216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1408635E-5137-4FC9-8BA0-F9BE570E018C}"/>
                  </a:ext>
                </a:extLst>
              </p14:cNvPr>
              <p14:cNvContentPartPr/>
              <p14:nvPr/>
            </p14:nvContentPartPr>
            <p14:xfrm>
              <a:off x="5743245" y="4619280"/>
              <a:ext cx="191160" cy="9432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1408635E-5137-4FC9-8BA0-F9BE570E018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34605" y="4610280"/>
                <a:ext cx="208800" cy="11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935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TABLE </a:t>
            </a:r>
            <a:r>
              <a:rPr lang="ko-KR" altLang="en-US" dirty="0"/>
              <a:t>과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68468" cy="46326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b="0" dirty="0" err="1"/>
              <a:t>서브쿼리의</a:t>
            </a:r>
            <a:r>
              <a:rPr lang="ko-KR" altLang="en-US" b="0" dirty="0"/>
              <a:t> 결과를 새로운 테이블을 만드는 용도로 사용할 수 있다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employee </a:t>
            </a:r>
            <a:r>
              <a:rPr lang="ko-KR" altLang="en-US" dirty="0">
                <a:solidFill>
                  <a:srgbClr val="0070C0"/>
                </a:solidFill>
              </a:rPr>
              <a:t>테이블과 같은 </a:t>
            </a:r>
            <a:r>
              <a:rPr lang="en-US" altLang="ko-KR" dirty="0" err="1">
                <a:solidFill>
                  <a:srgbClr val="0070C0"/>
                </a:solidFill>
              </a:rPr>
              <a:t>new_employee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테이블을 </a:t>
            </a:r>
            <a:r>
              <a:rPr lang="ko-KR" altLang="en-US" dirty="0" err="1">
                <a:solidFill>
                  <a:srgbClr val="0070C0"/>
                </a:solidFill>
              </a:rPr>
              <a:t>생성하시오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CREATE TABLE </a:t>
            </a:r>
            <a:r>
              <a:rPr lang="en-US" altLang="ko-KR" dirty="0" err="1"/>
              <a:t>new_employee</a:t>
            </a:r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AS </a:t>
            </a:r>
            <a:r>
              <a:rPr lang="en-US" altLang="ko-KR" sz="2000" dirty="0"/>
              <a:t>(SELECT * FROM employee)</a:t>
            </a:r>
            <a:r>
              <a:rPr lang="en-US" altLang="ko-KR" dirty="0"/>
              <a:t>;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0" dirty="0" err="1"/>
              <a:t>서브쿼리의</a:t>
            </a:r>
            <a:r>
              <a:rPr lang="ko-KR" altLang="en-US" b="0" dirty="0"/>
              <a:t> 출력 결과가 없는 경우에는 테이블의 </a:t>
            </a:r>
            <a:r>
              <a:rPr lang="ko-KR" altLang="en-US" b="0" dirty="0">
                <a:highlight>
                  <a:srgbClr val="FFFF00"/>
                </a:highlight>
              </a:rPr>
              <a:t>구조만 복사</a:t>
            </a:r>
            <a:r>
              <a:rPr lang="ko-KR" altLang="en-US" b="0" dirty="0"/>
              <a:t>된다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b="0" dirty="0"/>
              <a:t> </a:t>
            </a:r>
            <a:r>
              <a:rPr lang="en-US" altLang="ko-KR" b="0" dirty="0">
                <a:solidFill>
                  <a:srgbClr val="0070C0"/>
                </a:solidFill>
              </a:rPr>
              <a:t>employee </a:t>
            </a:r>
            <a:r>
              <a:rPr lang="ko-KR" altLang="en-US" b="0" dirty="0">
                <a:solidFill>
                  <a:srgbClr val="0070C0"/>
                </a:solidFill>
              </a:rPr>
              <a:t>테이블과 같은 구조를 가지는 </a:t>
            </a:r>
            <a:r>
              <a:rPr lang="en-US" altLang="ko-KR" dirty="0" err="1">
                <a:solidFill>
                  <a:srgbClr val="0070C0"/>
                </a:solidFill>
              </a:rPr>
              <a:t>new_</a:t>
            </a:r>
            <a:r>
              <a:rPr lang="en-US" altLang="ko-KR" b="0" dirty="0" err="1">
                <a:solidFill>
                  <a:srgbClr val="0070C0"/>
                </a:solidFill>
              </a:rPr>
              <a:t>employee</a:t>
            </a:r>
            <a:r>
              <a:rPr lang="en-US" altLang="ko-KR" b="0" dirty="0">
                <a:solidFill>
                  <a:srgbClr val="0070C0"/>
                </a:solidFill>
              </a:rPr>
              <a:t> </a:t>
            </a:r>
            <a:r>
              <a:rPr lang="ko-KR" altLang="en-US" b="0" dirty="0">
                <a:solidFill>
                  <a:srgbClr val="0070C0"/>
                </a:solidFill>
              </a:rPr>
              <a:t>테이블을 </a:t>
            </a:r>
            <a:r>
              <a:rPr lang="ko-KR" altLang="en-US" b="0" dirty="0" err="1">
                <a:solidFill>
                  <a:srgbClr val="0070C0"/>
                </a:solidFill>
              </a:rPr>
              <a:t>생성</a:t>
            </a:r>
            <a:r>
              <a:rPr lang="ko-KR" altLang="en-US" dirty="0" err="1">
                <a:solidFill>
                  <a:srgbClr val="0070C0"/>
                </a:solidFill>
              </a:rPr>
              <a:t>하시오</a:t>
            </a:r>
            <a:r>
              <a:rPr lang="en-US" altLang="ko-KR" b="0" dirty="0">
                <a:solidFill>
                  <a:srgbClr val="0070C0"/>
                </a:solidFill>
              </a:rPr>
              <a:t>.</a:t>
            </a:r>
          </a:p>
          <a:p>
            <a:pPr lvl="1"/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CREATE TABLE </a:t>
            </a:r>
            <a:r>
              <a:rPr lang="en-US" altLang="ko-KR" dirty="0" err="1"/>
              <a:t>new_employee</a:t>
            </a:r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AS </a:t>
            </a:r>
            <a:r>
              <a:rPr lang="en-US" altLang="ko-KR" sz="2000" dirty="0"/>
              <a:t>(SELECT * FROM employee WHERE </a:t>
            </a:r>
            <a:r>
              <a:rPr lang="en-US" altLang="ko-KR" sz="2000" dirty="0">
                <a:solidFill>
                  <a:srgbClr val="FF0000"/>
                </a:solidFill>
              </a:rPr>
              <a:t>1 = 2)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43F385-6ED9-4115-97FE-78F46B3085EB}"/>
              </a:ext>
            </a:extLst>
          </p:cNvPr>
          <p:cNvSpPr txBox="1"/>
          <p:nvPr/>
        </p:nvSpPr>
        <p:spPr>
          <a:xfrm>
            <a:off x="4400445" y="2342121"/>
            <a:ext cx="2858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칼럼 리스트 생략하면 다 쓰겠다는 뜻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21695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57400</TotalTime>
  <Words>1085</Words>
  <Application>Microsoft Office PowerPoint</Application>
  <PresentationFormat>화면 슬라이드 쇼(4:3)</PresentationFormat>
  <Paragraphs>244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각</vt:lpstr>
      <vt:lpstr>고급 SQL 작성하기_ 다중테이블 검색_서브쿼리</vt:lpstr>
      <vt:lpstr>서브쿼리란?</vt:lpstr>
      <vt:lpstr>서브쿼리 개념</vt:lpstr>
      <vt:lpstr>단일 행(스칼라) 서브쿼리</vt:lpstr>
      <vt:lpstr>단일 행 서브쿼리</vt:lpstr>
      <vt:lpstr>다중 행 서브쿼리</vt:lpstr>
      <vt:lpstr>다중 행 서브쿼리</vt:lpstr>
      <vt:lpstr>CREATE TABLE 과 서브쿼리</vt:lpstr>
      <vt:lpstr>CREATE TABLE 과 서브쿼리</vt:lpstr>
      <vt:lpstr>INSERT 와 서브쿼리</vt:lpstr>
      <vt:lpstr>update 와 서브쿼리</vt:lpstr>
      <vt:lpstr>DELETE 와 서브쿼리</vt:lpstr>
      <vt:lpstr>서브쿼리 사용시 실무에서 주의할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Ji Sihyeon</cp:lastModifiedBy>
  <cp:revision>373</cp:revision>
  <dcterms:created xsi:type="dcterms:W3CDTF">2018-05-10T00:35:19Z</dcterms:created>
  <dcterms:modified xsi:type="dcterms:W3CDTF">2022-03-03T02:16:43Z</dcterms:modified>
</cp:coreProperties>
</file>