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89" r:id="rId2"/>
    <p:sldId id="341" r:id="rId3"/>
    <p:sldId id="322" r:id="rId4"/>
    <p:sldId id="321" r:id="rId5"/>
    <p:sldId id="323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2084" autoAdjust="0"/>
  </p:normalViewPr>
  <p:slideViewPr>
    <p:cSldViewPr>
      <p:cViewPr varScale="1">
        <p:scale>
          <a:sx n="67" d="100"/>
          <a:sy n="67" d="100"/>
        </p:scale>
        <p:origin x="1244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4E85E-8821-4C68-8974-5856219E9FF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667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altLang="ko-KR" dirty="0"/>
              <a:t>2020 DBMS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인덱스</a:t>
            </a:r>
            <a:r>
              <a:rPr lang="en-US" altLang="ko-KR" dirty="0"/>
              <a:t>_</a:t>
            </a:r>
            <a:r>
              <a:rPr lang="ko-KR" altLang="en-US" dirty="0" err="1"/>
              <a:t>뷰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47046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인덱스</a:t>
            </a:r>
            <a:r>
              <a:rPr lang="en-US" altLang="ko-KR" dirty="0"/>
              <a:t>_</a:t>
            </a:r>
            <a:r>
              <a:rPr lang="ko-KR" altLang="en-US" dirty="0" err="1"/>
              <a:t>뷰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ts val="800"/>
        </a:spcBef>
        <a:buFont typeface="+mj-lt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1" hangingPunct="1">
        <a:spcBef>
          <a:spcPts val="300"/>
        </a:spcBef>
        <a:buClr>
          <a:schemeClr val="accent2"/>
        </a:buClr>
        <a:buFont typeface="+mj-lt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237744" indent="0" algn="l" defTabSz="914400" rtl="0" eaLnBrk="1" latinLnBrk="1" hangingPunct="1">
        <a:spcBef>
          <a:spcPts val="300"/>
        </a:spcBef>
        <a:buClr>
          <a:schemeClr val="accent2"/>
        </a:buClr>
        <a:buFont typeface="+mj-lt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1" hangingPunct="1">
        <a:spcBef>
          <a:spcPts val="300"/>
        </a:spcBef>
        <a:buClr>
          <a:schemeClr val="accent2"/>
        </a:buClr>
        <a:buFont typeface="+mj-lt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0" algn="l" defTabSz="914400" rtl="0" eaLnBrk="1" latinLnBrk="1" hangingPunct="1">
        <a:spcBef>
          <a:spcPts val="300"/>
        </a:spcBef>
        <a:buClr>
          <a:schemeClr val="accent2"/>
        </a:buClr>
        <a:buFont typeface="+mj-lt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고급 </a:t>
            </a:r>
            <a:r>
              <a:rPr lang="en-US" altLang="ko-KR" dirty="0"/>
              <a:t>SQL </a:t>
            </a:r>
            <a:r>
              <a:rPr lang="ko-KR" altLang="en-US" dirty="0"/>
              <a:t>작성하기</a:t>
            </a:r>
            <a:r>
              <a:rPr lang="en-US" altLang="ko-KR" dirty="0"/>
              <a:t>_</a:t>
            </a:r>
            <a:br>
              <a:rPr lang="en-US" altLang="ko-KR" dirty="0"/>
            </a:br>
            <a:r>
              <a:rPr lang="ko-KR" altLang="en-US" dirty="0" err="1"/>
              <a:t>뷰</a:t>
            </a:r>
            <a:r>
              <a:rPr lang="ko-KR" altLang="en-US" dirty="0"/>
              <a:t> 활용</a:t>
            </a:r>
          </a:p>
        </p:txBody>
      </p:sp>
      <p:sp>
        <p:nvSpPr>
          <p:cNvPr id="5" name="부제목 3"/>
          <p:cNvSpPr>
            <a:spLocks noGrp="1"/>
          </p:cNvSpPr>
          <p:nvPr/>
        </p:nvSpPr>
        <p:spPr>
          <a:xfrm rot="19140000">
            <a:off x="1804423" y="3264370"/>
            <a:ext cx="5535155" cy="329259"/>
          </a:xfrm>
          <a:prstGeom prst="rect">
            <a:avLst/>
          </a:prstGeom>
        </p:spPr>
        <p:txBody>
          <a:bodyPr vert="horz" lIns="91440" tIns="9144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훈련교사</a:t>
            </a:r>
            <a:r>
              <a:rPr lang="ko-KR" altLang="en-US" dirty="0"/>
              <a:t> 민경태</a:t>
            </a:r>
          </a:p>
        </p:txBody>
      </p:sp>
    </p:spTree>
    <p:extLst>
      <p:ext uri="{BB962C8B-B14F-4D97-AF65-F5344CB8AC3E}">
        <p14:creationId xmlns:p14="http://schemas.microsoft.com/office/powerpoint/2010/main" val="489255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뷰</a:t>
            </a:r>
            <a:r>
              <a:rPr lang="en-US" altLang="ko-KR" dirty="0"/>
              <a:t>(VIEW)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err="1"/>
              <a:t>뷰</a:t>
            </a:r>
            <a:r>
              <a:rPr lang="en-US" altLang="ko-KR" dirty="0"/>
              <a:t>(VIEW)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/>
              <a:t>하나 이상의 기본 테이블이나 다른 </a:t>
            </a:r>
            <a:r>
              <a:rPr lang="ko-KR" altLang="en-US" dirty="0" err="1"/>
              <a:t>뷰</a:t>
            </a:r>
            <a:r>
              <a:rPr lang="en-US" altLang="ko-KR" dirty="0"/>
              <a:t>(VIEW)</a:t>
            </a:r>
            <a:r>
              <a:rPr lang="ko-KR" altLang="en-US" dirty="0"/>
              <a:t>를 이용하여 생성하는 </a:t>
            </a:r>
            <a:br>
              <a:rPr lang="en-US" altLang="ko-KR" dirty="0"/>
            </a:br>
            <a:r>
              <a:rPr lang="ko-KR" altLang="en-US" dirty="0">
                <a:highlight>
                  <a:srgbClr val="FFFF00"/>
                </a:highlight>
              </a:rPr>
              <a:t>가상 테이블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marL="809244" lvl="3" indent="-342900">
              <a:buFont typeface="Arial" panose="020B0604020202020204" pitchFamily="34" charset="0"/>
              <a:buChar char="•"/>
            </a:pPr>
            <a:r>
              <a:rPr lang="ko-KR" altLang="en-US" dirty="0"/>
              <a:t>가상 테이블 이란</a:t>
            </a:r>
            <a:r>
              <a:rPr lang="en-US" altLang="ko-KR" dirty="0"/>
              <a:t>?</a:t>
            </a:r>
          </a:p>
          <a:p>
            <a:pPr marL="1028700" lvl="4" indent="-342900">
              <a:buFont typeface="Wingdings" panose="05000000000000000000" pitchFamily="2" charset="2"/>
              <a:buChar char="Ø"/>
            </a:pPr>
            <a:r>
              <a:rPr lang="ko-KR" altLang="en-US" dirty="0"/>
              <a:t>실제 디스크에 저장되지는 않고 정의만 데이터사전에 따로 저장되는 </a:t>
            </a:r>
            <a:br>
              <a:rPr lang="en-US" altLang="ko-KR" dirty="0"/>
            </a:br>
            <a:r>
              <a:rPr lang="ko-KR" altLang="en-US" dirty="0"/>
              <a:t>테이블</a:t>
            </a:r>
            <a:endParaRPr lang="en-US" altLang="ko-KR" dirty="0"/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err="1"/>
              <a:t>뷰에</a:t>
            </a:r>
            <a:r>
              <a:rPr lang="ko-KR" altLang="en-US" dirty="0"/>
              <a:t> 대한 수정 결과를 </a:t>
            </a:r>
            <a:r>
              <a:rPr lang="ko-KR" altLang="en-US" dirty="0" err="1"/>
              <a:t>뷰를</a:t>
            </a:r>
            <a:r>
              <a:rPr lang="ko-KR" altLang="en-US" dirty="0"/>
              <a:t> 정의한 기본 테이블에 적용할 수 있다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장점</a:t>
            </a:r>
            <a:endParaRPr lang="en-US" altLang="ko-KR" dirty="0"/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/>
              <a:t>데이터를 보호할 수 있다</a:t>
            </a:r>
            <a:r>
              <a:rPr lang="en-US" altLang="ko-KR" dirty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/>
              <a:t>사용자가 보고 싶은 데이터만 제공하는 편의성</a:t>
            </a:r>
            <a:r>
              <a:rPr lang="en-US" altLang="ko-KR" dirty="0"/>
              <a:t>(</a:t>
            </a:r>
            <a:r>
              <a:rPr lang="ko-KR" altLang="en-US" dirty="0"/>
              <a:t>보안</a:t>
            </a:r>
            <a:r>
              <a:rPr lang="en-US" altLang="ko-KR" dirty="0"/>
              <a:t>)</a:t>
            </a:r>
            <a:r>
              <a:rPr lang="ko-KR" altLang="en-US" dirty="0"/>
              <a:t>이 있다</a:t>
            </a:r>
            <a:r>
              <a:rPr lang="en-US" altLang="ko-KR" dirty="0"/>
              <a:t>.</a:t>
            </a:r>
          </a:p>
          <a:p>
            <a:pPr marL="580644" lvl="2" indent="-342900">
              <a:buFont typeface="+mj-lt"/>
              <a:buAutoNum type="arabicPeriod"/>
            </a:pPr>
            <a:endParaRPr lang="en-US" altLang="ko-KR" dirty="0"/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/>
              <a:t>자주 사용하는 간단한 쿼리문을 저장</a:t>
            </a:r>
            <a:endParaRPr lang="en-US" altLang="ko-KR" dirty="0"/>
          </a:p>
          <a:p>
            <a:pPr marL="580644" lvl="2" indent="-34290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 err="1"/>
              <a:t>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CD3AF1-7EA7-4CAA-921A-C1F93AE65A95}"/>
              </a:ext>
            </a:extLst>
          </p:cNvPr>
          <p:cNvSpPr txBox="1"/>
          <p:nvPr/>
        </p:nvSpPr>
        <p:spPr>
          <a:xfrm>
            <a:off x="3419872" y="177281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쿼리만 저장</a:t>
            </a:r>
          </a:p>
        </p:txBody>
      </p:sp>
    </p:spTree>
    <p:extLst>
      <p:ext uri="{BB962C8B-B14F-4D97-AF65-F5344CB8AC3E}">
        <p14:creationId xmlns:p14="http://schemas.microsoft.com/office/powerpoint/2010/main" val="1704805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24744"/>
            <a:ext cx="7520940" cy="456163"/>
          </a:xfrm>
        </p:spPr>
        <p:txBody>
          <a:bodyPr>
            <a:noAutofit/>
          </a:bodyPr>
          <a:lstStyle/>
          <a:p>
            <a:r>
              <a:rPr lang="ko-KR" altLang="en-US" b="0" dirty="0"/>
              <a:t>테이블의 결과를 테이블의 형태로 표현한다</a:t>
            </a:r>
            <a:r>
              <a:rPr lang="en-US" altLang="ko-KR" b="0" dirty="0"/>
              <a:t>.</a:t>
            </a:r>
            <a:endParaRPr lang="ko-KR" altLang="en-US" b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11560" y="1546389"/>
            <a:ext cx="7560839" cy="9361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/>
              <a:t>CREATE VIEW </a:t>
            </a:r>
            <a:r>
              <a:rPr lang="ko-KR" altLang="en-US" i="1" dirty="0" err="1"/>
              <a:t>뷰</a:t>
            </a:r>
            <a:r>
              <a:rPr lang="en-US" altLang="ko-KR" i="1" dirty="0"/>
              <a:t>_</a:t>
            </a:r>
            <a:r>
              <a:rPr lang="ko-KR" altLang="en-US" i="1" dirty="0"/>
              <a:t>이름 </a:t>
            </a:r>
            <a:r>
              <a:rPr lang="en-US" altLang="ko-KR" dirty="0"/>
              <a:t>AS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SUBQUERY;</a:t>
            </a:r>
            <a:endParaRPr lang="ko-KR" altLang="en-US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666117"/>
              </p:ext>
            </p:extLst>
          </p:nvPr>
        </p:nvGraphicFramePr>
        <p:xfrm>
          <a:off x="634828" y="2578209"/>
          <a:ext cx="7537572" cy="166270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76796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1076796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1076796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  <a:gridCol w="1076796">
                  <a:extLst>
                    <a:ext uri="{9D8B030D-6E8A-4147-A177-3AD203B41FA5}">
                      <a16:colId xmlns:a16="http://schemas.microsoft.com/office/drawing/2014/main" val="927396900"/>
                    </a:ext>
                  </a:extLst>
                </a:gridCol>
                <a:gridCol w="1076796">
                  <a:extLst>
                    <a:ext uri="{9D8B030D-6E8A-4147-A177-3AD203B41FA5}">
                      <a16:colId xmlns:a16="http://schemas.microsoft.com/office/drawing/2014/main" val="4177475737"/>
                    </a:ext>
                  </a:extLst>
                </a:gridCol>
                <a:gridCol w="1076796">
                  <a:extLst>
                    <a:ext uri="{9D8B030D-6E8A-4147-A177-3AD203B41FA5}">
                      <a16:colId xmlns:a16="http://schemas.microsoft.com/office/drawing/2014/main" val="2246781654"/>
                    </a:ext>
                  </a:extLst>
                </a:gridCol>
                <a:gridCol w="1076796">
                  <a:extLst>
                    <a:ext uri="{9D8B030D-6E8A-4147-A177-3AD203B41FA5}">
                      <a16:colId xmlns:a16="http://schemas.microsoft.com/office/drawing/2014/main" val="825893813"/>
                    </a:ext>
                  </a:extLst>
                </a:gridCol>
              </a:tblGrid>
              <a:tr h="3540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emp_no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name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depart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position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gender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hire_date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Salary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327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1001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구창민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M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1995-05-01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5000000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327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1002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2017-09-01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2500000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327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1003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1990-09-01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5500000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327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1004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M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1993-04-01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5000000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</a:tbl>
          </a:graphicData>
        </a:graphic>
      </p:graphicFrame>
      <p:sp>
        <p:nvSpPr>
          <p:cNvPr id="26" name="위로 굽은 화살표 25"/>
          <p:cNvSpPr/>
          <p:nvPr/>
        </p:nvSpPr>
        <p:spPr>
          <a:xfrm rot="16200000" flipH="1" flipV="1">
            <a:off x="3264831" y="2907499"/>
            <a:ext cx="1108593" cy="3966864"/>
          </a:xfrm>
          <a:prstGeom prst="bent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843379" y="5373216"/>
            <a:ext cx="3664725" cy="471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직원번호와 이름만 검색하여 </a:t>
            </a:r>
            <a:r>
              <a:rPr lang="ko-KR" altLang="en-US" sz="1600" dirty="0" err="1">
                <a:solidFill>
                  <a:schemeClr val="tx1"/>
                </a:solidFill>
              </a:rPr>
              <a:t>뷰</a:t>
            </a:r>
            <a:r>
              <a:rPr lang="ko-KR" altLang="en-US" sz="1600" dirty="0">
                <a:solidFill>
                  <a:schemeClr val="tx1"/>
                </a:solidFill>
              </a:rPr>
              <a:t> 생성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596192" y="2505545"/>
            <a:ext cx="2175608" cy="18541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 err="1"/>
              <a:t>뷰</a:t>
            </a:r>
            <a:endParaRPr lang="ko-KR" altLang="en-US" dirty="0"/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ko-KR" altLang="en-US" dirty="0" err="1"/>
              <a:t>뷰</a:t>
            </a:r>
            <a:r>
              <a:rPr lang="en-US" altLang="ko-KR" dirty="0"/>
              <a:t>(VIEW) </a:t>
            </a:r>
            <a:r>
              <a:rPr lang="ko-KR" altLang="en-US" dirty="0"/>
              <a:t>생성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640660"/>
              </p:ext>
            </p:extLst>
          </p:nvPr>
        </p:nvGraphicFramePr>
        <p:xfrm>
          <a:off x="6018808" y="4359686"/>
          <a:ext cx="2153592" cy="166270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76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67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0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emp_no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name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1001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구창민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1002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김민서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1003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이은영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1004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한성일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5615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오른쪽 화살표 11"/>
          <p:cNvSpPr/>
          <p:nvPr/>
        </p:nvSpPr>
        <p:spPr>
          <a:xfrm rot="5400000">
            <a:off x="4159386" y="3877768"/>
            <a:ext cx="775634" cy="59817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80396" y="1511692"/>
            <a:ext cx="1204176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solidFill>
                  <a:prstClr val="black"/>
                </a:solidFill>
              </a:rPr>
              <a:t>employee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920748"/>
              </p:ext>
            </p:extLst>
          </p:nvPr>
        </p:nvGraphicFramePr>
        <p:xfrm>
          <a:off x="467544" y="1957696"/>
          <a:ext cx="8282372" cy="166270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83196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1183196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1183196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  <a:gridCol w="1183196">
                  <a:extLst>
                    <a:ext uri="{9D8B030D-6E8A-4147-A177-3AD203B41FA5}">
                      <a16:colId xmlns:a16="http://schemas.microsoft.com/office/drawing/2014/main" val="927396900"/>
                    </a:ext>
                  </a:extLst>
                </a:gridCol>
                <a:gridCol w="1183196">
                  <a:extLst>
                    <a:ext uri="{9D8B030D-6E8A-4147-A177-3AD203B41FA5}">
                      <a16:colId xmlns:a16="http://schemas.microsoft.com/office/drawing/2014/main" val="4177475737"/>
                    </a:ext>
                  </a:extLst>
                </a:gridCol>
                <a:gridCol w="1183196">
                  <a:extLst>
                    <a:ext uri="{9D8B030D-6E8A-4147-A177-3AD203B41FA5}">
                      <a16:colId xmlns:a16="http://schemas.microsoft.com/office/drawing/2014/main" val="2246781654"/>
                    </a:ext>
                  </a:extLst>
                </a:gridCol>
                <a:gridCol w="1183196">
                  <a:extLst>
                    <a:ext uri="{9D8B030D-6E8A-4147-A177-3AD203B41FA5}">
                      <a16:colId xmlns:a16="http://schemas.microsoft.com/office/drawing/2014/main" val="825893813"/>
                    </a:ext>
                  </a:extLst>
                </a:gridCol>
              </a:tblGrid>
              <a:tr h="3540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emp_no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name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depart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position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gender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hire_date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salary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327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1001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구창민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M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1995-05-01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5000000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327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1002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2017-09-01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2500000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327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1003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1990-09-01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5500000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327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1004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M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1993-04-01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5000000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251520" y="2276873"/>
            <a:ext cx="8640960" cy="3582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51520" y="3264847"/>
            <a:ext cx="8640960" cy="3801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13921"/>
              </p:ext>
            </p:extLst>
          </p:nvPr>
        </p:nvGraphicFramePr>
        <p:xfrm>
          <a:off x="467542" y="4765458"/>
          <a:ext cx="8280923" cy="100839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82989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1182989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1182989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  <a:gridCol w="1182989">
                  <a:extLst>
                    <a:ext uri="{9D8B030D-6E8A-4147-A177-3AD203B41FA5}">
                      <a16:colId xmlns:a16="http://schemas.microsoft.com/office/drawing/2014/main" val="927396900"/>
                    </a:ext>
                  </a:extLst>
                </a:gridCol>
                <a:gridCol w="1182989">
                  <a:extLst>
                    <a:ext uri="{9D8B030D-6E8A-4147-A177-3AD203B41FA5}">
                      <a16:colId xmlns:a16="http://schemas.microsoft.com/office/drawing/2014/main" val="4177475737"/>
                    </a:ext>
                  </a:extLst>
                </a:gridCol>
                <a:gridCol w="1182989">
                  <a:extLst>
                    <a:ext uri="{9D8B030D-6E8A-4147-A177-3AD203B41FA5}">
                      <a16:colId xmlns:a16="http://schemas.microsoft.com/office/drawing/2014/main" val="2246781654"/>
                    </a:ext>
                  </a:extLst>
                </a:gridCol>
                <a:gridCol w="1182989">
                  <a:extLst>
                    <a:ext uri="{9D8B030D-6E8A-4147-A177-3AD203B41FA5}">
                      <a16:colId xmlns:a16="http://schemas.microsoft.com/office/drawing/2014/main" val="825893813"/>
                    </a:ext>
                  </a:extLst>
                </a:gridCol>
              </a:tblGrid>
              <a:tr h="3540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emp_no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name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depart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position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gender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hire_date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salary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327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1001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구창민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M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1995-05-01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5000000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327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1004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1993-04-01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5000000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</a:tbl>
          </a:graphicData>
        </a:graphic>
      </p:graphicFrame>
      <p:sp>
        <p:nvSpPr>
          <p:cNvPr id="1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 err="1"/>
              <a:t>뷰</a:t>
            </a:r>
            <a:endParaRPr lang="ko-KR" altLang="en-US" dirty="0"/>
          </a:p>
        </p:txBody>
      </p:sp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ko-KR" altLang="en-US" dirty="0" err="1"/>
              <a:t>뷰</a:t>
            </a:r>
            <a:r>
              <a:rPr lang="en-US" altLang="ko-KR" dirty="0"/>
              <a:t>(VIEW) </a:t>
            </a:r>
            <a:r>
              <a:rPr lang="ko-KR" altLang="en-US" dirty="0"/>
              <a:t>생성</a:t>
            </a:r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467544" y="1124744"/>
            <a:ext cx="7520940" cy="4561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ts val="800"/>
              </a:spcBef>
              <a:buFont typeface="+mj-lt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7744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0"/>
              <a:t>테이블의 결과를 테이블의 형태로 표현한다</a:t>
            </a:r>
            <a:r>
              <a:rPr lang="en-US" altLang="ko-KR" b="0"/>
              <a:t>.</a:t>
            </a:r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2731032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412930"/>
              </p:ext>
            </p:extLst>
          </p:nvPr>
        </p:nvGraphicFramePr>
        <p:xfrm>
          <a:off x="528173" y="2480705"/>
          <a:ext cx="5357709" cy="13598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65387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765387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765387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  <a:gridCol w="765387">
                  <a:extLst>
                    <a:ext uri="{9D8B030D-6E8A-4147-A177-3AD203B41FA5}">
                      <a16:colId xmlns:a16="http://schemas.microsoft.com/office/drawing/2014/main" val="927396900"/>
                    </a:ext>
                  </a:extLst>
                </a:gridCol>
                <a:gridCol w="765387">
                  <a:extLst>
                    <a:ext uri="{9D8B030D-6E8A-4147-A177-3AD203B41FA5}">
                      <a16:colId xmlns:a16="http://schemas.microsoft.com/office/drawing/2014/main" val="4177475737"/>
                    </a:ext>
                  </a:extLst>
                </a:gridCol>
                <a:gridCol w="765387">
                  <a:extLst>
                    <a:ext uri="{9D8B030D-6E8A-4147-A177-3AD203B41FA5}">
                      <a16:colId xmlns:a16="http://schemas.microsoft.com/office/drawing/2014/main" val="2246781654"/>
                    </a:ext>
                  </a:extLst>
                </a:gridCol>
                <a:gridCol w="765387">
                  <a:extLst>
                    <a:ext uri="{9D8B030D-6E8A-4147-A177-3AD203B41FA5}">
                      <a16:colId xmlns:a16="http://schemas.microsoft.com/office/drawing/2014/main" val="825893813"/>
                    </a:ext>
                  </a:extLst>
                </a:gridCol>
              </a:tblGrid>
              <a:tr h="2895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emp_no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depart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position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gender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hire_date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salary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267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1001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구창민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M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95-05-01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5000000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267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1002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17-09-01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2500000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267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1003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2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90-09-01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5500000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267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1004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2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93-04-01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5000000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045935" y="2060848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kern="0" dirty="0">
                <a:solidFill>
                  <a:prstClr val="black"/>
                </a:solidFill>
              </a:rPr>
              <a:t>department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296501"/>
              </p:ext>
            </p:extLst>
          </p:nvPr>
        </p:nvGraphicFramePr>
        <p:xfrm>
          <a:off x="6071017" y="2480702"/>
          <a:ext cx="2749455" cy="135985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33231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</a:tblGrid>
              <a:tr h="2653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dept_no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dept_name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location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2986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영업부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265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인사부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265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3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총무부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265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4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기획부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28173" y="2480704"/>
            <a:ext cx="1523547" cy="136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799811" y="2480704"/>
            <a:ext cx="1012549" cy="136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293152"/>
              </p:ext>
            </p:extLst>
          </p:nvPr>
        </p:nvGraphicFramePr>
        <p:xfrm>
          <a:off x="5294947" y="4745404"/>
          <a:ext cx="3528392" cy="13726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2098">
                  <a:extLst>
                    <a:ext uri="{9D8B030D-6E8A-4147-A177-3AD203B41FA5}">
                      <a16:colId xmlns:a16="http://schemas.microsoft.com/office/drawing/2014/main" val="3114666513"/>
                    </a:ext>
                  </a:extLst>
                </a:gridCol>
                <a:gridCol w="882098">
                  <a:extLst>
                    <a:ext uri="{9D8B030D-6E8A-4147-A177-3AD203B41FA5}">
                      <a16:colId xmlns:a16="http://schemas.microsoft.com/office/drawing/2014/main" val="2763180441"/>
                    </a:ext>
                  </a:extLst>
                </a:gridCol>
                <a:gridCol w="882098">
                  <a:extLst>
                    <a:ext uri="{9D8B030D-6E8A-4147-A177-3AD203B41FA5}">
                      <a16:colId xmlns:a16="http://schemas.microsoft.com/office/drawing/2014/main" val="2595624147"/>
                    </a:ext>
                  </a:extLst>
                </a:gridCol>
                <a:gridCol w="882098">
                  <a:extLst>
                    <a:ext uri="{9D8B030D-6E8A-4147-A177-3AD203B41FA5}">
                      <a16:colId xmlns:a16="http://schemas.microsoft.com/office/drawing/2014/main" val="1936591001"/>
                    </a:ext>
                  </a:extLst>
                </a:gridCol>
              </a:tblGrid>
              <a:tr h="2992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emp_no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dept_name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position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9151950"/>
                  </a:ext>
                </a:extLst>
              </a:tr>
              <a:tr h="182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구창민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영업부</a:t>
                      </a:r>
                      <a:endParaRPr lang="en-US" altLang="ko-KR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과장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7937177"/>
                  </a:ext>
                </a:extLst>
              </a:tr>
              <a:tr h="2765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1002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영업부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사원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506636"/>
                  </a:ext>
                </a:extLst>
              </a:tr>
              <a:tr h="2765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1003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인사부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8617479"/>
                  </a:ext>
                </a:extLst>
              </a:tr>
              <a:tr h="2765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1004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인사부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과장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7108919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5229263" y="4365104"/>
            <a:ext cx="1430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depart_view</a:t>
            </a:r>
            <a:endParaRPr lang="ko-KR" altLang="en-US" dirty="0"/>
          </a:p>
        </p:txBody>
      </p:sp>
      <p:sp>
        <p:nvSpPr>
          <p:cNvPr id="21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 err="1"/>
              <a:t>뷰</a:t>
            </a:r>
            <a:endParaRPr lang="ko-KR" altLang="en-US" dirty="0"/>
          </a:p>
        </p:txBody>
      </p: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ko-KR" altLang="en-US" dirty="0" err="1"/>
              <a:t>뷰</a:t>
            </a:r>
            <a:r>
              <a:rPr lang="en-US" altLang="ko-KR" dirty="0"/>
              <a:t>(VIEW) </a:t>
            </a:r>
            <a:r>
              <a:rPr lang="ko-KR" altLang="en-US" dirty="0"/>
              <a:t>생성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843809" y="2480704"/>
            <a:ext cx="720080" cy="136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내용 개체 틀 2"/>
          <p:cNvSpPr>
            <a:spLocks noGrp="1"/>
          </p:cNvSpPr>
          <p:nvPr>
            <p:ph idx="1"/>
          </p:nvPr>
        </p:nvSpPr>
        <p:spPr>
          <a:xfrm>
            <a:off x="467544" y="1124744"/>
            <a:ext cx="7520940" cy="792088"/>
          </a:xfrm>
        </p:spPr>
        <p:txBody>
          <a:bodyPr>
            <a:noAutofit/>
          </a:bodyPr>
          <a:lstStyle/>
          <a:p>
            <a:r>
              <a:rPr lang="en-US" altLang="ko-KR" b="0" dirty="0"/>
              <a:t>1. </a:t>
            </a:r>
            <a:r>
              <a:rPr lang="ko-KR" altLang="en-US" b="0" dirty="0" err="1"/>
              <a:t>뷰는</a:t>
            </a:r>
            <a:r>
              <a:rPr lang="ko-KR" altLang="en-US" b="0" dirty="0"/>
              <a:t> 복잡한 질의를 간단하게 표현할 수 있다</a:t>
            </a:r>
            <a:r>
              <a:rPr lang="en-US" altLang="ko-KR" b="0" dirty="0"/>
              <a:t>.</a:t>
            </a:r>
          </a:p>
          <a:p>
            <a:r>
              <a:rPr lang="en-US" altLang="ko-KR" b="0" dirty="0"/>
              <a:t>2. </a:t>
            </a:r>
            <a:r>
              <a:rPr lang="ko-KR" altLang="en-US" b="0" dirty="0" err="1"/>
              <a:t>뷰는</a:t>
            </a:r>
            <a:r>
              <a:rPr lang="ko-KR" altLang="en-US" b="0" dirty="0"/>
              <a:t> 다중 테이블을 질의하여</a:t>
            </a:r>
            <a:r>
              <a:rPr lang="en-US" altLang="ko-KR" b="0" dirty="0"/>
              <a:t>(</a:t>
            </a:r>
            <a:r>
              <a:rPr lang="ko-KR" altLang="en-US" b="0" dirty="0"/>
              <a:t>조인하여</a:t>
            </a:r>
            <a:r>
              <a:rPr lang="en-US" altLang="ko-KR" b="0" dirty="0"/>
              <a:t>)</a:t>
            </a:r>
            <a:r>
              <a:rPr lang="ko-KR" altLang="en-US" b="0" dirty="0"/>
              <a:t> 표현할 수 있다</a:t>
            </a:r>
            <a:r>
              <a:rPr lang="en-US" altLang="ko-KR" b="0" dirty="0"/>
              <a:t>.</a:t>
            </a:r>
            <a:endParaRPr lang="ko-KR" altLang="en-US" b="0" dirty="0"/>
          </a:p>
        </p:txBody>
      </p:sp>
      <p:sp>
        <p:nvSpPr>
          <p:cNvPr id="23" name="위로 굽은 화살표 22"/>
          <p:cNvSpPr/>
          <p:nvPr/>
        </p:nvSpPr>
        <p:spPr>
          <a:xfrm rot="16200000" flipH="1" flipV="1">
            <a:off x="2486979" y="2705711"/>
            <a:ext cx="1368156" cy="3966864"/>
          </a:xfrm>
          <a:prstGeom prst="bentUpArrow">
            <a:avLst>
              <a:gd name="adj1" fmla="val 18317"/>
              <a:gd name="adj2" fmla="val 25000"/>
              <a:gd name="adj3" fmla="val 25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아래쪽 화살표 3"/>
          <p:cNvSpPr/>
          <p:nvPr/>
        </p:nvSpPr>
        <p:spPr>
          <a:xfrm>
            <a:off x="7020272" y="4005064"/>
            <a:ext cx="504056" cy="616714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0755" y="2060848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kern="0" dirty="0">
                <a:solidFill>
                  <a:prstClr val="black"/>
                </a:solidFill>
              </a:rPr>
              <a:t>employee</a:t>
            </a:r>
          </a:p>
        </p:txBody>
      </p:sp>
    </p:spTree>
    <p:extLst>
      <p:ext uri="{BB962C8B-B14F-4D97-AF65-F5344CB8AC3E}">
        <p14:creationId xmlns:p14="http://schemas.microsoft.com/office/powerpoint/2010/main" val="7558792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58125</TotalTime>
  <Words>381</Words>
  <Application>Microsoft Office PowerPoint</Application>
  <PresentationFormat>화면 슬라이드 쇼(4:3)</PresentationFormat>
  <Paragraphs>209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Wingdings</vt:lpstr>
      <vt:lpstr>각</vt:lpstr>
      <vt:lpstr>고급 SQL 작성하기_ 뷰 활용</vt:lpstr>
      <vt:lpstr>뷰(VIEW)</vt:lpstr>
      <vt:lpstr>뷰(VIEW) 생성</vt:lpstr>
      <vt:lpstr>뷰(VIEW) 생성</vt:lpstr>
      <vt:lpstr>뷰(VIEW) 생성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Ji Sihyeon</cp:lastModifiedBy>
  <cp:revision>363</cp:revision>
  <dcterms:created xsi:type="dcterms:W3CDTF">2018-05-10T00:35:19Z</dcterms:created>
  <dcterms:modified xsi:type="dcterms:W3CDTF">2022-03-03T04:09:20Z</dcterms:modified>
</cp:coreProperties>
</file>