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85" r:id="rId2"/>
    <p:sldId id="280" r:id="rId3"/>
    <p:sldId id="288" r:id="rId4"/>
    <p:sldId id="287" r:id="rId5"/>
    <p:sldId id="289" r:id="rId6"/>
    <p:sldId id="290" r:id="rId7"/>
    <p:sldId id="291" r:id="rId8"/>
    <p:sldId id="292" r:id="rId9"/>
    <p:sldId id="295" r:id="rId10"/>
    <p:sldId id="294" r:id="rId11"/>
    <p:sldId id="29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53" d="100"/>
          <a:sy n="53" d="100"/>
        </p:scale>
        <p:origin x="648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21T05:23:50.181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</inkml:definitions>
  <inkml:trace contextRef="#ctx0" brushRef="#br0">0 307 0,'0'-27'125,"0"1"-109,0-1-16,0 1 15,0-1-15,0 1 16,0-1-16,0 1 31,0-1-15,0 1 281,26 26-282,1 0-15,-1 0 16,0 0-16,-26-26 16,27 26-16,-1 0 0,1 0 15,-1 0 1,1 0-16,-1 0 16,1 0-16,-1 0 15,1 0 1,-1 0-16,0 0 15,1 0-15,-1 0 16,1 0-16,-1 0 16,1 0-16,-1 0 15,1 0-15,-1 0 16,1 0-16,-1 0 16,1 0-16,-1 0 31,0 0-31,1 0 15,-1 0-15,1 0 0,-1 0 16,1 0-16,-1 0 0,1 0 0,-1 0 0,1 0 16,-1 0-16,0 0 0,1 0 0,-1 0 0,1 0 15,-1 0-15,1 0 0,-1 0 0,1 0 16,-1 0-16,1 0 0,-1 0 16,1 0-16,-1 0 0,0 0 0,1 0 15,-1 0-15,1 0 0,-1 0 0,1 0 16,-1 0-16,1 0 0,-1 0 15,1 0-15,-1 0 16,0 0-16,1 0 16,-1 0-1,1 0-15,-1 0 0,1 0 16,-1 0-16,1 0 0,-1 0 16,1 0-16,-1 0 15,1 0-15,-1 0 16,0 0-1,1 0-15,-1 0 16,1 0-16,-1 0 0,-26 26 16,27-26-16,-1 0 0,1 0 0,-1 0 15,1 0-15,-1 0 0,0 0 47,1 0-31,-1 0-1,1 0-15,-1 0 0,1 0 16,-1 0-16,1 0 16,-27 26 62,26-26-63,-26 27 1,0-1 0,0 1-16,0-1 15,0 1-15,0-1 0,0 1 16,0-1-16,0 1 0,0-1 16,0 1-16,0-1 0,0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21T05:23:53.449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</inkml:definitions>
  <inkml:trace contextRef="#ctx0" brushRef="#br0">28 873 0,'0'-26'110,"0"-1"-110,0 1 15,0 0-15,0-1 0,0 1 0,0-1 0,0 1 0,0-1 16,0 1-16,0-1 0,-26 27 0,26-26 0,0-1 0,0 1 0,0-1 0,0 1 16,0 0-16,0-1 0,0 1 0,0-1 0,0 1 0,0-1 15,0 1-15,0-1 0,0 1 0,0-1 0,0 1 0,0 0 0,0-1 16,0 1-16,0-1 0,0 1 0,0-1 16,26 27 187,1 0-203,-1 0 0,1 0 0,-1 0 0,1 0 15,-1 0-15,1 0 0,-1 0 0,1 0 0,-1 0 0,1 0 0,-1 27 16,0-27-16,1 0 0,-1 0 0,1 0 0,-1 0 0,1 0 0,-1 0 0,1 0 0,-1 0 16,1 0-16,-1 0 0,0 0 0,1 0 0,-1 0 0,1 0 0,-1 0 0,1 26 0,-1-26 0,1 0 0,-1 0 0,1 0 0,-1 0 0,1 0 15,-1 0-15,0 0 0,1 27 0,-1-27 0,1 0 0,-1 0 0,1 0 0,-1 0 0,1 0 0,-1 0 0,1 0 0,-1 0 0,0 0 0,1 0 0,-1 0 16,1 0-16,-1 0 0,1 26 0,-1-26 0,1 0 0,-1 0 0,1 0 0,-1 0 0,1 0 0,-1 0 0,0 0 0,1 0 0,-1 0 15,1 0-15,-1 0 0,1 0 0,-1 0 0,1 0 0,-1 0 0,1 0 0,-1 0 0,0 0 0,1 0 0,-1 0 0,1 0 16,-1 0-16,1 0 0,-1 27 0,1-27 0,-1 0 0,1 0 16,-1 0-16,1 0 0,-1 0 0,0 0 0,1 0 0,-1 0 15,1 0-15,-1 0 0,1 0 0,-1 0 0,1 0 16,-1 26-16,1-26 0,-1 0 0,0 0 0,1 0 16,-1 0-16,1 0 0,-1 0 0,1 0 0,-1 0 0,1 0 0,-1 0 15,1 0-15,-1 0 0,1 0 0,-1 0 0,0 0 0,1 0 0,-1 0 16,1 0-16,-1 0 0,1 0 0,-1 0 0,1 0 0,-1 26 0,1-26 0,-1 0 0,0 0 15,1 0-15,-1 0 0,1 0 0,-1 0 0,1 0 0,-1 0 0,1 0 16,-1 27-16,1-27 0,-1 0 0,1 0 0,-1 0 0,0 0 0,1 0 16,-1 0-16,1 26 0,-1-26 0,1 0 0,-1 0 0,1 0 0,-1 0 15,1 0-15,-1 0 0,0 0 0,-26 27 0,27-27 0,-1 0 0,1 0 0,-1 0 16,1 0-16,-1 0 0,1 0 0,-1 0 0,1 0 0,-1 0 0,1 0 0,-1 0 16,0 0-16,1 0 0,-1 0 0,1 0 0,-1 0 0,1 0 0,-1 0 0,1 0 15,-1 0-15,1 0 0,-1 0 0,0 0 0,1 0 0,-1 0 0,1 0 0,-1 0 0,1 0 0,-1 0 16,1 0-16,-1 0 0,1 0 0,-1 0 0,1 0 0,-1 0 0,0 0 0,1 0 0,-1 0 0,1 0 15,-1 0-15,1 0 0,-1 0 0,1 0 0,-1 26 0,1-26 0,-1 0 0,0 0 32,1 0-32,-1 0 0,1 0 0,-1 0 0,1 0 0,-1 0 0,1 0 0,-1 0 0,1 0 15,-1 0-15,1 27 0,-1-27 0,0 0 0,1 0 0,-1 0 0,1 0 16,-1 0-16,1 26 0,-1-26 0,1 0 0,-1 0 0,1 0 0,-1 0 16,0 0-16,1 0 0,-1 0 0,1 0 0,-1 0 0,1 0 15,-1 0-15,1 0 0,-1 0 0,1 0 0,-1 0 0,1 0 0,-1 0 16,0 0-16,1 0 0,-1 0 0,1 0 0,-1 0 0,1 0 15,-1 0-15,1 0 0,-1 0 0,1 0 0,-1 0 0,0 0 0,1 0 16,-1 0-16,1 0 0,-1 0 0,1 0 0,-1 0 0,1 0 16,-1 0-16,1 0 0,-1 0 0,1 0 0,-1 0 0,0 0 0,1 0 15,-1 0-15,1 0 0,-1 0 0,-26 27 0,27-27 0,-1 0 16,1 0-16,-1 0 0,1 0 0,-1 0 0,0 0 16,1 0-16,-1 0 0,1 0 0,-1 0 15,1 0-15,-1 0 0,1 0 0,-1 0 0,1 0 16,-1 0-16,1 0 0,-1 0 0,0 0 15,1 0-15,-1 0 0,1 0 0,-1 0 0,1 0 16,-27 26-16,26-26 0,1 0 0,-1 0 0,1 0 0,-1 0 0,0 0 0,1 0 16,-1 0-16,1 0 0,-1 0 0,1 0 0,-1 0 0,1 0 0,-1 0 15,1 0-15,-1 0 0,1 0 0,-1 0 0,0 0 0,1 0 0,-1 0 16,1 0-16,-1 0 0,1 0 0,-1 0 0,1 0 0,-1 0 0,1 0 0,-1 0 16,0 0-16,1 0 0,-1 0 0,1 0 0,-1 0 0,1 0 0,-1 0 0,1 0 15,-1 0-15,1 0 0,-1 0 0,1 0 0,-1 0 0,0 0 16,1 0-16,-1 0 0,1 0 0,-1 0 0,1 0 0,-1 0 0,1 0 0,-1 0 15,1 0-15,-1 0 0,0 0 0,1 0 0,-1 0 0,1 0 0,-1 0 16,1 0-16,-1 0 0,1 0 0,-1 0 0,1 0 0,-1 0 0,1 0 0,-1 0 16,0 0-16,1 0 0,-1 0 0,1 0 0,-1 0 0,1 0 0,-1 0 0,1 0 15,-1 0-15,1 0 0,-1 0 0,0 0 0,1 0 0,-1 0 0,1 0 16,-1 0-16,1 0 0,-1 0 0,1 0 0,-1 0 0,1 0 16,-1 0-16,1 0 0,-1 0 0,0 0 0,1 0 0,-1 0 15,1 0-15,-1 0 0,1 0 0,-1 0 0,1 0 0,-1 0 16,1 0-16,-1 0 0,0 0 0,1 0 0,-1 0 0,1 0 0,-1 0 15,1 0-15,-1 0 0,1 0 0,-1 0 0,1 0 0,-1 0 0,1 0 16,-1 0-16,0 0 0,1 0 0,-1 0 0,1 0 16,-1 0-16,1 0 0,-1 0 0,1 0 0,-1 0 15,1 0-15,-1 0 0,0 0 0,1 0 0,-1 0 0,1 0 16,-1 0-16,1 0 0,-1 0 0,1 0 0,-1 0 0,1 0 16,-1 0-16,1 0 0,-1 0 0,0 0 0,1 0 15,-1 0-15,-26 27 0,27-27 0,-1 0 0,-26 26 203,0 0-203,27 1 0,-27-1 16,0 1-16,0-1 0,0 1 16,0-1-16,0 1 0,26-27 15,-26 26-15,0 1 16,0-1-1,0 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21T05:31:53.25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14448 1932 0,'0'-27'94,"0"1"-78,0-1-16,0 1 0,0-1 0,-27 1 0,27 0 0,0-1 0,0 1 0,0-1 0,0 1 15,0-1-15,-26 1 0,26-1 0,0 1 0,0-1 0,0 1 0,0-1 0,0 1 0,0 0 0,0-27 0,-27 26 0,27 1 16,0-1-16,0 1 0,0-1 0,0 1 0,0-1 0,0 1 0,0 0 0,0-1 0,0 1 0,-26-1 0,26 1 0,0-1 0,0 1 0,0-1 0,0 1 0,0-1 15,0 1-15,0-27 0,0 27 0,-27-1 0,27 1 0,0-1 0,0 1 0,0-1 0,0 1 0,0-1 0,0 1 0,0-1 0,0 1 16,0 0-16,0-1 0,0 1 0,-26 26 0,26-27 0,0 1 0,0-1 0,0 1 0,0-1 0,0 1 0,0-1 16,0 1-16,0-1 0,0 1 0,0 0 0,0-1 0,0 1 0,0-1 15,-27 1-15,27-1 0,-26 27 157,0 0-157,-1 0 0,1 0 15,-1 0-15,1 0 0,-1 0 0,1 0 0,-1 0 0,1 0 0,-1 0 0,-26 0 0,27 0 16,0 0-16,-1 0 0,1 0 0,-1 0 0,1 0 0,-1 0 0,1 0 0,-1 0 0,1 0 0,-1 0 0,1 0 0,0 0 0,-1 0 0,1 0 15,-1 0-15,27 27 0,-26-27 0,-27 0 0,26 0 0,1 0 0,-1 0 0,1 0 0,-27 0 0,0 0 0,0 0 0,27 0 0,-1 0 0,1 0 0,-27 0 16,26 0-16,-25 0 0,-1 0 0,26 0 0,-26 0 0,27 0 0,-27 0 0,26 0 0,-26 0 0,27 0 0,-27 0 0,27 0 0,-27 0 0,0 0 16,0 0-16,26 0 0,-25 0 0,-1 0 0,0 0 0,0 0 0,26 0 0,-26 0 0,27 0 0,-53 0 0,52 0 0,1 0 0,-27 0 0,26 0 0,1 0 15,-27 0-15,-26 0 0,52 0 0,-26 0 0,0 0 0,27 0 0,-27 0 0,-27 0 0,54 0 0,-27 0 0,0 0 0,27 0 0,-1 0 0,-26 0 16,27 0-16,-1 0 0,1 0 0,-27 0 0,27 0 0,-27 0 0,26 0 0,1 0 0,-1 0 0,-26 0 0,27 0 0,-1 0 0,1 0 0,0 0 0,-1 26 16,-26-26-16,27 0 0,-1 0 0,1 0 0,-1 0 0,1 0 0,-1 0 0,1 0 0,0 0 0,-1 0 0,1 0 0,-1 0 0,1 0 15,-1 0-15,1 0 0,-1 0 0,1 0 0,-1 0 0,1 0 0,-1 0 0,1 0 0,0 0 0,-1 0 0,1 0 16,-1 0-16,1 0 0,-1 0 0,1 0 0,-1 0 0,1 0 0,-1 0 0,1 0 15,0 0-15,-1 0 0,1 0 0,-1 0 0,1 0 0,-1 0 0,1 0 0,-1 0 0,1 0 0,-1 0 0,1 0 16,-1 0-16,1 0 0,0 0 0,-1 0 0,-26 0 0,27 0 0,-1 0 0,1 0 0,-1 0 0,1 0 0,-1 0 0,1 0 0,0 0 0,-1 0 16,1 0-16,-1 0 0,1 0 0,-1 0 0,1 0 0,-1 0 0,1 0 0,-1 0 0,1 0 0,-1 0 0,1 0 0,0 0 0,-1 0 0,1 0 0,-1 0 15,1 0-15,-1 0 0,1 0 0,-1 0 0,1 0 0,-1 0 0,1 0 0,0 0 0,-1 0 0,1 0 0,-1 0 0,1 0 16,-1 0-16,1 27 0,-1-27 0,1 0 0,-1 0 0,1 0 0,-1 0 0,1 0 0,0 0 0,-1 0 16,1 0-16,-1 0 0,1 0 0,26 26 0,-27-26 0,1 0 0,-1 0 0,1 0 0,-1 0 15,1 0-15,0 0 0,-1 0 0,1 0 0,-1 0 0,1 0 0,-1 0 0,1 0 16,-1 0-16,1 0 0,-1 0 0,1 0 0,-1 0 0,1 0 0,0 0 0,-1 0 15,1 0-15,-1 0 0,1 0 0,-1 0 0,1 0 0,-1 0 0,1 0 0,-1-26 0,1 26 0,0 0 0,-1 0 16,1 0-16,-1 0 0,1 0 0,-1 0 0,1 0 0,-1 0 0,1 0 0,-1 0 0,1 0 0,-1 0 0,1 0 0,0 0 0,-1 0 16,1 0-16,-1 0 0,1 0 0,-1 0 0,1 0 0,-1 0 0,27-27 0,-53 27 0,27 0 0,0 0 0,-1 0 0,1 0 0,-1 0 0,1 0 15,-1 0-15,1 0 0,-1 0 0,1 0 0,-1 0 0,1 0 0,-1 0 0,1 0 0,0 0 0,-1 0 0,1 0 0,-1 0 0,1 0 16,-1 0-16,1 0 0,-1 0 0,1 0 0,-1 0 0,1 0 0,0 0 0,-1 0 0,1 0 0,-1 0 0,1 0 0,-1 0 0,1 0 0,-1 0 0,1 0 16,-1 0-16,1 0 0,-1 0 0,1 0 0,0 0 0,-1 0 0,1 0 0,-27 0 0,26 0 0,1 0 0,-1 0 15,1 0-15,-1 0 0,1 0 0,0 0 0,-1 0 0,1 0 0,-1 0 0,1 0 0,-1 0 0,1 0 16,-1 0-16,1 0 0,-1 0 0,1 0 0,-1 0 0,1 0 0,0 0 0,-1 0 15,1 0-15,-1 0 0,1 0 0,-1 0 0,1 0 0,-1 0 16,1 0-16,-1 0 0,1 0 0,0 0 0,-1 0 16,1 0-16,-1 0 0,1 0 0,-1 0 0,1 0 15,-1 0-15,1 0 0,-1 0 0,1 0 0,-1 0 0,1 0 0,0 0 0,-1 0 16,1 0-16,26 27 0,-27-27 0,1 0 0,-1 0 0,1 0 0,-1 0 0,1 0 0,-1 0 0,1 0 0,0 0 16,-1 26-16,1-26 0,-1 0 0,1 0 0,-1 0 0,1 0 0,-1 0 0,1 0 15,-1 0-15,1 27 0,-1-27 0,1 0 0,0 0 0,-1 0 0,1 0 0,-1 0 0,1 0 0,-1 0 16,1 0-16,-1 0 0,1 0 0,-1 0 0,1 0 0,0 0 0,-1 0 0,1 0 0,-1 0 15,1 0-15,-1 0 0,1 0 0,-1 0 0,1 0 0,-1 0 0,1 0 16,-1 0-16,1 0 0,0 0 0,-1 0 0,1 0 0,-1 0 0,1 0 0,-1 0 16,1 0-16,-1 0 0,1 0 0,-1 0 0,1 0 0,0 0 15,-1 0-15,1 0 0,-1 0 0,1 0 0,-1 0 0,1 0 16,-1 0-16,1 0 0,-1 0 0,1 0 0,-1 0 0,1 0 0,0 0 16,-1 0-16,1 0 0,-1 0 0,1 0 0,-1 0 0,1 0 15,-1 0-15,1 0 0,-1 0 0,1 0 0,0 0 0,-1 0 0,1 0 16,-1 0-16,1 0 0,-1 0 0,1 0 0,-1 0 0,1 0 0,-1 0 0,1 0 0,-1 0 15,1 0-15,0 0 0,-1 0 0,1 0 0,-1 0 0,1 0 0,-1 0 0,1 0 0,-1 0 16,1 0-16,-1 0 0,1 0 0,0 0 0,-1 0 0,1 0 0,-1 0 0,1 0 0,-1 0 0,1 0 16,-1 0-16,1 0 0,-1 0 0,1 0 0,-1 0 0,1 0 0,0 0 15,-1 0-15,1 0 0,-1 0 0,1 0 0,-1 0 16,1 0-16,-1 0 47,1 0-32,-1 0-15,1 0 16,0 0-16,-1 0 0,1 0 0,-1 0 16,1 0-16,-1 0 0,1 0 15,-1 0-15,1 0 0,-1 0 0,1 0 0,-1 0 0,1 0 16,0 0-16,-1 0 0,1 0 0,-1 0 0,1 0 0,-1 0 0,1 0 16,-1 0-16,1 0 0,-1 0 109,27 26-15,0 0-94,0 1 15,0-1-15,0 1 0,0-1 16,0 1-16,0-1 0,0 1 16,0-1-16,0 1 0,0-1 15,0 1-15,0-1 0,0 0 0,0 1 16,0-1-16,0 1 0,0-1 0,0 1 15,0-1-15,0 1 0,0-1 0,0 1 16,0-1 0,0 0-1,0 1 1,0-1 0,0 1-1,0-1-15,0 1 16,-26-1-1,26 1-15,0-1 0,0 1 16,0-1-16,0 1 16,0-1-16,0 0 15,0 1 1,-26-27 0,26 26-16,0 1 15,0-1-15,0 1 0,0-1 16,0 1-16,0-1 15,0 1-15,0-1 16,-27-26-16,27 26 16,0 1-1,0-1 1,0 1 0,0-1-1,0 1 1,0-1 15,0 1 0,0-1 157,-26-26-188,-1 0 15,27 27-15,-26-27 32,26 26-32,-27-26 31,27 27-31,-26-27 109</inkml:trace>
  <inkml:trace contextRef="#ctx0" brushRef="#br0" timeOffset="765">81 1535 0,'0'26'63,"0"1"-48,0-1-15,0 1 0,0-1 16,-27-26-16,27 27 0,0-1 0,0 1 16,0-1-16,-26-26 0,26 26 0,0 1 15,0-1-15,-27-26 16,27 27-16,0-1 31,27-26 110,-1 0-141,1 0 15,-1 0-15,1 0 0,-1 0 16,-26-26-16,27 26 0,-1 0 0,1-27 0,-1 27 16,0 0-16,-26-26 0,27 26 0,-1-27 0,1 27 15,-1-26-15,1 26 0,-27-26 0,26 26 16,1-27-16,-1 27 0,1 0 15,-27-26 1,26 26 15,0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(</a:t>
            </a:r>
            <a:r>
              <a:rPr lang="ko-KR" altLang="en-US"/>
              <a:t>과목명</a:t>
            </a:r>
            <a:r>
              <a:rPr lang="en-US" altLang="ko-KR"/>
              <a:t>)_(</a:t>
            </a:r>
            <a:r>
              <a:rPr lang="ko-KR" altLang="en-US" err="1"/>
              <a:t>학습모듈명</a:t>
            </a:r>
            <a:r>
              <a:rPr lang="en-US" altLang="ko-KR"/>
              <a:t>)_</a:t>
            </a:r>
            <a:r>
              <a:rPr lang="ko-KR" altLang="en-US"/>
              <a:t>학습 </a:t>
            </a:r>
            <a:r>
              <a:rPr lang="en-US" altLang="ko-KR"/>
              <a:t>[</a:t>
            </a:r>
            <a:r>
              <a:rPr lang="ko-KR" altLang="en-US"/>
              <a:t>번호</a:t>
            </a:r>
            <a:r>
              <a:rPr lang="en-US" altLang="ko-KR"/>
              <a:t>]_</a:t>
            </a:r>
            <a:r>
              <a:rPr lang="ko-KR" altLang="en-US"/>
              <a:t>유형 </a:t>
            </a:r>
            <a:r>
              <a:rPr lang="en-US" altLang="ko-KR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(</a:t>
            </a:r>
            <a:r>
              <a:rPr lang="ko-KR" altLang="en-US"/>
              <a:t>과목명</a:t>
            </a:r>
            <a:r>
              <a:rPr lang="en-US" altLang="ko-KR"/>
              <a:t>)_(</a:t>
            </a:r>
            <a:r>
              <a:rPr lang="ko-KR" altLang="en-US" err="1"/>
              <a:t>학습모듈명</a:t>
            </a:r>
            <a:r>
              <a:rPr lang="en-US" altLang="ko-KR"/>
              <a:t>)_</a:t>
            </a:r>
            <a:r>
              <a:rPr lang="ko-KR" altLang="en-US"/>
              <a:t>학습 </a:t>
            </a:r>
            <a:r>
              <a:rPr lang="en-US" altLang="ko-KR"/>
              <a:t>[</a:t>
            </a:r>
            <a:r>
              <a:rPr lang="ko-KR" altLang="en-US"/>
              <a:t>번호</a:t>
            </a:r>
            <a:r>
              <a:rPr lang="en-US" altLang="ko-KR"/>
              <a:t>]_</a:t>
            </a:r>
            <a:r>
              <a:rPr lang="ko-KR" altLang="en-US"/>
              <a:t>유형 </a:t>
            </a:r>
            <a:r>
              <a:rPr lang="en-US" altLang="ko-KR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(</a:t>
            </a:r>
            <a:r>
              <a:rPr lang="ko-KR" altLang="en-US"/>
              <a:t>과목명</a:t>
            </a:r>
            <a:r>
              <a:rPr lang="en-US" altLang="ko-KR"/>
              <a:t>)_(</a:t>
            </a:r>
            <a:r>
              <a:rPr lang="ko-KR" altLang="en-US" err="1"/>
              <a:t>학습모듈명</a:t>
            </a:r>
            <a:r>
              <a:rPr lang="en-US" altLang="ko-KR"/>
              <a:t>)_</a:t>
            </a:r>
            <a:r>
              <a:rPr lang="ko-KR" altLang="en-US"/>
              <a:t>학습 </a:t>
            </a:r>
            <a:r>
              <a:rPr lang="en-US" altLang="ko-KR"/>
              <a:t>[</a:t>
            </a:r>
            <a:r>
              <a:rPr lang="ko-KR" altLang="en-US"/>
              <a:t>번호</a:t>
            </a:r>
            <a:r>
              <a:rPr lang="en-US" altLang="ko-KR"/>
              <a:t>]_</a:t>
            </a:r>
            <a:r>
              <a:rPr lang="ko-KR" altLang="en-US"/>
              <a:t>유형 </a:t>
            </a:r>
            <a:r>
              <a:rPr lang="en-US" altLang="ko-KR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2268" y="1690702"/>
            <a:ext cx="5769651" cy="1204306"/>
          </a:xfrm>
        </p:spPr>
        <p:txBody>
          <a:bodyPr/>
          <a:lstStyle/>
          <a:p>
            <a:r>
              <a:rPr lang="ko-KR" altLang="en-US" b="1" dirty="0"/>
              <a:t>데이터베이스</a:t>
            </a:r>
            <a:r>
              <a:rPr lang="en-US" altLang="ko-KR" b="1" dirty="0"/>
              <a:t>_KEY</a:t>
            </a:r>
            <a:endParaRPr lang="ko-KR" altLang="en-US" b="1" dirty="0"/>
          </a:p>
        </p:txBody>
      </p:sp>
      <p:sp>
        <p:nvSpPr>
          <p:cNvPr id="4" name="부제목 3"/>
          <p:cNvSpPr>
            <a:spLocks noGrp="1"/>
          </p:cNvSpPr>
          <p:nvPr/>
        </p:nvSpPr>
        <p:spPr>
          <a:xfrm rot="19140000">
            <a:off x="1804423" y="3264370"/>
            <a:ext cx="5535155" cy="329259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훈련교사</a:t>
            </a:r>
            <a:r>
              <a:rPr lang="ko-KR" altLang="en-US" dirty="0"/>
              <a:t> 민경태</a:t>
            </a:r>
          </a:p>
        </p:txBody>
      </p:sp>
    </p:spTree>
    <p:extLst>
      <p:ext uri="{BB962C8B-B14F-4D97-AF65-F5344CB8AC3E}">
        <p14:creationId xmlns:p14="http://schemas.microsoft.com/office/powerpoint/2010/main" val="1552475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외래키</a:t>
            </a:r>
            <a:r>
              <a:rPr lang="en-US" altLang="ko-KR" b="1" dirty="0"/>
              <a:t> (foreign key)</a:t>
            </a:r>
            <a:endParaRPr lang="ko-KR" altLang="en-US" b="1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51080"/>
            <a:ext cx="68008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87824" y="29969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기본키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4987" y="53563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외래키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1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57984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고객테이블</a:t>
            </a:r>
            <a:r>
              <a:rPr lang="en-US" altLang="ko-KR" b="0" dirty="0"/>
              <a:t>(</a:t>
            </a:r>
            <a:r>
              <a:rPr lang="ko-KR" altLang="en-US" b="0" dirty="0"/>
              <a:t>고객 </a:t>
            </a:r>
            <a:r>
              <a:rPr lang="ko-KR" altLang="en-US" b="0" dirty="0" err="1"/>
              <a:t>릴레이션</a:t>
            </a:r>
            <a:r>
              <a:rPr lang="en-US" altLang="ko-KR" b="0" dirty="0"/>
              <a:t>)</a:t>
            </a:r>
            <a:r>
              <a:rPr lang="ko-KR" altLang="en-US" b="0" dirty="0"/>
              <a:t>의 고객아이디는 </a:t>
            </a:r>
            <a:r>
              <a:rPr lang="ko-KR" altLang="en-US" b="0" dirty="0" err="1"/>
              <a:t>기본키이다</a:t>
            </a:r>
            <a:r>
              <a:rPr lang="en-US" altLang="ko-KR" b="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주문테이블</a:t>
            </a:r>
            <a:r>
              <a:rPr lang="en-US" altLang="ko-KR" b="0" dirty="0"/>
              <a:t>(</a:t>
            </a:r>
            <a:r>
              <a:rPr lang="ko-KR" altLang="en-US" b="0" dirty="0"/>
              <a:t>주문 </a:t>
            </a:r>
            <a:r>
              <a:rPr lang="ko-KR" altLang="en-US" b="0" dirty="0" err="1"/>
              <a:t>릴레이션</a:t>
            </a:r>
            <a:r>
              <a:rPr lang="en-US" altLang="ko-KR" b="0" dirty="0"/>
              <a:t>)</a:t>
            </a:r>
            <a:r>
              <a:rPr lang="ko-KR" altLang="en-US" b="0" dirty="0"/>
              <a:t>의 주문고객은 고객아이디를 이용한다</a:t>
            </a:r>
            <a:r>
              <a:rPr lang="en-US" altLang="ko-KR" b="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주문테이블의 주문고객을 통해 고객테이블의 모든 칼럼에 접근할 수 있는데 이런 경우 주문테이블의 주문고객 칼럼을 </a:t>
            </a:r>
            <a:r>
              <a:rPr lang="ko-KR" altLang="en-US" b="0" dirty="0" err="1"/>
              <a:t>외래키라고</a:t>
            </a:r>
            <a:r>
              <a:rPr lang="ko-KR" altLang="en-US" b="0" dirty="0"/>
              <a:t> 한다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9886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83568" y="476672"/>
            <a:ext cx="7992888" cy="5256584"/>
            <a:chOff x="683568" y="476672"/>
            <a:chExt cx="7992888" cy="5256584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683568" y="476672"/>
              <a:ext cx="7992888" cy="5256584"/>
            </a:xfrm>
            <a:prstGeom prst="roundRect">
              <a:avLst>
                <a:gd name="adj" fmla="val 102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b="1"/>
                <a:t>수퍼키</a:t>
              </a:r>
              <a:endParaRPr lang="ko-KR" altLang="en-US" b="1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907704" y="1281734"/>
              <a:ext cx="5544616" cy="3646460"/>
            </a:xfrm>
            <a:prstGeom prst="roundRect">
              <a:avLst>
                <a:gd name="adj" fmla="val 10235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b="1" dirty="0" err="1"/>
                <a:t>후보키</a:t>
              </a:r>
              <a:endParaRPr lang="ko-KR" altLang="en-US" b="1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275856" y="2194484"/>
              <a:ext cx="2808312" cy="1846908"/>
            </a:xfrm>
            <a:prstGeom prst="roundRect">
              <a:avLst>
                <a:gd name="adj" fmla="val 10235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</a:rPr>
                <a:t>기본키</a:t>
              </a:r>
              <a:r>
                <a:rPr lang="ko-KR" altLang="en-US" b="1" dirty="0">
                  <a:solidFill>
                    <a:schemeClr val="tx1"/>
                  </a:solidFill>
                </a:rPr>
                <a:t>         대체키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   (</a:t>
              </a:r>
              <a:r>
                <a:rPr lang="ko-KR" altLang="en-US" b="1" dirty="0">
                  <a:solidFill>
                    <a:schemeClr val="tx1"/>
                  </a:solidFill>
                </a:rPr>
                <a:t>선택</a:t>
              </a:r>
              <a:r>
                <a:rPr lang="en-US" altLang="ko-KR" b="1" dirty="0">
                  <a:solidFill>
                    <a:schemeClr val="tx1"/>
                  </a:solidFill>
                </a:rPr>
                <a:t>)       (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선택안됨</a:t>
              </a:r>
              <a:r>
                <a:rPr lang="en-US" altLang="ko-KR" b="1" dirty="0">
                  <a:solidFill>
                    <a:schemeClr val="tx1"/>
                  </a:solidFill>
                </a:rPr>
                <a:t>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/>
            <p:cNvCxnSpPr>
              <a:stCxn id="8" idx="0"/>
            </p:cNvCxnSpPr>
            <p:nvPr/>
          </p:nvCxnSpPr>
          <p:spPr>
            <a:xfrm>
              <a:off x="4680012" y="2194484"/>
              <a:ext cx="0" cy="1846908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18837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키</a:t>
            </a:r>
            <a:r>
              <a:rPr lang="en-US" altLang="ko-KR" b="1" dirty="0"/>
              <a:t>(</a:t>
            </a:r>
            <a:r>
              <a:rPr lang="en-US" altLang="ko-KR" b="1" dirty="0" err="1"/>
              <a:t>KEy</a:t>
            </a:r>
            <a:r>
              <a:rPr lang="en-US" altLang="ko-KR" b="1" dirty="0"/>
              <a:t>)</a:t>
            </a:r>
            <a:r>
              <a:rPr lang="ko-KR" altLang="en-US" b="1" dirty="0"/>
              <a:t>란 무엇인가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50982" y="1100628"/>
            <a:ext cx="8042036" cy="4488612"/>
          </a:xfrm>
        </p:spPr>
        <p:txBody>
          <a:bodyPr tIns="36000" bIns="36000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b="0" dirty="0"/>
              <a:t>하나의 테이블에서 각 레코드를 고유하게 식별할 수 있는 칼럼 또는 칼럼의 조합을 키</a:t>
            </a:r>
            <a:r>
              <a:rPr lang="en-US" altLang="ko-KR" b="0" dirty="0"/>
              <a:t>(KEY)</a:t>
            </a:r>
            <a:r>
              <a:rPr lang="ko-KR" altLang="en-US" b="0" dirty="0"/>
              <a:t>라고 한다</a:t>
            </a:r>
            <a:r>
              <a:rPr lang="en-US" altLang="ko-KR" b="0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b="0" dirty="0"/>
              <a:t>종류</a:t>
            </a:r>
            <a:endParaRPr lang="en-US" altLang="ko-KR" b="0" dirty="0"/>
          </a:p>
          <a:p>
            <a:pPr marL="580644" lvl="2" indent="-342900">
              <a:buFont typeface="+mj-ea"/>
              <a:buAutoNum type="circleNumDbPlain"/>
            </a:pPr>
            <a:r>
              <a:rPr lang="ko-KR" altLang="en-US" dirty="0" err="1"/>
              <a:t>수퍼키</a:t>
            </a:r>
            <a:endParaRPr lang="en-US" altLang="ko-KR" dirty="0"/>
          </a:p>
          <a:p>
            <a:pPr marL="580644" lvl="2" indent="-342900">
              <a:buFont typeface="+mj-ea"/>
              <a:buAutoNum type="circleNumDbPlain"/>
            </a:pPr>
            <a:r>
              <a:rPr lang="ko-KR" altLang="en-US" dirty="0" err="1"/>
              <a:t>후보키</a:t>
            </a:r>
            <a:endParaRPr lang="en-US" altLang="ko-KR" dirty="0"/>
          </a:p>
          <a:p>
            <a:pPr marL="580644" lvl="2" indent="-342900">
              <a:buFont typeface="+mj-ea"/>
              <a:buAutoNum type="circleNumDbPlain"/>
            </a:pPr>
            <a:r>
              <a:rPr lang="ko-KR" altLang="en-US" dirty="0" err="1"/>
              <a:t>기본키</a:t>
            </a:r>
            <a:endParaRPr lang="en-US" altLang="ko-KR" dirty="0"/>
          </a:p>
          <a:p>
            <a:pPr marL="580644" lvl="2" indent="-342900">
              <a:buFont typeface="+mj-ea"/>
              <a:buAutoNum type="circleNumDbPlain"/>
            </a:pPr>
            <a:r>
              <a:rPr lang="ko-KR" altLang="en-US" dirty="0" err="1"/>
              <a:t>외래키</a:t>
            </a:r>
            <a:endParaRPr lang="en-US" altLang="ko-KR" dirty="0"/>
          </a:p>
          <a:p>
            <a:pPr marL="580644" lvl="2" indent="-342900">
              <a:buFont typeface="+mj-ea"/>
              <a:buAutoNum type="circleNumDbPlain"/>
            </a:pPr>
            <a:r>
              <a:rPr lang="ko-KR" altLang="en-US" dirty="0" err="1"/>
              <a:t>대체키</a:t>
            </a:r>
            <a:endParaRPr lang="en-US" altLang="ko-KR" dirty="0"/>
          </a:p>
          <a:p>
            <a:pPr>
              <a:buFont typeface="Wingdings" pitchFamily="2" charset="2"/>
              <a:buChar char="§"/>
            </a:pPr>
            <a:r>
              <a:rPr lang="ko-KR" altLang="en-US" b="0" dirty="0"/>
              <a:t>테이블을 생성</a:t>
            </a:r>
            <a:r>
              <a:rPr lang="en-US" altLang="ko-KR" b="0" dirty="0"/>
              <a:t>(</a:t>
            </a:r>
            <a:r>
              <a:rPr lang="ko-KR" altLang="en-US" b="0" dirty="0"/>
              <a:t>디자인</a:t>
            </a:r>
            <a:r>
              <a:rPr lang="en-US" altLang="ko-KR" b="0" dirty="0"/>
              <a:t>)</a:t>
            </a:r>
            <a:r>
              <a:rPr lang="ko-KR" altLang="en-US" b="0" dirty="0"/>
              <a:t> 할 때 어느 칼럼에 어느 키를 선언할 것인지 정해야 한다</a:t>
            </a:r>
            <a:r>
              <a:rPr lang="en-US" altLang="ko-KR" b="0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b="0" dirty="0"/>
              <a:t>테이블을 생성할 때 명시적으로 키를 선언한다</a:t>
            </a:r>
            <a:r>
              <a:rPr lang="en-US" altLang="ko-KR" b="0" dirty="0"/>
              <a:t>.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59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수퍼키</a:t>
            </a:r>
            <a:r>
              <a:rPr lang="ko-KR" altLang="en-US" b="1" dirty="0"/>
              <a:t> </a:t>
            </a:r>
            <a:r>
              <a:rPr lang="en-US" altLang="ko-KR" b="1" dirty="0"/>
              <a:t>(super key)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22960" y="1100628"/>
            <a:ext cx="7565464" cy="13202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테이블의 각 레코드들을 식별할 수 있는 </a:t>
            </a:r>
            <a:r>
              <a:rPr lang="ko-KR" altLang="en-US" b="0" dirty="0">
                <a:highlight>
                  <a:srgbClr val="FFFF00"/>
                </a:highlight>
              </a:rPr>
              <a:t>칼럼</a:t>
            </a:r>
            <a:r>
              <a:rPr lang="en-US" altLang="ko-KR" b="0" dirty="0"/>
              <a:t> </a:t>
            </a:r>
            <a:r>
              <a:rPr lang="ko-KR" altLang="en-US" b="0" dirty="0"/>
              <a:t>또는 </a:t>
            </a:r>
            <a:r>
              <a:rPr lang="ko-KR" altLang="en-US" b="0" dirty="0">
                <a:highlight>
                  <a:srgbClr val="0000FF"/>
                </a:highlight>
              </a:rPr>
              <a:t>칼럼의 집합</a:t>
            </a:r>
            <a:r>
              <a:rPr lang="ko-KR" altLang="en-US" b="0" dirty="0"/>
              <a:t>을 의미한다</a:t>
            </a:r>
            <a:r>
              <a:rPr lang="en-US" altLang="ko-KR" b="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고객 테이블에 다음과 같은 칼럼이 있다고 가정하고 </a:t>
            </a:r>
            <a:r>
              <a:rPr lang="ko-KR" altLang="en-US" b="0" dirty="0" err="1"/>
              <a:t>수퍼키가</a:t>
            </a:r>
            <a:r>
              <a:rPr lang="ko-KR" altLang="en-US" b="0" dirty="0"/>
              <a:t> 될 수 있는 </a:t>
            </a:r>
            <a:br>
              <a:rPr lang="en-US" altLang="ko-KR" b="0" dirty="0"/>
            </a:br>
            <a:r>
              <a:rPr lang="ko-KR" altLang="en-US" b="0" dirty="0"/>
              <a:t>칼럼과 칼럼의 집합을 선정해 본다</a:t>
            </a:r>
            <a:r>
              <a:rPr lang="en-US" altLang="ko-KR" b="0" dirty="0"/>
              <a:t>. (</a:t>
            </a:r>
            <a:r>
              <a:rPr lang="ko-KR" altLang="en-US" b="0" dirty="0">
                <a:solidFill>
                  <a:srgbClr val="FF0000"/>
                </a:solidFill>
                <a:highlight>
                  <a:srgbClr val="FFFF00"/>
                </a:highlight>
              </a:rPr>
              <a:t>유일성</a:t>
            </a:r>
            <a:r>
              <a:rPr lang="ko-KR" altLang="en-US" b="0" dirty="0"/>
              <a:t>을 가질 수 있는지 판단</a:t>
            </a:r>
            <a:r>
              <a:rPr lang="en-US" altLang="ko-KR" b="0" dirty="0"/>
              <a:t>)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609235"/>
              </p:ext>
            </p:extLst>
          </p:nvPr>
        </p:nvGraphicFramePr>
        <p:xfrm>
          <a:off x="971599" y="3148176"/>
          <a:ext cx="72008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6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고객번호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highlight>
                            <a:srgbClr val="0000FF"/>
                          </a:highlight>
                        </a:rPr>
                        <a:t>고객명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나이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직업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휴대폰번호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highlight>
                            <a:srgbClr val="0000FF"/>
                          </a:highlight>
                        </a:rPr>
                        <a:t>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971600" y="2636912"/>
            <a:ext cx="223170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&lt;&lt; </a:t>
            </a:r>
            <a:r>
              <a:rPr lang="ko-KR" altLang="en-US" dirty="0"/>
              <a:t>고객 테이블 </a:t>
            </a:r>
            <a:r>
              <a:rPr lang="en-US" altLang="ko-KR" dirty="0"/>
              <a:t>&gt;&gt;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5667906C-B310-4ED0-B14D-1F05B9FA34F7}"/>
                  </a:ext>
                </a:extLst>
              </p14:cNvPr>
              <p14:cNvContentPartPr/>
              <p14:nvPr/>
            </p14:nvContentPartPr>
            <p14:xfrm>
              <a:off x="2619525" y="3080505"/>
              <a:ext cx="905760" cy="1486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5667906C-B310-4ED0-B14D-1F05B9FA34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3405" y="3074385"/>
                <a:ext cx="9180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BB756E0-0E61-419F-8215-40154823E638}"/>
                  </a:ext>
                </a:extLst>
              </p14:cNvPr>
              <p14:cNvContentPartPr/>
              <p14:nvPr/>
            </p14:nvContentPartPr>
            <p14:xfrm>
              <a:off x="3666405" y="2933625"/>
              <a:ext cx="4077720" cy="3146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BB756E0-0E61-419F-8215-40154823E6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60285" y="2927505"/>
                <a:ext cx="4089960" cy="3268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2D3412D-02B2-4B93-B636-EC81039F3C7C}"/>
              </a:ext>
            </a:extLst>
          </p:cNvPr>
          <p:cNvSpPr txBox="1"/>
          <p:nvPr/>
        </p:nvSpPr>
        <p:spPr>
          <a:xfrm>
            <a:off x="3877945" y="2549350"/>
            <a:ext cx="4583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휴대폰번호는 </a:t>
            </a:r>
            <a:r>
              <a:rPr lang="en-US" altLang="ko-KR" sz="1200" dirty="0"/>
              <a:t>null</a:t>
            </a:r>
            <a:r>
              <a:rPr lang="ko-KR" altLang="en-US" sz="1200" dirty="0"/>
              <a:t>이 있거나</a:t>
            </a:r>
            <a:r>
              <a:rPr lang="en-US" altLang="ko-KR" sz="1200" dirty="0"/>
              <a:t>, </a:t>
            </a:r>
            <a:r>
              <a:rPr lang="ko-KR" altLang="en-US" sz="1200" dirty="0"/>
              <a:t>값이 변경될 여지가 있어서 안된다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7955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후보키</a:t>
            </a:r>
            <a:r>
              <a:rPr lang="en-US" altLang="ko-KR" b="1" dirty="0"/>
              <a:t> (candidate key)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886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/>
              <a:t>수퍼키에서</a:t>
            </a:r>
            <a:r>
              <a:rPr lang="ko-KR" altLang="en-US" b="0" dirty="0"/>
              <a:t> 레코드를 식별할 수 있는 최소한의 칼럼만 남겨놓은 집합이다</a:t>
            </a:r>
            <a:r>
              <a:rPr lang="en-US" altLang="ko-KR" b="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/>
              <a:t>수퍼키가</a:t>
            </a:r>
            <a:r>
              <a:rPr lang="ko-KR" altLang="en-US" b="0" dirty="0"/>
              <a:t> 유일성을 특징으로 가진다면 후보키는 </a:t>
            </a:r>
            <a:r>
              <a:rPr lang="ko-KR" altLang="en-US" b="0" dirty="0">
                <a:highlight>
                  <a:srgbClr val="FFFF00"/>
                </a:highlight>
              </a:rPr>
              <a:t>유일성</a:t>
            </a:r>
            <a:r>
              <a:rPr lang="ko-KR" altLang="en-US" b="0" dirty="0"/>
              <a:t>과 </a:t>
            </a:r>
            <a:r>
              <a:rPr lang="ko-KR" altLang="en-US" b="0" dirty="0">
                <a:highlight>
                  <a:srgbClr val="FFFF00"/>
                </a:highlight>
              </a:rPr>
              <a:t>최소성</a:t>
            </a:r>
            <a:r>
              <a:rPr lang="ko-KR" altLang="en-US" b="0" dirty="0"/>
              <a:t>의 특징을 가진다</a:t>
            </a:r>
            <a:r>
              <a:rPr lang="en-US" altLang="ko-KR" b="0" dirty="0"/>
              <a:t>.      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고객 테이블에서</a:t>
            </a:r>
            <a:br>
              <a:rPr lang="en-US" altLang="ko-KR" b="0" dirty="0"/>
            </a:br>
            <a:r>
              <a:rPr lang="en-US" altLang="ko-KR" b="0" dirty="0"/>
              <a:t>{‘</a:t>
            </a:r>
            <a:r>
              <a:rPr lang="ko-KR" altLang="en-US" b="0" dirty="0"/>
              <a:t>아이디</a:t>
            </a:r>
            <a:r>
              <a:rPr lang="en-US" altLang="ko-KR" b="0" dirty="0"/>
              <a:t>’, ‘</a:t>
            </a:r>
            <a:r>
              <a:rPr lang="ko-KR" altLang="en-US" b="0" dirty="0"/>
              <a:t>고객명</a:t>
            </a:r>
            <a:r>
              <a:rPr lang="en-US" altLang="ko-KR" b="0" dirty="0"/>
              <a:t>’} </a:t>
            </a:r>
            <a:r>
              <a:rPr lang="ko-KR" altLang="en-US" b="0" dirty="0"/>
              <a:t>의 집합은</a:t>
            </a:r>
            <a:br>
              <a:rPr lang="en-US" altLang="ko-KR" b="0" dirty="0"/>
            </a:br>
            <a:r>
              <a:rPr lang="ko-KR" altLang="en-US" b="0" dirty="0"/>
              <a:t>유일성을 만족하므로 </a:t>
            </a:r>
            <a:r>
              <a:rPr lang="ko-KR" altLang="en-US" b="0" dirty="0" err="1"/>
              <a:t>수퍼키가</a:t>
            </a:r>
            <a:r>
              <a:rPr lang="ko-KR" altLang="en-US" b="0" dirty="0"/>
              <a:t> 가능하지만</a:t>
            </a:r>
            <a:r>
              <a:rPr lang="en-US" altLang="ko-KR" b="0" dirty="0"/>
              <a:t>,</a:t>
            </a:r>
            <a:br>
              <a:rPr lang="en-US" altLang="ko-KR" b="0" dirty="0"/>
            </a:br>
            <a:r>
              <a:rPr lang="en-US" altLang="ko-KR" b="0" dirty="0"/>
              <a:t>‘</a:t>
            </a:r>
            <a:r>
              <a:rPr lang="ko-KR" altLang="en-US" b="0" dirty="0"/>
              <a:t>고객명</a:t>
            </a:r>
            <a:r>
              <a:rPr lang="en-US" altLang="ko-KR" b="0" dirty="0"/>
              <a:t>’</a:t>
            </a:r>
            <a:r>
              <a:rPr lang="ko-KR" altLang="en-US" b="0" dirty="0"/>
              <a:t>이 없더라도 </a:t>
            </a:r>
            <a:r>
              <a:rPr lang="en-US" altLang="ko-KR" b="0" dirty="0"/>
              <a:t>‘</a:t>
            </a:r>
            <a:r>
              <a:rPr lang="ko-KR" altLang="en-US" b="0" dirty="0"/>
              <a:t>아이디</a:t>
            </a:r>
            <a:r>
              <a:rPr lang="en-US" altLang="ko-KR" b="0" dirty="0"/>
              <a:t>’ </a:t>
            </a:r>
            <a:r>
              <a:rPr lang="ko-KR" altLang="en-US" b="0" dirty="0"/>
              <a:t>만으로도 유일성을 만족하기 때문에</a:t>
            </a:r>
            <a:br>
              <a:rPr lang="en-US" altLang="ko-KR" b="0" dirty="0"/>
            </a:br>
            <a:r>
              <a:rPr lang="ko-KR" altLang="en-US" b="0" dirty="0"/>
              <a:t>최소한의 칼럼</a:t>
            </a:r>
            <a:r>
              <a:rPr lang="en-US" altLang="ko-KR" b="0" dirty="0"/>
              <a:t>(</a:t>
            </a:r>
            <a:r>
              <a:rPr lang="ko-KR" altLang="en-US" b="0" dirty="0" err="1"/>
              <a:t>최소성</a:t>
            </a:r>
            <a:r>
              <a:rPr lang="en-US" altLang="ko-KR" b="0" dirty="0"/>
              <a:t>)</a:t>
            </a:r>
            <a:r>
              <a:rPr lang="ko-KR" altLang="en-US" b="0" dirty="0"/>
              <a:t>만을 사용했다고 볼 수 없어 후보키는 불가능하다</a:t>
            </a:r>
            <a:r>
              <a:rPr lang="en-US" altLang="ko-KR" b="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하나의 칼럼으로 선정된 </a:t>
            </a:r>
            <a:r>
              <a:rPr lang="ko-KR" altLang="en-US" b="0" dirty="0" err="1"/>
              <a:t>수퍼키들은</a:t>
            </a:r>
            <a:r>
              <a:rPr lang="ko-KR" altLang="en-US" b="0" dirty="0"/>
              <a:t> 모두 후보키가 될 수 있다</a:t>
            </a:r>
            <a:r>
              <a:rPr lang="en-US" altLang="ko-KR" b="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테이블 생성 시 </a:t>
            </a:r>
            <a:r>
              <a:rPr lang="en-US" altLang="ko-KR" b="0" dirty="0"/>
              <a:t>UNIQUE </a:t>
            </a:r>
            <a:r>
              <a:rPr lang="ko-KR" altLang="en-US" b="0" dirty="0"/>
              <a:t>제약조건을 부여하여 유일성을 보장하는 것이 좋다</a:t>
            </a:r>
            <a:r>
              <a:rPr lang="en-US" altLang="ko-KR" b="0" dirty="0"/>
              <a:t>.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59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기본키</a:t>
            </a:r>
            <a:r>
              <a:rPr lang="en-US" altLang="ko-KR" b="1" dirty="0"/>
              <a:t> (primary key)            </a:t>
            </a:r>
            <a:r>
              <a:rPr lang="ko-KR" altLang="en-US" b="1" dirty="0">
                <a:solidFill>
                  <a:srgbClr val="FF0000"/>
                </a:solidFill>
              </a:rPr>
              <a:t>굉장히 중요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886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여러 </a:t>
            </a:r>
            <a:r>
              <a:rPr lang="ko-KR" altLang="en-US" b="0" dirty="0" err="1"/>
              <a:t>후보키</a:t>
            </a:r>
            <a:r>
              <a:rPr lang="ko-KR" altLang="en-US" b="0" dirty="0"/>
              <a:t> 중에서 </a:t>
            </a:r>
            <a:r>
              <a:rPr lang="en-US" altLang="ko-KR" b="0" dirty="0">
                <a:highlight>
                  <a:srgbClr val="FFFF00"/>
                </a:highlight>
              </a:rPr>
              <a:t>DB </a:t>
            </a:r>
            <a:r>
              <a:rPr lang="ko-KR" altLang="en-US" b="0" dirty="0">
                <a:highlight>
                  <a:srgbClr val="FFFF00"/>
                </a:highlight>
              </a:rPr>
              <a:t>설계자가 선택한 </a:t>
            </a:r>
            <a:r>
              <a:rPr lang="ko-KR" altLang="en-US" b="0" dirty="0" err="1">
                <a:highlight>
                  <a:srgbClr val="FFFF00"/>
                </a:highlight>
              </a:rPr>
              <a:t>식별자</a:t>
            </a:r>
            <a:r>
              <a:rPr lang="ko-KR" altLang="en-US" b="0" dirty="0" err="1"/>
              <a:t>이다</a:t>
            </a:r>
            <a:r>
              <a:rPr lang="en-US" altLang="ko-KR" b="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/>
              <a:t>후보키는</a:t>
            </a:r>
            <a:r>
              <a:rPr lang="ko-KR" altLang="en-US" b="0" dirty="0"/>
              <a:t> </a:t>
            </a:r>
            <a:r>
              <a:rPr lang="en-US" altLang="ko-KR" b="0" dirty="0"/>
              <a:t>NULL</a:t>
            </a:r>
            <a:r>
              <a:rPr lang="ko-KR" altLang="en-US" b="0" dirty="0"/>
              <a:t>을 허용하지만</a:t>
            </a:r>
            <a:r>
              <a:rPr lang="en-US" altLang="ko-KR" b="0" dirty="0"/>
              <a:t>, </a:t>
            </a:r>
            <a:r>
              <a:rPr lang="ko-KR" altLang="en-US" b="0" dirty="0" err="1">
                <a:highlight>
                  <a:srgbClr val="FFFF00"/>
                </a:highlight>
              </a:rPr>
              <a:t>기본키는</a:t>
            </a:r>
            <a:r>
              <a:rPr lang="ko-KR" altLang="en-US" b="0" dirty="0">
                <a:highlight>
                  <a:srgbClr val="FFFF00"/>
                </a:highlight>
              </a:rPr>
              <a:t> </a:t>
            </a:r>
            <a:r>
              <a:rPr lang="en-US" altLang="ko-KR" b="0" dirty="0">
                <a:highlight>
                  <a:srgbClr val="FFFF00"/>
                </a:highlight>
              </a:rPr>
              <a:t>NOT NULL 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>
                <a:highlight>
                  <a:srgbClr val="FFFF00"/>
                </a:highlight>
              </a:rPr>
              <a:t>유일성과 최소성</a:t>
            </a:r>
            <a:r>
              <a:rPr lang="ko-KR" altLang="en-US" b="0" dirty="0"/>
              <a:t>의 특징을 모두 가진다</a:t>
            </a:r>
            <a:r>
              <a:rPr lang="en-US" altLang="ko-KR" b="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>
                <a:highlight>
                  <a:srgbClr val="FFFF00"/>
                </a:highlight>
              </a:rPr>
              <a:t>기본키</a:t>
            </a:r>
            <a:r>
              <a:rPr lang="en-US" altLang="ko-KR" b="0" dirty="0">
                <a:highlight>
                  <a:srgbClr val="FFFF00"/>
                </a:highlight>
              </a:rPr>
              <a:t>(</a:t>
            </a:r>
            <a:r>
              <a:rPr lang="ko-KR" altLang="en-US" b="0" dirty="0" err="1">
                <a:highlight>
                  <a:srgbClr val="FFFF00"/>
                </a:highlight>
              </a:rPr>
              <a:t>주키</a:t>
            </a:r>
            <a:r>
              <a:rPr lang="en-US" altLang="ko-KR" b="0" dirty="0">
                <a:highlight>
                  <a:srgbClr val="FFFF00"/>
                </a:highlight>
              </a:rPr>
              <a:t>, PK)</a:t>
            </a:r>
            <a:r>
              <a:rPr lang="ko-KR" altLang="en-US" b="0" dirty="0"/>
              <a:t>를 이용해 테이블에 존재하는 모든 레코드를 식별할 수 있다</a:t>
            </a:r>
            <a:r>
              <a:rPr lang="en-US" altLang="ko-KR" b="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다음의 </a:t>
            </a:r>
            <a:r>
              <a:rPr lang="ko-KR" altLang="en-US" b="0" dirty="0" err="1"/>
              <a:t>후보키는</a:t>
            </a:r>
            <a:r>
              <a:rPr lang="ko-KR" altLang="en-US" b="0" dirty="0"/>
              <a:t> </a:t>
            </a:r>
            <a:r>
              <a:rPr lang="ko-KR" altLang="en-US" b="0" dirty="0" err="1"/>
              <a:t>기본키로</a:t>
            </a:r>
            <a:r>
              <a:rPr lang="ko-KR" altLang="en-US" b="0" dirty="0"/>
              <a:t> 부적절하다</a:t>
            </a:r>
            <a:r>
              <a:rPr lang="en-US" altLang="ko-KR" b="0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 값이 자주 변경되는 칼럼</a:t>
            </a:r>
            <a:endParaRPr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>
                <a:highlight>
                  <a:srgbClr val="FFFF00"/>
                </a:highlight>
              </a:rPr>
              <a:t>외래키와</a:t>
            </a:r>
            <a:r>
              <a:rPr lang="ko-KR" altLang="en-US" b="0" dirty="0">
                <a:highlight>
                  <a:srgbClr val="FFFF00"/>
                </a:highlight>
              </a:rPr>
              <a:t> 관계를 맺을 때 사용</a:t>
            </a:r>
            <a:r>
              <a:rPr lang="ko-KR" altLang="en-US" b="0" dirty="0"/>
              <a:t>된다</a:t>
            </a:r>
            <a:r>
              <a:rPr lang="en-US" altLang="ko-KR" b="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/>
              <a:t>기본키로</a:t>
            </a:r>
            <a:r>
              <a:rPr lang="ko-KR" altLang="en-US" b="0" dirty="0"/>
              <a:t> 적절한 칼럼</a:t>
            </a:r>
            <a:endParaRPr lang="en-US" altLang="ko-KR" b="0" dirty="0"/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/>
              <a:t>주민등록번호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고객번호</a:t>
            </a:r>
            <a:r>
              <a:rPr lang="en-US" altLang="ko-KR" dirty="0"/>
              <a:t>, </a:t>
            </a:r>
            <a:r>
              <a:rPr lang="ko-KR" altLang="en-US" dirty="0"/>
              <a:t>사원번호</a:t>
            </a:r>
            <a:r>
              <a:rPr lang="en-US" altLang="ko-KR" dirty="0"/>
              <a:t>,</a:t>
            </a:r>
            <a:r>
              <a:rPr lang="ko-KR" altLang="en-US" dirty="0"/>
              <a:t> 제품코드 등 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endParaRPr lang="en-US" altLang="ko-KR" dirty="0"/>
          </a:p>
          <a:p>
            <a:pPr marL="237744" lvl="2" indent="0">
              <a:lnSpc>
                <a:spcPct val="150000"/>
              </a:lnSpc>
              <a:buNone/>
            </a:pPr>
            <a:r>
              <a:rPr lang="ko-KR" altLang="en-US" b="0" dirty="0" err="1"/>
              <a:t>슈퍼키</a:t>
            </a:r>
            <a:r>
              <a:rPr lang="ko-KR" altLang="en-US" b="0" dirty="0"/>
              <a:t> ⊂ </a:t>
            </a:r>
            <a:r>
              <a:rPr lang="ko-KR" altLang="en-US" b="0" dirty="0" err="1"/>
              <a:t>후보키</a:t>
            </a:r>
            <a:r>
              <a:rPr lang="ko-KR" altLang="en-US" b="0" dirty="0"/>
              <a:t> ⊂ </a:t>
            </a:r>
            <a:r>
              <a:rPr lang="ko-KR" altLang="en-US" b="0" dirty="0" err="1"/>
              <a:t>기본키</a:t>
            </a:r>
            <a:endParaRPr lang="en-US" altLang="ko-KR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49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기본키</a:t>
            </a:r>
            <a:r>
              <a:rPr lang="en-US" altLang="ko-KR" b="1" dirty="0"/>
              <a:t> (primary key)</a:t>
            </a:r>
            <a:endParaRPr lang="ko-KR" altLang="en-US" b="1" dirty="0"/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328418"/>
              </p:ext>
            </p:extLst>
          </p:nvPr>
        </p:nvGraphicFramePr>
        <p:xfrm>
          <a:off x="822325" y="1461919"/>
          <a:ext cx="75215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45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5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45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성명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핸드폰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성별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abc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가길동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010-111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min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나길동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경기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010-222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user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다길동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010-333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peri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라길동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제주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010-444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nata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마길동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부산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010-555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ima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바길동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강원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010-666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79498" y="1435531"/>
            <a:ext cx="1143040" cy="2622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5" y="4510861"/>
            <a:ext cx="7675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여기서 가장 적절한 기본키는 </a:t>
            </a:r>
            <a:r>
              <a:rPr lang="ko-KR" altLang="en-US" dirty="0">
                <a:solidFill>
                  <a:srgbClr val="FF0000"/>
                </a:solidFill>
              </a:rPr>
              <a:t>아이디</a:t>
            </a:r>
            <a:r>
              <a:rPr lang="ko-KR" altLang="en-US" dirty="0"/>
              <a:t>이다</a:t>
            </a:r>
            <a:r>
              <a:rPr lang="en-US" altLang="ko-KR" dirty="0"/>
              <a:t>. (</a:t>
            </a:r>
            <a:r>
              <a:rPr lang="ko-KR" altLang="en-US" dirty="0"/>
              <a:t>고객번호가 없는 상황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중복도 없고</a:t>
            </a:r>
            <a:r>
              <a:rPr lang="en-US" altLang="ko-KR" dirty="0"/>
              <a:t>, </a:t>
            </a:r>
            <a:r>
              <a:rPr lang="ko-KR" altLang="en-US" dirty="0"/>
              <a:t>단일 칼럼이며</a:t>
            </a:r>
            <a:r>
              <a:rPr lang="en-US" altLang="ko-KR" dirty="0"/>
              <a:t>, </a:t>
            </a:r>
            <a:r>
              <a:rPr lang="ko-KR" altLang="en-US" dirty="0"/>
              <a:t>널 값도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5229200"/>
            <a:ext cx="7675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아이디를 </a:t>
            </a:r>
            <a:r>
              <a:rPr lang="ko-KR" altLang="en-US" b="1" dirty="0" err="1">
                <a:solidFill>
                  <a:srgbClr val="FF0000"/>
                </a:solidFill>
              </a:rPr>
              <a:t>기본키로</a:t>
            </a:r>
            <a:r>
              <a:rPr lang="ko-KR" altLang="en-US" b="1" dirty="0">
                <a:solidFill>
                  <a:srgbClr val="FF0000"/>
                </a:solidFill>
              </a:rPr>
              <a:t> 설정하면</a:t>
            </a:r>
            <a:r>
              <a:rPr lang="en-US" altLang="ko-KR" b="1" dirty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자동으로 널 값을 저장하는 것과 중복 값을 저장하는 것이 </a:t>
            </a:r>
            <a:r>
              <a:rPr lang="ko-KR" altLang="en-US" b="1" dirty="0" err="1">
                <a:solidFill>
                  <a:srgbClr val="FF0000"/>
                </a:solidFill>
              </a:rPr>
              <a:t>불가능해진다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UNIQUE &amp; NOT NULL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37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기본키</a:t>
            </a:r>
            <a:r>
              <a:rPr lang="en-US" altLang="ko-KR" b="1" dirty="0"/>
              <a:t> (primary key)</a:t>
            </a:r>
            <a:endParaRPr lang="ko-KR" altLang="en-US" b="1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/>
              <a:t>기본키로</a:t>
            </a:r>
            <a:r>
              <a:rPr lang="ko-KR" altLang="en-US" b="0" dirty="0"/>
              <a:t> 사용할 적절한 </a:t>
            </a:r>
            <a:r>
              <a:rPr lang="ko-KR" altLang="en-US" b="0" dirty="0" err="1"/>
              <a:t>후보키가</a:t>
            </a:r>
            <a:r>
              <a:rPr lang="ko-KR" altLang="en-US" b="0" dirty="0"/>
              <a:t> 없다면</a:t>
            </a:r>
            <a:r>
              <a:rPr lang="en-US" altLang="ko-KR" b="0" dirty="0"/>
              <a:t>?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/>
              <a:t> </a:t>
            </a:r>
            <a:r>
              <a:rPr lang="ko-KR" altLang="en-US" dirty="0">
                <a:highlight>
                  <a:srgbClr val="FFFF00"/>
                </a:highlight>
              </a:rPr>
              <a:t>임의의 칼럼을 추가</a:t>
            </a:r>
            <a:r>
              <a:rPr lang="ko-KR" altLang="en-US" dirty="0"/>
              <a:t>하여 </a:t>
            </a:r>
            <a:r>
              <a:rPr lang="ko-KR" altLang="en-US" dirty="0" err="1"/>
              <a:t>기본키로</a:t>
            </a:r>
            <a:r>
              <a:rPr lang="ko-KR" altLang="en-US" dirty="0"/>
              <a:t> 사용한다</a:t>
            </a:r>
            <a:r>
              <a:rPr lang="en-US" altLang="ko-KR" dirty="0"/>
              <a:t>. (</a:t>
            </a:r>
            <a:r>
              <a:rPr lang="ko-KR" altLang="en-US" dirty="0"/>
              <a:t>대개 </a:t>
            </a:r>
            <a:r>
              <a:rPr lang="ko-KR" altLang="en-US" dirty="0">
                <a:highlight>
                  <a:srgbClr val="FFFF00"/>
                </a:highlight>
              </a:rPr>
              <a:t>순번</a:t>
            </a:r>
            <a:r>
              <a:rPr lang="ko-KR" altLang="en-US" dirty="0"/>
              <a:t>을 추가해서 사용</a:t>
            </a:r>
            <a:r>
              <a:rPr lang="en-US" altLang="ko-KR" dirty="0"/>
              <a:t>)</a:t>
            </a:r>
          </a:p>
          <a:p>
            <a:pPr lvl="2">
              <a:lnSpc>
                <a:spcPct val="150000"/>
              </a:lnSpc>
              <a:buChar char="Ø"/>
            </a:pPr>
            <a:endParaRPr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어떤 타입으로 설정할 것인가</a:t>
            </a:r>
            <a:r>
              <a:rPr lang="en-US" altLang="ko-KR" b="0" dirty="0"/>
              <a:t>?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/>
              <a:t> 숫자 </a:t>
            </a:r>
            <a:r>
              <a:rPr lang="en-US" altLang="ko-KR" dirty="0"/>
              <a:t>: </a:t>
            </a:r>
            <a:r>
              <a:rPr lang="ko-KR" altLang="en-US" dirty="0"/>
              <a:t>자동 증가와 같은 기능의 활용으로 편리하다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/>
              <a:t> 문자열 </a:t>
            </a:r>
            <a:r>
              <a:rPr lang="en-US" altLang="ko-KR" dirty="0"/>
              <a:t>: </a:t>
            </a:r>
            <a:r>
              <a:rPr lang="ko-KR" altLang="en-US" dirty="0"/>
              <a:t>의미 있는 값을 가질 수 있다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har char="Ø"/>
            </a:pPr>
            <a:endParaRPr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>
                <a:highlight>
                  <a:srgbClr val="FFFF00"/>
                </a:highlight>
              </a:rPr>
              <a:t>가능하면 </a:t>
            </a:r>
            <a:r>
              <a:rPr lang="ko-KR" altLang="en-US" b="0" dirty="0">
                <a:solidFill>
                  <a:srgbClr val="FF0000"/>
                </a:solidFill>
                <a:highlight>
                  <a:srgbClr val="FFFF00"/>
                </a:highlight>
              </a:rPr>
              <a:t>숫자 타입</a:t>
            </a:r>
            <a:r>
              <a:rPr lang="ko-KR" altLang="en-US" b="0" dirty="0"/>
              <a:t>으로 설정하는 것이 좋다</a:t>
            </a:r>
            <a:r>
              <a:rPr lang="en-US" altLang="ko-KR" b="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자동</a:t>
            </a:r>
            <a:r>
              <a:rPr lang="en-US" altLang="ko-KR" dirty="0"/>
              <a:t> </a:t>
            </a:r>
            <a:r>
              <a:rPr lang="ko-KR" altLang="en-US" dirty="0"/>
              <a:t>증가의 기능 활용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48778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외래키</a:t>
            </a:r>
            <a:r>
              <a:rPr lang="en-US" altLang="ko-KR" b="1" dirty="0"/>
              <a:t> (foreign key)</a:t>
            </a:r>
            <a:endParaRPr lang="ko-KR" altLang="en-US" b="1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>
                <a:highlight>
                  <a:srgbClr val="FFFF00"/>
                </a:highlight>
              </a:rPr>
              <a:t>다른 테이블과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관계</a:t>
            </a:r>
            <a:r>
              <a:rPr lang="ko-KR" altLang="en-US" b="0" dirty="0">
                <a:highlight>
                  <a:srgbClr val="FFFF00"/>
                </a:highlight>
              </a:rPr>
              <a:t>를 맺기 위해서 설정하는 칼럼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다른 테이블의 모든 칼럼과 관계를 맺지는 않는다</a:t>
            </a:r>
            <a:r>
              <a:rPr lang="en-US" altLang="ko-KR" b="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>
                <a:highlight>
                  <a:srgbClr val="FFFF00"/>
                </a:highlight>
              </a:rPr>
              <a:t>다른 테이블의 </a:t>
            </a:r>
            <a:r>
              <a:rPr lang="ko-KR" altLang="en-US" b="0" dirty="0" err="1">
                <a:highlight>
                  <a:srgbClr val="FFFF00"/>
                </a:highlight>
              </a:rPr>
              <a:t>기본키</a:t>
            </a:r>
            <a:r>
              <a:rPr lang="en-US" altLang="ko-KR" b="0" dirty="0">
                <a:highlight>
                  <a:srgbClr val="FFFF00"/>
                </a:highlight>
              </a:rPr>
              <a:t>(</a:t>
            </a:r>
            <a:r>
              <a:rPr lang="ko-KR" altLang="en-US" b="0" dirty="0">
                <a:highlight>
                  <a:srgbClr val="FFFF00"/>
                </a:highlight>
              </a:rPr>
              <a:t>혹은 </a:t>
            </a:r>
            <a:r>
              <a:rPr lang="en-US" altLang="ko-KR" b="0" dirty="0">
                <a:highlight>
                  <a:srgbClr val="FFFF00"/>
                </a:highlight>
              </a:rPr>
              <a:t>UNIQUE </a:t>
            </a:r>
            <a:r>
              <a:rPr lang="ko-KR" altLang="en-US" b="0" dirty="0">
                <a:highlight>
                  <a:srgbClr val="FFFF00"/>
                </a:highlight>
              </a:rPr>
              <a:t>칼럼</a:t>
            </a:r>
            <a:r>
              <a:rPr lang="en-US" altLang="ko-KR" b="0" dirty="0">
                <a:highlight>
                  <a:srgbClr val="FFFF00"/>
                </a:highlight>
              </a:rPr>
              <a:t>)</a:t>
            </a:r>
            <a:r>
              <a:rPr lang="ko-KR" altLang="en-US" b="0" dirty="0"/>
              <a:t>와 </a:t>
            </a:r>
            <a:r>
              <a:rPr lang="ko-KR" altLang="en-US" b="0" dirty="0">
                <a:highlight>
                  <a:srgbClr val="FFFF00"/>
                </a:highlight>
              </a:rPr>
              <a:t>관계 맺어 지는 키를 외래키</a:t>
            </a:r>
            <a:r>
              <a:rPr lang="ko-KR" altLang="en-US" b="0" dirty="0"/>
              <a:t>라고 한다</a:t>
            </a:r>
            <a:r>
              <a:rPr lang="en-US" altLang="ko-KR" b="0" dirty="0"/>
              <a:t>.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altLang="ko-KR" b="0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000" b="0" dirty="0"/>
              <a:t>조건</a:t>
            </a:r>
            <a:endParaRPr lang="en-US" altLang="ko-KR" sz="2000" b="0" dirty="0"/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/>
              <a:t> </a:t>
            </a:r>
            <a:r>
              <a:rPr lang="ko-KR" altLang="en-US" dirty="0">
                <a:highlight>
                  <a:srgbClr val="FFFF00"/>
                </a:highlight>
              </a:rPr>
              <a:t>참조 </a:t>
            </a:r>
            <a:r>
              <a:rPr lang="ko-KR" altLang="en-US" dirty="0" err="1">
                <a:highlight>
                  <a:srgbClr val="FFFF00"/>
                </a:highlight>
              </a:rPr>
              <a:t>무결성</a:t>
            </a:r>
            <a:r>
              <a:rPr lang="ko-KR" altLang="en-US" dirty="0"/>
              <a:t>  </a:t>
            </a:r>
            <a:r>
              <a:rPr lang="en-US" altLang="ko-KR" dirty="0"/>
              <a:t>: </a:t>
            </a:r>
            <a:r>
              <a:rPr lang="ko-KR" altLang="en-US" dirty="0"/>
              <a:t>관계 맺어진 </a:t>
            </a:r>
            <a:r>
              <a:rPr lang="ko-KR" altLang="en-US" dirty="0" err="1"/>
              <a:t>기본키의</a:t>
            </a:r>
            <a:r>
              <a:rPr lang="ko-KR" altLang="en-US" dirty="0"/>
              <a:t> 도메인</a:t>
            </a:r>
            <a:r>
              <a:rPr lang="en-US" altLang="ko-KR" dirty="0"/>
              <a:t>(Domain)</a:t>
            </a:r>
            <a:r>
              <a:rPr lang="ko-KR" altLang="en-US" dirty="0"/>
              <a:t>을 가져야 한다</a:t>
            </a:r>
            <a:r>
              <a:rPr lang="en-US" altLang="ko-KR" dirty="0"/>
              <a:t>. </a:t>
            </a:r>
            <a:r>
              <a:rPr lang="ko-KR" altLang="en-US" dirty="0" err="1"/>
              <a:t>외래키</a:t>
            </a:r>
            <a:r>
              <a:rPr lang="ko-KR" altLang="en-US" dirty="0"/>
              <a:t> 칼럼이 참조하는 테이블의 </a:t>
            </a:r>
            <a:r>
              <a:rPr lang="ko-KR" altLang="en-US" dirty="0" err="1"/>
              <a:t>기본키</a:t>
            </a:r>
            <a:r>
              <a:rPr lang="ko-KR" altLang="en-US" dirty="0"/>
              <a:t> 도메인 값만 가질 수 있다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/>
              <a:t> </a:t>
            </a:r>
            <a:r>
              <a:rPr lang="ko-KR" altLang="en-US" dirty="0" err="1"/>
              <a:t>외래키는</a:t>
            </a:r>
            <a:r>
              <a:rPr lang="ko-KR" altLang="en-US" dirty="0"/>
              <a:t> 중복된 값을 가질 수 있고</a:t>
            </a:r>
            <a:r>
              <a:rPr lang="en-US" altLang="ko-KR" dirty="0"/>
              <a:t>, </a:t>
            </a:r>
            <a:r>
              <a:rPr lang="ko-KR" altLang="en-US" dirty="0"/>
              <a:t>널 값도 가질 수 있다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/>
              <a:t> </a:t>
            </a:r>
            <a:r>
              <a:rPr lang="ko-KR" altLang="en-US" dirty="0" err="1"/>
              <a:t>기본키를</a:t>
            </a:r>
            <a:r>
              <a:rPr lang="ko-KR" altLang="en-US" dirty="0"/>
              <a:t> 가진 </a:t>
            </a:r>
            <a:r>
              <a:rPr lang="en-US" altLang="ko-KR" dirty="0"/>
              <a:t>“</a:t>
            </a:r>
            <a:r>
              <a:rPr lang="ko-KR" altLang="en-US" dirty="0">
                <a:highlight>
                  <a:srgbClr val="FFFF00"/>
                </a:highlight>
              </a:rPr>
              <a:t>부모테이블</a:t>
            </a:r>
            <a:r>
              <a:rPr lang="en-US" altLang="ko-KR" dirty="0"/>
              <a:t>”, </a:t>
            </a:r>
            <a:r>
              <a:rPr lang="ko-KR" altLang="en-US" dirty="0" err="1"/>
              <a:t>외래키를</a:t>
            </a:r>
            <a:r>
              <a:rPr lang="ko-KR" altLang="en-US" dirty="0"/>
              <a:t> 가진 </a:t>
            </a:r>
            <a:r>
              <a:rPr lang="en-US" altLang="ko-KR" dirty="0"/>
              <a:t>“</a:t>
            </a:r>
            <a:r>
              <a:rPr lang="ko-KR" altLang="en-US" dirty="0">
                <a:highlight>
                  <a:srgbClr val="FFFF00"/>
                </a:highlight>
              </a:rPr>
              <a:t>자식테이블</a:t>
            </a:r>
            <a:r>
              <a:rPr lang="en-US" altLang="ko-KR" dirty="0"/>
              <a:t>”</a:t>
            </a:r>
            <a:r>
              <a:rPr lang="ko-KR" altLang="en-US" dirty="0"/>
              <a:t>로 구분할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088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481853"/>
              </p:ext>
            </p:extLst>
          </p:nvPr>
        </p:nvGraphicFramePr>
        <p:xfrm>
          <a:off x="822325" y="2502188"/>
          <a:ext cx="37496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419">
                  <a:extLst>
                    <a:ext uri="{9D8B030D-6E8A-4147-A177-3AD203B41FA5}">
                      <a16:colId xmlns:a16="http://schemas.microsoft.com/office/drawing/2014/main" val="1910872322"/>
                    </a:ext>
                  </a:extLst>
                </a:gridCol>
                <a:gridCol w="937419">
                  <a:extLst>
                    <a:ext uri="{9D8B030D-6E8A-4147-A177-3AD203B41FA5}">
                      <a16:colId xmlns:a16="http://schemas.microsoft.com/office/drawing/2014/main" val="4086305860"/>
                    </a:ext>
                  </a:extLst>
                </a:gridCol>
                <a:gridCol w="937419">
                  <a:extLst>
                    <a:ext uri="{9D8B030D-6E8A-4147-A177-3AD203B41FA5}">
                      <a16:colId xmlns:a16="http://schemas.microsoft.com/office/drawing/2014/main" val="1937930070"/>
                    </a:ext>
                  </a:extLst>
                </a:gridCol>
                <a:gridCol w="937419">
                  <a:extLst>
                    <a:ext uri="{9D8B030D-6E8A-4147-A177-3AD203B41FA5}">
                      <a16:colId xmlns:a16="http://schemas.microsoft.com/office/drawing/2014/main" val="1645029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FFC000"/>
                          </a:solidFill>
                        </a:rPr>
                        <a:t>제품번호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제품가격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재고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39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새우깡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50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감자깡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63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양파링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163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맛동산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230576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7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4254402"/>
              </p:ext>
            </p:extLst>
          </p:nvPr>
        </p:nvGraphicFramePr>
        <p:xfrm>
          <a:off x="4809249" y="2502188"/>
          <a:ext cx="37496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419">
                  <a:extLst>
                    <a:ext uri="{9D8B030D-6E8A-4147-A177-3AD203B41FA5}">
                      <a16:colId xmlns:a16="http://schemas.microsoft.com/office/drawing/2014/main" val="1910872322"/>
                    </a:ext>
                  </a:extLst>
                </a:gridCol>
                <a:gridCol w="937419">
                  <a:extLst>
                    <a:ext uri="{9D8B030D-6E8A-4147-A177-3AD203B41FA5}">
                      <a16:colId xmlns:a16="http://schemas.microsoft.com/office/drawing/2014/main" val="4086305860"/>
                    </a:ext>
                  </a:extLst>
                </a:gridCol>
                <a:gridCol w="937419">
                  <a:extLst>
                    <a:ext uri="{9D8B030D-6E8A-4147-A177-3AD203B41FA5}">
                      <a16:colId xmlns:a16="http://schemas.microsoft.com/office/drawing/2014/main" val="1937930070"/>
                    </a:ext>
                  </a:extLst>
                </a:gridCol>
                <a:gridCol w="937419">
                  <a:extLst>
                    <a:ext uri="{9D8B030D-6E8A-4147-A177-3AD203B41FA5}">
                      <a16:colId xmlns:a16="http://schemas.microsoft.com/office/drawing/2014/main" val="1645029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FFC000"/>
                          </a:solidFill>
                        </a:rPr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rgbClr val="92D050"/>
                          </a:solidFill>
                        </a:rPr>
                        <a:t>주문제품</a:t>
                      </a:r>
                      <a:endParaRPr lang="ko-KR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주문일자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39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ab</a:t>
                      </a:r>
                      <a:r>
                        <a:rPr lang="ko-KR" altLang="en-US" sz="1200" dirty="0"/>
                        <a:t>***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21/03/03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50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gt</a:t>
                      </a:r>
                      <a:r>
                        <a:rPr lang="ko-KR" altLang="en-US" sz="1200" dirty="0"/>
                        <a:t>***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21/03/03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63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le</a:t>
                      </a:r>
                      <a:r>
                        <a:rPr lang="ko-KR" altLang="en-US" sz="1200" dirty="0"/>
                        <a:t>***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21/03/05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163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ko</a:t>
                      </a:r>
                      <a:r>
                        <a:rPr lang="ko-KR" altLang="en-US" sz="1200" dirty="0"/>
                        <a:t>***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21/03/05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230576"/>
                  </a:ext>
                </a:extLst>
              </a:tr>
            </a:tbl>
          </a:graphicData>
        </a:graphic>
      </p:graphicFrame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975360" y="5181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/>
              <a:t>외래키와</a:t>
            </a:r>
            <a:r>
              <a:rPr lang="ko-KR" altLang="en-US" b="1" dirty="0"/>
              <a:t> </a:t>
            </a:r>
            <a:r>
              <a:rPr lang="ko-KR" altLang="en-US" b="1" dirty="0" err="1"/>
              <a:t>기본키의</a:t>
            </a:r>
            <a:r>
              <a:rPr lang="ko-KR" altLang="en-US" b="1" dirty="0"/>
              <a:t> 관계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2325" y="1337369"/>
            <a:ext cx="535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제품테이블</a:t>
            </a:r>
            <a:r>
              <a:rPr lang="ko-KR" altLang="en-US" dirty="0"/>
              <a:t>                                   </a:t>
            </a:r>
            <a:r>
              <a:rPr lang="ko-KR" altLang="en-US" dirty="0" err="1"/>
              <a:t>주문테이블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6684087" y="2153783"/>
            <a:ext cx="120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외래키</a:t>
            </a:r>
            <a:r>
              <a:rPr lang="ko-KR" altLang="en-US" dirty="0"/>
              <a:t> </a:t>
            </a:r>
            <a:r>
              <a:rPr lang="en-US" altLang="ko-KR" dirty="0"/>
              <a:t>FK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3960" y="2142148"/>
            <a:ext cx="133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기본키</a:t>
            </a:r>
            <a:r>
              <a:rPr lang="ko-KR" altLang="en-US" dirty="0"/>
              <a:t> </a:t>
            </a:r>
            <a:r>
              <a:rPr lang="en-US" altLang="ko-KR" dirty="0"/>
              <a:t>PK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9B6720F-3427-4610-BC55-8672B7754813}"/>
                  </a:ext>
                </a:extLst>
              </p14:cNvPr>
              <p14:cNvContentPartPr/>
              <p14:nvPr/>
            </p14:nvContentPartPr>
            <p14:xfrm>
              <a:off x="1637805" y="1841264"/>
              <a:ext cx="5201640" cy="6958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9B6720F-3427-4610-BC55-8672B77548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1685" y="1835144"/>
                <a:ext cx="5213880" cy="7081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98F53BA-4B66-4A49-8086-D0C3226A5D29}"/>
              </a:ext>
            </a:extLst>
          </p:cNvPr>
          <p:cNvSpPr txBox="1"/>
          <p:nvPr/>
        </p:nvSpPr>
        <p:spPr>
          <a:xfrm>
            <a:off x="6324275" y="4187111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FF0000"/>
                </a:solidFill>
              </a:rPr>
              <a:t>참조무결성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위배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C5BBB7-EE96-4ECF-B7F7-D7A68E35B835}"/>
              </a:ext>
            </a:extLst>
          </p:cNvPr>
          <p:cNvSpPr txBox="1"/>
          <p:nvPr/>
        </p:nvSpPr>
        <p:spPr>
          <a:xfrm>
            <a:off x="746893" y="4611177"/>
            <a:ext cx="7270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1:1 </a:t>
            </a:r>
            <a:r>
              <a:rPr lang="ko-KR" altLang="en-US" dirty="0"/>
              <a:t>관계</a:t>
            </a:r>
            <a:endParaRPr lang="en-US" altLang="ko-KR" dirty="0"/>
          </a:p>
          <a:p>
            <a:r>
              <a:rPr lang="en-US" altLang="ko-KR" dirty="0"/>
              <a:t>1:M</a:t>
            </a:r>
            <a:r>
              <a:rPr lang="ko-KR" altLang="en-US" dirty="0"/>
              <a:t> 관계 기본키와 관계를 맺을 때 </a:t>
            </a:r>
            <a:r>
              <a:rPr lang="en-US" altLang="ko-KR" dirty="0"/>
              <a:t>1:1, 1:M </a:t>
            </a:r>
            <a:r>
              <a:rPr lang="ko-KR" altLang="en-US" dirty="0"/>
              <a:t>관계만 나옴</a:t>
            </a:r>
            <a:endParaRPr lang="en-US" altLang="ko-KR" dirty="0"/>
          </a:p>
          <a:p>
            <a:r>
              <a:rPr lang="en-US" altLang="ko-KR" dirty="0"/>
              <a:t>M:N </a:t>
            </a:r>
            <a:r>
              <a:rPr lang="ko-KR" altLang="en-US" dirty="0"/>
              <a:t>관계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4C6FED-0162-47D1-9241-24AF672C94FD}"/>
              </a:ext>
            </a:extLst>
          </p:cNvPr>
          <p:cNvSpPr txBox="1"/>
          <p:nvPr/>
        </p:nvSpPr>
        <p:spPr>
          <a:xfrm>
            <a:off x="4238625" y="213285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  :   M </a:t>
            </a:r>
            <a:r>
              <a:rPr lang="ko-KR" altLang="en-US" dirty="0"/>
              <a:t>관계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65C692-0BCD-48CF-B539-C14077AAD676}"/>
              </a:ext>
            </a:extLst>
          </p:cNvPr>
          <p:cNvSpPr txBox="1"/>
          <p:nvPr/>
        </p:nvSpPr>
        <p:spPr>
          <a:xfrm>
            <a:off x="822325" y="5815956"/>
            <a:ext cx="827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테이블의 </a:t>
            </a:r>
            <a:r>
              <a:rPr lang="ko-KR" altLang="en-US" dirty="0" err="1"/>
              <a:t>삭제시</a:t>
            </a:r>
            <a:r>
              <a:rPr lang="ko-KR" altLang="en-US" dirty="0"/>
              <a:t> 항상 자식테이블을 먼저 지워야 한다 </a:t>
            </a:r>
            <a:r>
              <a:rPr lang="en-US" altLang="ko-KR" dirty="0"/>
              <a:t>– </a:t>
            </a:r>
            <a:r>
              <a:rPr lang="ko-KR" altLang="en-US" dirty="0" err="1"/>
              <a:t>참조무결성</a:t>
            </a:r>
            <a:r>
              <a:rPr lang="ko-KR" altLang="en-US" dirty="0"/>
              <a:t> 위배 때문</a:t>
            </a:r>
          </a:p>
        </p:txBody>
      </p:sp>
    </p:spTree>
    <p:extLst>
      <p:ext uri="{BB962C8B-B14F-4D97-AF65-F5344CB8AC3E}">
        <p14:creationId xmlns:p14="http://schemas.microsoft.com/office/powerpoint/2010/main" val="1604323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56706</TotalTime>
  <Words>755</Words>
  <Application>Microsoft Office PowerPoint</Application>
  <PresentationFormat>화면 슬라이드 쇼(4:3)</PresentationFormat>
  <Paragraphs>196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각</vt:lpstr>
      <vt:lpstr>데이터베이스_KEY</vt:lpstr>
      <vt:lpstr>키(KEy)란 무엇인가?</vt:lpstr>
      <vt:lpstr>수퍼키 (super key)</vt:lpstr>
      <vt:lpstr>후보키 (candidate key)</vt:lpstr>
      <vt:lpstr>기본키 (primary key)            굉장히 중요</vt:lpstr>
      <vt:lpstr>기본키 (primary key)</vt:lpstr>
      <vt:lpstr>기본키 (primary key)</vt:lpstr>
      <vt:lpstr>외래키 (foreign key)</vt:lpstr>
      <vt:lpstr>PowerPoint 프레젠테이션</vt:lpstr>
      <vt:lpstr>외래키 (foreign key)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Ji Sihyeon</cp:lastModifiedBy>
  <cp:revision>373</cp:revision>
  <dcterms:created xsi:type="dcterms:W3CDTF">2018-05-10T00:35:19Z</dcterms:created>
  <dcterms:modified xsi:type="dcterms:W3CDTF">2022-02-21T07:46:00Z</dcterms:modified>
</cp:coreProperties>
</file>