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5" r:id="rId2"/>
    <p:sldId id="280" r:id="rId3"/>
    <p:sldId id="320" r:id="rId4"/>
    <p:sldId id="345" r:id="rId5"/>
    <p:sldId id="341" r:id="rId6"/>
    <p:sldId id="346" r:id="rId7"/>
    <p:sldId id="347" r:id="rId8"/>
    <p:sldId id="348" r:id="rId9"/>
    <p:sldId id="34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2084" autoAdjust="0"/>
  </p:normalViewPr>
  <p:slideViewPr>
    <p:cSldViewPr>
      <p:cViewPr varScale="1">
        <p:scale>
          <a:sx n="67" d="100"/>
          <a:sy n="67" d="100"/>
        </p:scale>
        <p:origin x="12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669BB-0C37-4C8A-8CB3-52EE8570D56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1A4EBD3-255A-4ADC-97C6-89EA33BCC9E0}">
      <dgm:prSet phldrT="[텍스트]"/>
      <dgm:spPr/>
      <dgm:t>
        <a:bodyPr/>
        <a:lstStyle/>
        <a:p>
          <a:pPr latinLnBrk="1"/>
          <a:r>
            <a:rPr lang="ko-KR" altLang="en-US" dirty="0"/>
            <a:t>데이터베이스 요구 분석</a:t>
          </a:r>
        </a:p>
      </dgm:t>
    </dgm:pt>
    <dgm:pt modelId="{D6B5FBBB-D243-450A-BA7A-2F796A80A67C}" type="par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DBE9F99D-6A0D-413F-875D-A9EF363B002F}" type="sib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31F51372-C1EC-4A56-AF54-A500CC9EC041}">
      <dgm:prSet phldrT="[텍스트]"/>
      <dgm:spPr/>
      <dgm:t>
        <a:bodyPr/>
        <a:lstStyle/>
        <a:p>
          <a:pPr latinLnBrk="1"/>
          <a:r>
            <a:rPr lang="ko-KR" altLang="en-US" dirty="0"/>
            <a:t>개념적 설계 </a:t>
          </a:r>
          <a:r>
            <a:rPr lang="en-US" altLang="ko-KR" dirty="0"/>
            <a:t>(E-R</a:t>
          </a:r>
          <a:r>
            <a:rPr lang="ko-KR" altLang="en-US" dirty="0"/>
            <a:t>다이어그램</a:t>
          </a:r>
          <a:r>
            <a:rPr lang="en-US" altLang="ko-KR" dirty="0"/>
            <a:t>)</a:t>
          </a:r>
          <a:endParaRPr lang="ko-KR" altLang="en-US" dirty="0"/>
        </a:p>
      </dgm:t>
    </dgm:pt>
    <dgm:pt modelId="{B6BAE0AB-D1D1-4BD4-94AE-ABB9EBA026D7}" type="par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AA476A2F-D391-45DC-B049-ED889BDDFAEC}" type="sib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DF1D2BE1-51D1-4EF3-864E-08BFFDF56226}">
      <dgm:prSet phldrT="[텍스트]"/>
      <dgm:spPr/>
      <dgm:t>
        <a:bodyPr/>
        <a:lstStyle/>
        <a:p>
          <a:pPr latinLnBrk="1"/>
          <a:r>
            <a:rPr lang="ko-KR" altLang="en-US" dirty="0"/>
            <a:t>논리적 설계</a:t>
          </a:r>
        </a:p>
      </dgm:t>
    </dgm:pt>
    <dgm:pt modelId="{94F679BB-41E8-4ADE-8330-4E90C8CC3C2C}" type="par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3027848C-BD63-4B07-8E98-229444DB1332}" type="sib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DF6A0FB5-DBE2-48C7-AAC8-DD014C4FC988}">
      <dgm:prSet phldrT="[텍스트]"/>
      <dgm:spPr/>
      <dgm:t>
        <a:bodyPr/>
        <a:lstStyle/>
        <a:p>
          <a:pPr latinLnBrk="1"/>
          <a:r>
            <a:rPr lang="ko-KR" altLang="en-US" dirty="0"/>
            <a:t>물리적 설계</a:t>
          </a:r>
        </a:p>
      </dgm:t>
    </dgm:pt>
    <dgm:pt modelId="{F12831B9-ADAC-4913-A100-464FD4F4A91C}" type="par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3C340717-0FB7-4B1D-95C9-7C2255F1B506}" type="sib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89C310A1-5D0A-47C1-8B1D-AA36864D8AFF}">
      <dgm:prSet phldrT="[텍스트]"/>
      <dgm:spPr/>
      <dgm:t>
        <a:bodyPr/>
        <a:lstStyle/>
        <a:p>
          <a:pPr latinLnBrk="1"/>
          <a:r>
            <a:rPr lang="ko-KR" altLang="en-US" dirty="0"/>
            <a:t>보안 설계</a:t>
          </a:r>
          <a:r>
            <a:rPr lang="en-US" altLang="ko-KR" dirty="0"/>
            <a:t>(</a:t>
          </a:r>
          <a:r>
            <a:rPr lang="ko-KR" altLang="en-US" dirty="0"/>
            <a:t>사용자의 권한 설정</a:t>
          </a:r>
          <a:r>
            <a:rPr lang="en-US" altLang="ko-KR" dirty="0"/>
            <a:t>)</a:t>
          </a:r>
          <a:endParaRPr lang="ko-KR" altLang="en-US" dirty="0"/>
        </a:p>
      </dgm:t>
    </dgm:pt>
    <dgm:pt modelId="{73099C7B-2509-41C9-94C8-B995BAEFDE46}" type="par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9E173635-9160-455F-8F0A-CEDD901707AA}" type="sib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AC56C154-D642-4A98-98E8-41C826ED91BF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</a:p>
      </dgm:t>
    </dgm:pt>
    <dgm:pt modelId="{59FBADEE-69CF-4BB9-B7C5-F4281646A1DA}" type="par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D07C259D-DAEB-4AE2-87D7-0BCC78D65228}" type="sib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AD8F571C-B6C5-46DB-8BA7-CD3722A72F30}" type="pres">
      <dgm:prSet presAssocID="{A24669BB-0C37-4C8A-8CB3-52EE8570D56E}" presName="linearFlow" presStyleCnt="0">
        <dgm:presLayoutVars>
          <dgm:resizeHandles val="exact"/>
        </dgm:presLayoutVars>
      </dgm:prSet>
      <dgm:spPr/>
    </dgm:pt>
    <dgm:pt modelId="{A1057C7C-9FEE-4E1F-AF1D-E69E7B1AF27F}" type="pres">
      <dgm:prSet presAssocID="{F1A4EBD3-255A-4ADC-97C6-89EA33BCC9E0}" presName="node" presStyleLbl="node1" presStyleIdx="0" presStyleCnt="6" custScaleX="235650">
        <dgm:presLayoutVars>
          <dgm:bulletEnabled val="1"/>
        </dgm:presLayoutVars>
      </dgm:prSet>
      <dgm:spPr/>
    </dgm:pt>
    <dgm:pt modelId="{71B26444-6602-44D1-83B0-BD17F18DDB86}" type="pres">
      <dgm:prSet presAssocID="{DBE9F99D-6A0D-413F-875D-A9EF363B002F}" presName="sibTrans" presStyleLbl="sibTrans2D1" presStyleIdx="0" presStyleCnt="5"/>
      <dgm:spPr/>
    </dgm:pt>
    <dgm:pt modelId="{764741E6-94AB-489C-BD5C-D8D9E564DECE}" type="pres">
      <dgm:prSet presAssocID="{DBE9F99D-6A0D-413F-875D-A9EF363B002F}" presName="connectorText" presStyleLbl="sibTrans2D1" presStyleIdx="0" presStyleCnt="5"/>
      <dgm:spPr/>
    </dgm:pt>
    <dgm:pt modelId="{D9825786-BE78-4D21-BE04-767AB92F6EAF}" type="pres">
      <dgm:prSet presAssocID="{31F51372-C1EC-4A56-AF54-A500CC9EC041}" presName="node" presStyleLbl="node1" presStyleIdx="1" presStyleCnt="6" custScaleX="235650">
        <dgm:presLayoutVars>
          <dgm:bulletEnabled val="1"/>
        </dgm:presLayoutVars>
      </dgm:prSet>
      <dgm:spPr/>
    </dgm:pt>
    <dgm:pt modelId="{D322384F-9F84-40D6-8360-4B4CADC3B524}" type="pres">
      <dgm:prSet presAssocID="{AA476A2F-D391-45DC-B049-ED889BDDFAEC}" presName="sibTrans" presStyleLbl="sibTrans2D1" presStyleIdx="1" presStyleCnt="5"/>
      <dgm:spPr/>
    </dgm:pt>
    <dgm:pt modelId="{C56BB687-0FCA-48A2-AE77-D4E3CA004DEE}" type="pres">
      <dgm:prSet presAssocID="{AA476A2F-D391-45DC-B049-ED889BDDFAEC}" presName="connectorText" presStyleLbl="sibTrans2D1" presStyleIdx="1" presStyleCnt="5"/>
      <dgm:spPr/>
    </dgm:pt>
    <dgm:pt modelId="{A796DAFF-825C-45AE-8986-6D587C1BC4E7}" type="pres">
      <dgm:prSet presAssocID="{DF1D2BE1-51D1-4EF3-864E-08BFFDF56226}" presName="node" presStyleLbl="node1" presStyleIdx="2" presStyleCnt="6" custScaleX="235650">
        <dgm:presLayoutVars>
          <dgm:bulletEnabled val="1"/>
        </dgm:presLayoutVars>
      </dgm:prSet>
      <dgm:spPr/>
    </dgm:pt>
    <dgm:pt modelId="{56B0830F-B0B7-4329-BCA2-65B3ED537178}" type="pres">
      <dgm:prSet presAssocID="{3027848C-BD63-4B07-8E98-229444DB1332}" presName="sibTrans" presStyleLbl="sibTrans2D1" presStyleIdx="2" presStyleCnt="5"/>
      <dgm:spPr/>
    </dgm:pt>
    <dgm:pt modelId="{F0DFF701-73B1-410B-A973-F611442C8160}" type="pres">
      <dgm:prSet presAssocID="{3027848C-BD63-4B07-8E98-229444DB1332}" presName="connectorText" presStyleLbl="sibTrans2D1" presStyleIdx="2" presStyleCnt="5"/>
      <dgm:spPr/>
    </dgm:pt>
    <dgm:pt modelId="{4621F9ED-47AF-4849-81BC-21CDF39380E4}" type="pres">
      <dgm:prSet presAssocID="{DF6A0FB5-DBE2-48C7-AAC8-DD014C4FC988}" presName="node" presStyleLbl="node1" presStyleIdx="3" presStyleCnt="6" custScaleX="235650">
        <dgm:presLayoutVars>
          <dgm:bulletEnabled val="1"/>
        </dgm:presLayoutVars>
      </dgm:prSet>
      <dgm:spPr/>
    </dgm:pt>
    <dgm:pt modelId="{EEF91418-159F-40E1-A133-3241E6B8A260}" type="pres">
      <dgm:prSet presAssocID="{3C340717-0FB7-4B1D-95C9-7C2255F1B506}" presName="sibTrans" presStyleLbl="sibTrans2D1" presStyleIdx="3" presStyleCnt="5"/>
      <dgm:spPr/>
    </dgm:pt>
    <dgm:pt modelId="{267DEE53-E789-49C1-B4A2-DFD36D0542FD}" type="pres">
      <dgm:prSet presAssocID="{3C340717-0FB7-4B1D-95C9-7C2255F1B506}" presName="connectorText" presStyleLbl="sibTrans2D1" presStyleIdx="3" presStyleCnt="5"/>
      <dgm:spPr/>
    </dgm:pt>
    <dgm:pt modelId="{80BAED3A-5E4D-460B-9EAC-4277BDD92CDA}" type="pres">
      <dgm:prSet presAssocID="{89C310A1-5D0A-47C1-8B1D-AA36864D8AFF}" presName="node" presStyleLbl="node1" presStyleIdx="4" presStyleCnt="6" custScaleX="235650">
        <dgm:presLayoutVars>
          <dgm:bulletEnabled val="1"/>
        </dgm:presLayoutVars>
      </dgm:prSet>
      <dgm:spPr/>
    </dgm:pt>
    <dgm:pt modelId="{57E852E5-BDAA-4279-B11F-FD007CD51060}" type="pres">
      <dgm:prSet presAssocID="{9E173635-9160-455F-8F0A-CEDD901707AA}" presName="sibTrans" presStyleLbl="sibTrans2D1" presStyleIdx="4" presStyleCnt="5"/>
      <dgm:spPr/>
    </dgm:pt>
    <dgm:pt modelId="{242136D8-02FF-46B7-B0D8-8E20C6951B24}" type="pres">
      <dgm:prSet presAssocID="{9E173635-9160-455F-8F0A-CEDD901707AA}" presName="connectorText" presStyleLbl="sibTrans2D1" presStyleIdx="4" presStyleCnt="5"/>
      <dgm:spPr/>
    </dgm:pt>
    <dgm:pt modelId="{0F08C301-A8B6-470A-88DF-0CFE700EE1A5}" type="pres">
      <dgm:prSet presAssocID="{AC56C154-D642-4A98-98E8-41C826ED91BF}" presName="node" presStyleLbl="node1" presStyleIdx="5" presStyleCnt="6" custScaleX="235650">
        <dgm:presLayoutVars>
          <dgm:bulletEnabled val="1"/>
        </dgm:presLayoutVars>
      </dgm:prSet>
      <dgm:spPr/>
    </dgm:pt>
  </dgm:ptLst>
  <dgm:cxnLst>
    <dgm:cxn modelId="{936E8009-FAA7-4356-85BC-7AC961ABB42A}" srcId="{A24669BB-0C37-4C8A-8CB3-52EE8570D56E}" destId="{DF1D2BE1-51D1-4EF3-864E-08BFFDF56226}" srcOrd="2" destOrd="0" parTransId="{94F679BB-41E8-4ADE-8330-4E90C8CC3C2C}" sibTransId="{3027848C-BD63-4B07-8E98-229444DB1332}"/>
    <dgm:cxn modelId="{19E6DB0E-13BF-4285-909C-9E1C39592761}" type="presOf" srcId="{3027848C-BD63-4B07-8E98-229444DB1332}" destId="{F0DFF701-73B1-410B-A973-F611442C8160}" srcOrd="1" destOrd="0" presId="urn:microsoft.com/office/officeart/2005/8/layout/process2"/>
    <dgm:cxn modelId="{5775CE14-69F3-4396-A340-20AA0F2B4104}" type="presOf" srcId="{3027848C-BD63-4B07-8E98-229444DB1332}" destId="{56B0830F-B0B7-4329-BCA2-65B3ED537178}" srcOrd="0" destOrd="0" presId="urn:microsoft.com/office/officeart/2005/8/layout/process2"/>
    <dgm:cxn modelId="{60D4B52B-4F14-484A-9EE4-8BB0C5BA8304}" srcId="{A24669BB-0C37-4C8A-8CB3-52EE8570D56E}" destId="{31F51372-C1EC-4A56-AF54-A500CC9EC041}" srcOrd="1" destOrd="0" parTransId="{B6BAE0AB-D1D1-4BD4-94AE-ABB9EBA026D7}" sibTransId="{AA476A2F-D391-45DC-B049-ED889BDDFAEC}"/>
    <dgm:cxn modelId="{EC038737-BE72-4E9F-9BF1-97FEB458211A}" type="presOf" srcId="{DF6A0FB5-DBE2-48C7-AAC8-DD014C4FC988}" destId="{4621F9ED-47AF-4849-81BC-21CDF39380E4}" srcOrd="0" destOrd="0" presId="urn:microsoft.com/office/officeart/2005/8/layout/process2"/>
    <dgm:cxn modelId="{9B24DC48-F51A-4F1D-8377-36ABDC10ED68}" type="presOf" srcId="{9E173635-9160-455F-8F0A-CEDD901707AA}" destId="{242136D8-02FF-46B7-B0D8-8E20C6951B24}" srcOrd="1" destOrd="0" presId="urn:microsoft.com/office/officeart/2005/8/layout/process2"/>
    <dgm:cxn modelId="{EF50AF70-A96F-4141-A4EE-F34638C0E349}" srcId="{A24669BB-0C37-4C8A-8CB3-52EE8570D56E}" destId="{DF6A0FB5-DBE2-48C7-AAC8-DD014C4FC988}" srcOrd="3" destOrd="0" parTransId="{F12831B9-ADAC-4913-A100-464FD4F4A91C}" sibTransId="{3C340717-0FB7-4B1D-95C9-7C2255F1B506}"/>
    <dgm:cxn modelId="{B9399373-5DA6-43DE-A80D-513ECBCB6997}" type="presOf" srcId="{3C340717-0FB7-4B1D-95C9-7C2255F1B506}" destId="{267DEE53-E789-49C1-B4A2-DFD36D0542FD}" srcOrd="1" destOrd="0" presId="urn:microsoft.com/office/officeart/2005/8/layout/process2"/>
    <dgm:cxn modelId="{472AAA53-695B-4EF7-BCD6-D0E2B99A8AEB}" type="presOf" srcId="{A24669BB-0C37-4C8A-8CB3-52EE8570D56E}" destId="{AD8F571C-B6C5-46DB-8BA7-CD3722A72F30}" srcOrd="0" destOrd="0" presId="urn:microsoft.com/office/officeart/2005/8/layout/process2"/>
    <dgm:cxn modelId="{5A35DD56-C8FE-426F-8627-5D0148FAC19A}" type="presOf" srcId="{9E173635-9160-455F-8F0A-CEDD901707AA}" destId="{57E852E5-BDAA-4279-B11F-FD007CD51060}" srcOrd="0" destOrd="0" presId="urn:microsoft.com/office/officeart/2005/8/layout/process2"/>
    <dgm:cxn modelId="{C7F8C05A-620D-4B3A-80F7-15D70B91C7E2}" type="presOf" srcId="{AC56C154-D642-4A98-98E8-41C826ED91BF}" destId="{0F08C301-A8B6-470A-88DF-0CFE700EE1A5}" srcOrd="0" destOrd="0" presId="urn:microsoft.com/office/officeart/2005/8/layout/process2"/>
    <dgm:cxn modelId="{0089CE7C-A85D-4BBB-8C22-059454EBEFB3}" srcId="{A24669BB-0C37-4C8A-8CB3-52EE8570D56E}" destId="{F1A4EBD3-255A-4ADC-97C6-89EA33BCC9E0}" srcOrd="0" destOrd="0" parTransId="{D6B5FBBB-D243-450A-BA7A-2F796A80A67C}" sibTransId="{DBE9F99D-6A0D-413F-875D-A9EF363B002F}"/>
    <dgm:cxn modelId="{711B2182-08B3-43B4-A8C8-E3CCF88D0472}" type="presOf" srcId="{DBE9F99D-6A0D-413F-875D-A9EF363B002F}" destId="{71B26444-6602-44D1-83B0-BD17F18DDB86}" srcOrd="0" destOrd="0" presId="urn:microsoft.com/office/officeart/2005/8/layout/process2"/>
    <dgm:cxn modelId="{C74FC68E-5CBE-4CF0-8EDD-0C8520143DEE}" type="presOf" srcId="{AA476A2F-D391-45DC-B049-ED889BDDFAEC}" destId="{D322384F-9F84-40D6-8360-4B4CADC3B524}" srcOrd="0" destOrd="0" presId="urn:microsoft.com/office/officeart/2005/8/layout/process2"/>
    <dgm:cxn modelId="{5487B28F-9830-411F-9718-4A705BE63F0C}" type="presOf" srcId="{F1A4EBD3-255A-4ADC-97C6-89EA33BCC9E0}" destId="{A1057C7C-9FEE-4E1F-AF1D-E69E7B1AF27F}" srcOrd="0" destOrd="0" presId="urn:microsoft.com/office/officeart/2005/8/layout/process2"/>
    <dgm:cxn modelId="{1F1E899A-11F5-4B6A-9D11-F10A01959EDF}" type="presOf" srcId="{31F51372-C1EC-4A56-AF54-A500CC9EC041}" destId="{D9825786-BE78-4D21-BE04-767AB92F6EAF}" srcOrd="0" destOrd="0" presId="urn:microsoft.com/office/officeart/2005/8/layout/process2"/>
    <dgm:cxn modelId="{F979C6B1-8350-49E0-90CB-F640244DFFD1}" srcId="{A24669BB-0C37-4C8A-8CB3-52EE8570D56E}" destId="{AC56C154-D642-4A98-98E8-41C826ED91BF}" srcOrd="5" destOrd="0" parTransId="{59FBADEE-69CF-4BB9-B7C5-F4281646A1DA}" sibTransId="{D07C259D-DAEB-4AE2-87D7-0BCC78D65228}"/>
    <dgm:cxn modelId="{D6FB2DB4-E61C-4E42-8823-E240456C93C9}" type="presOf" srcId="{DF1D2BE1-51D1-4EF3-864E-08BFFDF56226}" destId="{A796DAFF-825C-45AE-8986-6D587C1BC4E7}" srcOrd="0" destOrd="0" presId="urn:microsoft.com/office/officeart/2005/8/layout/process2"/>
    <dgm:cxn modelId="{A7278FC7-C691-499B-8B1F-79F4596C7EC5}" type="presOf" srcId="{DBE9F99D-6A0D-413F-875D-A9EF363B002F}" destId="{764741E6-94AB-489C-BD5C-D8D9E564DECE}" srcOrd="1" destOrd="0" presId="urn:microsoft.com/office/officeart/2005/8/layout/process2"/>
    <dgm:cxn modelId="{4B452FD1-7402-49CC-AC32-5379D2585003}" type="presOf" srcId="{3C340717-0FB7-4B1D-95C9-7C2255F1B506}" destId="{EEF91418-159F-40E1-A133-3241E6B8A260}" srcOrd="0" destOrd="0" presId="urn:microsoft.com/office/officeart/2005/8/layout/process2"/>
    <dgm:cxn modelId="{CB8B83DC-3A59-41D1-AE96-8179A127C6F8}" type="presOf" srcId="{89C310A1-5D0A-47C1-8B1D-AA36864D8AFF}" destId="{80BAED3A-5E4D-460B-9EAC-4277BDD92CDA}" srcOrd="0" destOrd="0" presId="urn:microsoft.com/office/officeart/2005/8/layout/process2"/>
    <dgm:cxn modelId="{FDB120EF-2C97-4A07-A017-387F647F52EA}" srcId="{A24669BB-0C37-4C8A-8CB3-52EE8570D56E}" destId="{89C310A1-5D0A-47C1-8B1D-AA36864D8AFF}" srcOrd="4" destOrd="0" parTransId="{73099C7B-2509-41C9-94C8-B995BAEFDE46}" sibTransId="{9E173635-9160-455F-8F0A-CEDD901707AA}"/>
    <dgm:cxn modelId="{600D4BFE-F113-4480-9AE6-D9D972ECBA9B}" type="presOf" srcId="{AA476A2F-D391-45DC-B049-ED889BDDFAEC}" destId="{C56BB687-0FCA-48A2-AE77-D4E3CA004DEE}" srcOrd="1" destOrd="0" presId="urn:microsoft.com/office/officeart/2005/8/layout/process2"/>
    <dgm:cxn modelId="{2BEB83F5-4111-47FA-8E41-1E7FCD9CF531}" type="presParOf" srcId="{AD8F571C-B6C5-46DB-8BA7-CD3722A72F30}" destId="{A1057C7C-9FEE-4E1F-AF1D-E69E7B1AF27F}" srcOrd="0" destOrd="0" presId="urn:microsoft.com/office/officeart/2005/8/layout/process2"/>
    <dgm:cxn modelId="{19BDA76D-97F4-45E4-BEB2-39A5F8FEF0BD}" type="presParOf" srcId="{AD8F571C-B6C5-46DB-8BA7-CD3722A72F30}" destId="{71B26444-6602-44D1-83B0-BD17F18DDB86}" srcOrd="1" destOrd="0" presId="urn:microsoft.com/office/officeart/2005/8/layout/process2"/>
    <dgm:cxn modelId="{C0DB218F-657F-4D1A-8212-220CF273E603}" type="presParOf" srcId="{71B26444-6602-44D1-83B0-BD17F18DDB86}" destId="{764741E6-94AB-489C-BD5C-D8D9E564DECE}" srcOrd="0" destOrd="0" presId="urn:microsoft.com/office/officeart/2005/8/layout/process2"/>
    <dgm:cxn modelId="{C91B5D4E-4A25-4124-B5BA-00330F82ED53}" type="presParOf" srcId="{AD8F571C-B6C5-46DB-8BA7-CD3722A72F30}" destId="{D9825786-BE78-4D21-BE04-767AB92F6EAF}" srcOrd="2" destOrd="0" presId="urn:microsoft.com/office/officeart/2005/8/layout/process2"/>
    <dgm:cxn modelId="{9FFD0E2F-702B-4CE2-9CC0-45B0C56AB7F0}" type="presParOf" srcId="{AD8F571C-B6C5-46DB-8BA7-CD3722A72F30}" destId="{D322384F-9F84-40D6-8360-4B4CADC3B524}" srcOrd="3" destOrd="0" presId="urn:microsoft.com/office/officeart/2005/8/layout/process2"/>
    <dgm:cxn modelId="{BA79ECB5-27F6-4640-9A00-2A1094E4BAA4}" type="presParOf" srcId="{D322384F-9F84-40D6-8360-4B4CADC3B524}" destId="{C56BB687-0FCA-48A2-AE77-D4E3CA004DEE}" srcOrd="0" destOrd="0" presId="urn:microsoft.com/office/officeart/2005/8/layout/process2"/>
    <dgm:cxn modelId="{6FC8FE28-EE77-4FD7-B1BF-70E926B6FB4F}" type="presParOf" srcId="{AD8F571C-B6C5-46DB-8BA7-CD3722A72F30}" destId="{A796DAFF-825C-45AE-8986-6D587C1BC4E7}" srcOrd="4" destOrd="0" presId="urn:microsoft.com/office/officeart/2005/8/layout/process2"/>
    <dgm:cxn modelId="{F32257E4-C657-4FBC-B17D-9B651C9BCA4B}" type="presParOf" srcId="{AD8F571C-B6C5-46DB-8BA7-CD3722A72F30}" destId="{56B0830F-B0B7-4329-BCA2-65B3ED537178}" srcOrd="5" destOrd="0" presId="urn:microsoft.com/office/officeart/2005/8/layout/process2"/>
    <dgm:cxn modelId="{E053CACD-AABF-406F-9490-C828B885D0CB}" type="presParOf" srcId="{56B0830F-B0B7-4329-BCA2-65B3ED537178}" destId="{F0DFF701-73B1-410B-A973-F611442C8160}" srcOrd="0" destOrd="0" presId="urn:microsoft.com/office/officeart/2005/8/layout/process2"/>
    <dgm:cxn modelId="{F05236DB-A163-4119-8324-C22B3EC7BFCE}" type="presParOf" srcId="{AD8F571C-B6C5-46DB-8BA7-CD3722A72F30}" destId="{4621F9ED-47AF-4849-81BC-21CDF39380E4}" srcOrd="6" destOrd="0" presId="urn:microsoft.com/office/officeart/2005/8/layout/process2"/>
    <dgm:cxn modelId="{D79EFA4D-0429-4A88-BAC4-BC2B06CC55ED}" type="presParOf" srcId="{AD8F571C-B6C5-46DB-8BA7-CD3722A72F30}" destId="{EEF91418-159F-40E1-A133-3241E6B8A260}" srcOrd="7" destOrd="0" presId="urn:microsoft.com/office/officeart/2005/8/layout/process2"/>
    <dgm:cxn modelId="{44630A2C-BDCF-431C-8D55-F08ABFD3D7BC}" type="presParOf" srcId="{EEF91418-159F-40E1-A133-3241E6B8A260}" destId="{267DEE53-E789-49C1-B4A2-DFD36D0542FD}" srcOrd="0" destOrd="0" presId="urn:microsoft.com/office/officeart/2005/8/layout/process2"/>
    <dgm:cxn modelId="{2A3B39B1-9720-4897-A519-27158049E7BA}" type="presParOf" srcId="{AD8F571C-B6C5-46DB-8BA7-CD3722A72F30}" destId="{80BAED3A-5E4D-460B-9EAC-4277BDD92CDA}" srcOrd="8" destOrd="0" presId="urn:microsoft.com/office/officeart/2005/8/layout/process2"/>
    <dgm:cxn modelId="{45658038-99D8-4E21-87A7-256A6DD13064}" type="presParOf" srcId="{AD8F571C-B6C5-46DB-8BA7-CD3722A72F30}" destId="{57E852E5-BDAA-4279-B11F-FD007CD51060}" srcOrd="9" destOrd="0" presId="urn:microsoft.com/office/officeart/2005/8/layout/process2"/>
    <dgm:cxn modelId="{593D4A66-2843-475E-AE4A-98D15F5F6929}" type="presParOf" srcId="{57E852E5-BDAA-4279-B11F-FD007CD51060}" destId="{242136D8-02FF-46B7-B0D8-8E20C6951B24}" srcOrd="0" destOrd="0" presId="urn:microsoft.com/office/officeart/2005/8/layout/process2"/>
    <dgm:cxn modelId="{915CFE73-8021-464B-95F0-A5D8F6CCFFB0}" type="presParOf" srcId="{AD8F571C-B6C5-46DB-8BA7-CD3722A72F30}" destId="{0F08C301-A8B6-470A-88DF-0CFE700EE1A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7C7C-9FEE-4E1F-AF1D-E69E7B1AF27F}">
      <dsp:nvSpPr>
        <dsp:cNvPr id="0" name=""/>
        <dsp:cNvSpPr/>
      </dsp:nvSpPr>
      <dsp:spPr>
        <a:xfrm>
          <a:off x="1071475" y="1914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데이터베이스 요구 분석</a:t>
          </a:r>
        </a:p>
      </dsp:txBody>
      <dsp:txXfrm>
        <a:off x="1088086" y="18525"/>
        <a:ext cx="5312659" cy="533920"/>
      </dsp:txXfrm>
    </dsp:sp>
    <dsp:sp modelId="{71B26444-6602-44D1-83B0-BD17F18DDB86}">
      <dsp:nvSpPr>
        <dsp:cNvPr id="0" name=""/>
        <dsp:cNvSpPr/>
      </dsp:nvSpPr>
      <dsp:spPr>
        <a:xfrm rot="5400000">
          <a:off x="3638076" y="58323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 rot="-5400000">
        <a:off x="3667852" y="604502"/>
        <a:ext cx="153127" cy="148875"/>
      </dsp:txXfrm>
    </dsp:sp>
    <dsp:sp modelId="{D9825786-BE78-4D21-BE04-767AB92F6EAF}">
      <dsp:nvSpPr>
        <dsp:cNvPr id="0" name=""/>
        <dsp:cNvSpPr/>
      </dsp:nvSpPr>
      <dsp:spPr>
        <a:xfrm>
          <a:off x="1071475" y="852627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개념적 설계 </a:t>
          </a:r>
          <a:r>
            <a:rPr lang="en-US" altLang="ko-KR" sz="1600" kern="1200" dirty="0"/>
            <a:t>(E-R</a:t>
          </a:r>
          <a:r>
            <a:rPr lang="ko-KR" altLang="en-US" sz="1600" kern="1200" dirty="0"/>
            <a:t>다이어그램</a:t>
          </a:r>
          <a:r>
            <a:rPr lang="en-US" altLang="ko-KR" sz="1600" kern="1200" dirty="0"/>
            <a:t>)</a:t>
          </a:r>
          <a:endParaRPr lang="ko-KR" altLang="en-US" sz="1600" kern="1200" dirty="0"/>
        </a:p>
      </dsp:txBody>
      <dsp:txXfrm>
        <a:off x="1088086" y="869238"/>
        <a:ext cx="5312659" cy="533920"/>
      </dsp:txXfrm>
    </dsp:sp>
    <dsp:sp modelId="{D322384F-9F84-40D6-8360-4B4CADC3B524}">
      <dsp:nvSpPr>
        <dsp:cNvPr id="0" name=""/>
        <dsp:cNvSpPr/>
      </dsp:nvSpPr>
      <dsp:spPr>
        <a:xfrm rot="5400000">
          <a:off x="3638076" y="143394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 rot="-5400000">
        <a:off x="3667852" y="1455215"/>
        <a:ext cx="153127" cy="148875"/>
      </dsp:txXfrm>
    </dsp:sp>
    <dsp:sp modelId="{A796DAFF-825C-45AE-8986-6D587C1BC4E7}">
      <dsp:nvSpPr>
        <dsp:cNvPr id="0" name=""/>
        <dsp:cNvSpPr/>
      </dsp:nvSpPr>
      <dsp:spPr>
        <a:xfrm>
          <a:off x="1071475" y="1703340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논리적 설계</a:t>
          </a:r>
        </a:p>
      </dsp:txBody>
      <dsp:txXfrm>
        <a:off x="1088086" y="1719951"/>
        <a:ext cx="5312659" cy="533920"/>
      </dsp:txXfrm>
    </dsp:sp>
    <dsp:sp modelId="{56B0830F-B0B7-4329-BCA2-65B3ED537178}">
      <dsp:nvSpPr>
        <dsp:cNvPr id="0" name=""/>
        <dsp:cNvSpPr/>
      </dsp:nvSpPr>
      <dsp:spPr>
        <a:xfrm rot="5400000">
          <a:off x="3638076" y="2284661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 rot="-5400000">
        <a:off x="3667852" y="2305929"/>
        <a:ext cx="153127" cy="148875"/>
      </dsp:txXfrm>
    </dsp:sp>
    <dsp:sp modelId="{4621F9ED-47AF-4849-81BC-21CDF39380E4}">
      <dsp:nvSpPr>
        <dsp:cNvPr id="0" name=""/>
        <dsp:cNvSpPr/>
      </dsp:nvSpPr>
      <dsp:spPr>
        <a:xfrm>
          <a:off x="1071475" y="2554053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물리적 설계</a:t>
          </a:r>
        </a:p>
      </dsp:txBody>
      <dsp:txXfrm>
        <a:off x="1088086" y="2570664"/>
        <a:ext cx="5312659" cy="533920"/>
      </dsp:txXfrm>
    </dsp:sp>
    <dsp:sp modelId="{EEF91418-159F-40E1-A133-3241E6B8A260}">
      <dsp:nvSpPr>
        <dsp:cNvPr id="0" name=""/>
        <dsp:cNvSpPr/>
      </dsp:nvSpPr>
      <dsp:spPr>
        <a:xfrm rot="5400000">
          <a:off x="3638076" y="313537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 rot="-5400000">
        <a:off x="3667852" y="3156642"/>
        <a:ext cx="153127" cy="148875"/>
      </dsp:txXfrm>
    </dsp:sp>
    <dsp:sp modelId="{80BAED3A-5E4D-460B-9EAC-4277BDD92CDA}">
      <dsp:nvSpPr>
        <dsp:cNvPr id="0" name=""/>
        <dsp:cNvSpPr/>
      </dsp:nvSpPr>
      <dsp:spPr>
        <a:xfrm>
          <a:off x="1071475" y="3404766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보안 설계</a:t>
          </a:r>
          <a:r>
            <a:rPr lang="en-US" altLang="ko-KR" sz="1600" kern="1200" dirty="0"/>
            <a:t>(</a:t>
          </a:r>
          <a:r>
            <a:rPr lang="ko-KR" altLang="en-US" sz="1600" kern="1200" dirty="0"/>
            <a:t>사용자의 권한 설정</a:t>
          </a:r>
          <a:r>
            <a:rPr lang="en-US" altLang="ko-KR" sz="1600" kern="1200" dirty="0"/>
            <a:t>)</a:t>
          </a:r>
          <a:endParaRPr lang="ko-KR" altLang="en-US" sz="1600" kern="1200" dirty="0"/>
        </a:p>
      </dsp:txBody>
      <dsp:txXfrm>
        <a:off x="1088086" y="3421377"/>
        <a:ext cx="5312659" cy="533920"/>
      </dsp:txXfrm>
    </dsp:sp>
    <dsp:sp modelId="{57E852E5-BDAA-4279-B11F-FD007CD51060}">
      <dsp:nvSpPr>
        <dsp:cNvPr id="0" name=""/>
        <dsp:cNvSpPr/>
      </dsp:nvSpPr>
      <dsp:spPr>
        <a:xfrm rot="5400000">
          <a:off x="3638076" y="398608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 rot="-5400000">
        <a:off x="3667852" y="4007355"/>
        <a:ext cx="153127" cy="148875"/>
      </dsp:txXfrm>
    </dsp:sp>
    <dsp:sp modelId="{0F08C301-A8B6-470A-88DF-0CFE700EE1A5}">
      <dsp:nvSpPr>
        <dsp:cNvPr id="0" name=""/>
        <dsp:cNvSpPr/>
      </dsp:nvSpPr>
      <dsp:spPr>
        <a:xfrm>
          <a:off x="1071475" y="4255479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</a:p>
      </dsp:txBody>
      <dsp:txXfrm>
        <a:off x="1088086" y="4272090"/>
        <a:ext cx="5312659" cy="53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1T06:11:50.1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0 132 0,'26'0'125,"1"0"-109,-1 0-16,1 0 16,-1 0-16,0 0 15,1 0 1,-1 0-1,1 0 1,-1 0 0,1 0-1,-1 0 1</inkml:trace>
  <inkml:trace contextRef="#ctx0" brushRef="#br0" timeOffset="1047">185 26 0,'0'27'47,"-27"-1"-32,27 1 79,0-1-94,0 1 31,0-1-31,0 1 16,0-1 78,0 0 31,0 1-94</inkml:trace>
  <inkml:trace contextRef="#ctx0" brushRef="#br0" timeOffset="2266">291 238 0,'-27'0'157,"27"26"-126,0 1 0,27-27 47,-27 26-78,26-26 16,1 0 46,-27-26-46,0-1 0,0 1-1,0 0 1,0-1 15,26 27 157,-26 27-188,27-27 15,-27 26-15,26-26 0,-26 26 16,26-26 0,-26 27-16,27-27 0,-1 0 15,1 0 1,-27 26-1,26-26 17</inkml:trace>
  <inkml:trace contextRef="#ctx0" brushRef="#br0" timeOffset="3486">608 0 0,'-26'0'78,"26"26"-78,0 1 15,0-1-15,0 1 16,0-1-16,-27-26 16,27 27-16,0-1 15,0 1 1,0-1 31,-26-26-16,52 0 188,1 0-188,-1 0-15,1 0-1,-1 0 1,-26 26 62,0 1-62,0-1-1,0 1 1,-26-27-16,26 26 31,-27-26-31,1 0 47,-1 0 0,1 0-16,-1 0-15,1 0 15,26-26 32,26 26-48,1 0-15,-27-27 0</inkml:trace>
  <inkml:trace contextRef="#ctx0" brushRef="#br0" timeOffset="4064">793 53 0,'0'26'63,"0"1"-48,0-1-15,0 1 16,0-1-1,-26-26-15,26 27 0,0-1 0,0 0 16,0 1-16,0-1 16,-26-26-16,26 27 15,0-1 1,0 1 15</inkml:trace>
  <inkml:trace contextRef="#ctx0" brushRef="#br0" timeOffset="5064">820 291 0,'26'0'78,"1"0"-62,-1 0-16,1 0 16,-1 0-1,1 0-15,-1 0 0,1 0 16,-1 0-16,0 0 15,1 0-15,-1 0 16,-26-27 62,0 1-62,0 0-1,0-1 1,-26 27-16,26-26 31,-27 26-15,1 0 15,0 0-15,-1 0-1,1 0 1,26 26 0,-27-26-16,27 27 15,-26-27 1,26 26 0,-27-26-16,27 26 15,0 1 1,-26-27-1,26 26-15,0 1 16,0-1 15,0 1-15,0-1 15,26-26-31,1 0 47,-27 27-47,26-27 16,1 0-16,-27 26 15,26-26-15,1 0 16,-1 0-16,0 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1T06:11:57.3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219 132 0,'0'-26'31,"0"-1"16,26 27-31,-52 0 140,-1 0-156,1 0 16,-1 0-16,27 27 0,-26-27 0,0 0 15,26 26-15,-27-26 0,27 27 31,-26-27-31,26 26 16,-27-26 15,27 27-31,0-1 16,0 0 0,0 1-1,27-27 1,-27 26-1,26-26 1,1 0 31,-1 0-31,0 0-1,-26-26 32</inkml:trace>
  <inkml:trace contextRef="#ctx0" brushRef="#br0" timeOffset="757">325 185 0,'-27'0'31,"1"0"0,-1 0 0,27 27 1,0-1-17,0 0 1,0 1 0,0-1 15,27-26 0,-1 0 0,1 0 1,-1 0-1,-26-26 0,0-1-15,0 1-1,0 0 32</inkml:trace>
  <inkml:trace contextRef="#ctx0" brushRef="#br0" timeOffset="1413">510 0 0,'0'26'31,"-27"-26"-31,27 27 16,0-1-16,0 1 16,0-1-16,0 1 15,0-1-15,0 1 0,0-1 16,0 0-16,0 1 0,0-1 16,0 1-16,0-1 15</inkml:trace>
  <inkml:trace contextRef="#ctx0" brushRef="#br0" timeOffset="2116">563 185 0,'0'27'94,"0"-1"-79,0 0 1,26 1-1,1-27 1,-27 26-16,26-26 16,1 0 15,-1-26-15,-26-1-16,0 1 15,27 26-15,-27-26 0,0-1 16,0 1-1,0 52 79,0 1-78,0-1-16,0 0 15,0 1-15,0-1 16,0 1 0,0-1-16,26-26 31,0 0 31,-26-26-62,27 26 16</inkml:trace>
  <inkml:trace contextRef="#ctx0" brushRef="#br0" timeOffset="3071">854 185 0,'0'27'47,"0"-1"-47,0 0 16,0 1-1,0-54 79,0 1-78,0 0-16,0-1 15,26 27-15,-26-26 16,27 26-16,-27-27 15,26 27 17,1 0-17,-27 27 1,0-1 0,0 1-16,0-1 15,0 0 1,26-26 46,1 0-46,-1 0-16,-26-26 16,26 26-16,-26-26 0,27 26 0,-1 0 15,-26-27-15,27 27 0,-27-26 0,26 26 0,-26-27 16,0 54 31,0-1-32,0 1-15,0-1 0,0 0 16,0 1-16,0-1 0,0 1 16,-26-27-1</inkml:trace>
  <inkml:trace contextRef="#ctx0" brushRef="#br0" timeOffset="3868">1330 185 0,'0'27'16,"-26"-27"-16,26 26 16,0 0-16,-27-26 0,27 27 15,0-1-15,-26-26 0,26 27 16,0-1-16,0 1 0,0-54 78,0 1-62,0-1-16,0 1 0,26 26 0,-26-27 15,0 1-15,27 26 0,-27-26 0,0-1 16,26 27-16,1 0 31,-1 0-15,0 0-1,1 0 1,-27 27 31,0-1-47,0 0 15,0 1-15,0-1 16,-27-26-16,27 27 0,0-1 16,0 1-1,0-54 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1T06:14:16.39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53 0,'26'0'62,"-26"27"-46,27-27-16,-1 0 15,1 0-15,-1 0 16,1 0 0,-1 0-16,1 0 15,-1 0-15,1 0 0,-1 0 16,1 0-16,-1 0 0,0 0 0,1 0 15,-1 0 1,1 0-16,-1 0 16,1 0-1,-27-27-15,26 27 0,1 0 16,-1 0 0,1 0 30,-1 0-14,-26-26-32,26 26 31,-26-27-15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1T06:14:17.44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9 0,'26'0'78,"0"0"-78,1 0 16,-1 0-16,1 0 15,-1 0-15,1 0 16,-1 0-16,1 0 0,-1 0 0,1 0 16,-1 0-16,0 0 0,1 0 15,-1 0-15,1 0 16,-27 26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1T06:14:18.40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0,'27'0'15,"-1"0"17,1 0-1,-1 27 0,0-27-31,1 0 16,-1 0-16,1 0 0,-27 26 0,26-26 0,1 0 0,-1 0 15,1 0-15,-1 0 0,1 0 0,-1 0 0,1 0 0,-1 0 16,0 0-16,1 0 0,-1 0 16,1 0-16,-1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1T06:14:19.28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29 0,'26'0'109,"-26"-27"-109,27 27 16,-1 0-1,1 0-15,-1 0 0,1 0 0,-1 0 16,1 0-16,-1 0 0,1 0 15,-1 0-15,0 0 0,1 0 16,-1 0-16,1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1T06:16:04.4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856 1270 0,'0'-26'125,"0"-1"-109,0 1-16,0-1 16,0 1-16,0 0 15,0-1-15,0 1 0,0-1 16,0 1-16,0-1 0,27 27 0,-27-26 15,0-1-15,0 1 0,0-1 16,0 1-16,0-1 16,26 27-16,-26-26 0,0 0 15,0-1-15,0 1 16,0-1 0,26 27 77,1 0-61,-27-26-32,26 26 0,1 0 0,-1 0 15,1 0-15,-27-27 0,26 27 0,1 0 0,-1 0 0,1 0 0,-1 0 16,1 0-16,-1 0 0,-26-26 0,26 26 0,1 0 0,-1 0 0,1 0 0,-1-27 0,1 27 15,-1 0-15,1 0 0,-1 0 0,1 0 0,-1 0 0,0-26 0,1 26 0,-1 0 0,1 0 0,-1 0 0,1-27 16,-1 27-16,1 0 0,-1 0 0,1 0 0,-1 0 0,1 0 0,-1-26 0,0 26 0,1 0 0,-1 0 0,1 0 16,-1 0-16,1 0 0,-1 0 0,1 0 0,-1 0 0,1 0 0,-1 0 0,0 0 0,1 0 15,26 0-15,-27 0 0,1 0 0,-1 0 0,1 0 0,-1 0 0,1 0 0,-27-26 0,26 26 0,1 0 16,-1 0-16,0 0 0,1 0 0,-1 0 0,1 0 16,-1 0-16,1 0 0,-1 0 0,1 0 0,-1 0 0,1 0 15,-1 0-15,0 0 0,1 0 0,-1 0 16,1 0-16,-1 0 0,1 0 0,-1 0 0,1 0 15,-1 0-15,1 0 0,-1 0 0,1 0 0,-1 0 16,0 0-16,1 0 0,-27-27 0,26 27 0,1 0 0,-1 0 16,1 0-16,-1 0 0,1 0 0,-1 0 0,1 0 15,-1 0-15,0-26 0,1 26 0,-1 0 0,1 0 0,-1 0 16,1 0-16,-1 0 0,1 0 0,-1 0 0,1 0 16,-1 0-16,1 0 0,-1 0 0,0 0 0,1 0 0,-1 0 15,1 0-15,-1 0 0,1 0 0,-1 0 0,-26-27 0,27 27 16,-1 0-16,1 0 0,-1 0 0,0 0 15,1 0-15,-1 0 0,1 0 0,-1 0 0,1 0 0,-1 0 0,1 0 16,-1 0-16,1 0 0,-1 0 0,1 0 0,-1 0 0,0 0 0,1 0 16,-1 0-16,1 0 0,-1 0 0,1 0 0,-1 0 0,1 0 0,-1 0 0,1 0 0,-1 0 15,0 0-15,1 0 0,-1 0 0,1 0 0,-1 0 0,1 0 0,-1 0 0,1 0 16,-1 0-16,1 0 0,-1 0 0,1 0 0,-1 0 0,0 0 0,1 0 0,-1 0 16,1 0-16,-1 0 0,1 0 0,-1 0 0,1 0 0,-1 0 0,1 0 15,-1 0-15,0 0 0,1 0 0,-1 0 0,1 0 0,-1 0 0,1 0 0,-1 0 0,1 0 16,-1 0-16,1 0 0,-1 0 0,1 0 0,-1 0 0,0 0 0,1 0 15,-1 0-15,1 0 0,-1 0 0,1 0 0,-1 0 16,1 0-16,-1-26 0,1 26 0,-1 0 16,0 0-16,1 0 0,-1 0 0,1 0 15,-1 0-15,1 0 0,-1 0 0,1 0 0,-1 0 16,1 0-16,-1 0 0,1 0 0,-1 0 0,0 0 0,1 0 16,-1 0-16,1 0 0,-1 0 0,1 0 0,-1 0 15,1-27-15,-1 27 0,1 0 0,-1 0 0,0 0 16,1 0-16,-1 0 0,1 0 0,-27-26 0,26 26 15,1 0-15,-1 0 0,1 0 0,-1-27 16,1 27 15,-1 0 1,1 0-32,-1 0 15,0 0-15,1 0 16,-1 0-16,1 0 0,-1 0 15,1 0 1,-27-26 15,26 26-15,1 0 46,-1 0-46,1 0-16,-1 0 31,0 0-15,1 0-16,-1 0 16,1 0-1,-1 0 1,1 0-1,-1 0-15,1 0 16</inkml:trace>
  <inkml:trace contextRef="#ctx0" brushRef="#br0" timeOffset="766">7391 0 0,'0'27'141,"27"-1"-141,-27 1 0,26-27 0,1 0 16,-27 26-16,26-26 0,-26 27 0,27-27 15,-27 26-15,26-26 0,-26 26 0,27-26 16,-27 27-16,26-27 16,-26 26-16,0 1 109,0-1-93,-26-26-16,26 27 0,0-1 15,-27-26-15,27 27 0,-26-1 0,26 1 16,-27-27-16,27 26 0,0 1 0,-26-27 0,26 26 15,-27-26-15,27 26 0,-26-26 0,26 27 0,-27-27 16,27 26-16,0 1 16,-26-27-1</inkml:trace>
  <inkml:trace contextRef="#ctx0" brushRef="#br0" timeOffset="16124">9 820 0,'0'27'47,"0"-1"-47,0 1 15,0-1 1,0 1-16,0-1 0,0 1 16,0-1-16,0 1 15,0-1-15,0 1 0,0-1 16,0 0-16,0 1 0,0-1 16,0 1-16,0-1 15,27-26 95</inkml:trace>
  <inkml:trace contextRef="#ctx0" brushRef="#br0" timeOffset="16783">36 820 0,'0'-26'31,"0"0"1,26 26 77,1 0-93,-27 26-16,26-26 15,1 0 1,-1 0-16,1 0 0,-1 0 15,1 0-15,-1 0 16,0 0-16,1 0 16,-1 0 15</inkml:trace>
  <inkml:trace contextRef="#ctx0" brushRef="#br0" timeOffset="18111">36 979 0,'26'0'109,"1"0"-109,-1 0 31,1 0-15,-1 0-16,1 0 15,-1 0 17,1 0-1,-1 0-15,0 0 30</inkml:trace>
  <inkml:trace contextRef="#ctx0" brushRef="#br0" timeOffset="18785">486 820 0,'0'27'79,"0"-1"-79,0 1 15,0-1-15,0 1 16,0-1-16,0 1 0,0-1 15,0 1-15,0-1 16,0 1-16,0-1 16,0 0-16,0 1 15,0-1 1,0 1-16,0-1 16</inkml:trace>
  <inkml:trace contextRef="#ctx0" brushRef="#br0" timeOffset="19175">486 1085 0,'0'-26'47,"26"26"-32,-26-27 1,27 27-16,-27-26 16,26 26-16,1-27 15,-1 1-15,-26-1 16,26 27-16,-26-26 0,27 26 0,-27-27 16,26 27-16,1 0 15,-1 0-15</inkml:trace>
  <inkml:trace contextRef="#ctx0" brushRef="#br0" timeOffset="19753">565 1006 0,'0'26'63,"0"1"-48,27-1 1,-27 1-16,26-27 0,0 26 16,1 0-16,-1 1 15,-26-1-15,27-26 0,-27 27 16,26-27-16,-26 26 0,27-26 16,-1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/>
              <a:t>오브젝트 생성 계획 및 생성</a:t>
            </a:r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훈련교사</a:t>
            </a:r>
            <a:r>
              <a:rPr lang="ko-KR" altLang="en-US" dirty="0"/>
              <a:t> 민경태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1AE66-857F-4FA9-B4B2-75F3D21F07CA}"/>
              </a:ext>
            </a:extLst>
          </p:cNvPr>
          <p:cNvSpPr txBox="1"/>
          <p:nvPr/>
        </p:nvSpPr>
        <p:spPr>
          <a:xfrm>
            <a:off x="323528" y="348091"/>
            <a:ext cx="596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Schema(user, </a:t>
            </a:r>
            <a:r>
              <a:rPr lang="ko-KR" altLang="en-US" dirty="0"/>
              <a:t>사용자</a:t>
            </a:r>
            <a:r>
              <a:rPr lang="en-US" altLang="ko-KR" dirty="0"/>
              <a:t>(SCOTT))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en-US" altLang="ko-KR" dirty="0"/>
              <a:t>Object(table, index, sequence, view) </a:t>
            </a:r>
            <a:r>
              <a:rPr lang="ko-KR" altLang="en-US" dirty="0"/>
              <a:t>등을 가질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532188536"/>
              </p:ext>
            </p:extLst>
          </p:nvPr>
        </p:nvGraphicFramePr>
        <p:xfrm>
          <a:off x="827584" y="1124744"/>
          <a:ext cx="748883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데이터베이스 생성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0B0F6-0149-48AD-BBB3-0C3CCC9E4C60}"/>
              </a:ext>
            </a:extLst>
          </p:cNvPr>
          <p:cNvSpPr txBox="1"/>
          <p:nvPr/>
        </p:nvSpPr>
        <p:spPr>
          <a:xfrm>
            <a:off x="5868144" y="213285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그림 그리는 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4D785-9DF8-4AD7-9323-9A716E4E7171}"/>
              </a:ext>
            </a:extLst>
          </p:cNvPr>
          <p:cNvSpPr txBox="1"/>
          <p:nvPr/>
        </p:nvSpPr>
        <p:spPr>
          <a:xfrm>
            <a:off x="5336289" y="2977207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문서화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테이블 정의서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D9928-0AF1-4AC9-836E-4D7848667A02}"/>
              </a:ext>
            </a:extLst>
          </p:cNvPr>
          <p:cNvSpPr txBox="1"/>
          <p:nvPr/>
        </p:nvSpPr>
        <p:spPr>
          <a:xfrm>
            <a:off x="7171551" y="373329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우리가 안함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300EA-5686-433A-B483-CFBB13F6A615}"/>
              </a:ext>
            </a:extLst>
          </p:cNvPr>
          <p:cNvSpPr txBox="1"/>
          <p:nvPr/>
        </p:nvSpPr>
        <p:spPr>
          <a:xfrm>
            <a:off x="7172963" y="461468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우리가 안함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0996C-381E-4433-9D3D-A91E319B451E}"/>
              </a:ext>
            </a:extLst>
          </p:cNvPr>
          <p:cNvSpPr txBox="1"/>
          <p:nvPr/>
        </p:nvSpPr>
        <p:spPr>
          <a:xfrm>
            <a:off x="5940152" y="566867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쿼리문</a:t>
            </a:r>
            <a:r>
              <a:rPr lang="ko-KR" altLang="en-US" sz="1400" dirty="0">
                <a:solidFill>
                  <a:schemeClr val="bg1"/>
                </a:solidFill>
              </a:rPr>
              <a:t> 작성 등</a:t>
            </a:r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520940" cy="548640"/>
          </a:xfrm>
        </p:spPr>
        <p:txBody>
          <a:bodyPr/>
          <a:lstStyle/>
          <a:p>
            <a:r>
              <a:rPr lang="ko-KR" altLang="en-US" b="1" dirty="0"/>
              <a:t>데이터베이스 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273" y="1124745"/>
            <a:ext cx="7520940" cy="4320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0" dirty="0"/>
              <a:t>데이터베이스 구축이 필요한 곳의 업무를 분석한다</a:t>
            </a:r>
            <a:r>
              <a:rPr lang="en-US" altLang="ko-KR" sz="2000" b="0" dirty="0"/>
              <a:t>.</a:t>
            </a:r>
            <a:endParaRPr lang="ko-KR" altLang="en-US" sz="20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76669"/>
              </p:ext>
            </p:extLst>
          </p:nvPr>
        </p:nvGraphicFramePr>
        <p:xfrm>
          <a:off x="323529" y="1745180"/>
          <a:ext cx="8496943" cy="3772052"/>
        </p:xfrm>
        <a:graphic>
          <a:graphicData uri="http://schemas.openxmlformats.org/drawingml/2006/table">
            <a:tbl>
              <a:tblPr/>
              <a:tblGrid>
                <a:gridCol w="122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677"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데이터베이스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작성일시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-09-20</a:t>
                      </a:r>
                      <a:endParaRPr 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김나은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2260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회사에는</a:t>
                      </a:r>
                      <a:r>
                        <a:rPr lang="ko-KR" altLang="en-US" sz="1600" kern="0" spc="-2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</a:t>
                      </a:r>
                      <a:r>
                        <a:rPr lang="en-US" altLang="ko-KR" sz="1600" kern="0" spc="-2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  <a:r>
                        <a:rPr lang="en-US" altLang="ko-KR" sz="1600" kern="0" spc="-2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프로젝트에 대한 정보가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필요하다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정보에는</a:t>
                      </a:r>
                      <a:r>
                        <a:rPr lang="ko-KR" altLang="en-US" sz="1600" kern="0" spc="-2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baseline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사원번호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소속부서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입사일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월급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</a:t>
                      </a:r>
                      <a:r>
                        <a:rPr lang="ko-KR" altLang="en-US" sz="1600" kern="0" spc="-2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있다</a:t>
                      </a:r>
                      <a:r>
                        <a:rPr lang="en-US" altLang="ko-KR" sz="1600" kern="0" spc="-2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정보에는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부서번호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있다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+mn-ea"/>
                        </a:rPr>
                        <a:t>프로젝트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정보에는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+mn-ea"/>
                        </a:rPr>
                        <a:t>프로젝트번호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en-US" altLang="ko-KR" sz="1600" kern="0" spc="-20" baseline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600" kern="0" spc="-20" baseline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+mn-ea"/>
                        </a:rPr>
                        <a:t>프로젝트명</a:t>
                      </a:r>
                      <a:r>
                        <a:rPr lang="en-US" altLang="ko-KR" sz="1600" kern="0" spc="-20" baseline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kern="0" spc="-20" baseline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+mn-ea"/>
                        </a:rPr>
                        <a:t>시작날짜</a:t>
                      </a:r>
                      <a:r>
                        <a:rPr lang="en-US" altLang="ko-KR" sz="1600" kern="0" spc="-20" baseline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kern="0" spc="-20" baseline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+mn-ea"/>
                        </a:rPr>
                        <a:t>종료날짜</a:t>
                      </a:r>
                      <a:r>
                        <a:rPr lang="ko-KR" altLang="en-US" sz="1600" kern="0" spc="-20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</a:t>
                      </a:r>
                      <a:r>
                        <a:rPr lang="ko-KR" altLang="en-US" sz="1600" kern="0" spc="-2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있다</a:t>
                      </a:r>
                      <a:r>
                        <a:rPr lang="en-US" altLang="ko-KR" sz="1600" kern="0" spc="-2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부서에는 여러 사원이 근무할 수 있다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1600" kern="0" spc="-2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프로젝트가 있고 각 프로젝트에는 여러 사원이 참여할 수 있다</a:t>
                      </a:r>
                      <a:r>
                        <a:rPr lang="en-US" altLang="ko-KR" sz="1600" kern="0" spc="-2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85CCA6-95F2-477F-A3B1-6FB9288ABDFA}"/>
              </a:ext>
            </a:extLst>
          </p:cNvPr>
          <p:cNvSpPr txBox="1"/>
          <p:nvPr/>
        </p:nvSpPr>
        <p:spPr>
          <a:xfrm>
            <a:off x="6948264" y="3789040"/>
            <a:ext cx="1981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table</a:t>
            </a:r>
            <a:r>
              <a:rPr lang="ko-KR" altLang="en-US" sz="1200" dirty="0"/>
              <a:t>의 </a:t>
            </a:r>
            <a:r>
              <a:rPr lang="en-US" altLang="ko-KR" sz="1200" dirty="0"/>
              <a:t>column </a:t>
            </a:r>
            <a:r>
              <a:rPr lang="ko-KR" altLang="en-US" sz="1200" dirty="0"/>
              <a:t>선정 작업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8D163E99-7E4D-4149-B644-FE1D367D795E}"/>
                  </a:ext>
                </a:extLst>
              </p14:cNvPr>
              <p14:cNvContentPartPr/>
              <p14:nvPr/>
            </p14:nvContentPartPr>
            <p14:xfrm>
              <a:off x="943095" y="3390960"/>
              <a:ext cx="409680" cy="17172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8D163E99-7E4D-4149-B644-FE1D367D7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6975" y="3384840"/>
                <a:ext cx="4219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9CD998EA-40D3-4BC1-9794-8F8FC7B6F26A}"/>
                  </a:ext>
                </a:extLst>
              </p14:cNvPr>
              <p14:cNvContentPartPr/>
              <p14:nvPr/>
            </p14:nvContentPartPr>
            <p14:xfrm>
              <a:off x="5750535" y="3390960"/>
              <a:ext cx="517320" cy="1425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9CD998EA-40D3-4BC1-9794-8F8FC7B6F2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4415" y="3384840"/>
                <a:ext cx="529560" cy="1548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CED3670-8659-480F-B51E-FD19F44C6039}"/>
              </a:ext>
            </a:extLst>
          </p:cNvPr>
          <p:cNvSpPr txBox="1"/>
          <p:nvPr/>
        </p:nvSpPr>
        <p:spPr>
          <a:xfrm>
            <a:off x="4296466" y="4653136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 : </a:t>
            </a:r>
            <a:r>
              <a:rPr lang="en-US" altLang="ko-KR" sz="1200"/>
              <a:t>M </a:t>
            </a:r>
            <a:r>
              <a:rPr lang="ko-KR" altLang="en-US" sz="1200" dirty="0"/>
              <a:t>관계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02545E-4AC8-458A-A52F-1744490B38F5}"/>
              </a:ext>
            </a:extLst>
          </p:cNvPr>
          <p:cNvSpPr txBox="1"/>
          <p:nvPr/>
        </p:nvSpPr>
        <p:spPr>
          <a:xfrm>
            <a:off x="6804248" y="5049180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 : N </a:t>
            </a:r>
            <a:r>
              <a:rPr lang="ko-KR" altLang="en-US" sz="1200" dirty="0"/>
              <a:t>관계</a:t>
            </a:r>
          </a:p>
        </p:txBody>
      </p:sp>
    </p:spTree>
    <p:extLst>
      <p:ext uri="{BB962C8B-B14F-4D97-AF65-F5344CB8AC3E}">
        <p14:creationId xmlns:p14="http://schemas.microsoft.com/office/powerpoint/2010/main" val="389968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10476" y="5286938"/>
            <a:ext cx="1260000" cy="54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0">
                  <a:noFill/>
                </a:ln>
                <a:solidFill>
                  <a:schemeClr val="bg1"/>
                </a:solidFill>
              </a:rPr>
              <a:t>개체</a:t>
            </a:r>
            <a:r>
              <a:rPr lang="en-US" altLang="ko-KR" sz="1400" b="1" dirty="0">
                <a:ln w="0">
                  <a:noFill/>
                </a:ln>
                <a:solidFill>
                  <a:schemeClr val="bg1"/>
                </a:solidFill>
              </a:rPr>
              <a:t>(Entity)</a:t>
            </a:r>
            <a:endParaRPr lang="ko-KR" altLang="en-US" sz="1400" b="1" dirty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781760" y="5286938"/>
            <a:ext cx="1260000" cy="540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>
                  <a:noFill/>
                </a:ln>
                <a:solidFill>
                  <a:schemeClr val="tx1"/>
                </a:solidFill>
              </a:rPr>
              <a:t>속성</a:t>
            </a:r>
          </a:p>
        </p:txBody>
      </p:sp>
      <p:sp>
        <p:nvSpPr>
          <p:cNvPr id="55" name="순서도: 판단 54"/>
          <p:cNvSpPr/>
          <p:nvPr/>
        </p:nvSpPr>
        <p:spPr>
          <a:xfrm>
            <a:off x="3153044" y="5286938"/>
            <a:ext cx="1260000" cy="540000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ln w="0">
                  <a:noFill/>
                </a:ln>
                <a:solidFill>
                  <a:schemeClr val="bg1"/>
                </a:solidFill>
              </a:rPr>
              <a:t>관계</a:t>
            </a:r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개념적 설계 </a:t>
            </a:r>
            <a:r>
              <a:rPr lang="en-US" altLang="ko-KR" b="1" dirty="0"/>
              <a:t>(E-R </a:t>
            </a:r>
            <a:r>
              <a:rPr lang="ko-KR" altLang="en-US" b="1" dirty="0"/>
              <a:t>다이어그램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3230" y="47765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도형의 의미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12293" y="2733509"/>
            <a:ext cx="1008112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/>
              <a:t>사원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041760" y="-102604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kern="0" spc="-2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사원번호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소속부서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직급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입사일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월급이 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765267" y="185900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u="sng" dirty="0" err="1"/>
              <a:t>사원번호</a:t>
            </a:r>
            <a:endParaRPr lang="ko-KR" altLang="en-US" sz="1200" u="sng" dirty="0"/>
          </a:p>
        </p:txBody>
      </p:sp>
      <p:sp>
        <p:nvSpPr>
          <p:cNvPr id="64" name="타원 63"/>
          <p:cNvSpPr/>
          <p:nvPr/>
        </p:nvSpPr>
        <p:spPr>
          <a:xfrm>
            <a:off x="1556309" y="1510011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/>
              <a:t>이름</a:t>
            </a:r>
            <a:endParaRPr lang="ko-KR" altLang="en-US" sz="1200" dirty="0"/>
          </a:p>
        </p:txBody>
      </p:sp>
      <p:sp>
        <p:nvSpPr>
          <p:cNvPr id="66" name="타원 65"/>
          <p:cNvSpPr/>
          <p:nvPr/>
        </p:nvSpPr>
        <p:spPr>
          <a:xfrm>
            <a:off x="2347351" y="185900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/>
              <a:t>부서번호</a:t>
            </a:r>
          </a:p>
        </p:txBody>
      </p:sp>
      <p:sp>
        <p:nvSpPr>
          <p:cNvPr id="67" name="타원 66"/>
          <p:cNvSpPr/>
          <p:nvPr/>
        </p:nvSpPr>
        <p:spPr>
          <a:xfrm>
            <a:off x="773918" y="365665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/>
              <a:t>직급</a:t>
            </a:r>
          </a:p>
        </p:txBody>
      </p:sp>
      <p:sp>
        <p:nvSpPr>
          <p:cNvPr id="71" name="타원 70"/>
          <p:cNvSpPr/>
          <p:nvPr/>
        </p:nvSpPr>
        <p:spPr>
          <a:xfrm>
            <a:off x="1564960" y="4002580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/>
              <a:t>입사일</a:t>
            </a:r>
          </a:p>
        </p:txBody>
      </p:sp>
      <p:sp>
        <p:nvSpPr>
          <p:cNvPr id="73" name="타원 72"/>
          <p:cNvSpPr/>
          <p:nvPr/>
        </p:nvSpPr>
        <p:spPr>
          <a:xfrm>
            <a:off x="2356000" y="365665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/>
              <a:t>월급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010066" y="2085720"/>
            <a:ext cx="1008112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/>
              <a:t>부서</a:t>
            </a:r>
          </a:p>
        </p:txBody>
      </p:sp>
      <p:sp>
        <p:nvSpPr>
          <p:cNvPr id="76" name="타원 75"/>
          <p:cNvSpPr/>
          <p:nvPr/>
        </p:nvSpPr>
        <p:spPr>
          <a:xfrm>
            <a:off x="5363040" y="1348649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u="sng" dirty="0" err="1"/>
              <a:t>부서번호</a:t>
            </a:r>
            <a:endParaRPr lang="ko-KR" altLang="en-US" sz="1200" u="sng" dirty="0"/>
          </a:p>
        </p:txBody>
      </p:sp>
      <p:sp>
        <p:nvSpPr>
          <p:cNvPr id="77" name="타원 76"/>
          <p:cNvSpPr/>
          <p:nvPr/>
        </p:nvSpPr>
        <p:spPr>
          <a:xfrm>
            <a:off x="6154082" y="1050893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/>
              <a:t>부서명</a:t>
            </a:r>
          </a:p>
        </p:txBody>
      </p:sp>
      <p:sp>
        <p:nvSpPr>
          <p:cNvPr id="78" name="타원 77"/>
          <p:cNvSpPr/>
          <p:nvPr/>
        </p:nvSpPr>
        <p:spPr>
          <a:xfrm>
            <a:off x="6945122" y="1348649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/>
              <a:t>위치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010066" y="3425292"/>
            <a:ext cx="1008112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/>
              <a:t>프로젝트</a:t>
            </a:r>
          </a:p>
        </p:txBody>
      </p:sp>
      <p:sp>
        <p:nvSpPr>
          <p:cNvPr id="80" name="타원 79"/>
          <p:cNvSpPr/>
          <p:nvPr/>
        </p:nvSpPr>
        <p:spPr>
          <a:xfrm>
            <a:off x="7509030" y="3080680"/>
            <a:ext cx="1080306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u="sng" dirty="0"/>
              <a:t>프로젝트번호</a:t>
            </a:r>
          </a:p>
        </p:txBody>
      </p:sp>
      <p:sp>
        <p:nvSpPr>
          <p:cNvPr id="81" name="타원 80"/>
          <p:cNvSpPr/>
          <p:nvPr/>
        </p:nvSpPr>
        <p:spPr>
          <a:xfrm>
            <a:off x="7509030" y="3803604"/>
            <a:ext cx="1082398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/>
              <a:t>프로젝트명</a:t>
            </a:r>
            <a:endParaRPr lang="ko-KR" altLang="en-US" sz="1200" dirty="0"/>
          </a:p>
        </p:txBody>
      </p:sp>
      <p:sp>
        <p:nvSpPr>
          <p:cNvPr id="82" name="타원 81"/>
          <p:cNvSpPr/>
          <p:nvPr/>
        </p:nvSpPr>
        <p:spPr>
          <a:xfrm>
            <a:off x="6154082" y="4724126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err="1"/>
              <a:t>시작날짜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7023640" y="4364086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err="1"/>
              <a:t>종료날짜</a:t>
            </a:r>
            <a:endParaRPr lang="ko-KR" altLang="en-US" sz="1200" dirty="0"/>
          </a:p>
        </p:txBody>
      </p:sp>
      <p:cxnSp>
        <p:nvCxnSpPr>
          <p:cNvPr id="25" name="직선 연결선 24"/>
          <p:cNvCxnSpPr>
            <a:stCxn id="64" idx="4"/>
            <a:endCxn id="12" idx="0"/>
          </p:cNvCxnSpPr>
          <p:nvPr/>
        </p:nvCxnSpPr>
        <p:spPr>
          <a:xfrm>
            <a:off x="1916349" y="1870051"/>
            <a:ext cx="0" cy="86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6" idx="5"/>
            <a:endCxn id="12" idx="0"/>
          </p:cNvCxnSpPr>
          <p:nvPr/>
        </p:nvCxnSpPr>
        <p:spPr>
          <a:xfrm>
            <a:off x="1379894" y="2166318"/>
            <a:ext cx="536455" cy="56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66" idx="4"/>
            <a:endCxn id="12" idx="0"/>
          </p:cNvCxnSpPr>
          <p:nvPr/>
        </p:nvCxnSpPr>
        <p:spPr>
          <a:xfrm flipH="1">
            <a:off x="1916349" y="2219045"/>
            <a:ext cx="791042" cy="51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  <a:endCxn id="71" idx="0"/>
          </p:cNvCxnSpPr>
          <p:nvPr/>
        </p:nvCxnSpPr>
        <p:spPr>
          <a:xfrm>
            <a:off x="1916349" y="3165557"/>
            <a:ext cx="8651" cy="837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2" idx="2"/>
            <a:endCxn id="67" idx="7"/>
          </p:cNvCxnSpPr>
          <p:nvPr/>
        </p:nvCxnSpPr>
        <p:spPr>
          <a:xfrm flipH="1">
            <a:off x="1388545" y="3165557"/>
            <a:ext cx="527804" cy="54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2" idx="2"/>
            <a:endCxn id="73" idx="1"/>
          </p:cNvCxnSpPr>
          <p:nvPr/>
        </p:nvCxnSpPr>
        <p:spPr>
          <a:xfrm>
            <a:off x="1916349" y="3165557"/>
            <a:ext cx="545104" cy="54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77" idx="4"/>
            <a:endCxn id="75" idx="0"/>
          </p:cNvCxnSpPr>
          <p:nvPr/>
        </p:nvCxnSpPr>
        <p:spPr>
          <a:xfrm>
            <a:off x="6514122" y="1410933"/>
            <a:ext cx="0" cy="674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76" idx="5"/>
            <a:endCxn id="75" idx="0"/>
          </p:cNvCxnSpPr>
          <p:nvPr/>
        </p:nvCxnSpPr>
        <p:spPr>
          <a:xfrm>
            <a:off x="5977667" y="1655962"/>
            <a:ext cx="536455" cy="429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78" idx="3"/>
            <a:endCxn id="75" idx="0"/>
          </p:cNvCxnSpPr>
          <p:nvPr/>
        </p:nvCxnSpPr>
        <p:spPr>
          <a:xfrm flipH="1">
            <a:off x="6514122" y="1655962"/>
            <a:ext cx="536453" cy="429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79" idx="2"/>
            <a:endCxn id="82" idx="0"/>
          </p:cNvCxnSpPr>
          <p:nvPr/>
        </p:nvCxnSpPr>
        <p:spPr>
          <a:xfrm>
            <a:off x="6514122" y="3857340"/>
            <a:ext cx="0" cy="86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다이아몬드 100"/>
          <p:cNvSpPr/>
          <p:nvPr/>
        </p:nvSpPr>
        <p:spPr>
          <a:xfrm>
            <a:off x="3659695" y="2164701"/>
            <a:ext cx="1152128" cy="6477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/>
              <a:t>근무</a:t>
            </a:r>
          </a:p>
        </p:txBody>
      </p:sp>
      <p:sp>
        <p:nvSpPr>
          <p:cNvPr id="102" name="다이아몬드 101"/>
          <p:cNvSpPr/>
          <p:nvPr/>
        </p:nvSpPr>
        <p:spPr>
          <a:xfrm>
            <a:off x="3659695" y="3134175"/>
            <a:ext cx="1152128" cy="6477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/>
              <a:t>참여</a:t>
            </a:r>
          </a:p>
        </p:txBody>
      </p:sp>
      <p:cxnSp>
        <p:nvCxnSpPr>
          <p:cNvPr id="104" name="직선 연결선 103"/>
          <p:cNvCxnSpPr>
            <a:stCxn id="12" idx="3"/>
            <a:endCxn id="101" idx="1"/>
          </p:cNvCxnSpPr>
          <p:nvPr/>
        </p:nvCxnSpPr>
        <p:spPr>
          <a:xfrm flipV="1">
            <a:off x="2420405" y="2488596"/>
            <a:ext cx="1239290" cy="46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75" idx="1"/>
            <a:endCxn id="101" idx="3"/>
          </p:cNvCxnSpPr>
          <p:nvPr/>
        </p:nvCxnSpPr>
        <p:spPr>
          <a:xfrm flipH="1">
            <a:off x="4811823" y="2301744"/>
            <a:ext cx="1198243" cy="18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2" idx="3"/>
            <a:endCxn id="102" idx="1"/>
          </p:cNvCxnSpPr>
          <p:nvPr/>
        </p:nvCxnSpPr>
        <p:spPr>
          <a:xfrm>
            <a:off x="2420405" y="2949533"/>
            <a:ext cx="1239290" cy="508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2" idx="3"/>
            <a:endCxn id="79" idx="1"/>
          </p:cNvCxnSpPr>
          <p:nvPr/>
        </p:nvCxnSpPr>
        <p:spPr>
          <a:xfrm>
            <a:off x="4811823" y="3458070"/>
            <a:ext cx="1198243" cy="18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79" idx="2"/>
            <a:endCxn id="83" idx="1"/>
          </p:cNvCxnSpPr>
          <p:nvPr/>
        </p:nvCxnSpPr>
        <p:spPr>
          <a:xfrm>
            <a:off x="6514122" y="3857340"/>
            <a:ext cx="614971" cy="559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79" idx="3"/>
            <a:endCxn id="81" idx="1"/>
          </p:cNvCxnSpPr>
          <p:nvPr/>
        </p:nvCxnSpPr>
        <p:spPr>
          <a:xfrm>
            <a:off x="7018178" y="3641316"/>
            <a:ext cx="649366" cy="21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79" idx="3"/>
            <a:endCxn id="80" idx="3"/>
          </p:cNvCxnSpPr>
          <p:nvPr/>
        </p:nvCxnSpPr>
        <p:spPr>
          <a:xfrm flipV="1">
            <a:off x="7018178" y="3387993"/>
            <a:ext cx="649059" cy="25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868653" y="2447307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237808" y="213407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237808" y="353559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868653" y="322564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C943B-9DD1-4509-BB38-4FA4298E4FDF}"/>
              </a:ext>
            </a:extLst>
          </p:cNvPr>
          <p:cNvSpPr txBox="1"/>
          <p:nvPr/>
        </p:nvSpPr>
        <p:spPr>
          <a:xfrm>
            <a:off x="664097" y="5783351"/>
            <a:ext cx="70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Row 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A657C6-423C-4A4F-A082-B306BA9A8708}"/>
              </a:ext>
            </a:extLst>
          </p:cNvPr>
          <p:cNvSpPr txBox="1"/>
          <p:nvPr/>
        </p:nvSpPr>
        <p:spPr>
          <a:xfrm>
            <a:off x="1968639" y="582693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Column  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7DF3294-DD92-4CD2-8EEE-D20BAADE1B42}"/>
                  </a:ext>
                </a:extLst>
              </p14:cNvPr>
              <p14:cNvContentPartPr/>
              <p14:nvPr/>
            </p14:nvContentPartPr>
            <p14:xfrm>
              <a:off x="2924175" y="2543025"/>
              <a:ext cx="238320" cy="298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7DF3294-DD92-4CD2-8EEE-D20BAADE1B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8175" y="2471025"/>
                <a:ext cx="3099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B6F9BA6-FDE0-4E8B-8039-EBCB151D4BAE}"/>
                  </a:ext>
                </a:extLst>
              </p14:cNvPr>
              <p14:cNvContentPartPr/>
              <p14:nvPr/>
            </p14:nvContentPartPr>
            <p14:xfrm>
              <a:off x="5324655" y="2273385"/>
              <a:ext cx="152640" cy="129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B6F9BA6-FDE0-4E8B-8039-EBCB151D4B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8655" y="2201385"/>
                <a:ext cx="2242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9567F0B-0A6E-44A7-9314-88F2A4CF0C2F}"/>
                  </a:ext>
                </a:extLst>
              </p14:cNvPr>
              <p14:cNvContentPartPr/>
              <p14:nvPr/>
            </p14:nvContentPartPr>
            <p14:xfrm>
              <a:off x="2886015" y="3333585"/>
              <a:ext cx="209880" cy="201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9567F0B-0A6E-44A7-9314-88F2A4CF0C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0015" y="3261585"/>
                <a:ext cx="2815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8350C1A-F93A-4761-A61D-866900EE6EFB}"/>
                  </a:ext>
                </a:extLst>
              </p14:cNvPr>
              <p14:cNvContentPartPr/>
              <p14:nvPr/>
            </p14:nvContentPartPr>
            <p14:xfrm>
              <a:off x="5334015" y="3685305"/>
              <a:ext cx="143280" cy="108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8350C1A-F93A-4761-A61D-866900EE6E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8015" y="3613305"/>
                <a:ext cx="214920" cy="1544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7868DF4B-A6ED-4CAC-8579-C3B82D0E6847}"/>
              </a:ext>
            </a:extLst>
          </p:cNvPr>
          <p:cNvSpPr txBox="1"/>
          <p:nvPr/>
        </p:nvSpPr>
        <p:spPr>
          <a:xfrm>
            <a:off x="3255355" y="5826938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Relationship  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9CA83FE-6DAA-49C2-A215-869A46010668}"/>
                  </a:ext>
                </a:extLst>
              </p14:cNvPr>
              <p14:cNvContentPartPr/>
              <p14:nvPr/>
            </p14:nvContentPartPr>
            <p14:xfrm>
              <a:off x="2596935" y="1438185"/>
              <a:ext cx="2737440" cy="45792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9CA83FE-6DAA-49C2-A215-869A460106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0815" y="1432065"/>
                <a:ext cx="2749680" cy="4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8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사원</a:t>
            </a:r>
            <a:r>
              <a:rPr lang="en-US" altLang="ko-KR" sz="2000" dirty="0"/>
              <a:t>(</a:t>
            </a:r>
            <a:r>
              <a:rPr lang="ko-KR" altLang="en-US" sz="2000" u="sng" dirty="0"/>
              <a:t>사원번호</a:t>
            </a:r>
            <a:r>
              <a:rPr lang="en-US" altLang="ko-KR" sz="2000" dirty="0"/>
              <a:t>, </a:t>
            </a:r>
            <a:r>
              <a:rPr lang="ko-KR" altLang="en-US" sz="2000" dirty="0"/>
              <a:t>부서번호</a:t>
            </a:r>
            <a:r>
              <a:rPr lang="en-US" altLang="ko-KR" sz="2000" dirty="0"/>
              <a:t>, </a:t>
            </a:r>
            <a:r>
              <a:rPr lang="ko-KR" altLang="en-US" sz="2000" dirty="0"/>
              <a:t>직급</a:t>
            </a:r>
            <a:r>
              <a:rPr lang="en-US" altLang="ko-KR" sz="2000" dirty="0"/>
              <a:t>, </a:t>
            </a:r>
            <a:r>
              <a:rPr lang="ko-KR" altLang="en-US" sz="2000" dirty="0"/>
              <a:t>성별</a:t>
            </a:r>
            <a:r>
              <a:rPr lang="en-US" altLang="ko-KR" sz="2000" dirty="0"/>
              <a:t>, </a:t>
            </a:r>
            <a:r>
              <a:rPr lang="ko-KR" altLang="en-US" sz="2000" dirty="0"/>
              <a:t>입사일</a:t>
            </a:r>
            <a:r>
              <a:rPr lang="en-US" altLang="ko-KR" sz="2000" dirty="0"/>
              <a:t>, </a:t>
            </a:r>
            <a:r>
              <a:rPr lang="ko-KR" altLang="en-US" sz="2000" dirty="0"/>
              <a:t>월급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부서</a:t>
            </a:r>
            <a:r>
              <a:rPr lang="en-US" altLang="ko-KR" sz="2000" dirty="0"/>
              <a:t>(</a:t>
            </a:r>
            <a:r>
              <a:rPr lang="ko-KR" altLang="en-US" sz="2000" u="sng" dirty="0"/>
              <a:t>부서번호</a:t>
            </a:r>
            <a:r>
              <a:rPr lang="en-US" altLang="ko-KR" sz="2000" dirty="0"/>
              <a:t>, </a:t>
            </a:r>
            <a:r>
              <a:rPr lang="ko-KR" altLang="en-US" sz="2000" dirty="0"/>
              <a:t>부서명</a:t>
            </a:r>
            <a:r>
              <a:rPr lang="en-US" altLang="ko-KR" sz="2000" dirty="0"/>
              <a:t>, </a:t>
            </a:r>
            <a:r>
              <a:rPr lang="ko-KR" altLang="en-US" sz="2000" dirty="0"/>
              <a:t>위치</a:t>
            </a:r>
            <a:r>
              <a:rPr lang="en-US" altLang="ko-KR" sz="2000" dirty="0"/>
              <a:t>) </a:t>
            </a:r>
          </a:p>
          <a:p>
            <a:r>
              <a:rPr lang="ko-KR" altLang="en-US" sz="2000" dirty="0"/>
              <a:t>프로젝트</a:t>
            </a:r>
            <a:r>
              <a:rPr lang="en-US" altLang="ko-KR" sz="2000" dirty="0"/>
              <a:t>(</a:t>
            </a:r>
            <a:r>
              <a:rPr lang="ko-KR" altLang="en-US" sz="2000" u="sng" dirty="0"/>
              <a:t>프로젝트번호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프로젝트명</a:t>
            </a:r>
            <a:r>
              <a:rPr lang="en-US" altLang="ko-KR" sz="2000" dirty="0"/>
              <a:t>, </a:t>
            </a:r>
            <a:r>
              <a:rPr lang="ko-KR" altLang="en-US" sz="2000" dirty="0"/>
              <a:t>시작날짜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종료날짜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1800" b="0" dirty="0"/>
              <a:t>사원 테이블의 </a:t>
            </a:r>
            <a:r>
              <a:rPr lang="ko-KR" altLang="en-US" sz="1800" b="0" dirty="0" err="1">
                <a:highlight>
                  <a:srgbClr val="FFFF00"/>
                </a:highlight>
              </a:rPr>
              <a:t>기본키</a:t>
            </a:r>
            <a:r>
              <a:rPr lang="ko-KR" altLang="en-US" sz="1800" b="0" dirty="0" err="1"/>
              <a:t>는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‘</a:t>
            </a:r>
            <a:r>
              <a:rPr lang="ko-KR" altLang="en-US" sz="1800" b="0" dirty="0"/>
              <a:t>사원번호</a:t>
            </a:r>
            <a:r>
              <a:rPr lang="en-US" altLang="ko-KR" sz="1800" b="0" dirty="0"/>
              <a:t>’ </a:t>
            </a:r>
            <a:r>
              <a:rPr lang="ko-KR" altLang="en-US" sz="1800" b="0" dirty="0"/>
              <a:t>이다</a:t>
            </a:r>
            <a:r>
              <a:rPr lang="en-US" altLang="ko-KR" sz="1800" b="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/>
              <a:t>부서 테이블의 </a:t>
            </a:r>
            <a:r>
              <a:rPr lang="ko-KR" altLang="en-US" sz="1800" b="0" dirty="0" err="1">
                <a:highlight>
                  <a:srgbClr val="FFFF00"/>
                </a:highlight>
              </a:rPr>
              <a:t>기본키</a:t>
            </a:r>
            <a:r>
              <a:rPr lang="ko-KR" altLang="en-US" sz="1800" b="0" dirty="0" err="1"/>
              <a:t>는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‘</a:t>
            </a:r>
            <a:r>
              <a:rPr lang="ko-KR" altLang="en-US" sz="1800" b="0" dirty="0"/>
              <a:t>부서번호</a:t>
            </a:r>
            <a:r>
              <a:rPr lang="en-US" altLang="ko-KR" sz="1800" b="0" dirty="0"/>
              <a:t>’ </a:t>
            </a:r>
            <a:r>
              <a:rPr lang="ko-KR" altLang="en-US" sz="1800" b="0" dirty="0"/>
              <a:t>이다</a:t>
            </a:r>
            <a:r>
              <a:rPr lang="en-US" altLang="ko-KR" sz="1800" b="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/>
              <a:t>프로젝트 테이블의 </a:t>
            </a:r>
            <a:r>
              <a:rPr lang="ko-KR" altLang="en-US" sz="1800" b="0" dirty="0" err="1">
                <a:highlight>
                  <a:srgbClr val="FFFF00"/>
                </a:highlight>
              </a:rPr>
              <a:t>기본키</a:t>
            </a:r>
            <a:r>
              <a:rPr lang="ko-KR" altLang="en-US" sz="1800" b="0" dirty="0" err="1"/>
              <a:t>는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‘</a:t>
            </a:r>
            <a:r>
              <a:rPr lang="ko-KR" altLang="en-US" sz="1800" b="0" dirty="0"/>
              <a:t>프로젝트번호</a:t>
            </a:r>
            <a:r>
              <a:rPr lang="en-US" altLang="ko-KR" sz="1800" b="0" dirty="0"/>
              <a:t>’ </a:t>
            </a:r>
            <a:r>
              <a:rPr lang="ko-KR" altLang="en-US" sz="1800" b="0" dirty="0"/>
              <a:t>이다</a:t>
            </a:r>
            <a:r>
              <a:rPr lang="en-US" altLang="ko-KR" sz="1800" b="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/>
              <a:t>사원 테이블의 </a:t>
            </a:r>
            <a:r>
              <a:rPr lang="en-US" altLang="ko-KR" sz="1800" b="0" dirty="0"/>
              <a:t>‘</a:t>
            </a:r>
            <a:r>
              <a:rPr lang="ko-KR" altLang="en-US" sz="1800" b="0" dirty="0"/>
              <a:t>부서번호</a:t>
            </a:r>
            <a:r>
              <a:rPr lang="en-US" altLang="ko-KR" sz="1800" b="0" dirty="0"/>
              <a:t>’</a:t>
            </a:r>
            <a:r>
              <a:rPr lang="ko-KR" altLang="en-US" sz="1800" b="0" dirty="0"/>
              <a:t>는 부서 테이블의 </a:t>
            </a:r>
            <a:r>
              <a:rPr lang="en-US" altLang="ko-KR" sz="1800" b="0" dirty="0"/>
              <a:t>‘</a:t>
            </a:r>
            <a:r>
              <a:rPr lang="ko-KR" altLang="en-US" sz="1800" b="0" dirty="0"/>
              <a:t>부서번호</a:t>
            </a:r>
            <a:r>
              <a:rPr lang="en-US" altLang="ko-KR" sz="1800" b="0" dirty="0"/>
              <a:t>’</a:t>
            </a:r>
            <a:r>
              <a:rPr lang="ko-KR" altLang="en-US" sz="1800" b="0" dirty="0"/>
              <a:t>를</a:t>
            </a:r>
            <a:br>
              <a:rPr lang="en-US" altLang="ko-KR" sz="1800" b="0" dirty="0"/>
            </a:br>
            <a:r>
              <a:rPr lang="ko-KR" altLang="en-US" sz="1800" b="0" dirty="0"/>
              <a:t>참조하는 </a:t>
            </a:r>
            <a:r>
              <a:rPr lang="ko-KR" altLang="en-US" sz="18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외래키</a:t>
            </a:r>
            <a:r>
              <a:rPr lang="ko-KR" altLang="en-US" sz="1800" b="0" dirty="0" err="1"/>
              <a:t>이다</a:t>
            </a:r>
            <a:r>
              <a:rPr lang="en-US" altLang="ko-KR" sz="1800" b="0" dirty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1800" b="0" dirty="0"/>
              <a:t>사원 테이블과 프로젝트 테이블은 </a:t>
            </a:r>
            <a:r>
              <a:rPr lang="ko-KR" altLang="en-US" sz="1800" b="0" dirty="0">
                <a:highlight>
                  <a:srgbClr val="FFFF00"/>
                </a:highlight>
              </a:rPr>
              <a:t>다대다</a:t>
            </a:r>
            <a:r>
              <a:rPr lang="en-US" altLang="ko-KR" sz="1800" b="0" dirty="0">
                <a:highlight>
                  <a:srgbClr val="FFFF00"/>
                </a:highlight>
              </a:rPr>
              <a:t>(</a:t>
            </a:r>
            <a:r>
              <a:rPr lang="en-US" altLang="ko-KR" sz="1800" b="0" dirty="0" err="1">
                <a:highlight>
                  <a:srgbClr val="FFFF00"/>
                </a:highlight>
              </a:rPr>
              <a:t>m:n</a:t>
            </a:r>
            <a:r>
              <a:rPr lang="en-US" altLang="ko-KR" sz="1800" b="0" dirty="0">
                <a:highlight>
                  <a:srgbClr val="FFFF00"/>
                </a:highlight>
              </a:rPr>
              <a:t>) </a:t>
            </a:r>
            <a:r>
              <a:rPr lang="ko-KR" altLang="en-US" sz="1800" b="0" dirty="0">
                <a:highlight>
                  <a:srgbClr val="FFFF00"/>
                </a:highlight>
              </a:rPr>
              <a:t>관계</a:t>
            </a:r>
            <a:r>
              <a:rPr lang="ko-KR" altLang="en-US" sz="1800" b="0" dirty="0"/>
              <a:t>이므로 프로젝트에 참여한 사원 명단을 별도로 관리하는 </a:t>
            </a:r>
            <a:r>
              <a:rPr lang="ko-KR" altLang="en-US" sz="1800" b="0" dirty="0">
                <a:highlight>
                  <a:srgbClr val="FFFF00"/>
                </a:highlight>
              </a:rPr>
              <a:t>프로젝트현황 테이블이 추가로 필요</a:t>
            </a:r>
            <a:r>
              <a:rPr lang="ko-KR" altLang="en-US" sz="1800" b="0" dirty="0"/>
              <a:t>하다</a:t>
            </a:r>
            <a:r>
              <a:rPr lang="en-US" altLang="ko-KR" sz="1800" b="0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개념적 설계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53774-DAC7-4853-903F-CF5AFF661B9A}"/>
              </a:ext>
            </a:extLst>
          </p:cNvPr>
          <p:cNvSpPr txBox="1"/>
          <p:nvPr/>
        </p:nvSpPr>
        <p:spPr>
          <a:xfrm>
            <a:off x="3739480" y="5248458"/>
            <a:ext cx="484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사원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M:1 - </a:t>
            </a:r>
            <a:r>
              <a:rPr lang="ko-KR" altLang="en-US" dirty="0"/>
              <a:t>프로젝트 현황</a:t>
            </a:r>
            <a:r>
              <a:rPr lang="en-US" altLang="ko-KR" dirty="0"/>
              <a:t> - 1:M - </a:t>
            </a:r>
            <a:r>
              <a:rPr lang="ko-KR" altLang="en-US" dirty="0"/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83703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개체에 대한 상세사항을 설계한다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실습</a:t>
            </a:r>
            <a:r>
              <a:rPr lang="en-US" altLang="ko-KR" b="1" dirty="0"/>
              <a:t>. </a:t>
            </a:r>
            <a:r>
              <a:rPr lang="ko-KR" altLang="en-US" b="1" dirty="0"/>
              <a:t>데이터베이스 오브젝트 설계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32362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val="3251104204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3765718706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1247519410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864224012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2105518932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107817136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725028830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462870991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0449324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259572814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876769947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1374663841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DEPARTMENT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415117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1601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6112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0496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DEPT_NAME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4786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DEPT_LOCATION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89133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479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7768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134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072DC4-1B1F-4B07-B1AA-79E7730B64EE}"/>
              </a:ext>
            </a:extLst>
          </p:cNvPr>
          <p:cNvSpPr txBox="1"/>
          <p:nvPr/>
        </p:nvSpPr>
        <p:spPr>
          <a:xfrm>
            <a:off x="1331640" y="4952574"/>
            <a:ext cx="2242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solidFill>
                  <a:srgbClr val="FF0000"/>
                </a:solidFill>
              </a:rPr>
              <a:t>논리칼럼명</a:t>
            </a:r>
            <a:r>
              <a:rPr lang="en-US" altLang="ko-KR" sz="1050" dirty="0">
                <a:solidFill>
                  <a:srgbClr val="FF0000"/>
                </a:solidFill>
              </a:rPr>
              <a:t>:</a:t>
            </a:r>
            <a:r>
              <a:rPr lang="ko-KR" altLang="en-US" sz="1050" dirty="0">
                <a:solidFill>
                  <a:srgbClr val="FF0000"/>
                </a:solidFill>
              </a:rPr>
              <a:t> 알아보기 쉽게 한글</a:t>
            </a:r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ko-KR" altLang="en-US" sz="1050" dirty="0" err="1">
                <a:solidFill>
                  <a:srgbClr val="FF0000"/>
                </a:solidFill>
              </a:rPr>
              <a:t>물리칼럼명</a:t>
            </a:r>
            <a:r>
              <a:rPr lang="en-US" altLang="ko-KR" sz="1050" dirty="0">
                <a:solidFill>
                  <a:srgbClr val="FF0000"/>
                </a:solidFill>
              </a:rPr>
              <a:t>: </a:t>
            </a:r>
            <a:r>
              <a:rPr lang="ko-KR" altLang="en-US" sz="1050" dirty="0">
                <a:solidFill>
                  <a:srgbClr val="FF0000"/>
                </a:solidFill>
              </a:rPr>
              <a:t>실제로 저장할 </a:t>
            </a:r>
            <a:r>
              <a:rPr lang="ko-KR" altLang="en-US" sz="1050" dirty="0" err="1">
                <a:solidFill>
                  <a:srgbClr val="FF0000"/>
                </a:solidFill>
              </a:rPr>
              <a:t>칼럼명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B63C2-DDFD-41BA-8BB1-016662B6E5FE}"/>
              </a:ext>
            </a:extLst>
          </p:cNvPr>
          <p:cNvSpPr txBox="1"/>
          <p:nvPr/>
        </p:nvSpPr>
        <p:spPr>
          <a:xfrm>
            <a:off x="4979440" y="2328624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NOT NULL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EF9D0-4AFB-4659-86A5-1056295259A7}"/>
              </a:ext>
            </a:extLst>
          </p:cNvPr>
          <p:cNvSpPr txBox="1"/>
          <p:nvPr/>
        </p:nvSpPr>
        <p:spPr>
          <a:xfrm>
            <a:off x="4565154" y="4975658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PK</a:t>
            </a:r>
            <a:r>
              <a:rPr lang="ko-KR" altLang="en-US" sz="1200" dirty="0"/>
              <a:t>를 지정하면 </a:t>
            </a:r>
            <a:r>
              <a:rPr lang="en-US" altLang="ko-KR" sz="1200" dirty="0"/>
              <a:t>UQ</a:t>
            </a:r>
            <a:r>
              <a:rPr lang="ko-KR" altLang="en-US" sz="1200" dirty="0"/>
              <a:t>는 지정할 수 없다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unique</a:t>
            </a:r>
            <a:r>
              <a:rPr lang="ko-KR" altLang="en-US" sz="1200" dirty="0"/>
              <a:t>는 자동으로 가져지는 개념이라고 생각</a:t>
            </a:r>
          </a:p>
        </p:txBody>
      </p:sp>
    </p:spTree>
    <p:extLst>
      <p:ext uri="{BB962C8B-B14F-4D97-AF65-F5344CB8AC3E}">
        <p14:creationId xmlns:p14="http://schemas.microsoft.com/office/powerpoint/2010/main" val="337280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23324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val="3375812868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1197257825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715916829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3776418639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3307047881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4117820450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409157446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016386156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779836357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4252083551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1742426884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1395288794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EMPLOYEE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77008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880579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8686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07343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DEPARTMENT(DEPT_NO)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67721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POSITION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04611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00499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HIRE_DATE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00806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월급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SALARY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23700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개체에 대한 상세사항을 설계한다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실습</a:t>
            </a:r>
            <a:r>
              <a:rPr lang="en-US" altLang="ko-KR" b="1" dirty="0"/>
              <a:t>. </a:t>
            </a:r>
            <a:r>
              <a:rPr lang="ko-KR" altLang="en-US" b="1" dirty="0"/>
              <a:t>데이터베이스 오브젝트 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1DBBC-3D27-4B17-9F46-7ABB40954ED9}"/>
              </a:ext>
            </a:extLst>
          </p:cNvPr>
          <p:cNvSpPr txBox="1"/>
          <p:nvPr/>
        </p:nvSpPr>
        <p:spPr>
          <a:xfrm>
            <a:off x="6472569" y="4949607"/>
            <a:ext cx="23839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DEPARTMENT </a:t>
            </a:r>
            <a:r>
              <a:rPr lang="ko-KR" altLang="en-US" sz="1050" dirty="0"/>
              <a:t>테이블의 </a:t>
            </a:r>
            <a:r>
              <a:rPr lang="en-US" altLang="ko-KR" sz="1050" dirty="0"/>
              <a:t>DEPT_NO</a:t>
            </a:r>
            <a:r>
              <a:rPr lang="ko-KR" altLang="en-US" sz="1050" dirty="0"/>
              <a:t>가</a:t>
            </a:r>
            <a:endParaRPr lang="en-US" altLang="ko-KR" sz="1050" dirty="0"/>
          </a:p>
          <a:p>
            <a:r>
              <a:rPr lang="ko-KR" altLang="en-US" sz="1050" dirty="0"/>
              <a:t>참조하는 </a:t>
            </a:r>
            <a:r>
              <a:rPr lang="ko-KR" altLang="en-US" sz="1050" dirty="0" err="1"/>
              <a:t>기본키이다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B8B2C-02B2-4752-98A7-F9489956B817}"/>
              </a:ext>
            </a:extLst>
          </p:cNvPr>
          <p:cNvSpPr txBox="1"/>
          <p:nvPr/>
        </p:nvSpPr>
        <p:spPr>
          <a:xfrm>
            <a:off x="5646862" y="10818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정의서</a:t>
            </a:r>
          </a:p>
        </p:txBody>
      </p:sp>
    </p:spTree>
    <p:extLst>
      <p:ext uri="{BB962C8B-B14F-4D97-AF65-F5344CB8AC3E}">
        <p14:creationId xmlns:p14="http://schemas.microsoft.com/office/powerpoint/2010/main" val="205324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92172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val="4232816163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1944905313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243855933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2174233093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1130645511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591356533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320003766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997353318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649289458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470022889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3079283882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565871401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930102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7343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59123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PJT_NO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55354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PJT_NAME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776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종료날짜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BEGIN_DATE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14769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시작날짜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0227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18232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9443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개체에 대한 상세사항을 설계한다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실습</a:t>
            </a:r>
            <a:r>
              <a:rPr lang="en-US" altLang="ko-KR" b="1" dirty="0"/>
              <a:t>. </a:t>
            </a:r>
            <a:r>
              <a:rPr lang="ko-KR" altLang="en-US" b="1" dirty="0"/>
              <a:t>데이터베이스 오브젝트 설계</a:t>
            </a:r>
          </a:p>
        </p:txBody>
      </p:sp>
    </p:spTree>
    <p:extLst>
      <p:ext uri="{BB962C8B-B14F-4D97-AF65-F5344CB8AC3E}">
        <p14:creationId xmlns:p14="http://schemas.microsoft.com/office/powerpoint/2010/main" val="326154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16544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val="3358325058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1884972125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3637330387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2539942442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3215800563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296951174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62112296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09018100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14210428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388145849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41681294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3874785004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PROCEEDING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820822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프로젝트진행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85034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0824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PCD_NO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018047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EMPLOYEE(EMP_NO)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889274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PJT_NO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PROJECT(PJT_NO)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43167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6359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5670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7948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개체에 대한 상세사항을 설계한다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실습</a:t>
            </a:r>
            <a:r>
              <a:rPr lang="en-US" altLang="ko-KR" b="1" dirty="0"/>
              <a:t>. </a:t>
            </a:r>
            <a:r>
              <a:rPr lang="ko-KR" altLang="en-US" b="1" dirty="0"/>
              <a:t>데이터베이스 오브젝트 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336CB-B52A-4A95-A8A7-E447F789DD39}"/>
              </a:ext>
            </a:extLst>
          </p:cNvPr>
          <p:cNvSpPr txBox="1"/>
          <p:nvPr/>
        </p:nvSpPr>
        <p:spPr>
          <a:xfrm>
            <a:off x="1979712" y="5333954"/>
            <a:ext cx="3052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M:N </a:t>
            </a:r>
            <a:r>
              <a:rPr lang="ko-KR" altLang="en-US" sz="1200" dirty="0"/>
              <a:t>관계 때문에 만들어지는 테이블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순번을 임의로 만들어 기본키로 지정했고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사원번호와 프로젝트 번호가 </a:t>
            </a:r>
            <a:r>
              <a:rPr lang="ko-KR" altLang="en-US" sz="1200" dirty="0" err="1"/>
              <a:t>외래키이다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4155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57129</TotalTime>
  <Words>866</Words>
  <Application>Microsoft Office PowerPoint</Application>
  <PresentationFormat>화면 슬라이드 쇼(4:3)</PresentationFormat>
  <Paragraphs>439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함초롬바탕</vt:lpstr>
      <vt:lpstr>Arial</vt:lpstr>
      <vt:lpstr>Wingdings</vt:lpstr>
      <vt:lpstr>각</vt:lpstr>
      <vt:lpstr>오브젝트 생성 계획 및 생성</vt:lpstr>
      <vt:lpstr>PowerPoint 프레젠테이션</vt:lpstr>
      <vt:lpstr>데이터베이스 요구사항 분석</vt:lpstr>
      <vt:lpstr>PowerPoint 프레젠테이션</vt:lpstr>
      <vt:lpstr>개념적 설계 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Ji Sihyeon</cp:lastModifiedBy>
  <cp:revision>375</cp:revision>
  <dcterms:created xsi:type="dcterms:W3CDTF">2018-05-10T00:35:19Z</dcterms:created>
  <dcterms:modified xsi:type="dcterms:W3CDTF">2022-02-21T06:32:02Z</dcterms:modified>
</cp:coreProperties>
</file>