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7772400" cy="1005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264960" y="225360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264960" y="551268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26496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397620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26496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271368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516240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26496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271368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516240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 name="PlaceHolder 2"/>
          <p:cNvSpPr>
            <a:spLocks noGrp="1"/>
          </p:cNvSpPr>
          <p:nvPr>
            <p:ph type="subTitle"/>
          </p:nvPr>
        </p:nvSpPr>
        <p:spPr>
          <a:xfrm>
            <a:off x="264960" y="2253600"/>
            <a:ext cx="7242120" cy="6239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body"/>
          </p:nvPr>
        </p:nvSpPr>
        <p:spPr>
          <a:xfrm>
            <a:off x="264960" y="2253600"/>
            <a:ext cx="7242120" cy="6239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type="body"/>
          </p:nvPr>
        </p:nvSpPr>
        <p:spPr>
          <a:xfrm>
            <a:off x="26496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49" name="PlaceHolder 3"/>
          <p:cNvSpPr>
            <a:spLocks noGrp="1"/>
          </p:cNvSpPr>
          <p:nvPr>
            <p:ph type="body"/>
          </p:nvPr>
        </p:nvSpPr>
        <p:spPr>
          <a:xfrm>
            <a:off x="397620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64960" y="870120"/>
            <a:ext cx="7242120" cy="5191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3"/>
          <p:cNvSpPr>
            <a:spLocks noGrp="1"/>
          </p:cNvSpPr>
          <p:nvPr>
            <p:ph type="body"/>
          </p:nvPr>
        </p:nvSpPr>
        <p:spPr>
          <a:xfrm>
            <a:off x="397620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4"/>
          <p:cNvSpPr>
            <a:spLocks noGrp="1"/>
          </p:cNvSpPr>
          <p:nvPr>
            <p:ph type="body"/>
          </p:nvPr>
        </p:nvSpPr>
        <p:spPr>
          <a:xfrm>
            <a:off x="26496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264960" y="2253600"/>
            <a:ext cx="7242120" cy="6239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26496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397620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264960" y="551268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264960" y="225360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264960" y="551268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26496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5"/>
          <p:cNvSpPr>
            <a:spLocks noGrp="1"/>
          </p:cNvSpPr>
          <p:nvPr>
            <p:ph type="body"/>
          </p:nvPr>
        </p:nvSpPr>
        <p:spPr>
          <a:xfrm>
            <a:off x="397620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26496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271368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4"/>
          <p:cNvSpPr>
            <a:spLocks noGrp="1"/>
          </p:cNvSpPr>
          <p:nvPr>
            <p:ph type="body"/>
          </p:nvPr>
        </p:nvSpPr>
        <p:spPr>
          <a:xfrm>
            <a:off x="516240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5"/>
          <p:cNvSpPr>
            <a:spLocks noGrp="1"/>
          </p:cNvSpPr>
          <p:nvPr>
            <p:ph type="body"/>
          </p:nvPr>
        </p:nvSpPr>
        <p:spPr>
          <a:xfrm>
            <a:off x="26496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6"/>
          <p:cNvSpPr>
            <a:spLocks noGrp="1"/>
          </p:cNvSpPr>
          <p:nvPr>
            <p:ph type="body"/>
          </p:nvPr>
        </p:nvSpPr>
        <p:spPr>
          <a:xfrm>
            <a:off x="271368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7"/>
          <p:cNvSpPr>
            <a:spLocks noGrp="1"/>
          </p:cNvSpPr>
          <p:nvPr>
            <p:ph type="body"/>
          </p:nvPr>
        </p:nvSpPr>
        <p:spPr>
          <a:xfrm>
            <a:off x="516240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subTitle"/>
          </p:nvPr>
        </p:nvSpPr>
        <p:spPr>
          <a:xfrm>
            <a:off x="264960" y="2253600"/>
            <a:ext cx="7242120" cy="6239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type="body"/>
          </p:nvPr>
        </p:nvSpPr>
        <p:spPr>
          <a:xfrm>
            <a:off x="264960" y="2253600"/>
            <a:ext cx="7242120" cy="6239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body"/>
          </p:nvPr>
        </p:nvSpPr>
        <p:spPr>
          <a:xfrm>
            <a:off x="26496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3"/>
          <p:cNvSpPr>
            <a:spLocks noGrp="1"/>
          </p:cNvSpPr>
          <p:nvPr>
            <p:ph type="body"/>
          </p:nvPr>
        </p:nvSpPr>
        <p:spPr>
          <a:xfrm>
            <a:off x="397620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264960" y="2253600"/>
            <a:ext cx="7242120" cy="6239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264960" y="870120"/>
            <a:ext cx="7242120" cy="5191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3"/>
          <p:cNvSpPr>
            <a:spLocks noGrp="1"/>
          </p:cNvSpPr>
          <p:nvPr>
            <p:ph type="body"/>
          </p:nvPr>
        </p:nvSpPr>
        <p:spPr>
          <a:xfrm>
            <a:off x="397620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94" name="PlaceHolder 4"/>
          <p:cNvSpPr>
            <a:spLocks noGrp="1"/>
          </p:cNvSpPr>
          <p:nvPr>
            <p:ph type="body"/>
          </p:nvPr>
        </p:nvSpPr>
        <p:spPr>
          <a:xfrm>
            <a:off x="26496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26496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4"/>
          <p:cNvSpPr>
            <a:spLocks noGrp="1"/>
          </p:cNvSpPr>
          <p:nvPr>
            <p:ph type="body"/>
          </p:nvPr>
        </p:nvSpPr>
        <p:spPr>
          <a:xfrm>
            <a:off x="397620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4"/>
          <p:cNvSpPr>
            <a:spLocks noGrp="1"/>
          </p:cNvSpPr>
          <p:nvPr>
            <p:ph type="body"/>
          </p:nvPr>
        </p:nvSpPr>
        <p:spPr>
          <a:xfrm>
            <a:off x="264960" y="551268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type="body"/>
          </p:nvPr>
        </p:nvSpPr>
        <p:spPr>
          <a:xfrm>
            <a:off x="264960" y="225360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264960" y="551268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26496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5"/>
          <p:cNvSpPr>
            <a:spLocks noGrp="1"/>
          </p:cNvSpPr>
          <p:nvPr>
            <p:ph type="body"/>
          </p:nvPr>
        </p:nvSpPr>
        <p:spPr>
          <a:xfrm>
            <a:off x="397620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26496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271368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4"/>
          <p:cNvSpPr>
            <a:spLocks noGrp="1"/>
          </p:cNvSpPr>
          <p:nvPr>
            <p:ph type="body"/>
          </p:nvPr>
        </p:nvSpPr>
        <p:spPr>
          <a:xfrm>
            <a:off x="5162400" y="225360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5"/>
          <p:cNvSpPr>
            <a:spLocks noGrp="1"/>
          </p:cNvSpPr>
          <p:nvPr>
            <p:ph type="body"/>
          </p:nvPr>
        </p:nvSpPr>
        <p:spPr>
          <a:xfrm>
            <a:off x="26496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6"/>
          <p:cNvSpPr>
            <a:spLocks noGrp="1"/>
          </p:cNvSpPr>
          <p:nvPr>
            <p:ph type="body"/>
          </p:nvPr>
        </p:nvSpPr>
        <p:spPr>
          <a:xfrm>
            <a:off x="271368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7"/>
          <p:cNvSpPr>
            <a:spLocks noGrp="1"/>
          </p:cNvSpPr>
          <p:nvPr>
            <p:ph type="body"/>
          </p:nvPr>
        </p:nvSpPr>
        <p:spPr>
          <a:xfrm>
            <a:off x="5162400" y="5512680"/>
            <a:ext cx="23317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26496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397620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64960" y="870120"/>
            <a:ext cx="7242120" cy="5191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397620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26496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264960" y="2253600"/>
            <a:ext cx="3534120" cy="62395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3976200" y="551268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4960" y="870120"/>
            <a:ext cx="7242120" cy="1119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26496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3976200" y="2253600"/>
            <a:ext cx="3534120" cy="29761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264960" y="5512680"/>
            <a:ext cx="7242120" cy="29761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964440"/>
            <a:ext cx="32040" cy="931320"/>
          </a:xfrm>
          <a:prstGeom prst="rect">
            <a:avLst/>
          </a:prstGeom>
          <a:solidFill>
            <a:srgbClr val="02b4e5"/>
          </a:solidFill>
          <a:ln>
            <a:noFill/>
          </a:ln>
        </p:spPr>
        <p:style>
          <a:lnRef idx="0"/>
          <a:fillRef idx="0"/>
          <a:effectRef idx="0"/>
          <a:fontRef idx="minor"/>
        </p:style>
      </p:sp>
      <p:pic>
        <p:nvPicPr>
          <p:cNvPr id="1" name="Google Shape;54;p13" descr=""/>
          <p:cNvPicPr/>
          <p:nvPr/>
        </p:nvPicPr>
        <p:blipFill>
          <a:blip r:embed="rId2"/>
          <a:stretch/>
        </p:blipFill>
        <p:spPr>
          <a:xfrm>
            <a:off x="6744240" y="8934840"/>
            <a:ext cx="807840" cy="272880"/>
          </a:xfrm>
          <a:prstGeom prst="rect">
            <a:avLst/>
          </a:prstGeom>
          <a:ln>
            <a:noFill/>
          </a:ln>
        </p:spPr>
      </p:pic>
      <p:sp>
        <p:nvSpPr>
          <p:cNvPr id="2" name="PlaceHolder 2"/>
          <p:cNvSpPr>
            <a:spLocks noGrp="1"/>
          </p:cNvSpPr>
          <p:nvPr>
            <p:ph type="title"/>
          </p:nvPr>
        </p:nvSpPr>
        <p:spPr>
          <a:xfrm>
            <a:off x="264960" y="1456200"/>
            <a:ext cx="7242120" cy="4013640"/>
          </a:xfrm>
          <a:prstGeom prst="rect">
            <a:avLst/>
          </a:prstGeom>
        </p:spPr>
        <p:txBody>
          <a:bodyPr tIns="91440" bIns="91440" anchor="b">
            <a:no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3" name="PlaceHolder 3"/>
          <p:cNvSpPr>
            <a:spLocks noGrp="1"/>
          </p:cNvSpPr>
          <p:nvPr>
            <p:ph type="body"/>
          </p:nvPr>
        </p:nvSpPr>
        <p:spPr>
          <a:xfrm>
            <a:off x="388440" y="2353320"/>
            <a:ext cx="6994800" cy="5833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964440"/>
            <a:ext cx="32040" cy="931320"/>
          </a:xfrm>
          <a:prstGeom prst="rect">
            <a:avLst/>
          </a:prstGeom>
          <a:solidFill>
            <a:srgbClr val="02b4e5"/>
          </a:solidFill>
          <a:ln>
            <a:noFill/>
          </a:ln>
        </p:spPr>
        <p:style>
          <a:lnRef idx="0"/>
          <a:fillRef idx="0"/>
          <a:effectRef idx="0"/>
          <a:fontRef idx="minor"/>
        </p:style>
      </p:sp>
      <p:sp>
        <p:nvSpPr>
          <p:cNvPr id="41" name="PlaceHolder 2"/>
          <p:cNvSpPr>
            <a:spLocks noGrp="1"/>
          </p:cNvSpPr>
          <p:nvPr>
            <p:ph type="title"/>
          </p:nvPr>
        </p:nvSpPr>
        <p:spPr>
          <a:xfrm>
            <a:off x="264960" y="870120"/>
            <a:ext cx="7242120" cy="1119600"/>
          </a:xfrm>
          <a:prstGeom prst="rect">
            <a:avLst/>
          </a:prstGeom>
        </p:spPr>
        <p:txBody>
          <a:bodyPr tIns="91440" bIns="91440" anchor="ctr">
            <a:noAutofit/>
          </a:bodyPr>
          <a:p>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42" name="PlaceHolder 3"/>
          <p:cNvSpPr>
            <a:spLocks noGrp="1"/>
          </p:cNvSpPr>
          <p:nvPr>
            <p:ph type="body"/>
          </p:nvPr>
        </p:nvSpPr>
        <p:spPr>
          <a:xfrm>
            <a:off x="264960" y="2253600"/>
            <a:ext cx="7242120" cy="62395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000" spc="-1" strike="noStrike">
                <a:solidFill>
                  <a:srgbClr val="000000"/>
                </a:solidFill>
                <a:latin typeface="Arial"/>
              </a:rPr>
              <a:t>Second Outline Level</a:t>
            </a:r>
            <a:endParaRPr b="0" lang="en-US" sz="3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000" spc="-1" strike="noStrike">
                <a:solidFill>
                  <a:srgbClr val="000000"/>
                </a:solidFill>
                <a:latin typeface="Arial"/>
              </a:rPr>
              <a:t>Third Outline Level</a:t>
            </a:r>
            <a:endParaRPr b="0" lang="en-US" sz="3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000" spc="-1" strike="noStrike">
                <a:solidFill>
                  <a:srgbClr val="000000"/>
                </a:solidFill>
                <a:latin typeface="Arial"/>
              </a:rPr>
              <a:t>Fourth Outline Level</a:t>
            </a:r>
            <a:endParaRPr b="0" lang="en-US" sz="3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000" spc="-1" strike="noStrike">
                <a:solidFill>
                  <a:srgbClr val="000000"/>
                </a:solidFill>
                <a:latin typeface="Arial"/>
              </a:rPr>
              <a:t>Fifth Outline Level</a:t>
            </a:r>
            <a:endParaRPr b="0" lang="en-US" sz="3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000" spc="-1" strike="noStrike">
                <a:solidFill>
                  <a:srgbClr val="000000"/>
                </a:solidFill>
                <a:latin typeface="Arial"/>
              </a:rPr>
              <a:t>Sixth Outline Level</a:t>
            </a:r>
            <a:endParaRPr b="0" lang="en-US" sz="3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000" spc="-1" strike="noStrike">
                <a:solidFill>
                  <a:srgbClr val="000000"/>
                </a:solidFill>
                <a:latin typeface="Arial"/>
              </a:rPr>
              <a:t>Seventh Outline Level</a:t>
            </a:r>
            <a:endParaRPr b="0" lang="en-US"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540800" y="1689480"/>
            <a:ext cx="4690440" cy="3404520"/>
          </a:xfrm>
          <a:prstGeom prst="rect">
            <a:avLst/>
          </a:prstGeom>
        </p:spPr>
        <p:txBody>
          <a:bodyPr lIns="34200" rIns="34200" tIns="34200" bIns="34200" anchor="b">
            <a:no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80" name="PlaceHolder 2"/>
          <p:cNvSpPr>
            <a:spLocks noGrp="1"/>
          </p:cNvSpPr>
          <p:nvPr>
            <p:ph type="body"/>
          </p:nvPr>
        </p:nvSpPr>
        <p:spPr>
          <a:xfrm>
            <a:off x="1540800" y="5186520"/>
            <a:ext cx="4690440" cy="1165320"/>
          </a:xfrm>
          <a:prstGeom prst="rect">
            <a:avLst/>
          </a:prstGeom>
        </p:spPr>
        <p:txBody>
          <a:bodyPr lIns="34200" rIns="34200" tIns="34200" bIns="34200">
            <a:noAutofit/>
          </a:bodyPr>
          <a:p>
            <a:pPr marL="432000" indent="-324000">
              <a:spcBef>
                <a:spcPts val="1417"/>
              </a:spcBef>
              <a:buClr>
                <a:srgbClr val="000000"/>
              </a:buClr>
              <a:buSzPct val="45000"/>
              <a:buFont typeface="Wingdings" charset="2"/>
              <a:buChar char=""/>
            </a:pPr>
            <a:r>
              <a:rPr b="0" lang="en-US" sz="1700" spc="-1" strike="noStrike">
                <a:solidFill>
                  <a:srgbClr val="000000"/>
                </a:solidFill>
                <a:latin typeface="Arial"/>
              </a:rPr>
              <a:t>Click to edit the outline text format</a:t>
            </a:r>
            <a:endParaRPr b="0" lang="en-US" sz="17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700" spc="-1" strike="noStrike">
                <a:solidFill>
                  <a:srgbClr val="000000"/>
                </a:solidFill>
                <a:latin typeface="Arial"/>
              </a:rPr>
              <a:t>Second Outline Level</a:t>
            </a:r>
            <a:endParaRPr b="0" lang="en-US" sz="17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700" spc="-1" strike="noStrike">
                <a:solidFill>
                  <a:srgbClr val="000000"/>
                </a:solidFill>
                <a:latin typeface="Arial"/>
              </a:rPr>
              <a:t>Third Outline Level</a:t>
            </a:r>
            <a:endParaRPr b="0" lang="en-US" sz="17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700" spc="-1" strike="noStrike">
                <a:solidFill>
                  <a:srgbClr val="000000"/>
                </a:solidFill>
                <a:latin typeface="Arial"/>
              </a:rPr>
              <a:t>Fourth Outline Level</a:t>
            </a:r>
            <a:endParaRPr b="0" lang="en-US" sz="17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700" spc="-1" strike="noStrike">
                <a:solidFill>
                  <a:srgbClr val="000000"/>
                </a:solidFill>
                <a:latin typeface="Arial"/>
              </a:rPr>
              <a:t>Fifth Outline Level</a:t>
            </a:r>
            <a:endParaRPr b="0" lang="en-US" sz="17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700" spc="-1" strike="noStrike">
                <a:solidFill>
                  <a:srgbClr val="000000"/>
                </a:solidFill>
                <a:latin typeface="Arial"/>
              </a:rPr>
              <a:t>Sixth Outline Level</a:t>
            </a:r>
            <a:endParaRPr b="0" lang="en-US" sz="17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700" spc="-1" strike="noStrike">
                <a:solidFill>
                  <a:srgbClr val="000000"/>
                </a:solidFill>
                <a:latin typeface="Arial"/>
              </a:rPr>
              <a:t>Seventh Outline Level</a:t>
            </a:r>
            <a:endParaRPr b="0" lang="en-US" sz="1700" spc="-1" strike="noStrike">
              <a:solidFill>
                <a:srgbClr val="000000"/>
              </a:solidFill>
              <a:latin typeface="Arial"/>
            </a:endParaRPr>
          </a:p>
        </p:txBody>
      </p:sp>
      <p:sp>
        <p:nvSpPr>
          <p:cNvPr id="81" name="PlaceHolder 3"/>
          <p:cNvSpPr>
            <a:spLocks noGrp="1"/>
          </p:cNvSpPr>
          <p:nvPr>
            <p:ph type="sldNum"/>
          </p:nvPr>
        </p:nvSpPr>
        <p:spPr>
          <a:xfrm>
            <a:off x="3804480" y="9541080"/>
            <a:ext cx="157320" cy="374760"/>
          </a:xfrm>
          <a:prstGeom prst="rect">
            <a:avLst/>
          </a:prstGeom>
        </p:spPr>
        <p:txBody>
          <a:bodyPr lIns="26640" rIns="26640" tIns="26640" bIns="26640">
            <a:noAutofit/>
          </a:bodyPr>
          <a:p>
            <a:pPr algn="ctr">
              <a:lnSpc>
                <a:spcPct val="100000"/>
              </a:lnSpc>
              <a:tabLst>
                <a:tab algn="l" pos="0"/>
              </a:tabLst>
            </a:pPr>
            <a:fld id="{265141B4-8486-484E-9058-3FD0717858DD}" type="slidenum">
              <a:rPr b="0" lang="en" sz="900" spc="-1" strike="noStrike">
                <a:solidFill>
                  <a:srgbClr val="000000"/>
                </a:solidFill>
                <a:latin typeface="Helvetica Neue"/>
                <a:ea typeface="Helvetica Neu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drive.google.com/file/d/14SgnE_0wNpuPdF5ss94GGqIBfcxLnpIF/view" TargetMode="External"/><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hyperlink" Target="https://drive.google.com/file/d/14SgnE_0wNpuPdF5ss94GGqIBfcxLnpIF/view" TargetMode="External"/><Relationship Id="rId2" Type="http://schemas.openxmlformats.org/officeDocument/2006/relationships/hyperlink" Target="https://drive.google.com/file/d/1YdBZPpaIQvnD9NbgkeLMb5PeFtnhGGRP/view?usp=sharing" TargetMode="External"/><Relationship Id="rId3"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18" name="CustomShape 1"/>
          <p:cNvSpPr/>
          <p:nvPr/>
        </p:nvSpPr>
        <p:spPr>
          <a:xfrm rot="16200000">
            <a:off x="4269960" y="6556680"/>
            <a:ext cx="3501720" cy="3501720"/>
          </a:xfrm>
          <a:prstGeom prst="rtTriangle">
            <a:avLst/>
          </a:prstGeom>
          <a:solidFill>
            <a:schemeClr val="lt1"/>
          </a:solidFill>
          <a:ln w="9360">
            <a:solidFill>
              <a:schemeClr val="lt1"/>
            </a:solidFill>
            <a:round/>
          </a:ln>
        </p:spPr>
        <p:style>
          <a:lnRef idx="0"/>
          <a:fillRef idx="0"/>
          <a:effectRef idx="0"/>
          <a:fontRef idx="minor"/>
        </p:style>
      </p:sp>
      <p:pic>
        <p:nvPicPr>
          <p:cNvPr id="119" name="Google Shape;177;p51" descr=""/>
          <p:cNvPicPr/>
          <p:nvPr/>
        </p:nvPicPr>
        <p:blipFill>
          <a:blip r:embed="rId1"/>
          <a:stretch/>
        </p:blipFill>
        <p:spPr>
          <a:xfrm>
            <a:off x="6049440" y="8353800"/>
            <a:ext cx="1374840" cy="1374840"/>
          </a:xfrm>
          <a:prstGeom prst="rect">
            <a:avLst/>
          </a:prstGeom>
          <a:ln>
            <a:noFill/>
          </a:ln>
        </p:spPr>
      </p:pic>
      <p:pic>
        <p:nvPicPr>
          <p:cNvPr id="120" name="Google Shape;178;p51" descr=""/>
          <p:cNvPicPr/>
          <p:nvPr/>
        </p:nvPicPr>
        <p:blipFill>
          <a:blip r:embed="rId2"/>
          <a:stretch/>
        </p:blipFill>
        <p:spPr>
          <a:xfrm>
            <a:off x="1146240" y="2111400"/>
            <a:ext cx="5479560" cy="5479560"/>
          </a:xfrm>
          <a:prstGeom prst="rect">
            <a:avLst/>
          </a:prstGeom>
          <a:ln>
            <a:noFill/>
          </a:ln>
        </p:spPr>
      </p:pic>
      <p:sp>
        <p:nvSpPr>
          <p:cNvPr id="121" name="TextShape 2"/>
          <p:cNvSpPr txBox="1"/>
          <p:nvPr/>
        </p:nvSpPr>
        <p:spPr>
          <a:xfrm>
            <a:off x="264960" y="423360"/>
            <a:ext cx="7242120" cy="1119600"/>
          </a:xfrm>
          <a:prstGeom prst="rect">
            <a:avLst/>
          </a:prstGeom>
          <a:noFill/>
          <a:ln>
            <a:noFill/>
          </a:ln>
        </p:spPr>
        <p:txBody>
          <a:bodyPr tIns="91440" bIns="91440">
            <a:noAutofit/>
          </a:bodyPr>
          <a:p>
            <a:pPr algn="ctr">
              <a:lnSpc>
                <a:spcPct val="115000"/>
              </a:lnSpc>
              <a:tabLst>
                <a:tab algn="l" pos="0"/>
              </a:tabLst>
            </a:pPr>
            <a:r>
              <a:rPr b="0" lang="en" sz="4000" spc="-1" strike="noStrike">
                <a:solidFill>
                  <a:srgbClr val="ffffff"/>
                </a:solidFill>
                <a:latin typeface="Open Sans"/>
                <a:ea typeface="Open Sans"/>
              </a:rPr>
              <a:t>Tech ABC Corp - HR Database</a:t>
            </a:r>
            <a:br/>
            <a:endParaRPr b="0" lang="en-US" sz="4000" spc="-1" strike="noStrike">
              <a:solidFill>
                <a:srgbClr val="000000"/>
              </a:solidFill>
              <a:latin typeface="Arial"/>
            </a:endParaRPr>
          </a:p>
        </p:txBody>
      </p:sp>
      <p:sp>
        <p:nvSpPr>
          <p:cNvPr id="122" name="TextShape 3"/>
          <p:cNvSpPr txBox="1"/>
          <p:nvPr/>
        </p:nvSpPr>
        <p:spPr>
          <a:xfrm>
            <a:off x="264960" y="1074600"/>
            <a:ext cx="7242120" cy="1119600"/>
          </a:xfrm>
          <a:prstGeom prst="rect">
            <a:avLst/>
          </a:prstGeom>
          <a:noFill/>
          <a:ln>
            <a:noFill/>
          </a:ln>
        </p:spPr>
        <p:txBody>
          <a:bodyPr tIns="91440" bIns="91440">
            <a:noAutofit/>
          </a:bodyPr>
          <a:p>
            <a:pPr algn="ctr">
              <a:lnSpc>
                <a:spcPct val="115000"/>
              </a:lnSpc>
              <a:tabLst>
                <a:tab algn="l" pos="0"/>
              </a:tabLst>
            </a:pPr>
            <a:r>
              <a:rPr b="0" lang="en" sz="2500" spc="-1" strike="noStrike">
                <a:solidFill>
                  <a:srgbClr val="ffffff"/>
                </a:solidFill>
                <a:latin typeface="Open Sans"/>
                <a:ea typeface="Open Sans"/>
              </a:rPr>
              <a:t>[Dev Jadhav &amp; 27 Sept 2022]</a:t>
            </a:r>
            <a:br/>
            <a:endParaRPr b="0" lang="en-US" sz="2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Step 2: Relational Database Design</a:t>
            </a:r>
            <a:endParaRPr b="0" lang="en-US" sz="4000" spc="-1" strike="noStrike">
              <a:solidFill>
                <a:srgbClr val="000000"/>
              </a:solidFill>
              <a:latin typeface="Arial"/>
            </a:endParaRPr>
          </a:p>
        </p:txBody>
      </p:sp>
      <p:sp>
        <p:nvSpPr>
          <p:cNvPr id="141" name="TextShape 2"/>
          <p:cNvSpPr txBox="1"/>
          <p:nvPr/>
        </p:nvSpPr>
        <p:spPr>
          <a:xfrm>
            <a:off x="264960" y="2253600"/>
            <a:ext cx="7242120" cy="6239520"/>
          </a:xfrm>
          <a:prstGeom prst="rect">
            <a:avLst/>
          </a:prstGeom>
          <a:noFill/>
          <a:ln>
            <a:noFill/>
          </a:ln>
        </p:spPr>
        <p:txBody>
          <a:bodyPr tIns="91440" bIns="91440">
            <a:noAutofit/>
          </a:bodyPr>
          <a:p>
            <a:pPr>
              <a:lnSpc>
                <a:spcPct val="170000"/>
              </a:lnSpc>
              <a:tabLst>
                <a:tab algn="l" pos="0"/>
              </a:tabLst>
            </a:pPr>
            <a:r>
              <a:rPr b="0" lang="en" sz="1500" spc="-1" strike="noStrike">
                <a:solidFill>
                  <a:srgbClr val="525c65"/>
                </a:solidFill>
                <a:highlight>
                  <a:srgbClr val="ffffff"/>
                </a:highlight>
                <a:latin typeface="Open Sans"/>
                <a:ea typeface="Open Sans"/>
              </a:rPr>
              <a:t>This step is where you will go through the process of designing a new database for Tech ABC Corp's HR department. Using the </a:t>
            </a:r>
            <a:r>
              <a:rPr b="0" lang="en" sz="1500" spc="-1" strike="noStrike" u="sng">
                <a:solidFill>
                  <a:srgbClr val="0097a7"/>
                </a:solidFill>
                <a:highlight>
                  <a:srgbClr val="ffffff"/>
                </a:highlight>
                <a:uFillTx/>
                <a:latin typeface="Open Sans"/>
                <a:ea typeface="Open Sans"/>
                <a:hlinkClick r:id="rId1"/>
              </a:rPr>
              <a:t>dataset</a:t>
            </a:r>
            <a:r>
              <a:rPr b="0" lang="en" sz="1500" spc="-1" strike="noStrike">
                <a:solidFill>
                  <a:srgbClr val="525c65"/>
                </a:solidFill>
                <a:highlight>
                  <a:srgbClr val="ffffff"/>
                </a:highlight>
                <a:latin typeface="Open Sans"/>
                <a:ea typeface="Open Sans"/>
              </a:rPr>
              <a:t> provided, along with the requirements gathered in step one, you are going to develop a relational database set to the 3NF.</a:t>
            </a:r>
            <a:endParaRPr b="0" lang="en-US" sz="1500" spc="-1" strike="noStrike">
              <a:solidFill>
                <a:srgbClr val="000000"/>
              </a:solidFill>
              <a:latin typeface="Arial"/>
            </a:endParaRPr>
          </a:p>
          <a:p>
            <a:pPr>
              <a:lnSpc>
                <a:spcPct val="170000"/>
              </a:lnSpc>
              <a:spcBef>
                <a:spcPts val="1100"/>
              </a:spcBef>
              <a:tabLst>
                <a:tab algn="l" pos="0"/>
              </a:tabLst>
            </a:pPr>
            <a:endParaRPr b="0" lang="en-US" sz="1500" spc="-1" strike="noStrike">
              <a:solidFill>
                <a:srgbClr val="000000"/>
              </a:solidFill>
              <a:latin typeface="Arial"/>
            </a:endParaRPr>
          </a:p>
          <a:p>
            <a:pPr>
              <a:lnSpc>
                <a:spcPct val="170000"/>
              </a:lnSpc>
              <a:spcBef>
                <a:spcPts val="1100"/>
              </a:spcBef>
              <a:tabLst>
                <a:tab algn="l" pos="0"/>
              </a:tabLst>
            </a:pPr>
            <a:r>
              <a:rPr b="0" lang="en" sz="1500" spc="-1" strike="noStrike">
                <a:solidFill>
                  <a:srgbClr val="525c65"/>
                </a:solidFill>
                <a:highlight>
                  <a:srgbClr val="ffffff"/>
                </a:highlight>
                <a:latin typeface="Open Sans"/>
                <a:ea typeface="Open Sans"/>
              </a:rPr>
              <a:t>Using Lucidchart, you will create 3 entity relationship diagrams (ERDs) to show how you developed the final design for your data.</a:t>
            </a:r>
            <a:endParaRPr b="0" lang="en-US" sz="1500" spc="-1" strike="noStrike">
              <a:solidFill>
                <a:srgbClr val="000000"/>
              </a:solidFill>
              <a:latin typeface="Arial"/>
            </a:endParaRPr>
          </a:p>
          <a:p>
            <a:pPr>
              <a:lnSpc>
                <a:spcPct val="170000"/>
              </a:lnSpc>
              <a:spcBef>
                <a:spcPts val="1100"/>
              </a:spcBef>
              <a:tabLst>
                <a:tab algn="l" pos="0"/>
              </a:tabLst>
            </a:pPr>
            <a:endParaRPr b="0" lang="en-US" sz="1500" spc="-1" strike="noStrike">
              <a:solidFill>
                <a:srgbClr val="000000"/>
              </a:solidFill>
              <a:latin typeface="Arial"/>
            </a:endParaRPr>
          </a:p>
          <a:p>
            <a:pPr>
              <a:lnSpc>
                <a:spcPct val="170000"/>
              </a:lnSpc>
              <a:spcBef>
                <a:spcPts val="1100"/>
              </a:spcBef>
              <a:tabLst>
                <a:tab algn="l" pos="0"/>
              </a:tabLst>
            </a:pPr>
            <a:r>
              <a:rPr b="0" lang="en" sz="1500" spc="-1" strike="noStrike">
                <a:solidFill>
                  <a:srgbClr val="525c65"/>
                </a:solidFill>
                <a:highlight>
                  <a:srgbClr val="ffffff"/>
                </a:highlight>
                <a:latin typeface="Open Sans"/>
                <a:ea typeface="Open Sans"/>
              </a:rPr>
              <a:t>You will submit a screenshot for each of the 3 ERDs you create. You will find detailed instructions for developing each of the ERDs over the next several pages.</a:t>
            </a:r>
            <a:endParaRPr b="0" lang="en-US" sz="1500" spc="-1" strike="noStrike">
              <a:solidFill>
                <a:srgbClr val="000000"/>
              </a:solidFill>
              <a:latin typeface="Arial"/>
            </a:endParaRPr>
          </a:p>
          <a:p>
            <a:pPr>
              <a:lnSpc>
                <a:spcPct val="115000"/>
              </a:lnSpc>
              <a:spcBef>
                <a:spcPts val="1100"/>
              </a:spcBef>
              <a:spcAft>
                <a:spcPts val="1599"/>
              </a:spcAft>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ERD</a:t>
            </a:r>
            <a:endParaRPr b="0" lang="en-US" sz="4000" spc="-1" strike="noStrike">
              <a:solidFill>
                <a:srgbClr val="000000"/>
              </a:solidFill>
              <a:latin typeface="Arial"/>
            </a:endParaRPr>
          </a:p>
        </p:txBody>
      </p:sp>
      <p:sp>
        <p:nvSpPr>
          <p:cNvPr id="143" name="TextShape 2"/>
          <p:cNvSpPr txBox="1"/>
          <p:nvPr/>
        </p:nvSpPr>
        <p:spPr>
          <a:xfrm>
            <a:off x="264960" y="2253600"/>
            <a:ext cx="7242120" cy="7731720"/>
          </a:xfrm>
          <a:prstGeom prst="rect">
            <a:avLst/>
          </a:prstGeom>
          <a:noFill/>
          <a:ln>
            <a:noFill/>
          </a:ln>
        </p:spPr>
        <p:txBody>
          <a:bodyPr tIns="91440" bIns="91440">
            <a:noAutofit/>
          </a:bodyPr>
          <a:p>
            <a:pPr marL="457200" indent="-348840">
              <a:lnSpc>
                <a:spcPct val="115000"/>
              </a:lnSpc>
              <a:buClr>
                <a:srgbClr val="595959"/>
              </a:buClr>
              <a:buFont typeface="Open Sans"/>
              <a:buChar char="●"/>
            </a:pPr>
            <a:r>
              <a:rPr b="1" lang="en-AU" sz="2400" spc="-1" strike="noStrike">
                <a:solidFill>
                  <a:srgbClr val="595959"/>
                </a:solidFill>
                <a:latin typeface="Open Sans"/>
                <a:ea typeface="Open Sans"/>
              </a:rPr>
              <a:t>Conceptual</a:t>
            </a:r>
            <a:endParaRPr b="0" lang="en-US" sz="2400" spc="-1" strike="noStrike">
              <a:solidFill>
                <a:srgbClr val="000000"/>
              </a:solidFill>
              <a:latin typeface="Arial"/>
            </a:endParaRPr>
          </a:p>
          <a:p>
            <a:pPr marL="108000">
              <a:lnSpc>
                <a:spcPct val="115000"/>
              </a:lnSpc>
              <a:tabLst>
                <a:tab algn="l" pos="0"/>
              </a:tabLst>
            </a:pPr>
            <a:endParaRPr b="0" lang="en-US" sz="2400" spc="-1" strike="noStrike">
              <a:solidFill>
                <a:srgbClr val="000000"/>
              </a:solidFill>
              <a:latin typeface="Arial"/>
            </a:endParaRPr>
          </a:p>
          <a:p>
            <a:pPr>
              <a:lnSpc>
                <a:spcPct val="170000"/>
              </a:lnSpc>
              <a:tabLst>
                <a:tab algn="l" pos="0"/>
              </a:tabLst>
            </a:pPr>
            <a:r>
              <a:rPr b="0" lang="en-AU" sz="1600" spc="-1" strike="noStrike">
                <a:solidFill>
                  <a:srgbClr val="525c65"/>
                </a:solidFill>
                <a:highlight>
                  <a:srgbClr val="ffffff"/>
                </a:highlight>
                <a:latin typeface="Open Sans"/>
                <a:ea typeface="Open Sans"/>
              </a:rPr>
              <a:t>This is the most general level of data modeling. At the conceptual level, I just thought about creating entities that represent business objects for the database.</a:t>
            </a:r>
            <a:endParaRPr b="0" lang="en-US" sz="1600" spc="-1" strike="noStrike">
              <a:solidFill>
                <a:srgbClr val="000000"/>
              </a:solidFill>
              <a:latin typeface="Arial"/>
            </a:endParaRPr>
          </a:p>
          <a:p>
            <a:pPr>
              <a:lnSpc>
                <a:spcPct val="170000"/>
              </a:lnSpc>
              <a:tabLst>
                <a:tab algn="l" pos="0"/>
              </a:tabLst>
            </a:pPr>
            <a:endParaRPr b="0" lang="en-US" sz="1600" spc="-1" strike="noStrike">
              <a:solidFill>
                <a:srgbClr val="000000"/>
              </a:solidFill>
              <a:latin typeface="Arial"/>
            </a:endParaRPr>
          </a:p>
          <a:p>
            <a:pPr marL="457200">
              <a:lnSpc>
                <a:spcPct val="115000"/>
              </a:lnSpc>
              <a:spcAft>
                <a:spcPts val="1599"/>
              </a:spcAft>
              <a:tabLst>
                <a:tab algn="l" pos="0"/>
              </a:tabLst>
            </a:pPr>
            <a:endParaRPr b="0" lang="en-US" sz="1600" spc="-1" strike="noStrike">
              <a:solidFill>
                <a:srgbClr val="000000"/>
              </a:solidFill>
              <a:latin typeface="Arial"/>
            </a:endParaRPr>
          </a:p>
        </p:txBody>
      </p:sp>
      <p:pic>
        <p:nvPicPr>
          <p:cNvPr id="144" name="Picture 1" descr=""/>
          <p:cNvPicPr/>
          <p:nvPr/>
        </p:nvPicPr>
        <p:blipFill>
          <a:blip r:embed="rId1"/>
          <a:stretch/>
        </p:blipFill>
        <p:spPr>
          <a:xfrm>
            <a:off x="0" y="4853520"/>
            <a:ext cx="7772040" cy="29509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ERD</a:t>
            </a:r>
            <a:endParaRPr b="0" lang="en-US" sz="4000" spc="-1" strike="noStrike">
              <a:solidFill>
                <a:srgbClr val="000000"/>
              </a:solidFill>
              <a:latin typeface="Arial"/>
            </a:endParaRPr>
          </a:p>
        </p:txBody>
      </p:sp>
      <p:sp>
        <p:nvSpPr>
          <p:cNvPr id="146" name="TextShape 2"/>
          <p:cNvSpPr txBox="1"/>
          <p:nvPr/>
        </p:nvSpPr>
        <p:spPr>
          <a:xfrm>
            <a:off x="264960" y="2253600"/>
            <a:ext cx="7242120" cy="7731720"/>
          </a:xfrm>
          <a:prstGeom prst="rect">
            <a:avLst/>
          </a:prstGeom>
          <a:noFill/>
          <a:ln>
            <a:noFill/>
          </a:ln>
        </p:spPr>
        <p:txBody>
          <a:bodyPr tIns="91440" bIns="91440">
            <a:noAutofit/>
          </a:bodyPr>
          <a:p>
            <a:pPr marL="457200" indent="-348840">
              <a:lnSpc>
                <a:spcPct val="115000"/>
              </a:lnSpc>
              <a:buClr>
                <a:srgbClr val="595959"/>
              </a:buClr>
              <a:buFont typeface="Open Sans"/>
              <a:buChar char="●"/>
            </a:pPr>
            <a:r>
              <a:rPr b="1" lang="en" sz="1900" spc="-1" strike="noStrike">
                <a:solidFill>
                  <a:srgbClr val="595959"/>
                </a:solidFill>
                <a:latin typeface="Open Sans"/>
                <a:ea typeface="Open Sans"/>
              </a:rPr>
              <a:t>Logical</a:t>
            </a:r>
            <a:endParaRPr b="0" lang="en-US" sz="1900" spc="-1" strike="noStrike">
              <a:solidFill>
                <a:srgbClr val="000000"/>
              </a:solidFill>
              <a:latin typeface="Arial"/>
            </a:endParaRPr>
          </a:p>
          <a:p>
            <a:pPr>
              <a:lnSpc>
                <a:spcPct val="170000"/>
              </a:lnSpc>
              <a:spcBef>
                <a:spcPts val="1100"/>
              </a:spcBef>
              <a:tabLst>
                <a:tab algn="l" pos="0"/>
              </a:tabLst>
            </a:pPr>
            <a:r>
              <a:rPr b="0" lang="en-AU" sz="1400" spc="-1" strike="noStrike">
                <a:solidFill>
                  <a:srgbClr val="525c65"/>
                </a:solidFill>
                <a:highlight>
                  <a:srgbClr val="ffffff"/>
                </a:highlight>
                <a:latin typeface="Open Sans"/>
                <a:ea typeface="Open Sans"/>
              </a:rPr>
              <a:t>The logical model is the next level of refinement from the conceptual ERD. At this point, I have normalized the data to the 3NF. Attributes are also be listed now in the ERD. I am still using human-friendly entity and attribute names in the logical model, and while relationship lines are present, Crow's foot notation is still not mentioned.</a:t>
            </a:r>
            <a:endParaRPr b="0" lang="en-US" sz="1400" spc="-1" strike="noStrike">
              <a:solidFill>
                <a:srgbClr val="000000"/>
              </a:solidFill>
              <a:latin typeface="Arial"/>
            </a:endParaRPr>
          </a:p>
          <a:p>
            <a:pPr marL="457200">
              <a:lnSpc>
                <a:spcPct val="115000"/>
              </a:lnSpc>
              <a:tabLst>
                <a:tab algn="l" pos="0"/>
              </a:tabLst>
            </a:pPr>
            <a:endParaRPr b="0" lang="en-US" sz="1400" spc="-1" strike="noStrike">
              <a:solidFill>
                <a:srgbClr val="000000"/>
              </a:solidFill>
              <a:latin typeface="Arial"/>
            </a:endParaRPr>
          </a:p>
          <a:p>
            <a:pPr>
              <a:lnSpc>
                <a:spcPct val="115000"/>
              </a:lnSpc>
              <a:spcBef>
                <a:spcPts val="1599"/>
              </a:spcBef>
              <a:tabLst>
                <a:tab algn="l" pos="0"/>
              </a:tabLst>
            </a:pPr>
            <a:endParaRPr b="0" lang="en-US" sz="1400" spc="-1" strike="noStrike">
              <a:solidFill>
                <a:srgbClr val="000000"/>
              </a:solidFill>
              <a:latin typeface="Arial"/>
            </a:endParaRPr>
          </a:p>
          <a:p>
            <a:pPr>
              <a:lnSpc>
                <a:spcPct val="115000"/>
              </a:lnSpc>
              <a:spcBef>
                <a:spcPts val="1599"/>
              </a:spcBef>
              <a:tabLst>
                <a:tab algn="l" pos="0"/>
              </a:tabLst>
            </a:pPr>
            <a:endParaRPr b="0" lang="en-US" sz="1400" spc="-1" strike="noStrike">
              <a:solidFill>
                <a:srgbClr val="000000"/>
              </a:solidFill>
              <a:latin typeface="Arial"/>
            </a:endParaRPr>
          </a:p>
          <a:p>
            <a:pPr>
              <a:lnSpc>
                <a:spcPct val="115000"/>
              </a:lnSpc>
              <a:spcBef>
                <a:spcPts val="1599"/>
              </a:spcBef>
              <a:tabLst>
                <a:tab algn="l" pos="0"/>
              </a:tabLst>
            </a:pPr>
            <a:endParaRPr b="0" lang="en-US" sz="1400" spc="-1" strike="noStrike">
              <a:solidFill>
                <a:srgbClr val="000000"/>
              </a:solidFill>
              <a:latin typeface="Arial"/>
            </a:endParaRPr>
          </a:p>
          <a:p>
            <a:pPr>
              <a:lnSpc>
                <a:spcPct val="115000"/>
              </a:lnSpc>
              <a:spcBef>
                <a:spcPts val="1599"/>
              </a:spcBef>
              <a:spcAft>
                <a:spcPts val="1599"/>
              </a:spcAft>
              <a:tabLst>
                <a:tab algn="l" pos="0"/>
              </a:tabLst>
            </a:pPr>
            <a:endParaRPr b="0" lang="en-US" sz="1400" spc="-1" strike="noStrike">
              <a:solidFill>
                <a:srgbClr val="000000"/>
              </a:solidFill>
              <a:latin typeface="Arial"/>
            </a:endParaRPr>
          </a:p>
        </p:txBody>
      </p:sp>
      <p:pic>
        <p:nvPicPr>
          <p:cNvPr id="147" name="Picture 3" descr=""/>
          <p:cNvPicPr/>
          <p:nvPr/>
        </p:nvPicPr>
        <p:blipFill>
          <a:blip r:embed="rId1"/>
          <a:stretch/>
        </p:blipFill>
        <p:spPr>
          <a:xfrm>
            <a:off x="0" y="4738680"/>
            <a:ext cx="7772040" cy="33051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ERD</a:t>
            </a:r>
            <a:endParaRPr b="0" lang="en-US" sz="4000" spc="-1" strike="noStrike">
              <a:solidFill>
                <a:srgbClr val="000000"/>
              </a:solidFill>
              <a:latin typeface="Arial"/>
            </a:endParaRPr>
          </a:p>
        </p:txBody>
      </p:sp>
      <p:sp>
        <p:nvSpPr>
          <p:cNvPr id="149" name="TextShape 2"/>
          <p:cNvSpPr txBox="1"/>
          <p:nvPr/>
        </p:nvSpPr>
        <p:spPr>
          <a:xfrm>
            <a:off x="264960" y="1990080"/>
            <a:ext cx="7242120" cy="7731720"/>
          </a:xfrm>
          <a:prstGeom prst="rect">
            <a:avLst/>
          </a:prstGeom>
          <a:noFill/>
          <a:ln>
            <a:noFill/>
          </a:ln>
        </p:spPr>
        <p:txBody>
          <a:bodyPr tIns="91440" bIns="91440">
            <a:noAutofit/>
          </a:bodyPr>
          <a:p>
            <a:pPr marL="457200" indent="-348840">
              <a:lnSpc>
                <a:spcPct val="115000"/>
              </a:lnSpc>
              <a:buClr>
                <a:srgbClr val="595959"/>
              </a:buClr>
              <a:buFont typeface="Open Sans"/>
              <a:buChar char="●"/>
            </a:pPr>
            <a:r>
              <a:rPr b="1" lang="en" sz="1900" spc="-1" strike="noStrike">
                <a:solidFill>
                  <a:srgbClr val="595959"/>
                </a:solidFill>
                <a:latin typeface="Open Sans"/>
                <a:ea typeface="Open Sans"/>
              </a:rPr>
              <a:t>Physical</a:t>
            </a:r>
            <a:endParaRPr b="0" lang="en-US" sz="1900" spc="-1" strike="noStrike">
              <a:solidFill>
                <a:srgbClr val="000000"/>
              </a:solidFill>
              <a:latin typeface="Arial"/>
            </a:endParaRPr>
          </a:p>
          <a:p>
            <a:pPr marL="457200">
              <a:lnSpc>
                <a:spcPct val="170000"/>
              </a:lnSpc>
              <a:spcBef>
                <a:spcPts val="1599"/>
              </a:spcBef>
              <a:tabLst>
                <a:tab algn="l" pos="0"/>
              </a:tabLst>
            </a:pPr>
            <a:endParaRPr b="0" lang="en-US" sz="1900" spc="-1" strike="noStrike">
              <a:solidFill>
                <a:srgbClr val="000000"/>
              </a:solidFill>
              <a:latin typeface="Arial"/>
            </a:endParaRPr>
          </a:p>
          <a:p>
            <a:pPr marL="457200">
              <a:lnSpc>
                <a:spcPct val="115000"/>
              </a:lnSpc>
              <a:spcAft>
                <a:spcPts val="1599"/>
              </a:spcAft>
              <a:tabLst>
                <a:tab algn="l" pos="0"/>
              </a:tabLst>
            </a:pPr>
            <a:r>
              <a:rPr b="0" lang="en-AU" sz="1600" spc="-1" strike="noStrike">
                <a:solidFill>
                  <a:srgbClr val="595959"/>
                </a:solidFill>
                <a:highlight>
                  <a:srgbClr val="ffffff"/>
                </a:highlight>
                <a:latin typeface="Open Sans"/>
                <a:ea typeface="Open Sans"/>
              </a:rPr>
              <a:t>The physical model is what will be built in the database. Each entity represents a database table, complete with column names and data types.</a:t>
            </a:r>
            <a:endParaRPr b="0" lang="en-US" sz="1600" spc="-1" strike="noStrike">
              <a:solidFill>
                <a:srgbClr val="000000"/>
              </a:solidFill>
              <a:latin typeface="Arial"/>
            </a:endParaRPr>
          </a:p>
          <a:p>
            <a:pPr marL="457200">
              <a:lnSpc>
                <a:spcPct val="115000"/>
              </a:lnSpc>
              <a:spcAft>
                <a:spcPts val="1599"/>
              </a:spcAft>
              <a:tabLst>
                <a:tab algn="l" pos="0"/>
              </a:tabLst>
            </a:pPr>
            <a:endParaRPr b="0" lang="en-US" sz="1600" spc="-1" strike="noStrike">
              <a:solidFill>
                <a:srgbClr val="000000"/>
              </a:solidFill>
              <a:latin typeface="Arial"/>
            </a:endParaRPr>
          </a:p>
        </p:txBody>
      </p:sp>
      <p:pic>
        <p:nvPicPr>
          <p:cNvPr id="150" name="Picture 3" descr=""/>
          <p:cNvPicPr/>
          <p:nvPr/>
        </p:nvPicPr>
        <p:blipFill>
          <a:blip r:embed="rId1"/>
          <a:stretch/>
        </p:blipFill>
        <p:spPr>
          <a:xfrm>
            <a:off x="0" y="4943880"/>
            <a:ext cx="7772040" cy="3124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51" name="CustomShape 1"/>
          <p:cNvSpPr/>
          <p:nvPr/>
        </p:nvSpPr>
        <p:spPr>
          <a:xfrm>
            <a:off x="1807200" y="4003560"/>
            <a:ext cx="4157640" cy="245952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Step 3</a:t>
            </a:r>
            <a:endParaRPr b="0" lang="en-US" sz="3000" spc="-1" strike="noStrike">
              <a:latin typeface="Arial"/>
            </a:endParaRPr>
          </a:p>
          <a:p>
            <a:pPr algn="ctr">
              <a:lnSpc>
                <a:spcPct val="150000"/>
              </a:lnSpc>
              <a:tabLst>
                <a:tab algn="l" pos="0"/>
              </a:tabLst>
            </a:pPr>
            <a:r>
              <a:rPr b="0" lang="en" sz="3000" spc="-1" strike="noStrike">
                <a:solidFill>
                  <a:srgbClr val="ffffff"/>
                </a:solidFill>
                <a:latin typeface="Open Sans"/>
                <a:ea typeface="Open Sans"/>
              </a:rPr>
              <a:t>Create A Physical Database</a:t>
            </a:r>
            <a:endParaRPr b="0" lang="en-US" sz="3000" spc="-1" strike="noStrike">
              <a:latin typeface="Arial"/>
            </a:endParaRPr>
          </a:p>
        </p:txBody>
      </p:sp>
      <p:sp>
        <p:nvSpPr>
          <p:cNvPr id="152" name="CustomShape 2"/>
          <p:cNvSpPr/>
          <p:nvPr/>
        </p:nvSpPr>
        <p:spPr>
          <a:xfrm>
            <a:off x="3582720" y="3663000"/>
            <a:ext cx="606960" cy="74160"/>
          </a:xfrm>
          <a:prstGeom prst="rect">
            <a:avLst/>
          </a:prstGeom>
          <a:solidFill>
            <a:schemeClr val="l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Step 3: Create A Physical Database</a:t>
            </a:r>
            <a:endParaRPr b="0" lang="en-US" sz="4000" spc="-1" strike="noStrike">
              <a:solidFill>
                <a:srgbClr val="000000"/>
              </a:solidFill>
              <a:latin typeface="Arial"/>
            </a:endParaRPr>
          </a:p>
        </p:txBody>
      </p:sp>
      <p:sp>
        <p:nvSpPr>
          <p:cNvPr id="154" name="TextShape 2"/>
          <p:cNvSpPr txBox="1"/>
          <p:nvPr/>
        </p:nvSpPr>
        <p:spPr>
          <a:xfrm>
            <a:off x="264960" y="2381760"/>
            <a:ext cx="7242120" cy="6239520"/>
          </a:xfrm>
          <a:prstGeom prst="rect">
            <a:avLst/>
          </a:prstGeom>
          <a:noFill/>
          <a:ln>
            <a:noFill/>
          </a:ln>
        </p:spPr>
        <p:txBody>
          <a:bodyPr tIns="91440" bIns="91440">
            <a:noAutofit/>
          </a:bodyPr>
          <a:p>
            <a:pPr marL="241200">
              <a:lnSpc>
                <a:spcPct val="100000"/>
              </a:lnSpc>
              <a:tabLst>
                <a:tab algn="l" pos="0"/>
              </a:tabLst>
            </a:pPr>
            <a:r>
              <a:rPr b="0" lang="en" sz="1550" spc="-1" strike="noStrike">
                <a:solidFill>
                  <a:srgbClr val="525c65"/>
                </a:solidFill>
                <a:highlight>
                  <a:srgbClr val="ffffff"/>
                </a:highlight>
                <a:latin typeface="Open Sans"/>
                <a:ea typeface="Open Sans"/>
              </a:rPr>
              <a:t>In this step, you will be turning your database model into a physical database.</a:t>
            </a:r>
            <a:endParaRPr b="0" lang="en-US" sz="1550" spc="-1" strike="noStrike">
              <a:solidFill>
                <a:srgbClr val="000000"/>
              </a:solidFill>
              <a:latin typeface="Arial"/>
            </a:endParaRPr>
          </a:p>
          <a:p>
            <a:pPr marL="241200">
              <a:lnSpc>
                <a:spcPct val="100000"/>
              </a:lnSpc>
              <a:spcBef>
                <a:spcPts val="1100"/>
              </a:spcBef>
              <a:tabLst>
                <a:tab algn="l" pos="0"/>
              </a:tabLst>
            </a:pPr>
            <a:r>
              <a:rPr b="1" lang="en" sz="1550" spc="-1" strike="noStrike">
                <a:solidFill>
                  <a:srgbClr val="525c65"/>
                </a:solidFill>
                <a:highlight>
                  <a:srgbClr val="ffffff"/>
                </a:highlight>
                <a:latin typeface="Open Sans"/>
                <a:ea typeface="Open Sans"/>
              </a:rPr>
              <a:t>You will:</a:t>
            </a:r>
            <a:endParaRPr b="0" lang="en-US" sz="1550" spc="-1" strike="noStrike">
              <a:solidFill>
                <a:srgbClr val="000000"/>
              </a:solidFill>
              <a:latin typeface="Arial"/>
            </a:endParaRPr>
          </a:p>
          <a:p>
            <a:pPr marL="457200" indent="-326520">
              <a:lnSpc>
                <a:spcPct val="100000"/>
              </a:lnSpc>
              <a:spcBef>
                <a:spcPts val="1100"/>
              </a:spcBef>
              <a:buClr>
                <a:srgbClr val="525c65"/>
              </a:buClr>
              <a:buFont typeface="Open Sans"/>
              <a:buChar char="●"/>
              <a:tabLst>
                <a:tab algn="l" pos="0"/>
              </a:tabLst>
            </a:pPr>
            <a:r>
              <a:rPr b="0" lang="en" sz="1550" spc="-1" strike="noStrike">
                <a:solidFill>
                  <a:srgbClr val="525c65"/>
                </a:solidFill>
                <a:highlight>
                  <a:srgbClr val="ffffff"/>
                </a:highlight>
                <a:latin typeface="Open Sans"/>
                <a:ea typeface="Open Sans"/>
              </a:rPr>
              <a:t>Create the database using SQL DDL commands</a:t>
            </a:r>
            <a:endParaRPr b="0" lang="en-US" sz="1550" spc="-1" strike="noStrike">
              <a:solidFill>
                <a:srgbClr val="000000"/>
              </a:solidFill>
              <a:latin typeface="Arial"/>
            </a:endParaRPr>
          </a:p>
          <a:p>
            <a:pPr marL="457200" indent="-326520">
              <a:lnSpc>
                <a:spcPct val="100000"/>
              </a:lnSpc>
              <a:buClr>
                <a:srgbClr val="525c65"/>
              </a:buClr>
              <a:buFont typeface="Open Sans"/>
              <a:buChar char="●"/>
              <a:tabLst>
                <a:tab algn="l" pos="0"/>
              </a:tabLst>
            </a:pPr>
            <a:r>
              <a:rPr b="0" lang="en" sz="1550" spc="-1" strike="noStrike">
                <a:solidFill>
                  <a:srgbClr val="525c65"/>
                </a:solidFill>
                <a:highlight>
                  <a:srgbClr val="ffffff"/>
                </a:highlight>
                <a:latin typeface="Open Sans"/>
                <a:ea typeface="Open Sans"/>
              </a:rPr>
              <a:t>Load the data into your database, utilizing flat file ETL</a:t>
            </a:r>
            <a:endParaRPr b="0" lang="en-US" sz="1550" spc="-1" strike="noStrike">
              <a:solidFill>
                <a:srgbClr val="000000"/>
              </a:solidFill>
              <a:latin typeface="Arial"/>
            </a:endParaRPr>
          </a:p>
          <a:p>
            <a:pPr marL="457200" indent="-326520">
              <a:lnSpc>
                <a:spcPct val="100000"/>
              </a:lnSpc>
              <a:buClr>
                <a:srgbClr val="525c65"/>
              </a:buClr>
              <a:buFont typeface="Open Sans"/>
              <a:buChar char="●"/>
              <a:tabLst>
                <a:tab algn="l" pos="0"/>
              </a:tabLst>
            </a:pPr>
            <a:r>
              <a:rPr b="0" lang="en" sz="1550" spc="-1" strike="noStrike">
                <a:solidFill>
                  <a:srgbClr val="525c65"/>
                </a:solidFill>
                <a:highlight>
                  <a:srgbClr val="ffffff"/>
                </a:highlight>
                <a:latin typeface="Open Sans"/>
                <a:ea typeface="Open Sans"/>
              </a:rPr>
              <a:t>Answer a series of questions using CRUD SQL commands to demonstrate your database was created and populated correctly</a:t>
            </a:r>
            <a:endParaRPr b="0" lang="en-US" sz="1550" spc="-1" strike="noStrike">
              <a:solidFill>
                <a:srgbClr val="000000"/>
              </a:solidFill>
              <a:latin typeface="Arial"/>
            </a:endParaRPr>
          </a:p>
          <a:p>
            <a:pPr marL="241200">
              <a:lnSpc>
                <a:spcPct val="100000"/>
              </a:lnSpc>
              <a:tabLst>
                <a:tab algn="l" pos="0"/>
              </a:tabLst>
            </a:pPr>
            <a:endParaRPr b="0" lang="en-US" sz="1550" spc="-1" strike="noStrike">
              <a:solidFill>
                <a:srgbClr val="000000"/>
              </a:solidFill>
              <a:latin typeface="Arial"/>
            </a:endParaRPr>
          </a:p>
          <a:p>
            <a:pPr marL="241200">
              <a:lnSpc>
                <a:spcPct val="100000"/>
              </a:lnSpc>
              <a:tabLst>
                <a:tab algn="l" pos="0"/>
              </a:tabLst>
            </a:pPr>
            <a:r>
              <a:rPr b="1" lang="en" sz="1550" spc="-1" strike="noStrike">
                <a:solidFill>
                  <a:srgbClr val="525c65"/>
                </a:solidFill>
                <a:highlight>
                  <a:srgbClr val="ffffff"/>
                </a:highlight>
                <a:latin typeface="Open Sans"/>
                <a:ea typeface="Open Sans"/>
              </a:rPr>
              <a:t>Submission</a:t>
            </a:r>
            <a:endParaRPr b="0" lang="en-US" sz="1550" spc="-1" strike="noStrike">
              <a:solidFill>
                <a:srgbClr val="000000"/>
              </a:solidFill>
              <a:latin typeface="Arial"/>
            </a:endParaRPr>
          </a:p>
          <a:p>
            <a:pPr marL="241200">
              <a:lnSpc>
                <a:spcPct val="100000"/>
              </a:lnSpc>
              <a:tabLst>
                <a:tab algn="l" pos="0"/>
              </a:tabLst>
            </a:pPr>
            <a:r>
              <a:rPr b="0" lang="en" sz="1550" spc="-1" strike="noStrike">
                <a:solidFill>
                  <a:srgbClr val="525c65"/>
                </a:solidFill>
                <a:highlight>
                  <a:srgbClr val="ffffff"/>
                </a:highlight>
                <a:latin typeface="Open Sans"/>
                <a:ea typeface="Open Sans"/>
              </a:rPr>
              <a:t>For this step, you will need to submit SQL files containing all DDL SQL scripts used to create the database.</a:t>
            </a:r>
            <a:endParaRPr b="0" lang="en-US" sz="1550" spc="-1" strike="noStrike">
              <a:solidFill>
                <a:srgbClr val="000000"/>
              </a:solidFill>
              <a:latin typeface="Arial"/>
            </a:endParaRPr>
          </a:p>
          <a:p>
            <a:pPr marL="241200">
              <a:lnSpc>
                <a:spcPct val="100000"/>
              </a:lnSpc>
              <a:tabLst>
                <a:tab algn="l" pos="0"/>
              </a:tabLst>
            </a:pPr>
            <a:endParaRPr b="0" lang="en-US" sz="1550" spc="-1" strike="noStrike">
              <a:solidFill>
                <a:srgbClr val="000000"/>
              </a:solidFill>
              <a:latin typeface="Arial"/>
            </a:endParaRPr>
          </a:p>
          <a:p>
            <a:pPr marL="241200">
              <a:lnSpc>
                <a:spcPct val="100000"/>
              </a:lnSpc>
              <a:tabLst>
                <a:tab algn="l" pos="0"/>
              </a:tabLst>
            </a:pPr>
            <a:r>
              <a:rPr b="0" lang="en" sz="1550" spc="-1" strike="noStrike">
                <a:solidFill>
                  <a:srgbClr val="525c65"/>
                </a:solidFill>
                <a:highlight>
                  <a:srgbClr val="ffffff"/>
                </a:highlight>
                <a:latin typeface="Open Sans"/>
                <a:ea typeface="Open Sans"/>
              </a:rPr>
              <a:t>You will also have to submit screenshots showing CRUD commands, along with results for each of the questions found in the starter template.</a:t>
            </a:r>
            <a:endParaRPr b="0" lang="en-US" sz="1550" spc="-1" strike="noStrike">
              <a:solidFill>
                <a:srgbClr val="000000"/>
              </a:solidFill>
              <a:latin typeface="Arial"/>
            </a:endParaRPr>
          </a:p>
          <a:p>
            <a:pPr marL="241200">
              <a:lnSpc>
                <a:spcPct val="100000"/>
              </a:lnSpc>
              <a:tabLst>
                <a:tab algn="l" pos="0"/>
              </a:tabLst>
            </a:pPr>
            <a:endParaRPr b="0" lang="en-US" sz="1550" spc="-1" strike="noStrike">
              <a:solidFill>
                <a:srgbClr val="000000"/>
              </a:solidFill>
              <a:latin typeface="Arial"/>
            </a:endParaRPr>
          </a:p>
          <a:p>
            <a:pPr marL="241200">
              <a:lnSpc>
                <a:spcPct val="100000"/>
              </a:lnSpc>
              <a:tabLst>
                <a:tab algn="l" pos="0"/>
              </a:tabLst>
            </a:pPr>
            <a:endParaRPr b="0" lang="en-US" sz="1550" spc="-1" strike="noStrike">
              <a:solidFill>
                <a:srgbClr val="000000"/>
              </a:solidFill>
              <a:latin typeface="Arial"/>
            </a:endParaRPr>
          </a:p>
          <a:p>
            <a:pPr marL="241200">
              <a:lnSpc>
                <a:spcPct val="100000"/>
              </a:lnSpc>
              <a:tabLst>
                <a:tab algn="l" pos="0"/>
              </a:tabLst>
            </a:pPr>
            <a:r>
              <a:rPr b="1" lang="en" sz="1550" spc="-1" strike="noStrike">
                <a:solidFill>
                  <a:srgbClr val="525c65"/>
                </a:solidFill>
                <a:highlight>
                  <a:srgbClr val="ffffff"/>
                </a:highlight>
                <a:latin typeface="Open Sans"/>
                <a:ea typeface="Open Sans"/>
              </a:rPr>
              <a:t>Hints</a:t>
            </a:r>
            <a:endParaRPr b="0" lang="en-US" sz="1550" spc="-1" strike="noStrike">
              <a:solidFill>
                <a:srgbClr val="000000"/>
              </a:solidFill>
              <a:latin typeface="Arial"/>
            </a:endParaRPr>
          </a:p>
          <a:p>
            <a:pPr marL="241200">
              <a:lnSpc>
                <a:spcPct val="100000"/>
              </a:lnSpc>
              <a:tabLst>
                <a:tab algn="l" pos="0"/>
              </a:tabLst>
            </a:pPr>
            <a:r>
              <a:rPr b="0" lang="en" sz="1550" spc="-1" strike="noStrike">
                <a:solidFill>
                  <a:srgbClr val="525c65"/>
                </a:solidFill>
                <a:highlight>
                  <a:srgbClr val="ffffff"/>
                </a:highlight>
                <a:latin typeface="Open Sans"/>
                <a:ea typeface="Open Sans"/>
              </a:rPr>
              <a:t>Your DDL script will be graded by running the code you submit. Please ensure your SQL code runs properly!</a:t>
            </a:r>
            <a:endParaRPr b="0" lang="en-US" sz="1550" spc="-1" strike="noStrike">
              <a:solidFill>
                <a:srgbClr val="000000"/>
              </a:solidFill>
              <a:latin typeface="Arial"/>
            </a:endParaRPr>
          </a:p>
          <a:p>
            <a:pPr marL="241200">
              <a:lnSpc>
                <a:spcPct val="100000"/>
              </a:lnSpc>
              <a:tabLst>
                <a:tab algn="l" pos="0"/>
              </a:tabLst>
            </a:pPr>
            <a:endParaRPr b="0" lang="en-US" sz="1550" spc="-1" strike="noStrike">
              <a:solidFill>
                <a:srgbClr val="000000"/>
              </a:solidFill>
              <a:latin typeface="Arial"/>
            </a:endParaRPr>
          </a:p>
          <a:p>
            <a:pPr marL="241200">
              <a:lnSpc>
                <a:spcPct val="100000"/>
              </a:lnSpc>
              <a:tabLst>
                <a:tab algn="l" pos="0"/>
              </a:tabLst>
            </a:pPr>
            <a:r>
              <a:rPr b="0" lang="en" sz="1550" spc="-1" strike="noStrike">
                <a:solidFill>
                  <a:srgbClr val="525c65"/>
                </a:solidFill>
                <a:highlight>
                  <a:srgbClr val="ffffff"/>
                </a:highlight>
                <a:latin typeface="Open Sans"/>
                <a:ea typeface="Open Sans"/>
              </a:rPr>
              <a:t>Foreign keys cannot be created on tables that do not exist yet, so it may be easier to create all tables in the database, then to go back and run modify statements on the tables to create foreign key constraints.</a:t>
            </a:r>
            <a:endParaRPr b="0" lang="en-US" sz="1550" spc="-1" strike="noStrike">
              <a:solidFill>
                <a:srgbClr val="000000"/>
              </a:solidFill>
              <a:latin typeface="Arial"/>
            </a:endParaRPr>
          </a:p>
          <a:p>
            <a:pPr marL="241200">
              <a:lnSpc>
                <a:spcPct val="100000"/>
              </a:lnSpc>
              <a:tabLst>
                <a:tab algn="l" pos="0"/>
              </a:tabLst>
            </a:pPr>
            <a:endParaRPr b="0" lang="en-US" sz="1550" spc="-1" strike="noStrike">
              <a:solidFill>
                <a:srgbClr val="000000"/>
              </a:solidFill>
              <a:latin typeface="Arial"/>
            </a:endParaRPr>
          </a:p>
          <a:p>
            <a:pPr marL="241200">
              <a:lnSpc>
                <a:spcPct val="100000"/>
              </a:lnSpc>
              <a:tabLst>
                <a:tab algn="l" pos="0"/>
              </a:tabLst>
            </a:pPr>
            <a:r>
              <a:rPr b="0" lang="en" sz="1550" spc="-1" strike="noStrike">
                <a:solidFill>
                  <a:srgbClr val="525c65"/>
                </a:solidFill>
                <a:highlight>
                  <a:srgbClr val="ffffff"/>
                </a:highlight>
                <a:latin typeface="Open Sans"/>
                <a:ea typeface="Open Sans"/>
              </a:rPr>
              <a:t>After running CRUD commands like update, insert, or delete, run a </a:t>
            </a:r>
            <a:r>
              <a:rPr b="0" lang="en" sz="1550" spc="-1" strike="noStrike">
                <a:solidFill>
                  <a:srgbClr val="525c65"/>
                </a:solidFill>
                <a:highlight>
                  <a:srgbClr val="ffffff"/>
                </a:highlight>
                <a:latin typeface="Source Code Pro"/>
                <a:ea typeface="Source Code Pro"/>
              </a:rPr>
              <a:t>SELECT*</a:t>
            </a:r>
            <a:r>
              <a:rPr b="0" lang="en" sz="1550" spc="-1" strike="noStrike">
                <a:solidFill>
                  <a:srgbClr val="525c65"/>
                </a:solidFill>
                <a:highlight>
                  <a:srgbClr val="ffffff"/>
                </a:highlight>
                <a:latin typeface="Open Sans"/>
                <a:ea typeface="Open Sans"/>
              </a:rPr>
              <a:t> command on the affected table, so the reviewer can see the results of the command.</a:t>
            </a:r>
            <a:endParaRPr b="0" lang="en-US" sz="1550" spc="-1" strike="noStrike">
              <a:solidFill>
                <a:srgbClr val="000000"/>
              </a:solidFill>
              <a:latin typeface="Arial"/>
            </a:endParaRPr>
          </a:p>
          <a:p>
            <a:pPr>
              <a:lnSpc>
                <a:spcPct val="115000"/>
              </a:lnSpc>
              <a:spcAft>
                <a:spcPts val="1599"/>
              </a:spcAft>
              <a:tabLst>
                <a:tab algn="l" pos="0"/>
              </a:tabLst>
            </a:pPr>
            <a:endParaRPr b="0" lang="en-US" sz="1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DDL</a:t>
            </a:r>
            <a:endParaRPr b="0" lang="en-US" sz="4000" spc="-1" strike="noStrike">
              <a:solidFill>
                <a:srgbClr val="000000"/>
              </a:solidFill>
              <a:latin typeface="Arial"/>
            </a:endParaRPr>
          </a:p>
        </p:txBody>
      </p:sp>
      <p:sp>
        <p:nvSpPr>
          <p:cNvPr id="156" name="TextShape 2"/>
          <p:cNvSpPr txBox="1"/>
          <p:nvPr/>
        </p:nvSpPr>
        <p:spPr>
          <a:xfrm>
            <a:off x="128520" y="1762560"/>
            <a:ext cx="7242120" cy="7731720"/>
          </a:xfrm>
          <a:prstGeom prst="rect">
            <a:avLst/>
          </a:prstGeom>
          <a:noFill/>
          <a:ln>
            <a:noFill/>
          </a:ln>
        </p:spPr>
        <p:txBody>
          <a:bodyPr tIns="91440" bIns="91440">
            <a:noAutofit/>
          </a:bodyPr>
          <a:p>
            <a:pPr>
              <a:lnSpc>
                <a:spcPct val="115000"/>
              </a:lnSpc>
              <a:tabLst>
                <a:tab algn="l" pos="0"/>
              </a:tabLst>
            </a:pPr>
            <a:r>
              <a:rPr b="0" lang="en" sz="1900" spc="-1" strike="noStrike">
                <a:solidFill>
                  <a:srgbClr val="595959"/>
                </a:solidFill>
                <a:latin typeface="Open Sans Light"/>
                <a:ea typeface="Open Sans Light"/>
              </a:rPr>
              <a:t>Create a DDL SQL script capable of building the database you designed in Step 2</a:t>
            </a:r>
            <a:endParaRPr b="0" lang="en-US" sz="1900" spc="-1" strike="noStrike">
              <a:solidFill>
                <a:srgbClr val="000000"/>
              </a:solidFill>
              <a:latin typeface="Arial"/>
            </a:endParaRPr>
          </a:p>
          <a:p>
            <a:pPr>
              <a:lnSpc>
                <a:spcPct val="115000"/>
              </a:lnSpc>
              <a:tabLst>
                <a:tab algn="l" pos="0"/>
              </a:tabLst>
            </a:pPr>
            <a:endParaRPr b="0" lang="en-US" sz="1900" spc="-1" strike="noStrike">
              <a:solidFill>
                <a:srgbClr val="000000"/>
              </a:solidFill>
              <a:latin typeface="Arial"/>
            </a:endParaRPr>
          </a:p>
          <a:p>
            <a:pPr>
              <a:lnSpc>
                <a:spcPct val="115000"/>
              </a:lnSpc>
              <a:tabLst>
                <a:tab algn="l" pos="0"/>
              </a:tabLst>
            </a:pPr>
            <a:r>
              <a:rPr b="0" lang="en" sz="1900" spc="-1" strike="noStrike">
                <a:solidFill>
                  <a:srgbClr val="595959"/>
                </a:solidFill>
                <a:latin typeface="Open Sans Light"/>
                <a:ea typeface="Open Sans Light"/>
              </a:rPr>
              <a:t>Please find “</a:t>
            </a:r>
            <a:endParaRPr b="0" lang="en-US" sz="1900" spc="-1" strike="noStrike">
              <a:solidFill>
                <a:srgbClr val="000000"/>
              </a:solidFill>
              <a:latin typeface="Arial"/>
            </a:endParaRPr>
          </a:p>
          <a:p>
            <a:pPr marL="457200">
              <a:lnSpc>
                <a:spcPct val="115000"/>
              </a:lnSpc>
              <a:tabLst>
                <a:tab algn="l" pos="0"/>
              </a:tabLst>
            </a:pP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spcAft>
                <a:spcPts val="1599"/>
              </a:spcAft>
              <a:tabLst>
                <a:tab algn="l" pos="0"/>
              </a:tabLst>
            </a:pPr>
            <a:endParaRPr b="0" lang="en-US" sz="1900" spc="-1" strike="noStrike">
              <a:solidFill>
                <a:srgbClr val="000000"/>
              </a:solidFill>
              <a:latin typeface="Arial"/>
            </a:endParaRPr>
          </a:p>
        </p:txBody>
      </p:sp>
      <p:pic>
        <p:nvPicPr>
          <p:cNvPr id="157" name="Picture 4" descr=""/>
          <p:cNvPicPr/>
          <p:nvPr/>
        </p:nvPicPr>
        <p:blipFill>
          <a:blip r:embed="rId1"/>
          <a:stretch/>
        </p:blipFill>
        <p:spPr>
          <a:xfrm>
            <a:off x="0" y="3862440"/>
            <a:ext cx="7772040" cy="61228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59" name="TextShape 2"/>
          <p:cNvSpPr txBox="1"/>
          <p:nvPr/>
        </p:nvSpPr>
        <p:spPr>
          <a:xfrm>
            <a:off x="264960" y="2156760"/>
            <a:ext cx="7242120" cy="77317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Question 1: Return a list of employees with Job Titles and Department Names</a:t>
            </a: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spcAft>
                <a:spcPts val="1599"/>
              </a:spcAft>
              <a:tabLst>
                <a:tab algn="l" pos="0"/>
              </a:tabLst>
            </a:pPr>
            <a:endParaRPr b="0" lang="en-US" sz="1900" spc="-1" strike="noStrike">
              <a:solidFill>
                <a:srgbClr val="000000"/>
              </a:solidFill>
              <a:latin typeface="Arial"/>
            </a:endParaRPr>
          </a:p>
        </p:txBody>
      </p:sp>
      <p:pic>
        <p:nvPicPr>
          <p:cNvPr id="160" name="Picture 2" descr=""/>
          <p:cNvPicPr/>
          <p:nvPr/>
        </p:nvPicPr>
        <p:blipFill>
          <a:blip r:embed="rId1"/>
          <a:stretch/>
        </p:blipFill>
        <p:spPr>
          <a:xfrm>
            <a:off x="0" y="4085640"/>
            <a:ext cx="7772040" cy="41245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62" name="TextShape 2"/>
          <p:cNvSpPr txBox="1"/>
          <p:nvPr/>
        </p:nvSpPr>
        <p:spPr>
          <a:xfrm>
            <a:off x="73800" y="1722240"/>
            <a:ext cx="7242120" cy="77317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Question 2: Insert Web Programmer as a new job title</a:t>
            </a: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spcAft>
                <a:spcPts val="1599"/>
              </a:spcAft>
              <a:tabLst>
                <a:tab algn="l" pos="0"/>
              </a:tabLst>
            </a:pPr>
            <a:endParaRPr b="0" lang="en-US" sz="1900" spc="-1" strike="noStrike">
              <a:solidFill>
                <a:srgbClr val="000000"/>
              </a:solidFill>
              <a:latin typeface="Arial"/>
            </a:endParaRPr>
          </a:p>
        </p:txBody>
      </p:sp>
      <p:pic>
        <p:nvPicPr>
          <p:cNvPr id="163" name="Picture 2" descr=""/>
          <p:cNvPicPr/>
          <p:nvPr/>
        </p:nvPicPr>
        <p:blipFill>
          <a:blip r:embed="rId1"/>
          <a:stretch/>
        </p:blipFill>
        <p:spPr>
          <a:xfrm>
            <a:off x="719280" y="3019320"/>
            <a:ext cx="6333840" cy="70387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65" name="TextShape 2"/>
          <p:cNvSpPr txBox="1"/>
          <p:nvPr/>
        </p:nvSpPr>
        <p:spPr>
          <a:xfrm>
            <a:off x="264960" y="1456200"/>
            <a:ext cx="7242120" cy="77317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Question 3: Correct the job title from web programmer to web developer</a:t>
            </a:r>
            <a:endParaRPr b="0" lang="en-US" sz="1900" spc="-1" strike="noStrike">
              <a:solidFill>
                <a:srgbClr val="000000"/>
              </a:solidFill>
              <a:latin typeface="Arial"/>
            </a:endParaRPr>
          </a:p>
          <a:p>
            <a:pPr>
              <a:lnSpc>
                <a:spcPct val="170000"/>
              </a:lnSpc>
              <a:spcBef>
                <a:spcPts val="1599"/>
              </a:spcBef>
              <a:tabLst>
                <a:tab algn="l" pos="0"/>
              </a:tabLst>
            </a:pPr>
            <a:r>
              <a:rPr b="0" lang="en" sz="1200" spc="-1" strike="noStrike">
                <a:solidFill>
                  <a:srgbClr val="525c65"/>
                </a:solidFill>
                <a:highlight>
                  <a:srgbClr val="ffffff"/>
                </a:highlight>
                <a:latin typeface="Open Sans"/>
                <a:ea typeface="Open Sans"/>
              </a:rPr>
              <a:t>     </a:t>
            </a: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spcAft>
                <a:spcPts val="1599"/>
              </a:spcAft>
              <a:tabLst>
                <a:tab algn="l" pos="0"/>
              </a:tabLst>
            </a:pPr>
            <a:endParaRPr b="0" lang="en-US" sz="1200" spc="-1" strike="noStrike">
              <a:solidFill>
                <a:srgbClr val="000000"/>
              </a:solidFill>
              <a:latin typeface="Arial"/>
            </a:endParaRPr>
          </a:p>
        </p:txBody>
      </p:sp>
      <p:pic>
        <p:nvPicPr>
          <p:cNvPr id="166" name="Picture 2" descr=""/>
          <p:cNvPicPr/>
          <p:nvPr/>
        </p:nvPicPr>
        <p:blipFill>
          <a:blip r:embed="rId1"/>
          <a:stretch/>
        </p:blipFill>
        <p:spPr>
          <a:xfrm>
            <a:off x="0" y="3347640"/>
            <a:ext cx="7772040" cy="67104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Business Scenario</a:t>
            </a:r>
            <a:endParaRPr b="0" lang="en-US" sz="4000" spc="-1" strike="noStrike">
              <a:solidFill>
                <a:srgbClr val="000000"/>
              </a:solidFill>
              <a:latin typeface="Arial"/>
            </a:endParaRPr>
          </a:p>
        </p:txBody>
      </p:sp>
      <p:sp>
        <p:nvSpPr>
          <p:cNvPr id="124" name="TextShape 2"/>
          <p:cNvSpPr txBox="1"/>
          <p:nvPr/>
        </p:nvSpPr>
        <p:spPr>
          <a:xfrm>
            <a:off x="264960" y="2253600"/>
            <a:ext cx="7242120" cy="6239520"/>
          </a:xfrm>
          <a:prstGeom prst="rect">
            <a:avLst/>
          </a:prstGeom>
          <a:noFill/>
          <a:ln>
            <a:noFill/>
          </a:ln>
        </p:spPr>
        <p:txBody>
          <a:bodyPr tIns="91440" bIns="91440">
            <a:noAutofit/>
          </a:bodyPr>
          <a:p>
            <a:pPr>
              <a:lnSpc>
                <a:spcPct val="170000"/>
              </a:lnSpc>
              <a:tabLst>
                <a:tab algn="l" pos="0"/>
              </a:tabLst>
            </a:pPr>
            <a:r>
              <a:rPr b="1" lang="en" sz="1350" spc="-1" strike="noStrike">
                <a:solidFill>
                  <a:srgbClr val="2e3d49"/>
                </a:solidFill>
                <a:highlight>
                  <a:srgbClr val="ffffff"/>
                </a:highlight>
                <a:latin typeface="Open Sans"/>
                <a:ea typeface="Open Sans"/>
              </a:rPr>
              <a:t>  </a:t>
            </a:r>
            <a:r>
              <a:rPr b="1" lang="en" sz="1500" spc="-1" strike="noStrike">
                <a:solidFill>
                  <a:srgbClr val="2e3d49"/>
                </a:solidFill>
                <a:highlight>
                  <a:srgbClr val="ffffff"/>
                </a:highlight>
                <a:latin typeface="Open Sans"/>
                <a:ea typeface="Open Sans"/>
              </a:rPr>
              <a:t>   </a:t>
            </a:r>
            <a:r>
              <a:rPr b="1" lang="en" sz="1500" spc="-1" strike="noStrike">
                <a:solidFill>
                  <a:srgbClr val="2e3d49"/>
                </a:solidFill>
                <a:highlight>
                  <a:srgbClr val="ffffff"/>
                </a:highlight>
                <a:latin typeface="Open Sans"/>
                <a:ea typeface="Open Sans"/>
              </a:rPr>
              <a:t>Business requirement</a:t>
            </a:r>
            <a:endParaRPr b="0" lang="en-US" sz="1500" spc="-1" strike="noStrike">
              <a:solidFill>
                <a:srgbClr val="000000"/>
              </a:solidFill>
              <a:latin typeface="Arial"/>
            </a:endParaRPr>
          </a:p>
          <a:p>
            <a:pPr marL="241200">
              <a:lnSpc>
                <a:spcPct val="170000"/>
              </a:lnSpc>
              <a:spcBef>
                <a:spcPts val="400"/>
              </a:spcBef>
              <a:tabLst>
                <a:tab algn="l" pos="0"/>
              </a:tabLst>
            </a:pPr>
            <a:r>
              <a:rPr b="0" lang="en" sz="1300" spc="-1" strike="noStrike">
                <a:solidFill>
                  <a:srgbClr val="525c65"/>
                </a:solidFill>
                <a:highlight>
                  <a:srgbClr val="ffffff"/>
                </a:highlight>
                <a:latin typeface="Open Sans"/>
                <a:ea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b="0" lang="en-US" sz="1300" spc="-1" strike="noStrike">
              <a:solidFill>
                <a:srgbClr val="000000"/>
              </a:solidFill>
              <a:latin typeface="Arial"/>
            </a:endParaRPr>
          </a:p>
          <a:p>
            <a:pPr marL="241200">
              <a:lnSpc>
                <a:spcPct val="170000"/>
              </a:lnSpc>
              <a:tabLst>
                <a:tab algn="l" pos="0"/>
              </a:tabLst>
            </a:pPr>
            <a:endParaRPr b="0" lang="en-US" sz="1300" spc="-1" strike="noStrike">
              <a:solidFill>
                <a:srgbClr val="000000"/>
              </a:solidFill>
              <a:latin typeface="Arial"/>
            </a:endParaRPr>
          </a:p>
          <a:p>
            <a:pPr marL="241200">
              <a:lnSpc>
                <a:spcPct val="170000"/>
              </a:lnSpc>
              <a:tabLst>
                <a:tab algn="l" pos="0"/>
              </a:tabLst>
            </a:pPr>
            <a:r>
              <a:rPr b="0" lang="en" sz="1300" spc="-1" strike="noStrike">
                <a:solidFill>
                  <a:srgbClr val="525c65"/>
                </a:solidFill>
                <a:highlight>
                  <a:srgbClr val="ffffff"/>
                </a:highlight>
                <a:latin typeface="Open Sans"/>
                <a:ea typeface="Open Sans"/>
              </a:rPr>
              <a:t>As such, the HR department has tasked you, as the new data architect, to design and build a database capable of managing their employee information.</a:t>
            </a:r>
            <a:endParaRPr b="0" lang="en-US" sz="1300" spc="-1" strike="noStrike">
              <a:solidFill>
                <a:srgbClr val="000000"/>
              </a:solidFill>
              <a:latin typeface="Arial"/>
            </a:endParaRPr>
          </a:p>
          <a:p>
            <a:pPr marL="241200">
              <a:lnSpc>
                <a:spcPct val="170000"/>
              </a:lnSpc>
              <a:tabLst>
                <a:tab algn="l" pos="0"/>
              </a:tabLst>
            </a:pPr>
            <a:endParaRPr b="0" lang="en-US" sz="1300" spc="-1" strike="noStrike">
              <a:solidFill>
                <a:srgbClr val="000000"/>
              </a:solidFill>
              <a:latin typeface="Arial"/>
            </a:endParaRPr>
          </a:p>
          <a:p>
            <a:pPr marL="241200">
              <a:lnSpc>
                <a:spcPct val="170000"/>
              </a:lnSpc>
              <a:tabLst>
                <a:tab algn="l" pos="0"/>
              </a:tabLst>
            </a:pPr>
            <a:r>
              <a:rPr b="1" lang="en" sz="1500" spc="-1" strike="noStrike">
                <a:solidFill>
                  <a:srgbClr val="2e3d49"/>
                </a:solidFill>
                <a:highlight>
                  <a:srgbClr val="ffffff"/>
                </a:highlight>
                <a:latin typeface="Open Sans"/>
                <a:ea typeface="Open Sans"/>
              </a:rPr>
              <a:t>Dataset</a:t>
            </a:r>
            <a:endParaRPr b="0" lang="en-US" sz="1500" spc="-1" strike="noStrike">
              <a:solidFill>
                <a:srgbClr val="000000"/>
              </a:solidFill>
              <a:latin typeface="Arial"/>
            </a:endParaRPr>
          </a:p>
          <a:p>
            <a:pPr marL="241200">
              <a:lnSpc>
                <a:spcPct val="170000"/>
              </a:lnSpc>
              <a:tabLst>
                <a:tab algn="l" pos="0"/>
              </a:tabLst>
            </a:pPr>
            <a:r>
              <a:rPr b="0" lang="en" sz="1300" spc="-1" strike="noStrike">
                <a:solidFill>
                  <a:srgbClr val="525c65"/>
                </a:solidFill>
                <a:highlight>
                  <a:srgbClr val="ffffff"/>
                </a:highlight>
                <a:latin typeface="Open Sans"/>
                <a:ea typeface="Open Sans"/>
              </a:rPr>
              <a:t>The </a:t>
            </a:r>
            <a:r>
              <a:rPr b="0" lang="en" sz="1300" spc="-1" strike="noStrike" u="sng">
                <a:solidFill>
                  <a:srgbClr val="0097a7"/>
                </a:solidFill>
                <a:highlight>
                  <a:srgbClr val="ffffff"/>
                </a:highlight>
                <a:uFillTx/>
                <a:latin typeface="Open Sans"/>
                <a:ea typeface="Open Sans"/>
                <a:hlinkClick r:id="rId1"/>
              </a:rPr>
              <a:t>HR dataset</a:t>
            </a:r>
            <a:r>
              <a:rPr b="0" lang="en" sz="1300" spc="-1" strike="noStrike">
                <a:solidFill>
                  <a:srgbClr val="525c65"/>
                </a:solidFill>
                <a:highlight>
                  <a:srgbClr val="ffffff"/>
                </a:highlight>
                <a:latin typeface="Open Sans"/>
                <a:ea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b="0" lang="en-US" sz="1300" spc="-1" strike="noStrike">
              <a:solidFill>
                <a:srgbClr val="000000"/>
              </a:solidFill>
              <a:latin typeface="Arial"/>
            </a:endParaRPr>
          </a:p>
          <a:p>
            <a:pPr marL="241200">
              <a:lnSpc>
                <a:spcPct val="170000"/>
              </a:lnSpc>
              <a:tabLst>
                <a:tab algn="l" pos="0"/>
              </a:tabLst>
            </a:pPr>
            <a:endParaRPr b="0" lang="en-US" sz="1300" spc="-1" strike="noStrike">
              <a:solidFill>
                <a:srgbClr val="000000"/>
              </a:solidFill>
              <a:latin typeface="Arial"/>
            </a:endParaRPr>
          </a:p>
          <a:p>
            <a:pPr marL="241200">
              <a:lnSpc>
                <a:spcPct val="170000"/>
              </a:lnSpc>
              <a:tabLst>
                <a:tab algn="l" pos="0"/>
              </a:tabLst>
            </a:pPr>
            <a:r>
              <a:rPr b="1" lang="en" sz="1500" spc="-1" strike="noStrike">
                <a:solidFill>
                  <a:srgbClr val="2e3d49"/>
                </a:solidFill>
                <a:highlight>
                  <a:srgbClr val="ffffff"/>
                </a:highlight>
                <a:latin typeface="Open Sans"/>
                <a:ea typeface="Open Sans"/>
              </a:rPr>
              <a:t>IT Department Best Practices</a:t>
            </a:r>
            <a:endParaRPr b="0" lang="en-US" sz="1500" spc="-1" strike="noStrike">
              <a:solidFill>
                <a:srgbClr val="000000"/>
              </a:solidFill>
              <a:latin typeface="Arial"/>
            </a:endParaRPr>
          </a:p>
          <a:p>
            <a:pPr marL="241200">
              <a:lnSpc>
                <a:spcPct val="170000"/>
              </a:lnSpc>
              <a:tabLst>
                <a:tab algn="l" pos="0"/>
              </a:tabLst>
            </a:pPr>
            <a:r>
              <a:rPr b="0" lang="en" sz="1300" spc="-1" strike="noStrike">
                <a:solidFill>
                  <a:srgbClr val="525c65"/>
                </a:solidFill>
                <a:highlight>
                  <a:srgbClr val="ffffff"/>
                </a:highlight>
                <a:latin typeface="Open Sans"/>
                <a:ea typeface="Open Sans"/>
              </a:rPr>
              <a:t>The IT Department has certain Best Practices policies for databases you should follow, as detailed in the </a:t>
            </a:r>
            <a:r>
              <a:rPr b="0" lang="en" sz="1300" spc="-1" strike="noStrike" u="sng">
                <a:solidFill>
                  <a:srgbClr val="0097a7"/>
                </a:solidFill>
                <a:highlight>
                  <a:srgbClr val="ffffff"/>
                </a:highlight>
                <a:uFillTx/>
                <a:latin typeface="Open Sans"/>
                <a:ea typeface="Open Sans"/>
                <a:hlinkClick r:id="rId2"/>
              </a:rPr>
              <a:t>Best Practices document</a:t>
            </a:r>
            <a:r>
              <a:rPr b="0" lang="en" sz="1300" spc="-1" strike="noStrike">
                <a:solidFill>
                  <a:srgbClr val="525c65"/>
                </a:solidFill>
                <a:highlight>
                  <a:srgbClr val="ffffff"/>
                </a:highlight>
                <a:latin typeface="Open Sans"/>
                <a:ea typeface="Open Sans"/>
              </a:rPr>
              <a:t>.</a:t>
            </a:r>
            <a:endParaRPr b="0" lang="en-US" sz="1300" spc="-1" strike="noStrike">
              <a:solidFill>
                <a:srgbClr val="000000"/>
              </a:solidFill>
              <a:latin typeface="Arial"/>
            </a:endParaRPr>
          </a:p>
          <a:p>
            <a:pPr>
              <a:lnSpc>
                <a:spcPct val="115000"/>
              </a:lnSpc>
              <a:spcAft>
                <a:spcPts val="1599"/>
              </a:spcAft>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68" name="TextShape 2"/>
          <p:cNvSpPr txBox="1"/>
          <p:nvPr/>
        </p:nvSpPr>
        <p:spPr>
          <a:xfrm>
            <a:off x="264960" y="1749600"/>
            <a:ext cx="7242120" cy="77317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Question 4: Delete the job title Web Developer from the database</a:t>
            </a:r>
            <a:endParaRPr b="0" lang="en-US" sz="1900" spc="-1" strike="noStrike">
              <a:solidFill>
                <a:srgbClr val="000000"/>
              </a:solidFill>
              <a:latin typeface="Arial"/>
            </a:endParaRPr>
          </a:p>
          <a:p>
            <a:pPr>
              <a:lnSpc>
                <a:spcPct val="170000"/>
              </a:lnSpc>
              <a:spcBef>
                <a:spcPts val="1599"/>
              </a:spcBef>
              <a:tabLst>
                <a:tab algn="l" pos="0"/>
              </a:tabLst>
            </a:pPr>
            <a:r>
              <a:rPr b="0" lang="en" sz="1200" spc="-1" strike="noStrike">
                <a:solidFill>
                  <a:srgbClr val="525c65"/>
                </a:solidFill>
                <a:highlight>
                  <a:srgbClr val="ffffff"/>
                </a:highlight>
                <a:latin typeface="Open Sans"/>
                <a:ea typeface="Open Sans"/>
              </a:rPr>
              <a:t>         </a:t>
            </a: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spcAft>
                <a:spcPts val="1599"/>
              </a:spcAft>
              <a:tabLst>
                <a:tab algn="l" pos="0"/>
              </a:tabLst>
            </a:pPr>
            <a:endParaRPr b="0" lang="en-US" sz="1200" spc="-1" strike="noStrike">
              <a:solidFill>
                <a:srgbClr val="000000"/>
              </a:solidFill>
              <a:latin typeface="Arial"/>
            </a:endParaRPr>
          </a:p>
        </p:txBody>
      </p:sp>
      <p:pic>
        <p:nvPicPr>
          <p:cNvPr id="169" name="Picture 2" descr=""/>
          <p:cNvPicPr/>
          <p:nvPr/>
        </p:nvPicPr>
        <p:blipFill>
          <a:blip r:embed="rId1"/>
          <a:stretch/>
        </p:blipFill>
        <p:spPr>
          <a:xfrm>
            <a:off x="264960" y="3393000"/>
            <a:ext cx="7242120" cy="66654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71" name="TextShape 2"/>
          <p:cNvSpPr txBox="1"/>
          <p:nvPr/>
        </p:nvSpPr>
        <p:spPr>
          <a:xfrm>
            <a:off x="264960" y="2117880"/>
            <a:ext cx="7242120" cy="77317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Question 5: How many employees are in each department?</a:t>
            </a: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spcAft>
                <a:spcPts val="1599"/>
              </a:spcAft>
              <a:tabLst>
                <a:tab algn="l" pos="0"/>
              </a:tabLst>
            </a:pPr>
            <a:endParaRPr b="0" lang="en-US" sz="1900" spc="-1" strike="noStrike">
              <a:solidFill>
                <a:srgbClr val="000000"/>
              </a:solidFill>
              <a:latin typeface="Arial"/>
            </a:endParaRPr>
          </a:p>
        </p:txBody>
      </p:sp>
      <p:pic>
        <p:nvPicPr>
          <p:cNvPr id="172" name="Picture 2" descr=""/>
          <p:cNvPicPr/>
          <p:nvPr/>
        </p:nvPicPr>
        <p:blipFill>
          <a:blip r:embed="rId1"/>
          <a:stretch/>
        </p:blipFill>
        <p:spPr>
          <a:xfrm>
            <a:off x="0" y="3893400"/>
            <a:ext cx="7772040" cy="41806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74" name="TextShape 2"/>
          <p:cNvSpPr txBox="1"/>
          <p:nvPr/>
        </p:nvSpPr>
        <p:spPr>
          <a:xfrm>
            <a:off x="264960" y="2117880"/>
            <a:ext cx="7242120" cy="77317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Question 6: Write a query that returns current and past jobs (include employee name, job title, department, manager name, start and end date for position) for employee Toni Lembeck.</a:t>
            </a:r>
            <a:endParaRPr b="0" lang="en-US" sz="1900" spc="-1" strike="noStrike">
              <a:solidFill>
                <a:srgbClr val="000000"/>
              </a:solidFill>
              <a:latin typeface="Arial"/>
            </a:endParaRPr>
          </a:p>
          <a:p>
            <a:pPr>
              <a:lnSpc>
                <a:spcPct val="170000"/>
              </a:lnSpc>
              <a:spcBef>
                <a:spcPts val="1599"/>
              </a:spcBef>
              <a:tabLst>
                <a:tab algn="l" pos="0"/>
              </a:tabLst>
            </a:pPr>
            <a:r>
              <a:rPr b="0" lang="en" sz="1200" spc="-1" strike="noStrike">
                <a:solidFill>
                  <a:srgbClr val="525c65"/>
                </a:solidFill>
                <a:highlight>
                  <a:srgbClr val="ffffff"/>
                </a:highlight>
                <a:latin typeface="Open Sans"/>
                <a:ea typeface="Open Sans"/>
              </a:rPr>
              <a:t>          </a:t>
            </a: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spcAft>
                <a:spcPts val="1599"/>
              </a:spcAft>
              <a:tabLst>
                <a:tab algn="l" pos="0"/>
              </a:tabLst>
            </a:pPr>
            <a:endParaRPr b="0" lang="en-US" sz="1200" spc="-1" strike="noStrike">
              <a:solidFill>
                <a:srgbClr val="000000"/>
              </a:solidFill>
              <a:latin typeface="Arial"/>
            </a:endParaRPr>
          </a:p>
        </p:txBody>
      </p:sp>
      <p:pic>
        <p:nvPicPr>
          <p:cNvPr id="175" name="Picture 2" descr=""/>
          <p:cNvPicPr/>
          <p:nvPr/>
        </p:nvPicPr>
        <p:blipFill>
          <a:blip r:embed="rId1"/>
          <a:stretch/>
        </p:blipFill>
        <p:spPr>
          <a:xfrm>
            <a:off x="0" y="4327920"/>
            <a:ext cx="7772040" cy="40222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CRUD</a:t>
            </a:r>
            <a:endParaRPr b="0" lang="en-US" sz="4000" spc="-1" strike="noStrike">
              <a:solidFill>
                <a:srgbClr val="000000"/>
              </a:solidFill>
              <a:latin typeface="Arial"/>
            </a:endParaRPr>
          </a:p>
        </p:txBody>
      </p:sp>
      <p:sp>
        <p:nvSpPr>
          <p:cNvPr id="177" name="TextShape 2"/>
          <p:cNvSpPr txBox="1"/>
          <p:nvPr/>
        </p:nvSpPr>
        <p:spPr>
          <a:xfrm>
            <a:off x="264960" y="2253600"/>
            <a:ext cx="7242120" cy="7731720"/>
          </a:xfrm>
          <a:prstGeom prst="rect">
            <a:avLst/>
          </a:prstGeom>
          <a:noFill/>
          <a:ln>
            <a:noFill/>
          </a:ln>
        </p:spPr>
        <p:txBody>
          <a:bodyPr tIns="91440" bIns="91440">
            <a:noAutofit/>
          </a:bodyPr>
          <a:p>
            <a:pPr marL="457200" indent="-348840">
              <a:lnSpc>
                <a:spcPct val="115000"/>
              </a:lnSpc>
              <a:buClr>
                <a:srgbClr val="595959"/>
              </a:buClr>
              <a:buFont typeface="Open Sans"/>
              <a:buChar char="●"/>
            </a:pPr>
            <a:r>
              <a:rPr b="1" lang="en" sz="1900" spc="-1" strike="noStrike">
                <a:solidFill>
                  <a:srgbClr val="595959"/>
                </a:solidFill>
                <a:latin typeface="Open Sans"/>
                <a:ea typeface="Open Sans"/>
              </a:rPr>
              <a:t>Question 7: Describe how you would apply table security to restrict access to employee salaries using an SQL server.</a:t>
            </a:r>
            <a:endParaRPr b="0" lang="en-US" sz="1900" spc="-1" strike="noStrike">
              <a:solidFill>
                <a:srgbClr val="000000"/>
              </a:solidFill>
              <a:latin typeface="Arial"/>
            </a:endParaRPr>
          </a:p>
          <a:p>
            <a:pPr>
              <a:lnSpc>
                <a:spcPct val="115000"/>
              </a:lnSpc>
              <a:spcBef>
                <a:spcPts val="1599"/>
              </a:spcBef>
              <a:tabLst>
                <a:tab algn="l" pos="0"/>
              </a:tabLst>
            </a:pPr>
            <a:endParaRPr b="0" lang="en-US" sz="1900" spc="-1" strike="noStrike">
              <a:solidFill>
                <a:srgbClr val="000000"/>
              </a:solidFill>
              <a:latin typeface="Arial"/>
            </a:endParaRPr>
          </a:p>
          <a:p>
            <a:pPr>
              <a:lnSpc>
                <a:spcPct val="115000"/>
              </a:lnSpc>
              <a:spcBef>
                <a:spcPts val="1599"/>
              </a:spcBef>
              <a:tabLst>
                <a:tab algn="l" pos="0"/>
              </a:tabLst>
            </a:pPr>
            <a:r>
              <a:rPr b="0" lang="en-US" sz="1200" spc="-1" strike="noStrike">
                <a:solidFill>
                  <a:srgbClr val="586d77"/>
                </a:solidFill>
                <a:latin typeface="Open Sans"/>
                <a:ea typeface="Open Sans"/>
              </a:rPr>
              <a:t>When an authorized user gets database access, further security can be implemented at the object level by allowing or denying access to a particular object. This can be done using various role-based authentication measures and using GRANT and REVOKE commands.</a:t>
            </a:r>
            <a:endParaRPr b="0" lang="en-US" sz="1200" spc="-1" strike="noStrike">
              <a:solidFill>
                <a:srgbClr val="000000"/>
              </a:solidFill>
              <a:latin typeface="Arial"/>
            </a:endParaRPr>
          </a:p>
          <a:p>
            <a:pPr>
              <a:lnSpc>
                <a:spcPct val="115000"/>
              </a:lnSpc>
              <a:spcBef>
                <a:spcPts val="1599"/>
              </a:spcBef>
              <a:tabLst>
                <a:tab algn="l" pos="0"/>
              </a:tabLst>
            </a:pPr>
            <a:r>
              <a:rPr b="0" lang="en-US" sz="1200" spc="-1" strike="noStrike">
                <a:solidFill>
                  <a:srgbClr val="586d77"/>
                </a:solidFill>
                <a:latin typeface="Open Sans"/>
                <a:ea typeface="Open Sans"/>
              </a:rPr>
              <a:t>I will execute following steps to apply table security to restrict access to employee salaries using an SQL server:</a:t>
            </a:r>
            <a:endParaRPr b="0" lang="en-US" sz="1200" spc="-1" strike="noStrike">
              <a:solidFill>
                <a:srgbClr val="000000"/>
              </a:solidFill>
              <a:latin typeface="Arial"/>
            </a:endParaRPr>
          </a:p>
          <a:p>
            <a:pPr>
              <a:lnSpc>
                <a:spcPct val="115000"/>
              </a:lnSpc>
              <a:spcBef>
                <a:spcPts val="1599"/>
              </a:spcBef>
              <a:tabLst>
                <a:tab algn="l" pos="0"/>
              </a:tabLst>
            </a:pPr>
            <a:r>
              <a:rPr b="0" lang="en-US" sz="1200" spc="-1" strike="noStrike">
                <a:solidFill>
                  <a:srgbClr val="586d77"/>
                </a:solidFill>
                <a:latin typeface="Open Sans"/>
                <a:ea typeface="Open Sans"/>
              </a:rPr>
              <a:t>1. I will create a separate table for storing Salary Data of Employees: employee_salary.</a:t>
            </a:r>
            <a:endParaRPr b="0" lang="en-US" sz="1200" spc="-1" strike="noStrike">
              <a:solidFill>
                <a:srgbClr val="000000"/>
              </a:solidFill>
              <a:latin typeface="Arial"/>
            </a:endParaRPr>
          </a:p>
          <a:p>
            <a:pPr>
              <a:lnSpc>
                <a:spcPct val="115000"/>
              </a:lnSpc>
              <a:spcBef>
                <a:spcPts val="1599"/>
              </a:spcBef>
              <a:tabLst>
                <a:tab algn="l" pos="0"/>
              </a:tabLst>
            </a:pPr>
            <a:r>
              <a:rPr b="0" lang="en-US" sz="1200" spc="-1" strike="noStrike">
                <a:solidFill>
                  <a:srgbClr val="586d77"/>
                </a:solidFill>
                <a:latin typeface="Open Sans"/>
                <a:ea typeface="Open Sans"/>
              </a:rPr>
              <a:t>2. I will create different roles such as "owner" , "user", "usersensitive" etc.</a:t>
            </a:r>
            <a:endParaRPr b="0" lang="en-US" sz="1200" spc="-1" strike="noStrike">
              <a:solidFill>
                <a:srgbClr val="000000"/>
              </a:solidFill>
              <a:latin typeface="Arial"/>
            </a:endParaRPr>
          </a:p>
          <a:p>
            <a:pPr>
              <a:lnSpc>
                <a:spcPct val="115000"/>
              </a:lnSpc>
              <a:spcBef>
                <a:spcPts val="1599"/>
              </a:spcBef>
              <a:tabLst>
                <a:tab algn="l" pos="0"/>
              </a:tabLst>
            </a:pPr>
            <a:r>
              <a:rPr b="0" lang="en-US" sz="1200" spc="-1" strike="noStrike">
                <a:solidFill>
                  <a:srgbClr val="586d77"/>
                </a:solidFill>
                <a:latin typeface="Open Sans"/>
                <a:ea typeface="Open Sans"/>
              </a:rPr>
              <a:t>3. I will GRANT access to one such  role- "usersensitive" to read the sensitive salary data in "employee_salary" table.</a:t>
            </a:r>
            <a:endParaRPr b="0" lang="en-US" sz="1200" spc="-1" strike="noStrike">
              <a:solidFill>
                <a:srgbClr val="000000"/>
              </a:solidFill>
              <a:latin typeface="Arial"/>
            </a:endParaRPr>
          </a:p>
          <a:p>
            <a:pPr>
              <a:lnSpc>
                <a:spcPct val="115000"/>
              </a:lnSpc>
              <a:spcBef>
                <a:spcPts val="1599"/>
              </a:spcBef>
              <a:tabLst>
                <a:tab algn="l" pos="0"/>
              </a:tabLst>
            </a:pPr>
            <a:r>
              <a:rPr b="0" lang="en" sz="1200" spc="-1" strike="noStrike">
                <a:solidFill>
                  <a:srgbClr val="586d77"/>
                </a:solidFill>
                <a:latin typeface="Open Sans"/>
                <a:ea typeface="Open Sans"/>
              </a:rPr>
              <a:t>4. </a:t>
            </a:r>
            <a:r>
              <a:rPr b="0" lang="en-AU" sz="1200" spc="-1" strike="noStrike">
                <a:solidFill>
                  <a:srgbClr val="586d77"/>
                </a:solidFill>
                <a:latin typeface="Open Sans"/>
                <a:ea typeface="Open Sans"/>
              </a:rPr>
              <a:t>Lastly I will create users and assign them to “usersensitive” role to access salary table.</a:t>
            </a: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tabLst>
                <a:tab algn="l" pos="0"/>
              </a:tabLst>
            </a:pPr>
            <a:endParaRPr b="0" lang="en-US" sz="1200" spc="-1" strike="noStrike">
              <a:solidFill>
                <a:srgbClr val="000000"/>
              </a:solidFill>
              <a:latin typeface="Arial"/>
            </a:endParaRPr>
          </a:p>
          <a:p>
            <a:pPr marL="457200">
              <a:lnSpc>
                <a:spcPct val="115000"/>
              </a:lnSpc>
              <a:spcBef>
                <a:spcPts val="1599"/>
              </a:spcBef>
              <a:spcAft>
                <a:spcPts val="1599"/>
              </a:spcAft>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78" name="CustomShape 1"/>
          <p:cNvSpPr/>
          <p:nvPr/>
        </p:nvSpPr>
        <p:spPr>
          <a:xfrm>
            <a:off x="1807200" y="4003560"/>
            <a:ext cx="4157640" cy="245952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Step 4</a:t>
            </a:r>
            <a:endParaRPr b="0" lang="en-US" sz="3000" spc="-1" strike="noStrike">
              <a:latin typeface="Arial"/>
            </a:endParaRPr>
          </a:p>
          <a:p>
            <a:pPr algn="ctr">
              <a:lnSpc>
                <a:spcPct val="150000"/>
              </a:lnSpc>
              <a:tabLst>
                <a:tab algn="l" pos="0"/>
              </a:tabLst>
            </a:pPr>
            <a:r>
              <a:rPr b="0" lang="en" sz="3000" spc="-1" strike="noStrike">
                <a:solidFill>
                  <a:srgbClr val="ffffff"/>
                </a:solidFill>
                <a:latin typeface="Open Sans"/>
                <a:ea typeface="Open Sans"/>
              </a:rPr>
              <a:t>Above and Beyond (optional)</a:t>
            </a:r>
            <a:endParaRPr b="0" lang="en-US" sz="3000" spc="-1" strike="noStrike">
              <a:latin typeface="Arial"/>
            </a:endParaRPr>
          </a:p>
        </p:txBody>
      </p:sp>
      <p:sp>
        <p:nvSpPr>
          <p:cNvPr id="179" name="CustomShape 2"/>
          <p:cNvSpPr/>
          <p:nvPr/>
        </p:nvSpPr>
        <p:spPr>
          <a:xfrm>
            <a:off x="3582720" y="3663000"/>
            <a:ext cx="606960" cy="74160"/>
          </a:xfrm>
          <a:prstGeom prst="rect">
            <a:avLst/>
          </a:prstGeom>
          <a:solidFill>
            <a:schemeClr val="l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Step 4: Above and Beyond</a:t>
            </a:r>
            <a:endParaRPr b="0" lang="en-US" sz="4000" spc="-1" strike="noStrike">
              <a:solidFill>
                <a:srgbClr val="000000"/>
              </a:solidFill>
              <a:latin typeface="Arial"/>
            </a:endParaRPr>
          </a:p>
        </p:txBody>
      </p:sp>
      <p:sp>
        <p:nvSpPr>
          <p:cNvPr id="181" name="TextShape 2"/>
          <p:cNvSpPr txBox="1"/>
          <p:nvPr/>
        </p:nvSpPr>
        <p:spPr>
          <a:xfrm>
            <a:off x="264960" y="2025000"/>
            <a:ext cx="7242120" cy="6239520"/>
          </a:xfrm>
          <a:prstGeom prst="rect">
            <a:avLst/>
          </a:prstGeom>
          <a:noFill/>
          <a:ln>
            <a:noFill/>
          </a:ln>
        </p:spPr>
        <p:txBody>
          <a:bodyPr tIns="91440" bIns="91440">
            <a:noAutofit/>
          </a:bodyPr>
          <a:p>
            <a:pPr>
              <a:lnSpc>
                <a:spcPct val="115000"/>
              </a:lnSpc>
              <a:tabLst>
                <a:tab algn="l" pos="0"/>
              </a:tabLst>
            </a:pPr>
            <a:r>
              <a:rPr b="0" lang="en" sz="2200" spc="-1" strike="noStrike">
                <a:solidFill>
                  <a:srgbClr val="595959"/>
                </a:solidFill>
                <a:latin typeface="Open Sans Light"/>
                <a:ea typeface="Open Sans Light"/>
              </a:rPr>
              <a:t>This last step is called Above and Beyond. In this step, I have proposed 3 challenges for you to complete, which are above and beyond the scope of the project. This is a chance to flex your coding muscles and show everyone how good you really are.</a:t>
            </a:r>
            <a:endParaRPr b="0" lang="en-US" sz="2200" spc="-1" strike="noStrike">
              <a:solidFill>
                <a:srgbClr val="000000"/>
              </a:solidFill>
              <a:latin typeface="Arial"/>
            </a:endParaRPr>
          </a:p>
          <a:p>
            <a:pPr>
              <a:lnSpc>
                <a:spcPct val="115000"/>
              </a:lnSpc>
              <a:spcBef>
                <a:spcPts val="1599"/>
              </a:spcBef>
              <a:tabLst>
                <a:tab algn="l" pos="0"/>
              </a:tabLst>
            </a:pPr>
            <a:r>
              <a:rPr b="0" lang="en" sz="2200" spc="-1" strike="noStrike">
                <a:solidFill>
                  <a:srgbClr val="595959"/>
                </a:solidFill>
                <a:latin typeface="Open Sans Light"/>
                <a:ea typeface="Open Sans Light"/>
              </a:rPr>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b="0" lang="en-US" sz="2200" spc="-1" strike="noStrike">
              <a:solidFill>
                <a:srgbClr val="000000"/>
              </a:solidFill>
              <a:latin typeface="Arial"/>
            </a:endParaRPr>
          </a:p>
          <a:p>
            <a:pPr>
              <a:lnSpc>
                <a:spcPct val="115000"/>
              </a:lnSpc>
              <a:spcBef>
                <a:spcPts val="1599"/>
              </a:spcBef>
              <a:tabLst>
                <a:tab algn="l" pos="0"/>
              </a:tabLst>
            </a:pPr>
            <a:r>
              <a:rPr b="0" lang="en" sz="2200" spc="-1" strike="noStrike">
                <a:solidFill>
                  <a:srgbClr val="595959"/>
                </a:solidFill>
                <a:latin typeface="Open Sans Light"/>
                <a:ea typeface="Open Sans Light"/>
              </a:rPr>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b="0" lang="en-US" sz="2200" spc="-1" strike="noStrike">
              <a:solidFill>
                <a:srgbClr val="000000"/>
              </a:solidFill>
              <a:latin typeface="Arial"/>
            </a:endParaRPr>
          </a:p>
          <a:p>
            <a:pPr>
              <a:lnSpc>
                <a:spcPct val="115000"/>
              </a:lnSpc>
              <a:spcBef>
                <a:spcPts val="1599"/>
              </a:spcBef>
              <a:spcAft>
                <a:spcPts val="1599"/>
              </a:spcAft>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Standout Suggestion 1</a:t>
            </a:r>
            <a:endParaRPr b="0" lang="en-US" sz="4000" spc="-1" strike="noStrike">
              <a:solidFill>
                <a:srgbClr val="000000"/>
              </a:solidFill>
              <a:latin typeface="Arial"/>
            </a:endParaRPr>
          </a:p>
        </p:txBody>
      </p:sp>
      <p:sp>
        <p:nvSpPr>
          <p:cNvPr id="183" name="TextShape 2"/>
          <p:cNvSpPr txBox="1"/>
          <p:nvPr/>
        </p:nvSpPr>
        <p:spPr>
          <a:xfrm>
            <a:off x="264960" y="2253600"/>
            <a:ext cx="7242120" cy="7731720"/>
          </a:xfrm>
          <a:prstGeom prst="rect">
            <a:avLst/>
          </a:prstGeom>
          <a:noFill/>
          <a:ln>
            <a:noFill/>
          </a:ln>
        </p:spPr>
        <p:txBody>
          <a:bodyPr tIns="91440" bIns="91440">
            <a:noAutofit/>
          </a:bodyPr>
          <a:p>
            <a:pPr>
              <a:lnSpc>
                <a:spcPct val="115000"/>
              </a:lnSpc>
              <a:tabLst>
                <a:tab algn="l" pos="0"/>
              </a:tabLst>
            </a:pPr>
            <a:r>
              <a:rPr b="1" lang="en" sz="2000" spc="-1" strike="noStrike">
                <a:solidFill>
                  <a:srgbClr val="595959"/>
                </a:solidFill>
                <a:latin typeface="Open Sans"/>
                <a:ea typeface="Open Sans"/>
              </a:rPr>
              <a:t>Create a view that returns all employee attributes; results should resemble initial Excel file</a:t>
            </a:r>
            <a:endParaRPr b="0" lang="en-US" sz="2000" spc="-1" strike="noStrike">
              <a:solidFill>
                <a:srgbClr val="000000"/>
              </a:solidFill>
              <a:latin typeface="Arial"/>
            </a:endParaRPr>
          </a:p>
          <a:p>
            <a:pPr>
              <a:lnSpc>
                <a:spcPct val="115000"/>
              </a:lnSpc>
              <a:spcBef>
                <a:spcPts val="1599"/>
              </a:spcBef>
              <a:tabLst>
                <a:tab algn="l" pos="0"/>
              </a:tabLst>
            </a:pPr>
            <a:r>
              <a:rPr b="0" lang="en" sz="1900" spc="-1" strike="noStrike">
                <a:solidFill>
                  <a:srgbClr val="ff0000"/>
                </a:solidFill>
                <a:latin typeface="Open Sans Light"/>
                <a:ea typeface="Open Sans Light"/>
              </a:rPr>
              <a:t>** return a screenshot of the view create code, along with the results of a select all on the view </a:t>
            </a: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spcAft>
                <a:spcPts val="1599"/>
              </a:spcAft>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Standout Suggestion 2</a:t>
            </a:r>
            <a:endParaRPr b="0" lang="en-US" sz="4000" spc="-1" strike="noStrike">
              <a:solidFill>
                <a:srgbClr val="000000"/>
              </a:solidFill>
              <a:latin typeface="Arial"/>
            </a:endParaRPr>
          </a:p>
        </p:txBody>
      </p:sp>
      <p:sp>
        <p:nvSpPr>
          <p:cNvPr id="185" name="TextShape 2"/>
          <p:cNvSpPr txBox="1"/>
          <p:nvPr/>
        </p:nvSpPr>
        <p:spPr>
          <a:xfrm>
            <a:off x="264960" y="2253600"/>
            <a:ext cx="7242120" cy="7731720"/>
          </a:xfrm>
          <a:prstGeom prst="rect">
            <a:avLst/>
          </a:prstGeom>
          <a:noFill/>
          <a:ln>
            <a:noFill/>
          </a:ln>
        </p:spPr>
        <p:txBody>
          <a:bodyPr tIns="91440" bIns="91440">
            <a:noAutofit/>
          </a:bodyPr>
          <a:p>
            <a:pPr>
              <a:lnSpc>
                <a:spcPct val="115000"/>
              </a:lnSpc>
              <a:tabLst>
                <a:tab algn="l" pos="0"/>
              </a:tabLst>
            </a:pPr>
            <a:r>
              <a:rPr b="1" lang="en" sz="2000" spc="-1" strike="noStrike">
                <a:solidFill>
                  <a:srgbClr val="595959"/>
                </a:solidFill>
                <a:latin typeface="Open Sans"/>
                <a:ea typeface="Open Sans"/>
              </a:rPr>
              <a:t>Create a stored procedure with parameters that returns current and past jobs (include employee name, job title, department, manager name, start and end date for position) when given an employee name.</a:t>
            </a:r>
            <a:endParaRPr b="0" lang="en-US" sz="2000" spc="-1" strike="noStrike">
              <a:solidFill>
                <a:srgbClr val="000000"/>
              </a:solidFill>
              <a:latin typeface="Arial"/>
            </a:endParaRPr>
          </a:p>
          <a:p>
            <a:pPr>
              <a:lnSpc>
                <a:spcPct val="115000"/>
              </a:lnSpc>
              <a:spcBef>
                <a:spcPts val="1599"/>
              </a:spcBef>
              <a:tabLst>
                <a:tab algn="l" pos="0"/>
              </a:tabLst>
            </a:pPr>
            <a:r>
              <a:rPr b="0" lang="en" sz="1900" spc="-1" strike="noStrike">
                <a:solidFill>
                  <a:srgbClr val="ff0000"/>
                </a:solidFill>
                <a:latin typeface="Open Sans Light"/>
                <a:ea typeface="Open Sans Light"/>
              </a:rPr>
              <a:t>** submit screenshot of stored procedure creation code, along with a screenshot of the stored procedure executed using Toni Lembeck as the parameter value</a:t>
            </a:r>
            <a:endParaRPr b="0" lang="en-US" sz="1900" spc="-1" strike="noStrike">
              <a:solidFill>
                <a:srgbClr val="000000"/>
              </a:solidFill>
              <a:latin typeface="Arial"/>
            </a:endParaRPr>
          </a:p>
          <a:p>
            <a:pPr marL="457200">
              <a:lnSpc>
                <a:spcPct val="115000"/>
              </a:lnSpc>
              <a:spcBef>
                <a:spcPts val="1599"/>
              </a:spcBef>
              <a:tabLst>
                <a:tab algn="l" pos="0"/>
              </a:tabLst>
            </a:pPr>
            <a:endParaRPr b="0" lang="en-US" sz="1900" spc="-1" strike="noStrike">
              <a:solidFill>
                <a:srgbClr val="000000"/>
              </a:solidFill>
              <a:latin typeface="Arial"/>
            </a:endParaRPr>
          </a:p>
          <a:p>
            <a:pPr marL="457200">
              <a:lnSpc>
                <a:spcPct val="115000"/>
              </a:lnSpc>
              <a:spcBef>
                <a:spcPts val="1599"/>
              </a:spcBef>
              <a:spcAft>
                <a:spcPts val="1599"/>
              </a:spcAft>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Standout Suggestion 3</a:t>
            </a:r>
            <a:endParaRPr b="0" lang="en-US" sz="4000" spc="-1" strike="noStrike">
              <a:solidFill>
                <a:srgbClr val="000000"/>
              </a:solidFill>
              <a:latin typeface="Arial"/>
            </a:endParaRPr>
          </a:p>
        </p:txBody>
      </p:sp>
      <p:sp>
        <p:nvSpPr>
          <p:cNvPr id="187" name="TextShape 2"/>
          <p:cNvSpPr txBox="1"/>
          <p:nvPr/>
        </p:nvSpPr>
        <p:spPr>
          <a:xfrm>
            <a:off x="264960" y="2253600"/>
            <a:ext cx="7242120" cy="7731720"/>
          </a:xfrm>
          <a:prstGeom prst="rect">
            <a:avLst/>
          </a:prstGeom>
          <a:noFill/>
          <a:ln>
            <a:noFill/>
          </a:ln>
        </p:spPr>
        <p:txBody>
          <a:bodyPr tIns="91440" bIns="91440">
            <a:noAutofit/>
          </a:bodyPr>
          <a:p>
            <a:pPr>
              <a:lnSpc>
                <a:spcPct val="115000"/>
              </a:lnSpc>
              <a:tabLst>
                <a:tab algn="l" pos="0"/>
              </a:tabLst>
            </a:pPr>
            <a:r>
              <a:rPr b="1" lang="en" sz="2000" spc="-1" strike="noStrike">
                <a:solidFill>
                  <a:srgbClr val="595959"/>
                </a:solidFill>
                <a:latin typeface="Open Sans"/>
                <a:ea typeface="Open Sans"/>
              </a:rPr>
              <a:t>Implement user security on the restricted salary attribute.</a:t>
            </a:r>
            <a:endParaRPr b="0" lang="en-US" sz="2000" spc="-1" strike="noStrike">
              <a:solidFill>
                <a:srgbClr val="000000"/>
              </a:solidFill>
              <a:latin typeface="Arial"/>
            </a:endParaRPr>
          </a:p>
          <a:p>
            <a:pPr>
              <a:lnSpc>
                <a:spcPct val="115000"/>
              </a:lnSpc>
              <a:spcBef>
                <a:spcPts val="1599"/>
              </a:spcBef>
              <a:tabLst>
                <a:tab algn="l" pos="0"/>
              </a:tabLst>
            </a:pPr>
            <a:r>
              <a:rPr b="0" lang="en" sz="1900" spc="-1" strike="noStrike">
                <a:solidFill>
                  <a:srgbClr val="ff0000"/>
                </a:solidFill>
                <a:latin typeface="Open Sans Light"/>
                <a:ea typeface="Open Sans Light"/>
              </a:rPr>
              <a:t>Create a non-management user named </a:t>
            </a:r>
            <a:r>
              <a:rPr b="0" lang="en" sz="1900" spc="-1" strike="noStrike">
                <a:solidFill>
                  <a:srgbClr val="ff0000"/>
                </a:solidFill>
                <a:latin typeface="Source Code Pro"/>
                <a:ea typeface="Source Code Pro"/>
              </a:rPr>
              <a:t>NoMgr</a:t>
            </a:r>
            <a:r>
              <a:rPr b="0" lang="en" sz="1900" spc="-1" strike="noStrike">
                <a:solidFill>
                  <a:srgbClr val="ff0000"/>
                </a:solidFill>
                <a:latin typeface="Open Sans"/>
                <a:ea typeface="Open Sans"/>
              </a:rPr>
              <a:t>.</a:t>
            </a:r>
            <a:r>
              <a:rPr b="0" lang="en" sz="1900" spc="-1" strike="noStrike">
                <a:solidFill>
                  <a:srgbClr val="ff0000"/>
                </a:solidFill>
                <a:latin typeface="Open Sans Light"/>
                <a:ea typeface="Open Sans Light"/>
              </a:rPr>
              <a:t> Show the code of how your would grant access to the database, but revoke access to the salary data.</a:t>
            </a:r>
            <a:endParaRPr b="0" lang="en-US" sz="1900" spc="-1" strike="noStrike">
              <a:solidFill>
                <a:srgbClr val="000000"/>
              </a:solidFill>
              <a:latin typeface="Arial"/>
            </a:endParaRPr>
          </a:p>
          <a:p>
            <a:pPr>
              <a:lnSpc>
                <a:spcPct val="115000"/>
              </a:lnSpc>
              <a:spcBef>
                <a:spcPts val="1599"/>
              </a:spcBef>
              <a:tabLst>
                <a:tab algn="l" pos="0"/>
              </a:tabLst>
            </a:pPr>
            <a:r>
              <a:rPr b="0" lang="en" sz="1900" spc="-1" strike="noStrike">
                <a:solidFill>
                  <a:srgbClr val="ff0000"/>
                </a:solidFill>
                <a:latin typeface="Open Sans Light"/>
                <a:ea typeface="Open Sans Light"/>
              </a:rPr>
              <a:t>Submit screenshot of code</a:t>
            </a:r>
            <a:endParaRPr b="0" lang="en-US" sz="1900" spc="-1" strike="noStrike">
              <a:solidFill>
                <a:srgbClr val="000000"/>
              </a:solidFill>
              <a:latin typeface="Arial"/>
            </a:endParaRPr>
          </a:p>
          <a:p>
            <a:pPr marL="457200">
              <a:lnSpc>
                <a:spcPct val="115000"/>
              </a:lnSpc>
              <a:spcBef>
                <a:spcPts val="1599"/>
              </a:spcBef>
              <a:spcAft>
                <a:spcPts val="1599"/>
              </a:spcAft>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88" name="CustomShape 1"/>
          <p:cNvSpPr/>
          <p:nvPr/>
        </p:nvSpPr>
        <p:spPr>
          <a:xfrm>
            <a:off x="1807200" y="4003560"/>
            <a:ext cx="4157640" cy="245952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Appendix</a:t>
            </a:r>
            <a:endParaRPr b="0" lang="en-US" sz="3000" spc="-1" strike="noStrike">
              <a:latin typeface="Arial"/>
            </a:endParaRPr>
          </a:p>
          <a:p>
            <a:pPr>
              <a:lnSpc>
                <a:spcPct val="150000"/>
              </a:lnSpc>
              <a:tabLst>
                <a:tab algn="l" pos="0"/>
              </a:tabLst>
            </a:pPr>
            <a:endParaRPr b="0" lang="en-US" sz="3000" spc="-1" strike="noStrike">
              <a:latin typeface="Arial"/>
            </a:endParaRPr>
          </a:p>
        </p:txBody>
      </p:sp>
      <p:sp>
        <p:nvSpPr>
          <p:cNvPr id="189" name="CustomShape 2"/>
          <p:cNvSpPr/>
          <p:nvPr/>
        </p:nvSpPr>
        <p:spPr>
          <a:xfrm>
            <a:off x="3582720" y="3663000"/>
            <a:ext cx="606960" cy="74160"/>
          </a:xfrm>
          <a:prstGeom prst="rect">
            <a:avLst/>
          </a:prstGeom>
          <a:solidFill>
            <a:schemeClr val="l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25" name="CustomShape 1"/>
          <p:cNvSpPr/>
          <p:nvPr/>
        </p:nvSpPr>
        <p:spPr>
          <a:xfrm>
            <a:off x="3582720" y="3663000"/>
            <a:ext cx="606960" cy="74160"/>
          </a:xfrm>
          <a:prstGeom prst="rect">
            <a:avLst/>
          </a:prstGeom>
          <a:solidFill>
            <a:srgbClr val="02b4e5"/>
          </a:solidFill>
          <a:ln>
            <a:noFill/>
          </a:ln>
        </p:spPr>
        <p:style>
          <a:lnRef idx="0"/>
          <a:fillRef idx="0"/>
          <a:effectRef idx="0"/>
          <a:fontRef idx="minor"/>
        </p:style>
      </p:sp>
      <p:sp>
        <p:nvSpPr>
          <p:cNvPr id="126" name="CustomShape 2"/>
          <p:cNvSpPr/>
          <p:nvPr/>
        </p:nvSpPr>
        <p:spPr>
          <a:xfrm>
            <a:off x="3582720" y="3663000"/>
            <a:ext cx="606960" cy="74160"/>
          </a:xfrm>
          <a:prstGeom prst="rect">
            <a:avLst/>
          </a:prstGeom>
          <a:solidFill>
            <a:schemeClr val="lt1"/>
          </a:solidFill>
          <a:ln>
            <a:noFill/>
          </a:ln>
        </p:spPr>
        <p:style>
          <a:lnRef idx="0"/>
          <a:fillRef idx="0"/>
          <a:effectRef idx="0"/>
          <a:fontRef idx="minor"/>
        </p:style>
      </p:sp>
      <p:sp>
        <p:nvSpPr>
          <p:cNvPr id="127" name="CustomShape 3"/>
          <p:cNvSpPr/>
          <p:nvPr/>
        </p:nvSpPr>
        <p:spPr>
          <a:xfrm>
            <a:off x="1807200" y="4003560"/>
            <a:ext cx="4157640" cy="245952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Step 1</a:t>
            </a:r>
            <a:endParaRPr b="0" lang="en-US" sz="3000" spc="-1" strike="noStrike">
              <a:latin typeface="Arial"/>
            </a:endParaRPr>
          </a:p>
          <a:p>
            <a:pPr algn="ctr">
              <a:lnSpc>
                <a:spcPct val="150000"/>
              </a:lnSpc>
              <a:tabLst>
                <a:tab algn="l" pos="0"/>
              </a:tabLst>
            </a:pPr>
            <a:r>
              <a:rPr b="0" lang="en" sz="3000" spc="-1" strike="noStrike">
                <a:solidFill>
                  <a:srgbClr val="ffffff"/>
                </a:solidFill>
                <a:latin typeface="Open Sans"/>
                <a:ea typeface="Open Sans"/>
              </a:rPr>
              <a:t>Data Architecture Foundations</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Additional Info</a:t>
            </a:r>
            <a:endParaRPr b="0" lang="en-US" sz="4000" spc="-1" strike="noStrike">
              <a:solidFill>
                <a:srgbClr val="000000"/>
              </a:solidFill>
              <a:latin typeface="Arial"/>
            </a:endParaRPr>
          </a:p>
        </p:txBody>
      </p:sp>
      <p:sp>
        <p:nvSpPr>
          <p:cNvPr id="191" name="TextShape 2"/>
          <p:cNvSpPr txBox="1"/>
          <p:nvPr/>
        </p:nvSpPr>
        <p:spPr>
          <a:xfrm>
            <a:off x="264960" y="2253600"/>
            <a:ext cx="7242120" cy="7731720"/>
          </a:xfrm>
          <a:prstGeom prst="rect">
            <a:avLst/>
          </a:prstGeom>
          <a:noFill/>
          <a:ln>
            <a:noFill/>
          </a:ln>
        </p:spPr>
        <p:txBody>
          <a:bodyPr tIns="91440" bIns="91440">
            <a:noAutofit/>
          </a:bodyPr>
          <a:p>
            <a:pPr>
              <a:lnSpc>
                <a:spcPct val="115000"/>
              </a:lnSpc>
              <a:tabLst>
                <a:tab algn="l" pos="0"/>
              </a:tabLst>
            </a:pPr>
            <a:r>
              <a:rPr b="0" lang="en" sz="3100" spc="-1" strike="noStrike">
                <a:solidFill>
                  <a:srgbClr val="595959"/>
                </a:solidFill>
                <a:latin typeface="Open Sans Light"/>
                <a:ea typeface="Open Sans Light"/>
              </a:rPr>
              <a:t>You can include supporting or additional information that supports your previous slides, but isn’t necessary for every person to see that looks at your slides.</a:t>
            </a:r>
            <a:endParaRPr b="0" lang="en-US" sz="3100" spc="-1" strike="noStrike">
              <a:solidFill>
                <a:srgbClr val="000000"/>
              </a:solidFill>
              <a:latin typeface="Arial"/>
            </a:endParaRPr>
          </a:p>
          <a:p>
            <a:pPr marL="457200">
              <a:lnSpc>
                <a:spcPct val="115000"/>
              </a:lnSpc>
              <a:spcBef>
                <a:spcPts val="1599"/>
              </a:spcBef>
              <a:tabLst>
                <a:tab algn="l" pos="0"/>
              </a:tabLst>
            </a:pPr>
            <a:endParaRPr b="0" lang="en-US" sz="3100" spc="-1" strike="noStrike">
              <a:solidFill>
                <a:srgbClr val="000000"/>
              </a:solidFill>
              <a:latin typeface="Arial"/>
            </a:endParaRPr>
          </a:p>
          <a:p>
            <a:pPr marL="457200">
              <a:lnSpc>
                <a:spcPct val="115000"/>
              </a:lnSpc>
              <a:spcBef>
                <a:spcPts val="1599"/>
              </a:spcBef>
              <a:spcAft>
                <a:spcPts val="1599"/>
              </a:spcAft>
              <a:tabLst>
                <a:tab algn="l" pos="0"/>
              </a:tabLst>
            </a:pP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Step 1: Data Architecture Foundations</a:t>
            </a:r>
            <a:endParaRPr b="0" lang="en-US" sz="4000" spc="-1" strike="noStrike">
              <a:solidFill>
                <a:srgbClr val="000000"/>
              </a:solidFill>
              <a:latin typeface="Arial"/>
            </a:endParaRPr>
          </a:p>
        </p:txBody>
      </p:sp>
      <p:sp>
        <p:nvSpPr>
          <p:cNvPr id="129" name="TextShape 2"/>
          <p:cNvSpPr txBox="1"/>
          <p:nvPr/>
        </p:nvSpPr>
        <p:spPr>
          <a:xfrm>
            <a:off x="230040" y="2238840"/>
            <a:ext cx="7242120" cy="753408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Hi,</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I am looking forward to working with you and seeing what kind of database you design for us.</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Thanks,</a:t>
            </a: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Sarah Collins</a:t>
            </a:r>
            <a:endParaRPr b="0" lang="en-US" sz="1000" spc="-1" strike="noStrike">
              <a:solidFill>
                <a:srgbClr val="000000"/>
              </a:solidFill>
              <a:latin typeface="Arial"/>
            </a:endParaRPr>
          </a:p>
          <a:p>
            <a:pPr>
              <a:lnSpc>
                <a:spcPct val="115000"/>
              </a:lnSpc>
              <a:tabLst>
                <a:tab algn="l" pos="0"/>
              </a:tabLst>
            </a:pPr>
            <a:r>
              <a:rPr b="0" lang="en" sz="1000" spc="-1" strike="noStrike">
                <a:solidFill>
                  <a:srgbClr val="525c65"/>
                </a:solidFill>
                <a:highlight>
                  <a:srgbClr val="ffffff"/>
                </a:highlight>
                <a:latin typeface="Open Sans"/>
                <a:ea typeface="Open Sans"/>
              </a:rPr>
              <a:t>Head of HR</a:t>
            </a:r>
            <a:endParaRPr b="0" lang="en-US" sz="1000" spc="-1" strike="noStrike">
              <a:solidFill>
                <a:srgbClr val="000000"/>
              </a:solidFill>
              <a:latin typeface="Arial"/>
            </a:endParaRPr>
          </a:p>
          <a:p>
            <a:pPr>
              <a:lnSpc>
                <a:spcPct val="170000"/>
              </a:lnSpc>
              <a:tabLst>
                <a:tab algn="l" pos="0"/>
              </a:tabLst>
            </a:pPr>
            <a:endParaRPr b="0" lang="en-US" sz="1000" spc="-1" strike="noStrike">
              <a:solidFill>
                <a:srgbClr val="000000"/>
              </a:solidFill>
              <a:latin typeface="Arial"/>
            </a:endParaRPr>
          </a:p>
          <a:p>
            <a:pPr>
              <a:lnSpc>
                <a:spcPct val="115000"/>
              </a:lnSpc>
              <a:spcBef>
                <a:spcPts val="1100"/>
              </a:spcBef>
              <a:spcAft>
                <a:spcPts val="1599"/>
              </a:spcAft>
              <a:tabLst>
                <a:tab algn="l" pos="0"/>
              </a:tabLs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64960" y="2257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Data Architect Business Requirement</a:t>
            </a:r>
            <a:endParaRPr b="0" lang="en-US" sz="4000" spc="-1" strike="noStrike">
              <a:solidFill>
                <a:srgbClr val="000000"/>
              </a:solidFill>
              <a:latin typeface="Arial"/>
            </a:endParaRPr>
          </a:p>
        </p:txBody>
      </p:sp>
      <p:sp>
        <p:nvSpPr>
          <p:cNvPr id="131" name="TextShape 2"/>
          <p:cNvSpPr txBox="1"/>
          <p:nvPr/>
        </p:nvSpPr>
        <p:spPr>
          <a:xfrm>
            <a:off x="264960" y="1594080"/>
            <a:ext cx="7242120" cy="8238240"/>
          </a:xfrm>
          <a:prstGeom prst="rect">
            <a:avLst/>
          </a:prstGeom>
          <a:noFill/>
          <a:ln>
            <a:noFill/>
          </a:ln>
        </p:spPr>
        <p:txBody>
          <a:bodyPr tIns="91440" bIns="91440">
            <a:noAutofit/>
          </a:bodyPr>
          <a:p>
            <a:pPr marL="457200" indent="-348840">
              <a:lnSpc>
                <a:spcPct val="100000"/>
              </a:lnSpc>
              <a:buClr>
                <a:srgbClr val="595959"/>
              </a:buClr>
              <a:buFont typeface="Open Sans"/>
              <a:buChar char="●"/>
            </a:pPr>
            <a:r>
              <a:rPr b="1" lang="en" sz="1900" spc="-1" strike="noStrike">
                <a:solidFill>
                  <a:srgbClr val="595959"/>
                </a:solidFill>
                <a:latin typeface="Open Sans"/>
                <a:ea typeface="Open Sans"/>
              </a:rPr>
              <a:t>Purpose of the new database:</a:t>
            </a:r>
            <a:endParaRPr b="0" lang="en-US" sz="19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Business partner is requesting  to design and build a database, capable of managing their employee data. Such a database will be able to help the expanding organization to keep track of their data and maintain  data integrity and data security.</a:t>
            </a:r>
            <a:endParaRPr b="0" lang="en-US" sz="1700" spc="-1" strike="noStrike">
              <a:solidFill>
                <a:srgbClr val="000000"/>
              </a:solidFill>
              <a:latin typeface="Arial"/>
            </a:endParaRPr>
          </a:p>
          <a:p>
            <a:pPr marL="457200">
              <a:lnSpc>
                <a:spcPct val="100000"/>
              </a:lnSpc>
              <a:tabLst>
                <a:tab algn="l" pos="0"/>
              </a:tabLst>
            </a:pPr>
            <a:endParaRPr b="0" lang="en-US" sz="1700" spc="-1" strike="noStrike">
              <a:solidFill>
                <a:srgbClr val="000000"/>
              </a:solidFill>
              <a:latin typeface="Arial"/>
            </a:endParaRPr>
          </a:p>
          <a:p>
            <a:pPr marL="457200" indent="-348840">
              <a:lnSpc>
                <a:spcPct val="115000"/>
              </a:lnSpc>
              <a:spcBef>
                <a:spcPts val="1199"/>
              </a:spcBef>
              <a:buClr>
                <a:srgbClr val="595959"/>
              </a:buClr>
              <a:buFont typeface="Open Sans"/>
              <a:buChar char="●"/>
              <a:tabLst>
                <a:tab algn="l" pos="0"/>
              </a:tabLst>
            </a:pPr>
            <a:r>
              <a:rPr b="1" lang="en" sz="1900" spc="-1" strike="noStrike">
                <a:solidFill>
                  <a:srgbClr val="595959"/>
                </a:solidFill>
                <a:latin typeface="Open Sans"/>
                <a:ea typeface="Open Sans"/>
              </a:rPr>
              <a:t>Describe current data management solution:</a:t>
            </a:r>
            <a:endParaRPr b="0" lang="en-US" sz="1900" spc="-1" strike="noStrike">
              <a:solidFill>
                <a:srgbClr val="000000"/>
              </a:solidFill>
              <a:latin typeface="Arial"/>
            </a:endParaRPr>
          </a:p>
          <a:p>
            <a:pPr marL="457200">
              <a:lnSpc>
                <a:spcPct val="115000"/>
              </a:lnSpc>
              <a:spcBef>
                <a:spcPts val="1199"/>
              </a:spcBef>
              <a:tabLst>
                <a:tab algn="l" pos="0"/>
              </a:tabLst>
            </a:pPr>
            <a:r>
              <a:rPr b="0" lang="en-AU" sz="1700" spc="-1" strike="noStrike">
                <a:solidFill>
                  <a:srgbClr val="595959"/>
                </a:solidFill>
                <a:latin typeface="Open Sans Light"/>
                <a:ea typeface="Open Sans Light"/>
              </a:rPr>
              <a:t>Currently employee data is maintained in a shared spreadsheet.</a:t>
            </a:r>
            <a:endParaRPr b="0" lang="en-US" sz="1700" spc="-1" strike="noStrike">
              <a:solidFill>
                <a:srgbClr val="000000"/>
              </a:solidFill>
              <a:latin typeface="Arial"/>
            </a:endParaRPr>
          </a:p>
          <a:p>
            <a:pPr marL="457200" indent="-348840">
              <a:lnSpc>
                <a:spcPct val="115000"/>
              </a:lnSpc>
              <a:spcBef>
                <a:spcPts val="1199"/>
              </a:spcBef>
              <a:buClr>
                <a:srgbClr val="595959"/>
              </a:buClr>
              <a:buFont typeface="Open Sans"/>
              <a:buChar char="●"/>
              <a:tabLst>
                <a:tab algn="l" pos="0"/>
              </a:tabLst>
            </a:pPr>
            <a:r>
              <a:rPr b="1" lang="en" sz="1900" spc="-1" strike="noStrike">
                <a:solidFill>
                  <a:srgbClr val="595959"/>
                </a:solidFill>
                <a:latin typeface="Open Sans"/>
                <a:ea typeface="Open Sans"/>
              </a:rPr>
              <a:t>Describe current data available:</a:t>
            </a:r>
            <a:endParaRPr b="0" lang="en-US" sz="1900" spc="-1" strike="noStrike">
              <a:solidFill>
                <a:srgbClr val="000000"/>
              </a:solidFill>
              <a:latin typeface="Arial"/>
            </a:endParaRPr>
          </a:p>
          <a:p>
            <a:pPr>
              <a:lnSpc>
                <a:spcPct val="115000"/>
              </a:lnSpc>
              <a:spcBef>
                <a:spcPts val="1599"/>
              </a:spcBef>
              <a:tabLst>
                <a:tab algn="l" pos="0"/>
              </a:tabLst>
            </a:pPr>
            <a:r>
              <a:rPr b="1" lang="en" sz="1900" spc="-1" strike="noStrike">
                <a:solidFill>
                  <a:srgbClr val="595959"/>
                </a:solidFill>
                <a:latin typeface="Open Sans"/>
                <a:ea typeface="Open Sans"/>
              </a:rPr>
              <a:t>        </a:t>
            </a:r>
            <a:r>
              <a:rPr b="0" lang="en" sz="1700" spc="-1" strike="noStrike">
                <a:solidFill>
                  <a:srgbClr val="595959"/>
                </a:solidFill>
                <a:latin typeface="Open Sans Light"/>
                <a:ea typeface="Open Sans Light"/>
              </a:rPr>
              <a:t>Employee data with empoyee salary, contact etc.</a:t>
            </a:r>
            <a:endParaRPr b="0" lang="en-US" sz="17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Additional data requests:</a:t>
            </a:r>
            <a:endParaRPr b="0" lang="en-US" sz="19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Maintain data for at least 7 years.</a:t>
            </a:r>
            <a:endParaRPr b="0" lang="en-US" sz="17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Take Back Ups of the data.</a:t>
            </a:r>
            <a:endParaRPr b="0" lang="en-US" sz="17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Future Requirement - To connect the database with the payroll department's system.</a:t>
            </a:r>
            <a:endParaRPr b="0" lang="en-US" sz="17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Who will own/manage data</a:t>
            </a:r>
            <a:endParaRPr b="0" lang="en-US" sz="19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Management and HR employees will own and manage the data.</a:t>
            </a:r>
            <a:endParaRPr b="0" lang="en-US" sz="1700" spc="-1" strike="noStrike">
              <a:solidFill>
                <a:srgbClr val="000000"/>
              </a:solidFill>
              <a:latin typeface="Arial"/>
            </a:endParaRPr>
          </a:p>
          <a:p>
            <a:pPr marL="457200">
              <a:lnSpc>
                <a:spcPct val="115000"/>
              </a:lnSpc>
              <a:spcBef>
                <a:spcPts val="1599"/>
              </a:spcBef>
              <a:spcAft>
                <a:spcPts val="1599"/>
              </a:spcAft>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Data Architect Business Requirement</a:t>
            </a:r>
            <a:endParaRPr b="0" lang="en-US" sz="4000" spc="-1" strike="noStrike">
              <a:solidFill>
                <a:srgbClr val="000000"/>
              </a:solidFill>
              <a:latin typeface="Arial"/>
            </a:endParaRPr>
          </a:p>
        </p:txBody>
      </p:sp>
      <p:sp>
        <p:nvSpPr>
          <p:cNvPr id="133" name="TextShape 2"/>
          <p:cNvSpPr txBox="1"/>
          <p:nvPr/>
        </p:nvSpPr>
        <p:spPr>
          <a:xfrm>
            <a:off x="264960" y="2253600"/>
            <a:ext cx="7242120" cy="7731720"/>
          </a:xfrm>
          <a:prstGeom prst="rect">
            <a:avLst/>
          </a:prstGeom>
          <a:noFill/>
          <a:ln>
            <a:noFill/>
          </a:ln>
        </p:spPr>
        <p:txBody>
          <a:bodyPr tIns="91440" bIns="91440">
            <a:noAutofit/>
          </a:bodyPr>
          <a:p>
            <a:pPr marL="457200">
              <a:lnSpc>
                <a:spcPct val="100000"/>
              </a:lnSpc>
              <a:spcBef>
                <a:spcPts val="1599"/>
              </a:spcBef>
              <a:tabLst>
                <a:tab algn="l" pos="0"/>
              </a:tabLst>
            </a:pPr>
            <a:endParaRPr b="0" lang="en-US" sz="1400" spc="-1" strike="noStrike">
              <a:solidFill>
                <a:srgbClr val="000000"/>
              </a:solidFill>
              <a:latin typeface="Arial"/>
            </a:endParaRPr>
          </a:p>
          <a:p>
            <a:pPr marL="457200" indent="-348840">
              <a:lnSpc>
                <a:spcPct val="115000"/>
              </a:lnSpc>
              <a:buClr>
                <a:srgbClr val="595959"/>
              </a:buClr>
              <a:buFont typeface="Open Sans"/>
              <a:buChar char="●"/>
              <a:tabLst>
                <a:tab algn="l" pos="0"/>
              </a:tabLst>
            </a:pPr>
            <a:r>
              <a:rPr b="1" lang="en-AU" sz="1900" spc="-1" strike="noStrike">
                <a:solidFill>
                  <a:srgbClr val="595959"/>
                </a:solidFill>
                <a:latin typeface="Open Sans"/>
                <a:ea typeface="Open Sans"/>
              </a:rPr>
              <a:t>Who will have access to database</a:t>
            </a:r>
            <a:endParaRPr b="0" lang="en-US" sz="19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Management and HR employees will be provided write access.</a:t>
            </a:r>
            <a:endParaRPr b="0" lang="en-US" sz="17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All Employees with a domain login to have read only access to the database tables</a:t>
            </a:r>
            <a:endParaRPr b="0" lang="en-US" sz="1700" spc="-1" strike="noStrike">
              <a:solidFill>
                <a:srgbClr val="000000"/>
              </a:solidFill>
              <a:latin typeface="Arial"/>
            </a:endParaRPr>
          </a:p>
          <a:p>
            <a:pPr marL="108000">
              <a:lnSpc>
                <a:spcPct val="115000"/>
              </a:lnSpc>
              <a:tabLst>
                <a:tab algn="l" pos="0"/>
              </a:tabLst>
            </a:pPr>
            <a:endParaRPr b="0" lang="en-US" sz="1700" spc="-1" strike="noStrike">
              <a:solidFill>
                <a:srgbClr val="000000"/>
              </a:solidFill>
              <a:latin typeface="Arial"/>
            </a:endParaRPr>
          </a:p>
          <a:p>
            <a:pPr marL="457200" indent="-348840">
              <a:lnSpc>
                <a:spcPct val="115000"/>
              </a:lnSpc>
              <a:buClr>
                <a:srgbClr val="595959"/>
              </a:buClr>
              <a:buFont typeface="Open Sans"/>
              <a:buChar char="●"/>
              <a:tabLst>
                <a:tab algn="l" pos="0"/>
              </a:tabLst>
            </a:pPr>
            <a:r>
              <a:rPr b="1" lang="en" sz="1900" spc="-1" strike="noStrike">
                <a:solidFill>
                  <a:srgbClr val="595959"/>
                </a:solidFill>
                <a:latin typeface="Open Sans"/>
                <a:ea typeface="Open Sans"/>
              </a:rPr>
              <a:t>Estimated size of database</a:t>
            </a:r>
            <a:endParaRPr b="0" lang="en-US" sz="1900" spc="-1" strike="noStrike">
              <a:solidFill>
                <a:srgbClr val="000000"/>
              </a:solidFill>
              <a:latin typeface="Arial"/>
            </a:endParaRPr>
          </a:p>
          <a:p>
            <a:pPr marL="457200">
              <a:lnSpc>
                <a:spcPct val="100000"/>
              </a:lnSpc>
              <a:spcBef>
                <a:spcPts val="1599"/>
              </a:spcBef>
              <a:tabLst>
                <a:tab algn="l" pos="0"/>
              </a:tabLst>
            </a:pPr>
            <a:r>
              <a:rPr b="0" lang="en" sz="1700" spc="-1" strike="noStrike">
                <a:solidFill>
                  <a:srgbClr val="595959"/>
                </a:solidFill>
                <a:latin typeface="Open Sans Light"/>
                <a:ea typeface="Open Sans Light"/>
              </a:rPr>
              <a:t>In the provided data spreadsheet, there are 15 Columns and 205 rows.</a:t>
            </a:r>
            <a:endParaRPr b="0" lang="en-US" sz="17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Estimated annual growth</a:t>
            </a:r>
            <a:endParaRPr b="0" lang="en-US" sz="19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20% growth a year for the next 5 years.</a:t>
            </a:r>
            <a:endParaRPr b="0" lang="en-US" sz="17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Is any of the data sensitive/restricted</a:t>
            </a:r>
            <a:endParaRPr b="0" lang="en-US" sz="19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salary information is sensitive and restricted data and needs to be restricted to HR and management level employees only.</a:t>
            </a:r>
            <a:endParaRPr b="0" lang="en-US" sz="1700" spc="-1" strike="noStrike">
              <a:solidFill>
                <a:srgbClr val="000000"/>
              </a:solidFill>
              <a:latin typeface="Arial"/>
            </a:endParaRPr>
          </a:p>
          <a:p>
            <a:pPr marL="457200">
              <a:lnSpc>
                <a:spcPct val="100000"/>
              </a:lnSpc>
              <a:spcBef>
                <a:spcPts val="1599"/>
              </a:spcBef>
              <a:tabLst>
                <a:tab algn="l" pos="0"/>
              </a:tabLst>
            </a:pPr>
            <a:endParaRPr b="0" lang="en-US" sz="1700" spc="-1" strike="noStrike">
              <a:solidFill>
                <a:srgbClr val="000000"/>
              </a:solidFill>
              <a:latin typeface="Arial"/>
            </a:endParaRPr>
          </a:p>
          <a:p>
            <a:pPr marL="457200">
              <a:lnSpc>
                <a:spcPct val="100000"/>
              </a:lnSpc>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Data Architect Technical Requirement</a:t>
            </a:r>
            <a:endParaRPr b="0" lang="en-US" sz="4000" spc="-1" strike="noStrike">
              <a:solidFill>
                <a:srgbClr val="000000"/>
              </a:solidFill>
              <a:latin typeface="Arial"/>
            </a:endParaRPr>
          </a:p>
        </p:txBody>
      </p:sp>
      <p:sp>
        <p:nvSpPr>
          <p:cNvPr id="135" name="TextShape 2"/>
          <p:cNvSpPr txBox="1"/>
          <p:nvPr/>
        </p:nvSpPr>
        <p:spPr>
          <a:xfrm>
            <a:off x="264960" y="2253600"/>
            <a:ext cx="7242120" cy="7731720"/>
          </a:xfrm>
          <a:prstGeom prst="rect">
            <a:avLst/>
          </a:prstGeom>
          <a:noFill/>
          <a:ln>
            <a:noFill/>
          </a:ln>
        </p:spPr>
        <p:txBody>
          <a:bodyPr tIns="91440" bIns="91440">
            <a:noAutofit/>
          </a:bodyPr>
          <a:p>
            <a:pPr marL="457200" indent="-348840">
              <a:lnSpc>
                <a:spcPct val="115000"/>
              </a:lnSpc>
              <a:buClr>
                <a:srgbClr val="595959"/>
              </a:buClr>
              <a:buFont typeface="Open Sans"/>
              <a:buChar char="●"/>
            </a:pPr>
            <a:r>
              <a:rPr b="1" lang="en" sz="1900" spc="-1" strike="noStrike">
                <a:solidFill>
                  <a:srgbClr val="595959"/>
                </a:solidFill>
                <a:latin typeface="Open Sans"/>
                <a:ea typeface="Open Sans"/>
              </a:rPr>
              <a:t>Justification for the new database</a:t>
            </a:r>
            <a:endParaRPr b="0" lang="en-US" sz="19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1. New storage system: Database will help as more data needs to be    managed as the company grows.</a:t>
            </a:r>
            <a:endParaRPr b="0" lang="en-US" sz="1700" spc="-1" strike="noStrike">
              <a:solidFill>
                <a:srgbClr val="000000"/>
              </a:solidFill>
              <a:latin typeface="Arial"/>
            </a:endParaRPr>
          </a:p>
          <a:p>
            <a:pPr marL="457200">
              <a:lnSpc>
                <a:spcPct val="100000"/>
              </a:lnSpc>
              <a:spcBef>
                <a:spcPts val="1599"/>
              </a:spcBef>
              <a:tabLst>
                <a:tab algn="l" pos="0"/>
              </a:tabLst>
            </a:pPr>
            <a:r>
              <a:rPr b="0" lang="en-AU" sz="1700" spc="-1" strike="noStrike">
                <a:solidFill>
                  <a:srgbClr val="595959"/>
                </a:solidFill>
                <a:latin typeface="Open Sans Light"/>
                <a:ea typeface="Open Sans Light"/>
              </a:rPr>
              <a:t>2. Maintain  data integrity and data security</a:t>
            </a:r>
            <a:endParaRPr b="0" lang="en-US" sz="17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Database objects</a:t>
            </a:r>
            <a:endParaRPr b="0" lang="en-US" sz="1900" spc="-1" strike="noStrike">
              <a:solidFill>
                <a:srgbClr val="000000"/>
              </a:solidFill>
              <a:latin typeface="Arial"/>
            </a:endParaRPr>
          </a:p>
          <a:p>
            <a:pPr marL="457200">
              <a:lnSpc>
                <a:spcPct val="100000"/>
              </a:lnSpc>
              <a:spcBef>
                <a:spcPts val="1599"/>
              </a:spcBef>
              <a:tabLst>
                <a:tab algn="l" pos="0"/>
              </a:tabLst>
            </a:pPr>
            <a:r>
              <a:rPr b="0" lang="en" sz="1700" spc="-1" strike="noStrike">
                <a:solidFill>
                  <a:srgbClr val="595959"/>
                </a:solidFill>
                <a:latin typeface="Open Sans Light"/>
                <a:ea typeface="Open Sans Light"/>
              </a:rPr>
              <a:t>Tables: employee,  job, employee_salary, employee_job_hist, office, department, state, city</a:t>
            </a:r>
            <a:endParaRPr b="0" lang="en-US" sz="1700" spc="-1" strike="noStrike">
              <a:solidFill>
                <a:srgbClr val="000000"/>
              </a:solidFill>
              <a:latin typeface="Arial"/>
            </a:endParaRPr>
          </a:p>
          <a:p>
            <a:pPr marL="457200">
              <a:lnSpc>
                <a:spcPct val="115000"/>
              </a:lnSpc>
              <a:tabLst>
                <a:tab algn="l" pos="0"/>
              </a:tabLst>
            </a:pPr>
            <a:endParaRPr b="0" lang="en-US" sz="17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Data ingestion</a:t>
            </a:r>
            <a:endParaRPr b="0" lang="en-US" sz="1900" spc="-1" strike="noStrike">
              <a:solidFill>
                <a:srgbClr val="000000"/>
              </a:solidFill>
              <a:latin typeface="Arial"/>
            </a:endParaRPr>
          </a:p>
          <a:p>
            <a:pPr marL="457200">
              <a:lnSpc>
                <a:spcPct val="100000"/>
              </a:lnSpc>
              <a:spcBef>
                <a:spcPts val="1599"/>
              </a:spcBef>
              <a:tabLst>
                <a:tab algn="l" pos="0"/>
              </a:tabLst>
            </a:pPr>
            <a:r>
              <a:rPr b="0" lang="en" sz="1700" spc="-1" strike="noStrike">
                <a:solidFill>
                  <a:srgbClr val="595959"/>
                </a:solidFill>
                <a:latin typeface="Open Sans Light"/>
                <a:ea typeface="Open Sans Light"/>
              </a:rPr>
              <a:t>ETL is  the suitable Data Ingestion method here, based on the information provided. </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264960" y="870120"/>
            <a:ext cx="7242120" cy="1119600"/>
          </a:xfrm>
          <a:prstGeom prst="rect">
            <a:avLst/>
          </a:prstGeom>
          <a:noFill/>
          <a:ln>
            <a:noFill/>
          </a:ln>
        </p:spPr>
        <p:txBody>
          <a:bodyPr tIns="91440" bIns="91440" anchor="ctr">
            <a:noAutofit/>
          </a:bodyPr>
          <a:p>
            <a:pPr>
              <a:lnSpc>
                <a:spcPct val="100000"/>
              </a:lnSpc>
              <a:tabLst>
                <a:tab algn="l" pos="0"/>
              </a:tabLst>
            </a:pPr>
            <a:r>
              <a:rPr b="0" lang="en" sz="4000" spc="-1" strike="noStrike">
                <a:solidFill>
                  <a:srgbClr val="2e3d49"/>
                </a:solidFill>
                <a:latin typeface="Open Sans"/>
                <a:ea typeface="Open Sans"/>
              </a:rPr>
              <a:t>Data Architect Technical Requirement</a:t>
            </a:r>
            <a:endParaRPr b="0" lang="en-US" sz="4000" spc="-1" strike="noStrike">
              <a:solidFill>
                <a:srgbClr val="000000"/>
              </a:solidFill>
              <a:latin typeface="Arial"/>
            </a:endParaRPr>
          </a:p>
        </p:txBody>
      </p:sp>
      <p:sp>
        <p:nvSpPr>
          <p:cNvPr id="137" name="TextShape 2"/>
          <p:cNvSpPr txBox="1"/>
          <p:nvPr/>
        </p:nvSpPr>
        <p:spPr>
          <a:xfrm>
            <a:off x="264960" y="2253600"/>
            <a:ext cx="7242120" cy="7731720"/>
          </a:xfrm>
          <a:prstGeom prst="rect">
            <a:avLst/>
          </a:prstGeom>
          <a:noFill/>
          <a:ln>
            <a:noFill/>
          </a:ln>
        </p:spPr>
        <p:txBody>
          <a:bodyPr tIns="91440" bIns="91440">
            <a:noAutofit/>
          </a:bodyPr>
          <a:p>
            <a:pPr marL="457200" indent="-348840">
              <a:lnSpc>
                <a:spcPct val="115000"/>
              </a:lnSpc>
              <a:buClr>
                <a:srgbClr val="595959"/>
              </a:buClr>
              <a:buFont typeface="Open Sans"/>
              <a:buChar char="●"/>
            </a:pPr>
            <a:r>
              <a:rPr b="1" lang="en" sz="1900" spc="-1" strike="noStrike">
                <a:solidFill>
                  <a:srgbClr val="595959"/>
                </a:solidFill>
                <a:latin typeface="Open Sans"/>
                <a:ea typeface="Open Sans"/>
              </a:rPr>
              <a:t>Data governance (Ownership and User access)</a:t>
            </a:r>
            <a:endParaRPr b="0" lang="en-US" sz="1900" spc="-1" strike="noStrike">
              <a:solidFill>
                <a:srgbClr val="000000"/>
              </a:solidFill>
              <a:latin typeface="Arial"/>
            </a:endParaRPr>
          </a:p>
          <a:p>
            <a:pPr marL="457200">
              <a:lnSpc>
                <a:spcPct val="100000"/>
              </a:lnSpc>
              <a:spcBef>
                <a:spcPts val="1599"/>
              </a:spcBef>
              <a:tabLst>
                <a:tab algn="l" pos="0"/>
              </a:tabLst>
            </a:pPr>
            <a:r>
              <a:rPr b="1" lang="en" sz="1700" spc="-1" strike="noStrike">
                <a:solidFill>
                  <a:srgbClr val="595959"/>
                </a:solidFill>
                <a:latin typeface="Open Sans"/>
                <a:ea typeface="Open Sans"/>
              </a:rPr>
              <a:t>Ownership: </a:t>
            </a:r>
            <a:r>
              <a:rPr b="0" lang="en-AU" sz="1700" spc="-1" strike="noStrike">
                <a:solidFill>
                  <a:srgbClr val="595959"/>
                </a:solidFill>
                <a:latin typeface="Open Sans Light"/>
                <a:ea typeface="Open Sans Light"/>
              </a:rPr>
              <a:t>Management and HR employees will be provided write access to the database tables and will own the data.</a:t>
            </a:r>
            <a:endParaRPr b="0" lang="en-US" sz="1700" spc="-1" strike="noStrike">
              <a:solidFill>
                <a:srgbClr val="000000"/>
              </a:solidFill>
              <a:latin typeface="Arial"/>
            </a:endParaRPr>
          </a:p>
          <a:p>
            <a:pPr marL="457200">
              <a:lnSpc>
                <a:spcPct val="100000"/>
              </a:lnSpc>
              <a:tabLst>
                <a:tab algn="l" pos="0"/>
              </a:tabLst>
            </a:pPr>
            <a:endParaRPr b="0" lang="en-US" sz="1700" spc="-1" strike="noStrike">
              <a:solidFill>
                <a:srgbClr val="000000"/>
              </a:solidFill>
              <a:latin typeface="Arial"/>
            </a:endParaRPr>
          </a:p>
          <a:p>
            <a:pPr marL="457200">
              <a:lnSpc>
                <a:spcPct val="100000"/>
              </a:lnSpc>
              <a:tabLst>
                <a:tab algn="l" pos="0"/>
              </a:tabLst>
            </a:pPr>
            <a:r>
              <a:rPr b="1" lang="en" sz="1700" spc="-1" strike="noStrike">
                <a:solidFill>
                  <a:srgbClr val="595959"/>
                </a:solidFill>
                <a:latin typeface="Open Sans"/>
                <a:ea typeface="Open Sans"/>
              </a:rPr>
              <a:t>User Access: </a:t>
            </a:r>
            <a:r>
              <a:rPr b="0" lang="en-AU" sz="1700" spc="-1" strike="noStrike">
                <a:solidFill>
                  <a:srgbClr val="595959"/>
                </a:solidFill>
                <a:latin typeface="Open Sans Light"/>
                <a:ea typeface="Open Sans Light"/>
              </a:rPr>
              <a:t>All Employees with a domain login will have read only access to the database tables.</a:t>
            </a:r>
            <a:endParaRPr b="0" lang="en-US" sz="1700" spc="-1" strike="noStrike">
              <a:solidFill>
                <a:srgbClr val="000000"/>
              </a:solidFill>
              <a:latin typeface="Arial"/>
            </a:endParaRPr>
          </a:p>
          <a:p>
            <a:pPr marL="457200">
              <a:lnSpc>
                <a:spcPct val="100000"/>
              </a:lnSpc>
              <a:tabLst>
                <a:tab algn="l" pos="0"/>
              </a:tabLst>
            </a:pPr>
            <a:endParaRPr b="0" lang="en-US" sz="1700" spc="-1" strike="noStrike">
              <a:solidFill>
                <a:srgbClr val="000000"/>
              </a:solidFill>
              <a:latin typeface="Arial"/>
            </a:endParaRPr>
          </a:p>
          <a:p>
            <a:pPr marL="457200" indent="-348840">
              <a:lnSpc>
                <a:spcPct val="115000"/>
              </a:lnSpc>
              <a:buClr>
                <a:srgbClr val="595959"/>
              </a:buClr>
              <a:buFont typeface="Open Sans"/>
              <a:buChar char="●"/>
              <a:tabLst>
                <a:tab algn="l" pos="0"/>
              </a:tabLst>
            </a:pPr>
            <a:r>
              <a:rPr b="1" lang="en" sz="1900" spc="-1" strike="noStrike">
                <a:solidFill>
                  <a:srgbClr val="595959"/>
                </a:solidFill>
                <a:latin typeface="Open Sans"/>
                <a:ea typeface="Open Sans"/>
              </a:rPr>
              <a:t>Scalability </a:t>
            </a:r>
            <a:endParaRPr b="0" lang="en-US" sz="1900" spc="-1" strike="noStrike">
              <a:solidFill>
                <a:srgbClr val="000000"/>
              </a:solidFill>
              <a:latin typeface="Arial"/>
            </a:endParaRPr>
          </a:p>
          <a:p>
            <a:pPr marL="457200">
              <a:lnSpc>
                <a:spcPct val="115000"/>
              </a:lnSpc>
              <a:spcBef>
                <a:spcPts val="1599"/>
              </a:spcBef>
              <a:tabLst>
                <a:tab algn="l" pos="0"/>
              </a:tabLst>
            </a:pPr>
            <a:r>
              <a:rPr b="0" lang="en-AU" sz="1900" spc="-1" strike="noStrike">
                <a:solidFill>
                  <a:srgbClr val="595959"/>
                </a:solidFill>
                <a:latin typeface="Open Sans Light"/>
                <a:ea typeface="Open Sans Light"/>
              </a:rPr>
              <a:t>Data can be replicated to another server to avoid data loss in case of failures.</a:t>
            </a:r>
            <a:endParaRPr b="0" lang="en-US" sz="1900" spc="-1" strike="noStrike">
              <a:solidFill>
                <a:srgbClr val="000000"/>
              </a:solidFill>
              <a:latin typeface="Arial"/>
            </a:endParaRPr>
          </a:p>
          <a:p>
            <a:pPr marL="457200" indent="-348840">
              <a:lnSpc>
                <a:spcPct val="115000"/>
              </a:lnSpc>
              <a:spcBef>
                <a:spcPts val="1599"/>
              </a:spcBef>
              <a:buClr>
                <a:srgbClr val="595959"/>
              </a:buClr>
              <a:buFont typeface="Open Sans"/>
              <a:buChar char="●"/>
              <a:tabLst>
                <a:tab algn="l" pos="0"/>
              </a:tabLst>
            </a:pPr>
            <a:r>
              <a:rPr b="1" lang="en" sz="1900" spc="-1" strike="noStrike">
                <a:solidFill>
                  <a:srgbClr val="595959"/>
                </a:solidFill>
                <a:latin typeface="Open Sans"/>
                <a:ea typeface="Open Sans"/>
              </a:rPr>
              <a:t>Flexibility</a:t>
            </a:r>
            <a:endParaRPr b="0" lang="en-US" sz="1900" spc="-1" strike="noStrike">
              <a:solidFill>
                <a:srgbClr val="000000"/>
              </a:solidFill>
              <a:latin typeface="Arial"/>
            </a:endParaRPr>
          </a:p>
          <a:p>
            <a:pPr marL="38160">
              <a:lnSpc>
                <a:spcPct val="115000"/>
              </a:lnSpc>
              <a:tabLst>
                <a:tab algn="l" pos="0"/>
              </a:tabLst>
            </a:pPr>
            <a:r>
              <a:rPr b="0" lang="en-US" sz="1700" spc="-1" strike="noStrike">
                <a:solidFill>
                  <a:srgbClr val="595959"/>
                </a:solidFill>
                <a:latin typeface="Open Sans Light"/>
                <a:ea typeface="Open Sans Light"/>
              </a:rPr>
              <a:t>       </a:t>
            </a:r>
            <a:r>
              <a:rPr b="0" lang="en-US" sz="1700" spc="-1" strike="noStrike">
                <a:solidFill>
                  <a:srgbClr val="595959"/>
                </a:solidFill>
                <a:latin typeface="Open Sans Light"/>
                <a:ea typeface="Open Sans Light"/>
              </a:rPr>
              <a:t>The Relational Database table was normalized and it makes it    easier to add more data.</a:t>
            </a:r>
            <a:endParaRPr b="0" lang="en-US" sz="1700" spc="-1" strike="noStrike">
              <a:solidFill>
                <a:srgbClr val="000000"/>
              </a:solidFill>
              <a:latin typeface="Arial"/>
            </a:endParaRPr>
          </a:p>
          <a:p>
            <a:pPr marL="38160">
              <a:lnSpc>
                <a:spcPct val="115000"/>
              </a:lnSpc>
              <a:tabLst>
                <a:tab algn="l" pos="0"/>
              </a:tabLst>
            </a:pPr>
            <a:br/>
            <a:r>
              <a:rPr b="0" lang="en-US" sz="1200" spc="-1" strike="noStrike">
                <a:solidFill>
                  <a:srgbClr val="595959"/>
                </a:solidFill>
                <a:latin typeface="Open Sans Light"/>
                <a:ea typeface="Open Sans Light"/>
              </a:rPr>
              <a:t> </a:t>
            </a:r>
            <a:r>
              <a:rPr b="1" lang="en" sz="1900" spc="-1" strike="noStrike">
                <a:solidFill>
                  <a:srgbClr val="595959"/>
                </a:solidFill>
                <a:latin typeface="Open Sans"/>
                <a:ea typeface="Open Sans"/>
              </a:rPr>
              <a:t>Storage &amp; retention</a:t>
            </a:r>
            <a:endParaRPr b="0" lang="en-US" sz="1900" spc="-1" strike="noStrike">
              <a:solidFill>
                <a:srgbClr val="000000"/>
              </a:solidFill>
              <a:latin typeface="Arial"/>
            </a:endParaRPr>
          </a:p>
          <a:p>
            <a:pPr marL="457200">
              <a:lnSpc>
                <a:spcPct val="100000"/>
              </a:lnSpc>
              <a:spcBef>
                <a:spcPts val="1599"/>
              </a:spcBef>
              <a:tabLst>
                <a:tab algn="l" pos="0"/>
              </a:tabLst>
            </a:pPr>
            <a:r>
              <a:rPr b="1" lang="en" sz="1700" spc="-1" strike="noStrike">
                <a:solidFill>
                  <a:srgbClr val="595959"/>
                </a:solidFill>
                <a:latin typeface="Open Sans"/>
                <a:ea typeface="Open Sans"/>
              </a:rPr>
              <a:t>Storage (disk or in-memory): </a:t>
            </a:r>
            <a:r>
              <a:rPr b="0" lang="en-AU" sz="1700" spc="-1" strike="noStrike">
                <a:solidFill>
                  <a:srgbClr val="595959"/>
                </a:solidFill>
                <a:latin typeface="Open Sans Light"/>
                <a:ea typeface="Open Sans Light"/>
              </a:rPr>
              <a:t>Databases are stored on spinning disk by default.</a:t>
            </a:r>
            <a:endParaRPr b="0" lang="en-US" sz="1700" spc="-1" strike="noStrike">
              <a:solidFill>
                <a:srgbClr val="000000"/>
              </a:solidFill>
              <a:latin typeface="Arial"/>
            </a:endParaRPr>
          </a:p>
          <a:p>
            <a:pPr marL="457200">
              <a:lnSpc>
                <a:spcPct val="100000"/>
              </a:lnSpc>
              <a:tabLst>
                <a:tab algn="l" pos="0"/>
              </a:tabLst>
            </a:pPr>
            <a:endParaRPr b="0" lang="en-US" sz="1700" spc="-1" strike="noStrike">
              <a:solidFill>
                <a:srgbClr val="000000"/>
              </a:solidFill>
              <a:latin typeface="Arial"/>
            </a:endParaRPr>
          </a:p>
          <a:p>
            <a:pPr marL="457200">
              <a:lnSpc>
                <a:spcPct val="100000"/>
              </a:lnSpc>
              <a:tabLst>
                <a:tab algn="l" pos="0"/>
              </a:tabLst>
            </a:pPr>
            <a:r>
              <a:rPr b="1" lang="en" sz="1700" spc="-1" strike="noStrike">
                <a:solidFill>
                  <a:srgbClr val="595959"/>
                </a:solidFill>
                <a:latin typeface="Open Sans"/>
                <a:ea typeface="Open Sans"/>
              </a:rPr>
              <a:t>Retention: </a:t>
            </a:r>
            <a:r>
              <a:rPr b="0" lang="en-AU" sz="1700" spc="-1" strike="noStrike">
                <a:solidFill>
                  <a:srgbClr val="595959"/>
                </a:solidFill>
                <a:latin typeface="Open Sans Light"/>
                <a:ea typeface="Open Sans Light"/>
              </a:rPr>
              <a:t>7 years</a:t>
            </a:r>
            <a:endParaRPr b="0" lang="en-US" sz="1700" spc="-1" strike="noStrike">
              <a:solidFill>
                <a:srgbClr val="000000"/>
              </a:solidFill>
              <a:latin typeface="Arial"/>
            </a:endParaRPr>
          </a:p>
          <a:p>
            <a:pPr marL="457200">
              <a:lnSpc>
                <a:spcPct val="100000"/>
              </a:lnSpc>
              <a:tabLst>
                <a:tab algn="l" pos="0"/>
              </a:tabLst>
            </a:pPr>
            <a:endParaRPr b="0" lang="en-US" sz="1700" spc="-1" strike="noStrike">
              <a:solidFill>
                <a:srgbClr val="000000"/>
              </a:solidFill>
              <a:latin typeface="Arial"/>
            </a:endParaRPr>
          </a:p>
          <a:p>
            <a:pPr marL="457200">
              <a:lnSpc>
                <a:spcPct val="100000"/>
              </a:lnSpc>
              <a:tabLst>
                <a:tab algn="l" pos="0"/>
              </a:tabLst>
            </a:pPr>
            <a:endParaRPr b="0" lang="en-US" sz="1700" spc="-1" strike="noStrike">
              <a:solidFill>
                <a:srgbClr val="000000"/>
              </a:solidFill>
              <a:latin typeface="Arial"/>
            </a:endParaRPr>
          </a:p>
          <a:p>
            <a:pPr marL="457200" indent="-348840">
              <a:lnSpc>
                <a:spcPct val="115000"/>
              </a:lnSpc>
              <a:buClr>
                <a:srgbClr val="595959"/>
              </a:buClr>
              <a:buFont typeface="Open Sans"/>
              <a:buChar char="●"/>
              <a:tabLst>
                <a:tab algn="l" pos="0"/>
              </a:tabLst>
            </a:pPr>
            <a:r>
              <a:rPr b="1" lang="en" sz="1900" spc="-1" strike="noStrike">
                <a:solidFill>
                  <a:srgbClr val="595959"/>
                </a:solidFill>
                <a:latin typeface="Open Sans"/>
                <a:ea typeface="Open Sans"/>
              </a:rPr>
              <a:t>Backup</a:t>
            </a:r>
            <a:endParaRPr b="0" lang="en-US" sz="1900" spc="-1" strike="noStrike">
              <a:solidFill>
                <a:srgbClr val="000000"/>
              </a:solidFill>
              <a:latin typeface="Arial"/>
            </a:endParaRPr>
          </a:p>
          <a:p>
            <a:pPr marL="457200">
              <a:lnSpc>
                <a:spcPct val="115000"/>
              </a:lnSpc>
              <a:spcBef>
                <a:spcPts val="1599"/>
              </a:spcBef>
              <a:tabLst>
                <a:tab algn="l" pos="0"/>
              </a:tabLst>
            </a:pPr>
            <a:r>
              <a:rPr b="0" lang="en-AU" sz="1700" spc="-1" strike="noStrike">
                <a:solidFill>
                  <a:srgbClr val="595959"/>
                </a:solidFill>
                <a:latin typeface="Open Sans Light"/>
                <a:ea typeface="Open Sans Light"/>
              </a:rPr>
              <a:t>Standard: Backup schedule is a full backup 1x per week.</a:t>
            </a:r>
            <a:endParaRPr b="0" lang="en-US" sz="1700" spc="-1" strike="noStrike">
              <a:solidFill>
                <a:srgbClr val="000000"/>
              </a:solidFill>
              <a:latin typeface="Arial"/>
            </a:endParaRPr>
          </a:p>
          <a:p>
            <a:pPr>
              <a:lnSpc>
                <a:spcPct val="100000"/>
              </a:lnSpc>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2b4e5"/>
        </a:solidFill>
      </p:bgPr>
    </p:bg>
    <p:spTree>
      <p:nvGrpSpPr>
        <p:cNvPr id="1" name=""/>
        <p:cNvGrpSpPr/>
        <p:nvPr/>
      </p:nvGrpSpPr>
      <p:grpSpPr>
        <a:xfrm>
          <a:off x="0" y="0"/>
          <a:ext cx="0" cy="0"/>
          <a:chOff x="0" y="0"/>
          <a:chExt cx="0" cy="0"/>
        </a:xfrm>
      </p:grpSpPr>
      <p:sp>
        <p:nvSpPr>
          <p:cNvPr id="138" name="CustomShape 1"/>
          <p:cNvSpPr/>
          <p:nvPr/>
        </p:nvSpPr>
        <p:spPr>
          <a:xfrm>
            <a:off x="1807200" y="4003560"/>
            <a:ext cx="4157640" cy="2459520"/>
          </a:xfrm>
          <a:prstGeom prst="rect">
            <a:avLst/>
          </a:prstGeom>
          <a:noFill/>
          <a:ln>
            <a:noFill/>
          </a:ln>
        </p:spPr>
        <p:style>
          <a:lnRef idx="0"/>
          <a:fillRef idx="0"/>
          <a:effectRef idx="0"/>
          <a:fontRef idx="minor"/>
        </p:style>
        <p:txBody>
          <a:bodyPr lIns="26640" rIns="26640" tIns="26640" bIns="26640">
            <a:noAutofit/>
          </a:bodyPr>
          <a:p>
            <a:pPr algn="ctr">
              <a:lnSpc>
                <a:spcPct val="150000"/>
              </a:lnSpc>
              <a:tabLst>
                <a:tab algn="l" pos="0"/>
              </a:tabLst>
            </a:pPr>
            <a:r>
              <a:rPr b="1" lang="en" sz="3000" spc="-1" strike="noStrike">
                <a:solidFill>
                  <a:srgbClr val="ffffff"/>
                </a:solidFill>
                <a:latin typeface="Open Sans"/>
                <a:ea typeface="Open Sans"/>
              </a:rPr>
              <a:t>Step 2</a:t>
            </a:r>
            <a:endParaRPr b="0" lang="en-US" sz="3000" spc="-1" strike="noStrike">
              <a:latin typeface="Arial"/>
            </a:endParaRPr>
          </a:p>
          <a:p>
            <a:pPr algn="ctr">
              <a:lnSpc>
                <a:spcPct val="150000"/>
              </a:lnSpc>
              <a:tabLst>
                <a:tab algn="l" pos="0"/>
              </a:tabLst>
            </a:pPr>
            <a:r>
              <a:rPr b="0" lang="en" sz="3000" spc="-1" strike="noStrike">
                <a:solidFill>
                  <a:srgbClr val="ffffff"/>
                </a:solidFill>
                <a:latin typeface="Open Sans"/>
                <a:ea typeface="Open Sans"/>
              </a:rPr>
              <a:t>Relational Database Design</a:t>
            </a:r>
            <a:endParaRPr b="0" lang="en-US" sz="3000" spc="-1" strike="noStrike">
              <a:latin typeface="Arial"/>
            </a:endParaRPr>
          </a:p>
        </p:txBody>
      </p:sp>
      <p:sp>
        <p:nvSpPr>
          <p:cNvPr id="139" name="CustomShape 2"/>
          <p:cNvSpPr/>
          <p:nvPr/>
        </p:nvSpPr>
        <p:spPr>
          <a:xfrm>
            <a:off x="3582720" y="3663000"/>
            <a:ext cx="606960" cy="74160"/>
          </a:xfrm>
          <a:prstGeom prst="rect">
            <a:avLst/>
          </a:prstGeom>
          <a:solidFill>
            <a:schemeClr val="l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376</TotalTime>
  <Application>LibreOffice/6.4.7.2$Linux_X86_64 LibreOffice_project/40$Build-2</Application>
  <Words>2321</Words>
  <Paragraphs>222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Mittal, Arpit</dc:creator>
  <dc:description/>
  <dc:language>en-US</dc:language>
  <cp:lastModifiedBy/>
  <dcterms:modified xsi:type="dcterms:W3CDTF">2022-09-27T10:43:30Z</dcterms:modified>
  <cp:revision>44</cp:revision>
  <dc:subject/>
  <dc:title>Tech ABC Corp - HR Database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