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72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32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3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68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23FF2F-C65D-A345-A9F7-613B22B9AF1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8C87EA-C120-7644-8EDC-99A0181847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1FD4-9371-9D95-4142-5E8A163A9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Borewell Rescue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83E0-6E55-D746-4BAC-C4ED3C165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vision For Life</a:t>
            </a:r>
          </a:p>
          <a:p>
            <a:r>
              <a:rPr lang="en-US" dirty="0"/>
              <a:t>Presented By: </a:t>
            </a:r>
            <a:r>
              <a:rPr lang="en-US" dirty="0" err="1"/>
              <a:t>Jayraj</a:t>
            </a:r>
            <a:r>
              <a:rPr lang="en-US" dirty="0"/>
              <a:t> </a:t>
            </a:r>
            <a:r>
              <a:rPr lang="en-US" dirty="0" err="1"/>
              <a:t>Kataria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88E-33D5-AB55-698A-7077C176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0079-BF6C-234C-6115-D1A4136A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4250"/>
            <a:ext cx="10178322" cy="47633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Step 1 :  Deployment</a:t>
            </a:r>
          </a:p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The robot is lowered into the borewell using a cable or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Garamond" panose="02020404030301010803" pitchFamily="18" charset="0"/>
              </a:rPr>
              <a:t>pulley system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from the surface.</a:t>
            </a:r>
          </a:p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A rescue team oversees its descent and monitors progress.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Step 2 :  Navigation</a:t>
            </a:r>
          </a:p>
          <a:p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Using its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motors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the robot navigates the narrow space, avoiding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obstacles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and adjusting its position to get closer to the trapped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individual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Step 3 :  Diagnosis</a:t>
            </a:r>
          </a:p>
          <a:p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Equipped with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cameras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and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sensors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the robot scans the borewell’s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</a:rPr>
              <a:t>environment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and relays real-time data to the surface team.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Step 4 :  Rescue Operation</a:t>
            </a:r>
          </a:p>
          <a:p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The robot’s arms or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grippers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reach the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victim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either lifting them out or providing them with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</a:rPr>
              <a:t>support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until human help arrives.</a:t>
            </a:r>
            <a:endParaRPr lang="en-US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9C4C-1F78-9A8C-11D5-BAF307B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Rescue procedure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A0EE-9D9B-3A32-47EE-34AF36C4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96903"/>
            <a:ext cx="10178322" cy="46787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Real-Time Monitoring </a:t>
            </a:r>
          </a:p>
          <a:p>
            <a:r>
              <a:rPr lang="en-IN" sz="2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operator monitors </a:t>
            </a:r>
            <a:r>
              <a:rPr lang="en-IN" sz="220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live</a:t>
            </a:r>
            <a:r>
              <a:rPr lang="en-IN" sz="2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video feeds and </a:t>
            </a:r>
            <a:r>
              <a:rPr lang="en-IN" sz="220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sensor</a:t>
            </a:r>
            <a:r>
              <a:rPr lang="en-IN" sz="2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data, assessing the situation and deciding the best course of action.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sto MT" panose="02040603050505030304" pitchFamily="18" charset="77"/>
              </a:rPr>
              <a:t>Precisious</a:t>
            </a: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Control</a:t>
            </a:r>
          </a:p>
          <a:p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Remote operation allows for delicate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maneuvers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avoiding the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risk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of further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injury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to the individual in the borewell.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Recovery And Extraction</a:t>
            </a:r>
          </a:p>
          <a:p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robot uses its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gripping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or lifting mechanisms to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carefully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remove the victim from the well or attach them to rescue ropes.</a:t>
            </a:r>
            <a:endParaRPr lang="en-US" sz="22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3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F4A9-2B92-4015-60E4-5F9C45A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this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0801-715F-1FF3-B2AB-EC862CAE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3107"/>
            <a:ext cx="10178322" cy="44869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Increased Safety</a:t>
            </a:r>
          </a:p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Minimizes human involvement in </a:t>
            </a:r>
            <a:r>
              <a:rPr lang="en-IN" dirty="0">
                <a:solidFill>
                  <a:schemeClr val="tx1"/>
                </a:solidFill>
                <a:highlight>
                  <a:srgbClr val="FF0000"/>
                </a:highlight>
                <a:latin typeface="Garamond" panose="02020404030301010803" pitchFamily="18" charset="0"/>
              </a:rPr>
              <a:t>high-risk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operations, reducing injury and </a:t>
            </a:r>
            <a:r>
              <a:rPr lang="en-IN" dirty="0">
                <a:solidFill>
                  <a:schemeClr val="tx1"/>
                </a:solidFill>
                <a:highlight>
                  <a:srgbClr val="00FF00"/>
                </a:highlight>
                <a:latin typeface="Garamond" panose="02020404030301010803" pitchFamily="18" charset="0"/>
              </a:rPr>
              <a:t>loss of life.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Speed And Efficiency</a:t>
            </a:r>
          </a:p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Provides </a:t>
            </a:r>
            <a:r>
              <a:rPr lang="en-IN" dirty="0">
                <a:solidFill>
                  <a:schemeClr val="tx1"/>
                </a:solidFill>
                <a:highlight>
                  <a:srgbClr val="00FFFF"/>
                </a:highlight>
                <a:latin typeface="Garamond" panose="02020404030301010803" pitchFamily="18" charset="0"/>
              </a:rPr>
              <a:t>faster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deployment and real-time decision-making, allowing for </a:t>
            </a:r>
            <a:r>
              <a:rPr lang="en-IN" dirty="0">
                <a:solidFill>
                  <a:schemeClr val="tx1"/>
                </a:solidFill>
                <a:highlight>
                  <a:srgbClr val="00FFFF"/>
                </a:highlight>
                <a:latin typeface="Garamond" panose="02020404030301010803" pitchFamily="18" charset="0"/>
              </a:rPr>
              <a:t>quicker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rescues.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Cost-Effectiveness</a:t>
            </a:r>
          </a:p>
          <a:p>
            <a:r>
              <a:rPr lang="en-IN" sz="2000" dirty="0">
                <a:solidFill>
                  <a:schemeClr val="tx1"/>
                </a:solidFill>
                <a:latin typeface="Garamond" panose="02020404030301010803" pitchFamily="18" charset="0"/>
              </a:rPr>
              <a:t>The robot can be used in </a:t>
            </a:r>
            <a:r>
              <a:rPr lang="en-IN" sz="2000" dirty="0">
                <a:solidFill>
                  <a:schemeClr val="tx1"/>
                </a:solidFill>
                <a:highlight>
                  <a:srgbClr val="FFFF00"/>
                </a:highlight>
                <a:latin typeface="Garamond" panose="02020404030301010803" pitchFamily="18" charset="0"/>
              </a:rPr>
              <a:t>multiple</a:t>
            </a:r>
            <a:r>
              <a:rPr lang="en-IN" sz="2000" dirty="0">
                <a:solidFill>
                  <a:schemeClr val="tx1"/>
                </a:solidFill>
                <a:latin typeface="Garamond" panose="02020404030301010803" pitchFamily="18" charset="0"/>
              </a:rPr>
              <a:t> rescues over time, making it a </a:t>
            </a:r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  <a:latin typeface="Garamond" panose="02020404030301010803" pitchFamily="18" charset="0"/>
              </a:rPr>
              <a:t>cost-effective</a:t>
            </a:r>
            <a:r>
              <a:rPr lang="en-IN" sz="2000" dirty="0">
                <a:solidFill>
                  <a:schemeClr val="tx1"/>
                </a:solidFill>
                <a:latin typeface="Garamond" panose="02020404030301010803" pitchFamily="18" charset="0"/>
              </a:rPr>
              <a:t> solution compared to traditional rescue methods.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Accessibility</a:t>
            </a:r>
          </a:p>
          <a:p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Operates in locations where human access is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limited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such as small or deep borewells.</a:t>
            </a:r>
            <a:endParaRPr lang="en-US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BB5C-4AA8-94B7-1E2D-73FB273E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BEHIND THIS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28D2-3C23-9B72-E8F7-0D81C254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1209"/>
            <a:ext cx="10178322" cy="4657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sto MT" panose="02040603050505030304" pitchFamily="18" charset="77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Sensors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77"/>
              </a:rPr>
              <a:t>Camera :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Day and night vision, providing clear visuals in all conditions.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77"/>
              </a:rPr>
              <a:t>Thermal Imaging :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Detects body heat, even in low-visibility conditions.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77"/>
              </a:rPr>
              <a:t>Proximity Sensors :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Helps the robot navigate and avoid obstacles.</a:t>
            </a:r>
          </a:p>
          <a:p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Wireless Communication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robot is controlled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remotely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using RF (radio frequency) or wireless technology, ensuring communication even in areas with poor connectivity.</a:t>
            </a:r>
          </a:p>
          <a:p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Power Supply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Typically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powered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by rechargeable lithium-ion batteries, providing extended usage times.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Some robots also feature solar charging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</a:rPr>
              <a:t>capabilities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for long-duration operations.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4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898B-81A9-9033-ED3C-B7624551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to choose borewell rescue robot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BFE3-47B6-0500-E916-D66E8867B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BOREWELL RESCUE ROBOT AND 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244131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C169-F5DB-45D1-50A5-EAE9DE79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6491-0C8F-2939-6501-7BAD20BA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499192"/>
            <a:ext cx="4800600" cy="700442"/>
          </a:xfrm>
        </p:spPr>
        <p:txBody>
          <a:bodyPr/>
          <a:lstStyle/>
          <a:p>
            <a:r>
              <a:rPr lang="en-US" sz="2400" dirty="0"/>
              <a:t>Traditional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13FC2-BAFF-D9D2-4D45-C1B225B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477387"/>
            <a:ext cx="4800600" cy="366823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High risk to rescuers in confined,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hazardous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spaces.</a:t>
            </a:r>
          </a:p>
          <a:p>
            <a:r>
              <a:rPr lang="en-IN" sz="22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Slower response due to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manual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setup and human intervention.</a:t>
            </a:r>
          </a:p>
          <a:p>
            <a:r>
              <a:rPr lang="en-IN" sz="22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Less control, higher risk of injury to the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trapped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person.</a:t>
            </a:r>
          </a:p>
          <a:p>
            <a:r>
              <a:rPr lang="en-IN" sz="22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Relies</a:t>
            </a:r>
            <a:r>
              <a:rPr lang="en-IN" sz="22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on manual tools like ropes, pulleys, and human effort.</a:t>
            </a:r>
            <a:endParaRPr 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60D1D-C330-8453-B8B4-3B95506C9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499193"/>
            <a:ext cx="4800600" cy="700441"/>
          </a:xfrm>
        </p:spPr>
        <p:txBody>
          <a:bodyPr/>
          <a:lstStyle/>
          <a:p>
            <a:r>
              <a:rPr lang="en-US" sz="2400" dirty="0"/>
              <a:t>Borewell Robot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5BFB3-7CFF-E04F-36A3-F42DA6C8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477386"/>
            <a:ext cx="4800600" cy="366823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Minimizes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human risk by operating remotely.</a:t>
            </a:r>
          </a:p>
          <a:p>
            <a:r>
              <a:rPr lang="en-IN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Faster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deployment and real-time monitoring.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High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precision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with sensors and robotic arms.</a:t>
            </a:r>
          </a:p>
          <a:p>
            <a:r>
              <a:rPr 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Uses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advanced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sensors, cameras, and wireless control.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1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9623-D67F-4748-5AFE-FB32FFCD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6853-ABE4-EBD4-F921-E93B2DC31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LIFE POSSIBILITIES OF THE RESUCE CONDITIONS</a:t>
            </a:r>
          </a:p>
        </p:txBody>
      </p:sp>
    </p:spTree>
    <p:extLst>
      <p:ext uri="{BB962C8B-B14F-4D97-AF65-F5344CB8AC3E}">
        <p14:creationId xmlns:p14="http://schemas.microsoft.com/office/powerpoint/2010/main" val="1230781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83DE-8BEC-79C2-C11F-5303C759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: SUCCESSFUL RESCUE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4840-C7FF-D5EE-FADF-4C8D811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26512"/>
            <a:ext cx="10178322" cy="45188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Location 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Open Borewell In A SMC Ground</a:t>
            </a:r>
          </a:p>
          <a:p>
            <a:endParaRPr lang="en-US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Incident :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 child fell into a 30-foot borewell.</a:t>
            </a:r>
          </a:p>
          <a:p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Robot Deployment :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rescue robot was quickly deployed to assess the situation.</a:t>
            </a:r>
          </a:p>
          <a:p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Outcome :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robot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successfully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located the child and extracted them without any harm.</a:t>
            </a:r>
          </a:p>
          <a:p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Impact :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This operation saved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valuable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time and potentially prevented further injuries.</a:t>
            </a:r>
            <a:endParaRPr lang="en-US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3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74CE-24A3-6F17-4216-466B863E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: Livestock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3547-3490-A070-4958-47F701DB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1209"/>
            <a:ext cx="10178322" cy="47744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Problem :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Animals falling into borewells is a common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issue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in rur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al areas.</a:t>
            </a:r>
          </a:p>
          <a:p>
            <a:endParaRPr lang="en-US" sz="2200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Rescue Efforts :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robot was used to rescue a cow trapped in a borewell.</a:t>
            </a:r>
          </a:p>
          <a:p>
            <a:endParaRPr lang="en-US" sz="2200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Technology :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Equipped with a gripper arm, it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carefully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pulled the cow out.</a:t>
            </a:r>
          </a:p>
          <a:p>
            <a:endParaRPr lang="en-US" sz="22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Outcome :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operation saved the animal’s life and demonstrated the versatility of the robot.</a:t>
            </a:r>
            <a:endParaRPr lang="en-US" sz="22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5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42E2-A346-41BF-9A3B-4398EA5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SCOPE OF BOREWELL RESCUE ROBOT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703FC-A34B-7978-90F1-E4E0D460A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SCOPE AND GLOBAL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43372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4DDC-D865-69E1-E38E-14B8F2F8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328D-A89E-807A-E0FA-21F6AC25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200" u="none" strike="noStrike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  <a:cs typeface="Angsana New" panose="02020603050405020304" pitchFamily="18" charset="-34"/>
              </a:rPr>
              <a:t> The Borewell Rescue Robot 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  <a:cs typeface="Angsana New" panose="02020603050405020304" pitchFamily="18" charset="-34"/>
              </a:rPr>
              <a:t>is a specialized, autonomous 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  <a:cs typeface="Angsana New" panose="02020603050405020304" pitchFamily="18" charset="-34"/>
              </a:rPr>
              <a:t>robotic system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  <a:cs typeface="Angsana New" panose="02020603050405020304" pitchFamily="18" charset="-34"/>
              </a:rPr>
              <a:t> designed to rescue individuals trapped in narrow and deep borewells.</a:t>
            </a:r>
            <a:endParaRPr lang="en-IN" sz="3200" dirty="0">
              <a:solidFill>
                <a:srgbClr val="000000"/>
              </a:solidFill>
              <a:latin typeface="Garamond" panose="02020404030301010803" pitchFamily="18" charset="0"/>
              <a:cs typeface="Angsana New" panose="02020603050405020304" pitchFamily="18" charset="-34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320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  <a:cs typeface="Angsana New" panose="02020603050405020304" pitchFamily="18" charset="-3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Borewells can be 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dangerous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especially in rural areas, where traditional rescue operations are 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risky</a:t>
            </a:r>
            <a:r>
              <a:rPr lang="en-IN" sz="32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and time-consuming.</a:t>
            </a:r>
            <a:endParaRPr lang="en-US" sz="3200" dirty="0">
              <a:latin typeface="Garamond" panose="02020404030301010803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72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DF8B-12E2-C8D0-5C4A-4200F856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BOREWELL RESCUE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D8B6-20E5-33E6-027C-491D5A6F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71060"/>
            <a:ext cx="10178322" cy="41998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sto MT" panose="02040603050505030304" pitchFamily="18" charset="77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AI Integration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Future robots may incorporate AI to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autonomously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assess the best course of action during rescues.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Improved Mobility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New designs may feature advanced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mobility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options, such as adaptable legs or tracks for navigating different borewell sizes.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Global Adoption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technology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can be adapted for use in other countries and regions facing similar rescue challenges.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9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B0E4-4092-8EB6-EA8C-4619C436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applications beyond borewells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1083-5AEA-BAF8-9C50-4436A80F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82901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Search And Rescue Operations</a:t>
            </a:r>
          </a:p>
          <a:p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Borewell rescue robots could be used in confined space rescues, collapsed buildings, or mining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accidents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Disaster Relief</a:t>
            </a:r>
          </a:p>
          <a:p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Robots could assist in disaster-stricken areas where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traditional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rescue operations are hindered.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sto MT" panose="02040603050505030304" pitchFamily="18" charset="77"/>
              </a:rPr>
              <a:t>Enviornmental</a:t>
            </a: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Monitoring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Used to inspect and maintain water wells, pipes, and other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</a:rPr>
              <a:t>infrastructure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D212-5668-05D8-4FD5-C264F4E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DAAB-3476-05B7-46E3-490A3D83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2085"/>
            <a:ext cx="10178322" cy="41892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Summary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Borewell Rescue Robots are a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groundbreaking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solution to a long-standing problem. They offer safety, efficiency, and speed during rescue operations.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Impact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They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improve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the chances of saving lives, especially in rural and remote areas where traditional rescue methods fall short.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alisto MT" panose="02040603050505030304" pitchFamily="18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Calisto MT" panose="02040603050505030304" pitchFamily="18" charset="77"/>
              </a:rPr>
              <a:t> Call To Action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continued development and deployment of such robots can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</a:rPr>
              <a:t>revolutionize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rescue operations across the globe.</a:t>
            </a:r>
            <a:endParaRPr lang="en-US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8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B05-0065-92A0-40DD-A7C50543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F529-E0CC-ACD0-82B3-3315A706B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Lets Work together to bring life-saving innovations like “BOREWELL RESCUE ROBOT” TO THE WORLD</a:t>
            </a:r>
          </a:p>
        </p:txBody>
      </p:sp>
    </p:spTree>
    <p:extLst>
      <p:ext uri="{BB962C8B-B14F-4D97-AF65-F5344CB8AC3E}">
        <p14:creationId xmlns:p14="http://schemas.microsoft.com/office/powerpoint/2010/main" val="3282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4F7-F3CE-48C6-F5C7-892CE3B7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Understanding Borewell Accidents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1299-4CCD-CED2-60E1-DE6DBAFA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b="1" u="none" strike="noStrike" dirty="0">
                <a:solidFill>
                  <a:srgbClr val="000000"/>
                </a:solidFill>
                <a:effectLst/>
                <a:latin typeface="Calisto MT" panose="02040603050505030304" pitchFamily="18" charset="77"/>
              </a:rPr>
              <a:t> What are Borewell Accidents ?</a:t>
            </a:r>
          </a:p>
          <a:p>
            <a:pPr marL="0" indent="0">
              <a:buNone/>
            </a:pPr>
            <a:endParaRPr lang="en-IN" sz="2400" b="1" u="none" strike="noStrike" dirty="0">
              <a:solidFill>
                <a:srgbClr val="000000"/>
              </a:solidFill>
              <a:effectLst/>
              <a:latin typeface="Calisto MT" panose="02040603050505030304" pitchFamily="18" charset="77"/>
            </a:endParaRPr>
          </a:p>
          <a:p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Accidents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occur when children, animals, or even adults fall into borewells. The narrow,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</a:rPr>
              <a:t>deep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wells make rescue efforts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dangerous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 India alone, hundreds of </a:t>
            </a:r>
            <a:r>
              <a:rPr lang="en-IN" sz="2400" u="none" strike="noStrike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borewell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accidents happen annually, many involving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children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5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5CF9-365E-2616-3E56-85CE45B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BOREWELL RESCUE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13F6-FDE8-B06F-43B1-1E19277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Calisto MT" panose="02040603050505030304" pitchFamily="18" charset="77"/>
              </a:rPr>
              <a:t> Traditional Methods </a:t>
            </a:r>
          </a:p>
          <a:p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Involve human rescuers using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ropes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ladders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and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makeshift tools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which can lead to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delays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and further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complications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b="1" dirty="0">
                <a:solidFill>
                  <a:srgbClr val="000000"/>
                </a:solidFill>
                <a:latin typeface="Book Antiqua" panose="02040602050305030304" pitchFamily="18" charset="0"/>
              </a:rPr>
              <a:t> Need For Automation</a:t>
            </a:r>
          </a:p>
          <a:p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 robot can reach the trapped individual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quickly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without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risking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the lives of rescuers.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It can assess the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situation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in real-time and perform operations more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accurately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en-IN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30B783B-39F6-800E-AF38-E7F50E7509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FFCC2-BC4D-2FFA-3345-E439F34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BOREWELL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225D2-D626-8136-6104-68C62624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u="none" strike="noStrike" dirty="0">
                <a:solidFill>
                  <a:schemeClr val="bg1"/>
                </a:solidFill>
                <a:effectLst/>
                <a:latin typeface="Adelle Sans Devanagari Semibold" panose="02000503000000020004" pitchFamily="2" charset="-78"/>
                <a:cs typeface="Adelle Sans Devanagari Semibold" panose="02000503000000020004" pitchFamily="2" charset="-78"/>
              </a:rPr>
              <a:t>A borewell is a narrow, deep hole drilled into the ground to access underground water or for other purposes like mining, geological surveys, or waste disposal.</a:t>
            </a:r>
          </a:p>
          <a:p>
            <a:r>
              <a:rPr lang="en-IN" b="1" u="none" strike="noStrike" dirty="0">
                <a:solidFill>
                  <a:schemeClr val="bg1"/>
                </a:solidFill>
                <a:effectLst/>
                <a:latin typeface="Adelle Sans Devanagari Semibold" panose="02000503000000020004" pitchFamily="2" charset="-78"/>
                <a:cs typeface="Adelle Sans Devanagari Semibold" panose="02000503000000020004" pitchFamily="2" charset="-78"/>
              </a:rPr>
              <a:t>The structure of a borewell is designed to ensure it remains functional for its intended purpose—whether it is water extraction or another specific application—while minimizing contamination risks and maintaining stability over time.</a:t>
            </a:r>
            <a:endParaRPr lang="en-US" b="1" dirty="0">
              <a:solidFill>
                <a:schemeClr val="bg1"/>
              </a:solidFill>
              <a:latin typeface="Adelle Sans Devanagari Semibold" panose="02000503000000020004" pitchFamily="2" charset="-78"/>
              <a:cs typeface="Adelle Sans Devanagari Semibold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55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B5B3-A984-48B4-D355-4D05AD05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DETAILed</a:t>
            </a:r>
            <a:r>
              <a:rPr lang="en-US" dirty="0"/>
              <a:t> borewell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E9E1-FD42-6B51-6A5D-EF76FFDD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Calisto MT" panose="02040603050505030304" pitchFamily="18" charset="77"/>
              </a:rPr>
              <a:t> Top Surface </a:t>
            </a:r>
          </a:p>
          <a:p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uppermost part of the borewell, where the well is 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capped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and sealed to prevent </a:t>
            </a:r>
            <a:r>
              <a:rPr lang="en-IN" sz="2400" u="none" strike="noStrike" dirty="0">
                <a:solidFill>
                  <a:schemeClr val="tx1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contamination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 It often has a </a:t>
            </a:r>
            <a:r>
              <a:rPr lang="en-IN" sz="240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protective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cover and sometimes includes a valve or pipe to connect to a water pumping system.</a:t>
            </a:r>
          </a:p>
          <a:p>
            <a:pPr marL="0" indent="0">
              <a:buNone/>
            </a:pPr>
            <a:endParaRPr lang="en-IN" sz="240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b="1" dirty="0">
                <a:solidFill>
                  <a:schemeClr val="tx1"/>
                </a:solidFill>
                <a:latin typeface="Calisto MT" panose="02040603050505030304" pitchFamily="18" charset="77"/>
              </a:rPr>
              <a:t> Drilled Borehole</a:t>
            </a:r>
          </a:p>
          <a:p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is the vertical hole drilled into the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earth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ranging in depth from a few meters to several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hundred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meters, depending on the source of water or intended purpose.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E17D0-23E3-D538-E280-0F667F1661EC}"/>
              </a:ext>
            </a:extLst>
          </p:cNvPr>
          <p:cNvSpPr txBox="1"/>
          <p:nvPr/>
        </p:nvSpPr>
        <p:spPr>
          <a:xfrm>
            <a:off x="1275907" y="1"/>
            <a:ext cx="1029231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Calisto MT" panose="02040603050505030304" pitchFamily="18" charset="77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>
                <a:latin typeface="Calisto MT" panose="02040603050505030304" pitchFamily="18" charset="77"/>
              </a:rPr>
              <a:t>Casing Pipe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aramond" panose="02020404030301010803" pitchFamily="18" charset="0"/>
              </a:rPr>
              <a:t>The </a:t>
            </a:r>
            <a:r>
              <a:rPr lang="en-IN" sz="2200" dirty="0">
                <a:highlight>
                  <a:srgbClr val="00FFFF"/>
                </a:highlight>
                <a:latin typeface="Garamond" panose="02020404030301010803" pitchFamily="18" charset="0"/>
              </a:rPr>
              <a:t>casing</a:t>
            </a:r>
            <a:r>
              <a:rPr lang="en-IN" sz="2200" dirty="0">
                <a:latin typeface="Garamond" panose="02020404030301010803" pitchFamily="18" charset="0"/>
              </a:rPr>
              <a:t> is a pipe (usually made of PVC, steel, or concrete) inserted into the drilled hole to prevent the sides of the borewell from collapsing. It keeps the borewell </a:t>
            </a:r>
            <a:r>
              <a:rPr lang="en-IN" sz="2200" dirty="0">
                <a:highlight>
                  <a:srgbClr val="FFFF00"/>
                </a:highlight>
                <a:latin typeface="Garamond" panose="02020404030301010803" pitchFamily="18" charset="0"/>
              </a:rPr>
              <a:t>stable</a:t>
            </a:r>
            <a:r>
              <a:rPr lang="en-IN" sz="2200" dirty="0">
                <a:latin typeface="Garamond" panose="02020404030301010803" pitchFamily="18" charset="0"/>
              </a:rPr>
              <a:t> and prevents surface </a:t>
            </a:r>
            <a:r>
              <a:rPr lang="en-IN" sz="2200" dirty="0">
                <a:highlight>
                  <a:srgbClr val="FF0000"/>
                </a:highlight>
                <a:latin typeface="Garamond" panose="02020404030301010803" pitchFamily="18" charset="0"/>
              </a:rPr>
              <a:t>contaminants</a:t>
            </a:r>
            <a:r>
              <a:rPr lang="en-IN" sz="2200" dirty="0">
                <a:latin typeface="Garamond" panose="02020404030301010803" pitchFamily="18" charset="0"/>
              </a:rPr>
              <a:t> from entering the well.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b="1" dirty="0">
                <a:latin typeface="Book Antiqua" panose="02040602050305030304" pitchFamily="18" charset="0"/>
              </a:rPr>
              <a:t> Aquifer 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underground layer of water-bearing rock or sediment that holds water. Water from this zone is accessed by the borewell. In some cases, the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aquifer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may be confined between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Garamond" panose="02020404030301010803" pitchFamily="18" charset="0"/>
              </a:rPr>
              <a:t>impermeable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layers of rock or soil.</a:t>
            </a:r>
          </a:p>
          <a:p>
            <a:endParaRPr lang="en-IN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77"/>
              </a:rPr>
              <a:t> Screening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 some borewells, a screen is placed around the casing at the water-bearing section to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filter out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large particles from entering the borewell. This ensures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aramond" panose="02020404030301010803" pitchFamily="18" charset="0"/>
              </a:rPr>
              <a:t>cleaner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water and reduces clogging of the pump.</a:t>
            </a:r>
            <a:endParaRPr lang="en-IN" sz="2200" b="1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endParaRPr lang="en-US" sz="2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C2D-DCCD-50BE-5E25-22BEA150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about the working of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BB5B-DD9B-8D14-6A8D-17C37FD62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Theoritical</a:t>
            </a:r>
            <a:r>
              <a:rPr lang="en-US" dirty="0"/>
              <a:t> INFORMATION of this prototype</a:t>
            </a:r>
          </a:p>
        </p:txBody>
      </p:sp>
    </p:spTree>
    <p:extLst>
      <p:ext uri="{BB962C8B-B14F-4D97-AF65-F5344CB8AC3E}">
        <p14:creationId xmlns:p14="http://schemas.microsoft.com/office/powerpoint/2010/main" val="3721996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B77B-7E26-C120-6310-247E44A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CA39-8287-7B43-5351-834E4F73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1209"/>
            <a:ext cx="10178322" cy="477440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Calisto MT" panose="02040603050505030304" pitchFamily="18" charset="77"/>
              </a:rPr>
              <a:t> Compact Size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Designed to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fit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into borewells of varying diameters (typically 4-6 inches).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Calisto MT" panose="02040603050505030304" pitchFamily="18" charset="77"/>
              </a:rPr>
              <a:t> Sensors And Cameras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Includes cameras with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night vision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for clear visuals in dark environments.</a:t>
            </a:r>
            <a:endParaRPr lang="en-US" sz="2600" b="1" i="0" u="none" strike="noStrike" dirty="0"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Proximity and thermal sensors to locate trapped individuals and detect obstacles.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100" b="1" dirty="0">
                <a:solidFill>
                  <a:schemeClr val="tx1"/>
                </a:solidFill>
                <a:latin typeface="Calisto MT" panose="02040603050505030304" pitchFamily="18" charset="77"/>
              </a:rPr>
              <a:t> Robotic Arm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Equipped with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mechanical arms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for gripping, lifting, and freeing the trapped individual.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100" b="1" dirty="0">
                <a:solidFill>
                  <a:schemeClr val="tx1"/>
                </a:solidFill>
                <a:latin typeface="Calisto MT" panose="02040603050505030304" pitchFamily="18" charset="77"/>
              </a:rPr>
              <a:t> Wireless Control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Allows operators to control the robot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Garamond" panose="02020404030301010803" pitchFamily="18" charset="0"/>
              </a:rPr>
              <a:t>remotely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from a safe distance, ensuring minimal risk.</a:t>
            </a:r>
            <a:endParaRPr lang="en-US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1403</Words>
  <Application>Microsoft Macintosh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Adelle Sans Devanagari Semibold</vt:lpstr>
      <vt:lpstr>Arial</vt:lpstr>
      <vt:lpstr>Book Antiqua</vt:lpstr>
      <vt:lpstr>Calisto MT</vt:lpstr>
      <vt:lpstr>Courier New</vt:lpstr>
      <vt:lpstr>Garamond</vt:lpstr>
      <vt:lpstr>Gill Sans MT</vt:lpstr>
      <vt:lpstr>Impact</vt:lpstr>
      <vt:lpstr>Wingdings</vt:lpstr>
      <vt:lpstr>Badge</vt:lpstr>
      <vt:lpstr>Borewell Rescue Robot</vt:lpstr>
      <vt:lpstr>Introduction TO OUR Vision </vt:lpstr>
      <vt:lpstr>Understanding Borewell Accidents </vt:lpstr>
      <vt:lpstr>THE NEED FOR BOREWELL RESCUE ROBOTS</vt:lpstr>
      <vt:lpstr>BASIC STRUCTURE OF A BOREWELL</vt:lpstr>
      <vt:lpstr>DETAILed borewell structure</vt:lpstr>
      <vt:lpstr>PowerPoint Presentation</vt:lpstr>
      <vt:lpstr>Brief about the working of this project</vt:lpstr>
      <vt:lpstr>KEY FEATURES OF THIS ROBOT</vt:lpstr>
      <vt:lpstr>Working MECHANISM</vt:lpstr>
      <vt:lpstr>Rescue procedure in detail</vt:lpstr>
      <vt:lpstr>Advantages of this prototype</vt:lpstr>
      <vt:lpstr>Technology BEHIND THIS ROBOT</vt:lpstr>
      <vt:lpstr>Why to choose borewell rescue robot</vt:lpstr>
      <vt:lpstr>REALITY COMPARISON</vt:lpstr>
      <vt:lpstr>CASE STUDY</vt:lpstr>
      <vt:lpstr>CASE 1 : SUCCESSFUL RESCUE OPERATION</vt:lpstr>
      <vt:lpstr>Case 2 : Livestock Rescue</vt:lpstr>
      <vt:lpstr>FUTURE SCOPE OF BOREWELL RESCUE ROBOT</vt:lpstr>
      <vt:lpstr>FUTURE OF BOREWELL RESCUE ROBOT</vt:lpstr>
      <vt:lpstr>Global applications beyond borewells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JANAK</dc:creator>
  <cp:lastModifiedBy>JANAK</cp:lastModifiedBy>
  <cp:revision>3</cp:revision>
  <dcterms:created xsi:type="dcterms:W3CDTF">2024-12-08T06:38:17Z</dcterms:created>
  <dcterms:modified xsi:type="dcterms:W3CDTF">2024-12-08T14:20:04Z</dcterms:modified>
</cp:coreProperties>
</file>