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3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85AC8A2-C63C-49A4-89E9-2E4420D2ECA8}" type="datetimeFigureOut">
              <a:rPr lang="en-US" smtClean="0"/>
              <a:t>4/15/18</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74C7E049-B585-4EE6-96C0-EEB30EAA14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AC8A2-C63C-49A4-89E9-2E4420D2ECA8}" type="datetimeFigureOut">
              <a:rPr lang="en-US" smtClean="0"/>
              <a:t>4/15/18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D85AC8A2-C63C-49A4-89E9-2E4420D2ECA8}" type="datetimeFigureOut">
              <a:rPr lang="en-US" smtClean="0"/>
              <a:t>4/15/18</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74C7E049-B585-4EE6-96C0-EEB30EAA14F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85AC8A2-C63C-49A4-89E9-2E4420D2ECA8}"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5AC8A2-C63C-49A4-89E9-2E4420D2ECA8}"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85AC8A2-C63C-49A4-89E9-2E4420D2ECA8}" type="datetimeFigureOut">
              <a:rPr lang="en-US" smtClean="0"/>
              <a:t>4/15/18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85AC8A2-C63C-49A4-89E9-2E4420D2ECA8}" type="datetimeFigureOut">
              <a:rPr lang="en-US" smtClean="0"/>
              <a:t>4/15/18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85AC8A2-C63C-49A4-89E9-2E4420D2ECA8}" type="datetimeFigureOut">
              <a:rPr lang="en-US" smtClean="0"/>
              <a:t>4/15/18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D85AC8A2-C63C-49A4-89E9-2E4420D2ECA8}" type="datetimeFigureOut">
              <a:rPr lang="en-US" smtClean="0"/>
              <a:t>4/15/18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85AC8A2-C63C-49A4-89E9-2E4420D2ECA8}" type="datetimeFigureOut">
              <a:rPr lang="en-US" smtClean="0"/>
              <a:t>4/15/18</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74C7E049-B585-4EE6-96C0-EEB30EAA14F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D85AC8A2-C63C-49A4-89E9-2E4420D2ECA8}" type="datetimeFigureOut">
              <a:rPr lang="en-US" smtClean="0"/>
              <a:t>4/15/18</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74C7E049-B585-4EE6-96C0-EEB30EAA14F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Coffeehouse Exchange</a:t>
            </a:r>
            <a:endParaRPr lang="en-US" dirty="0"/>
          </a:p>
        </p:txBody>
      </p:sp>
      <p:sp>
        <p:nvSpPr>
          <p:cNvPr id="3" name="Subtitle 2"/>
          <p:cNvSpPr>
            <a:spLocks noGrp="1"/>
          </p:cNvSpPr>
          <p:nvPr>
            <p:ph type="subTitle" idx="1"/>
          </p:nvPr>
        </p:nvSpPr>
        <p:spPr/>
        <p:txBody>
          <a:bodyPr/>
          <a:lstStyle/>
          <a:p>
            <a:r>
              <a:rPr lang="en-US" dirty="0" smtClean="0"/>
              <a:t>Where Local Innovation Meets Opportunity</a:t>
            </a:r>
            <a:endParaRPr lang="en-US" dirty="0"/>
          </a:p>
        </p:txBody>
      </p:sp>
    </p:spTree>
    <p:extLst>
      <p:ext uri="{BB962C8B-B14F-4D97-AF65-F5344CB8AC3E}">
        <p14:creationId xmlns:p14="http://schemas.microsoft.com/office/powerpoint/2010/main" val="21725679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Inefficiency</a:t>
            </a:r>
            <a:endParaRPr lang="en-US" dirty="0"/>
          </a:p>
        </p:txBody>
      </p:sp>
      <p:sp>
        <p:nvSpPr>
          <p:cNvPr id="3" name="Content Placeholder 2"/>
          <p:cNvSpPr>
            <a:spLocks noGrp="1"/>
          </p:cNvSpPr>
          <p:nvPr>
            <p:ph idx="1"/>
          </p:nvPr>
        </p:nvSpPr>
        <p:spPr/>
        <p:txBody>
          <a:bodyPr>
            <a:normAutofit fontScale="92500"/>
          </a:bodyPr>
          <a:lstStyle/>
          <a:p>
            <a:r>
              <a:rPr lang="en-US" dirty="0" err="1" smtClean="0"/>
              <a:t>Paypal</a:t>
            </a:r>
            <a:r>
              <a:rPr lang="en-US" dirty="0" smtClean="0"/>
              <a:t> addressed inefficiency in payment transaction costs</a:t>
            </a:r>
          </a:p>
          <a:p>
            <a:r>
              <a:rPr lang="en-US" dirty="0" err="1" smtClean="0"/>
              <a:t>Robinhood</a:t>
            </a:r>
            <a:r>
              <a:rPr lang="en-US" dirty="0" smtClean="0"/>
              <a:t> (and now Merrill, Goldman, etc.) addressed inefficiency in publicly traded securities’ transaction costs</a:t>
            </a:r>
          </a:p>
          <a:p>
            <a:r>
              <a:rPr lang="en-US" dirty="0" smtClean="0"/>
              <a:t>The Coffeehouse Exchange aims to address inefficiencies in venture capital raising (focusing especially on micro-ventures)</a:t>
            </a:r>
          </a:p>
          <a:p>
            <a:pPr lvl="1"/>
            <a:r>
              <a:rPr lang="en-US" dirty="0" smtClean="0"/>
              <a:t>We believe that, just as we can “hack” innovative solutions, small local (often overlooked) entrepreneurs also “hack” together innovative solutions in their respective industries</a:t>
            </a:r>
            <a:endParaRPr lang="en-US" dirty="0"/>
          </a:p>
        </p:txBody>
      </p:sp>
    </p:spTree>
    <p:extLst>
      <p:ext uri="{BB962C8B-B14F-4D97-AF65-F5344CB8AC3E}">
        <p14:creationId xmlns:p14="http://schemas.microsoft.com/office/powerpoint/2010/main" val="556457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Market</a:t>
            </a:r>
            <a:endParaRPr lang="en-US" dirty="0"/>
          </a:p>
        </p:txBody>
      </p:sp>
      <p:sp>
        <p:nvSpPr>
          <p:cNvPr id="3" name="Content Placeholder 2"/>
          <p:cNvSpPr>
            <a:spLocks noGrp="1"/>
          </p:cNvSpPr>
          <p:nvPr>
            <p:ph idx="1"/>
          </p:nvPr>
        </p:nvSpPr>
        <p:spPr/>
        <p:txBody>
          <a:bodyPr/>
          <a:lstStyle/>
          <a:p>
            <a:r>
              <a:rPr lang="en-US" dirty="0" smtClean="0"/>
              <a:t>Segment 1: Entrepreneurs with something to lose (ideally one with a small business registered)</a:t>
            </a:r>
          </a:p>
          <a:p>
            <a:r>
              <a:rPr lang="en-US" dirty="0" smtClean="0"/>
              <a:t>Segment 2: Individual Investors with interest in funding small ventures – much like </a:t>
            </a:r>
            <a:r>
              <a:rPr lang="en-US" dirty="0" err="1" smtClean="0"/>
              <a:t>kickStart</a:t>
            </a:r>
            <a:r>
              <a:rPr lang="en-US" dirty="0" smtClean="0"/>
              <a:t> but the money put in has return value</a:t>
            </a:r>
          </a:p>
          <a:p>
            <a:r>
              <a:rPr lang="en-US" dirty="0" smtClean="0"/>
              <a:t>Segment 3: Big Companies/Corporations – may want to buy out new innovative ideas and ventures originating from local entrepreneurs</a:t>
            </a:r>
            <a:endParaRPr lang="en-US" dirty="0"/>
          </a:p>
        </p:txBody>
      </p:sp>
    </p:spTree>
    <p:extLst>
      <p:ext uri="{BB962C8B-B14F-4D97-AF65-F5344CB8AC3E}">
        <p14:creationId xmlns:p14="http://schemas.microsoft.com/office/powerpoint/2010/main" val="37543128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Aligning Interests</a:t>
            </a:r>
            <a:endParaRPr lang="en-US" dirty="0"/>
          </a:p>
        </p:txBody>
      </p:sp>
      <p:sp>
        <p:nvSpPr>
          <p:cNvPr id="3" name="Content Placeholder 2"/>
          <p:cNvSpPr>
            <a:spLocks noGrp="1"/>
          </p:cNvSpPr>
          <p:nvPr>
            <p:ph idx="1"/>
          </p:nvPr>
        </p:nvSpPr>
        <p:spPr>
          <a:xfrm>
            <a:off x="779463" y="1828800"/>
            <a:ext cx="7583488" cy="4735263"/>
          </a:xfrm>
        </p:spPr>
        <p:txBody>
          <a:bodyPr/>
          <a:lstStyle/>
          <a:p>
            <a:r>
              <a:rPr lang="en-US" dirty="0" smtClean="0"/>
              <a:t>All entrepreneurs and investors must provide information such as their SSN, birthdate, and legal name, which makes it difficult to make multiple accounts. </a:t>
            </a:r>
            <a:r>
              <a:rPr lang="en-US" dirty="0"/>
              <a:t>T</a:t>
            </a:r>
            <a:r>
              <a:rPr lang="en-US" dirty="0" smtClean="0"/>
              <a:t>rust built on this platform is not easy to rebuild</a:t>
            </a:r>
          </a:p>
          <a:p>
            <a:r>
              <a:rPr lang="en-US" dirty="0" smtClean="0"/>
              <a:t>All entrepreneurs also must provide an EIN number so that there are some sunk costs to make a new business (in case of fraud)</a:t>
            </a:r>
          </a:p>
          <a:p>
            <a:r>
              <a:rPr lang="en-US" dirty="0" smtClean="0"/>
              <a:t>All entrepreneurs and investors are ranked through analytics to proxy for trust built on our platform</a:t>
            </a:r>
            <a:endParaRPr lang="en-US" dirty="0"/>
          </a:p>
        </p:txBody>
      </p:sp>
    </p:spTree>
    <p:extLst>
      <p:ext uri="{BB962C8B-B14F-4D97-AF65-F5344CB8AC3E}">
        <p14:creationId xmlns:p14="http://schemas.microsoft.com/office/powerpoint/2010/main" val="23982740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Individual Investor</a:t>
            </a:r>
            <a:endParaRPr lang="en-US" dirty="0"/>
          </a:p>
        </p:txBody>
      </p:sp>
      <p:sp>
        <p:nvSpPr>
          <p:cNvPr id="3" name="Content Placeholder 2"/>
          <p:cNvSpPr>
            <a:spLocks noGrp="1"/>
          </p:cNvSpPr>
          <p:nvPr>
            <p:ph idx="1"/>
          </p:nvPr>
        </p:nvSpPr>
        <p:spPr/>
        <p:txBody>
          <a:bodyPr/>
          <a:lstStyle/>
          <a:p>
            <a:r>
              <a:rPr lang="en-US" dirty="0" smtClean="0"/>
              <a:t>Ranked by amount of money invested previously in debt and venture equity, as well as age of account (for tiebreak purposes)</a:t>
            </a:r>
          </a:p>
          <a:p>
            <a:r>
              <a:rPr lang="en-US" dirty="0" smtClean="0"/>
              <a:t>Weights assigned as 1 for every dollar invested in venture equity, 0.7 for every dollar invested in debt, and 5 for every year the account was live for</a:t>
            </a:r>
          </a:p>
          <a:p>
            <a:r>
              <a:rPr lang="en-US" dirty="0" smtClean="0"/>
              <a:t>This possibly incentivizes investors to find better venture equity to invest in</a:t>
            </a:r>
            <a:endParaRPr lang="en-US" dirty="0"/>
          </a:p>
        </p:txBody>
      </p:sp>
    </p:spTree>
    <p:extLst>
      <p:ext uri="{BB962C8B-B14F-4D97-AF65-F5344CB8AC3E}">
        <p14:creationId xmlns:p14="http://schemas.microsoft.com/office/powerpoint/2010/main" val="35065726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Entrepreneurs</a:t>
            </a:r>
            <a:endParaRPr lang="en-US" dirty="0"/>
          </a:p>
        </p:txBody>
      </p:sp>
      <p:sp>
        <p:nvSpPr>
          <p:cNvPr id="3" name="Content Placeholder 2"/>
          <p:cNvSpPr>
            <a:spLocks noGrp="1"/>
          </p:cNvSpPr>
          <p:nvPr>
            <p:ph idx="1"/>
          </p:nvPr>
        </p:nvSpPr>
        <p:spPr/>
        <p:txBody>
          <a:bodyPr>
            <a:normAutofit fontScale="92500"/>
          </a:bodyPr>
          <a:lstStyle/>
          <a:p>
            <a:r>
              <a:rPr lang="en-US" dirty="0" smtClean="0"/>
              <a:t>Ranked on weighted investor feedback, equity return ratios, average big company feedback, interest and hype raised by current projects, and debt repayment rating</a:t>
            </a:r>
          </a:p>
          <a:p>
            <a:r>
              <a:rPr lang="en-US" dirty="0" smtClean="0"/>
              <a:t>Weighted as follows in final rating calculation: 1 for </a:t>
            </a:r>
            <a:r>
              <a:rPr lang="en-US" dirty="0"/>
              <a:t>weighted investor feedback, </a:t>
            </a:r>
            <a:r>
              <a:rPr lang="en-US" dirty="0" smtClean="0"/>
              <a:t>1 for equity </a:t>
            </a:r>
            <a:r>
              <a:rPr lang="en-US" dirty="0"/>
              <a:t>return ratios, </a:t>
            </a:r>
            <a:r>
              <a:rPr lang="en-US" dirty="0" smtClean="0"/>
              <a:t>2 for average </a:t>
            </a:r>
            <a:r>
              <a:rPr lang="en-US" dirty="0"/>
              <a:t>big company feedback</a:t>
            </a:r>
            <a:r>
              <a:rPr lang="en-US" dirty="0" smtClean="0"/>
              <a:t>, 1 for </a:t>
            </a:r>
            <a:r>
              <a:rPr lang="en-US" dirty="0"/>
              <a:t>interest and hype raised by current projects, and </a:t>
            </a:r>
            <a:r>
              <a:rPr lang="en-US" dirty="0" smtClean="0"/>
              <a:t>2 for debt </a:t>
            </a:r>
            <a:r>
              <a:rPr lang="en-US" dirty="0"/>
              <a:t>repayment </a:t>
            </a:r>
            <a:r>
              <a:rPr lang="en-US" dirty="0" smtClean="0"/>
              <a:t>rating</a:t>
            </a:r>
          </a:p>
          <a:p>
            <a:r>
              <a:rPr lang="en-US" dirty="0" smtClean="0"/>
              <a:t>This is because big companies can usually do more thorough corporate governance, and debt repayment is a huge indicator of trustworthiness</a:t>
            </a:r>
            <a:endParaRPr lang="en-US" dirty="0"/>
          </a:p>
        </p:txBody>
      </p:sp>
    </p:spTree>
    <p:extLst>
      <p:ext uri="{BB962C8B-B14F-4D97-AF65-F5344CB8AC3E}">
        <p14:creationId xmlns:p14="http://schemas.microsoft.com/office/powerpoint/2010/main" val="38477324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each market Segment</a:t>
            </a:r>
            <a:endParaRPr lang="en-US" dirty="0"/>
          </a:p>
        </p:txBody>
      </p:sp>
      <p:sp>
        <p:nvSpPr>
          <p:cNvPr id="3" name="Content Placeholder 2"/>
          <p:cNvSpPr>
            <a:spLocks noGrp="1"/>
          </p:cNvSpPr>
          <p:nvPr>
            <p:ph idx="1"/>
          </p:nvPr>
        </p:nvSpPr>
        <p:spPr/>
        <p:txBody>
          <a:bodyPr/>
          <a:lstStyle/>
          <a:p>
            <a:r>
              <a:rPr lang="en-US" dirty="0" smtClean="0"/>
              <a:t>Entrepreneurs: provide innovative solutions through goods and services (“hacking solution”)</a:t>
            </a:r>
          </a:p>
          <a:p>
            <a:r>
              <a:rPr lang="en-US" dirty="0" smtClean="0"/>
              <a:t>Individual Investors: provide public interest/sentiment vetting, starting capital, and visibility/marketing through social media (almost serves as a non-profit board for a venture but with a stake in the venture)</a:t>
            </a:r>
          </a:p>
          <a:p>
            <a:r>
              <a:rPr lang="en-US" dirty="0" smtClean="0"/>
              <a:t>Big Corporations: provides resources, sales network/marketplace, scalability, and professional relationship</a:t>
            </a:r>
            <a:endParaRPr lang="en-US" dirty="0"/>
          </a:p>
        </p:txBody>
      </p:sp>
    </p:spTree>
    <p:extLst>
      <p:ext uri="{BB962C8B-B14F-4D97-AF65-F5344CB8AC3E}">
        <p14:creationId xmlns:p14="http://schemas.microsoft.com/office/powerpoint/2010/main" val="14812361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Entrepreneurs: fashion, furniture, art</a:t>
            </a:r>
          </a:p>
          <a:p>
            <a:r>
              <a:rPr lang="en-US" dirty="0" smtClean="0"/>
              <a:t>Individual Investors: any group with vested interest in investing in these ventures</a:t>
            </a:r>
          </a:p>
          <a:p>
            <a:r>
              <a:rPr lang="en-US" dirty="0" smtClean="0"/>
              <a:t>Big Corporations: </a:t>
            </a:r>
            <a:r>
              <a:rPr lang="en-US" dirty="0" err="1" smtClean="0"/>
              <a:t>Wayfair</a:t>
            </a:r>
            <a:r>
              <a:rPr lang="en-US" dirty="0" smtClean="0"/>
              <a:t>, Amazon, Facebook</a:t>
            </a:r>
          </a:p>
          <a:p>
            <a:r>
              <a:rPr lang="en-US" dirty="0" smtClean="0"/>
              <a:t>Can be applied across almost all industries, because goods and services offered by local entrepreneurs often have the potential to solve problems faced by larger companies with little to no overhead for the </a:t>
            </a:r>
            <a:r>
              <a:rPr lang="en-US" smtClean="0"/>
              <a:t>larger corporations</a:t>
            </a:r>
            <a:endParaRPr lang="en-US" dirty="0"/>
          </a:p>
        </p:txBody>
      </p:sp>
    </p:spTree>
    <p:extLst>
      <p:ext uri="{BB962C8B-B14F-4D97-AF65-F5344CB8AC3E}">
        <p14:creationId xmlns:p14="http://schemas.microsoft.com/office/powerpoint/2010/main" val="330671483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51</TotalTime>
  <Words>537</Words>
  <Application>Microsoft Macintosh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Precedent</vt:lpstr>
      <vt:lpstr>Coffeehouse Exchange</vt:lpstr>
      <vt:lpstr>Inefficiency</vt:lpstr>
      <vt:lpstr>Target Market</vt:lpstr>
      <vt:lpstr>Aligning Interests</vt:lpstr>
      <vt:lpstr>Analytics: Individual Investor</vt:lpstr>
      <vt:lpstr>Analytics: Entrepreneurs</vt:lpstr>
      <vt:lpstr>Role of each market Segment</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Coffeehouse Exchange</dc:title>
  <dc:creator>RJ</dc:creator>
  <cp:lastModifiedBy>RJ</cp:lastModifiedBy>
  <cp:revision>6</cp:revision>
  <dcterms:created xsi:type="dcterms:W3CDTF">2018-04-15T13:36:52Z</dcterms:created>
  <dcterms:modified xsi:type="dcterms:W3CDTF">2018-04-15T14:28:15Z</dcterms:modified>
</cp:coreProperties>
</file>