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sldIdLst>
    <p:sldId id="256" r:id="rId9"/>
    <p:sldId id="282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83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DejaVu Sans"/>
              </a:rPr>
              <a:t>Egypt Teenagers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Pt>
            <c:idx val="0"/>
            <c:bubble3D val="0"/>
            <c:spPr>
              <a:solidFill>
                <a:srgbClr val="4F81B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Bullied</c:v>
                </c:pt>
                <c:pt idx="1">
                  <c:v>Non Bullied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2"/>
  <c:chart>
    <c:title>
      <c:tx>
        <c:rich>
          <a:bodyPr rot="0"/>
          <a:lstStyle/>
          <a:p>
            <a:pPr>
              <a:defRPr sz="1862" b="0" strike="noStrike" spc="-1">
                <a:solidFill>
                  <a:srgbClr val="595959"/>
                </a:solidFill>
                <a:latin typeface="Arial"/>
                <a:ea typeface="DejaVu Sans"/>
              </a:defRPr>
            </a:pPr>
            <a:r>
              <a:rPr sz="1862" b="0" strike="noStrike" spc="-1">
                <a:solidFill>
                  <a:srgbClr val="595959"/>
                </a:solidFill>
                <a:latin typeface="Arial"/>
                <a:ea typeface="DejaVu Sans"/>
              </a:rPr>
              <a:t>Cyberbullying around the world 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Pt>
            <c:idx val="0"/>
            <c:bubble3D val="0"/>
            <c:spPr>
              <a:solidFill>
                <a:srgbClr val="4F81BD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CyberBullied</c:v>
                </c:pt>
                <c:pt idx="1">
                  <c:v>NonCyberbullied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301580872703412"/>
          <c:y val="0.88051131889763801"/>
          <c:w val="0.45100492125984298"/>
          <c:h val="6.0113681102362197E-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Arial"/>
              <a:ea typeface="DejaVu San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0"/>
            <a:ext cx="9137160" cy="5191200"/>
          </a:xfrm>
          <a:custGeom>
            <a:avLst/>
            <a:gdLst/>
            <a:ahLst/>
            <a:cxnLst/>
            <a:rect l="l" t="t" r="r" b="b"/>
            <a:pathLst>
              <a:path w="28001" h="11685">
                <a:moveTo>
                  <a:pt x="0" y="11684"/>
                </a:moveTo>
                <a:cubicBezTo>
                  <a:pt x="0" y="7789"/>
                  <a:pt x="0" y="3895"/>
                  <a:pt x="0" y="0"/>
                </a:cubicBezTo>
                <a:cubicBezTo>
                  <a:pt x="9333" y="0"/>
                  <a:pt x="18667" y="0"/>
                  <a:pt x="28000" y="0"/>
                </a:cubicBezTo>
                <a:cubicBezTo>
                  <a:pt x="28000" y="3895"/>
                  <a:pt x="28000" y="7789"/>
                  <a:pt x="28000" y="11684"/>
                </a:cubicBezTo>
                <a:cubicBezTo>
                  <a:pt x="18667" y="11684"/>
                  <a:pt x="9333" y="11684"/>
                  <a:pt x="0" y="11684"/>
                </a:cubicBezTo>
              </a:path>
            </a:pathLst>
          </a:cu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2"/>
          <p:cNvSpPr/>
          <p:nvPr/>
        </p:nvSpPr>
        <p:spPr>
          <a:xfrm>
            <a:off x="181080" y="5142240"/>
            <a:ext cx="2966760" cy="19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John Hani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Mohamed Nashaat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Mostafa Ahmed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Zeyad Emad </a:t>
            </a:r>
            <a:r>
              <a:rPr lang="en-US" sz="1600" b="0" strike="noStrike" spc="-1">
                <a:solidFill>
                  <a:srgbClr val="808080"/>
                </a:solidFill>
                <a:latin typeface="Arial"/>
                <a:ea typeface="DejaVu Sans"/>
              </a:rPr>
              <a:t>(Team Leader)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295520" y="5308200"/>
            <a:ext cx="266724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Under supervision of 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Dr. Eslam Amer, Dr.Ammar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Eng. Menna Gamil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Date:4\2\2019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150720" y="4164840"/>
            <a:ext cx="5982840" cy="113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Cyberbullying Detection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3"/>
          <a:stretch/>
        </p:blipFill>
        <p:spPr>
          <a:xfrm>
            <a:off x="7131240" y="5546520"/>
            <a:ext cx="1801800" cy="1150920"/>
          </a:xfrm>
          <a:prstGeom prst="rect">
            <a:avLst/>
          </a:prstGeom>
          <a:ln>
            <a:noFill/>
          </a:ln>
        </p:spPr>
      </p:pic>
      <p:sp>
        <p:nvSpPr>
          <p:cNvPr id="309" name="CustomShape 5"/>
          <p:cNvSpPr/>
          <p:nvPr/>
        </p:nvSpPr>
        <p:spPr>
          <a:xfrm>
            <a:off x="5527800" y="1357920"/>
            <a:ext cx="24098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2F2F2"/>
                </a:solidFill>
                <a:latin typeface="Arial"/>
                <a:ea typeface="DejaVu Sans"/>
              </a:rPr>
              <a:t>ايذاء الاخرين لفظيآ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0000"/>
                </a:solidFill>
                <a:latin typeface="Arial"/>
                <a:ea typeface="DejaVu Sans"/>
              </a:rPr>
              <a:t>Design Rationale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Bag of words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Bag of word models don’t respect semantics of the word.</a:t>
            </a: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2800" b="0" strike="noStrike" spc="-1" dirty="0">
              <a:latin typeface="Arial"/>
            </a:endParaRPr>
          </a:p>
          <a:p>
            <a:r>
              <a:rPr lang="en-US" dirty="0"/>
              <a:t>must compute the distance and sort all the training data at each prediction, which can be slow if there are a large number of training examples</a:t>
            </a:r>
          </a:p>
          <a:p>
            <a:r>
              <a:rPr lang="en-US" dirty="0"/>
              <a:t>And it is robust to noisy data.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Skip gram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Failed to identify the combined word phrases.</a:t>
            </a: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 smtClean="0">
                <a:solidFill>
                  <a:srgbClr val="000000"/>
                </a:solidFill>
                <a:latin typeface="Arial"/>
              </a:rPr>
              <a:t>N-gram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Naïve Bayes will have low recall and precision with small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daataset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we have used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TFIDF</a:t>
            </a:r>
          </a:p>
          <a:p>
            <a:pPr marL="0" indent="0">
              <a:buNone/>
            </a:pPr>
            <a:r>
              <a:rPr lang="en-US" dirty="0" smtClean="0"/>
              <a:t>Tell us the importance of the word in the document.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Sentiment analysis</a:t>
            </a:r>
          </a:p>
          <a:p>
            <a:pPr marL="0" indent="0">
              <a:buNone/>
            </a:pPr>
            <a:r>
              <a:rPr lang="en-US" dirty="0" smtClean="0"/>
              <a:t>Give us the polarity of the sentence.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SVM</a:t>
            </a:r>
          </a:p>
          <a:p>
            <a:pPr marL="0" indent="0">
              <a:buNone/>
            </a:pPr>
            <a:r>
              <a:rPr lang="en-US" dirty="0" smtClean="0"/>
              <a:t>high predictive power and avoids overfitting.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9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1F497D"/>
                </a:solidFill>
                <a:latin typeface="Arial"/>
                <a:ea typeface="DejaVu Sans"/>
              </a:rPr>
              <a:t>System Overview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2"/>
          <a:stretch/>
        </p:blipFill>
        <p:spPr>
          <a:xfrm>
            <a:off x="0" y="1593360"/>
            <a:ext cx="9143280" cy="4422600"/>
          </a:xfrm>
          <a:prstGeom prst="rect">
            <a:avLst/>
          </a:prstGeom>
          <a:ln>
            <a:noFill/>
          </a:ln>
        </p:spPr>
      </p:pic>
      <p:pic>
        <p:nvPicPr>
          <p:cNvPr id="366" name="Picture 4"/>
          <p:cNvPicPr/>
          <p:nvPr/>
        </p:nvPicPr>
        <p:blipFill>
          <a:blip r:embed="rId3"/>
          <a:stretch/>
        </p:blipFill>
        <p:spPr>
          <a:xfrm>
            <a:off x="7439760" y="3535560"/>
            <a:ext cx="1245960" cy="537840"/>
          </a:xfrm>
          <a:prstGeom prst="rect">
            <a:avLst/>
          </a:prstGeom>
          <a:ln>
            <a:noFill/>
          </a:ln>
        </p:spPr>
      </p:pic>
      <p:pic>
        <p:nvPicPr>
          <p:cNvPr id="367" name="Picture 5"/>
          <p:cNvPicPr/>
          <p:nvPr/>
        </p:nvPicPr>
        <p:blipFill>
          <a:blip r:embed="rId4"/>
          <a:stretch/>
        </p:blipFill>
        <p:spPr>
          <a:xfrm>
            <a:off x="7589880" y="1953360"/>
            <a:ext cx="946080" cy="610200"/>
          </a:xfrm>
          <a:prstGeom prst="rect">
            <a:avLst/>
          </a:prstGeom>
          <a:ln>
            <a:noFill/>
          </a:ln>
        </p:spPr>
      </p:pic>
      <p:pic>
        <p:nvPicPr>
          <p:cNvPr id="368" name="Picture 7"/>
          <p:cNvPicPr/>
          <p:nvPr/>
        </p:nvPicPr>
        <p:blipFill>
          <a:blip r:embed="rId5"/>
          <a:stretch/>
        </p:blipFill>
        <p:spPr>
          <a:xfrm>
            <a:off x="7439760" y="2781000"/>
            <a:ext cx="1209240" cy="57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3"/>
          <p:cNvPicPr/>
          <p:nvPr/>
        </p:nvPicPr>
        <p:blipFill>
          <a:blip r:embed="rId2"/>
          <a:stretch/>
        </p:blipFill>
        <p:spPr>
          <a:xfrm>
            <a:off x="0" y="0"/>
            <a:ext cx="9143280" cy="695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457080" y="159480"/>
            <a:ext cx="2054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Demo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71" name="Picture 170"/>
          <p:cNvPicPr/>
          <p:nvPr/>
        </p:nvPicPr>
        <p:blipFill>
          <a:blip r:embed="rId2"/>
          <a:stretch/>
        </p:blipFill>
        <p:spPr>
          <a:xfrm>
            <a:off x="7589520" y="91800"/>
            <a:ext cx="1552680" cy="12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273600"/>
            <a:ext cx="8228160" cy="206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28600" indent="-22752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Any Questions 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Appendix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85800" y="30492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Most Important Algorithm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Sentiment Analysis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76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  <p:sp>
        <p:nvSpPr>
          <p:cNvPr id="377" name="CustomShape 2"/>
          <p:cNvSpPr/>
          <p:nvPr/>
        </p:nvSpPr>
        <p:spPr>
          <a:xfrm>
            <a:off x="456840" y="323856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Sentiment Analysis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we chose it 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571680" indent="-57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it works 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2377440" y="274320"/>
            <a:ext cx="469944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Business Model 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79" name="Picture 282"/>
          <p:cNvPicPr/>
          <p:nvPr/>
        </p:nvPicPr>
        <p:blipFill>
          <a:blip r:embed="rId2"/>
          <a:stretch/>
        </p:blipFill>
        <p:spPr>
          <a:xfrm>
            <a:off x="385200" y="1286280"/>
            <a:ext cx="8351640" cy="5562360"/>
          </a:xfrm>
          <a:prstGeom prst="rect">
            <a:avLst/>
          </a:prstGeom>
          <a:ln>
            <a:noFill/>
          </a:ln>
        </p:spPr>
      </p:pic>
      <p:pic>
        <p:nvPicPr>
          <p:cNvPr id="380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  <p:sp>
        <p:nvSpPr>
          <p:cNvPr id="381" name="CustomShape 2"/>
          <p:cNvSpPr/>
          <p:nvPr/>
        </p:nvSpPr>
        <p:spPr>
          <a:xfrm>
            <a:off x="4404600" y="6035040"/>
            <a:ext cx="327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 Learning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2834640" y="-92160"/>
            <a:ext cx="357876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83" name="Picture 2"/>
          <p:cNvPicPr/>
          <p:nvPr/>
        </p:nvPicPr>
        <p:blipFill>
          <a:blip r:embed="rId2"/>
          <a:stretch/>
        </p:blipFill>
        <p:spPr>
          <a:xfrm>
            <a:off x="0" y="603000"/>
            <a:ext cx="9142920" cy="625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xmlns="" id="{637B6AE3-AAEA-4344-9554-15FD907E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51" y="4229308"/>
            <a:ext cx="3647764" cy="2623308"/>
          </a:xfrm>
          <a:prstGeom prst="rect">
            <a:avLst/>
          </a:prstGeom>
        </p:spPr>
      </p:pic>
      <p:pic>
        <p:nvPicPr>
          <p:cNvPr id="4" name="Picture 4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xmlns="" id="{D9851AB0-6876-418B-BB36-714D9747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" y="4254002"/>
            <a:ext cx="3445443" cy="26346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FA939A4-4314-47FA-9627-45CAAD25445A}"/>
              </a:ext>
            </a:extLst>
          </p:cNvPr>
          <p:cNvSpPr/>
          <p:nvPr/>
        </p:nvSpPr>
        <p:spPr>
          <a:xfrm>
            <a:off x="3456236" y="5572812"/>
            <a:ext cx="2044314" cy="437058"/>
          </a:xfrm>
          <a:prstGeom prst="rightArrow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C87CBC-63E6-44A5-82C5-747DE9DA6FD8}"/>
              </a:ext>
            </a:extLst>
          </p:cNvPr>
          <p:cNvSpPr txBox="1"/>
          <p:nvPr/>
        </p:nvSpPr>
        <p:spPr>
          <a:xfrm>
            <a:off x="5912" y="817841"/>
            <a:ext cx="9151883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 spc="-1" dirty="0">
                <a:latin typeface="Arial"/>
              </a:rPr>
              <a:t> Use superior strength or influence to intimidate </a:t>
            </a:r>
            <a:r>
              <a:rPr lang="en-US" sz="2400" spc="-1" dirty="0" smtClean="0">
                <a:latin typeface="Arial"/>
              </a:rPr>
              <a:t>someone</a:t>
            </a:r>
            <a:endParaRPr lang="en-US" sz="2800" spc="-1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400" spc="-1" dirty="0">
                <a:latin typeface="Arial"/>
                <a:cs typeface="Arial"/>
              </a:rPr>
              <a:t> Cyberbullying has been manifesting our youth for quite some time, due to them being involved in one form of social media communication or another.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2BB7B7-CFFD-4BE0-AE54-95CC17AA9876}"/>
              </a:ext>
            </a:extLst>
          </p:cNvPr>
          <p:cNvSpPr txBox="1"/>
          <p:nvPr/>
        </p:nvSpPr>
        <p:spPr>
          <a:xfrm>
            <a:off x="4681" y="71931"/>
            <a:ext cx="296391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62FED7-CAAD-4632-B96D-81631378427F}"/>
              </a:ext>
            </a:extLst>
          </p:cNvPr>
          <p:cNvSpPr txBox="1"/>
          <p:nvPr/>
        </p:nvSpPr>
        <p:spPr>
          <a:xfrm>
            <a:off x="160489" y="3909440"/>
            <a:ext cx="264860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Real life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3569058-BD4C-4955-BC32-0A55506A8DCE}"/>
              </a:ext>
            </a:extLst>
          </p:cNvPr>
          <p:cNvSpPr txBox="1"/>
          <p:nvPr/>
        </p:nvSpPr>
        <p:spPr>
          <a:xfrm>
            <a:off x="5975495" y="3868759"/>
            <a:ext cx="269787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cs typeface="Calibri"/>
              </a:rPr>
              <a:t>The Internet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AF91FB-AF96-4E95-AB9F-EAFD2DEE101F}"/>
              </a:ext>
            </a:extLst>
          </p:cNvPr>
          <p:cNvSpPr txBox="1"/>
          <p:nvPr/>
        </p:nvSpPr>
        <p:spPr>
          <a:xfrm>
            <a:off x="986" y="2399261"/>
            <a:ext cx="2967612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Our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6BDA53-93C3-4B3A-897E-F2C5642AE7DB}"/>
              </a:ext>
            </a:extLst>
          </p:cNvPr>
          <p:cNvSpPr txBox="1"/>
          <p:nvPr/>
        </p:nvSpPr>
        <p:spPr>
          <a:xfrm>
            <a:off x="9607" y="3078443"/>
            <a:ext cx="9122322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Social Media platforms will benefit from our software as cyberbullying rates will drop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5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731520" y="346320"/>
            <a:ext cx="60206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Non Functional Requirements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385" name="Group 2"/>
          <p:cNvGrpSpPr/>
          <p:nvPr/>
        </p:nvGrpSpPr>
        <p:grpSpPr>
          <a:xfrm>
            <a:off x="-90360" y="1737360"/>
            <a:ext cx="3014640" cy="4130640"/>
            <a:chOff x="-90360" y="1737360"/>
            <a:chExt cx="3014640" cy="4130640"/>
          </a:xfrm>
        </p:grpSpPr>
        <p:sp>
          <p:nvSpPr>
            <p:cNvPr id="386" name="CustomShape 3"/>
            <p:cNvSpPr/>
            <p:nvPr/>
          </p:nvSpPr>
          <p:spPr>
            <a:xfrm>
              <a:off x="220320" y="1737360"/>
              <a:ext cx="1666080" cy="199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87" name="Picture 2"/>
            <p:cNvPicPr/>
            <p:nvPr/>
          </p:nvPicPr>
          <p:blipFill>
            <a:blip r:embed="rId2"/>
            <a:stretch/>
          </p:blipFill>
          <p:spPr>
            <a:xfrm>
              <a:off x="608400" y="2204640"/>
              <a:ext cx="901800" cy="1069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8" name="CustomShape 4"/>
            <p:cNvSpPr/>
            <p:nvPr/>
          </p:nvSpPr>
          <p:spPr>
            <a:xfrm flipH="1">
              <a:off x="1049040" y="4253400"/>
              <a:ext cx="2520" cy="83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5"/>
            <p:cNvSpPr/>
            <p:nvPr/>
          </p:nvSpPr>
          <p:spPr>
            <a:xfrm>
              <a:off x="-90360" y="5229720"/>
              <a:ext cx="231120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Have Encryption and Decryption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0" name="CustomShape 6"/>
            <p:cNvSpPr/>
            <p:nvPr/>
          </p:nvSpPr>
          <p:spPr>
            <a:xfrm>
              <a:off x="613080" y="3791880"/>
              <a:ext cx="231120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Security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391" name="Group 7"/>
          <p:cNvGrpSpPr/>
          <p:nvPr/>
        </p:nvGrpSpPr>
        <p:grpSpPr>
          <a:xfrm>
            <a:off x="3230640" y="1757520"/>
            <a:ext cx="2802240" cy="4317480"/>
            <a:chOff x="3230640" y="1757520"/>
            <a:chExt cx="2802240" cy="4317480"/>
          </a:xfrm>
        </p:grpSpPr>
        <p:sp>
          <p:nvSpPr>
            <p:cNvPr id="392" name="CustomShape 8"/>
            <p:cNvSpPr/>
            <p:nvPr/>
          </p:nvSpPr>
          <p:spPr>
            <a:xfrm>
              <a:off x="3435120" y="1757520"/>
              <a:ext cx="1691640" cy="199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93" name="Picture 4"/>
            <p:cNvPicPr/>
            <p:nvPr/>
          </p:nvPicPr>
          <p:blipFill>
            <a:blip r:embed="rId3"/>
            <a:stretch/>
          </p:blipFill>
          <p:spPr>
            <a:xfrm>
              <a:off x="3853440" y="2253600"/>
              <a:ext cx="854640" cy="1012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4" name="CustomShape 9"/>
            <p:cNvSpPr/>
            <p:nvPr/>
          </p:nvSpPr>
          <p:spPr>
            <a:xfrm flipH="1">
              <a:off x="4338360" y="4417560"/>
              <a:ext cx="2520" cy="83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CustomShape 10"/>
            <p:cNvSpPr/>
            <p:nvPr/>
          </p:nvSpPr>
          <p:spPr>
            <a:xfrm>
              <a:off x="3230640" y="5436720"/>
              <a:ext cx="2346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Both Desktop and Android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6" name="CustomShape 11"/>
            <p:cNvSpPr/>
            <p:nvPr/>
          </p:nvSpPr>
          <p:spPr>
            <a:xfrm>
              <a:off x="3686040" y="3956040"/>
              <a:ext cx="23468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Portability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397" name="Group 12"/>
          <p:cNvGrpSpPr/>
          <p:nvPr/>
        </p:nvGrpSpPr>
        <p:grpSpPr>
          <a:xfrm>
            <a:off x="6309360" y="1743480"/>
            <a:ext cx="2998080" cy="3741120"/>
            <a:chOff x="6309360" y="1743480"/>
            <a:chExt cx="2998080" cy="3741120"/>
          </a:xfrm>
        </p:grpSpPr>
        <p:sp>
          <p:nvSpPr>
            <p:cNvPr id="398" name="CustomShape 13"/>
            <p:cNvSpPr/>
            <p:nvPr/>
          </p:nvSpPr>
          <p:spPr>
            <a:xfrm>
              <a:off x="6535080" y="1743480"/>
              <a:ext cx="1739880" cy="199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99" name="Picture 6"/>
            <p:cNvPicPr/>
            <p:nvPr/>
          </p:nvPicPr>
          <p:blipFill>
            <a:blip r:embed="rId4"/>
            <a:stretch/>
          </p:blipFill>
          <p:spPr>
            <a:xfrm>
              <a:off x="7028640" y="2311200"/>
              <a:ext cx="752040" cy="86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0" name="CustomShape 14"/>
            <p:cNvSpPr/>
            <p:nvPr/>
          </p:nvSpPr>
          <p:spPr>
            <a:xfrm flipH="1">
              <a:off x="7463880" y="4201920"/>
              <a:ext cx="2520" cy="83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4A7EBB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15"/>
            <p:cNvSpPr/>
            <p:nvPr/>
          </p:nvSpPr>
          <p:spPr>
            <a:xfrm>
              <a:off x="6894360" y="5120640"/>
              <a:ext cx="2413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Self Learning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2" name="CustomShape 16"/>
            <p:cNvSpPr/>
            <p:nvPr/>
          </p:nvSpPr>
          <p:spPr>
            <a:xfrm>
              <a:off x="6309360" y="3740400"/>
              <a:ext cx="26942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4F81BD"/>
                  </a:solidFill>
                  <a:latin typeface="Calibri"/>
                  <a:ea typeface="DejaVu Sans"/>
                </a:rPr>
                <a:t>Maintainability</a:t>
              </a:r>
              <a:endParaRPr lang="en-US" sz="2400" b="0" strike="noStrike" spc="-1">
                <a:latin typeface="Arial"/>
              </a:endParaRPr>
            </a:p>
          </p:txBody>
        </p:sp>
      </p:grpSp>
      <p:pic>
        <p:nvPicPr>
          <p:cNvPr id="403" name="Picture 170"/>
          <p:cNvPicPr/>
          <p:nvPr/>
        </p:nvPicPr>
        <p:blipFill>
          <a:blip r:embed="rId5"/>
          <a:stretch/>
        </p:blipFill>
        <p:spPr>
          <a:xfrm>
            <a:off x="7589520" y="91800"/>
            <a:ext cx="1552680" cy="12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C0504D"/>
                </a:solidFill>
                <a:latin typeface="Arial"/>
                <a:ea typeface="DejaVu Sans"/>
              </a:rPr>
              <a:t>Market motivation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405" name="Chart 6"/>
          <p:cNvGraphicFramePr/>
          <p:nvPr/>
        </p:nvGraphicFramePr>
        <p:xfrm>
          <a:off x="-1413000" y="1854360"/>
          <a:ext cx="609516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06" name="Chart 10"/>
          <p:cNvGraphicFramePr/>
          <p:nvPr/>
        </p:nvGraphicFramePr>
        <p:xfrm>
          <a:off x="3241800" y="1854360"/>
          <a:ext cx="6095160" cy="406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Case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" name="Picture 3"/>
          <p:cNvPicPr/>
          <p:nvPr/>
        </p:nvPicPr>
        <p:blipFill>
          <a:blip r:embed="rId2"/>
          <a:stretch/>
        </p:blipFill>
        <p:spPr>
          <a:xfrm>
            <a:off x="457200" y="1604520"/>
            <a:ext cx="8123760" cy="410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Functional Requirement</a:t>
            </a:r>
            <a:endParaRPr lang="en-US" sz="4400" b="0" strike="noStrike" spc="-1">
              <a:latin typeface="Arial"/>
            </a:endParaRPr>
          </a:p>
        </p:txBody>
      </p:sp>
      <p:graphicFrame>
        <p:nvGraphicFramePr>
          <p:cNvPr id="411" name="Table 2"/>
          <p:cNvGraphicFramePr/>
          <p:nvPr/>
        </p:nvGraphicFramePr>
        <p:xfrm>
          <a:off x="628560" y="1376640"/>
          <a:ext cx="7886160" cy="4433040"/>
        </p:xfrm>
        <a:graphic>
          <a:graphicData uri="http://schemas.openxmlformats.org/drawingml/2006/table">
            <a:tbl>
              <a:tblPr/>
              <a:tblGrid>
                <a:gridCol w="2491200"/>
                <a:gridCol w="5395320"/>
              </a:tblGrid>
              <a:tr h="111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User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Login with social media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9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Rating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11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Messages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Send messages &amp; Receive messages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Encrypt &amp; Decrypt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03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4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Preprocessing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4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Feature extraction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457200" indent="-4546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Classification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1267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System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1737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Notify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Result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05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"/>
                        <a:buAutoNum type="arabicPeriod"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Upgrade Classifier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pic>
        <p:nvPicPr>
          <p:cNvPr id="412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236"/>
          <p:cNvPicPr/>
          <p:nvPr/>
        </p:nvPicPr>
        <p:blipFill>
          <a:blip r:embed="rId2"/>
          <a:stretch/>
        </p:blipFill>
        <p:spPr>
          <a:xfrm>
            <a:off x="1266480" y="0"/>
            <a:ext cx="6588720" cy="6764400"/>
          </a:xfrm>
          <a:prstGeom prst="rect">
            <a:avLst/>
          </a:prstGeom>
          <a:ln>
            <a:noFill/>
          </a:ln>
        </p:spPr>
      </p:pic>
      <p:sp>
        <p:nvSpPr>
          <p:cNvPr id="414" name="CustomShape 1"/>
          <p:cNvSpPr/>
          <p:nvPr/>
        </p:nvSpPr>
        <p:spPr>
          <a:xfrm>
            <a:off x="2504520" y="304920"/>
            <a:ext cx="411300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Context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15" name="Picture 170"/>
          <p:cNvPicPr/>
          <p:nvPr/>
        </p:nvPicPr>
        <p:blipFill>
          <a:blip r:embed="rId3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17" name="Picture 3"/>
          <p:cNvPicPr/>
          <p:nvPr/>
        </p:nvPicPr>
        <p:blipFill>
          <a:blip r:embed="rId2"/>
          <a:stretch/>
        </p:blipFill>
        <p:spPr>
          <a:xfrm>
            <a:off x="-360" y="1604520"/>
            <a:ext cx="9142920" cy="487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Block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419" name="Picture 3"/>
          <p:cNvPicPr/>
          <p:nvPr/>
        </p:nvPicPr>
        <p:blipFill>
          <a:blip r:embed="rId2"/>
          <a:stretch/>
        </p:blipFill>
        <p:spPr>
          <a:xfrm>
            <a:off x="347760" y="1688760"/>
            <a:ext cx="8037360" cy="386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31" name="Picture 170"/>
          <p:cNvPicPr/>
          <p:nvPr/>
        </p:nvPicPr>
        <p:blipFill>
          <a:blip r:embed="rId2"/>
          <a:stretch/>
        </p:blipFill>
        <p:spPr>
          <a:xfrm>
            <a:off x="7760880" y="92160"/>
            <a:ext cx="1381680" cy="1095840"/>
          </a:xfrm>
          <a:prstGeom prst="rect">
            <a:avLst/>
          </a:prstGeom>
          <a:ln>
            <a:noFill/>
          </a:ln>
        </p:spPr>
      </p:pic>
      <p:pic>
        <p:nvPicPr>
          <p:cNvPr id="332" name="Picture 1"/>
          <p:cNvPicPr/>
          <p:nvPr/>
        </p:nvPicPr>
        <p:blipFill>
          <a:blip r:embed="rId3"/>
          <a:stretch/>
        </p:blipFill>
        <p:spPr>
          <a:xfrm>
            <a:off x="325080" y="1244520"/>
            <a:ext cx="7837920" cy="5485320"/>
          </a:xfrm>
          <a:prstGeom prst="rect">
            <a:avLst/>
          </a:prstGeom>
          <a:ln>
            <a:noFill/>
          </a:ln>
        </p:spPr>
      </p:pic>
      <p:sp>
        <p:nvSpPr>
          <p:cNvPr id="333" name="CustomShape 2"/>
          <p:cNvSpPr/>
          <p:nvPr/>
        </p:nvSpPr>
        <p:spPr>
          <a:xfrm>
            <a:off x="5935680" y="1354320"/>
            <a:ext cx="83232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Feature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769080" y="1354320"/>
            <a:ext cx="96408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Classifiers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334"/>
          <p:cNvPicPr/>
          <p:nvPr/>
        </p:nvPicPr>
        <p:blipFill>
          <a:blip r:embed="rId2"/>
          <a:stretch/>
        </p:blipFill>
        <p:spPr>
          <a:xfrm>
            <a:off x="16560" y="1014840"/>
            <a:ext cx="9143280" cy="4835880"/>
          </a:xfrm>
          <a:prstGeom prst="rect">
            <a:avLst/>
          </a:prstGeom>
          <a:ln>
            <a:noFill/>
          </a:ln>
        </p:spPr>
      </p:pic>
      <p:sp>
        <p:nvSpPr>
          <p:cNvPr id="336" name="CustomShape 1"/>
          <p:cNvSpPr/>
          <p:nvPr/>
        </p:nvSpPr>
        <p:spPr>
          <a:xfrm>
            <a:off x="1474560" y="9144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Database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Picture 336"/>
          <p:cNvPicPr/>
          <p:nvPr/>
        </p:nvPicPr>
        <p:blipFill>
          <a:blip r:embed="rId2"/>
          <a:stretch/>
        </p:blipFill>
        <p:spPr>
          <a:xfrm>
            <a:off x="0" y="1005840"/>
            <a:ext cx="9143640" cy="5821560"/>
          </a:xfrm>
          <a:prstGeom prst="rect">
            <a:avLst/>
          </a:prstGeom>
          <a:ln>
            <a:noFill/>
          </a:ln>
        </p:spPr>
      </p:pic>
      <p:sp>
        <p:nvSpPr>
          <p:cNvPr id="338" name="CustomShape 1"/>
          <p:cNvSpPr/>
          <p:nvPr/>
        </p:nvSpPr>
        <p:spPr>
          <a:xfrm>
            <a:off x="1474560" y="18288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MVC Design Pattern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0" y="3749040"/>
            <a:ext cx="2286000" cy="307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0" y="3383280"/>
            <a:ext cx="3657600" cy="210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0" y="2194560"/>
            <a:ext cx="1463040" cy="210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5"/>
          <p:cNvSpPr/>
          <p:nvPr/>
        </p:nvSpPr>
        <p:spPr>
          <a:xfrm>
            <a:off x="4389120" y="3108960"/>
            <a:ext cx="4663440" cy="1188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6"/>
          <p:cNvSpPr/>
          <p:nvPr/>
        </p:nvSpPr>
        <p:spPr>
          <a:xfrm>
            <a:off x="7589520" y="2743200"/>
            <a:ext cx="155412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7"/>
          <p:cNvSpPr/>
          <p:nvPr/>
        </p:nvSpPr>
        <p:spPr>
          <a:xfrm>
            <a:off x="3657600" y="2743200"/>
            <a:ext cx="1463040" cy="164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344"/>
          <p:cNvPicPr/>
          <p:nvPr/>
        </p:nvPicPr>
        <p:blipFill>
          <a:blip r:embed="rId2"/>
          <a:stretch/>
        </p:blipFill>
        <p:spPr>
          <a:xfrm>
            <a:off x="0" y="1188720"/>
            <a:ext cx="9143280" cy="5613120"/>
          </a:xfrm>
          <a:prstGeom prst="rect">
            <a:avLst/>
          </a:prstGeom>
          <a:ln>
            <a:noFill/>
          </a:ln>
        </p:spPr>
      </p:pic>
      <p:sp>
        <p:nvSpPr>
          <p:cNvPr id="346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Observer Design Pattern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0" y="1064160"/>
            <a:ext cx="4754520" cy="149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3"/>
          <p:cNvSpPr/>
          <p:nvPr/>
        </p:nvSpPr>
        <p:spPr>
          <a:xfrm>
            <a:off x="0" y="2560320"/>
            <a:ext cx="1920240" cy="201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4"/>
          <p:cNvSpPr/>
          <p:nvPr/>
        </p:nvSpPr>
        <p:spPr>
          <a:xfrm>
            <a:off x="5761080" y="1097280"/>
            <a:ext cx="3382560" cy="3382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349"/>
          <p:cNvPicPr/>
          <p:nvPr/>
        </p:nvPicPr>
        <p:blipFill>
          <a:blip r:embed="rId2"/>
          <a:stretch/>
        </p:blipFill>
        <p:spPr>
          <a:xfrm>
            <a:off x="2011680" y="2194560"/>
            <a:ext cx="4891680" cy="4259160"/>
          </a:xfrm>
          <a:prstGeom prst="rect">
            <a:avLst/>
          </a:prstGeom>
          <a:ln>
            <a:noFill/>
          </a:ln>
        </p:spPr>
      </p:pic>
      <p:sp>
        <p:nvSpPr>
          <p:cNvPr id="351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Strategy Design Pattern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48640" y="1645920"/>
            <a:ext cx="3291480" cy="228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Picture 352"/>
          <p:cNvPicPr/>
          <p:nvPr/>
        </p:nvPicPr>
        <p:blipFill>
          <a:blip r:embed="rId2"/>
          <a:stretch/>
        </p:blipFill>
        <p:spPr>
          <a:xfrm>
            <a:off x="16560" y="2525040"/>
            <a:ext cx="9143280" cy="1815120"/>
          </a:xfrm>
          <a:prstGeom prst="rect">
            <a:avLst/>
          </a:prstGeom>
          <a:ln>
            <a:noFill/>
          </a:ln>
        </p:spPr>
      </p:pic>
      <p:sp>
        <p:nvSpPr>
          <p:cNvPr id="354" name="CustomShape 1"/>
          <p:cNvSpPr/>
          <p:nvPr/>
        </p:nvSpPr>
        <p:spPr>
          <a:xfrm>
            <a:off x="1460160" y="304920"/>
            <a:ext cx="584028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Facade Design Pattern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Picture 4"/>
          <p:cNvPicPr/>
          <p:nvPr/>
        </p:nvPicPr>
        <p:blipFill>
          <a:blip r:embed="rId2"/>
          <a:stretch/>
        </p:blipFill>
        <p:spPr>
          <a:xfrm>
            <a:off x="99360" y="1829520"/>
            <a:ext cx="1636200" cy="4112280"/>
          </a:xfrm>
          <a:prstGeom prst="rect">
            <a:avLst/>
          </a:prstGeom>
          <a:ln>
            <a:noFill/>
          </a:ln>
        </p:spPr>
      </p:pic>
      <p:pic>
        <p:nvPicPr>
          <p:cNvPr id="356" name="Picture 6"/>
          <p:cNvPicPr/>
          <p:nvPr/>
        </p:nvPicPr>
        <p:blipFill>
          <a:blip r:embed="rId3"/>
          <a:stretch/>
        </p:blipFill>
        <p:spPr>
          <a:xfrm>
            <a:off x="1828800" y="1829520"/>
            <a:ext cx="1636200" cy="4112280"/>
          </a:xfrm>
          <a:prstGeom prst="rect">
            <a:avLst/>
          </a:prstGeom>
          <a:ln>
            <a:noFill/>
          </a:ln>
        </p:spPr>
      </p:pic>
      <p:pic>
        <p:nvPicPr>
          <p:cNvPr id="357" name="Picture 8"/>
          <p:cNvPicPr/>
          <p:nvPr/>
        </p:nvPicPr>
        <p:blipFill>
          <a:blip r:embed="rId4"/>
          <a:stretch/>
        </p:blipFill>
        <p:spPr>
          <a:xfrm>
            <a:off x="3566160" y="1828800"/>
            <a:ext cx="1636200" cy="4112280"/>
          </a:xfrm>
          <a:prstGeom prst="rect">
            <a:avLst/>
          </a:prstGeom>
          <a:ln>
            <a:noFill/>
          </a:ln>
        </p:spPr>
      </p:pic>
      <p:pic>
        <p:nvPicPr>
          <p:cNvPr id="358" name="Picture 10"/>
          <p:cNvPicPr/>
          <p:nvPr/>
        </p:nvPicPr>
        <p:blipFill>
          <a:blip r:embed="rId5"/>
          <a:stretch/>
        </p:blipFill>
        <p:spPr>
          <a:xfrm>
            <a:off x="5303520" y="1828800"/>
            <a:ext cx="1636200" cy="4112280"/>
          </a:xfrm>
          <a:prstGeom prst="rect">
            <a:avLst/>
          </a:prstGeom>
          <a:ln>
            <a:noFill/>
          </a:ln>
        </p:spPr>
      </p:pic>
      <p:sp>
        <p:nvSpPr>
          <p:cNvPr id="359" name="CustomShape 1"/>
          <p:cNvSpPr/>
          <p:nvPr/>
        </p:nvSpPr>
        <p:spPr>
          <a:xfrm>
            <a:off x="3457080" y="159480"/>
            <a:ext cx="20548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GUI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60" name="Picture 251"/>
          <p:cNvPicPr/>
          <p:nvPr/>
        </p:nvPicPr>
        <p:blipFill>
          <a:blip r:embed="rId6"/>
          <a:stretch/>
        </p:blipFill>
        <p:spPr>
          <a:xfrm>
            <a:off x="7132320" y="1821600"/>
            <a:ext cx="2011320" cy="3480120"/>
          </a:xfrm>
          <a:prstGeom prst="rect">
            <a:avLst/>
          </a:prstGeom>
          <a:ln>
            <a:noFill/>
          </a:ln>
        </p:spPr>
      </p:pic>
      <p:pic>
        <p:nvPicPr>
          <p:cNvPr id="361" name="Picture 170"/>
          <p:cNvPicPr/>
          <p:nvPr/>
        </p:nvPicPr>
        <p:blipFill>
          <a:blip r:embed="rId7"/>
          <a:stretch/>
        </p:blipFill>
        <p:spPr>
          <a:xfrm>
            <a:off x="7589520" y="91800"/>
            <a:ext cx="1552680" cy="123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274</Words>
  <Application>Microsoft Office PowerPoint</Application>
  <PresentationFormat>On-screen Show (4:3)</PresentationFormat>
  <Paragraphs>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Zeyad</dc:creator>
  <dc:description/>
  <cp:lastModifiedBy>mostafa ahmed</cp:lastModifiedBy>
  <cp:revision>79</cp:revision>
  <dcterms:created xsi:type="dcterms:W3CDTF">2018-11-12T18:05:06Z</dcterms:created>
  <dcterms:modified xsi:type="dcterms:W3CDTF">2019-02-27T22:12:43Z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