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1" r:id="rId6"/>
    <p:sldId id="264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75" d="100"/>
          <a:sy n="75" d="100"/>
        </p:scale>
        <p:origin x="-1152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6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1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8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7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9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8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3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2904B-9332-401E-8DDC-FEEF13D4EE28}" type="datetimeFigureOut">
              <a:rPr lang="en-US" smtClean="0"/>
              <a:t>13-Nov-18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1886-7014-4345-B4FD-0D67665B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9139841" cy="5193724"/>
          </a:xfrm>
          <a:custGeom>
            <a:avLst/>
            <a:gdLst/>
            <a:ahLst/>
            <a:cxn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181236" y="5142348"/>
            <a:ext cx="2969330" cy="19618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Zeyad Emad </a:t>
            </a: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(Team Leader)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295454" y="5308230"/>
            <a:ext cx="2669882" cy="17650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Dr. Eslam Amer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Eng. Menna Gamil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3150566" y="4164906"/>
            <a:ext cx="5985357" cy="1139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Cyberbullying Detection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165" name="Picture 2"/>
          <p:cNvPicPr/>
          <p:nvPr/>
        </p:nvPicPr>
        <p:blipFill>
          <a:blip r:embed="rId3"/>
          <a:stretch/>
        </p:blipFill>
        <p:spPr>
          <a:xfrm>
            <a:off x="7131225" y="5546387"/>
            <a:ext cx="1804195" cy="11533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8068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1026" name="Picture 2" descr="D:\Zeyad\trash\memes\people-1-in-3-blue-or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4038600"/>
            <a:ext cx="4114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">
              <a:lnSpc>
                <a:spcPct val="100000"/>
              </a:lnSpc>
              <a:buClr>
                <a:srgbClr val="000000"/>
              </a:buClr>
            </a:pP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More than 1 in 3 young people have experienced</a:t>
            </a:r>
            <a:r>
              <a:rPr lang="en-US" spc="-1" dirty="0">
                <a:latin typeface="Arial"/>
              </a:rPr>
              <a:t> </a:t>
            </a: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cyber threats online.</a:t>
            </a:r>
          </a:p>
          <a:p>
            <a:pPr lvl="0"/>
            <a:endParaRPr lang="en-US" sz="1000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lvl="0"/>
            <a:r>
              <a:rPr lang="en-US" sz="1000" spc="-1" dirty="0" smtClean="0">
                <a:solidFill>
                  <a:srgbClr val="000000"/>
                </a:solidFill>
                <a:latin typeface="Arial"/>
                <a:ea typeface="DejaVu Sans"/>
              </a:rPr>
              <a:t>National </a:t>
            </a:r>
            <a:r>
              <a:rPr lang="en-US" sz="1000" spc="-1" dirty="0">
                <a:solidFill>
                  <a:srgbClr val="000000"/>
                </a:solidFill>
                <a:latin typeface="Arial"/>
                <a:ea typeface="DejaVu Sans"/>
              </a:rPr>
              <a:t>Crime Prevention Council, “Cyberbullying”</a:t>
            </a:r>
            <a:endParaRPr lang="en-US" sz="1000" spc="-1" dirty="0">
              <a:solidFill>
                <a:prstClr val="black"/>
              </a:solidFill>
              <a:latin typeface="Arial"/>
            </a:endParaRPr>
          </a:p>
          <a:p>
            <a:pPr lvl="0"/>
            <a:r>
              <a:rPr lang="en-US" sz="1000" spc="-1" dirty="0" smtClean="0">
                <a:solidFill>
                  <a:srgbClr val="000000"/>
                </a:solidFill>
                <a:latin typeface="Arial"/>
                <a:ea typeface="DejaVu Sans"/>
              </a:rPr>
              <a:t>Richard </a:t>
            </a:r>
            <a:r>
              <a:rPr lang="en-US" sz="1000" spc="-1" dirty="0">
                <a:solidFill>
                  <a:srgbClr val="000000"/>
                </a:solidFill>
                <a:latin typeface="Arial"/>
                <a:ea typeface="DejaVu Sans"/>
              </a:rPr>
              <a:t>Webster, Harford County Examiner, “From cyber bullying to sexting: What on your kids’ cell</a:t>
            </a:r>
            <a:r>
              <a:rPr lang="en-US" sz="1000" spc="-1" dirty="0" smtClean="0">
                <a:solidFill>
                  <a:srgbClr val="000000"/>
                </a:solidFill>
                <a:latin typeface="Arial"/>
                <a:ea typeface="DejaVu Sans"/>
              </a:rPr>
              <a:t>?”</a:t>
            </a:r>
            <a:endParaRPr lang="en-US" sz="1000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27" name="Picture 3" descr="D:\Zeyad\trash\memes\500_F_99646903_PRTnYvVmFvbZFtTcwPYPmEfLqGRdVux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121229"/>
            <a:ext cx="3431191" cy="35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24400" y="4884985"/>
            <a:ext cx="411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 25 percent of adolescents and teens have been bullied repeatedly through their cell phones or the Internet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000" spc="-1" dirty="0" err="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en-US" sz="1000" spc="-1" dirty="0">
                <a:solidFill>
                  <a:srgbClr val="000000"/>
                </a:solidFill>
                <a:latin typeface="Arial"/>
                <a:ea typeface="DejaVu Sans"/>
              </a:rPr>
              <a:t>-SAFE Inc., “Cyber Bullying: Statistics and Tips”</a:t>
            </a:r>
            <a:endParaRPr lang="en-US" sz="1000" spc="-1" dirty="0">
              <a:solidFill>
                <a:prstClr val="black"/>
              </a:solidFill>
              <a:latin typeface="Arial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95400" y="2895600"/>
            <a:ext cx="6400800" cy="1752600"/>
          </a:xfrm>
        </p:spPr>
        <p:txBody>
          <a:bodyPr>
            <a:normAutofit fontScale="62500" lnSpcReduction="20000"/>
          </a:bodyPr>
          <a:lstStyle/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In previous cyberbullying detection frameworks there has been a problem in detecting </a:t>
            </a:r>
            <a:r>
              <a:rPr lang="en-US" b="1" strike="noStrike" spc="-1" dirty="0" smtClean="0">
                <a:solidFill>
                  <a:srgbClr val="ED1C24"/>
                </a:solidFill>
                <a:latin typeface="Arial"/>
                <a:ea typeface="DejaVu Sans"/>
              </a:rPr>
              <a:t>false positive</a:t>
            </a: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cyberbullied cases. </a:t>
            </a:r>
            <a:endParaRPr lang="en-US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 smtClean="0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en-US" b="0" strike="noStrike" spc="-1" dirty="0" smtClean="0">
                <a:solidFill>
                  <a:srgbClr val="ED1C24"/>
                </a:solidFill>
                <a:latin typeface="Arial"/>
                <a:ea typeface="DejaVu Sans"/>
              </a:rPr>
              <a:t> </a:t>
            </a:r>
            <a:r>
              <a:rPr lang="en-US" b="1" strike="noStrike" spc="-1" dirty="0" smtClean="0">
                <a:solidFill>
                  <a:srgbClr val="ED1C24"/>
                </a:solidFill>
                <a:latin typeface="Arial"/>
                <a:ea typeface="DejaVu Sans"/>
              </a:rPr>
              <a:t>accuracy</a:t>
            </a:r>
            <a:r>
              <a:rPr lang="en-US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in these papers is not high enough and could be improved.</a:t>
            </a:r>
            <a:endParaRPr lang="en-US" b="0" strike="noStrike" spc="-1" dirty="0" smtClean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844836"/>
              </p:ext>
            </p:extLst>
          </p:nvPr>
        </p:nvGraphicFramePr>
        <p:xfrm>
          <a:off x="628650" y="1376790"/>
          <a:ext cx="7886700" cy="527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257"/>
                <a:gridCol w="5395443"/>
              </a:tblGrid>
              <a:tr h="1709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 Registration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Login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Sign up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Change Password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Logout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Messages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Send messages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Receive messages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Send the</a:t>
                      </a:r>
                      <a:r>
                        <a:rPr lang="en-US" baseline="0" dirty="0" smtClean="0"/>
                        <a:t> received messages to the cloud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Processing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Preprocessing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Feature extraction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dirty="0" smtClean="0"/>
                        <a:t>Classification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Results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Notify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Result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Rating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Update Classifier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5E10C7C-96C2-44F2-BF44-9D46D0EDA6B3}"/>
              </a:ext>
            </a:extLst>
          </p:cNvPr>
          <p:cNvSpPr txBox="1"/>
          <p:nvPr/>
        </p:nvSpPr>
        <p:spPr>
          <a:xfrm>
            <a:off x="2346385" y="346494"/>
            <a:ext cx="440809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Non Functional Requirments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90578" y="1498121"/>
            <a:ext cx="2682816" cy="4138592"/>
            <a:chOff x="-90578" y="1498121"/>
            <a:chExt cx="2682816" cy="413859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1781CF62-FC2D-4081-89EA-A96D67E73667}"/>
                </a:ext>
              </a:extLst>
            </p:cNvPr>
            <p:cNvSpPr/>
            <p:nvPr/>
          </p:nvSpPr>
          <p:spPr>
            <a:xfrm>
              <a:off x="185468" y="1498121"/>
              <a:ext cx="1483743" cy="1992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xmlns="" id="{D2BE1C14-4F97-490F-A9ED-99CEFFADF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524" y="1965386"/>
              <a:ext cx="804413" cy="1072551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9ACB4174-079B-4B80-9F74-B14EB4798391}"/>
                </a:ext>
              </a:extLst>
            </p:cNvPr>
            <p:cNvCxnSpPr/>
            <p:nvPr/>
          </p:nvCxnSpPr>
          <p:spPr>
            <a:xfrm flipH="1">
              <a:off x="925183" y="4014157"/>
              <a:ext cx="4313" cy="842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1CA98851-2216-4AD1-A5A7-AA2FE1CBE5A7}"/>
                </a:ext>
              </a:extLst>
            </p:cNvPr>
            <p:cNvSpPr txBox="1"/>
            <p:nvPr/>
          </p:nvSpPr>
          <p:spPr>
            <a:xfrm>
              <a:off x="-90578" y="4990382"/>
              <a:ext cx="2057400" cy="646331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Have</a:t>
              </a:r>
              <a:r>
                <a:rPr lang="en-US" b="1" dirty="0">
                  <a:solidFill>
                    <a:schemeClr val="accent1"/>
                  </a:solidFill>
                  <a:cs typeface="Calibri"/>
                </a:rPr>
                <a:t> Encryption and Decryption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5F9BAACC-E988-4956-AB08-F58D22379C86}"/>
                </a:ext>
              </a:extLst>
            </p:cNvPr>
            <p:cNvSpPr txBox="1"/>
            <p:nvPr/>
          </p:nvSpPr>
          <p:spPr>
            <a:xfrm>
              <a:off x="534838" y="3552646"/>
              <a:ext cx="20574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>
                  <a:solidFill>
                    <a:schemeClr val="accent1"/>
                  </a:solidFill>
                </a:rPr>
                <a:t>Security</a:t>
              </a:r>
              <a:endParaRPr lang="en-US" sz="2400" b="1">
                <a:solidFill>
                  <a:schemeClr val="accent1"/>
                </a:solidFill>
                <a:cs typeface="Calibri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30592" y="1764502"/>
            <a:ext cx="2456372" cy="4325497"/>
            <a:chOff x="3230592" y="937403"/>
            <a:chExt cx="2456372" cy="432549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1FD8034-F3E8-4EF1-BB90-464DC64E5470}"/>
                </a:ext>
              </a:extLst>
            </p:cNvPr>
            <p:cNvSpPr/>
            <p:nvPr/>
          </p:nvSpPr>
          <p:spPr>
            <a:xfrm>
              <a:off x="3409592" y="937403"/>
              <a:ext cx="1483743" cy="1992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4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xmlns="" id="{E1856001-6F87-46F3-BB84-348BC7167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6214" y="1433424"/>
              <a:ext cx="750499" cy="1015042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E92D6A12-3F28-48D0-8F41-258B5C45CD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3220" y="3597213"/>
              <a:ext cx="4313" cy="842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65B7D8A-A2B0-4AB2-8F80-BD45C9EB59C4}"/>
                </a:ext>
              </a:extLst>
            </p:cNvPr>
            <p:cNvSpPr txBox="1"/>
            <p:nvPr/>
          </p:nvSpPr>
          <p:spPr>
            <a:xfrm>
              <a:off x="3230592" y="4616569"/>
              <a:ext cx="2057400" cy="646331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Both Desktop and Android</a:t>
              </a:r>
              <a:endParaRPr lang="en-US" b="1">
                <a:solidFill>
                  <a:schemeClr val="accent1"/>
                </a:solidFill>
                <a:cs typeface="Calibri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E18E7EB1-DEDE-4535-931D-5C15CCC03191}"/>
                </a:ext>
              </a:extLst>
            </p:cNvPr>
            <p:cNvSpPr txBox="1"/>
            <p:nvPr/>
          </p:nvSpPr>
          <p:spPr>
            <a:xfrm>
              <a:off x="3629564" y="3135702"/>
              <a:ext cx="20574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>
                  <a:solidFill>
                    <a:schemeClr val="accent1"/>
                  </a:solidFill>
                </a:rPr>
                <a:t>Portability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4483" y="1699406"/>
            <a:ext cx="2555575" cy="3746572"/>
            <a:chOff x="6754483" y="1699406"/>
            <a:chExt cx="2555575" cy="37465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116C2E88-CE65-4933-BE08-77D669128DB8}"/>
                </a:ext>
              </a:extLst>
            </p:cNvPr>
            <p:cNvSpPr/>
            <p:nvPr/>
          </p:nvSpPr>
          <p:spPr>
            <a:xfrm>
              <a:off x="6946421" y="1699406"/>
              <a:ext cx="1483743" cy="1992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6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xmlns="" id="{D3D4DE8F-3CCA-4867-BD4C-C89D20AED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6960" y="2267310"/>
              <a:ext cx="642668" cy="871268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17292532-DF2E-4A20-9E31-5341A07B0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051" y="4157932"/>
              <a:ext cx="4313" cy="842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CC288B69-7C43-4BA0-8181-1F2F472EB12C}"/>
                </a:ext>
              </a:extLst>
            </p:cNvPr>
            <p:cNvSpPr txBox="1"/>
            <p:nvPr/>
          </p:nvSpPr>
          <p:spPr>
            <a:xfrm>
              <a:off x="7252658" y="5076646"/>
              <a:ext cx="20574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Self</a:t>
              </a:r>
              <a:r>
                <a:rPr lang="en-US" b="1">
                  <a:solidFill>
                    <a:schemeClr val="accent1"/>
                  </a:solidFill>
                  <a:cs typeface="Calibri"/>
                </a:rPr>
                <a:t> Learning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C2F05DEA-9681-4B8E-A431-629086F11151}"/>
                </a:ext>
              </a:extLst>
            </p:cNvPr>
            <p:cNvSpPr txBox="1"/>
            <p:nvPr/>
          </p:nvSpPr>
          <p:spPr>
            <a:xfrm>
              <a:off x="6754483" y="3696419"/>
              <a:ext cx="2296784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  <a:cs typeface="Calibri"/>
                </a:rPr>
                <a:t>Maintainability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2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amp64\www\Graduation-Project\SRS\Class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1"/>
            <a:ext cx="91440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81300" y="0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Class Diagram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222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1829291-46A7-4E32-B821-D2B6AFB4F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2" y="1416350"/>
            <a:ext cx="1638638" cy="4114800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393D79AC-B013-4CD4-884A-F4FDF158F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370" y="2521429"/>
            <a:ext cx="1638638" cy="4114800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A08133BD-8C0E-48BA-9B5B-B71FE108D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552" y="1416350"/>
            <a:ext cx="1638638" cy="4114800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EA4A28A0-2A1B-403C-A424-9C8381F27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103" y="2521429"/>
            <a:ext cx="1638638" cy="4114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A8F727F-98D9-4ECB-A4BA-30A4E933E1CA}"/>
              </a:ext>
            </a:extLst>
          </p:cNvPr>
          <p:cNvSpPr txBox="1"/>
          <p:nvPr/>
        </p:nvSpPr>
        <p:spPr>
          <a:xfrm>
            <a:off x="3457036" y="159589"/>
            <a:ext cx="20574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latin typeface="Times New Roman"/>
                <a:cs typeface="Times New Roman"/>
              </a:rPr>
              <a:t>GUI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113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152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Analysis</vt:lpstr>
      <vt:lpstr>Objective</vt:lpstr>
      <vt:lpstr>Functional Requirement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Zeyad</dc:creator>
  <cp:lastModifiedBy>Ner</cp:lastModifiedBy>
  <cp:revision>12</cp:revision>
  <dcterms:created xsi:type="dcterms:W3CDTF">2018-11-12T18:05:06Z</dcterms:created>
  <dcterms:modified xsi:type="dcterms:W3CDTF">2018-11-12T23:12:53Z</dcterms:modified>
</cp:coreProperties>
</file>