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82" r:id="rId10"/>
    <p:sldId id="284" r:id="rId11"/>
    <p:sldId id="285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83" r:id="rId21"/>
    <p:sldId id="268" r:id="rId22"/>
    <p:sldId id="286" r:id="rId23"/>
    <p:sldId id="269" r:id="rId24"/>
    <p:sldId id="270" r:id="rId25"/>
    <p:sldId id="271" r:id="rId26"/>
    <p:sldId id="272" r:id="rId27"/>
    <p:sldId id="273" r:id="rId28"/>
    <p:sldId id="274" r:id="rId29"/>
    <p:sldId id="267" r:id="rId30"/>
    <p:sldId id="275" r:id="rId31"/>
    <p:sldId id="276" r:id="rId32"/>
    <p:sldId id="277" r:id="rId33"/>
    <p:sldId id="278" r:id="rId34"/>
    <p:sldId id="279" r:id="rId35"/>
    <p:sldId id="280" r:id="rId36"/>
    <p:sldId id="281" r:id="rId3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DejaVu Sans"/>
              </a:rPr>
              <a:t>Egypt Teenagers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Pt>
            <c:idx val="0"/>
            <c:bubble3D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Bullied</c:v>
                </c:pt>
                <c:pt idx="1">
                  <c:v>Non Bullied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DejaVu Sans"/>
              </a:rPr>
              <a:t>Cyberbullying around the world 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Pt>
            <c:idx val="0"/>
            <c:bubble3D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CyberBullied</c:v>
                </c:pt>
                <c:pt idx="1">
                  <c:v>NonCyberbullied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301580872703412"/>
          <c:y val="0.88051131889763801"/>
          <c:w val="0.45100492125984298"/>
          <c:h val="6.0113681102362197E-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9137160" cy="519120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181080" y="5142240"/>
            <a:ext cx="2966760" cy="19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295520" y="5308200"/>
            <a:ext cx="266724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Amer, Dr.Ammar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Date:4\2\2019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150720" y="4164840"/>
            <a:ext cx="5982840" cy="11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1800" cy="1150920"/>
          </a:xfrm>
          <a:prstGeom prst="rect">
            <a:avLst/>
          </a:prstGeom>
          <a:ln>
            <a:noFill/>
          </a:ln>
        </p:spPr>
      </p:pic>
      <p:sp>
        <p:nvSpPr>
          <p:cNvPr id="309" name="CustomShape 5"/>
          <p:cNvSpPr/>
          <p:nvPr/>
        </p:nvSpPr>
        <p:spPr>
          <a:xfrm>
            <a:off x="5527800" y="1357920"/>
            <a:ext cx="2409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2F2F2"/>
                </a:solidFill>
                <a:latin typeface="Arial"/>
                <a:ea typeface="DejaVu Sans"/>
              </a:rPr>
              <a:t>ايذاء الاخرين لفظيآ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352"/>
          <p:cNvPicPr/>
          <p:nvPr/>
        </p:nvPicPr>
        <p:blipFill>
          <a:blip r:embed="rId2"/>
          <a:stretch/>
        </p:blipFill>
        <p:spPr>
          <a:xfrm>
            <a:off x="16560" y="2525040"/>
            <a:ext cx="9143280" cy="181512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Facade Design Pattern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6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7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8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6200" cy="4112280"/>
          </a:xfrm>
          <a:prstGeom prst="rect">
            <a:avLst/>
          </a:prstGeom>
          <a:ln>
            <a:noFill/>
          </a:ln>
        </p:spPr>
      </p:pic>
      <p:sp>
        <p:nvSpPr>
          <p:cNvPr id="359" name="CustomShape 1"/>
          <p:cNvSpPr/>
          <p:nvPr/>
        </p:nvSpPr>
        <p:spPr>
          <a:xfrm>
            <a:off x="3457080" y="159480"/>
            <a:ext cx="2054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60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1320" cy="3480120"/>
          </a:xfrm>
          <a:prstGeom prst="rect">
            <a:avLst/>
          </a:prstGeom>
          <a:ln>
            <a:noFill/>
          </a:ln>
        </p:spPr>
      </p:pic>
      <p:pic>
        <p:nvPicPr>
          <p:cNvPr id="361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Arial"/>
                <a:ea typeface="DejaVu Sans"/>
              </a:rPr>
              <a:t>Design Rationale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Bag of words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Bag of word models don’t respect semantics of the word.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2800" b="0" strike="noStrike" spc="-1" dirty="0">
              <a:latin typeface="Arial"/>
            </a:endParaRPr>
          </a:p>
          <a:p>
            <a:r>
              <a:rPr lang="en-US" dirty="0"/>
              <a:t>must compute the distance and sort all the training data at each prediction, which can be slow if there are a large number of training examples</a:t>
            </a:r>
          </a:p>
          <a:p>
            <a:r>
              <a:rPr lang="en-US" dirty="0"/>
              <a:t>And it is robust to noisy data.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Skip gram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dirty="0"/>
              <a:t>Failed to identify the combined word phrases and the different meanings of the same word because it is represented with one </a:t>
            </a:r>
            <a:r>
              <a:rPr lang="en-US" dirty="0" smtClean="0"/>
              <a:t>vector. Also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Failed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identify the combined word phrases.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Arial"/>
              </a:rPr>
              <a:t>N-gram</a:t>
            </a:r>
            <a:endParaRPr lang="en-US" sz="2800" b="0" strike="noStrike" spc="-1" dirty="0">
              <a:latin typeface="Arial"/>
            </a:endParaRPr>
          </a:p>
          <a:p>
            <a:r>
              <a:rPr lang="en-US" dirty="0"/>
              <a:t> it can only interpret unseen instances with respect to learned training data. That is, if a classifier learned from the instances </a:t>
            </a:r>
            <a:r>
              <a:rPr lang="en-US" i="1" dirty="0"/>
              <a:t>'today was a good day'</a:t>
            </a:r>
            <a:r>
              <a:rPr lang="en-US" dirty="0"/>
              <a:t> and </a:t>
            </a:r>
            <a:r>
              <a:rPr lang="en-US" i="1" dirty="0"/>
              <a:t>'that is a ridiculous thing to say'</a:t>
            </a:r>
            <a:r>
              <a:rPr lang="en-US" dirty="0"/>
              <a:t>, it is unable to say much about the instance </a:t>
            </a:r>
            <a:r>
              <a:rPr lang="en-US" i="1" dirty="0"/>
              <a:t>'</a:t>
            </a:r>
            <a:r>
              <a:rPr lang="en-US" i="1" dirty="0" err="1"/>
              <a:t>i</a:t>
            </a:r>
            <a:r>
              <a:rPr lang="en-US" i="1" dirty="0"/>
              <a:t> love this song!'</a:t>
            </a:r>
            <a:r>
              <a:rPr lang="en-US" dirty="0"/>
              <a:t> since the features are </a:t>
            </a:r>
            <a:r>
              <a:rPr lang="en-US" i="1" dirty="0"/>
              <a:t>'today', 'was', 'a', 'good', 'day', 'that', 'is', 'ridiculous', 'thing', 'to', 'say'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we have used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800" y="3048000"/>
            <a:ext cx="8229240" cy="114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TFIDF</a:t>
            </a:r>
          </a:p>
          <a:p>
            <a:pPr marL="0" indent="0">
              <a:buNone/>
            </a:pPr>
            <a:r>
              <a:rPr lang="en-US" dirty="0" smtClean="0"/>
              <a:t>Tell us the importance of the word in the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Sentiment analysis</a:t>
            </a:r>
          </a:p>
          <a:p>
            <a:pPr marL="0" indent="0">
              <a:buNone/>
            </a:pPr>
            <a:r>
              <a:rPr lang="en-US" dirty="0" smtClean="0"/>
              <a:t>Give us the polarity of the sentence.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</a:p>
          <a:p>
            <a:pPr marL="0" indent="0">
              <a:buNone/>
            </a:pPr>
            <a:r>
              <a:rPr lang="en-US" dirty="0" smtClean="0"/>
              <a:t>high predictive power and avoids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3"/>
          <p:cNvPicPr/>
          <p:nvPr/>
        </p:nvPicPr>
        <p:blipFill>
          <a:blip r:embed="rId2"/>
          <a:stretch/>
        </p:blipFill>
        <p:spPr>
          <a:xfrm>
            <a:off x="0" y="1524000"/>
            <a:ext cx="9143280" cy="50545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5800" y="381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Sequence diagram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Sequence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398"/>
            <a:ext cx="9144000" cy="49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457080" y="159480"/>
            <a:ext cx="2054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71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3600"/>
            <a:ext cx="8228160" cy="20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28600" indent="-2275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 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Appendix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85800" y="3049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76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456840" y="323856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Sentiment Analysis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we chose it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it works 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37B6AE3-AAEA-4344-9554-15FD907E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51" y="4229308"/>
            <a:ext cx="3647764" cy="2623308"/>
          </a:xfrm>
          <a:prstGeom prst="rect">
            <a:avLst/>
          </a:prstGeom>
        </p:spPr>
      </p:pic>
      <p:pic>
        <p:nvPicPr>
          <p:cNvPr id="4" name="Picture 4" descr="A group of people standing in a room&#10;&#10;Description generated with very high confidence">
            <a:extLst>
              <a:ext uri="{FF2B5EF4-FFF2-40B4-BE49-F238E27FC236}">
                <a16:creationId xmlns="" xmlns:a16="http://schemas.microsoft.com/office/drawing/2014/main" id="{D9851AB0-6876-418B-BB36-714D9747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" y="4254002"/>
            <a:ext cx="3445443" cy="26346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DFA939A4-4314-47FA-9627-45CAAD25445A}"/>
              </a:ext>
            </a:extLst>
          </p:cNvPr>
          <p:cNvSpPr/>
          <p:nvPr/>
        </p:nvSpPr>
        <p:spPr>
          <a:xfrm>
            <a:off x="3456236" y="5572812"/>
            <a:ext cx="2044314" cy="437058"/>
          </a:xfrm>
          <a:prstGeom prst="rightArrow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3C87CBC-63E6-44A5-82C5-747DE9DA6FD8}"/>
              </a:ext>
            </a:extLst>
          </p:cNvPr>
          <p:cNvSpPr txBox="1"/>
          <p:nvPr/>
        </p:nvSpPr>
        <p:spPr>
          <a:xfrm>
            <a:off x="5912" y="817841"/>
            <a:ext cx="9151883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spc="-1" dirty="0">
                <a:latin typeface="Arial"/>
              </a:rPr>
              <a:t> Use superior strength or influence to intimidate </a:t>
            </a:r>
            <a:r>
              <a:rPr lang="en-US" sz="2400" spc="-1" dirty="0" smtClean="0">
                <a:latin typeface="Arial"/>
              </a:rPr>
              <a:t>someone</a:t>
            </a:r>
            <a:endParaRPr lang="en-US" sz="2800" spc="-1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spc="-1" dirty="0">
                <a:latin typeface="Arial"/>
                <a:cs typeface="Arial"/>
              </a:rPr>
              <a:t> Cyberbullying has been manifesting our youth for quite some time, due to them being involved in one form of social media communication or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2BB7B7-CFFD-4BE0-AE54-95CC17AA9876}"/>
              </a:ext>
            </a:extLst>
          </p:cNvPr>
          <p:cNvSpPr txBox="1"/>
          <p:nvPr/>
        </p:nvSpPr>
        <p:spPr>
          <a:xfrm>
            <a:off x="4681" y="71931"/>
            <a:ext cx="29639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D62FED7-CAAD-4632-B96D-81631378427F}"/>
              </a:ext>
            </a:extLst>
          </p:cNvPr>
          <p:cNvSpPr txBox="1"/>
          <p:nvPr/>
        </p:nvSpPr>
        <p:spPr>
          <a:xfrm>
            <a:off x="160489" y="3909440"/>
            <a:ext cx="264860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Real life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3569058-BD4C-4955-BC32-0A55506A8DCE}"/>
              </a:ext>
            </a:extLst>
          </p:cNvPr>
          <p:cNvSpPr txBox="1"/>
          <p:nvPr/>
        </p:nvSpPr>
        <p:spPr>
          <a:xfrm>
            <a:off x="5975495" y="3868759"/>
            <a:ext cx="269787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The Internet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AF91FB-AF96-4E95-AB9F-EAFD2DEE101F}"/>
              </a:ext>
            </a:extLst>
          </p:cNvPr>
          <p:cNvSpPr txBox="1"/>
          <p:nvPr/>
        </p:nvSpPr>
        <p:spPr>
          <a:xfrm>
            <a:off x="986" y="2399261"/>
            <a:ext cx="296761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Our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76BDA53-93C3-4B3A-897E-F2C5642AE7DB}"/>
              </a:ext>
            </a:extLst>
          </p:cNvPr>
          <p:cNvSpPr txBox="1"/>
          <p:nvPr/>
        </p:nvSpPr>
        <p:spPr>
          <a:xfrm>
            <a:off x="9607" y="3078443"/>
            <a:ext cx="9122322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Social Media platforms will benefit from our software as cyberbullying rates will drop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5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377440" y="274320"/>
            <a:ext cx="469944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Model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79" name="Picture 282"/>
          <p:cNvPicPr/>
          <p:nvPr/>
        </p:nvPicPr>
        <p:blipFill>
          <a:blip r:embed="rId2"/>
          <a:stretch/>
        </p:blipFill>
        <p:spPr>
          <a:xfrm>
            <a:off x="385200" y="1286280"/>
            <a:ext cx="8351640" cy="5562360"/>
          </a:xfrm>
          <a:prstGeom prst="rect">
            <a:avLst/>
          </a:prstGeom>
          <a:ln>
            <a:noFill/>
          </a:ln>
        </p:spPr>
      </p:pic>
      <p:pic>
        <p:nvPicPr>
          <p:cNvPr id="380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4404600" y="6035040"/>
            <a:ext cx="327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 Learning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834640" y="-92160"/>
            <a:ext cx="35787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83" name="Picture 2"/>
          <p:cNvPicPr/>
          <p:nvPr/>
        </p:nvPicPr>
        <p:blipFill>
          <a:blip r:embed="rId2"/>
          <a:stretch/>
        </p:blipFill>
        <p:spPr>
          <a:xfrm>
            <a:off x="0" y="603000"/>
            <a:ext cx="9142920" cy="625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1F497D"/>
                </a:solidFill>
                <a:latin typeface="Arial"/>
                <a:ea typeface="DejaVu Sans"/>
              </a:rPr>
              <a:t>System Overview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2"/>
          <a:stretch/>
        </p:blipFill>
        <p:spPr>
          <a:xfrm>
            <a:off x="0" y="1593360"/>
            <a:ext cx="9143280" cy="4422600"/>
          </a:xfrm>
          <a:prstGeom prst="rect">
            <a:avLst/>
          </a:prstGeom>
          <a:ln>
            <a:noFill/>
          </a:ln>
        </p:spPr>
      </p:pic>
      <p:pic>
        <p:nvPicPr>
          <p:cNvPr id="366" name="Picture 4"/>
          <p:cNvPicPr/>
          <p:nvPr/>
        </p:nvPicPr>
        <p:blipFill>
          <a:blip r:embed="rId3"/>
          <a:stretch/>
        </p:blipFill>
        <p:spPr>
          <a:xfrm>
            <a:off x="7439760" y="3535560"/>
            <a:ext cx="1245960" cy="53784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4"/>
          <a:stretch/>
        </p:blipFill>
        <p:spPr>
          <a:xfrm>
            <a:off x="7589880" y="1953360"/>
            <a:ext cx="946080" cy="610200"/>
          </a:xfrm>
          <a:prstGeom prst="rect">
            <a:avLst/>
          </a:prstGeom>
          <a:ln>
            <a:noFill/>
          </a:ln>
        </p:spPr>
      </p:pic>
      <p:pic>
        <p:nvPicPr>
          <p:cNvPr id="368" name="Picture 7"/>
          <p:cNvPicPr/>
          <p:nvPr/>
        </p:nvPicPr>
        <p:blipFill>
          <a:blip r:embed="rId5"/>
          <a:stretch/>
        </p:blipFill>
        <p:spPr>
          <a:xfrm>
            <a:off x="7439760" y="2781000"/>
            <a:ext cx="1209240" cy="57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731520" y="346320"/>
            <a:ext cx="6020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385" name="Group 2"/>
          <p:cNvGrpSpPr/>
          <p:nvPr/>
        </p:nvGrpSpPr>
        <p:grpSpPr>
          <a:xfrm>
            <a:off x="-90360" y="1737360"/>
            <a:ext cx="3014640" cy="4130640"/>
            <a:chOff x="-90360" y="1737360"/>
            <a:chExt cx="3014640" cy="4130640"/>
          </a:xfrm>
        </p:grpSpPr>
        <p:sp>
          <p:nvSpPr>
            <p:cNvPr id="386" name="CustomShape 3"/>
            <p:cNvSpPr/>
            <p:nvPr/>
          </p:nvSpPr>
          <p:spPr>
            <a:xfrm>
              <a:off x="220320" y="1737360"/>
              <a:ext cx="166608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87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800" cy="106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8" name="CustomShape 4"/>
            <p:cNvSpPr/>
            <p:nvPr/>
          </p:nvSpPr>
          <p:spPr>
            <a:xfrm flipH="1">
              <a:off x="1049040" y="425340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5"/>
            <p:cNvSpPr/>
            <p:nvPr/>
          </p:nvSpPr>
          <p:spPr>
            <a:xfrm>
              <a:off x="-90360" y="5229720"/>
              <a:ext cx="23112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0" name="CustomShape 6"/>
            <p:cNvSpPr/>
            <p:nvPr/>
          </p:nvSpPr>
          <p:spPr>
            <a:xfrm>
              <a:off x="613080" y="3791880"/>
              <a:ext cx="23112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391" name="Group 7"/>
          <p:cNvGrpSpPr/>
          <p:nvPr/>
        </p:nvGrpSpPr>
        <p:grpSpPr>
          <a:xfrm>
            <a:off x="3230640" y="1757520"/>
            <a:ext cx="2802240" cy="4317480"/>
            <a:chOff x="3230640" y="1757520"/>
            <a:chExt cx="2802240" cy="4317480"/>
          </a:xfrm>
        </p:grpSpPr>
        <p:sp>
          <p:nvSpPr>
            <p:cNvPr id="392" name="CustomShape 8"/>
            <p:cNvSpPr/>
            <p:nvPr/>
          </p:nvSpPr>
          <p:spPr>
            <a:xfrm>
              <a:off x="3435120" y="1757520"/>
              <a:ext cx="169164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3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640" cy="1012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4" name="CustomShape 9"/>
            <p:cNvSpPr/>
            <p:nvPr/>
          </p:nvSpPr>
          <p:spPr>
            <a:xfrm flipH="1">
              <a:off x="4338360" y="441756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10"/>
            <p:cNvSpPr/>
            <p:nvPr/>
          </p:nvSpPr>
          <p:spPr>
            <a:xfrm>
              <a:off x="3230640" y="5436720"/>
              <a:ext cx="2346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6" name="CustomShape 11"/>
            <p:cNvSpPr/>
            <p:nvPr/>
          </p:nvSpPr>
          <p:spPr>
            <a:xfrm>
              <a:off x="3686040" y="3956040"/>
              <a:ext cx="23468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397" name="Group 12"/>
          <p:cNvGrpSpPr/>
          <p:nvPr/>
        </p:nvGrpSpPr>
        <p:grpSpPr>
          <a:xfrm>
            <a:off x="6309360" y="1743480"/>
            <a:ext cx="2998080" cy="3741120"/>
            <a:chOff x="6309360" y="1743480"/>
            <a:chExt cx="2998080" cy="3741120"/>
          </a:xfrm>
        </p:grpSpPr>
        <p:sp>
          <p:nvSpPr>
            <p:cNvPr id="398" name="CustomShape 13"/>
            <p:cNvSpPr/>
            <p:nvPr/>
          </p:nvSpPr>
          <p:spPr>
            <a:xfrm>
              <a:off x="6535080" y="1743480"/>
              <a:ext cx="173988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9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2040" cy="86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0" name="CustomShape 14"/>
            <p:cNvSpPr/>
            <p:nvPr/>
          </p:nvSpPr>
          <p:spPr>
            <a:xfrm flipH="1">
              <a:off x="7463880" y="420192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15"/>
            <p:cNvSpPr/>
            <p:nvPr/>
          </p:nvSpPr>
          <p:spPr>
            <a:xfrm>
              <a:off x="6894360" y="5120640"/>
              <a:ext cx="2413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2" name="CustomShape 16"/>
            <p:cNvSpPr/>
            <p:nvPr/>
          </p:nvSpPr>
          <p:spPr>
            <a:xfrm>
              <a:off x="6309360" y="3740400"/>
              <a:ext cx="2694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403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C0504D"/>
                </a:solidFill>
                <a:latin typeface="Arial"/>
                <a:ea typeface="DejaVu Sans"/>
              </a:rPr>
              <a:t>Market motivation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405" name="Chart 6"/>
          <p:cNvGraphicFramePr/>
          <p:nvPr/>
        </p:nvGraphicFramePr>
        <p:xfrm>
          <a:off x="-1413000" y="1854360"/>
          <a:ext cx="609516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6" name="Chart 10"/>
          <p:cNvGraphicFramePr/>
          <p:nvPr/>
        </p:nvGraphicFramePr>
        <p:xfrm>
          <a:off x="3241800" y="1854360"/>
          <a:ext cx="609516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" name="Picture 3"/>
          <p:cNvPicPr/>
          <p:nvPr/>
        </p:nvPicPr>
        <p:blipFill>
          <a:blip r:embed="rId2"/>
          <a:stretch/>
        </p:blipFill>
        <p:spPr>
          <a:xfrm>
            <a:off x="457200" y="1604520"/>
            <a:ext cx="8123760" cy="410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411" name="Table 2"/>
          <p:cNvGraphicFramePr/>
          <p:nvPr/>
        </p:nvGraphicFramePr>
        <p:xfrm>
          <a:off x="628560" y="1376640"/>
          <a:ext cx="7886160" cy="44330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Decrypt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412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8720" cy="6764400"/>
          </a:xfrm>
          <a:prstGeom prst="rect">
            <a:avLst/>
          </a:prstGeom>
          <a:ln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2504520" y="304920"/>
            <a:ext cx="411300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5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7" name="Picture 3"/>
          <p:cNvPicPr/>
          <p:nvPr/>
        </p:nvPicPr>
        <p:blipFill>
          <a:blip r:embed="rId2"/>
          <a:stretch/>
        </p:blipFill>
        <p:spPr>
          <a:xfrm>
            <a:off x="-360" y="1604520"/>
            <a:ext cx="9142920" cy="48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2"/>
          <a:stretch/>
        </p:blipFill>
        <p:spPr>
          <a:xfrm>
            <a:off x="347760" y="1688760"/>
            <a:ext cx="8037360" cy="38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System overview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8400"/>
            <a:ext cx="8534400" cy="53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Activity diagram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5" y="1981200"/>
            <a:ext cx="7395949" cy="4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31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pic>
        <p:nvPicPr>
          <p:cNvPr id="332" name="Picture 1"/>
          <p:cNvPicPr/>
          <p:nvPr/>
        </p:nvPicPr>
        <p:blipFill>
          <a:blip r:embed="rId3"/>
          <a:stretch/>
        </p:blipFill>
        <p:spPr>
          <a:xfrm>
            <a:off x="325080" y="1244520"/>
            <a:ext cx="7837920" cy="548532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5935680" y="1354320"/>
            <a:ext cx="832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769080" y="1354320"/>
            <a:ext cx="96408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16560" y="1014840"/>
            <a:ext cx="9143280" cy="4835880"/>
          </a:xfrm>
          <a:prstGeom prst="rect">
            <a:avLst/>
          </a:prstGeom>
          <a:ln>
            <a:noFill/>
          </a:ln>
        </p:spPr>
      </p:pic>
      <p:sp>
        <p:nvSpPr>
          <p:cNvPr id="336" name="CustomShape 1"/>
          <p:cNvSpPr/>
          <p:nvPr/>
        </p:nvSpPr>
        <p:spPr>
          <a:xfrm>
            <a:off x="1474560" y="9144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336"/>
          <p:cNvPicPr/>
          <p:nvPr/>
        </p:nvPicPr>
        <p:blipFill>
          <a:blip r:embed="rId2"/>
          <a:stretch/>
        </p:blipFill>
        <p:spPr>
          <a:xfrm>
            <a:off x="0" y="1005840"/>
            <a:ext cx="9143640" cy="5821560"/>
          </a:xfrm>
          <a:prstGeom prst="rect">
            <a:avLst/>
          </a:prstGeom>
          <a:ln>
            <a:noFill/>
          </a:ln>
        </p:spPr>
      </p:pic>
      <p:sp>
        <p:nvSpPr>
          <p:cNvPr id="338" name="CustomShape 1"/>
          <p:cNvSpPr/>
          <p:nvPr/>
        </p:nvSpPr>
        <p:spPr>
          <a:xfrm>
            <a:off x="1474560" y="18288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MVC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0" y="3749040"/>
            <a:ext cx="2286000" cy="30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0" y="3383280"/>
            <a:ext cx="365760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0" y="2194560"/>
            <a:ext cx="146304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5"/>
          <p:cNvSpPr/>
          <p:nvPr/>
        </p:nvSpPr>
        <p:spPr>
          <a:xfrm>
            <a:off x="4389120" y="3108960"/>
            <a:ext cx="4663440" cy="118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6"/>
          <p:cNvSpPr/>
          <p:nvPr/>
        </p:nvSpPr>
        <p:spPr>
          <a:xfrm>
            <a:off x="7589520" y="2743200"/>
            <a:ext cx="155412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7"/>
          <p:cNvSpPr/>
          <p:nvPr/>
        </p:nvSpPr>
        <p:spPr>
          <a:xfrm>
            <a:off x="3657600" y="2743200"/>
            <a:ext cx="146304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4"/>
          <p:cNvPicPr/>
          <p:nvPr/>
        </p:nvPicPr>
        <p:blipFill>
          <a:blip r:embed="rId2"/>
          <a:stretch/>
        </p:blipFill>
        <p:spPr>
          <a:xfrm>
            <a:off x="0" y="1188720"/>
            <a:ext cx="9143280" cy="5613120"/>
          </a:xfrm>
          <a:prstGeom prst="rect">
            <a:avLst/>
          </a:prstGeom>
          <a:ln>
            <a:noFill/>
          </a:ln>
        </p:spPr>
      </p:pic>
      <p:sp>
        <p:nvSpPr>
          <p:cNvPr id="346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Observer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0" y="1064160"/>
            <a:ext cx="4754520" cy="149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0" y="2560320"/>
            <a:ext cx="192024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4"/>
          <p:cNvSpPr/>
          <p:nvPr/>
        </p:nvSpPr>
        <p:spPr>
          <a:xfrm>
            <a:off x="5761080" y="1097280"/>
            <a:ext cx="3382560" cy="338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349"/>
          <p:cNvPicPr/>
          <p:nvPr/>
        </p:nvPicPr>
        <p:blipFill>
          <a:blip r:embed="rId2"/>
          <a:stretch/>
        </p:blipFill>
        <p:spPr>
          <a:xfrm>
            <a:off x="2011680" y="2194560"/>
            <a:ext cx="4891680" cy="425916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Strategy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48640" y="1645920"/>
            <a:ext cx="32914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318</Words>
  <Application>Microsoft Office PowerPoint</Application>
  <PresentationFormat>On-screen Show (4:3)</PresentationFormat>
  <Paragraphs>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System overview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used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mostafa ahmed</cp:lastModifiedBy>
  <cp:revision>82</cp:revision>
  <dcterms:created xsi:type="dcterms:W3CDTF">2018-11-12T18:05:06Z</dcterms:created>
  <dcterms:modified xsi:type="dcterms:W3CDTF">2019-02-27T22:21:17Z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