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C0838AB-3069-4458-A873-0B6B9E95801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AE8F8B-DB9D-41DC-8E29-FAD00A771C7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2E3327-491C-409A-8FB4-ABF21AB938D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2B3D87-02DA-444F-8A30-92ECAE8E2FE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A689152-4368-4519-89CA-D61BDB534E1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7748EB6-091F-4C0D-AD9E-B9426167A97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186BE11-9644-49A5-B717-2967E2EDCD2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34F182-75D0-4642-BDF6-C2E18F0D45B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39320" cy="519336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81080" y="5142240"/>
            <a:ext cx="2968920" cy="19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295520" y="5308200"/>
            <a:ext cx="266940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150720" y="4164840"/>
            <a:ext cx="598500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8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3960" cy="115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90880" cy="67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0" y="0"/>
            <a:ext cx="2223720" cy="1976400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2194560" y="274320"/>
            <a:ext cx="6766920" cy="756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User Management: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Responsible for the Management of the Users Roles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Pre-Processing: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 Limitization, Stemming,Tokenization, Word Correction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Bing API for correction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Processing: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(SVM , Random Forest, Naive Bayes)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Reports: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Are automatically generated reports about the system 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overall the number of bully message detected , etc…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Learning: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Self-Learning for the system based on the decision taken 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by the supervisor about the user rating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Notification: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Notify the user about the new messages and bully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messages received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Training: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Train the model by data set or wrong classification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latin typeface="Times New Roman"/>
              </a:rPr>
              <a:t>Messages: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Receive messages from Twitter, Facebook , Whatsapp </a:t>
            </a:r>
            <a:r>
              <a:t/>
            </a:r>
            <a:br/>
            <a:r>
              <a:rPr lang="en-US" sz="2000" b="0" strike="noStrike" spc="-1">
                <a:latin typeface="Times New Roman"/>
              </a:rPr>
              <a:t>API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"/>
          <p:cNvPicPr/>
          <p:nvPr/>
        </p:nvPicPr>
        <p:blipFill>
          <a:blip r:embed="rId2"/>
          <a:stretch/>
        </p:blipFill>
        <p:spPr>
          <a:xfrm>
            <a:off x="990720" y="2514600"/>
            <a:ext cx="6333840" cy="2866680"/>
          </a:xfrm>
          <a:prstGeom prst="rect">
            <a:avLst/>
          </a:prstGeom>
          <a:ln>
            <a:noFill/>
          </a:ln>
        </p:spPr>
      </p:pic>
      <p:sp>
        <p:nvSpPr>
          <p:cNvPr id="2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Use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3"/>
          <p:cNvPicPr/>
          <p:nvPr/>
        </p:nvPicPr>
        <p:blipFill>
          <a:blip r:embed="rId2"/>
          <a:stretch/>
        </p:blipFill>
        <p:spPr>
          <a:xfrm>
            <a:off x="1143000" y="228600"/>
            <a:ext cx="6629040" cy="3152520"/>
          </a:xfrm>
          <a:prstGeom prst="rect">
            <a:avLst/>
          </a:prstGeom>
          <a:ln>
            <a:noFill/>
          </a:ln>
        </p:spPr>
      </p:pic>
      <p:pic>
        <p:nvPicPr>
          <p:cNvPr id="243" name="Picture 2"/>
          <p:cNvPicPr/>
          <p:nvPr/>
        </p:nvPicPr>
        <p:blipFill>
          <a:blip r:embed="rId3"/>
          <a:stretch/>
        </p:blipFill>
        <p:spPr>
          <a:xfrm>
            <a:off x="914400" y="3733920"/>
            <a:ext cx="6857640" cy="252540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914400" y="6019920"/>
            <a:ext cx="837720" cy="2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Admin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781360" y="0"/>
            <a:ext cx="35809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46" name="Picture 3"/>
          <p:cNvPicPr/>
          <p:nvPr/>
        </p:nvPicPr>
        <p:blipFill>
          <a:blip r:embed="rId2"/>
          <a:stretch/>
        </p:blipFill>
        <p:spPr>
          <a:xfrm>
            <a:off x="0" y="769320"/>
            <a:ext cx="9143640" cy="611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4"/>
          <p:cNvPicPr/>
          <p:nvPr/>
        </p:nvPicPr>
        <p:blipFill>
          <a:blip r:embed="rId2"/>
          <a:stretch/>
        </p:blipFill>
        <p:spPr>
          <a:xfrm>
            <a:off x="91440" y="914760"/>
            <a:ext cx="1638360" cy="4114440"/>
          </a:xfrm>
          <a:prstGeom prst="rect">
            <a:avLst/>
          </a:prstGeom>
          <a:ln>
            <a:noFill/>
          </a:ln>
        </p:spPr>
      </p:pic>
      <p:pic>
        <p:nvPicPr>
          <p:cNvPr id="248" name="Picture 6"/>
          <p:cNvPicPr/>
          <p:nvPr/>
        </p:nvPicPr>
        <p:blipFill>
          <a:blip r:embed="rId3"/>
          <a:stretch/>
        </p:blipFill>
        <p:spPr>
          <a:xfrm>
            <a:off x="1828800" y="914760"/>
            <a:ext cx="1638360" cy="4114440"/>
          </a:xfrm>
          <a:prstGeom prst="rect">
            <a:avLst/>
          </a:prstGeom>
          <a:ln>
            <a:noFill/>
          </a:ln>
        </p:spPr>
      </p:pic>
      <p:pic>
        <p:nvPicPr>
          <p:cNvPr id="249" name="Picture 8"/>
          <p:cNvPicPr/>
          <p:nvPr/>
        </p:nvPicPr>
        <p:blipFill>
          <a:blip r:embed="rId4"/>
          <a:stretch/>
        </p:blipFill>
        <p:spPr>
          <a:xfrm>
            <a:off x="3566160" y="914400"/>
            <a:ext cx="1638360" cy="4114440"/>
          </a:xfrm>
          <a:prstGeom prst="rect">
            <a:avLst/>
          </a:prstGeom>
          <a:ln>
            <a:noFill/>
          </a:ln>
        </p:spPr>
      </p:pic>
      <p:pic>
        <p:nvPicPr>
          <p:cNvPr id="250" name="Picture 10"/>
          <p:cNvPicPr/>
          <p:nvPr/>
        </p:nvPicPr>
        <p:blipFill>
          <a:blip r:embed="rId5"/>
          <a:stretch/>
        </p:blipFill>
        <p:spPr>
          <a:xfrm>
            <a:off x="5303520" y="914760"/>
            <a:ext cx="1638360" cy="411444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3457080" y="159480"/>
            <a:ext cx="20570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52" name="Picture 251"/>
          <p:cNvPicPr/>
          <p:nvPr/>
        </p:nvPicPr>
        <p:blipFill>
          <a:blip r:embed="rId6"/>
          <a:stretch/>
        </p:blipFill>
        <p:spPr>
          <a:xfrm>
            <a:off x="7040880" y="914400"/>
            <a:ext cx="2013480" cy="34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6840" y="272880"/>
            <a:ext cx="82245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9360" y="1411200"/>
            <a:ext cx="712080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1" name="Picture 1"/>
          <p:cNvPicPr/>
          <p:nvPr/>
        </p:nvPicPr>
        <p:blipFill>
          <a:blip r:embed="rId2"/>
          <a:stretch/>
        </p:blipFill>
        <p:spPr>
          <a:xfrm>
            <a:off x="4497480" y="2543400"/>
            <a:ext cx="2314440" cy="1761120"/>
          </a:xfrm>
          <a:prstGeom prst="rect">
            <a:avLst/>
          </a:prstGeom>
          <a:ln>
            <a:noFill/>
          </a:ln>
        </p:spPr>
      </p:pic>
      <p:pic>
        <p:nvPicPr>
          <p:cNvPr id="172" name="Picture 3"/>
          <p:cNvPicPr/>
          <p:nvPr/>
        </p:nvPicPr>
        <p:blipFill>
          <a:blip r:embed="rId3"/>
          <a:stretch/>
        </p:blipFill>
        <p:spPr>
          <a:xfrm>
            <a:off x="2410200" y="4579560"/>
            <a:ext cx="2314440" cy="2052000"/>
          </a:xfrm>
          <a:prstGeom prst="rect">
            <a:avLst/>
          </a:prstGeom>
          <a:ln>
            <a:noFill/>
          </a:ln>
        </p:spPr>
      </p:pic>
      <p:pic>
        <p:nvPicPr>
          <p:cNvPr id="173" name="Picture 4"/>
          <p:cNvPicPr/>
          <p:nvPr/>
        </p:nvPicPr>
        <p:blipFill>
          <a:blip r:embed="rId4"/>
          <a:stretch/>
        </p:blipFill>
        <p:spPr>
          <a:xfrm>
            <a:off x="734040" y="2576520"/>
            <a:ext cx="2098800" cy="1997280"/>
          </a:xfrm>
          <a:prstGeom prst="rect">
            <a:avLst/>
          </a:prstGeom>
          <a:ln>
            <a:noFill/>
          </a:ln>
        </p:spPr>
      </p:pic>
      <p:pic>
        <p:nvPicPr>
          <p:cNvPr id="174" name="Picture 176"/>
          <p:cNvPicPr/>
          <p:nvPr/>
        </p:nvPicPr>
        <p:blipFill>
          <a:blip r:embed="rId5"/>
          <a:stretch/>
        </p:blipFill>
        <p:spPr>
          <a:xfrm>
            <a:off x="7382520" y="110520"/>
            <a:ext cx="1668600" cy="17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Analysis</a:t>
            </a:r>
          </a:p>
        </p:txBody>
      </p:sp>
      <p:pic>
        <p:nvPicPr>
          <p:cNvPr id="176" name="Picture 2"/>
          <p:cNvPicPr/>
          <p:nvPr/>
        </p:nvPicPr>
        <p:blipFill>
          <a:blip r:embed="rId2"/>
          <a:stretch/>
        </p:blipFill>
        <p:spPr>
          <a:xfrm>
            <a:off x="152280" y="1600200"/>
            <a:ext cx="3809520" cy="21427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52280" y="4038480"/>
            <a:ext cx="4114440" cy="124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 cyber threats online.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78" name="Picture 3"/>
          <p:cNvPicPr/>
          <p:nvPr/>
        </p:nvPicPr>
        <p:blipFill>
          <a:blip r:embed="rId3"/>
          <a:stretch/>
        </p:blipFill>
        <p:spPr>
          <a:xfrm>
            <a:off x="4648320" y="1121400"/>
            <a:ext cx="3430800" cy="350784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4724280" y="4884840"/>
            <a:ext cx="4114440" cy="21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Over 25 percent of adolescents and teens have been bullied repeatedly through their cell phones or the Internet.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3"/>
          <p:cNvPicPr/>
          <p:nvPr/>
        </p:nvPicPr>
        <p:blipFill>
          <a:blip r:embed="rId2"/>
          <a:stretch/>
        </p:blipFill>
        <p:spPr>
          <a:xfrm>
            <a:off x="289800" y="2821680"/>
            <a:ext cx="3243600" cy="975600"/>
          </a:xfrm>
          <a:prstGeom prst="rect">
            <a:avLst/>
          </a:prstGeom>
          <a:ln>
            <a:noFill/>
          </a:ln>
        </p:spPr>
      </p:pic>
      <p:pic>
        <p:nvPicPr>
          <p:cNvPr id="181" name="Picture 4"/>
          <p:cNvPicPr/>
          <p:nvPr/>
        </p:nvPicPr>
        <p:blipFill>
          <a:blip r:embed="rId3"/>
          <a:stretch/>
        </p:blipFill>
        <p:spPr>
          <a:xfrm>
            <a:off x="152280" y="990720"/>
            <a:ext cx="3243600" cy="892080"/>
          </a:xfrm>
          <a:prstGeom prst="rect">
            <a:avLst/>
          </a:prstGeom>
          <a:ln>
            <a:noFill/>
          </a:ln>
        </p:spPr>
      </p:pic>
      <p:pic>
        <p:nvPicPr>
          <p:cNvPr id="182" name="Picture 5"/>
          <p:cNvPicPr/>
          <p:nvPr/>
        </p:nvPicPr>
        <p:blipFill>
          <a:blip r:embed="rId4"/>
          <a:stretch/>
        </p:blipFill>
        <p:spPr>
          <a:xfrm>
            <a:off x="0" y="1882800"/>
            <a:ext cx="3885840" cy="91908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2819520" y="120816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4" name="Picture 6"/>
          <p:cNvPicPr/>
          <p:nvPr/>
        </p:nvPicPr>
        <p:blipFill>
          <a:blip r:embed="rId5"/>
          <a:stretch/>
        </p:blipFill>
        <p:spPr>
          <a:xfrm>
            <a:off x="4648320" y="1080720"/>
            <a:ext cx="3580920" cy="79380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5029200" y="1208160"/>
            <a:ext cx="990360" cy="364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You’re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438960" y="1208160"/>
            <a:ext cx="1180800" cy="3646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 rot="5400000">
            <a:off x="4395600" y="226404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3733920" y="3407040"/>
            <a:ext cx="2209320" cy="9133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Personal pronoun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used when directly addressing people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rot="5400000">
            <a:off x="6248880" y="226404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438960" y="3407040"/>
            <a:ext cx="2171520" cy="146196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An offensive word when combined with personal pronouns creates a cyberbullying sample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4965480" y="1667880"/>
            <a:ext cx="3428640" cy="129024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5224680" y="1882800"/>
            <a:ext cx="609120" cy="364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963040" y="1882440"/>
            <a:ext cx="71676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Don’t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4" name="Picture 3"/>
          <p:cNvPicPr/>
          <p:nvPr/>
        </p:nvPicPr>
        <p:blipFill>
          <a:blip r:embed="rId3"/>
          <a:stretch/>
        </p:blipFill>
        <p:spPr>
          <a:xfrm>
            <a:off x="289800" y="2821680"/>
            <a:ext cx="3243600" cy="975600"/>
          </a:xfrm>
          <a:prstGeom prst="rect">
            <a:avLst/>
          </a:prstGeom>
          <a:ln>
            <a:noFill/>
          </a:ln>
        </p:spPr>
      </p:pic>
      <p:pic>
        <p:nvPicPr>
          <p:cNvPr id="195" name="Picture 4"/>
          <p:cNvPicPr/>
          <p:nvPr/>
        </p:nvPicPr>
        <p:blipFill>
          <a:blip r:embed="rId4"/>
          <a:stretch/>
        </p:blipFill>
        <p:spPr>
          <a:xfrm>
            <a:off x="152280" y="990720"/>
            <a:ext cx="3243600" cy="892080"/>
          </a:xfrm>
          <a:prstGeom prst="rect">
            <a:avLst/>
          </a:prstGeom>
          <a:ln>
            <a:noFill/>
          </a:ln>
        </p:spPr>
      </p:pic>
      <p:pic>
        <p:nvPicPr>
          <p:cNvPr id="196" name="Picture 5"/>
          <p:cNvPicPr/>
          <p:nvPr/>
        </p:nvPicPr>
        <p:blipFill>
          <a:blip r:embed="rId5"/>
          <a:stretch/>
        </p:blipFill>
        <p:spPr>
          <a:xfrm>
            <a:off x="0" y="1882800"/>
            <a:ext cx="3885840" cy="91908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3962520" y="2113920"/>
            <a:ext cx="106632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6858000" y="1889280"/>
            <a:ext cx="761760" cy="364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509080" y="2346480"/>
            <a:ext cx="43308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6172200" y="2346480"/>
            <a:ext cx="914040" cy="3646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kys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 rot="5400000">
            <a:off x="5537520" y="340164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4267080" y="4544640"/>
            <a:ext cx="4343040" cy="9133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Kys is a slang word which stand for kill yourself also considered as a cyberbullying sample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3"/>
          <p:cNvPicPr/>
          <p:nvPr/>
        </p:nvPicPr>
        <p:blipFill>
          <a:blip r:embed="rId2"/>
          <a:stretch/>
        </p:blipFill>
        <p:spPr>
          <a:xfrm>
            <a:off x="289800" y="2821680"/>
            <a:ext cx="3243600" cy="975600"/>
          </a:xfrm>
          <a:prstGeom prst="rect">
            <a:avLst/>
          </a:prstGeom>
          <a:ln>
            <a:noFill/>
          </a:ln>
        </p:spPr>
      </p:pic>
      <p:pic>
        <p:nvPicPr>
          <p:cNvPr id="204" name="Picture 4"/>
          <p:cNvPicPr/>
          <p:nvPr/>
        </p:nvPicPr>
        <p:blipFill>
          <a:blip r:embed="rId3"/>
          <a:stretch/>
        </p:blipFill>
        <p:spPr>
          <a:xfrm>
            <a:off x="152280" y="990720"/>
            <a:ext cx="3243600" cy="892080"/>
          </a:xfrm>
          <a:prstGeom prst="rect">
            <a:avLst/>
          </a:prstGeom>
          <a:ln>
            <a:noFill/>
          </a:ln>
        </p:spPr>
      </p:pic>
      <p:pic>
        <p:nvPicPr>
          <p:cNvPr id="205" name="Picture 5"/>
          <p:cNvPicPr/>
          <p:nvPr/>
        </p:nvPicPr>
        <p:blipFill>
          <a:blip r:embed="rId4"/>
          <a:stretch/>
        </p:blipFill>
        <p:spPr>
          <a:xfrm>
            <a:off x="0" y="1882800"/>
            <a:ext cx="3885840" cy="9190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3352680" y="3081240"/>
            <a:ext cx="106632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7" name="Picture 6"/>
          <p:cNvPicPr/>
          <p:nvPr/>
        </p:nvPicPr>
        <p:blipFill>
          <a:blip r:embed="rId5"/>
          <a:stretch/>
        </p:blipFill>
        <p:spPr>
          <a:xfrm>
            <a:off x="4724280" y="2912400"/>
            <a:ext cx="3580920" cy="7938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4952880" y="3081240"/>
            <a:ext cx="83772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943600" y="3084840"/>
            <a:ext cx="30456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400800" y="3081240"/>
            <a:ext cx="609120" cy="3646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shit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162920" y="3084840"/>
            <a:ext cx="60912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deal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 rot="5400000">
            <a:off x="5791680" y="414000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CustomShape 7"/>
          <p:cNvSpPr/>
          <p:nvPr/>
        </p:nvSpPr>
        <p:spPr>
          <a:xfrm>
            <a:off x="4724280" y="5290200"/>
            <a:ext cx="4114440" cy="9133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rather offensive word but no pronouns were found in that sentence implying the sentiment of discomfort or irritation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85800" y="3049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Objective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1295280" y="28954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 marL="216000" indent="-21240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previous cyberbullying detection frameworks there has been a problem in detecting </a:t>
            </a:r>
            <a:r>
              <a:rPr lang="en-US" sz="3200" b="1" strike="noStrike" spc="-1">
                <a:solidFill>
                  <a:srgbClr val="ED1C24"/>
                </a:solidFill>
                <a:latin typeface="Arial"/>
                <a:ea typeface="DejaVu Sans"/>
              </a:rPr>
              <a:t>false positive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cyberbullied cases. 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216000" indent="-21240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en-US" sz="3200" b="0" strike="noStrike" spc="-1">
                <a:solidFill>
                  <a:srgbClr val="ED1C24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spc="-1">
                <a:solidFill>
                  <a:srgbClr val="ED1C24"/>
                </a:solidFill>
                <a:latin typeface="Arial"/>
                <a:ea typeface="DejaVu Sans"/>
              </a:rPr>
              <a:t>accuracy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these papers is not high enough and could be improved.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Functional Requirement</a:t>
            </a:r>
          </a:p>
        </p:txBody>
      </p:sp>
      <p:graphicFrame>
        <p:nvGraphicFramePr>
          <p:cNvPr id="217" name="Table 2"/>
          <p:cNvGraphicFramePr/>
          <p:nvPr>
            <p:extLst>
              <p:ext uri="{D42A27DB-BD31-4B8C-83A1-F6EECF244321}">
                <p14:modId xmlns:p14="http://schemas.microsoft.com/office/powerpoint/2010/main" val="666156750"/>
              </p:ext>
            </p:extLst>
          </p:nvPr>
        </p:nvGraphicFramePr>
        <p:xfrm>
          <a:off x="628560" y="1376641"/>
          <a:ext cx="7886520" cy="5442965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498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chemeClr val="tx1"/>
                          </a:solidFill>
                          <a:latin typeface="Calibri"/>
                        </a:rPr>
                        <a:t>User Registration</a:t>
                      </a:r>
                      <a:endParaRPr lang="en-US" sz="1800" b="1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800" b="1" strike="noStrike" spc="-1" dirty="0" smtClean="0">
                          <a:latin typeface="Arial"/>
                        </a:rPr>
                        <a:t>Login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800" b="1" strike="noStrike" spc="-1" dirty="0" smtClean="0">
                          <a:latin typeface="Arial"/>
                        </a:rPr>
                        <a:t>Sign</a:t>
                      </a:r>
                      <a:r>
                        <a:rPr lang="en-US" sz="1800" b="1" strike="noStrike" spc="-1" baseline="0" dirty="0" smtClean="0">
                          <a:latin typeface="Arial"/>
                        </a:rPr>
                        <a:t> Up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800" b="1" strike="noStrike" spc="-1" baseline="0" dirty="0" smtClean="0">
                          <a:latin typeface="Arial"/>
                        </a:rPr>
                        <a:t>Update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800" b="1" strike="noStrike" spc="-1" baseline="0" dirty="0" smtClean="0">
                          <a:latin typeface="Arial"/>
                        </a:rPr>
                        <a:t>Logout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61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Messages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Send messages</a:t>
                      </a:r>
                      <a:endParaRPr lang="en-US" sz="1800" b="1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Receive </a:t>
                      </a: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messages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Encrypt 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Decrypt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42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Processing</a:t>
                      </a:r>
                      <a:endParaRPr lang="en-US" sz="1800" b="1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Preprocessing</a:t>
                      </a:r>
                      <a:endParaRPr lang="en-US" sz="1800" b="1" strike="noStrike" spc="-1" dirty="0"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Feature extraction</a:t>
                      </a:r>
                      <a:endParaRPr lang="en-US" sz="1800" b="1" strike="noStrike" spc="-1" dirty="0">
                        <a:solidFill>
                          <a:schemeClr val="accent6"/>
                        </a:solid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Classification</a:t>
                      </a:r>
                      <a:endParaRPr lang="en-US" sz="1800" b="1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66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chemeClr val="bg1"/>
                          </a:solidFill>
                          <a:latin typeface="Calibri"/>
                        </a:rPr>
                        <a:t>System </a:t>
                      </a:r>
                      <a:endParaRPr lang="en-US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Notify</a:t>
                      </a:r>
                      <a:endParaRPr lang="en-US" sz="1800" b="1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800" b="1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  <a:endParaRPr lang="en-US" sz="1800" b="1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Upgrade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Classifier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346480" y="346320"/>
            <a:ext cx="440784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19" name="Group 2"/>
          <p:cNvGrpSpPr/>
          <p:nvPr/>
        </p:nvGrpSpPr>
        <p:grpSpPr>
          <a:xfrm>
            <a:off x="-90720" y="1497960"/>
            <a:ext cx="3016800" cy="4132800"/>
            <a:chOff x="-90720" y="1497960"/>
            <a:chExt cx="3016800" cy="4132800"/>
          </a:xfrm>
        </p:grpSpPr>
        <p:sp>
          <p:nvSpPr>
            <p:cNvPr id="220" name="CustomShape 3"/>
            <p:cNvSpPr/>
            <p:nvPr/>
          </p:nvSpPr>
          <p:spPr>
            <a:xfrm>
              <a:off x="219960" y="1497960"/>
              <a:ext cx="1668240" cy="199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1" name="Picture 2"/>
            <p:cNvPicPr/>
            <p:nvPr/>
          </p:nvPicPr>
          <p:blipFill>
            <a:blip r:embed="rId2"/>
            <a:stretch/>
          </p:blipFill>
          <p:spPr>
            <a:xfrm>
              <a:off x="608040" y="1965240"/>
              <a:ext cx="903960" cy="1072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2" name="CustomShape 4"/>
            <p:cNvSpPr/>
            <p:nvPr/>
          </p:nvSpPr>
          <p:spPr>
            <a:xfrm flipH="1">
              <a:off x="1050840" y="4014000"/>
              <a:ext cx="4680" cy="84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5"/>
            <p:cNvSpPr/>
            <p:nvPr/>
          </p:nvSpPr>
          <p:spPr>
            <a:xfrm>
              <a:off x="-90720" y="4990320"/>
              <a:ext cx="2313360" cy="640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CustomShape 6"/>
            <p:cNvSpPr/>
            <p:nvPr/>
          </p:nvSpPr>
          <p:spPr>
            <a:xfrm>
              <a:off x="612720" y="3552480"/>
              <a:ext cx="231336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25" name="Group 7"/>
          <p:cNvGrpSpPr/>
          <p:nvPr/>
        </p:nvGrpSpPr>
        <p:grpSpPr>
          <a:xfrm>
            <a:off x="3230640" y="1764360"/>
            <a:ext cx="2804400" cy="4319640"/>
            <a:chOff x="3230640" y="1764360"/>
            <a:chExt cx="2804400" cy="4319640"/>
          </a:xfrm>
        </p:grpSpPr>
        <p:sp>
          <p:nvSpPr>
            <p:cNvPr id="226" name="CustomShape 8"/>
            <p:cNvSpPr/>
            <p:nvPr/>
          </p:nvSpPr>
          <p:spPr>
            <a:xfrm>
              <a:off x="3435120" y="1764360"/>
              <a:ext cx="1693800" cy="199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7" name="Picture 4"/>
            <p:cNvPicPr/>
            <p:nvPr/>
          </p:nvPicPr>
          <p:blipFill>
            <a:blip r:embed="rId3"/>
            <a:stretch/>
          </p:blipFill>
          <p:spPr>
            <a:xfrm>
              <a:off x="3853440" y="2260440"/>
              <a:ext cx="856800" cy="101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8" name="CustomShape 9"/>
            <p:cNvSpPr/>
            <p:nvPr/>
          </p:nvSpPr>
          <p:spPr>
            <a:xfrm flipH="1">
              <a:off x="4340520" y="4424400"/>
              <a:ext cx="4680" cy="84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10"/>
            <p:cNvSpPr/>
            <p:nvPr/>
          </p:nvSpPr>
          <p:spPr>
            <a:xfrm>
              <a:off x="3230640" y="5443560"/>
              <a:ext cx="2349000" cy="640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0" name="CustomShape 11"/>
            <p:cNvSpPr/>
            <p:nvPr/>
          </p:nvSpPr>
          <p:spPr>
            <a:xfrm>
              <a:off x="3686040" y="3962880"/>
              <a:ext cx="234900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31" name="Group 12"/>
          <p:cNvGrpSpPr/>
          <p:nvPr/>
        </p:nvGrpSpPr>
        <p:grpSpPr>
          <a:xfrm>
            <a:off x="6309360" y="1699560"/>
            <a:ext cx="3000240" cy="3743280"/>
            <a:chOff x="6309360" y="1699560"/>
            <a:chExt cx="3000240" cy="3743280"/>
          </a:xfrm>
        </p:grpSpPr>
        <p:sp>
          <p:nvSpPr>
            <p:cNvPr id="232" name="CustomShape 13"/>
            <p:cNvSpPr/>
            <p:nvPr/>
          </p:nvSpPr>
          <p:spPr>
            <a:xfrm>
              <a:off x="6535080" y="1699560"/>
              <a:ext cx="1742040" cy="199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3" name="Picture 6"/>
            <p:cNvPicPr/>
            <p:nvPr/>
          </p:nvPicPr>
          <p:blipFill>
            <a:blip r:embed="rId4"/>
            <a:stretch/>
          </p:blipFill>
          <p:spPr>
            <a:xfrm>
              <a:off x="7028640" y="2267280"/>
              <a:ext cx="754200" cy="870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4" name="CustomShape 14"/>
            <p:cNvSpPr/>
            <p:nvPr/>
          </p:nvSpPr>
          <p:spPr>
            <a:xfrm flipH="1">
              <a:off x="7466040" y="4158000"/>
              <a:ext cx="4680" cy="84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15"/>
            <p:cNvSpPr/>
            <p:nvPr/>
          </p:nvSpPr>
          <p:spPr>
            <a:xfrm>
              <a:off x="6894360" y="5076720"/>
              <a:ext cx="241524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6" name="CustomShape 16"/>
            <p:cNvSpPr/>
            <p:nvPr/>
          </p:nvSpPr>
          <p:spPr>
            <a:xfrm>
              <a:off x="6309360" y="3696480"/>
              <a:ext cx="269640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220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mostafa ahmed</cp:lastModifiedBy>
  <cp:revision>29</cp:revision>
  <dcterms:created xsi:type="dcterms:W3CDTF">2018-11-12T18:05:06Z</dcterms:created>
  <dcterms:modified xsi:type="dcterms:W3CDTF">2018-11-27T22:20:42Z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