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media/image3.png" ContentType="image/png"/>
  <Override PartName="/ppt/media/image1.jpeg" ContentType="image/jpeg"/>
  <Override PartName="/ppt/media/image2.jpeg" ContentType="image/jpeg"/>
  <Override PartName="/ppt/media/image4.jpeg" ContentType="image/jpeg"/>
  <Override PartName="/ppt/media/image5.png" ContentType="image/png"/>
  <Override PartName="/ppt/media/image6.jpeg" ContentType="image/jpeg"/>
  <Override PartName="/ppt/media/image7.png" ContentType="image/png"/>
  <Override PartName="/ppt/media/image8.jpeg" ContentType="image/jpeg"/>
  <Override PartName="/ppt/media/image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196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084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768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364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084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768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71280" cy="328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71280" cy="4386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71280" cy="328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196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196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084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768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364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084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768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71280" cy="328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71280" cy="4386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15196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515196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57084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63768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50364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57084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63768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71280" cy="328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71280" cy="4386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515196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515196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357084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63768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50364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6"/>
          <p:cNvSpPr>
            <a:spLocks noGrp="1"/>
          </p:cNvSpPr>
          <p:nvPr>
            <p:ph type="body"/>
          </p:nvPr>
        </p:nvSpPr>
        <p:spPr>
          <a:xfrm>
            <a:off x="357084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7"/>
          <p:cNvSpPr>
            <a:spLocks noGrp="1"/>
          </p:cNvSpPr>
          <p:nvPr>
            <p:ph type="body"/>
          </p:nvPr>
        </p:nvSpPr>
        <p:spPr>
          <a:xfrm>
            <a:off x="663768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71280" cy="4386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196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60" y="215640"/>
            <a:ext cx="503280" cy="80928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360" y="215640"/>
            <a:ext cx="503280" cy="80928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png"/><Relationship Id="rId3" Type="http://schemas.openxmlformats.org/officeDocument/2006/relationships/image" Target="../media/image8.jpeg"/><Relationship Id="rId4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360" y="0"/>
            <a:ext cx="10080000" cy="4206240"/>
          </a:xfrm>
          <a:custGeom>
            <a:avLst/>
            <a:gdLst/>
            <a:ahLst/>
            <a:rect l="l" t="t" r="r" b="b"/>
            <a:pathLst>
              <a:path w="28001" h="11685">
                <a:moveTo>
                  <a:pt x="0" y="11684"/>
                </a:moveTo>
                <a:cubicBezTo>
                  <a:pt x="0" y="7789"/>
                  <a:pt x="0" y="3895"/>
                  <a:pt x="0" y="0"/>
                </a:cubicBezTo>
                <a:cubicBezTo>
                  <a:pt x="9333" y="0"/>
                  <a:pt x="18667" y="0"/>
                  <a:pt x="28000" y="0"/>
                </a:cubicBezTo>
                <a:cubicBezTo>
                  <a:pt x="28000" y="3895"/>
                  <a:pt x="28000" y="7789"/>
                  <a:pt x="28000" y="11684"/>
                </a:cubicBezTo>
                <a:cubicBezTo>
                  <a:pt x="18667" y="11684"/>
                  <a:pt x="9333" y="11684"/>
                  <a:pt x="0" y="11684"/>
                </a:cubicBezTo>
              </a:path>
            </a:pathLst>
          </a:cu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2"/>
          <p:cNvSpPr/>
          <p:nvPr/>
        </p:nvSpPr>
        <p:spPr>
          <a:xfrm>
            <a:off x="199800" y="4251960"/>
            <a:ext cx="2176920" cy="162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John Hani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Mohamed Nashaat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Mostafa Ahmed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Zeyad Emad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7384680" y="4480200"/>
            <a:ext cx="2947320" cy="14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Under supervision of 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Dr. Eslam Amer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Eng. Menna Gamil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3912480" y="-91080"/>
            <a:ext cx="660240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Cyberbulling Detection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503640" y="22572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d1c24"/>
                </a:solidFill>
                <a:latin typeface="Arial"/>
                <a:ea typeface="DejaVu Sans"/>
              </a:rPr>
              <a:t>Input and Preprocessing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822600" y="1554120"/>
            <a:ext cx="493740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-Step 1:We take the posts from database.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822600" y="2011320"/>
            <a:ext cx="40230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-Step 2: Segmentation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822600" y="2468520"/>
            <a:ext cx="40230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-Step 3: Remove Stop words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0" name="CustomShape 5"/>
          <p:cNvSpPr/>
          <p:nvPr/>
        </p:nvSpPr>
        <p:spPr>
          <a:xfrm>
            <a:off x="822600" y="2925720"/>
            <a:ext cx="40230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-Step 4: Stemming of words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822600" y="3402360"/>
            <a:ext cx="484596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-Step 5: Solution for the obfuscation of words 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6" dur="indefinite" restart="never" nodeType="tmRoot">
          <p:childTnLst>
            <p:seq>
              <p:cTn id="5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503640" y="22572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d1c24"/>
                </a:solidFill>
                <a:latin typeface="Arial"/>
                <a:ea typeface="DejaVu Sans"/>
              </a:rPr>
              <a:t>Processing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731160" y="1371240"/>
            <a:ext cx="40230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Sentiment analysis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731160" y="2559960"/>
            <a:ext cx="40230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Context analysis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CustomShape 4"/>
          <p:cNvSpPr/>
          <p:nvPr/>
        </p:nvSpPr>
        <p:spPr>
          <a:xfrm>
            <a:off x="731160" y="3748680"/>
            <a:ext cx="40230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Deep Learning Classification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8" dur="indefinite" restart="never" nodeType="tmRoot">
          <p:childTnLst>
            <p:seq>
              <p:cTn id="5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548640" y="2422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d1c24"/>
                </a:solidFill>
                <a:latin typeface="Arial"/>
                <a:ea typeface="DejaVu Sans"/>
              </a:rPr>
              <a:t>Output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548280" y="1957680"/>
            <a:ext cx="64004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-Determination of whether the post is cyberbullying or not.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548280" y="2780640"/>
            <a:ext cx="64004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-Finally, we take steps to prevent this from happening again Like: Alerting Parents and blocking the bully. 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719280" y="225360"/>
            <a:ext cx="885420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4.1 Tasks and Time plan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210" name="Table 2"/>
          <p:cNvGraphicFramePr/>
          <p:nvPr/>
        </p:nvGraphicFramePr>
        <p:xfrm>
          <a:off x="719280" y="1619640"/>
          <a:ext cx="8638560" cy="3733200"/>
        </p:xfrm>
        <a:graphic>
          <a:graphicData uri="http://schemas.openxmlformats.org/drawingml/2006/table">
            <a:tbl>
              <a:tblPr/>
              <a:tblGrid>
                <a:gridCol w="2879640"/>
                <a:gridCol w="2879640"/>
                <a:gridCol w="2879640"/>
              </a:tblGrid>
              <a:tr h="34776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Task 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198a8a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From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198a8a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To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198a8a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Idea Discussion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1/8/2018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1/8/2018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Idea Research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1/8/2018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13/9/2018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Proposal Writing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13/9/2018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16/9/2018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Implementing Prototype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16/9/2018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17/9/2018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Delivering Rehearsal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18/9/2018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18/9/2018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Delivering Proposal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18/9/2018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26/9/2018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Doing Survey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10/10/2018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20/10/2018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</a:tr>
              <a:tr h="60372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Implementing Second Prototype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20/10/2018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25/10/2018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Writing SRS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25/10/2018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30/10/2018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</a:tr>
            </a:tbl>
          </a:graphicData>
        </a:graphic>
      </p:graphicFrame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719280" y="225360"/>
            <a:ext cx="885420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4.1 Tasks and Time plan Cont.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212" name="Table 2"/>
          <p:cNvGraphicFramePr/>
          <p:nvPr/>
        </p:nvGraphicFramePr>
        <p:xfrm>
          <a:off x="719280" y="1619640"/>
          <a:ext cx="8638560" cy="3989160"/>
        </p:xfrm>
        <a:graphic>
          <a:graphicData uri="http://schemas.openxmlformats.org/drawingml/2006/table">
            <a:tbl>
              <a:tblPr/>
              <a:tblGrid>
                <a:gridCol w="2879640"/>
                <a:gridCol w="2879640"/>
                <a:gridCol w="2879640"/>
              </a:tblGrid>
              <a:tr h="34776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Implementing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198a8a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30/10/2018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198a8a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25/11/2018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198a8a"/>
                    </a:solidFill>
                  </a:tcPr>
                </a:tc>
              </a:tr>
              <a:tr h="60372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Preparing for External Examiner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25/11/2018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3/12/2018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Implementing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3/12/2018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18/1/2019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Writing SDD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18/1/2019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1/2/2019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Implementing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1/2/2019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1/4/2019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</a:tr>
              <a:tr h="60372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Preparing for Implementation Evaluation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1/4/2019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25/4/2019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Writing 8 Pages Paper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25/4/2019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28/4/2019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Finalizing Implementation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28/4/2019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7/5/2019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Writing Final Thesis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10/5/2019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25/5/2019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</a:tr>
              <a:tr h="34776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Presenting Final Thesis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25/6/2019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25/6/2019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</a:tr>
            </a:tbl>
          </a:graphicData>
        </a:graphic>
      </p:graphicFrame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719280" y="225360"/>
            <a:ext cx="885420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4.2 Budget and Costs $$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719280" y="1619640"/>
            <a:ext cx="863856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Costs are Needed for this Project up till now</a:t>
            </a:r>
            <a:endParaRPr b="0" lang="en-US" sz="2800" spc="-1" strike="noStrike"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719280" y="225360"/>
            <a:ext cx="885420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4.3 Supportive Documents</a:t>
            </a:r>
            <a:r>
              <a:rPr b="1" lang="en-US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	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719280" y="1619640"/>
            <a:ext cx="8638560" cy="258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333333"/>
                </a:solidFill>
                <a:latin typeface="Times New Roman"/>
                <a:ea typeface="DejaVu Sans"/>
              </a:rPr>
              <a:t> ”</a:t>
            </a:r>
            <a:r>
              <a:rPr b="0" lang="en-US" sz="1500" spc="-1" strike="noStrike">
                <a:solidFill>
                  <a:srgbClr val="333333"/>
                </a:solidFill>
                <a:latin typeface="Times New Roman"/>
                <a:ea typeface="DejaVu Sans"/>
              </a:rPr>
              <a:t>A Multilingual System for Cyberbully Detection: Arabic Content Detection using Machine Learning” By Batoul Haidar, Maroun Chamoun, Ahmed Serhrouchni.</a:t>
            </a:r>
            <a:endParaRPr b="0" lang="en-US" sz="15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333333"/>
                </a:solidFill>
                <a:latin typeface="Times New Roman"/>
                <a:ea typeface="DejaVu Sans"/>
              </a:rPr>
              <a:t>”</a:t>
            </a:r>
            <a:r>
              <a:rPr b="0" lang="en-US" sz="1500" spc="-1" strike="noStrike">
                <a:solidFill>
                  <a:srgbClr val="333333"/>
                </a:solidFill>
                <a:latin typeface="Times New Roman"/>
                <a:ea typeface="DejaVu Sans"/>
              </a:rPr>
              <a:t>Cyberbullying Detection using Time Series Modeling” By Nektaria Potha, Manolis Maragoudakis</a:t>
            </a:r>
            <a:endParaRPr b="0" lang="en-US" sz="15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333333"/>
                </a:solidFill>
                <a:latin typeface="Times New Roman"/>
                <a:ea typeface="DejaVu Sans"/>
              </a:rPr>
              <a:t> ”</a:t>
            </a:r>
            <a:r>
              <a:rPr b="0" lang="en-US" sz="1500" spc="-1" strike="noStrike">
                <a:solidFill>
                  <a:srgbClr val="333333"/>
                </a:solidFill>
                <a:latin typeface="Times New Roman"/>
                <a:ea typeface="DejaVu Sans"/>
              </a:rPr>
              <a:t>Cybercrime detection in online communications: The experimental case of cyberbullying detection in the Twitter network” By Mohammed Ali Al-garadi , Kasturi Dewi Varathan , Sri Devi Ravana</a:t>
            </a:r>
            <a:endParaRPr b="0" lang="en-US" sz="15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333333"/>
                </a:solidFill>
                <a:latin typeface="Times New Roman"/>
                <a:ea typeface="DejaVu Sans"/>
              </a:rPr>
              <a:t> ”</a:t>
            </a:r>
            <a:r>
              <a:rPr b="0" lang="en-US" sz="1500" spc="-1" strike="noStrike">
                <a:solidFill>
                  <a:srgbClr val="333333"/>
                </a:solidFill>
                <a:latin typeface="Times New Roman"/>
                <a:ea typeface="DejaVu Sans"/>
              </a:rPr>
              <a:t>Machine Learning Approach for Detection of Cyber-Aggressive Comments by Peers on Social Media Network” By Vikas S Chavan , Shylaja S S</a:t>
            </a:r>
            <a:endParaRPr b="0" lang="en-US" sz="15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333333"/>
                </a:solidFill>
                <a:latin typeface="Times New Roman"/>
                <a:ea typeface="DejaVu Sans"/>
              </a:rPr>
              <a:t>”</a:t>
            </a:r>
            <a:r>
              <a:rPr b="0" lang="en-US" sz="1500" spc="-1" strike="noStrike">
                <a:solidFill>
                  <a:srgbClr val="333333"/>
                </a:solidFill>
                <a:latin typeface="Times New Roman"/>
                <a:ea typeface="DejaVu Sans"/>
              </a:rPr>
              <a:t>Machine learning and semantic analysis of in-game chat for cyber bullying” By Shane Murnion , William J Buchanan , Adrian Smales , Gordon Russell</a:t>
            </a:r>
            <a:endParaRPr b="0" lang="en-US" sz="15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333333"/>
                </a:solidFill>
                <a:latin typeface="Times New Roman"/>
                <a:ea typeface="DejaVu Sans"/>
              </a:rPr>
              <a:t>”</a:t>
            </a:r>
            <a:r>
              <a:rPr b="0" lang="en-US" sz="1500" spc="-1" strike="noStrike">
                <a:solidFill>
                  <a:srgbClr val="333333"/>
                </a:solidFill>
                <a:latin typeface="Times New Roman"/>
                <a:ea typeface="DejaVu Sans"/>
              </a:rPr>
              <a:t>Unsupervised Cyber Bullying Detection in Social Networks” By Michele Di Capua , Emanuel Di Nardo, Alfredo Petrosino</a:t>
            </a:r>
            <a:endParaRPr b="0" lang="en-US" sz="15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333333"/>
                </a:solidFill>
                <a:latin typeface="Times New Roman"/>
                <a:ea typeface="DejaVu Sans"/>
              </a:rPr>
              <a:t> ”</a:t>
            </a:r>
            <a:r>
              <a:rPr b="0" lang="en-US" sz="1500" spc="-1" strike="noStrike">
                <a:solidFill>
                  <a:srgbClr val="333333"/>
                </a:solidFill>
                <a:latin typeface="Times New Roman"/>
                <a:ea typeface="DejaVu Sans"/>
              </a:rPr>
              <a:t>Cyberbullying System Detection and Analysis” By Yee Jang Foong , Mourad Oussalah</a:t>
            </a:r>
            <a:endParaRPr b="0" lang="en-US" sz="1500" spc="-1" strike="noStrike"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503640" y="22572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Any Questions?</a:t>
            </a:r>
            <a:endParaRPr b="0" lang="en-US" sz="44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503640" y="22572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6d6f"/>
                </a:solidFill>
                <a:latin typeface="Arial"/>
                <a:ea typeface="DejaVu Sans"/>
              </a:rPr>
              <a:t>Agenda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438480" y="183096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Introduction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Related work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Problem Statement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System overview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Project Deliverables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503640" y="22572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ed1c24"/>
                </a:solidFill>
                <a:latin typeface="Arial"/>
                <a:ea typeface="DejaVu Sans"/>
              </a:rPr>
              <a:t>Introduction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-15840" y="1006560"/>
            <a:ext cx="1005804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Use superior strength or influence to intimidate someone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62" name="Picture 1" descr=""/>
          <p:cNvPicPr/>
          <p:nvPr/>
        </p:nvPicPr>
        <p:blipFill>
          <a:blip r:embed="rId1"/>
          <a:stretch/>
        </p:blipFill>
        <p:spPr>
          <a:xfrm>
            <a:off x="4568040" y="1831320"/>
            <a:ext cx="2925720" cy="1671840"/>
          </a:xfrm>
          <a:prstGeom prst="rect">
            <a:avLst/>
          </a:prstGeom>
          <a:ln>
            <a:noFill/>
          </a:ln>
        </p:spPr>
      </p:pic>
      <p:pic>
        <p:nvPicPr>
          <p:cNvPr id="163" name="Picture 2" descr=""/>
          <p:cNvPicPr/>
          <p:nvPr/>
        </p:nvPicPr>
        <p:blipFill>
          <a:blip r:embed="rId2"/>
          <a:stretch/>
        </p:blipFill>
        <p:spPr>
          <a:xfrm>
            <a:off x="316080" y="1831320"/>
            <a:ext cx="2925720" cy="1519560"/>
          </a:xfrm>
          <a:prstGeom prst="rect">
            <a:avLst/>
          </a:prstGeom>
          <a:ln>
            <a:noFill/>
          </a:ln>
        </p:spPr>
      </p:pic>
      <p:pic>
        <p:nvPicPr>
          <p:cNvPr id="164" name="Picture 3" descr=""/>
          <p:cNvPicPr/>
          <p:nvPr/>
        </p:nvPicPr>
        <p:blipFill>
          <a:blip r:embed="rId3"/>
          <a:stretch/>
        </p:blipFill>
        <p:spPr>
          <a:xfrm>
            <a:off x="4568040" y="3607560"/>
            <a:ext cx="2925720" cy="1946880"/>
          </a:xfrm>
          <a:prstGeom prst="rect">
            <a:avLst/>
          </a:prstGeom>
          <a:ln>
            <a:noFill/>
          </a:ln>
        </p:spPr>
      </p:pic>
      <p:pic>
        <p:nvPicPr>
          <p:cNvPr id="165" name="Picture 4" descr=""/>
          <p:cNvPicPr/>
          <p:nvPr/>
        </p:nvPicPr>
        <p:blipFill>
          <a:blip r:embed="rId4"/>
          <a:stretch/>
        </p:blipFill>
        <p:spPr>
          <a:xfrm>
            <a:off x="331920" y="3345480"/>
            <a:ext cx="2925720" cy="2409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nodeType="afterEffect" fill="hold" presetClass="entr" presetID="2" presetSubtype="8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" dur="75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75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nodeType="afterEffect" fill="hold" presetClass="entr" presetID="2" presetSubtype="8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75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75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nodeType="afterEffect" fill="hold" presetClass="entr" presetID="2" presetSubtype="8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" dur="75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" dur="75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503640" y="132624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Cyberbullying has been manifesting our youth for quite sometime, due to them being involved in one form of social media communication or another.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7" name="Picture 3" descr=""/>
          <p:cNvPicPr/>
          <p:nvPr/>
        </p:nvPicPr>
        <p:blipFill>
          <a:blip r:embed="rId1"/>
          <a:stretch/>
        </p:blipFill>
        <p:spPr>
          <a:xfrm>
            <a:off x="6869160" y="3183840"/>
            <a:ext cx="2925720" cy="1645560"/>
          </a:xfrm>
          <a:prstGeom prst="rect">
            <a:avLst/>
          </a:prstGeom>
          <a:ln>
            <a:noFill/>
          </a:ln>
        </p:spPr>
      </p:pic>
      <p:pic>
        <p:nvPicPr>
          <p:cNvPr id="168" name="Picture 4" descr=""/>
          <p:cNvPicPr/>
          <p:nvPr/>
        </p:nvPicPr>
        <p:blipFill>
          <a:blip r:embed="rId2"/>
          <a:stretch/>
        </p:blipFill>
        <p:spPr>
          <a:xfrm>
            <a:off x="468360" y="3245040"/>
            <a:ext cx="2925720" cy="1523520"/>
          </a:xfrm>
          <a:prstGeom prst="rect">
            <a:avLst/>
          </a:prstGeom>
          <a:ln>
            <a:noFill/>
          </a:ln>
        </p:spPr>
      </p:pic>
      <p:pic>
        <p:nvPicPr>
          <p:cNvPr id="169" name="Picture 2" descr=""/>
          <p:cNvPicPr/>
          <p:nvPr/>
        </p:nvPicPr>
        <p:blipFill>
          <a:blip r:embed="rId3"/>
          <a:stretch/>
        </p:blipFill>
        <p:spPr>
          <a:xfrm>
            <a:off x="3778200" y="3183840"/>
            <a:ext cx="2709360" cy="2235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8" dur="indefinite" restart="never" nodeType="tmRoot">
          <p:childTnLst>
            <p:seq>
              <p:cTn id="29" dur="indefinite" nodeType="mainSeq">
                <p:childTnLst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" dur="75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" dur="75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"/>
                            </p:stCondLst>
                            <p:childTnLst>
                              <p:par>
                                <p:cTn id="37" nodeType="afterEffect" fill="hold" presetClass="entr" presetID="2" presetSubtype="8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75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75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nodeType="afterEffect" fill="hold" presetClass="entr" presetID="2" presetSubtype="8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4" dur="75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" dur="75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503640" y="225720"/>
            <a:ext cx="9071280" cy="4388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latin typeface="Arial"/>
              </a:rPr>
              <a:t>More than 1 in 3 young people have experienced cyber threats online.</a:t>
            </a:r>
            <a:br/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latin typeface="Arial"/>
              </a:rPr>
              <a:t>Over 25 percent of adolescents and teens have been bullied repeatedly through their cell phones or the Internet.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773280" y="5078880"/>
            <a:ext cx="822924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National Crime Prevention Council, “Cyberbullying”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i-SAFE Inc., “Cyber Bullying: Statistics and Tips”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Richard Webster, Harford County Examiner, “From cyber bullying to sexting: What on your kids’ cell?”</a:t>
            </a: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46" dur="indefinite" restart="never" nodeType="tmRoot">
          <p:childTnLst>
            <p:seq>
              <p:cTn id="4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529560" y="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d1c24"/>
                </a:solidFill>
                <a:latin typeface="Arial"/>
                <a:ea typeface="DejaVu Sans"/>
              </a:rPr>
              <a:t>Related Work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-274320" y="274320"/>
            <a:ext cx="9879120" cy="456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TextShape 3"/>
          <p:cNvSpPr txBox="1"/>
          <p:nvPr/>
        </p:nvSpPr>
        <p:spPr>
          <a:xfrm>
            <a:off x="457200" y="946080"/>
            <a:ext cx="237744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000" spc="-1" strike="noStrike">
                <a:latin typeface="Arial"/>
              </a:rPr>
              <a:t>Motivation</a:t>
            </a:r>
            <a:endParaRPr b="1" lang="en-US" sz="2000" spc="-1" strike="noStrike">
              <a:latin typeface="Arial"/>
            </a:endParaRPr>
          </a:p>
        </p:txBody>
      </p:sp>
      <p:sp>
        <p:nvSpPr>
          <p:cNvPr id="175" name="TextShape 4"/>
          <p:cNvSpPr txBox="1"/>
          <p:nvPr/>
        </p:nvSpPr>
        <p:spPr>
          <a:xfrm>
            <a:off x="457200" y="2214000"/>
            <a:ext cx="237744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000" spc="-1" strike="noStrike">
                <a:latin typeface="Arial"/>
              </a:rPr>
              <a:t>Main Problem</a:t>
            </a:r>
            <a:endParaRPr b="1" lang="en-US" sz="2000" spc="-1" strike="noStrike">
              <a:latin typeface="Arial"/>
            </a:endParaRPr>
          </a:p>
        </p:txBody>
      </p:sp>
      <p:sp>
        <p:nvSpPr>
          <p:cNvPr id="176" name="TextShape 5"/>
          <p:cNvSpPr txBox="1"/>
          <p:nvPr/>
        </p:nvSpPr>
        <p:spPr>
          <a:xfrm>
            <a:off x="457200" y="3375360"/>
            <a:ext cx="237744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000" spc="-1" strike="noStrike">
                <a:latin typeface="Arial"/>
              </a:rPr>
              <a:t>Contribution</a:t>
            </a:r>
            <a:endParaRPr b="1" lang="en-US" sz="2000" spc="-1" strike="noStrike">
              <a:latin typeface="Arial"/>
            </a:endParaRPr>
          </a:p>
        </p:txBody>
      </p:sp>
      <p:sp>
        <p:nvSpPr>
          <p:cNvPr id="177" name="TextShape 6"/>
          <p:cNvSpPr txBox="1"/>
          <p:nvPr/>
        </p:nvSpPr>
        <p:spPr>
          <a:xfrm>
            <a:off x="457200" y="4389120"/>
            <a:ext cx="237744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000" spc="-1" strike="noStrike">
                <a:latin typeface="Arial"/>
              </a:rPr>
              <a:t>Precision</a:t>
            </a:r>
            <a:endParaRPr b="1" lang="en-US" sz="2000" spc="-1" strike="noStrike">
              <a:latin typeface="Arial"/>
            </a:endParaRPr>
          </a:p>
        </p:txBody>
      </p:sp>
      <p:sp>
        <p:nvSpPr>
          <p:cNvPr id="178" name="TextShape 7"/>
          <p:cNvSpPr txBox="1"/>
          <p:nvPr/>
        </p:nvSpPr>
        <p:spPr>
          <a:xfrm>
            <a:off x="731520" y="1463040"/>
            <a:ext cx="82296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The current efforts of detecting cyberbullying are largely absent or naive.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TextShape 8"/>
          <p:cNvSpPr txBox="1"/>
          <p:nvPr/>
        </p:nvSpPr>
        <p:spPr>
          <a:xfrm>
            <a:off x="731520" y="2587680"/>
            <a:ext cx="82296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The problem is to tackle the various forms of cyberbullying cases.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Shape 9"/>
          <p:cNvSpPr txBox="1"/>
          <p:nvPr/>
        </p:nvSpPr>
        <p:spPr>
          <a:xfrm>
            <a:off x="640080" y="3805200"/>
            <a:ext cx="82296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They made a new prototype for automatic cyberbullying detection.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TextShape 10"/>
          <p:cNvSpPr txBox="1"/>
          <p:nvPr/>
        </p:nvSpPr>
        <p:spPr>
          <a:xfrm>
            <a:off x="548640" y="4754880"/>
            <a:ext cx="82296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69.0% precision using SVM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48" dur="indefinite" restart="never" nodeType="tmRoot">
          <p:childTnLst>
            <p:seq>
              <p:cTn id="4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529560" y="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d1c24"/>
                </a:solidFill>
                <a:latin typeface="Arial"/>
                <a:ea typeface="DejaVu Sans"/>
              </a:rPr>
              <a:t>Related Work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113760" y="1021680"/>
            <a:ext cx="9879120" cy="456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TextShape 3"/>
          <p:cNvSpPr txBox="1"/>
          <p:nvPr/>
        </p:nvSpPr>
        <p:spPr>
          <a:xfrm>
            <a:off x="457200" y="946080"/>
            <a:ext cx="237744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000" spc="-1" strike="noStrike">
                <a:latin typeface="Arial"/>
              </a:rPr>
              <a:t>Motivation</a:t>
            </a:r>
            <a:endParaRPr b="1" lang="en-US" sz="2000" spc="-1" strike="noStrike">
              <a:latin typeface="Arial"/>
            </a:endParaRPr>
          </a:p>
        </p:txBody>
      </p:sp>
      <p:sp>
        <p:nvSpPr>
          <p:cNvPr id="185" name="TextShape 4"/>
          <p:cNvSpPr txBox="1"/>
          <p:nvPr/>
        </p:nvSpPr>
        <p:spPr>
          <a:xfrm>
            <a:off x="457200" y="2214000"/>
            <a:ext cx="237744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000" spc="-1" strike="noStrike">
                <a:latin typeface="Arial"/>
              </a:rPr>
              <a:t>Main Problem</a:t>
            </a:r>
            <a:endParaRPr b="1" lang="en-US" sz="2000" spc="-1" strike="noStrike">
              <a:latin typeface="Arial"/>
            </a:endParaRPr>
          </a:p>
        </p:txBody>
      </p:sp>
      <p:sp>
        <p:nvSpPr>
          <p:cNvPr id="186" name="TextShape 5"/>
          <p:cNvSpPr txBox="1"/>
          <p:nvPr/>
        </p:nvSpPr>
        <p:spPr>
          <a:xfrm>
            <a:off x="457200" y="3375360"/>
            <a:ext cx="237744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000" spc="-1" strike="noStrike">
                <a:latin typeface="Arial"/>
              </a:rPr>
              <a:t>Contribution</a:t>
            </a:r>
            <a:endParaRPr b="1" lang="en-US" sz="2000" spc="-1" strike="noStrike">
              <a:latin typeface="Arial"/>
            </a:endParaRPr>
          </a:p>
        </p:txBody>
      </p:sp>
      <p:sp>
        <p:nvSpPr>
          <p:cNvPr id="187" name="TextShape 6"/>
          <p:cNvSpPr txBox="1"/>
          <p:nvPr/>
        </p:nvSpPr>
        <p:spPr>
          <a:xfrm>
            <a:off x="457200" y="4389120"/>
            <a:ext cx="237744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000" spc="-1" strike="noStrike">
                <a:latin typeface="Arial"/>
              </a:rPr>
              <a:t>Precision</a:t>
            </a:r>
            <a:endParaRPr b="1" lang="en-US" sz="2000" spc="-1" strike="noStrike">
              <a:latin typeface="Arial"/>
            </a:endParaRPr>
          </a:p>
        </p:txBody>
      </p:sp>
      <p:sp>
        <p:nvSpPr>
          <p:cNvPr id="188" name="TextShape 7"/>
          <p:cNvSpPr txBox="1"/>
          <p:nvPr/>
        </p:nvSpPr>
        <p:spPr>
          <a:xfrm>
            <a:off x="731520" y="1371600"/>
            <a:ext cx="926136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There is an enormous amount of information to manually flag offensive comments or posts. So an automatic classifier that is fast and effective is needed to solve this problem.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9" name="TextShape 8"/>
          <p:cNvSpPr txBox="1"/>
          <p:nvPr/>
        </p:nvSpPr>
        <p:spPr>
          <a:xfrm>
            <a:off x="731520" y="2587680"/>
            <a:ext cx="82296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There are challenges like: special characters in comments and the detection of insults and offensive comments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0" name="TextShape 9"/>
          <p:cNvSpPr txBox="1"/>
          <p:nvPr/>
        </p:nvSpPr>
        <p:spPr>
          <a:xfrm>
            <a:off x="640080" y="3805200"/>
            <a:ext cx="82296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They proposed 2 new hypotheses for detecting cyberbullying and it has increased the precision by 4 percent.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1" name="TextShape 10"/>
          <p:cNvSpPr txBox="1"/>
          <p:nvPr/>
        </p:nvSpPr>
        <p:spPr>
          <a:xfrm>
            <a:off x="548640" y="4754880"/>
            <a:ext cx="82296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70.0% precision using SVM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64.0% precision using logistic regression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0" dur="indefinite" restart="never" nodeType="tmRoot">
          <p:childTnLst>
            <p:seq>
              <p:cTn id="5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503640" y="22572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d1c24"/>
                </a:solidFill>
                <a:latin typeface="Arial"/>
                <a:ea typeface="DejaVu Sans"/>
              </a:rPr>
              <a:t>Problem Statement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91080" y="1828440"/>
            <a:ext cx="9966600" cy="338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2" dur="indefinite" restart="never" nodeType="tmRoot">
          <p:childTnLst>
            <p:seq>
              <p:cTn id="5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503640" y="22572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ed1c24"/>
                </a:solidFill>
                <a:latin typeface="Arial"/>
                <a:ea typeface="DejaVu Sans"/>
              </a:rPr>
              <a:t>System overview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95" name="Picture 174" descr=""/>
          <p:cNvPicPr/>
          <p:nvPr/>
        </p:nvPicPr>
        <p:blipFill>
          <a:blip r:embed="rId1"/>
          <a:stretch/>
        </p:blipFill>
        <p:spPr>
          <a:xfrm>
            <a:off x="1371240" y="1279800"/>
            <a:ext cx="7201440" cy="4342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4" dur="indefinite" restart="never" nodeType="tmRoot">
          <p:childTnLst>
            <p:seq>
              <p:cTn id="5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1010</TotalTime>
  <Application>LibreOffice/6.0.4.2$Windows_X86_64 LibreOffice_project/9b0d9b32d5dcda91d2f1a96dc04c645c450872bf</Application>
  <Words>480</Words>
  <Paragraphs>112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2018-09-17T19:52:58Z</dcterms:created>
  <dc:creator/>
  <dc:description/>
  <dc:language>en-US</dc:language>
  <cp:lastModifiedBy/>
  <dcterms:modified xsi:type="dcterms:W3CDTF">2018-09-23T19:52:59Z</dcterms:modified>
  <cp:revision>18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