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4.jpeg" ContentType="image/jpeg"/>
  <Override PartName="/ppt/media/image5.png" ContentType="image/png"/>
  <Override PartName="/ppt/media/image3.jpeg" ContentType="image/jpeg"/>
  <Override PartName="/ppt/media/image6.jpeg" ContentType="image/jpeg"/>
  <Override PartName="/ppt/media/image7.png" ContentType="image/png"/>
  <Override PartName="/ppt/media/image8.jpeg" ContentType="image/jpeg"/>
  <Override PartName="/ppt/media/image10.jpeg" ContentType="image/jpeg"/>
  <Override PartName="/ppt/media/image11.jpeg" ContentType="image/jpe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60" y="215640"/>
            <a:ext cx="502920" cy="80892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60" y="215640"/>
            <a:ext cx="502920" cy="80892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6;p1" descr=""/>
          <p:cNvPicPr/>
          <p:nvPr/>
        </p:nvPicPr>
        <p:blipFill>
          <a:blip r:embed="rId2"/>
          <a:stretch/>
        </p:blipFill>
        <p:spPr>
          <a:xfrm>
            <a:off x="6120" y="0"/>
            <a:ext cx="10079640" cy="323640"/>
          </a:xfrm>
          <a:prstGeom prst="rect">
            <a:avLst/>
          </a:prstGeom>
          <a:ln>
            <a:noFill/>
          </a:ln>
        </p:spPr>
      </p:pic>
      <p:pic>
        <p:nvPicPr>
          <p:cNvPr id="155" name="Google Shape;7;p1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79640" cy="323640"/>
          </a:xfrm>
          <a:prstGeom prst="rect">
            <a:avLst/>
          </a:prstGeom>
          <a:ln>
            <a:noFill/>
          </a:ln>
        </p:spPr>
      </p:pic>
      <p:sp>
        <p:nvSpPr>
          <p:cNvPr id="156" name="CustomShape 1"/>
          <p:cNvSpPr/>
          <p:nvPr/>
        </p:nvSpPr>
        <p:spPr>
          <a:xfrm>
            <a:off x="1728360" y="5400360"/>
            <a:ext cx="234792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221360" y="5400360"/>
            <a:ext cx="319464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7659720" y="5400360"/>
            <a:ext cx="234792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0B277227-F149-4AF8-BFD6-EDC3DD695285}" type="slidenum">
              <a:rPr b="0" lang="en-US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image" Target="../media/image10.jpe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360" y="0"/>
            <a:ext cx="10079640" cy="4205880"/>
          </a:xfrm>
          <a:custGeom>
            <a:avLst/>
            <a:gdLst/>
            <a:ahLst/>
            <a:rect l="l" t="t" r="r" b="b"/>
            <a:pathLst>
              <a:path w="28001" h="11685">
                <a:moveTo>
                  <a:pt x="0" y="11684"/>
                </a:moveTo>
                <a:cubicBezTo>
                  <a:pt x="0" y="7789"/>
                  <a:pt x="0" y="3895"/>
                  <a:pt x="0" y="0"/>
                </a:cubicBezTo>
                <a:cubicBezTo>
                  <a:pt x="9333" y="0"/>
                  <a:pt x="18667" y="0"/>
                  <a:pt x="28000" y="0"/>
                </a:cubicBezTo>
                <a:cubicBezTo>
                  <a:pt x="28000" y="3895"/>
                  <a:pt x="28000" y="7789"/>
                  <a:pt x="28000" y="11684"/>
                </a:cubicBezTo>
                <a:cubicBezTo>
                  <a:pt x="18667" y="11684"/>
                  <a:pt x="9333" y="11684"/>
                  <a:pt x="0" y="11684"/>
                </a:cubicBezTo>
              </a:path>
            </a:pathLst>
          </a:cu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2"/>
          <p:cNvSpPr/>
          <p:nvPr/>
        </p:nvSpPr>
        <p:spPr>
          <a:xfrm>
            <a:off x="199800" y="4251960"/>
            <a:ext cx="217656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John Hani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Mohamed Nashaat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Mostafa Ahmed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Zeyad Emad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7384680" y="4480200"/>
            <a:ext cx="2946960" cy="14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Under supervision of 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Dr. Eslam Amer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Eng. Menna Gamil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3912480" y="-91080"/>
            <a:ext cx="660204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Cyberbulling Detection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c7243a"/>
                </a:solidFill>
                <a:latin typeface="Arial"/>
                <a:ea typeface="Arial"/>
              </a:rPr>
              <a:t>Pre-Processing Cont.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504000" y="1656000"/>
            <a:ext cx="9071280" cy="33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4100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Normalization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This is 2 test messages”</a:t>
            </a:r>
            <a:endParaRPr b="0" lang="en-US" sz="1800" spc="-1" strike="noStrike">
              <a:latin typeface="Arial"/>
            </a:endParaRPr>
          </a:p>
          <a:p>
            <a:pPr lvl="1" marL="864000" indent="-367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Font typeface="Noto Sans Symbols"/>
              <a:buChar char="−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Replace Numbers        “this is two test messages”</a:t>
            </a:r>
            <a:endParaRPr b="0" lang="en-US" sz="2800" spc="-1" strike="noStrike">
              <a:latin typeface="Arial"/>
            </a:endParaRPr>
          </a:p>
          <a:p>
            <a:pPr lvl="1" marL="864000" indent="-367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Remove Stop-Words   [“two”,”test”,”messages”]</a:t>
            </a:r>
            <a:endParaRPr b="0" lang="en-US" sz="2800" spc="-1" strike="noStrike">
              <a:latin typeface="Arial"/>
            </a:endParaRPr>
          </a:p>
          <a:p>
            <a:pPr lvl="1" marL="864000" indent="-367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Stemming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  [“two”,”test”,”message”]</a:t>
            </a:r>
            <a:endParaRPr b="0" lang="en-US" sz="2800" spc="-1" strike="noStrike">
              <a:latin typeface="Arial"/>
            </a:endParaRPr>
          </a:p>
          <a:p>
            <a:pPr lvl="1" marL="864000" indent="-367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Lemmatize 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86" dur="indefinite" restart="never" nodeType="tmRoot">
          <p:childTnLst>
            <p:seq>
              <p:cTn id="87" dur="indefinite" nodeType="mainSeq">
                <p:childTnLst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" dur="1000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" dur="1000"/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" dur="1000"/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" dur="1000"/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2" dur="1000"/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" dur="1000"/>
                                        <p:tgtEl>
                                          <p:spTgt spid="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Arial"/>
                <a:ea typeface="Arial"/>
              </a:rPr>
              <a:t>Feature Extraction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504000" y="1656000"/>
            <a:ext cx="9071280" cy="2958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57200" indent="-4060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TF-IDF (Long Text Only)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060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N-Gram (Long Text Only)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060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Contextual Analysis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060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Sentiment Analysis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8" dur="indefinite" restart="never" nodeType="tmRoot">
          <p:childTnLst>
            <p:seq>
              <p:cTn id="11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c7243a"/>
                </a:solidFill>
                <a:latin typeface="Arial"/>
                <a:ea typeface="Arial"/>
              </a:rPr>
              <a:t>Processing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504000" y="1656000"/>
            <a:ext cx="9071280" cy="295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Classifiers:</a:t>
            </a:r>
            <a:endParaRPr b="0" lang="en-US" sz="25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Font typeface="Noto Sans Symbols"/>
              <a:buChar char="−"/>
            </a:pPr>
            <a:r>
              <a:rPr b="1" lang="en-US" sz="2190" spc="-1" strike="noStrike">
                <a:solidFill>
                  <a:srgbClr val="000000"/>
                </a:solidFill>
                <a:latin typeface="Arial"/>
                <a:ea typeface="Arial"/>
              </a:rPr>
              <a:t>Support Vector Machine (SVM)</a:t>
            </a:r>
            <a:endParaRPr b="0" lang="en-US" sz="219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b="1" lang="en-US" sz="2190" spc="-1" strike="noStrike">
                <a:solidFill>
                  <a:srgbClr val="000000"/>
                </a:solidFill>
                <a:latin typeface="Arial"/>
                <a:ea typeface="Arial"/>
              </a:rPr>
              <a:t>Random Forest</a:t>
            </a:r>
            <a:endParaRPr b="0" lang="en-US" sz="2190" spc="-1" strike="noStrike">
              <a:latin typeface="Arial"/>
            </a:endParaRPr>
          </a:p>
        </p:txBody>
      </p:sp>
    </p:spTree>
  </p:cSld>
  <p:timing>
    <p:tnLst>
      <p:par>
        <p:cTn id="120" dur="indefinite" restart="never" nodeType="tmRoot">
          <p:childTnLst>
            <p:seq>
              <p:cTn id="12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c7243a"/>
                </a:solidFill>
                <a:latin typeface="Arial"/>
                <a:ea typeface="Arial"/>
              </a:rPr>
              <a:t>System Modeling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45" name="Google Shape;147;p31" descr=""/>
          <p:cNvPicPr/>
          <p:nvPr/>
        </p:nvPicPr>
        <p:blipFill>
          <a:blip r:embed="rId1"/>
          <a:stretch/>
        </p:blipFill>
        <p:spPr>
          <a:xfrm>
            <a:off x="819720" y="1372680"/>
            <a:ext cx="7373160" cy="393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2" dur="indefinite" restart="never" nodeType="tmRoot">
          <p:childTnLst>
            <p:seq>
              <p:cTn id="12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503640" y="22572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Any Questions?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24" dur="indefinite" restart="never" nodeType="tmRoot">
          <p:childTnLst>
            <p:seq>
              <p:cTn id="12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03640" y="22572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6d6f"/>
                </a:solidFill>
                <a:latin typeface="Arial"/>
                <a:ea typeface="DejaVu Sans"/>
              </a:rPr>
              <a:t>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438480" y="183096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Related work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Problem Statement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System overview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Project Deliverables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503640" y="22572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ed1c24"/>
                </a:solidFill>
                <a:latin typeface="Arial"/>
                <a:ea typeface="DejaVu Sans"/>
              </a:rPr>
              <a:t>Introduction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-15840" y="1006560"/>
            <a:ext cx="1005768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Use superior strength or influence to intimidate someone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05" name="Picture 1" descr=""/>
          <p:cNvPicPr/>
          <p:nvPr/>
        </p:nvPicPr>
        <p:blipFill>
          <a:blip r:embed="rId1"/>
          <a:stretch/>
        </p:blipFill>
        <p:spPr>
          <a:xfrm>
            <a:off x="4568040" y="1831320"/>
            <a:ext cx="2925360" cy="1671480"/>
          </a:xfrm>
          <a:prstGeom prst="rect">
            <a:avLst/>
          </a:prstGeom>
          <a:ln>
            <a:noFill/>
          </a:ln>
        </p:spPr>
      </p:pic>
      <p:pic>
        <p:nvPicPr>
          <p:cNvPr id="206" name="Picture 2" descr=""/>
          <p:cNvPicPr/>
          <p:nvPr/>
        </p:nvPicPr>
        <p:blipFill>
          <a:blip r:embed="rId2"/>
          <a:stretch/>
        </p:blipFill>
        <p:spPr>
          <a:xfrm>
            <a:off x="316080" y="1831320"/>
            <a:ext cx="2925360" cy="1519200"/>
          </a:xfrm>
          <a:prstGeom prst="rect">
            <a:avLst/>
          </a:prstGeom>
          <a:ln>
            <a:noFill/>
          </a:ln>
        </p:spPr>
      </p:pic>
      <p:pic>
        <p:nvPicPr>
          <p:cNvPr id="207" name="Picture 3" descr=""/>
          <p:cNvPicPr/>
          <p:nvPr/>
        </p:nvPicPr>
        <p:blipFill>
          <a:blip r:embed="rId3"/>
          <a:stretch/>
        </p:blipFill>
        <p:spPr>
          <a:xfrm>
            <a:off x="4568040" y="3607560"/>
            <a:ext cx="2925360" cy="1946520"/>
          </a:xfrm>
          <a:prstGeom prst="rect">
            <a:avLst/>
          </a:prstGeom>
          <a:ln>
            <a:noFill/>
          </a:ln>
        </p:spPr>
      </p:pic>
      <p:pic>
        <p:nvPicPr>
          <p:cNvPr id="208" name="Picture 4" descr=""/>
          <p:cNvPicPr/>
          <p:nvPr/>
        </p:nvPicPr>
        <p:blipFill>
          <a:blip r:embed="rId4"/>
          <a:stretch/>
        </p:blipFill>
        <p:spPr>
          <a:xfrm>
            <a:off x="331920" y="3345480"/>
            <a:ext cx="2925360" cy="240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nodeType="afterEffect" fill="hold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" dur="75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75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nodeType="afterEffect" fill="hold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75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75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nodeType="afterEffect" fill="hold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" dur="75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75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03640" y="132624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Cyberbullying has been manifesting our youth for quite sometime, due to them being involved in one form of social media communication or another.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10" name="Picture 3" descr=""/>
          <p:cNvPicPr/>
          <p:nvPr/>
        </p:nvPicPr>
        <p:blipFill>
          <a:blip r:embed="rId1"/>
          <a:stretch/>
        </p:blipFill>
        <p:spPr>
          <a:xfrm>
            <a:off x="6869160" y="3183840"/>
            <a:ext cx="2925360" cy="1645200"/>
          </a:xfrm>
          <a:prstGeom prst="rect">
            <a:avLst/>
          </a:prstGeom>
          <a:ln>
            <a:noFill/>
          </a:ln>
        </p:spPr>
      </p:pic>
      <p:pic>
        <p:nvPicPr>
          <p:cNvPr id="211" name="Picture 4" descr=""/>
          <p:cNvPicPr/>
          <p:nvPr/>
        </p:nvPicPr>
        <p:blipFill>
          <a:blip r:embed="rId2"/>
          <a:stretch/>
        </p:blipFill>
        <p:spPr>
          <a:xfrm>
            <a:off x="468360" y="3245040"/>
            <a:ext cx="2925360" cy="1523160"/>
          </a:xfrm>
          <a:prstGeom prst="rect">
            <a:avLst/>
          </a:prstGeom>
          <a:ln>
            <a:noFill/>
          </a:ln>
        </p:spPr>
      </p:pic>
      <p:pic>
        <p:nvPicPr>
          <p:cNvPr id="212" name="Picture 2" descr=""/>
          <p:cNvPicPr/>
          <p:nvPr/>
        </p:nvPicPr>
        <p:blipFill>
          <a:blip r:embed="rId3"/>
          <a:stretch/>
        </p:blipFill>
        <p:spPr>
          <a:xfrm>
            <a:off x="3778200" y="3183840"/>
            <a:ext cx="2709000" cy="223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8" dur="indefinite" restart="never" nodeType="tmRoot">
          <p:childTnLst>
            <p:seq>
              <p:cTn id="29" dur="indefinite" nodeType="mainSeq">
                <p:childTnLst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" dur="75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75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nodeType="afterEffect" fill="hold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75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75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nodeType="afterEffect" fill="hold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" dur="75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" dur="75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503640" y="225720"/>
            <a:ext cx="9070920" cy="438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latin typeface="Arial"/>
              </a:rPr>
              <a:t>More than 1 in 3 young people have experienced cyber threats online.</a:t>
            </a:r>
            <a:br/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latin typeface="Arial"/>
              </a:rPr>
              <a:t>Over 25 percent of adolescents and teens have been bullied repeatedly through their cell phones or the Internet.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773280" y="5078880"/>
            <a:ext cx="822888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National Crime Prevention Council, “Cyberbullying”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i-SAFE Inc., “Cyber Bullying: Statistics and Tips”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Richard Webster, Harford County Examiner, “From cyber bullying to sexting: What on your kids’ cell?”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46" dur="indefinite" restart="never" nodeType="tmRoot">
          <p:childTnLst>
            <p:seq>
              <p:cTn id="4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529560" y="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d1c24"/>
                </a:solidFill>
                <a:latin typeface="Arial"/>
                <a:ea typeface="DejaVu Sans"/>
              </a:rPr>
              <a:t>Related Work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-274320" y="274320"/>
            <a:ext cx="9878760" cy="456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3"/>
          <p:cNvSpPr/>
          <p:nvPr/>
        </p:nvSpPr>
        <p:spPr>
          <a:xfrm>
            <a:off x="457200" y="946080"/>
            <a:ext cx="2377080" cy="3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Motivation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457200" y="2214000"/>
            <a:ext cx="2377080" cy="3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Main Problem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9" name="CustomShape 5"/>
          <p:cNvSpPr/>
          <p:nvPr/>
        </p:nvSpPr>
        <p:spPr>
          <a:xfrm>
            <a:off x="457200" y="3375360"/>
            <a:ext cx="2377080" cy="3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Contribution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0" name="CustomShape 6"/>
          <p:cNvSpPr/>
          <p:nvPr/>
        </p:nvSpPr>
        <p:spPr>
          <a:xfrm>
            <a:off x="457200" y="4389120"/>
            <a:ext cx="2377080" cy="3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Precision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1" name="CustomShape 7"/>
          <p:cNvSpPr/>
          <p:nvPr/>
        </p:nvSpPr>
        <p:spPr>
          <a:xfrm>
            <a:off x="457200" y="1463040"/>
            <a:ext cx="950976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Most of the technical studies have focused on the detection of cyberbullying through identifying harassing comments rather than preventing the incidents by detecting the bullies.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2" name="CustomShape 8"/>
          <p:cNvSpPr/>
          <p:nvPr/>
        </p:nvSpPr>
        <p:spPr>
          <a:xfrm>
            <a:off x="640080" y="3805200"/>
            <a:ext cx="92354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They used three machine learning methods: a Naive Bayes classiﬁer, a classiﬁer based on decision trees and Support Vector Machines (SVM) with a linear kernel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CustomShape 9"/>
          <p:cNvSpPr/>
          <p:nvPr/>
        </p:nvSpPr>
        <p:spPr>
          <a:xfrm>
            <a:off x="548640" y="4754880"/>
            <a:ext cx="82292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The discrimination capacity of the MCES was 0.72..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8" dur="indefinite" restart="never" nodeType="tmRoot">
          <p:childTnLst>
            <p:seq>
              <p:cTn id="4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529560" y="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d1c24"/>
                </a:solidFill>
                <a:latin typeface="Arial"/>
                <a:ea typeface="DejaVu Sans"/>
              </a:rPr>
              <a:t>Related Work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113760" y="1021680"/>
            <a:ext cx="9878760" cy="456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3"/>
          <p:cNvSpPr/>
          <p:nvPr/>
        </p:nvSpPr>
        <p:spPr>
          <a:xfrm>
            <a:off x="457200" y="946080"/>
            <a:ext cx="2377080" cy="3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Motivation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457200" y="2214000"/>
            <a:ext cx="2377080" cy="3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Main Problem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8" name="CustomShape 5"/>
          <p:cNvSpPr/>
          <p:nvPr/>
        </p:nvSpPr>
        <p:spPr>
          <a:xfrm>
            <a:off x="457200" y="3375360"/>
            <a:ext cx="2377080" cy="3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Contribution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9" name="CustomShape 6"/>
          <p:cNvSpPr/>
          <p:nvPr/>
        </p:nvSpPr>
        <p:spPr>
          <a:xfrm>
            <a:off x="457200" y="4389120"/>
            <a:ext cx="2377080" cy="3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Precision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0" name="CustomShape 7"/>
          <p:cNvSpPr/>
          <p:nvPr/>
        </p:nvSpPr>
        <p:spPr>
          <a:xfrm>
            <a:off x="731520" y="1371600"/>
            <a:ext cx="926100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There is an enormous amount of information to manually flag offensive comments or posts. So an automatic classifier that is fast and effective is needed to solve this problem.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1" name="CustomShape 8"/>
          <p:cNvSpPr/>
          <p:nvPr/>
        </p:nvSpPr>
        <p:spPr>
          <a:xfrm>
            <a:off x="731520" y="2587680"/>
            <a:ext cx="82292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There are challenges like: special characters in comments and the detection of insults and offensive comments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2" name="CustomShape 9"/>
          <p:cNvSpPr/>
          <p:nvPr/>
        </p:nvSpPr>
        <p:spPr>
          <a:xfrm>
            <a:off x="640080" y="3805200"/>
            <a:ext cx="82292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They proposed 2 new hypotheses for detecting cyberbullying and it has increased the precision by 4 percent.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3" name="CustomShape 10"/>
          <p:cNvSpPr/>
          <p:nvPr/>
        </p:nvSpPr>
        <p:spPr>
          <a:xfrm>
            <a:off x="548640" y="4754880"/>
            <a:ext cx="82292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70.0% precision using SVM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64.0% precision using logistic regression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0" dur="indefinite" restart="never" nodeType="tmRoot">
          <p:childTnLst>
            <p:seq>
              <p:cTn id="5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503640" y="22572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d1c24"/>
                </a:solidFill>
                <a:latin typeface="Arial"/>
                <a:ea typeface="DejaVu Sans"/>
              </a:rPr>
              <a:t>Problem Statement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91080" y="1828440"/>
            <a:ext cx="9966240" cy="33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2" dur="indefinite" restart="never" nodeType="tmRoot">
          <p:childTnLst>
            <p:seq>
              <p:cTn id="5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c7243a"/>
                </a:solidFill>
                <a:latin typeface="Arial"/>
                <a:ea typeface="Arial"/>
              </a:rPr>
              <a:t>Pre-Processing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504000" y="1656000"/>
            <a:ext cx="9071280" cy="35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Removing Noise</a:t>
            </a:r>
            <a:endParaRPr b="0" lang="en-US" sz="3200" spc="-1" strike="noStrike">
              <a:latin typeface="Arial"/>
            </a:endParaRPr>
          </a:p>
          <a:p>
            <a:pPr marL="43200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      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&lt;h1&gt;THIS IS A TEST MESSAGE “/n”&lt;/h1&gt;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Font typeface="Noto Sans Symbols"/>
              <a:buChar char="−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Strip HTML 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“THIS IS A TEST MESSAGE “\n””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Remove Encoding Parts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“THIS IS A TEST MESSAGE”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Lower Text 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“this is a test message”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Noto Sans Symbols"/>
              <a:buChar char="−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Tokenize Text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[“this”,”is”,”a”,”test”,”message”]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4" dur="indefinite" restart="never" nodeType="tmRoot">
          <p:childTnLst>
            <p:seq>
              <p:cTn id="55" dur="indefinite" nodeType="mainSeq">
                <p:childTnLst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" dur="10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" dur="10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" dur="10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" dur="1000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" dur="1000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" dur="1000"/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</TotalTime>
  <Application>LibreOffice/6.0.4.2$Windows_X86_64 LibreOffice_project/9b0d9b32d5dcda91d2f1a96dc04c645c450872bf</Application>
  <Words>480</Words>
  <Paragraphs>112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2018-09-17T19:52:58Z</dcterms:created>
  <dc:creator/>
  <dc:description/>
  <dc:language>en-US</dc:language>
  <cp:lastModifiedBy/>
  <dcterms:modified xsi:type="dcterms:W3CDTF">2018-09-24T19:16:17Z</dcterms:modified>
  <cp:revision>19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