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notesMasterIdLst>
    <p:notesMasterId r:id="rId26"/>
  </p:notesMasterIdLst>
  <p:handoutMasterIdLst>
    <p:handoutMasterId r:id="rId27"/>
  </p:handoutMasterIdLst>
  <p:sldIdLst>
    <p:sldId id="256" r:id="rId7"/>
    <p:sldId id="257" r:id="rId8"/>
    <p:sldId id="258" r:id="rId9"/>
    <p:sldId id="260" r:id="rId10"/>
    <p:sldId id="276" r:id="rId11"/>
    <p:sldId id="275" r:id="rId12"/>
    <p:sldId id="266" r:id="rId13"/>
    <p:sldId id="267" r:id="rId14"/>
    <p:sldId id="273" r:id="rId15"/>
    <p:sldId id="261" r:id="rId16"/>
    <p:sldId id="262" r:id="rId17"/>
    <p:sldId id="265" r:id="rId18"/>
    <p:sldId id="264" r:id="rId19"/>
    <p:sldId id="268" r:id="rId20"/>
    <p:sldId id="263" r:id="rId21"/>
    <p:sldId id="269" r:id="rId22"/>
    <p:sldId id="270" r:id="rId23"/>
    <p:sldId id="271" r:id="rId24"/>
    <p:sldId id="272" r:id="rId25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Egypt</a:t>
            </a:r>
            <a:r>
              <a:rPr lang="en-US" baseline="0" dirty="0" smtClean="0"/>
              <a:t> Teenagers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Bullied</c:v>
                </c:pt>
                <c:pt idx="1">
                  <c:v>Non Bullied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</c:v>
                </c:pt>
                <c:pt idx="1">
                  <c:v>0.3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Cyberbullying</a:t>
            </a:r>
            <a:r>
              <a:rPr lang="en-US" baseline="0" dirty="0" smtClean="0"/>
              <a:t> around the world 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CyberBullied</c:v>
                </c:pt>
                <c:pt idx="1">
                  <c:v>NonCyberbullied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158087270341211"/>
          <c:y val="0.88051131889763778"/>
          <c:w val="0.45100492125984254"/>
          <c:h val="6.01136811023621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D20B6-00E0-4394-8EBC-2A4E116D7AB9}" type="datetimeFigureOut">
              <a:rPr lang="en-US" smtClean="0"/>
              <a:t>04-Feb-19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CF121-C3A5-4E05-9FF4-63927C0F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199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D2A5F-8DA2-4550-9EBA-757A4FF4A223}" type="datetimeFigureOut">
              <a:rPr lang="en-US" smtClean="0"/>
              <a:t>04-Feb-19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2948E-1995-4CE2-B5FA-F25F5E7F8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76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2948E-1995-4CE2-B5FA-F25F5E7F8F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34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0" y="0"/>
            <a:ext cx="9137880" cy="5191920"/>
          </a:xfrm>
          <a:custGeom>
            <a:avLst/>
            <a:gdLst/>
            <a:ahLst/>
            <a:cxnLst/>
            <a:rect l="l" t="t" r="r" b="b"/>
            <a:pathLst>
              <a:path w="28001" h="11685">
                <a:moveTo>
                  <a:pt x="0" y="11684"/>
                </a:moveTo>
                <a:cubicBezTo>
                  <a:pt x="0" y="7789"/>
                  <a:pt x="0" y="3895"/>
                  <a:pt x="0" y="0"/>
                </a:cubicBezTo>
                <a:cubicBezTo>
                  <a:pt x="9333" y="0"/>
                  <a:pt x="18667" y="0"/>
                  <a:pt x="28000" y="0"/>
                </a:cubicBezTo>
                <a:cubicBezTo>
                  <a:pt x="28000" y="3895"/>
                  <a:pt x="28000" y="7789"/>
                  <a:pt x="28000" y="11684"/>
                </a:cubicBezTo>
                <a:cubicBezTo>
                  <a:pt x="18667" y="11684"/>
                  <a:pt x="9333" y="11684"/>
                  <a:pt x="0" y="11684"/>
                </a:cubicBezTo>
              </a:path>
            </a:pathLst>
          </a:cu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CustomShape 2"/>
          <p:cNvSpPr/>
          <p:nvPr/>
        </p:nvSpPr>
        <p:spPr>
          <a:xfrm>
            <a:off x="181080" y="5142240"/>
            <a:ext cx="2967480" cy="196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By: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John Hani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Mohamed Nashaat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Mostafa Ahmed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Zeyad Emad </a:t>
            </a:r>
            <a:r>
              <a:rPr lang="en-US" sz="1600" b="0" strike="noStrike" spc="-1">
                <a:solidFill>
                  <a:srgbClr val="808080"/>
                </a:solidFill>
                <a:latin typeface="Arial"/>
                <a:ea typeface="DejaVu Sans"/>
              </a:rPr>
              <a:t>(Team Leader)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4295520" y="5308200"/>
            <a:ext cx="2667960" cy="17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Under supervision of 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Dr.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Eslam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Amer</a:t>
            </a:r>
            <a:r>
              <a:rPr lang="en-US" spc="-1" dirty="0" smtClean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Dr.Ammar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Eng.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Menna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Gamil</a:t>
            </a:r>
            <a:endParaRPr lang="ar-EG" sz="1800" b="0" strike="noStrike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Arial"/>
              </a:rPr>
              <a:t>Date:4\2\2019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3150720" y="4164840"/>
            <a:ext cx="5983560" cy="11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Cyberbullying Detection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232" name="Picture 2"/>
          <p:cNvPicPr/>
          <p:nvPr/>
        </p:nvPicPr>
        <p:blipFill>
          <a:blip r:embed="rId3"/>
          <a:stretch/>
        </p:blipFill>
        <p:spPr>
          <a:xfrm>
            <a:off x="7131240" y="5546520"/>
            <a:ext cx="1802520" cy="115164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527964" y="1357745"/>
            <a:ext cx="24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b="1" dirty="0" smtClean="0">
                <a:solidFill>
                  <a:schemeClr val="bg1">
                    <a:lumMod val="95000"/>
                  </a:schemeClr>
                </a:solidFill>
              </a:rPr>
              <a:t>ايذاء الاخرين لفظيآ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1460160" y="304920"/>
            <a:ext cx="584100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System Architecture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264" name="Picture 170"/>
          <p:cNvPicPr/>
          <p:nvPr/>
        </p:nvPicPr>
        <p:blipFill>
          <a:blip r:embed="rId2"/>
          <a:stretch/>
        </p:blipFill>
        <p:spPr>
          <a:xfrm>
            <a:off x="7760880" y="92160"/>
            <a:ext cx="1382400" cy="1096560"/>
          </a:xfrm>
          <a:prstGeom prst="rect">
            <a:avLst/>
          </a:prstGeom>
          <a:ln>
            <a:noFill/>
          </a:ln>
        </p:spPr>
      </p:pic>
      <p:pic>
        <p:nvPicPr>
          <p:cNvPr id="265" name="Picture 1"/>
          <p:cNvPicPr/>
          <p:nvPr/>
        </p:nvPicPr>
        <p:blipFill>
          <a:blip r:embed="rId3"/>
          <a:stretch/>
        </p:blipFill>
        <p:spPr>
          <a:xfrm>
            <a:off x="325080" y="1244520"/>
            <a:ext cx="7838640" cy="5486040"/>
          </a:xfrm>
          <a:prstGeom prst="rect">
            <a:avLst/>
          </a:prstGeom>
          <a:ln>
            <a:noFill/>
          </a:ln>
        </p:spPr>
      </p:pic>
      <p:sp>
        <p:nvSpPr>
          <p:cNvPr id="266" name="CustomShape 2"/>
          <p:cNvSpPr/>
          <p:nvPr/>
        </p:nvSpPr>
        <p:spPr>
          <a:xfrm>
            <a:off x="5935680" y="1354320"/>
            <a:ext cx="83304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Feature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Extraction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6769080" y="1354320"/>
            <a:ext cx="96480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Classifiers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685800" y="30492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Most Important Algorithm</a:t>
            </a:r>
            <a:endParaRPr lang="en-US" sz="4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Sentiment Analysis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269" name="Picture 170"/>
          <p:cNvPicPr/>
          <p:nvPr/>
        </p:nvPicPr>
        <p:blipFill>
          <a:blip r:embed="rId2"/>
          <a:stretch/>
        </p:blipFill>
        <p:spPr>
          <a:xfrm>
            <a:off x="7760880" y="92160"/>
            <a:ext cx="1382400" cy="1096560"/>
          </a:xfrm>
          <a:prstGeom prst="rect">
            <a:avLst/>
          </a:prstGeom>
          <a:ln>
            <a:noFill/>
          </a:ln>
        </p:spPr>
      </p:pic>
      <p:sp>
        <p:nvSpPr>
          <p:cNvPr id="270" name="TextShape 2"/>
          <p:cNvSpPr txBox="1"/>
          <p:nvPr/>
        </p:nvSpPr>
        <p:spPr>
          <a:xfrm>
            <a:off x="456840" y="323856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571680" indent="-5713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is Sentiment Analysis ?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marL="571680" indent="-5713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Why we chose it ?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marL="571680" indent="-5713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it works ?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2834640" y="-92160"/>
            <a:ext cx="357948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Class Diagram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295" name="Picture 2"/>
          <p:cNvPicPr/>
          <p:nvPr/>
        </p:nvPicPr>
        <p:blipFill>
          <a:blip r:embed="rId2"/>
          <a:stretch/>
        </p:blipFill>
        <p:spPr>
          <a:xfrm>
            <a:off x="0" y="603000"/>
            <a:ext cx="9143640" cy="625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731520" y="346320"/>
            <a:ext cx="602136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Non Functional Requirements</a:t>
            </a:r>
            <a:endParaRPr lang="en-US" sz="3600" b="0" strike="noStrike" spc="-1">
              <a:latin typeface="Arial"/>
            </a:endParaRPr>
          </a:p>
        </p:txBody>
      </p:sp>
      <p:grpSp>
        <p:nvGrpSpPr>
          <p:cNvPr id="275" name="Group 2"/>
          <p:cNvGrpSpPr/>
          <p:nvPr/>
        </p:nvGrpSpPr>
        <p:grpSpPr>
          <a:xfrm>
            <a:off x="-90360" y="1737360"/>
            <a:ext cx="3015360" cy="4131360"/>
            <a:chOff x="-90360" y="1737360"/>
            <a:chExt cx="3015360" cy="4131360"/>
          </a:xfrm>
        </p:grpSpPr>
        <p:sp>
          <p:nvSpPr>
            <p:cNvPr id="276" name="CustomShape 3"/>
            <p:cNvSpPr/>
            <p:nvPr/>
          </p:nvSpPr>
          <p:spPr>
            <a:xfrm>
              <a:off x="220320" y="1737360"/>
              <a:ext cx="1666800" cy="1990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77" name="Picture 2"/>
            <p:cNvPicPr/>
            <p:nvPr/>
          </p:nvPicPr>
          <p:blipFill>
            <a:blip r:embed="rId2"/>
            <a:stretch/>
          </p:blipFill>
          <p:spPr>
            <a:xfrm>
              <a:off x="608400" y="2204640"/>
              <a:ext cx="902520" cy="1070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78" name="CustomShape 4"/>
            <p:cNvSpPr/>
            <p:nvPr/>
          </p:nvSpPr>
          <p:spPr>
            <a:xfrm flipH="1">
              <a:off x="1049760" y="4253400"/>
              <a:ext cx="3240" cy="840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9" name="CustomShape 5"/>
            <p:cNvSpPr/>
            <p:nvPr/>
          </p:nvSpPr>
          <p:spPr>
            <a:xfrm>
              <a:off x="-90360" y="5229720"/>
              <a:ext cx="23119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4F81BD"/>
                  </a:solidFill>
                  <a:latin typeface="Calibri"/>
                  <a:ea typeface="DejaVu Sans"/>
                </a:rPr>
                <a:t>Have Encryption and Decryption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80" name="CustomShape 6"/>
            <p:cNvSpPr/>
            <p:nvPr/>
          </p:nvSpPr>
          <p:spPr>
            <a:xfrm>
              <a:off x="613080" y="3791880"/>
              <a:ext cx="231192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4F81BD"/>
                  </a:solidFill>
                  <a:latin typeface="Calibri"/>
                  <a:ea typeface="DejaVu Sans"/>
                </a:rPr>
                <a:t>Security</a:t>
              </a:r>
              <a:endParaRPr lang="en-US" sz="2400" b="0" strike="noStrike" spc="-1">
                <a:latin typeface="Arial"/>
              </a:endParaRPr>
            </a:p>
          </p:txBody>
        </p:sp>
      </p:grpSp>
      <p:grpSp>
        <p:nvGrpSpPr>
          <p:cNvPr id="281" name="Group 7"/>
          <p:cNvGrpSpPr/>
          <p:nvPr/>
        </p:nvGrpSpPr>
        <p:grpSpPr>
          <a:xfrm>
            <a:off x="3230640" y="1757520"/>
            <a:ext cx="2802960" cy="4318200"/>
            <a:chOff x="3230640" y="1757520"/>
            <a:chExt cx="2802960" cy="4318200"/>
          </a:xfrm>
        </p:grpSpPr>
        <p:sp>
          <p:nvSpPr>
            <p:cNvPr id="282" name="CustomShape 8"/>
            <p:cNvSpPr/>
            <p:nvPr/>
          </p:nvSpPr>
          <p:spPr>
            <a:xfrm>
              <a:off x="3435120" y="1757520"/>
              <a:ext cx="1692360" cy="1990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83" name="Picture 4"/>
            <p:cNvPicPr/>
            <p:nvPr/>
          </p:nvPicPr>
          <p:blipFill>
            <a:blip r:embed="rId3"/>
            <a:stretch/>
          </p:blipFill>
          <p:spPr>
            <a:xfrm>
              <a:off x="3853440" y="2253600"/>
              <a:ext cx="855360" cy="1013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4" name="CustomShape 9"/>
            <p:cNvSpPr/>
            <p:nvPr/>
          </p:nvSpPr>
          <p:spPr>
            <a:xfrm flipH="1">
              <a:off x="4339080" y="4417560"/>
              <a:ext cx="3240" cy="840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" name="CustomShape 10"/>
            <p:cNvSpPr/>
            <p:nvPr/>
          </p:nvSpPr>
          <p:spPr>
            <a:xfrm>
              <a:off x="3230640" y="5436720"/>
              <a:ext cx="23475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4F81BD"/>
                  </a:solidFill>
                  <a:latin typeface="Calibri"/>
                  <a:ea typeface="DejaVu Sans"/>
                </a:rPr>
                <a:t>Both Desktop and Android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86" name="CustomShape 11"/>
            <p:cNvSpPr/>
            <p:nvPr/>
          </p:nvSpPr>
          <p:spPr>
            <a:xfrm>
              <a:off x="3686040" y="3956040"/>
              <a:ext cx="234756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4F81BD"/>
                  </a:solidFill>
                  <a:latin typeface="Calibri"/>
                  <a:ea typeface="DejaVu Sans"/>
                </a:rPr>
                <a:t>Portability</a:t>
              </a:r>
              <a:endParaRPr lang="en-US" sz="2400" b="0" strike="noStrike" spc="-1">
                <a:latin typeface="Arial"/>
              </a:endParaRPr>
            </a:p>
          </p:txBody>
        </p:sp>
      </p:grpSp>
      <p:grpSp>
        <p:nvGrpSpPr>
          <p:cNvPr id="287" name="Group 12"/>
          <p:cNvGrpSpPr/>
          <p:nvPr/>
        </p:nvGrpSpPr>
        <p:grpSpPr>
          <a:xfrm>
            <a:off x="6309360" y="1743480"/>
            <a:ext cx="2998800" cy="3741840"/>
            <a:chOff x="6309360" y="1743480"/>
            <a:chExt cx="2998800" cy="3741840"/>
          </a:xfrm>
        </p:grpSpPr>
        <p:sp>
          <p:nvSpPr>
            <p:cNvPr id="288" name="CustomShape 13"/>
            <p:cNvSpPr/>
            <p:nvPr/>
          </p:nvSpPr>
          <p:spPr>
            <a:xfrm>
              <a:off x="6535080" y="1743480"/>
              <a:ext cx="1740600" cy="1990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89" name="Picture 6"/>
            <p:cNvPicPr/>
            <p:nvPr/>
          </p:nvPicPr>
          <p:blipFill>
            <a:blip r:embed="rId4"/>
            <a:stretch/>
          </p:blipFill>
          <p:spPr>
            <a:xfrm>
              <a:off x="7028640" y="2311200"/>
              <a:ext cx="752760" cy="869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90" name="CustomShape 14"/>
            <p:cNvSpPr/>
            <p:nvPr/>
          </p:nvSpPr>
          <p:spPr>
            <a:xfrm flipH="1">
              <a:off x="7464600" y="4201920"/>
              <a:ext cx="3240" cy="840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" name="CustomShape 15"/>
            <p:cNvSpPr/>
            <p:nvPr/>
          </p:nvSpPr>
          <p:spPr>
            <a:xfrm>
              <a:off x="6894360" y="5120640"/>
              <a:ext cx="2413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4F81BD"/>
                  </a:solidFill>
                  <a:latin typeface="Calibri"/>
                  <a:ea typeface="DejaVu Sans"/>
                </a:rPr>
                <a:t>Self Learning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92" name="CustomShape 16"/>
            <p:cNvSpPr/>
            <p:nvPr/>
          </p:nvSpPr>
          <p:spPr>
            <a:xfrm>
              <a:off x="6309360" y="3740400"/>
              <a:ext cx="269496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4F81BD"/>
                  </a:solidFill>
                  <a:latin typeface="Calibri"/>
                  <a:ea typeface="DejaVu Sans"/>
                </a:rPr>
                <a:t>Maintainability</a:t>
              </a:r>
              <a:endParaRPr lang="en-US" sz="2400" b="0" strike="noStrike" spc="-1">
                <a:latin typeface="Arial"/>
              </a:endParaRPr>
            </a:p>
          </p:txBody>
        </p:sp>
      </p:grpSp>
      <p:pic>
        <p:nvPicPr>
          <p:cNvPr id="293" name="Picture 170"/>
          <p:cNvPicPr/>
          <p:nvPr/>
        </p:nvPicPr>
        <p:blipFill>
          <a:blip r:embed="rId5"/>
          <a:stretch/>
        </p:blipFill>
        <p:spPr>
          <a:xfrm>
            <a:off x="7589520" y="91800"/>
            <a:ext cx="1553400" cy="123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USE Case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TextShape 2"/>
          <p:cNvSpPr txBox="1"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pic>
        <p:nvPicPr>
          <p:cNvPr id="301" name="Picture 3"/>
          <p:cNvPicPr/>
          <p:nvPr/>
        </p:nvPicPr>
        <p:blipFill>
          <a:blip r:embed="rId2"/>
          <a:stretch/>
        </p:blipFill>
        <p:spPr>
          <a:xfrm>
            <a:off x="457200" y="1604520"/>
            <a:ext cx="8124480" cy="4105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Functional Requirement</a:t>
            </a:r>
            <a:endParaRPr lang="en-US" sz="4400" b="0" strike="noStrike" spc="-1">
              <a:latin typeface="Arial"/>
            </a:endParaRPr>
          </a:p>
        </p:txBody>
      </p:sp>
      <p:graphicFrame>
        <p:nvGraphicFramePr>
          <p:cNvPr id="272" name="Table 2"/>
          <p:cNvGraphicFramePr/>
          <p:nvPr/>
        </p:nvGraphicFramePr>
        <p:xfrm>
          <a:off x="628560" y="1376640"/>
          <a:ext cx="7886520" cy="4584240"/>
        </p:xfrm>
        <a:graphic>
          <a:graphicData uri="http://schemas.openxmlformats.org/drawingml/2006/table">
            <a:tbl>
              <a:tblPr/>
              <a:tblGrid>
                <a:gridCol w="2491200"/>
                <a:gridCol w="5395320"/>
              </a:tblGrid>
              <a:tr h="1115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User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Login with social media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343080" indent="-34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Rating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11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Messages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Send messages &amp; Receive messages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343080" indent="-34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Encrypt &amp; Decrypt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1037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Processing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5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Preprocessing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457200" indent="-455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Feature extraction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457200" indent="-455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Classification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1267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System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 marL="343080" indent="-34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Notify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343080" indent="-34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Result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343080" indent="-34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Upgrade Classifier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pic>
        <p:nvPicPr>
          <p:cNvPr id="273" name="Picture 170"/>
          <p:cNvPicPr/>
          <p:nvPr/>
        </p:nvPicPr>
        <p:blipFill>
          <a:blip r:embed="rId2"/>
          <a:stretch/>
        </p:blipFill>
        <p:spPr>
          <a:xfrm>
            <a:off x="7760880" y="92160"/>
            <a:ext cx="1382400" cy="109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Picture 236"/>
          <p:cNvPicPr/>
          <p:nvPr/>
        </p:nvPicPr>
        <p:blipFill>
          <a:blip r:embed="rId2"/>
          <a:stretch/>
        </p:blipFill>
        <p:spPr>
          <a:xfrm>
            <a:off x="1266480" y="0"/>
            <a:ext cx="6589440" cy="6765120"/>
          </a:xfrm>
          <a:prstGeom prst="rect">
            <a:avLst/>
          </a:prstGeom>
          <a:ln>
            <a:noFill/>
          </a:ln>
        </p:spPr>
      </p:pic>
      <p:sp>
        <p:nvSpPr>
          <p:cNvPr id="303" name="CustomShape 1"/>
          <p:cNvSpPr/>
          <p:nvPr/>
        </p:nvSpPr>
        <p:spPr>
          <a:xfrm>
            <a:off x="2504520" y="304920"/>
            <a:ext cx="411372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Context Diagram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304" name="Picture 170"/>
          <p:cNvPicPr/>
          <p:nvPr/>
        </p:nvPicPr>
        <p:blipFill>
          <a:blip r:embed="rId3"/>
          <a:stretch/>
        </p:blipFill>
        <p:spPr>
          <a:xfrm>
            <a:off x="7760880" y="92160"/>
            <a:ext cx="1382400" cy="109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Block diagram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6" name="Picture 3"/>
          <p:cNvPicPr/>
          <p:nvPr/>
        </p:nvPicPr>
        <p:blipFill>
          <a:blip r:embed="rId2"/>
          <a:stretch/>
        </p:blipFill>
        <p:spPr>
          <a:xfrm>
            <a:off x="-360" y="1604520"/>
            <a:ext cx="9143640" cy="487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Block diagram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8" name="Picture 3"/>
          <p:cNvPicPr/>
          <p:nvPr/>
        </p:nvPicPr>
        <p:blipFill>
          <a:blip r:embed="rId2"/>
          <a:stretch/>
        </p:blipFill>
        <p:spPr>
          <a:xfrm>
            <a:off x="347760" y="1688760"/>
            <a:ext cx="8038080" cy="3864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Picture 4"/>
          <p:cNvPicPr/>
          <p:nvPr/>
        </p:nvPicPr>
        <p:blipFill>
          <a:blip r:embed="rId2"/>
          <a:stretch/>
        </p:blipFill>
        <p:spPr>
          <a:xfrm>
            <a:off x="99360" y="1829520"/>
            <a:ext cx="1636920" cy="4113000"/>
          </a:xfrm>
          <a:prstGeom prst="rect">
            <a:avLst/>
          </a:prstGeom>
          <a:ln>
            <a:noFill/>
          </a:ln>
        </p:spPr>
      </p:pic>
      <p:pic>
        <p:nvPicPr>
          <p:cNvPr id="310" name="Picture 6"/>
          <p:cNvPicPr/>
          <p:nvPr/>
        </p:nvPicPr>
        <p:blipFill>
          <a:blip r:embed="rId3"/>
          <a:stretch/>
        </p:blipFill>
        <p:spPr>
          <a:xfrm>
            <a:off x="1828800" y="1829520"/>
            <a:ext cx="1636920" cy="4113000"/>
          </a:xfrm>
          <a:prstGeom prst="rect">
            <a:avLst/>
          </a:prstGeom>
          <a:ln>
            <a:noFill/>
          </a:ln>
        </p:spPr>
      </p:pic>
      <p:pic>
        <p:nvPicPr>
          <p:cNvPr id="311" name="Picture 8"/>
          <p:cNvPicPr/>
          <p:nvPr/>
        </p:nvPicPr>
        <p:blipFill>
          <a:blip r:embed="rId4"/>
          <a:stretch/>
        </p:blipFill>
        <p:spPr>
          <a:xfrm>
            <a:off x="3566160" y="1828800"/>
            <a:ext cx="1636920" cy="4113000"/>
          </a:xfrm>
          <a:prstGeom prst="rect">
            <a:avLst/>
          </a:prstGeom>
          <a:ln>
            <a:noFill/>
          </a:ln>
        </p:spPr>
      </p:pic>
      <p:pic>
        <p:nvPicPr>
          <p:cNvPr id="312" name="Picture 10"/>
          <p:cNvPicPr/>
          <p:nvPr/>
        </p:nvPicPr>
        <p:blipFill>
          <a:blip r:embed="rId5"/>
          <a:stretch/>
        </p:blipFill>
        <p:spPr>
          <a:xfrm>
            <a:off x="5303520" y="1828800"/>
            <a:ext cx="1636920" cy="4113000"/>
          </a:xfrm>
          <a:prstGeom prst="rect">
            <a:avLst/>
          </a:prstGeom>
          <a:ln>
            <a:noFill/>
          </a:ln>
        </p:spPr>
      </p:pic>
      <p:sp>
        <p:nvSpPr>
          <p:cNvPr id="313" name="CustomShape 1"/>
          <p:cNvSpPr/>
          <p:nvPr/>
        </p:nvSpPr>
        <p:spPr>
          <a:xfrm>
            <a:off x="3457080" y="159480"/>
            <a:ext cx="20556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GUI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314" name="Picture 251"/>
          <p:cNvPicPr/>
          <p:nvPr/>
        </p:nvPicPr>
        <p:blipFill>
          <a:blip r:embed="rId6"/>
          <a:stretch/>
        </p:blipFill>
        <p:spPr>
          <a:xfrm>
            <a:off x="7132320" y="1821600"/>
            <a:ext cx="2012040" cy="3480840"/>
          </a:xfrm>
          <a:prstGeom prst="rect">
            <a:avLst/>
          </a:prstGeom>
          <a:ln>
            <a:noFill/>
          </a:ln>
        </p:spPr>
      </p:pic>
      <p:pic>
        <p:nvPicPr>
          <p:cNvPr id="315" name="Picture 170"/>
          <p:cNvPicPr/>
          <p:nvPr/>
        </p:nvPicPr>
        <p:blipFill>
          <a:blip r:embed="rId7"/>
          <a:stretch/>
        </p:blipFill>
        <p:spPr>
          <a:xfrm>
            <a:off x="7589520" y="91800"/>
            <a:ext cx="1553400" cy="123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29040" y="274320"/>
            <a:ext cx="470016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274320" y="2104560"/>
            <a:ext cx="8595360" cy="912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latin typeface="Arial"/>
              </a:rPr>
              <a:t>The use of electronic communication to bully a </a:t>
            </a:r>
            <a:r>
              <a:rPr lang="en-US" sz="1800" b="0" strike="noStrike" spc="-1" dirty="0" smtClean="0">
                <a:latin typeface="Arial"/>
              </a:rPr>
              <a:t>person by sending </a:t>
            </a:r>
            <a:r>
              <a:rPr lang="en-US" sz="1800" b="0" strike="noStrike" spc="-1" dirty="0">
                <a:latin typeface="Arial"/>
              </a:rPr>
              <a:t>messages of an intimidating or threatening nature.</a:t>
            </a:r>
          </a:p>
        </p:txBody>
      </p:sp>
      <p:sp>
        <p:nvSpPr>
          <p:cNvPr id="235" name="TextShape 3"/>
          <p:cNvSpPr txBox="1"/>
          <p:nvPr/>
        </p:nvSpPr>
        <p:spPr>
          <a:xfrm>
            <a:off x="182880" y="1592280"/>
            <a:ext cx="30175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1" strike="noStrike" spc="-1">
                <a:latin typeface="Arial"/>
              </a:rPr>
              <a:t>What is cyberbullying?</a:t>
            </a:r>
          </a:p>
        </p:txBody>
      </p:sp>
      <p:pic>
        <p:nvPicPr>
          <p:cNvPr id="236" name="Picture 2"/>
          <p:cNvPicPr/>
          <p:nvPr/>
        </p:nvPicPr>
        <p:blipFill>
          <a:blip r:embed="rId3"/>
          <a:stretch/>
        </p:blipFill>
        <p:spPr>
          <a:xfrm>
            <a:off x="586800" y="3200400"/>
            <a:ext cx="3528000" cy="2926080"/>
          </a:xfrm>
          <a:prstGeom prst="rect">
            <a:avLst/>
          </a:prstGeom>
          <a:ln>
            <a:noFill/>
          </a:ln>
        </p:spPr>
      </p:pic>
      <p:pic>
        <p:nvPicPr>
          <p:cNvPr id="237" name="Picture 170"/>
          <p:cNvPicPr/>
          <p:nvPr/>
        </p:nvPicPr>
        <p:blipFill>
          <a:blip r:embed="rId4"/>
          <a:stretch/>
        </p:blipFill>
        <p:spPr>
          <a:xfrm>
            <a:off x="7760520" y="91800"/>
            <a:ext cx="1382400" cy="1096560"/>
          </a:xfrm>
          <a:prstGeom prst="rect">
            <a:avLst/>
          </a:prstGeom>
          <a:ln>
            <a:noFill/>
          </a:ln>
        </p:spPr>
      </p:pic>
      <p:pic>
        <p:nvPicPr>
          <p:cNvPr id="238" name="Picture 3"/>
          <p:cNvPicPr/>
          <p:nvPr/>
        </p:nvPicPr>
        <p:blipFill>
          <a:blip r:embed="rId5"/>
          <a:stretch/>
        </p:blipFill>
        <p:spPr>
          <a:xfrm>
            <a:off x="4912560" y="3200400"/>
            <a:ext cx="3566160" cy="2926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Picture 4"/>
          <p:cNvPicPr/>
          <p:nvPr/>
        </p:nvPicPr>
        <p:blipFill>
          <a:blip r:embed="rId2"/>
          <a:stretch/>
        </p:blipFill>
        <p:spPr>
          <a:xfrm>
            <a:off x="152280" y="990720"/>
            <a:ext cx="3242160" cy="890640"/>
          </a:xfrm>
          <a:prstGeom prst="rect">
            <a:avLst/>
          </a:prstGeom>
          <a:ln>
            <a:noFill/>
          </a:ln>
        </p:spPr>
      </p:pic>
      <p:pic>
        <p:nvPicPr>
          <p:cNvPr id="240" name="Picture 5"/>
          <p:cNvPicPr/>
          <p:nvPr/>
        </p:nvPicPr>
        <p:blipFill>
          <a:blip r:embed="rId3"/>
          <a:stretch/>
        </p:blipFill>
        <p:spPr>
          <a:xfrm>
            <a:off x="0" y="1882800"/>
            <a:ext cx="3884400" cy="917640"/>
          </a:xfrm>
          <a:prstGeom prst="rect">
            <a:avLst/>
          </a:prstGeom>
          <a:ln>
            <a:noFill/>
          </a:ln>
        </p:spPr>
      </p:pic>
      <p:sp>
        <p:nvSpPr>
          <p:cNvPr id="241" name="CustomShape 1"/>
          <p:cNvSpPr/>
          <p:nvPr/>
        </p:nvSpPr>
        <p:spPr>
          <a:xfrm>
            <a:off x="2819520" y="1208160"/>
            <a:ext cx="1827000" cy="4554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2" name="Picture 6"/>
          <p:cNvPicPr/>
          <p:nvPr/>
        </p:nvPicPr>
        <p:blipFill>
          <a:blip r:embed="rId4"/>
          <a:stretch/>
        </p:blipFill>
        <p:spPr>
          <a:xfrm>
            <a:off x="4648320" y="1080720"/>
            <a:ext cx="3579480" cy="792360"/>
          </a:xfrm>
          <a:prstGeom prst="rect">
            <a:avLst/>
          </a:prstGeom>
          <a:ln>
            <a:noFill/>
          </a:ln>
        </p:spPr>
      </p:pic>
      <p:sp>
        <p:nvSpPr>
          <p:cNvPr id="243" name="CustomShape 2"/>
          <p:cNvSpPr/>
          <p:nvPr/>
        </p:nvSpPr>
        <p:spPr>
          <a:xfrm>
            <a:off x="5029200" y="1208160"/>
            <a:ext cx="988920" cy="363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You’re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6438960" y="1208160"/>
            <a:ext cx="1179360" cy="363240"/>
          </a:xfrm>
          <a:prstGeom prst="rect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Trash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 rot="5400000">
            <a:off x="4397040" y="2264040"/>
            <a:ext cx="1827000" cy="4554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46" name="CustomShape 5"/>
          <p:cNvSpPr/>
          <p:nvPr/>
        </p:nvSpPr>
        <p:spPr>
          <a:xfrm>
            <a:off x="3733920" y="3407040"/>
            <a:ext cx="2207880" cy="9118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Personal pronoun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used when directly addressing people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7" name="CustomShape 6"/>
          <p:cNvSpPr/>
          <p:nvPr/>
        </p:nvSpPr>
        <p:spPr>
          <a:xfrm rot="5400000">
            <a:off x="6250320" y="2264040"/>
            <a:ext cx="1827000" cy="4554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48" name="CustomShape 7"/>
          <p:cNvSpPr/>
          <p:nvPr/>
        </p:nvSpPr>
        <p:spPr>
          <a:xfrm>
            <a:off x="6438960" y="3407040"/>
            <a:ext cx="2170080" cy="1460520"/>
          </a:xfrm>
          <a:prstGeom prst="rect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 offensive word when combined with personal pronouns creates a cyberbullying sample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249" name="Group 8"/>
          <p:cNvGrpSpPr/>
          <p:nvPr/>
        </p:nvGrpSpPr>
        <p:grpSpPr>
          <a:xfrm>
            <a:off x="289800" y="2821680"/>
            <a:ext cx="3242160" cy="974160"/>
            <a:chOff x="289800" y="2821680"/>
            <a:chExt cx="3242160" cy="974160"/>
          </a:xfrm>
        </p:grpSpPr>
        <p:pic>
          <p:nvPicPr>
            <p:cNvPr id="250" name="Picture 3"/>
            <p:cNvPicPr/>
            <p:nvPr/>
          </p:nvPicPr>
          <p:blipFill>
            <a:blip r:embed="rId5"/>
            <a:stretch/>
          </p:blipFill>
          <p:spPr>
            <a:xfrm>
              <a:off x="289800" y="2821680"/>
              <a:ext cx="3242160" cy="97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51" name="CustomShape 9"/>
            <p:cNvSpPr/>
            <p:nvPr/>
          </p:nvSpPr>
          <p:spPr>
            <a:xfrm>
              <a:off x="1371600" y="3218400"/>
              <a:ext cx="303840" cy="181080"/>
            </a:xfrm>
            <a:prstGeom prst="rect">
              <a:avLst/>
            </a:prstGeom>
            <a:solidFill>
              <a:srgbClr val="FF0000"/>
            </a:solidFill>
            <a:ln>
              <a:rou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</p:grpSp>
      <p:pic>
        <p:nvPicPr>
          <p:cNvPr id="252" name="Picture 170"/>
          <p:cNvPicPr/>
          <p:nvPr/>
        </p:nvPicPr>
        <p:blipFill>
          <a:blip r:embed="rId6"/>
          <a:stretch/>
        </p:blipFill>
        <p:spPr>
          <a:xfrm>
            <a:off x="7760880" y="92160"/>
            <a:ext cx="1382400" cy="109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repl">
                                        <p:cTn id="3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5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2377440" y="274320"/>
            <a:ext cx="470016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Business Model 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261" name="Picture 170"/>
          <p:cNvPicPr/>
          <p:nvPr/>
        </p:nvPicPr>
        <p:blipFill>
          <a:blip r:embed="rId2"/>
          <a:stretch/>
        </p:blipFill>
        <p:spPr>
          <a:xfrm>
            <a:off x="7760880" y="92160"/>
            <a:ext cx="1382400" cy="1096560"/>
          </a:xfrm>
          <a:prstGeom prst="rect">
            <a:avLst/>
          </a:prstGeom>
          <a:ln>
            <a:noFill/>
          </a:ln>
        </p:spPr>
      </p:pic>
      <p:sp>
        <p:nvSpPr>
          <p:cNvPr id="262" name="CustomShape 2"/>
          <p:cNvSpPr/>
          <p:nvPr/>
        </p:nvSpPr>
        <p:spPr>
          <a:xfrm>
            <a:off x="4404600" y="6035040"/>
            <a:ext cx="3276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Self Learning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2691" y="4211782"/>
            <a:ext cx="803564" cy="221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35236" y="4211782"/>
            <a:ext cx="1039091" cy="401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wamp64\www\Graduation-Project\SRS\Business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1580"/>
            <a:ext cx="9143280" cy="516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System Overview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3271"/>
            <a:ext cx="9144000" cy="44232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891" y="3535619"/>
            <a:ext cx="1246549" cy="5385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729" y="1953491"/>
            <a:ext cx="946872" cy="6109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891" y="2781022"/>
            <a:ext cx="1210108" cy="57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3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Market motivation</a:t>
            </a: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243465510"/>
              </p:ext>
            </p:extLst>
          </p:nvPr>
        </p:nvGraphicFramePr>
        <p:xfrm>
          <a:off x="-1413164" y="18542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087918154"/>
              </p:ext>
            </p:extLst>
          </p:nvPr>
        </p:nvGraphicFramePr>
        <p:xfrm>
          <a:off x="3241963" y="18542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2005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457080" y="159480"/>
            <a:ext cx="20556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Demo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297" name="Picture 170"/>
          <p:cNvPicPr/>
          <p:nvPr/>
        </p:nvPicPr>
        <p:blipFill>
          <a:blip r:embed="rId2"/>
          <a:stretch/>
        </p:blipFill>
        <p:spPr>
          <a:xfrm>
            <a:off x="7589520" y="91800"/>
            <a:ext cx="1553400" cy="123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457200" y="273600"/>
            <a:ext cx="8228880" cy="2067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228600" indent="-22824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Any Questions ?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59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3015</TotalTime>
  <Words>172</Words>
  <Application>Microsoft Office PowerPoint</Application>
  <PresentationFormat>On-screen Show (4:3)</PresentationFormat>
  <Paragraphs>68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System Overview</vt:lpstr>
      <vt:lpstr>Market motivation</vt:lpstr>
      <vt:lpstr>PowerPoint Presentation</vt:lpstr>
      <vt:lpstr>PowerPoint Presentation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Zeyad</dc:creator>
  <dc:description/>
  <cp:lastModifiedBy>Ner</cp:lastModifiedBy>
  <cp:revision>68</cp:revision>
  <dcterms:created xsi:type="dcterms:W3CDTF">2018-11-12T18:05:06Z</dcterms:created>
  <dcterms:modified xsi:type="dcterms:W3CDTF">2019-02-04T07:46:06Z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