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sldIdLst>
    <p:sldId id="256" r:id="rId4"/>
    <p:sldId id="257" r:id="rId5"/>
    <p:sldId id="258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68" y="-4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BB54235-8813-4E73-9AC6-3BBECFA6386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215640"/>
            <a:ext cx="503640" cy="80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19280" y="225360"/>
            <a:ext cx="885456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719280" y="1619640"/>
            <a:ext cx="8638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" y="215640"/>
            <a:ext cx="503640" cy="80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719280" y="225360"/>
            <a:ext cx="885456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9280" y="1619640"/>
            <a:ext cx="8638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"/>
          <p:cNvSpPr/>
          <p:nvPr/>
        </p:nvSpPr>
        <p:spPr>
          <a:xfrm>
            <a:off x="360" y="0"/>
            <a:ext cx="10080360" cy="4206600"/>
          </a:xfrm>
          <a:custGeom>
            <a:avLst/>
            <a:gdLst/>
            <a:ahLst/>
            <a:cxnLst/>
            <a:rect l="0" t="0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59" name="TextShape 2"/>
          <p:cNvSpPr txBox="1"/>
          <p:nvPr/>
        </p:nvSpPr>
        <p:spPr>
          <a:xfrm>
            <a:off x="199800" y="4251960"/>
            <a:ext cx="2177280" cy="162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By:</a:t>
            </a:r>
          </a:p>
          <a:p>
            <a:r>
              <a:rPr lang="en-US" sz="1800" b="0" strike="noStrike" spc="-1">
                <a:latin typeface="Arial"/>
              </a:rPr>
              <a:t>John Hani</a:t>
            </a:r>
          </a:p>
          <a:p>
            <a:r>
              <a:rPr lang="en-US" sz="1800" b="0" strike="noStrike" spc="-1">
                <a:latin typeface="Arial"/>
              </a:rPr>
              <a:t>Mohamed Nashaat</a:t>
            </a:r>
          </a:p>
          <a:p>
            <a:r>
              <a:rPr lang="en-US" sz="1800" b="0" strike="noStrike" spc="-1">
                <a:latin typeface="Arial"/>
              </a:rPr>
              <a:t>Mostafa Ahmed</a:t>
            </a:r>
          </a:p>
          <a:p>
            <a:r>
              <a:rPr lang="en-US" sz="1800" b="0" strike="noStrike" spc="-1">
                <a:latin typeface="Arial"/>
              </a:rPr>
              <a:t>Zeyad Emad</a:t>
            </a: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7384680" y="4480200"/>
            <a:ext cx="2947680" cy="146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Under supervision of :</a:t>
            </a:r>
          </a:p>
          <a:p>
            <a:r>
              <a:rPr lang="en-US" sz="1800" b="0" strike="noStrike" spc="-1">
                <a:latin typeface="Arial"/>
              </a:rPr>
              <a:t>Dr. Eslam Amer</a:t>
            </a:r>
          </a:p>
          <a:p>
            <a:r>
              <a:rPr lang="en-US" sz="1800" b="0" strike="noStrike" spc="-1">
                <a:latin typeface="Arial"/>
              </a:rPr>
              <a:t>Eng. Menna Gamil</a:t>
            </a: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3912480" y="-91080"/>
            <a:ext cx="6602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Cyberbulling Detection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ED1C24"/>
                </a:solidFill>
                <a:latin typeface="Arial"/>
              </a:rPr>
              <a:t>Processing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31160" y="137124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Sentiment analysis</a:t>
            </a:r>
          </a:p>
        </p:txBody>
      </p:sp>
      <p:sp>
        <p:nvSpPr>
          <p:cNvPr id="184" name="TextShape 3"/>
          <p:cNvSpPr txBox="1"/>
          <p:nvPr/>
        </p:nvSpPr>
        <p:spPr>
          <a:xfrm>
            <a:off x="731160" y="255996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Context analysis</a:t>
            </a:r>
          </a:p>
        </p:txBody>
      </p:sp>
      <p:sp>
        <p:nvSpPr>
          <p:cNvPr id="185" name="TextShape 4"/>
          <p:cNvSpPr txBox="1"/>
          <p:nvPr/>
        </p:nvSpPr>
        <p:spPr>
          <a:xfrm>
            <a:off x="731160" y="374868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Deep Learning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4864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ED1C24"/>
                </a:solidFill>
                <a:latin typeface="Arial"/>
              </a:rPr>
              <a:t>Output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48280" y="1957680"/>
            <a:ext cx="6400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-Determination of whether the post is cyberbullying or not. </a:t>
            </a:r>
          </a:p>
        </p:txBody>
      </p:sp>
      <p:sp>
        <p:nvSpPr>
          <p:cNvPr id="188" name="TextShape 3"/>
          <p:cNvSpPr txBox="1"/>
          <p:nvPr/>
        </p:nvSpPr>
        <p:spPr>
          <a:xfrm>
            <a:off x="548280" y="2780640"/>
            <a:ext cx="6400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-Finally, we take steps to prevent this from happening again Like: Alerting Parents and blocking the bully.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19280" y="225360"/>
            <a:ext cx="8854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4.1 Tasks and Time plan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190" name="Table 2"/>
          <p:cNvGraphicFramePr/>
          <p:nvPr/>
        </p:nvGraphicFramePr>
        <p:xfrm>
          <a:off x="719280" y="1619640"/>
          <a:ext cx="8638920" cy="3931920"/>
        </p:xfrm>
        <a:graphic>
          <a:graphicData uri="http://schemas.openxmlformats.org/drawingml/2006/table">
            <a:tbl>
              <a:tblPr/>
              <a:tblGrid>
                <a:gridCol w="2879640"/>
                <a:gridCol w="2879640"/>
                <a:gridCol w="2879640"/>
              </a:tblGrid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Task Name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From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Idea Discussion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1/8/2018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1/8/2018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Idea Research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1/8/2018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13/9/2018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Proposal Writing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13/9/2018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16/9/2018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Implementing Prototype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16/9/2018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17/9/2018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Delivering Rehearsal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18/9/2018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18/9/2018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Delivering Proposal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18/9/2018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26/9/2018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Doing Survey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20/10/2018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Implementing Second Prototype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20/10/2018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Writing SRS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30/10/2018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19280" y="225360"/>
            <a:ext cx="8854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4.1 Tasks and Time plan Cont.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192" name="Table 2"/>
          <p:cNvGraphicFramePr/>
          <p:nvPr/>
        </p:nvGraphicFramePr>
        <p:xfrm>
          <a:off x="719280" y="1619640"/>
          <a:ext cx="8638920" cy="4206240"/>
        </p:xfrm>
        <a:graphic>
          <a:graphicData uri="http://schemas.openxmlformats.org/drawingml/2006/table">
            <a:tbl>
              <a:tblPr/>
              <a:tblGrid>
                <a:gridCol w="2879640"/>
                <a:gridCol w="2879640"/>
                <a:gridCol w="2879640"/>
              </a:tblGrid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Implementing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30/10/2018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Preparing for External Examiner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3/12/2018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Implementing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3/12/2018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18/1/2019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Writing SDD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18/1/2019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1/2/2019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Implementing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1/2/2019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1/4/2019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Preparing for Implementation Evaluation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1/4/2019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25/4/2019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Writing 8 Pages Paper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25/4/2019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28/4/2019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Finalizing Implementation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28/4/2019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7/5/2019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Writing Final Thesis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10/5/2019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25/5/2019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Presenting Final Thesis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25/6/2019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25/6/2019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19280" y="225360"/>
            <a:ext cx="8854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4.2 Budget and Costs $$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19280" y="1619640"/>
            <a:ext cx="863892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No Costs are Needed for this Project up till now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19280" y="225360"/>
            <a:ext cx="8854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4.3 Supportive Documents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19280" y="1619640"/>
            <a:ext cx="8638920" cy="25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 ”A Multilingual System for Cyberbully Detection: Arabic Content Detection using Machine Learning” By Batoul Haidar, Maroun Chamoun, Ahmed Serhrouchni.</a:t>
            </a:r>
            <a:endParaRPr lang="en-US" sz="15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”Cyberbullying Detection using Time Series Modeling” By Nektaria Potha, Manolis Maragoudakis</a:t>
            </a:r>
            <a:endParaRPr lang="en-US" sz="15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 ”Cybercrime detection in online communications: The experimental case of cyberbullying detection in the Twitter network” By Mohammed Ali Al-garadi , Kasturi Dewi Varathan , Sri Devi Ravana</a:t>
            </a:r>
            <a:endParaRPr lang="en-US" sz="15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 ”Machine Learning Approach for Detection of Cyber-Aggressive Comments by Peers on Social Media Network” By Vikas S Chavan , Shylaja S S</a:t>
            </a:r>
            <a:endParaRPr lang="en-US" sz="15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”Machine learning and semantic analysis of in-game chat for cyber bullying” By Shane Murnion , William J Buchanan , Adrian Smales , Gordon Russell</a:t>
            </a:r>
            <a:endParaRPr lang="en-US" sz="15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”Unsupervised Cyber Bullying Detection in Social Networks” By Michele Di Capua , Emanuel Di Nardo, Alfredo Petrosino</a:t>
            </a:r>
            <a:endParaRPr lang="en-US" sz="15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33333"/>
                </a:solidFill>
                <a:latin typeface="Times New Roman"/>
              </a:rPr>
              <a:t> ”Cyberbullying System Detection and Analysis” By Yee Jang Foong , Mourad Oussalah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D6F"/>
                </a:solidFill>
                <a:latin typeface="Arial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38480" y="18309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Introduction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Related work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Problem Statement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System overview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Project 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 dirty="0">
                <a:solidFill>
                  <a:srgbClr val="ED1C24"/>
                </a:solidFill>
                <a:latin typeface="Arial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-15748" y="1006475"/>
            <a:ext cx="1005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superior strength or influence to </a:t>
            </a:r>
            <a:r>
              <a:rPr lang="en-US" sz="2800" dirty="0" smtClean="0"/>
              <a:t>intimidate someone</a:t>
            </a:r>
            <a:endParaRPr lang="en-US" sz="2800" b="0" strike="noStrike" spc="-1" dirty="0" smtClean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1831271"/>
            <a:ext cx="2926080" cy="1672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1831271"/>
            <a:ext cx="2926080" cy="152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3607704"/>
            <a:ext cx="2926080" cy="194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2" y="3345407"/>
            <a:ext cx="2926080" cy="2409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Cyberbullying has been manifesting our youth for quite sometime, due to them being involved in one form of social media communication or another.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12" y="3184017"/>
            <a:ext cx="2926080" cy="1645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244977"/>
            <a:ext cx="2926080" cy="1524000"/>
          </a:xfrm>
          <a:prstGeom prst="rect">
            <a:avLst/>
          </a:prstGeom>
        </p:spPr>
      </p:pic>
      <p:pic>
        <p:nvPicPr>
          <p:cNvPr id="1026" name="Picture 2" descr="C:\wamp64\www\Graduation-Project\images\C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184017"/>
            <a:ext cx="2709861" cy="22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More than 1 in 3 young people have experienced </a:t>
            </a:r>
            <a:r>
              <a:rPr lang="en-US" sz="3200" dirty="0" smtClean="0"/>
              <a:t>cyber threats </a:t>
            </a:r>
            <a:r>
              <a:rPr lang="en-US" sz="3200" dirty="0"/>
              <a:t>online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Over 25 percent of adolescents and teens have been bullied repeatedly through their cell phones or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3112" y="5078845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 Crime Prevention Council, “Cyberbullying</a:t>
            </a:r>
            <a:r>
              <a:rPr lang="en-US" sz="1000" dirty="0" smtClean="0"/>
              <a:t>”</a:t>
            </a:r>
          </a:p>
          <a:p>
            <a:r>
              <a:rPr lang="en-US" sz="1000" dirty="0" err="1"/>
              <a:t>i</a:t>
            </a:r>
            <a:r>
              <a:rPr lang="en-US" sz="1000" dirty="0"/>
              <a:t>-SAFE Inc., “Cyber Bullying: Statistics and Tips</a:t>
            </a:r>
            <a:r>
              <a:rPr lang="en-US" sz="1000" dirty="0" smtClean="0"/>
              <a:t>”</a:t>
            </a:r>
          </a:p>
          <a:p>
            <a:r>
              <a:rPr lang="en-US" sz="1000" dirty="0"/>
              <a:t>Richard Webster, Harford County Examiner, “From cyber bullying to sexting: What on your kids’ cell?”</a:t>
            </a:r>
          </a:p>
        </p:txBody>
      </p:sp>
    </p:spTree>
    <p:extLst>
      <p:ext uri="{BB962C8B-B14F-4D97-AF65-F5344CB8AC3E}">
        <p14:creationId xmlns:p14="http://schemas.microsoft.com/office/powerpoint/2010/main" val="42694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2956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ED1C24"/>
                </a:solidFill>
                <a:latin typeface="Arial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13665" y="1021846"/>
            <a:ext cx="9879647" cy="45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ED1C24"/>
                </a:solidFill>
                <a:latin typeface="Arial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91080" y="1828440"/>
            <a:ext cx="9966960" cy="338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ED1C24"/>
                </a:solidFill>
                <a:latin typeface="Arial"/>
              </a:rPr>
              <a:t>System overview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1371240" y="1279800"/>
            <a:ext cx="720180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ED1C24"/>
                </a:solidFill>
                <a:latin typeface="Arial"/>
              </a:rPr>
              <a:t>Input and Preprocessing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22600" y="1554120"/>
            <a:ext cx="49377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-Step 1:We take the posts from database.</a:t>
            </a:r>
          </a:p>
        </p:txBody>
      </p:sp>
      <p:sp>
        <p:nvSpPr>
          <p:cNvPr id="178" name="TextShape 3"/>
          <p:cNvSpPr txBox="1"/>
          <p:nvPr/>
        </p:nvSpPr>
        <p:spPr>
          <a:xfrm>
            <a:off x="822600" y="201132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-Step 2: Segmentation</a:t>
            </a:r>
          </a:p>
        </p:txBody>
      </p:sp>
      <p:sp>
        <p:nvSpPr>
          <p:cNvPr id="179" name="TextShape 4"/>
          <p:cNvSpPr txBox="1"/>
          <p:nvPr/>
        </p:nvSpPr>
        <p:spPr>
          <a:xfrm>
            <a:off x="822600" y="246852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-Step 3: Remove Stop words</a:t>
            </a:r>
          </a:p>
        </p:txBody>
      </p:sp>
      <p:sp>
        <p:nvSpPr>
          <p:cNvPr id="180" name="TextShape 5"/>
          <p:cNvSpPr txBox="1"/>
          <p:nvPr/>
        </p:nvSpPr>
        <p:spPr>
          <a:xfrm>
            <a:off x="822600" y="292572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-Step 4: Stemming of words</a:t>
            </a:r>
          </a:p>
        </p:txBody>
      </p:sp>
      <p:sp>
        <p:nvSpPr>
          <p:cNvPr id="181" name="TextShape 6"/>
          <p:cNvSpPr txBox="1"/>
          <p:nvPr/>
        </p:nvSpPr>
        <p:spPr>
          <a:xfrm>
            <a:off x="822600" y="340236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-Step 5: Solution for the obfuscation of 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480</Words>
  <Application>Microsoft Office PowerPoint</Application>
  <PresentationFormat>Custom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Ner</cp:lastModifiedBy>
  <cp:revision>16</cp:revision>
  <dcterms:created xsi:type="dcterms:W3CDTF">2018-09-17T19:52:58Z</dcterms:created>
  <dcterms:modified xsi:type="dcterms:W3CDTF">2018-09-20T18:51:45Z</dcterms:modified>
  <dc:language>en-US</dc:language>
</cp:coreProperties>
</file>