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43"/>
  </p:notesMasterIdLst>
  <p:sldIdLst>
    <p:sldId id="256" r:id="rId2"/>
    <p:sldId id="259" r:id="rId3"/>
    <p:sldId id="281" r:id="rId4"/>
    <p:sldId id="301" r:id="rId5"/>
    <p:sldId id="263" r:id="rId6"/>
    <p:sldId id="264" r:id="rId7"/>
    <p:sldId id="300" r:id="rId8"/>
    <p:sldId id="276" r:id="rId9"/>
    <p:sldId id="278" r:id="rId10"/>
    <p:sldId id="280" r:id="rId11"/>
    <p:sldId id="282" r:id="rId12"/>
    <p:sldId id="268" r:id="rId13"/>
    <p:sldId id="269" r:id="rId14"/>
    <p:sldId id="265" r:id="rId15"/>
    <p:sldId id="283" r:id="rId16"/>
    <p:sldId id="267" r:id="rId17"/>
    <p:sldId id="284" r:id="rId18"/>
    <p:sldId id="277" r:id="rId19"/>
    <p:sldId id="266" r:id="rId20"/>
    <p:sldId id="275" r:id="rId21"/>
    <p:sldId id="270" r:id="rId22"/>
    <p:sldId id="271" r:id="rId23"/>
    <p:sldId id="261" r:id="rId24"/>
    <p:sldId id="299" r:id="rId25"/>
    <p:sldId id="298" r:id="rId26"/>
    <p:sldId id="297" r:id="rId27"/>
    <p:sldId id="296" r:id="rId28"/>
    <p:sldId id="295" r:id="rId29"/>
    <p:sldId id="294" r:id="rId30"/>
    <p:sldId id="260" r:id="rId31"/>
    <p:sldId id="293" r:id="rId32"/>
    <p:sldId id="291" r:id="rId33"/>
    <p:sldId id="292" r:id="rId34"/>
    <p:sldId id="290" r:id="rId35"/>
    <p:sldId id="289" r:id="rId36"/>
    <p:sldId id="288" r:id="rId37"/>
    <p:sldId id="287" r:id="rId38"/>
    <p:sldId id="286" r:id="rId39"/>
    <p:sldId id="272" r:id="rId40"/>
    <p:sldId id="273" r:id="rId41"/>
    <p:sldId id="274" r:id="rId4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ahmed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16" autoAdjust="0"/>
  </p:normalViewPr>
  <p:slideViewPr>
    <p:cSldViewPr>
      <p:cViewPr varScale="1">
        <p:scale>
          <a:sx n="89" d="100"/>
          <a:sy n="89" d="100"/>
        </p:scale>
        <p:origin x="582" y="9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User</a:t>
            </a:r>
            <a:r>
              <a:rPr lang="en-US" baseline="0" dirty="0" smtClean="0"/>
              <a:t> Evaluation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8233265882161775E-2"/>
          <c:y val="0.13805289578768337"/>
          <c:w val="0.92231791568886279"/>
          <c:h val="0.69274210367998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Users</c:v>
                </c:pt>
                <c:pt idx="1">
                  <c:v>Our Classifier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A4-4844-AFBE-D68BAF6BD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0558368"/>
        <c:axId val="1430556192"/>
      </c:barChart>
      <c:catAx>
        <c:axId val="14305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56192"/>
        <c:crosses val="autoZero"/>
        <c:auto val="1"/>
        <c:lblAlgn val="ctr"/>
        <c:lblOffset val="100"/>
        <c:noMultiLvlLbl val="0"/>
      </c:catAx>
      <c:valAx>
        <c:axId val="14305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5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188597225440029"/>
          <c:y val="0.90498025332081622"/>
          <c:w val="0.13890521972074055"/>
          <c:h val="7.1530485117945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 with Related work</a:t>
            </a:r>
            <a:endParaRPr lang="en-US" dirty="0"/>
          </a:p>
        </c:rich>
      </c:tx>
      <c:layout>
        <c:manualLayout>
          <c:xMode val="edge"/>
          <c:yMode val="edge"/>
          <c:x val="0.29698737444417517"/>
          <c:y val="3.1181100815619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Neural Networks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Average Accuracy</c:v>
                </c:pt>
                <c:pt idx="1">
                  <c:v>Average F-Measure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91.76</c:v>
                </c:pt>
                <c:pt idx="1">
                  <c:v>91.9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F5-48FD-9721-E9D9C68D40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Average Accuracy</c:v>
                </c:pt>
                <c:pt idx="1">
                  <c:v>Average F-Measure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 formatCode="General">
                  <c:v>77.650000000000006</c:v>
                </c:pt>
                <c:pt idx="1">
                  <c:v>63.07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F5-48FD-9721-E9D9C68D4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0551296"/>
        <c:axId val="1430543680"/>
      </c:barChart>
      <c:catAx>
        <c:axId val="14305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43680"/>
        <c:crosses val="autoZero"/>
        <c:auto val="1"/>
        <c:lblAlgn val="ctr"/>
        <c:lblOffset val="100"/>
        <c:noMultiLvlLbl val="0"/>
      </c:catAx>
      <c:valAx>
        <c:axId val="14305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SVM</c:v>
                </c:pt>
                <c:pt idx="1">
                  <c:v>Feed-ForwardNN</c:v>
                </c:pt>
                <c:pt idx="2">
                  <c:v>Logistic regression</c:v>
                </c:pt>
                <c:pt idx="3">
                  <c:v>Naive Bayes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89.9</c:v>
                </c:pt>
                <c:pt idx="1">
                  <c:v>92.8</c:v>
                </c:pt>
                <c:pt idx="2">
                  <c:v>84.75</c:v>
                </c:pt>
                <c:pt idx="3">
                  <c:v>78.040000000000006</c:v>
                </c:pt>
                <c:pt idx="4">
                  <c:v>71.430000000000007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62-47FC-9DFC-78DC76D56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0549664"/>
        <c:axId val="1430552384"/>
      </c:barChart>
      <c:catAx>
        <c:axId val="143054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52384"/>
        <c:crosses val="autoZero"/>
        <c:auto val="1"/>
        <c:lblAlgn val="ctr"/>
        <c:lblOffset val="100"/>
        <c:noMultiLvlLbl val="0"/>
      </c:catAx>
      <c:valAx>
        <c:axId val="14305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54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1F5A1-2DD0-4C36-A200-F0D133F567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6CBE44-58DE-400A-AD2F-42F607B6BAAF}">
      <dgm:prSet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7C526FC1-5557-481C-A58A-18D1DA9BF6FD}" type="parTrans" cxnId="{D66C87A6-85D7-4481-A4FB-7FCBAFCCE84B}">
      <dgm:prSet/>
      <dgm:spPr/>
      <dgm:t>
        <a:bodyPr/>
        <a:lstStyle/>
        <a:p>
          <a:endParaRPr lang="en-US"/>
        </a:p>
      </dgm:t>
    </dgm:pt>
    <dgm:pt modelId="{6728F20B-21F6-4E69-B0D4-A73CF81B1707}" type="sibTrans" cxnId="{D66C87A6-85D7-4481-A4FB-7FCBAFCCE84B}">
      <dgm:prSet/>
      <dgm:spPr/>
      <dgm:t>
        <a:bodyPr/>
        <a:lstStyle/>
        <a:p>
          <a:endParaRPr lang="en-US"/>
        </a:p>
      </dgm:t>
    </dgm:pt>
    <dgm:pt modelId="{09153671-F6C3-4159-B986-F20B87537606}">
      <dgm:prSet/>
      <dgm:spPr/>
      <dgm:t>
        <a:bodyPr/>
        <a:lstStyle/>
        <a:p>
          <a:r>
            <a:rPr lang="en-US" dirty="0" smtClean="0"/>
            <a:t>Abbreviations</a:t>
          </a:r>
          <a:endParaRPr lang="en-US" dirty="0"/>
        </a:p>
      </dgm:t>
    </dgm:pt>
    <dgm:pt modelId="{BE1ED67A-77F0-4E55-89AD-124C92461DD3}" type="parTrans" cxnId="{A82E608D-429C-425D-A5C1-F7DC17E0A7D1}">
      <dgm:prSet/>
      <dgm:spPr/>
      <dgm:t>
        <a:bodyPr/>
        <a:lstStyle/>
        <a:p>
          <a:endParaRPr lang="en-US"/>
        </a:p>
      </dgm:t>
    </dgm:pt>
    <dgm:pt modelId="{911782C8-25E9-4E3E-A31D-8449AD9D408F}" type="sibTrans" cxnId="{A82E608D-429C-425D-A5C1-F7DC17E0A7D1}">
      <dgm:prSet/>
      <dgm:spPr/>
      <dgm:t>
        <a:bodyPr/>
        <a:lstStyle/>
        <a:p>
          <a:endParaRPr lang="en-US"/>
        </a:p>
      </dgm:t>
    </dgm:pt>
    <dgm:pt modelId="{5AA210BF-CD6C-47FB-8F92-EB281E44B627}">
      <dgm:prSet/>
      <dgm:spPr/>
      <dgm:t>
        <a:bodyPr/>
        <a:lstStyle/>
        <a:p>
          <a:r>
            <a:rPr lang="en-US" dirty="0" smtClean="0"/>
            <a:t> Provide sufficient dataset</a:t>
          </a:r>
          <a:endParaRPr lang="en-US" dirty="0"/>
        </a:p>
      </dgm:t>
    </dgm:pt>
    <dgm:pt modelId="{DB3844E4-FB1F-45B9-B53B-E9E40B734C8B}" type="parTrans" cxnId="{60530B7C-7EC7-4CD9-A9BD-37A574F20796}">
      <dgm:prSet/>
      <dgm:spPr/>
      <dgm:t>
        <a:bodyPr/>
        <a:lstStyle/>
        <a:p>
          <a:endParaRPr lang="en-US"/>
        </a:p>
      </dgm:t>
    </dgm:pt>
    <dgm:pt modelId="{38476AAD-0B8F-4FAB-AA55-4CC77D2266CA}" type="sibTrans" cxnId="{60530B7C-7EC7-4CD9-A9BD-37A574F20796}">
      <dgm:prSet/>
      <dgm:spPr/>
      <dgm:t>
        <a:bodyPr/>
        <a:lstStyle/>
        <a:p>
          <a:endParaRPr lang="en-US"/>
        </a:p>
      </dgm:t>
    </dgm:pt>
    <dgm:pt modelId="{214AE5A6-D70C-4723-89DB-577FB3329108}">
      <dgm:prSet/>
      <dgm:spPr/>
      <dgm:t>
        <a:bodyPr/>
        <a:lstStyle/>
        <a:p>
          <a:r>
            <a:rPr lang="en-US" b="0" i="0" dirty="0" smtClean="0"/>
            <a:t>Shortened form of a word or phrase.</a:t>
          </a:r>
          <a:br>
            <a:rPr lang="en-US" b="0" i="0" dirty="0" smtClean="0"/>
          </a:br>
          <a:r>
            <a:rPr lang="en-US" b="0" i="0" dirty="0" smtClean="0"/>
            <a:t>Ex. Brb stands for be right back.</a:t>
          </a:r>
          <a:endParaRPr lang="en-US" dirty="0"/>
        </a:p>
      </dgm:t>
    </dgm:pt>
    <dgm:pt modelId="{E74E4365-84C1-4080-A30D-BD70379DAE7D}" type="parTrans" cxnId="{113E4538-A2E7-49D3-B70F-3FD805A97231}">
      <dgm:prSet/>
      <dgm:spPr/>
      <dgm:t>
        <a:bodyPr/>
        <a:lstStyle/>
        <a:p>
          <a:endParaRPr lang="en-US"/>
        </a:p>
      </dgm:t>
    </dgm:pt>
    <dgm:pt modelId="{B38ECE52-ED9C-4995-873F-B5BF0706B8B7}" type="sibTrans" cxnId="{113E4538-A2E7-49D3-B70F-3FD805A97231}">
      <dgm:prSet/>
      <dgm:spPr/>
      <dgm:t>
        <a:bodyPr/>
        <a:lstStyle/>
        <a:p>
          <a:endParaRPr lang="en-US"/>
        </a:p>
      </dgm:t>
    </dgm:pt>
    <dgm:pt modelId="{558C349D-9BF5-4D78-8969-5606ED72771C}">
      <dgm:prSet/>
      <dgm:spPr/>
      <dgm:t>
        <a:bodyPr/>
        <a:lstStyle/>
        <a:p>
          <a:r>
            <a:rPr lang="en-US" b="0" i="0" dirty="0" smtClean="0"/>
            <a:t>H</a:t>
          </a:r>
          <a:r>
            <a:rPr lang="en-US" dirty="0" smtClean="0"/>
            <a:t>omographs</a:t>
          </a:r>
          <a:r>
            <a:rPr lang="en-US" b="0" i="0" dirty="0" smtClean="0"/>
            <a:t> </a:t>
          </a:r>
          <a:endParaRPr lang="en-US" dirty="0"/>
        </a:p>
      </dgm:t>
    </dgm:pt>
    <dgm:pt modelId="{75DA7681-3CBD-4128-BA14-291AAA405879}" type="parTrans" cxnId="{21ABAC38-AEF4-45BA-A85D-99E14DE8E58B}">
      <dgm:prSet/>
      <dgm:spPr/>
      <dgm:t>
        <a:bodyPr/>
        <a:lstStyle/>
        <a:p>
          <a:endParaRPr lang="en-US"/>
        </a:p>
      </dgm:t>
    </dgm:pt>
    <dgm:pt modelId="{26D85BE6-3563-4D16-AFDD-6BE8AEDF2763}" type="sibTrans" cxnId="{21ABAC38-AEF4-45BA-A85D-99E14DE8E58B}">
      <dgm:prSet/>
      <dgm:spPr/>
      <dgm:t>
        <a:bodyPr/>
        <a:lstStyle/>
        <a:p>
          <a:endParaRPr lang="en-US"/>
        </a:p>
      </dgm:t>
    </dgm:pt>
    <dgm:pt modelId="{339C3AE1-AFA6-4CA1-8C6A-C553D844307C}">
      <dgm:prSet/>
      <dgm:spPr/>
      <dgm:t>
        <a:bodyPr/>
        <a:lstStyle/>
        <a:p>
          <a:r>
            <a:rPr lang="en-US" b="1" i="0" dirty="0" smtClean="0"/>
            <a:t>Words</a:t>
          </a:r>
          <a:r>
            <a:rPr lang="en-US" b="0" i="0" dirty="0" smtClean="0"/>
            <a:t> that are </a:t>
          </a:r>
          <a:r>
            <a:rPr lang="en-US" b="1" i="0" dirty="0" smtClean="0"/>
            <a:t>spelled</a:t>
          </a:r>
          <a:r>
            <a:rPr lang="en-US" b="0" i="0" dirty="0" smtClean="0"/>
            <a:t> the </a:t>
          </a:r>
          <a:r>
            <a:rPr lang="en-US" b="1" i="0" dirty="0" smtClean="0"/>
            <a:t>same</a:t>
          </a:r>
          <a:r>
            <a:rPr lang="en-US" b="0" i="0" dirty="0" smtClean="0"/>
            <a:t> but have different meanings. Ex. Play &amp; play</a:t>
          </a:r>
          <a:endParaRPr lang="en-US" dirty="0"/>
        </a:p>
      </dgm:t>
    </dgm:pt>
    <dgm:pt modelId="{4A17173D-7702-4446-AE4C-E1663ED1C609}" type="parTrans" cxnId="{0610172F-91A9-4A50-B9E6-AE855E9BBFE5}">
      <dgm:prSet/>
      <dgm:spPr/>
      <dgm:t>
        <a:bodyPr/>
        <a:lstStyle/>
        <a:p>
          <a:endParaRPr lang="en-US"/>
        </a:p>
      </dgm:t>
    </dgm:pt>
    <dgm:pt modelId="{651E9E33-FA10-4821-AF9D-AFB913A169A6}" type="sibTrans" cxnId="{0610172F-91A9-4A50-B9E6-AE855E9BBFE5}">
      <dgm:prSet/>
      <dgm:spPr/>
      <dgm:t>
        <a:bodyPr/>
        <a:lstStyle/>
        <a:p>
          <a:endParaRPr lang="en-US"/>
        </a:p>
      </dgm:t>
    </dgm:pt>
    <dgm:pt modelId="{77D6F6F0-9BD4-4548-811A-FDC790D82FCC}" type="pres">
      <dgm:prSet presAssocID="{3611F5A1-2DD0-4C36-A200-F0D133F567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38BAC-B4E1-4AAB-9E58-DE5A177E7B71}" type="pres">
      <dgm:prSet presAssocID="{026CBE44-58DE-400A-AD2F-42F607B6BAAF}" presName="linNode" presStyleCnt="0"/>
      <dgm:spPr/>
    </dgm:pt>
    <dgm:pt modelId="{D8EF9D02-0F08-4102-AA79-7B149C156ECE}" type="pres">
      <dgm:prSet presAssocID="{026CBE44-58DE-400A-AD2F-42F607B6BAA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1A102-C68C-4B69-BC8F-512E4FA4188D}" type="pres">
      <dgm:prSet presAssocID="{026CBE44-58DE-400A-AD2F-42F607B6BA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716E-8079-4B82-9CEB-F90A1C25F159}" type="pres">
      <dgm:prSet presAssocID="{6728F20B-21F6-4E69-B0D4-A73CF81B1707}" presName="sp" presStyleCnt="0"/>
      <dgm:spPr/>
    </dgm:pt>
    <dgm:pt modelId="{A875D57B-1BA8-4D76-B456-1999DAAD4851}" type="pres">
      <dgm:prSet presAssocID="{09153671-F6C3-4159-B986-F20B87537606}" presName="linNode" presStyleCnt="0"/>
      <dgm:spPr/>
    </dgm:pt>
    <dgm:pt modelId="{35ECB2B9-F04B-4A6D-AB74-62FB78323E9A}" type="pres">
      <dgm:prSet presAssocID="{09153671-F6C3-4159-B986-F20B8753760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C27C3-D6EB-4784-98AA-D8A1D35814E3}" type="pres">
      <dgm:prSet presAssocID="{09153671-F6C3-4159-B986-F20B8753760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A9CF2-345B-4E2C-9395-9A6C82B7DB28}" type="pres">
      <dgm:prSet presAssocID="{911782C8-25E9-4E3E-A31D-8449AD9D408F}" presName="sp" presStyleCnt="0"/>
      <dgm:spPr/>
    </dgm:pt>
    <dgm:pt modelId="{CAA9E168-C70D-48FB-9B84-C3214D95A506}" type="pres">
      <dgm:prSet presAssocID="{558C349D-9BF5-4D78-8969-5606ED72771C}" presName="linNode" presStyleCnt="0"/>
      <dgm:spPr/>
    </dgm:pt>
    <dgm:pt modelId="{1E0AB04B-140C-4811-9AE7-AA9EFC60D23D}" type="pres">
      <dgm:prSet presAssocID="{558C349D-9BF5-4D78-8969-5606ED72771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F43C1-27E0-4E78-A2C6-13701B00AC81}" type="pres">
      <dgm:prSet presAssocID="{558C349D-9BF5-4D78-8969-5606ED72771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8900A-14FB-4789-BD29-291F37B3DF9D}" type="presOf" srcId="{3611F5A1-2DD0-4C36-A200-F0D133F567F4}" destId="{77D6F6F0-9BD4-4548-811A-FDC790D82FCC}" srcOrd="0" destOrd="0" presId="urn:microsoft.com/office/officeart/2005/8/layout/vList5"/>
    <dgm:cxn modelId="{D66C87A6-85D7-4481-A4FB-7FCBAFCCE84B}" srcId="{3611F5A1-2DD0-4C36-A200-F0D133F567F4}" destId="{026CBE44-58DE-400A-AD2F-42F607B6BAAF}" srcOrd="0" destOrd="0" parTransId="{7C526FC1-5557-481C-A58A-18D1DA9BF6FD}" sibTransId="{6728F20B-21F6-4E69-B0D4-A73CF81B1707}"/>
    <dgm:cxn modelId="{60530B7C-7EC7-4CD9-A9BD-37A574F20796}" srcId="{026CBE44-58DE-400A-AD2F-42F607B6BAAF}" destId="{5AA210BF-CD6C-47FB-8F92-EB281E44B627}" srcOrd="0" destOrd="0" parTransId="{DB3844E4-FB1F-45B9-B53B-E9E40B734C8B}" sibTransId="{38476AAD-0B8F-4FAB-AA55-4CC77D2266CA}"/>
    <dgm:cxn modelId="{113E4538-A2E7-49D3-B70F-3FD805A97231}" srcId="{09153671-F6C3-4159-B986-F20B87537606}" destId="{214AE5A6-D70C-4723-89DB-577FB3329108}" srcOrd="0" destOrd="0" parTransId="{E74E4365-84C1-4080-A30D-BD70379DAE7D}" sibTransId="{B38ECE52-ED9C-4995-873F-B5BF0706B8B7}"/>
    <dgm:cxn modelId="{25A2111F-ED8B-4427-B337-751774E19A00}" type="presOf" srcId="{214AE5A6-D70C-4723-89DB-577FB3329108}" destId="{942C27C3-D6EB-4784-98AA-D8A1D35814E3}" srcOrd="0" destOrd="0" presId="urn:microsoft.com/office/officeart/2005/8/layout/vList5"/>
    <dgm:cxn modelId="{DB498A21-5EEB-4CC7-A90C-B9843EF696F0}" type="presOf" srcId="{026CBE44-58DE-400A-AD2F-42F607B6BAAF}" destId="{D8EF9D02-0F08-4102-AA79-7B149C156ECE}" srcOrd="0" destOrd="0" presId="urn:microsoft.com/office/officeart/2005/8/layout/vList5"/>
    <dgm:cxn modelId="{078B66D4-A27A-4C00-918B-472FC8883C90}" type="presOf" srcId="{558C349D-9BF5-4D78-8969-5606ED72771C}" destId="{1E0AB04B-140C-4811-9AE7-AA9EFC60D23D}" srcOrd="0" destOrd="0" presId="urn:microsoft.com/office/officeart/2005/8/layout/vList5"/>
    <dgm:cxn modelId="{21ABAC38-AEF4-45BA-A85D-99E14DE8E58B}" srcId="{3611F5A1-2DD0-4C36-A200-F0D133F567F4}" destId="{558C349D-9BF5-4D78-8969-5606ED72771C}" srcOrd="2" destOrd="0" parTransId="{75DA7681-3CBD-4128-BA14-291AAA405879}" sibTransId="{26D85BE6-3563-4D16-AFDD-6BE8AEDF2763}"/>
    <dgm:cxn modelId="{43AFFBC3-B077-4957-B315-2A1F05E54399}" type="presOf" srcId="{09153671-F6C3-4159-B986-F20B87537606}" destId="{35ECB2B9-F04B-4A6D-AB74-62FB78323E9A}" srcOrd="0" destOrd="0" presId="urn:microsoft.com/office/officeart/2005/8/layout/vList5"/>
    <dgm:cxn modelId="{0610172F-91A9-4A50-B9E6-AE855E9BBFE5}" srcId="{558C349D-9BF5-4D78-8969-5606ED72771C}" destId="{339C3AE1-AFA6-4CA1-8C6A-C553D844307C}" srcOrd="0" destOrd="0" parTransId="{4A17173D-7702-4446-AE4C-E1663ED1C609}" sibTransId="{651E9E33-FA10-4821-AF9D-AFB913A169A6}"/>
    <dgm:cxn modelId="{865689FB-42C2-4006-A8E9-EBA4FBB82FC8}" type="presOf" srcId="{5AA210BF-CD6C-47FB-8F92-EB281E44B627}" destId="{9AD1A102-C68C-4B69-BC8F-512E4FA4188D}" srcOrd="0" destOrd="0" presId="urn:microsoft.com/office/officeart/2005/8/layout/vList5"/>
    <dgm:cxn modelId="{259BC3B1-644D-441F-86F6-F9F7BE3009B2}" type="presOf" srcId="{339C3AE1-AFA6-4CA1-8C6A-C553D844307C}" destId="{C09F43C1-27E0-4E78-A2C6-13701B00AC81}" srcOrd="0" destOrd="0" presId="urn:microsoft.com/office/officeart/2005/8/layout/vList5"/>
    <dgm:cxn modelId="{A82E608D-429C-425D-A5C1-F7DC17E0A7D1}" srcId="{3611F5A1-2DD0-4C36-A200-F0D133F567F4}" destId="{09153671-F6C3-4159-B986-F20B87537606}" srcOrd="1" destOrd="0" parTransId="{BE1ED67A-77F0-4E55-89AD-124C92461DD3}" sibTransId="{911782C8-25E9-4E3E-A31D-8449AD9D408F}"/>
    <dgm:cxn modelId="{3C0101EF-9450-4063-9959-396F7F9EDD09}" type="presParOf" srcId="{77D6F6F0-9BD4-4548-811A-FDC790D82FCC}" destId="{83638BAC-B4E1-4AAB-9E58-DE5A177E7B71}" srcOrd="0" destOrd="0" presId="urn:microsoft.com/office/officeart/2005/8/layout/vList5"/>
    <dgm:cxn modelId="{716B8693-FF5B-4EB9-81E3-0636FE58B35C}" type="presParOf" srcId="{83638BAC-B4E1-4AAB-9E58-DE5A177E7B71}" destId="{D8EF9D02-0F08-4102-AA79-7B149C156ECE}" srcOrd="0" destOrd="0" presId="urn:microsoft.com/office/officeart/2005/8/layout/vList5"/>
    <dgm:cxn modelId="{25428BD4-C20F-47FB-B98B-D5A9D54FF924}" type="presParOf" srcId="{83638BAC-B4E1-4AAB-9E58-DE5A177E7B71}" destId="{9AD1A102-C68C-4B69-BC8F-512E4FA4188D}" srcOrd="1" destOrd="0" presId="urn:microsoft.com/office/officeart/2005/8/layout/vList5"/>
    <dgm:cxn modelId="{119F5CC0-1186-4ACF-9088-3CDD77470587}" type="presParOf" srcId="{77D6F6F0-9BD4-4548-811A-FDC790D82FCC}" destId="{277A716E-8079-4B82-9CEB-F90A1C25F159}" srcOrd="1" destOrd="0" presId="urn:microsoft.com/office/officeart/2005/8/layout/vList5"/>
    <dgm:cxn modelId="{B10488BF-FFD6-40F5-917E-0FB82FCAE295}" type="presParOf" srcId="{77D6F6F0-9BD4-4548-811A-FDC790D82FCC}" destId="{A875D57B-1BA8-4D76-B456-1999DAAD4851}" srcOrd="2" destOrd="0" presId="urn:microsoft.com/office/officeart/2005/8/layout/vList5"/>
    <dgm:cxn modelId="{4FB1F2F9-08D9-438F-9EFE-8EBC8AE6F719}" type="presParOf" srcId="{A875D57B-1BA8-4D76-B456-1999DAAD4851}" destId="{35ECB2B9-F04B-4A6D-AB74-62FB78323E9A}" srcOrd="0" destOrd="0" presId="urn:microsoft.com/office/officeart/2005/8/layout/vList5"/>
    <dgm:cxn modelId="{13E923A8-F9A1-4C3D-B70B-5E1839ED452C}" type="presParOf" srcId="{A875D57B-1BA8-4D76-B456-1999DAAD4851}" destId="{942C27C3-D6EB-4784-98AA-D8A1D35814E3}" srcOrd="1" destOrd="0" presId="urn:microsoft.com/office/officeart/2005/8/layout/vList5"/>
    <dgm:cxn modelId="{3FE083F1-3125-4D06-B589-DFB9B50AC1BE}" type="presParOf" srcId="{77D6F6F0-9BD4-4548-811A-FDC790D82FCC}" destId="{357A9CF2-345B-4E2C-9395-9A6C82B7DB28}" srcOrd="3" destOrd="0" presId="urn:microsoft.com/office/officeart/2005/8/layout/vList5"/>
    <dgm:cxn modelId="{98268DC1-60A5-43FA-B42D-BC0D983D2012}" type="presParOf" srcId="{77D6F6F0-9BD4-4548-811A-FDC790D82FCC}" destId="{CAA9E168-C70D-48FB-9B84-C3214D95A506}" srcOrd="4" destOrd="0" presId="urn:microsoft.com/office/officeart/2005/8/layout/vList5"/>
    <dgm:cxn modelId="{E59F8AFA-452B-4DAB-99FF-0A1C4328C45A}" type="presParOf" srcId="{CAA9E168-C70D-48FB-9B84-C3214D95A506}" destId="{1E0AB04B-140C-4811-9AE7-AA9EFC60D23D}" srcOrd="0" destOrd="0" presId="urn:microsoft.com/office/officeart/2005/8/layout/vList5"/>
    <dgm:cxn modelId="{81F2E680-5948-4625-9CBC-B8083D9C216A}" type="presParOf" srcId="{CAA9E168-C70D-48FB-9B84-C3214D95A506}" destId="{C09F43C1-27E0-4E78-A2C6-13701B00AC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84413-39A0-45A1-89F1-A95C5AC9C79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BC8B9-6717-4C06-81F0-286BEBA9C9AF}">
      <dgm:prSet/>
      <dgm:spPr/>
      <dgm:t>
        <a:bodyPr/>
        <a:lstStyle/>
        <a:p>
          <a:pPr rtl="0"/>
          <a:r>
            <a:rPr lang="en-US" b="0" dirty="0" smtClean="0"/>
            <a:t>Detection of  </a:t>
          </a:r>
          <a:r>
            <a:rPr lang="en-US" b="1" dirty="0" smtClean="0">
              <a:solidFill>
                <a:srgbClr val="FF0000"/>
              </a:solidFill>
            </a:rPr>
            <a:t>false positive</a:t>
          </a:r>
          <a:r>
            <a:rPr lang="en-US" b="0" dirty="0" smtClean="0">
              <a:solidFill>
                <a:srgbClr val="FF0000"/>
              </a:solidFill>
            </a:rPr>
            <a:t> </a:t>
          </a:r>
          <a:r>
            <a:rPr lang="en-US" b="0" dirty="0" smtClean="0"/>
            <a:t>cyberbullied cases. </a:t>
          </a:r>
          <a:endParaRPr lang="en-US" dirty="0"/>
        </a:p>
      </dgm:t>
    </dgm:pt>
    <dgm:pt modelId="{3D62E5B9-A94B-4212-975B-FF4FB61F69C7}" type="parTrans" cxnId="{CD4C0CAF-A097-4A25-8277-BE624E6E8680}">
      <dgm:prSet/>
      <dgm:spPr/>
      <dgm:t>
        <a:bodyPr/>
        <a:lstStyle/>
        <a:p>
          <a:endParaRPr lang="en-US"/>
        </a:p>
      </dgm:t>
    </dgm:pt>
    <dgm:pt modelId="{A2F66062-145C-4140-9267-9907FA250B21}" type="sibTrans" cxnId="{CD4C0CAF-A097-4A25-8277-BE624E6E8680}">
      <dgm:prSet/>
      <dgm:spPr/>
      <dgm:t>
        <a:bodyPr/>
        <a:lstStyle/>
        <a:p>
          <a:endParaRPr lang="en-US"/>
        </a:p>
      </dgm:t>
    </dgm:pt>
    <dgm:pt modelId="{E51F8A35-242B-4152-A194-A1CDAFEC0969}">
      <dgm:prSet/>
      <dgm:spPr>
        <a:noFill/>
      </dgm:spPr>
      <dgm:t>
        <a:bodyPr/>
        <a:lstStyle/>
        <a:p>
          <a:pPr rtl="0"/>
          <a:r>
            <a:rPr lang="en-US" b="0" dirty="0" smtClean="0"/>
            <a:t>Real-time </a:t>
          </a:r>
          <a:r>
            <a:rPr lang="en-US" b="1" dirty="0" smtClean="0">
              <a:solidFill>
                <a:srgbClr val="FF0000"/>
              </a:solidFill>
            </a:rPr>
            <a:t>portable</a:t>
          </a:r>
          <a:r>
            <a:rPr lang="en-US" b="1" dirty="0" smtClean="0"/>
            <a:t> </a:t>
          </a:r>
          <a:r>
            <a:rPr lang="en-US" dirty="0" smtClean="0"/>
            <a:t>application.</a:t>
          </a:r>
          <a:endParaRPr lang="en-US" dirty="0"/>
        </a:p>
      </dgm:t>
    </dgm:pt>
    <dgm:pt modelId="{ED6C246F-B2D1-426A-A1DE-229A50B182F2}" type="parTrans" cxnId="{F5356BCF-95F8-4ACB-BF68-4D9B6DBE4FB3}">
      <dgm:prSet/>
      <dgm:spPr/>
      <dgm:t>
        <a:bodyPr/>
        <a:lstStyle/>
        <a:p>
          <a:endParaRPr lang="en-US"/>
        </a:p>
      </dgm:t>
    </dgm:pt>
    <dgm:pt modelId="{3CFBB75C-59CD-4284-B8FC-B89B01DBD70A}" type="sibTrans" cxnId="{F5356BCF-95F8-4ACB-BF68-4D9B6DBE4FB3}">
      <dgm:prSet/>
      <dgm:spPr/>
      <dgm:t>
        <a:bodyPr/>
        <a:lstStyle/>
        <a:p>
          <a:endParaRPr lang="en-US"/>
        </a:p>
      </dgm:t>
    </dgm:pt>
    <dgm:pt modelId="{9420C2A4-6B4A-489F-91C9-AB4DF453D4DC}">
      <dgm:prSet/>
      <dgm:spPr>
        <a:noFill/>
      </dgm:spPr>
      <dgm:t>
        <a:bodyPr/>
        <a:lstStyle/>
        <a:p>
          <a:pPr rtl="0"/>
          <a:r>
            <a:rPr lang="en-US" dirty="0" smtClean="0"/>
            <a:t>Increase </a:t>
          </a:r>
          <a:r>
            <a:rPr lang="en-US" b="1" dirty="0" smtClean="0">
              <a:solidFill>
                <a:srgbClr val="FF0000"/>
              </a:solidFill>
            </a:rPr>
            <a:t>accuracy</a:t>
          </a:r>
          <a:endParaRPr lang="en-US" b="1" dirty="0">
            <a:solidFill>
              <a:srgbClr val="FF0000"/>
            </a:solidFill>
          </a:endParaRPr>
        </a:p>
      </dgm:t>
    </dgm:pt>
    <dgm:pt modelId="{C1E4028B-B1B4-4A82-B3C5-D37070EBF701}" type="parTrans" cxnId="{7DA8617E-C3CA-4528-B5DF-426D015B1848}">
      <dgm:prSet/>
      <dgm:spPr/>
    </dgm:pt>
    <dgm:pt modelId="{7A95B2FF-8D69-4B56-A560-901C67D4842D}" type="sibTrans" cxnId="{7DA8617E-C3CA-4528-B5DF-426D015B1848}">
      <dgm:prSet/>
      <dgm:spPr/>
    </dgm:pt>
    <dgm:pt modelId="{520CB69C-92A5-4EDA-A543-5B393479257B}" type="pres">
      <dgm:prSet presAssocID="{41284413-39A0-45A1-89F1-A95C5AC9C79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19BCE-8CD2-4F19-99E4-5BF30E2F7F2C}" type="pres">
      <dgm:prSet presAssocID="{A6EBC8B9-6717-4C06-81F0-286BEBA9C9AF}" presName="circle1" presStyleLbl="node1" presStyleIdx="0" presStyleCnt="3"/>
      <dgm:spPr/>
    </dgm:pt>
    <dgm:pt modelId="{B065CDAA-9C6E-449F-83A6-505D75F5D829}" type="pres">
      <dgm:prSet presAssocID="{A6EBC8B9-6717-4C06-81F0-286BEBA9C9AF}" presName="space" presStyleCnt="0"/>
      <dgm:spPr/>
    </dgm:pt>
    <dgm:pt modelId="{5C3ECD7B-CA2B-4724-AA2C-CF4851589444}" type="pres">
      <dgm:prSet presAssocID="{A6EBC8B9-6717-4C06-81F0-286BEBA9C9AF}" presName="rect1" presStyleLbl="alignAcc1" presStyleIdx="0" presStyleCnt="3" custLinFactNeighborX="5306" custLinFactNeighborY="-11226"/>
      <dgm:spPr/>
      <dgm:t>
        <a:bodyPr/>
        <a:lstStyle/>
        <a:p>
          <a:endParaRPr lang="en-US"/>
        </a:p>
      </dgm:t>
    </dgm:pt>
    <dgm:pt modelId="{0DF00896-D0EA-4DB3-A308-4FD45CE32579}" type="pres">
      <dgm:prSet presAssocID="{E51F8A35-242B-4152-A194-A1CDAFEC0969}" presName="vertSpace2" presStyleLbl="node1" presStyleIdx="0" presStyleCnt="3"/>
      <dgm:spPr/>
    </dgm:pt>
    <dgm:pt modelId="{B462046A-286C-4C32-B4ED-EDCFBCCD279D}" type="pres">
      <dgm:prSet presAssocID="{E51F8A35-242B-4152-A194-A1CDAFEC0969}" presName="circle2" presStyleLbl="node1" presStyleIdx="1" presStyleCnt="3"/>
      <dgm:spPr/>
    </dgm:pt>
    <dgm:pt modelId="{A66A33C8-9ECF-463D-B47F-10E9CD5CBBEB}" type="pres">
      <dgm:prSet presAssocID="{E51F8A35-242B-4152-A194-A1CDAFEC0969}" presName="rect2" presStyleLbl="alignAcc1" presStyleIdx="1" presStyleCnt="3"/>
      <dgm:spPr/>
      <dgm:t>
        <a:bodyPr/>
        <a:lstStyle/>
        <a:p>
          <a:endParaRPr lang="en-US"/>
        </a:p>
      </dgm:t>
    </dgm:pt>
    <dgm:pt modelId="{5F397FAF-58B3-4CA3-BB29-F8E2F9BA6E0A}" type="pres">
      <dgm:prSet presAssocID="{9420C2A4-6B4A-489F-91C9-AB4DF453D4DC}" presName="vertSpace3" presStyleLbl="node1" presStyleIdx="1" presStyleCnt="3"/>
      <dgm:spPr/>
    </dgm:pt>
    <dgm:pt modelId="{27792260-E281-481F-8FC2-5D2F4D0A7686}" type="pres">
      <dgm:prSet presAssocID="{9420C2A4-6B4A-489F-91C9-AB4DF453D4DC}" presName="circle3" presStyleLbl="node1" presStyleIdx="2" presStyleCnt="3"/>
      <dgm:spPr/>
    </dgm:pt>
    <dgm:pt modelId="{904D6501-2822-4E15-A2A8-CE4F92BABEA3}" type="pres">
      <dgm:prSet presAssocID="{9420C2A4-6B4A-489F-91C9-AB4DF453D4DC}" presName="rect3" presStyleLbl="alignAcc1" presStyleIdx="2" presStyleCnt="3"/>
      <dgm:spPr/>
      <dgm:t>
        <a:bodyPr/>
        <a:lstStyle/>
        <a:p>
          <a:endParaRPr lang="en-US"/>
        </a:p>
      </dgm:t>
    </dgm:pt>
    <dgm:pt modelId="{6CDE0BFB-FFDC-4CA7-B3D2-2852C2ABBD5C}" type="pres">
      <dgm:prSet presAssocID="{A6EBC8B9-6717-4C06-81F0-286BEBA9C9AF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4BD58-6722-40FB-BCF4-EF395DD7FB92}" type="pres">
      <dgm:prSet presAssocID="{E51F8A35-242B-4152-A194-A1CDAFEC0969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A741A-1274-472E-816C-19825E00DBD4}" type="pres">
      <dgm:prSet presAssocID="{9420C2A4-6B4A-489F-91C9-AB4DF453D4DC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4DFA4-3729-418E-A020-2841ED347221}" type="presOf" srcId="{41284413-39A0-45A1-89F1-A95C5AC9C797}" destId="{520CB69C-92A5-4EDA-A543-5B393479257B}" srcOrd="0" destOrd="0" presId="urn:microsoft.com/office/officeart/2005/8/layout/target3"/>
    <dgm:cxn modelId="{A9A33F36-6392-46F3-A251-7F0A56CCA724}" type="presOf" srcId="{9420C2A4-6B4A-489F-91C9-AB4DF453D4DC}" destId="{DFCA741A-1274-472E-816C-19825E00DBD4}" srcOrd="1" destOrd="0" presId="urn:microsoft.com/office/officeart/2005/8/layout/target3"/>
    <dgm:cxn modelId="{742781DC-20A7-4191-A0A0-85D9693B1F18}" type="presOf" srcId="{E51F8A35-242B-4152-A194-A1CDAFEC0969}" destId="{A66A33C8-9ECF-463D-B47F-10E9CD5CBBEB}" srcOrd="0" destOrd="0" presId="urn:microsoft.com/office/officeart/2005/8/layout/target3"/>
    <dgm:cxn modelId="{F5356BCF-95F8-4ACB-BF68-4D9B6DBE4FB3}" srcId="{41284413-39A0-45A1-89F1-A95C5AC9C797}" destId="{E51F8A35-242B-4152-A194-A1CDAFEC0969}" srcOrd="1" destOrd="0" parTransId="{ED6C246F-B2D1-426A-A1DE-229A50B182F2}" sibTransId="{3CFBB75C-59CD-4284-B8FC-B89B01DBD70A}"/>
    <dgm:cxn modelId="{CD4C0CAF-A097-4A25-8277-BE624E6E8680}" srcId="{41284413-39A0-45A1-89F1-A95C5AC9C797}" destId="{A6EBC8B9-6717-4C06-81F0-286BEBA9C9AF}" srcOrd="0" destOrd="0" parTransId="{3D62E5B9-A94B-4212-975B-FF4FB61F69C7}" sibTransId="{A2F66062-145C-4140-9267-9907FA250B21}"/>
    <dgm:cxn modelId="{1B614319-32F9-493E-A922-C061E6A3AB12}" type="presOf" srcId="{E51F8A35-242B-4152-A194-A1CDAFEC0969}" destId="{B174BD58-6722-40FB-BCF4-EF395DD7FB92}" srcOrd="1" destOrd="0" presId="urn:microsoft.com/office/officeart/2005/8/layout/target3"/>
    <dgm:cxn modelId="{F37BEE91-D4AE-4C0D-8AEC-63E62FF340C0}" type="presOf" srcId="{A6EBC8B9-6717-4C06-81F0-286BEBA9C9AF}" destId="{6CDE0BFB-FFDC-4CA7-B3D2-2852C2ABBD5C}" srcOrd="1" destOrd="0" presId="urn:microsoft.com/office/officeart/2005/8/layout/target3"/>
    <dgm:cxn modelId="{A6CFCFA4-EE4B-4309-A729-3A2F1393F6CE}" type="presOf" srcId="{A6EBC8B9-6717-4C06-81F0-286BEBA9C9AF}" destId="{5C3ECD7B-CA2B-4724-AA2C-CF4851589444}" srcOrd="0" destOrd="0" presId="urn:microsoft.com/office/officeart/2005/8/layout/target3"/>
    <dgm:cxn modelId="{CE0A12A7-9EE9-41DA-BAB7-996CE32E6833}" type="presOf" srcId="{9420C2A4-6B4A-489F-91C9-AB4DF453D4DC}" destId="{904D6501-2822-4E15-A2A8-CE4F92BABEA3}" srcOrd="0" destOrd="0" presId="urn:microsoft.com/office/officeart/2005/8/layout/target3"/>
    <dgm:cxn modelId="{7DA8617E-C3CA-4528-B5DF-426D015B1848}" srcId="{41284413-39A0-45A1-89F1-A95C5AC9C797}" destId="{9420C2A4-6B4A-489F-91C9-AB4DF453D4DC}" srcOrd="2" destOrd="0" parTransId="{C1E4028B-B1B4-4A82-B3C5-D37070EBF701}" sibTransId="{7A95B2FF-8D69-4B56-A560-901C67D4842D}"/>
    <dgm:cxn modelId="{837D7FA8-2AE4-4B53-9FB2-5780F61FDE0E}" type="presParOf" srcId="{520CB69C-92A5-4EDA-A543-5B393479257B}" destId="{D3819BCE-8CD2-4F19-99E4-5BF30E2F7F2C}" srcOrd="0" destOrd="0" presId="urn:microsoft.com/office/officeart/2005/8/layout/target3"/>
    <dgm:cxn modelId="{0E267BF1-36FD-4163-87C4-F72CA28FD694}" type="presParOf" srcId="{520CB69C-92A5-4EDA-A543-5B393479257B}" destId="{B065CDAA-9C6E-449F-83A6-505D75F5D829}" srcOrd="1" destOrd="0" presId="urn:microsoft.com/office/officeart/2005/8/layout/target3"/>
    <dgm:cxn modelId="{50B67ECB-8327-45D0-9C45-617585D8E614}" type="presParOf" srcId="{520CB69C-92A5-4EDA-A543-5B393479257B}" destId="{5C3ECD7B-CA2B-4724-AA2C-CF4851589444}" srcOrd="2" destOrd="0" presId="urn:microsoft.com/office/officeart/2005/8/layout/target3"/>
    <dgm:cxn modelId="{D3BDE376-D052-4C39-94EE-EF8AC30C0D94}" type="presParOf" srcId="{520CB69C-92A5-4EDA-A543-5B393479257B}" destId="{0DF00896-D0EA-4DB3-A308-4FD45CE32579}" srcOrd="3" destOrd="0" presId="urn:microsoft.com/office/officeart/2005/8/layout/target3"/>
    <dgm:cxn modelId="{49C9B598-1ECA-48F3-AABE-D7DC9089597D}" type="presParOf" srcId="{520CB69C-92A5-4EDA-A543-5B393479257B}" destId="{B462046A-286C-4C32-B4ED-EDCFBCCD279D}" srcOrd="4" destOrd="0" presId="urn:microsoft.com/office/officeart/2005/8/layout/target3"/>
    <dgm:cxn modelId="{6D6FD7D9-A52D-4170-B796-AFA33C56D948}" type="presParOf" srcId="{520CB69C-92A5-4EDA-A543-5B393479257B}" destId="{A66A33C8-9ECF-463D-B47F-10E9CD5CBBEB}" srcOrd="5" destOrd="0" presId="urn:microsoft.com/office/officeart/2005/8/layout/target3"/>
    <dgm:cxn modelId="{B14274EA-489E-43E4-8A65-B481B1BD7C10}" type="presParOf" srcId="{520CB69C-92A5-4EDA-A543-5B393479257B}" destId="{5F397FAF-58B3-4CA3-BB29-F8E2F9BA6E0A}" srcOrd="6" destOrd="0" presId="urn:microsoft.com/office/officeart/2005/8/layout/target3"/>
    <dgm:cxn modelId="{45A04BA0-579D-4201-BFDB-77E7E82F0CB8}" type="presParOf" srcId="{520CB69C-92A5-4EDA-A543-5B393479257B}" destId="{27792260-E281-481F-8FC2-5D2F4D0A7686}" srcOrd="7" destOrd="0" presId="urn:microsoft.com/office/officeart/2005/8/layout/target3"/>
    <dgm:cxn modelId="{09967478-9069-4038-8794-1B555A105A54}" type="presParOf" srcId="{520CB69C-92A5-4EDA-A543-5B393479257B}" destId="{904D6501-2822-4E15-A2A8-CE4F92BABEA3}" srcOrd="8" destOrd="0" presId="urn:microsoft.com/office/officeart/2005/8/layout/target3"/>
    <dgm:cxn modelId="{156ACA12-72A3-4429-AC5B-E8C78E4BC380}" type="presParOf" srcId="{520CB69C-92A5-4EDA-A543-5B393479257B}" destId="{6CDE0BFB-FFDC-4CA7-B3D2-2852C2ABBD5C}" srcOrd="9" destOrd="0" presId="urn:microsoft.com/office/officeart/2005/8/layout/target3"/>
    <dgm:cxn modelId="{B9F668B9-8BD6-409F-86DE-A112A24ACCFA}" type="presParOf" srcId="{520CB69C-92A5-4EDA-A543-5B393479257B}" destId="{B174BD58-6722-40FB-BCF4-EF395DD7FB92}" srcOrd="10" destOrd="0" presId="urn:microsoft.com/office/officeart/2005/8/layout/target3"/>
    <dgm:cxn modelId="{1DD6CFD7-EDC5-4390-B0BE-E07D97533C83}" type="presParOf" srcId="{520CB69C-92A5-4EDA-A543-5B393479257B}" destId="{DFCA741A-1274-472E-816C-19825E00DBD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71532B-5442-4AEB-921C-89B77688136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1E086B-C403-47EA-B668-45B699DDB097}">
      <dgm:prSet/>
      <dgm:spPr/>
      <dgm:t>
        <a:bodyPr/>
        <a:lstStyle/>
        <a:p>
          <a:pPr rtl="0"/>
          <a:r>
            <a:rPr lang="en-US" b="0" dirty="0" smtClean="0"/>
            <a:t>Support Vector Machine</a:t>
          </a:r>
          <a:endParaRPr lang="en-US" dirty="0"/>
        </a:p>
      </dgm:t>
    </dgm:pt>
    <dgm:pt modelId="{733D8779-BEDE-4DA2-9499-846CD59C79B1}" type="parTrans" cxnId="{EF81891F-791C-4AFE-A818-CE085B73900C}">
      <dgm:prSet/>
      <dgm:spPr/>
      <dgm:t>
        <a:bodyPr/>
        <a:lstStyle/>
        <a:p>
          <a:endParaRPr lang="en-US"/>
        </a:p>
      </dgm:t>
    </dgm:pt>
    <dgm:pt modelId="{B95571C4-FCEE-452D-9441-AE7B62A79D47}" type="sibTrans" cxnId="{EF81891F-791C-4AFE-A818-CE085B73900C}">
      <dgm:prSet/>
      <dgm:spPr/>
      <dgm:t>
        <a:bodyPr/>
        <a:lstStyle/>
        <a:p>
          <a:endParaRPr lang="en-US"/>
        </a:p>
      </dgm:t>
    </dgm:pt>
    <dgm:pt modelId="{AA089F75-2E31-4212-A705-E8C12B59D029}">
      <dgm:prSet/>
      <dgm:spPr/>
      <dgm:t>
        <a:bodyPr/>
        <a:lstStyle/>
        <a:p>
          <a:pPr rtl="0"/>
          <a:r>
            <a:rPr lang="en-US" dirty="0" smtClean="0"/>
            <a:t>Feed Forward Neural Network</a:t>
          </a:r>
          <a:endParaRPr lang="en-US" dirty="0"/>
        </a:p>
      </dgm:t>
    </dgm:pt>
    <dgm:pt modelId="{193B6BAB-8B80-4408-AD71-11399ECFB731}" type="parTrans" cxnId="{43E54CF8-94EB-4430-91B5-A5580CDD5B55}">
      <dgm:prSet/>
      <dgm:spPr/>
      <dgm:t>
        <a:bodyPr/>
        <a:lstStyle/>
        <a:p>
          <a:endParaRPr lang="en-US"/>
        </a:p>
      </dgm:t>
    </dgm:pt>
    <dgm:pt modelId="{C458B000-2172-487B-B380-06274235046E}" type="sibTrans" cxnId="{43E54CF8-94EB-4430-91B5-A5580CDD5B55}">
      <dgm:prSet/>
      <dgm:spPr/>
      <dgm:t>
        <a:bodyPr/>
        <a:lstStyle/>
        <a:p>
          <a:endParaRPr lang="en-US"/>
        </a:p>
      </dgm:t>
    </dgm:pt>
    <dgm:pt modelId="{8BAB42BF-2FE6-4496-8615-4778D39C1F0F}">
      <dgm:prSet/>
      <dgm:spPr/>
      <dgm:t>
        <a:bodyPr anchor="ctr"/>
        <a:lstStyle/>
        <a:p>
          <a:pPr rtl="0"/>
          <a:r>
            <a:rPr lang="en-US" dirty="0" smtClean="0"/>
            <a:t>Three layers: Input, hidden, output layer. Input layer consists of 128 nodes.</a:t>
          </a:r>
          <a:br>
            <a:rPr lang="en-US" dirty="0" smtClean="0"/>
          </a:br>
          <a:r>
            <a:rPr lang="en-US" dirty="0" smtClean="0"/>
            <a:t>Hidden layer contains 64 neurons.</a:t>
          </a:r>
          <a:endParaRPr lang="en-US" dirty="0"/>
        </a:p>
      </dgm:t>
    </dgm:pt>
    <dgm:pt modelId="{C3A9E573-6098-40CA-A3B5-D49F19FAA3B3}" type="parTrans" cxnId="{90FC1932-F0B7-4302-B35F-1D8801643C65}">
      <dgm:prSet/>
      <dgm:spPr/>
      <dgm:t>
        <a:bodyPr/>
        <a:lstStyle/>
        <a:p>
          <a:endParaRPr lang="en-US"/>
        </a:p>
      </dgm:t>
    </dgm:pt>
    <dgm:pt modelId="{93A931A7-79C4-4DF1-8D5B-DB989C458368}" type="sibTrans" cxnId="{90FC1932-F0B7-4302-B35F-1D8801643C65}">
      <dgm:prSet/>
      <dgm:spPr/>
      <dgm:t>
        <a:bodyPr/>
        <a:lstStyle/>
        <a:p>
          <a:endParaRPr lang="en-US"/>
        </a:p>
      </dgm:t>
    </dgm:pt>
    <dgm:pt modelId="{A9261709-2EAC-4C8D-A999-220B8062B8C8}">
      <dgm:prSet/>
      <dgm:spPr/>
      <dgm:t>
        <a:bodyPr/>
        <a:lstStyle/>
        <a:p>
          <a:pPr rtl="0"/>
          <a:r>
            <a:rPr lang="en-US" dirty="0" smtClean="0"/>
            <a:t>Linear Kernel</a:t>
          </a:r>
          <a:endParaRPr lang="en-US" dirty="0"/>
        </a:p>
      </dgm:t>
    </dgm:pt>
    <dgm:pt modelId="{EBAE5B98-6830-4BCF-BED7-E34F04B9631E}" type="parTrans" cxnId="{63F5BB86-5048-4444-A969-C8146C0898C4}">
      <dgm:prSet/>
      <dgm:spPr/>
      <dgm:t>
        <a:bodyPr/>
        <a:lstStyle/>
        <a:p>
          <a:endParaRPr lang="en-US"/>
        </a:p>
      </dgm:t>
    </dgm:pt>
    <dgm:pt modelId="{6B2DDE14-54B3-488D-BC65-B62A334DB080}" type="sibTrans" cxnId="{63F5BB86-5048-4444-A969-C8146C0898C4}">
      <dgm:prSet/>
      <dgm:spPr/>
      <dgm:t>
        <a:bodyPr/>
        <a:lstStyle/>
        <a:p>
          <a:endParaRPr lang="en-US"/>
        </a:p>
      </dgm:t>
    </dgm:pt>
    <dgm:pt modelId="{2D6B65C7-41AA-4C8E-8528-54FBA3D6EB7A}" type="pres">
      <dgm:prSet presAssocID="{4C71532B-5442-4AEB-921C-89B7768813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86DF78-FB8D-4496-B74C-4844007D5B80}" type="pres">
      <dgm:prSet presAssocID="{621E086B-C403-47EA-B668-45B699DDB097}" presName="linNode" presStyleCnt="0"/>
      <dgm:spPr/>
    </dgm:pt>
    <dgm:pt modelId="{18CCCED0-9FA0-4E7A-BC3B-45222CA6A36F}" type="pres">
      <dgm:prSet presAssocID="{621E086B-C403-47EA-B668-45B699DDB097}" presName="parentText" presStyleLbl="node1" presStyleIdx="0" presStyleCnt="2" custLinFactNeighborY="-45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0D163-4B9E-4253-85FF-98151811995C}" type="pres">
      <dgm:prSet presAssocID="{621E086B-C403-47EA-B668-45B699DDB09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645CC-932B-493F-B80C-7242652475B2}" type="pres">
      <dgm:prSet presAssocID="{B95571C4-FCEE-452D-9441-AE7B62A79D47}" presName="sp" presStyleCnt="0"/>
      <dgm:spPr/>
    </dgm:pt>
    <dgm:pt modelId="{574FD400-EC10-45D8-BC42-443800AAAE3A}" type="pres">
      <dgm:prSet presAssocID="{AA089F75-2E31-4212-A705-E8C12B59D029}" presName="linNode" presStyleCnt="0"/>
      <dgm:spPr/>
    </dgm:pt>
    <dgm:pt modelId="{25B54B7A-34F5-4168-BED9-BDF1ECB946BF}" type="pres">
      <dgm:prSet presAssocID="{AA089F75-2E31-4212-A705-E8C12B59D02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75A49-3275-49DE-8646-F86C64C5C745}" type="pres">
      <dgm:prSet presAssocID="{AA089F75-2E31-4212-A705-E8C12B59D02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D7CFC-DBAD-4EDC-979D-127896448ACE}" type="presOf" srcId="{AA089F75-2E31-4212-A705-E8C12B59D029}" destId="{25B54B7A-34F5-4168-BED9-BDF1ECB946BF}" srcOrd="0" destOrd="0" presId="urn:microsoft.com/office/officeart/2005/8/layout/vList5"/>
    <dgm:cxn modelId="{9D77CE31-BC60-4FB2-9573-2667E0398106}" type="presOf" srcId="{A9261709-2EAC-4C8D-A999-220B8062B8C8}" destId="{51A0D163-4B9E-4253-85FF-98151811995C}" srcOrd="0" destOrd="0" presId="urn:microsoft.com/office/officeart/2005/8/layout/vList5"/>
    <dgm:cxn modelId="{B285F075-886E-48D7-BF66-A239CE6B63E7}" type="presOf" srcId="{8BAB42BF-2FE6-4496-8615-4778D39C1F0F}" destId="{73D75A49-3275-49DE-8646-F86C64C5C745}" srcOrd="0" destOrd="0" presId="urn:microsoft.com/office/officeart/2005/8/layout/vList5"/>
    <dgm:cxn modelId="{43E54CF8-94EB-4430-91B5-A5580CDD5B55}" srcId="{4C71532B-5442-4AEB-921C-89B776881365}" destId="{AA089F75-2E31-4212-A705-E8C12B59D029}" srcOrd="1" destOrd="0" parTransId="{193B6BAB-8B80-4408-AD71-11399ECFB731}" sibTransId="{C458B000-2172-487B-B380-06274235046E}"/>
    <dgm:cxn modelId="{1B5280B0-2B56-494F-AC2F-6B533B8FB44D}" type="presOf" srcId="{4C71532B-5442-4AEB-921C-89B776881365}" destId="{2D6B65C7-41AA-4C8E-8528-54FBA3D6EB7A}" srcOrd="0" destOrd="0" presId="urn:microsoft.com/office/officeart/2005/8/layout/vList5"/>
    <dgm:cxn modelId="{4CE6F2BB-2910-4AC1-9B60-239D6C6B2055}" type="presOf" srcId="{621E086B-C403-47EA-B668-45B699DDB097}" destId="{18CCCED0-9FA0-4E7A-BC3B-45222CA6A36F}" srcOrd="0" destOrd="0" presId="urn:microsoft.com/office/officeart/2005/8/layout/vList5"/>
    <dgm:cxn modelId="{EF81891F-791C-4AFE-A818-CE085B73900C}" srcId="{4C71532B-5442-4AEB-921C-89B776881365}" destId="{621E086B-C403-47EA-B668-45B699DDB097}" srcOrd="0" destOrd="0" parTransId="{733D8779-BEDE-4DA2-9499-846CD59C79B1}" sibTransId="{B95571C4-FCEE-452D-9441-AE7B62A79D47}"/>
    <dgm:cxn modelId="{63F5BB86-5048-4444-A969-C8146C0898C4}" srcId="{621E086B-C403-47EA-B668-45B699DDB097}" destId="{A9261709-2EAC-4C8D-A999-220B8062B8C8}" srcOrd="0" destOrd="0" parTransId="{EBAE5B98-6830-4BCF-BED7-E34F04B9631E}" sibTransId="{6B2DDE14-54B3-488D-BC65-B62A334DB080}"/>
    <dgm:cxn modelId="{90FC1932-F0B7-4302-B35F-1D8801643C65}" srcId="{AA089F75-2E31-4212-A705-E8C12B59D029}" destId="{8BAB42BF-2FE6-4496-8615-4778D39C1F0F}" srcOrd="0" destOrd="0" parTransId="{C3A9E573-6098-40CA-A3B5-D49F19FAA3B3}" sibTransId="{93A931A7-79C4-4DF1-8D5B-DB989C458368}"/>
    <dgm:cxn modelId="{0AF7BE52-2104-448C-A6AF-BB9FF718D62D}" type="presParOf" srcId="{2D6B65C7-41AA-4C8E-8528-54FBA3D6EB7A}" destId="{2D86DF78-FB8D-4496-B74C-4844007D5B80}" srcOrd="0" destOrd="0" presId="urn:microsoft.com/office/officeart/2005/8/layout/vList5"/>
    <dgm:cxn modelId="{245755CB-3E55-4F85-8943-D50082F62E3E}" type="presParOf" srcId="{2D86DF78-FB8D-4496-B74C-4844007D5B80}" destId="{18CCCED0-9FA0-4E7A-BC3B-45222CA6A36F}" srcOrd="0" destOrd="0" presId="urn:microsoft.com/office/officeart/2005/8/layout/vList5"/>
    <dgm:cxn modelId="{DB5001FB-5ADE-495F-BB13-9C36A139EA24}" type="presParOf" srcId="{2D86DF78-FB8D-4496-B74C-4844007D5B80}" destId="{51A0D163-4B9E-4253-85FF-98151811995C}" srcOrd="1" destOrd="0" presId="urn:microsoft.com/office/officeart/2005/8/layout/vList5"/>
    <dgm:cxn modelId="{9465003C-CF8C-42D6-92C3-35B5EE045D3E}" type="presParOf" srcId="{2D6B65C7-41AA-4C8E-8528-54FBA3D6EB7A}" destId="{53B645CC-932B-493F-B80C-7242652475B2}" srcOrd="1" destOrd="0" presId="urn:microsoft.com/office/officeart/2005/8/layout/vList5"/>
    <dgm:cxn modelId="{BF9690C3-DE23-4E31-9139-CC3F90888391}" type="presParOf" srcId="{2D6B65C7-41AA-4C8E-8528-54FBA3D6EB7A}" destId="{574FD400-EC10-45D8-BC42-443800AAAE3A}" srcOrd="2" destOrd="0" presId="urn:microsoft.com/office/officeart/2005/8/layout/vList5"/>
    <dgm:cxn modelId="{9028FEEA-DF33-4649-B8F1-125555907611}" type="presParOf" srcId="{574FD400-EC10-45D8-BC42-443800AAAE3A}" destId="{25B54B7A-34F5-4168-BED9-BDF1ECB946BF}" srcOrd="0" destOrd="0" presId="urn:microsoft.com/office/officeart/2005/8/layout/vList5"/>
    <dgm:cxn modelId="{6300BE52-134C-4A97-9E58-3BAD768A35DD}" type="presParOf" srcId="{574FD400-EC10-45D8-BC42-443800AAAE3A}" destId="{73D75A49-3275-49DE-8646-F86C64C5C7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E5FCB-4075-446B-A5F7-0E9E484A8AE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CDB75-6EA4-4F7C-AEDD-269DB219C1E7}">
      <dgm:prSet phldrT="[Text]"/>
      <dgm:spPr/>
      <dgm:t>
        <a:bodyPr/>
        <a:lstStyle/>
        <a:p>
          <a:r>
            <a:rPr lang="en-US" b="0" strike="noStrike" spc="-1" smtClean="0">
              <a:latin typeface="Tw Cen MT"/>
              <a:ea typeface="DejaVu Sans"/>
            </a:rPr>
            <a:t>   this , message ,is , a , test , message</a:t>
          </a:r>
          <a:endParaRPr lang="en-US" dirty="0"/>
        </a:p>
      </dgm:t>
    </dgm:pt>
    <dgm:pt modelId="{3654F023-24BC-4275-8F21-558CA11108F4}" type="parTrans" cxnId="{DD7CBC93-076F-4418-917D-73EE8424E932}">
      <dgm:prSet/>
      <dgm:spPr/>
      <dgm:t>
        <a:bodyPr/>
        <a:lstStyle/>
        <a:p>
          <a:endParaRPr lang="en-US"/>
        </a:p>
      </dgm:t>
    </dgm:pt>
    <dgm:pt modelId="{A3B9DA7C-F1B7-4AC5-B835-0140974614A9}" type="sibTrans" cxnId="{DD7CBC93-076F-4418-917D-73EE8424E932}">
      <dgm:prSet/>
      <dgm:spPr/>
      <dgm:t>
        <a:bodyPr/>
        <a:lstStyle/>
        <a:p>
          <a:endParaRPr lang="en-US"/>
        </a:p>
      </dgm:t>
    </dgm:pt>
    <dgm:pt modelId="{815FAF9D-D305-4FC5-9236-4A98A4E7E1CA}">
      <dgm:prSet phldrT="[Text]"/>
      <dgm:spPr/>
      <dgm:t>
        <a:bodyPr/>
        <a:lstStyle/>
        <a:p>
          <a:r>
            <a:rPr lang="en-US" dirty="0" smtClean="0"/>
            <a:t>0.167, 0.3 , 0.167 , 0.167 , 0.167 </a:t>
          </a:r>
          <a:endParaRPr lang="en-US" dirty="0"/>
        </a:p>
      </dgm:t>
    </dgm:pt>
    <dgm:pt modelId="{43A85099-D9F9-4ECE-8DBF-2A638B5CF594}" type="sibTrans" cxnId="{E4B1084A-8453-4DFE-8B43-38B5051CB4FC}">
      <dgm:prSet/>
      <dgm:spPr/>
      <dgm:t>
        <a:bodyPr/>
        <a:lstStyle/>
        <a:p>
          <a:endParaRPr lang="en-US"/>
        </a:p>
      </dgm:t>
    </dgm:pt>
    <dgm:pt modelId="{3855A03F-3186-4E76-BD87-294F2AC07827}" type="parTrans" cxnId="{E4B1084A-8453-4DFE-8B43-38B5051CB4FC}">
      <dgm:prSet/>
      <dgm:spPr/>
      <dgm:t>
        <a:bodyPr/>
        <a:lstStyle/>
        <a:p>
          <a:endParaRPr lang="en-US"/>
        </a:p>
      </dgm:t>
    </dgm:pt>
    <dgm:pt modelId="{41554111-AEA3-4BA1-A283-22751F02B5BC}" type="pres">
      <dgm:prSet presAssocID="{372E5FCB-4075-446B-A5F7-0E9E484A8A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1D368-C445-489A-9FF1-61BC1A0FFC9F}" type="pres">
      <dgm:prSet presAssocID="{B90CDB75-6EA4-4F7C-AEDD-269DB219C1E7}" presName="parentText" presStyleLbl="node1" presStyleIdx="0" presStyleCnt="1" custScaleY="43631" custLinFactNeighborX="-2359" custLinFactNeighborY="26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4337A-059C-4644-AE73-C7D7BDE0A109}" type="pres">
      <dgm:prSet presAssocID="{B90CDB75-6EA4-4F7C-AEDD-269DB219C1E7}" presName="childText" presStyleLbl="revTx" presStyleIdx="0" presStyleCnt="1" custScaleY="42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3167E-542C-4461-888F-997DF61673CA}" type="presOf" srcId="{372E5FCB-4075-446B-A5F7-0E9E484A8AEA}" destId="{41554111-AEA3-4BA1-A283-22751F02B5BC}" srcOrd="0" destOrd="0" presId="urn:microsoft.com/office/officeart/2005/8/layout/vList2"/>
    <dgm:cxn modelId="{E4B1084A-8453-4DFE-8B43-38B5051CB4FC}" srcId="{B90CDB75-6EA4-4F7C-AEDD-269DB219C1E7}" destId="{815FAF9D-D305-4FC5-9236-4A98A4E7E1CA}" srcOrd="0" destOrd="0" parTransId="{3855A03F-3186-4E76-BD87-294F2AC07827}" sibTransId="{43A85099-D9F9-4ECE-8DBF-2A638B5CF594}"/>
    <dgm:cxn modelId="{DD7CBC93-076F-4418-917D-73EE8424E932}" srcId="{372E5FCB-4075-446B-A5F7-0E9E484A8AEA}" destId="{B90CDB75-6EA4-4F7C-AEDD-269DB219C1E7}" srcOrd="0" destOrd="0" parTransId="{3654F023-24BC-4275-8F21-558CA11108F4}" sibTransId="{A3B9DA7C-F1B7-4AC5-B835-0140974614A9}"/>
    <dgm:cxn modelId="{2F77555D-EAA2-4432-A942-7FF2268456FF}" type="presOf" srcId="{815FAF9D-D305-4FC5-9236-4A98A4E7E1CA}" destId="{7964337A-059C-4644-AE73-C7D7BDE0A109}" srcOrd="0" destOrd="0" presId="urn:microsoft.com/office/officeart/2005/8/layout/vList2"/>
    <dgm:cxn modelId="{46663395-5E8D-41BB-ABC1-91BE04E2D927}" type="presOf" srcId="{B90CDB75-6EA4-4F7C-AEDD-269DB219C1E7}" destId="{BD31D368-C445-489A-9FF1-61BC1A0FFC9F}" srcOrd="0" destOrd="0" presId="urn:microsoft.com/office/officeart/2005/8/layout/vList2"/>
    <dgm:cxn modelId="{AE3B8907-09F0-4826-B52F-556C7E20826F}" type="presParOf" srcId="{41554111-AEA3-4BA1-A283-22751F02B5BC}" destId="{BD31D368-C445-489A-9FF1-61BC1A0FFC9F}" srcOrd="0" destOrd="0" presId="urn:microsoft.com/office/officeart/2005/8/layout/vList2"/>
    <dgm:cxn modelId="{B58EA2DD-42EC-47B7-8BFA-65616553731B}" type="presParOf" srcId="{41554111-AEA3-4BA1-A283-22751F02B5BC}" destId="{7964337A-059C-4644-AE73-C7D7BDE0A1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88EABE-F442-4FF7-9FAB-1CD73329097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8D731-42D3-4633-889C-168E37A815A8}">
      <dgm:prSet phldrT="[Text]"/>
      <dgm:spPr/>
      <dgm:t>
        <a:bodyPr/>
        <a:lstStyle/>
        <a:p>
          <a:r>
            <a:rPr lang="en-US" b="0" strike="noStrike" spc="-1" dirty="0" smtClean="0">
              <a:latin typeface="Tw Cen MT"/>
              <a:ea typeface="DejaVu Sans"/>
            </a:rPr>
            <a:t>this ,message ,is , a , test , message</a:t>
          </a:r>
          <a:endParaRPr lang="en-US" dirty="0"/>
        </a:p>
      </dgm:t>
    </dgm:pt>
    <dgm:pt modelId="{09944252-43A2-4090-BB5B-246F9A6EB017}" type="parTrans" cxnId="{C3CC9709-415E-455E-9EF5-31E2AC16A32F}">
      <dgm:prSet/>
      <dgm:spPr/>
      <dgm:t>
        <a:bodyPr/>
        <a:lstStyle/>
        <a:p>
          <a:endParaRPr lang="en-US"/>
        </a:p>
      </dgm:t>
    </dgm:pt>
    <dgm:pt modelId="{099390ED-9138-4EAB-ACA6-1AF42765A733}" type="sibTrans" cxnId="{C3CC9709-415E-455E-9EF5-31E2AC16A32F}">
      <dgm:prSet/>
      <dgm:spPr/>
      <dgm:t>
        <a:bodyPr/>
        <a:lstStyle/>
        <a:p>
          <a:endParaRPr lang="en-US"/>
        </a:p>
      </dgm:t>
    </dgm:pt>
    <dgm:pt modelId="{E0A1913F-D3C5-473D-9386-EBC952506E07}">
      <dgm:prSet phldrT="[Text]"/>
      <dgm:spPr/>
      <dgm:t>
        <a:bodyPr/>
        <a:lstStyle/>
        <a:p>
          <a:r>
            <a:rPr lang="en-US" dirty="0" smtClean="0"/>
            <a:t>0.2, The polarity is neutral</a:t>
          </a:r>
          <a:endParaRPr lang="en-US" dirty="0"/>
        </a:p>
      </dgm:t>
    </dgm:pt>
    <dgm:pt modelId="{25223906-08A5-4CE6-AA66-302B4CA53C1E}" type="parTrans" cxnId="{36191FEE-A791-4A86-A5C3-A2805D17773E}">
      <dgm:prSet/>
      <dgm:spPr/>
      <dgm:t>
        <a:bodyPr/>
        <a:lstStyle/>
        <a:p>
          <a:endParaRPr lang="en-US"/>
        </a:p>
      </dgm:t>
    </dgm:pt>
    <dgm:pt modelId="{741D81F6-E512-44FA-9A4C-A6B840FD4B4F}" type="sibTrans" cxnId="{36191FEE-A791-4A86-A5C3-A2805D17773E}">
      <dgm:prSet/>
      <dgm:spPr/>
      <dgm:t>
        <a:bodyPr/>
        <a:lstStyle/>
        <a:p>
          <a:endParaRPr lang="en-US"/>
        </a:p>
      </dgm:t>
    </dgm:pt>
    <dgm:pt modelId="{3611CC2E-2EF7-400F-A592-8028ADF5E566}" type="pres">
      <dgm:prSet presAssocID="{A388EABE-F442-4FF7-9FAB-1CD7332909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8902B4-C7E1-423E-95F0-04A53B8420B3}" type="pres">
      <dgm:prSet presAssocID="{98B8D731-42D3-4633-889C-168E37A815A8}" presName="parentText" presStyleLbl="node1" presStyleIdx="0" presStyleCnt="1" custScaleY="88085" custLinFactNeighborX="-6105" custLinFactNeighborY="-184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FEDD7-3650-4447-B0C4-FAEB04A1CEB8}" type="pres">
      <dgm:prSet presAssocID="{98B8D731-42D3-4633-889C-168E37A815A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0F39CB-2300-4069-B7BA-8BEF21EB9CDA}" type="presOf" srcId="{E0A1913F-D3C5-473D-9386-EBC952506E07}" destId="{5D0FEDD7-3650-4447-B0C4-FAEB04A1CEB8}" srcOrd="0" destOrd="0" presId="urn:microsoft.com/office/officeart/2005/8/layout/vList2"/>
    <dgm:cxn modelId="{75CC93E9-F2E7-4A7E-9BC6-EBDB9ADEE829}" type="presOf" srcId="{98B8D731-42D3-4633-889C-168E37A815A8}" destId="{E88902B4-C7E1-423E-95F0-04A53B8420B3}" srcOrd="0" destOrd="0" presId="urn:microsoft.com/office/officeart/2005/8/layout/vList2"/>
    <dgm:cxn modelId="{25D68D57-3D18-42BB-AE7C-850C66BF06A7}" type="presOf" srcId="{A388EABE-F442-4FF7-9FAB-1CD733290970}" destId="{3611CC2E-2EF7-400F-A592-8028ADF5E566}" srcOrd="0" destOrd="0" presId="urn:microsoft.com/office/officeart/2005/8/layout/vList2"/>
    <dgm:cxn modelId="{36191FEE-A791-4A86-A5C3-A2805D17773E}" srcId="{98B8D731-42D3-4633-889C-168E37A815A8}" destId="{E0A1913F-D3C5-473D-9386-EBC952506E07}" srcOrd="0" destOrd="0" parTransId="{25223906-08A5-4CE6-AA66-302B4CA53C1E}" sibTransId="{741D81F6-E512-44FA-9A4C-A6B840FD4B4F}"/>
    <dgm:cxn modelId="{C3CC9709-415E-455E-9EF5-31E2AC16A32F}" srcId="{A388EABE-F442-4FF7-9FAB-1CD733290970}" destId="{98B8D731-42D3-4633-889C-168E37A815A8}" srcOrd="0" destOrd="0" parTransId="{09944252-43A2-4090-BB5B-246F9A6EB017}" sibTransId="{099390ED-9138-4EAB-ACA6-1AF42765A733}"/>
    <dgm:cxn modelId="{447EEE55-7373-4A80-859E-C70ECD19F663}" type="presParOf" srcId="{3611CC2E-2EF7-400F-A592-8028ADF5E566}" destId="{E88902B4-C7E1-423E-95F0-04A53B8420B3}" srcOrd="0" destOrd="0" presId="urn:microsoft.com/office/officeart/2005/8/layout/vList2"/>
    <dgm:cxn modelId="{783A72F6-BA4E-4FF0-AFAF-79B908BC9617}" type="presParOf" srcId="{3611CC2E-2EF7-400F-A592-8028ADF5E566}" destId="{5D0FEDD7-3650-4447-B0C4-FAEB04A1CE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1A102-C68C-4B69-BC8F-512E4FA4188D}">
      <dsp:nvSpPr>
        <dsp:cNvPr id="0" name=""/>
        <dsp:cNvSpPr/>
      </dsp:nvSpPr>
      <dsp:spPr>
        <a:xfrm rot="5400000">
          <a:off x="6092202" y="-2443798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 Provide sufficient dataset</a:t>
          </a:r>
          <a:endParaRPr lang="en-US" sz="2500" kern="1200" dirty="0"/>
        </a:p>
      </dsp:txBody>
      <dsp:txXfrm rot="-5400000">
        <a:off x="3511296" y="189853"/>
        <a:ext cx="6189559" cy="975001"/>
      </dsp:txXfrm>
    </dsp:sp>
    <dsp:sp modelId="{D8EF9D02-0F08-4102-AA79-7B149C156ECE}">
      <dsp:nvSpPr>
        <dsp:cNvPr id="0" name=""/>
        <dsp:cNvSpPr/>
      </dsp:nvSpPr>
      <dsp:spPr>
        <a:xfrm>
          <a:off x="0" y="2046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Dictionary</a:t>
          </a:r>
          <a:endParaRPr lang="en-US" sz="3700" kern="1200" dirty="0"/>
        </a:p>
      </dsp:txBody>
      <dsp:txXfrm>
        <a:off x="65932" y="67978"/>
        <a:ext cx="3379432" cy="1218750"/>
      </dsp:txXfrm>
    </dsp:sp>
    <dsp:sp modelId="{942C27C3-D6EB-4784-98AA-D8A1D35814E3}">
      <dsp:nvSpPr>
        <dsp:cNvPr id="0" name=""/>
        <dsp:cNvSpPr/>
      </dsp:nvSpPr>
      <dsp:spPr>
        <a:xfrm rot="5400000">
          <a:off x="6092202" y="-1025652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Shortened form of a word or phrase.</a:t>
          </a:r>
          <a:br>
            <a:rPr lang="en-US" sz="2500" b="0" i="0" kern="1200" dirty="0" smtClean="0"/>
          </a:br>
          <a:r>
            <a:rPr lang="en-US" sz="2500" b="0" i="0" kern="1200" dirty="0" smtClean="0"/>
            <a:t>Ex. Brb stands for be right back.</a:t>
          </a:r>
          <a:endParaRPr lang="en-US" sz="2500" kern="1200" dirty="0"/>
        </a:p>
      </dsp:txBody>
      <dsp:txXfrm rot="-5400000">
        <a:off x="3511296" y="1607999"/>
        <a:ext cx="6189559" cy="975001"/>
      </dsp:txXfrm>
    </dsp:sp>
    <dsp:sp modelId="{35ECB2B9-F04B-4A6D-AB74-62FB78323E9A}">
      <dsp:nvSpPr>
        <dsp:cNvPr id="0" name=""/>
        <dsp:cNvSpPr/>
      </dsp:nvSpPr>
      <dsp:spPr>
        <a:xfrm>
          <a:off x="0" y="1420192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Abbreviations</a:t>
          </a:r>
          <a:endParaRPr lang="en-US" sz="3700" kern="1200" dirty="0"/>
        </a:p>
      </dsp:txBody>
      <dsp:txXfrm>
        <a:off x="65932" y="1486124"/>
        <a:ext cx="3379432" cy="1218750"/>
      </dsp:txXfrm>
    </dsp:sp>
    <dsp:sp modelId="{C09F43C1-27E0-4E78-A2C6-13701B00AC81}">
      <dsp:nvSpPr>
        <dsp:cNvPr id="0" name=""/>
        <dsp:cNvSpPr/>
      </dsp:nvSpPr>
      <dsp:spPr>
        <a:xfrm rot="5400000">
          <a:off x="6092202" y="392493"/>
          <a:ext cx="1080491" cy="6242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i="0" kern="1200" dirty="0" smtClean="0"/>
            <a:t>Words</a:t>
          </a:r>
          <a:r>
            <a:rPr lang="en-US" sz="2500" b="0" i="0" kern="1200" dirty="0" smtClean="0"/>
            <a:t> that are </a:t>
          </a:r>
          <a:r>
            <a:rPr lang="en-US" sz="2500" b="1" i="0" kern="1200" dirty="0" smtClean="0"/>
            <a:t>spelled</a:t>
          </a:r>
          <a:r>
            <a:rPr lang="en-US" sz="2500" b="0" i="0" kern="1200" dirty="0" smtClean="0"/>
            <a:t> the </a:t>
          </a:r>
          <a:r>
            <a:rPr lang="en-US" sz="2500" b="1" i="0" kern="1200" dirty="0" smtClean="0"/>
            <a:t>same</a:t>
          </a:r>
          <a:r>
            <a:rPr lang="en-US" sz="2500" b="0" i="0" kern="1200" dirty="0" smtClean="0"/>
            <a:t> but have different meanings. Ex. Play &amp; play</a:t>
          </a:r>
          <a:endParaRPr lang="en-US" sz="2500" kern="1200" dirty="0"/>
        </a:p>
      </dsp:txBody>
      <dsp:txXfrm rot="-5400000">
        <a:off x="3511296" y="3026145"/>
        <a:ext cx="6189559" cy="975001"/>
      </dsp:txXfrm>
    </dsp:sp>
    <dsp:sp modelId="{1E0AB04B-140C-4811-9AE7-AA9EFC60D23D}">
      <dsp:nvSpPr>
        <dsp:cNvPr id="0" name=""/>
        <dsp:cNvSpPr/>
      </dsp:nvSpPr>
      <dsp:spPr>
        <a:xfrm>
          <a:off x="0" y="2838337"/>
          <a:ext cx="3511296" cy="1350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0" i="0" kern="1200" dirty="0" smtClean="0"/>
            <a:t>H</a:t>
          </a:r>
          <a:r>
            <a:rPr lang="en-US" sz="3700" kern="1200" dirty="0" smtClean="0"/>
            <a:t>omographs</a:t>
          </a:r>
          <a:r>
            <a:rPr lang="en-US" sz="3700" b="0" i="0" kern="1200" dirty="0" smtClean="0"/>
            <a:t> </a:t>
          </a:r>
          <a:endParaRPr lang="en-US" sz="3700" kern="1200" dirty="0"/>
        </a:p>
      </dsp:txBody>
      <dsp:txXfrm>
        <a:off x="65932" y="2904269"/>
        <a:ext cx="3379432" cy="12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19BCE-8CD2-4F19-99E4-5BF30E2F7F2C}">
      <dsp:nvSpPr>
        <dsp:cNvPr id="0" name=""/>
        <dsp:cNvSpPr/>
      </dsp:nvSpPr>
      <dsp:spPr>
        <a:xfrm>
          <a:off x="0" y="0"/>
          <a:ext cx="3670560" cy="36705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CD7B-CA2B-4724-AA2C-CF4851589444}">
      <dsp:nvSpPr>
        <dsp:cNvPr id="0" name=""/>
        <dsp:cNvSpPr/>
      </dsp:nvSpPr>
      <dsp:spPr>
        <a:xfrm>
          <a:off x="1835280" y="0"/>
          <a:ext cx="7398720" cy="36705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Detection of  </a:t>
          </a:r>
          <a:r>
            <a:rPr lang="en-US" sz="3200" b="1" kern="1200" dirty="0" smtClean="0">
              <a:solidFill>
                <a:srgbClr val="FF0000"/>
              </a:solidFill>
            </a:rPr>
            <a:t>false positive</a:t>
          </a:r>
          <a:r>
            <a:rPr lang="en-US" sz="3200" b="0" kern="1200" dirty="0" smtClean="0">
              <a:solidFill>
                <a:srgbClr val="FF0000"/>
              </a:solidFill>
            </a:rPr>
            <a:t> </a:t>
          </a:r>
          <a:r>
            <a:rPr lang="en-US" sz="3200" b="0" kern="1200" dirty="0" smtClean="0"/>
            <a:t>cyberbullied cases. </a:t>
          </a:r>
          <a:endParaRPr lang="en-US" sz="3200" kern="1200" dirty="0"/>
        </a:p>
      </dsp:txBody>
      <dsp:txXfrm>
        <a:off x="1835280" y="0"/>
        <a:ext cx="7398720" cy="1101170"/>
      </dsp:txXfrm>
    </dsp:sp>
    <dsp:sp modelId="{B462046A-286C-4C32-B4ED-EDCFBCCD279D}">
      <dsp:nvSpPr>
        <dsp:cNvPr id="0" name=""/>
        <dsp:cNvSpPr/>
      </dsp:nvSpPr>
      <dsp:spPr>
        <a:xfrm>
          <a:off x="642349" y="1101170"/>
          <a:ext cx="2385861" cy="23858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A33C8-9ECF-463D-B47F-10E9CD5CBBEB}">
      <dsp:nvSpPr>
        <dsp:cNvPr id="0" name=""/>
        <dsp:cNvSpPr/>
      </dsp:nvSpPr>
      <dsp:spPr>
        <a:xfrm>
          <a:off x="1835280" y="1101170"/>
          <a:ext cx="7398720" cy="2385861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Real-time </a:t>
          </a:r>
          <a:r>
            <a:rPr lang="en-US" sz="3200" b="1" kern="1200" dirty="0" smtClean="0">
              <a:solidFill>
                <a:srgbClr val="FF0000"/>
              </a:solidFill>
            </a:rPr>
            <a:t>portable</a:t>
          </a:r>
          <a:r>
            <a:rPr lang="en-US" sz="3200" b="1" kern="1200" dirty="0" smtClean="0"/>
            <a:t> </a:t>
          </a:r>
          <a:r>
            <a:rPr lang="en-US" sz="3200" kern="1200" dirty="0" smtClean="0"/>
            <a:t>application.</a:t>
          </a:r>
          <a:endParaRPr lang="en-US" sz="3200" kern="1200" dirty="0"/>
        </a:p>
      </dsp:txBody>
      <dsp:txXfrm>
        <a:off x="1835280" y="1101170"/>
        <a:ext cx="7398720" cy="1101166"/>
      </dsp:txXfrm>
    </dsp:sp>
    <dsp:sp modelId="{27792260-E281-481F-8FC2-5D2F4D0A7686}">
      <dsp:nvSpPr>
        <dsp:cNvPr id="0" name=""/>
        <dsp:cNvSpPr/>
      </dsp:nvSpPr>
      <dsp:spPr>
        <a:xfrm>
          <a:off x="1284696" y="2202337"/>
          <a:ext cx="1101166" cy="11011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D6501-2822-4E15-A2A8-CE4F92BABEA3}">
      <dsp:nvSpPr>
        <dsp:cNvPr id="0" name=""/>
        <dsp:cNvSpPr/>
      </dsp:nvSpPr>
      <dsp:spPr>
        <a:xfrm>
          <a:off x="1835280" y="2202337"/>
          <a:ext cx="7398720" cy="1101166"/>
        </a:xfrm>
        <a:prstGeom prst="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Increase </a:t>
          </a:r>
          <a:r>
            <a:rPr lang="en-US" sz="3200" b="1" kern="1200" dirty="0" smtClean="0">
              <a:solidFill>
                <a:srgbClr val="FF0000"/>
              </a:solidFill>
            </a:rPr>
            <a:t>accuracy</a:t>
          </a:r>
          <a:endParaRPr lang="en-US" sz="3200" b="1" kern="1200" dirty="0">
            <a:solidFill>
              <a:srgbClr val="FF0000"/>
            </a:solidFill>
          </a:endParaRPr>
        </a:p>
      </dsp:txBody>
      <dsp:txXfrm>
        <a:off x="1835280" y="2202337"/>
        <a:ext cx="7398720" cy="110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0D163-4B9E-4253-85FF-98151811995C}">
      <dsp:nvSpPr>
        <dsp:cNvPr id="0" name=""/>
        <dsp:cNvSpPr/>
      </dsp:nvSpPr>
      <dsp:spPr>
        <a:xfrm rot="5400000">
          <a:off x="5809788" y="-2133164"/>
          <a:ext cx="1541689" cy="61935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Linear Kernel</a:t>
          </a:r>
          <a:endParaRPr lang="en-US" sz="2500" kern="1200" dirty="0"/>
        </a:p>
      </dsp:txBody>
      <dsp:txXfrm rot="-5400000">
        <a:off x="3483865" y="268018"/>
        <a:ext cx="6118277" cy="1391171"/>
      </dsp:txXfrm>
    </dsp:sp>
    <dsp:sp modelId="{18CCCED0-9FA0-4E7A-BC3B-45222CA6A36F}">
      <dsp:nvSpPr>
        <dsp:cNvPr id="0" name=""/>
        <dsp:cNvSpPr/>
      </dsp:nvSpPr>
      <dsp:spPr>
        <a:xfrm>
          <a:off x="0" y="0"/>
          <a:ext cx="3483864" cy="19271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kern="1200" dirty="0" smtClean="0"/>
            <a:t>Support Vector Machine</a:t>
          </a:r>
          <a:endParaRPr lang="en-US" sz="3800" kern="1200" dirty="0"/>
        </a:p>
      </dsp:txBody>
      <dsp:txXfrm>
        <a:off x="94074" y="94074"/>
        <a:ext cx="3295716" cy="1738963"/>
      </dsp:txXfrm>
    </dsp:sp>
    <dsp:sp modelId="{73D75A49-3275-49DE-8646-F86C64C5C745}">
      <dsp:nvSpPr>
        <dsp:cNvPr id="0" name=""/>
        <dsp:cNvSpPr/>
      </dsp:nvSpPr>
      <dsp:spPr>
        <a:xfrm rot="5400000">
          <a:off x="5809788" y="-109697"/>
          <a:ext cx="1541689" cy="61935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Three layers: Input, hidden, output layer. Input layer consists of 128 nodes.</a:t>
          </a:r>
          <a:br>
            <a:rPr lang="en-US" sz="2500" kern="1200" dirty="0" smtClean="0"/>
          </a:br>
          <a:r>
            <a:rPr lang="en-US" sz="2500" kern="1200" dirty="0" smtClean="0"/>
            <a:t>Hidden layer contains 64 neurons.</a:t>
          </a:r>
          <a:endParaRPr lang="en-US" sz="2500" kern="1200" dirty="0"/>
        </a:p>
      </dsp:txBody>
      <dsp:txXfrm rot="-5400000">
        <a:off x="3483865" y="2291485"/>
        <a:ext cx="6118277" cy="1391171"/>
      </dsp:txXfrm>
    </dsp:sp>
    <dsp:sp modelId="{25B54B7A-34F5-4168-BED9-BDF1ECB946BF}">
      <dsp:nvSpPr>
        <dsp:cNvPr id="0" name=""/>
        <dsp:cNvSpPr/>
      </dsp:nvSpPr>
      <dsp:spPr>
        <a:xfrm>
          <a:off x="0" y="2023515"/>
          <a:ext cx="3483864" cy="19271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Feed Forward Neural Network</a:t>
          </a:r>
          <a:endParaRPr lang="en-US" sz="3800" kern="1200" dirty="0"/>
        </a:p>
      </dsp:txBody>
      <dsp:txXfrm>
        <a:off x="94074" y="2117589"/>
        <a:ext cx="3295716" cy="1738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1D368-C445-489A-9FF1-61BC1A0FFC9F}">
      <dsp:nvSpPr>
        <dsp:cNvPr id="0" name=""/>
        <dsp:cNvSpPr/>
      </dsp:nvSpPr>
      <dsp:spPr>
        <a:xfrm>
          <a:off x="0" y="25207"/>
          <a:ext cx="5570008" cy="6370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strike="noStrike" kern="1200" spc="-1" smtClean="0">
              <a:latin typeface="Tw Cen MT"/>
              <a:ea typeface="DejaVu Sans"/>
            </a:rPr>
            <a:t>   this , message ,is , a , test , message</a:t>
          </a:r>
          <a:endParaRPr lang="en-US" sz="2700" kern="1200" dirty="0"/>
        </a:p>
      </dsp:txBody>
      <dsp:txXfrm>
        <a:off x="31100" y="56307"/>
        <a:ext cx="5507808" cy="574882"/>
      </dsp:txXfrm>
    </dsp:sp>
    <dsp:sp modelId="{7964337A-059C-4644-AE73-C7D7BDE0A109}">
      <dsp:nvSpPr>
        <dsp:cNvPr id="0" name=""/>
        <dsp:cNvSpPr/>
      </dsp:nvSpPr>
      <dsp:spPr>
        <a:xfrm>
          <a:off x="0" y="638490"/>
          <a:ext cx="5570008" cy="37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4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0.167, 0.3 , 0.167 , 0.167 , 0.167 </a:t>
          </a:r>
          <a:endParaRPr lang="en-US" sz="2100" kern="1200" dirty="0"/>
        </a:p>
      </dsp:txBody>
      <dsp:txXfrm>
        <a:off x="0" y="638490"/>
        <a:ext cx="5570008" cy="375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902B4-C7E1-423E-95F0-04A53B8420B3}">
      <dsp:nvSpPr>
        <dsp:cNvPr id="0" name=""/>
        <dsp:cNvSpPr/>
      </dsp:nvSpPr>
      <dsp:spPr>
        <a:xfrm>
          <a:off x="0" y="0"/>
          <a:ext cx="5562600" cy="597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strike="noStrike" kern="1200" spc="-1" dirty="0" smtClean="0">
              <a:latin typeface="Tw Cen MT"/>
              <a:ea typeface="DejaVu Sans"/>
            </a:rPr>
            <a:t>this ,message ,is , a , test , message</a:t>
          </a:r>
          <a:endParaRPr lang="en-US" sz="2500" kern="1200" dirty="0"/>
        </a:p>
      </dsp:txBody>
      <dsp:txXfrm>
        <a:off x="29179" y="29179"/>
        <a:ext cx="5504242" cy="539386"/>
      </dsp:txXfrm>
    </dsp:sp>
    <dsp:sp modelId="{5D0FEDD7-3650-4447-B0C4-FAEB04A1CEB8}">
      <dsp:nvSpPr>
        <dsp:cNvPr id="0" name=""/>
        <dsp:cNvSpPr/>
      </dsp:nvSpPr>
      <dsp:spPr>
        <a:xfrm>
          <a:off x="0" y="629800"/>
          <a:ext cx="5562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1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0.2, The polarity is neutral</a:t>
          </a:r>
          <a:endParaRPr lang="en-US" sz="2000" kern="1200" dirty="0"/>
        </a:p>
      </dsp:txBody>
      <dsp:txXfrm>
        <a:off x="0" y="629800"/>
        <a:ext cx="5562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E06AC-48C6-4675-B04F-EC76793A70F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440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0838" cy="37687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3AD31B7-63E1-4EBB-9581-88515614DF5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FDE06AC-48C6-4675-B04F-EC76793A70FD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2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076040" cy="429444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99800" y="4251960"/>
            <a:ext cx="3273480" cy="162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735440" y="4389120"/>
            <a:ext cx="294336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</a:rPr>
              <a:t>Dr. Ammar Mohamed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731040" y="3443760"/>
            <a:ext cx="659844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861680" y="4586040"/>
            <a:ext cx="1989000" cy="9536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91117" y="2888966"/>
            <a:ext cx="1446037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ar-EG" sz="2000" b="1" spc="-1" dirty="0">
                <a:solidFill>
                  <a:schemeClr val="bg1"/>
                </a:solidFill>
                <a:latin typeface="Calibri"/>
              </a:rPr>
              <a:t>الاعتداء اللفظى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2708" y="5385791"/>
            <a:ext cx="185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Date:22/6/2019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Contribution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235074"/>
            <a:ext cx="9072000" cy="419100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Developed a </a:t>
            </a:r>
            <a:r>
              <a:rPr lang="en-US" sz="2400" b="1" dirty="0" smtClean="0">
                <a:solidFill>
                  <a:srgbClr val="FF0000"/>
                </a:solidFill>
              </a:rPr>
              <a:t>portable</a:t>
            </a:r>
            <a:r>
              <a:rPr lang="en-US" sz="2400" dirty="0" smtClean="0"/>
              <a:t> chatting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Achieved </a:t>
            </a:r>
            <a:r>
              <a:rPr lang="en-US" sz="2400" dirty="0" smtClean="0">
                <a:solidFill>
                  <a:srgbClr val="FF0000"/>
                </a:solidFill>
              </a:rPr>
              <a:t>92.8%</a:t>
            </a:r>
            <a:r>
              <a:rPr lang="en-US" sz="2400" dirty="0" smtClean="0"/>
              <a:t> accuracy with Feed-Forward Neural Network.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Introduced </a:t>
            </a:r>
            <a:r>
              <a:rPr lang="en-US" sz="2400" b="1" dirty="0" smtClean="0">
                <a:solidFill>
                  <a:srgbClr val="FF0000"/>
                </a:solidFill>
              </a:rPr>
              <a:t>Self-Learning</a:t>
            </a:r>
            <a:r>
              <a:rPr lang="en-US" sz="2400" dirty="0" smtClean="0"/>
              <a:t> to refine the dataset and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reduce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false positive </a:t>
            </a:r>
            <a:r>
              <a:rPr lang="en-US" sz="2400" dirty="0"/>
              <a:t>instances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176"/>
          <p:cNvPicPr/>
          <p:nvPr/>
        </p:nvPicPr>
        <p:blipFill>
          <a:blip r:embed="rId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92112" y="244475"/>
            <a:ext cx="7746408" cy="946440"/>
          </a:xfrm>
          <a:prstGeom prst="rect">
            <a:avLst/>
          </a:prstGeom>
        </p:spPr>
        <p:txBody>
          <a:bodyPr/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/>
            </a:r>
            <a:br>
              <a:rPr lang="en-US" kern="0" dirty="0" smtClean="0">
                <a:solidFill>
                  <a:sysClr val="windowText" lastClr="000000"/>
                </a:solidFill>
              </a:rPr>
            </a:br>
            <a:r>
              <a:rPr lang="en-US" sz="3600" kern="0" dirty="0" smtClean="0">
                <a:solidFill>
                  <a:srgbClr val="FF0000"/>
                </a:solidFill>
              </a:rPr>
              <a:t>Achievements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912" y="1844675"/>
            <a:ext cx="907200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Published</a:t>
            </a:r>
            <a:r>
              <a:rPr lang="en-US" sz="2800" dirty="0"/>
              <a:t> a </a:t>
            </a:r>
            <a:r>
              <a:rPr lang="en-US" sz="2800" dirty="0">
                <a:solidFill>
                  <a:srgbClr val="FF0000"/>
                </a:solidFill>
              </a:rPr>
              <a:t>paper</a:t>
            </a:r>
            <a:r>
              <a:rPr lang="en-US" sz="2800" dirty="0"/>
              <a:t> in (IJACSA) International Journal of Advanced Computer Science and Applications,</a:t>
            </a:r>
          </a:p>
          <a:p>
            <a:r>
              <a:rPr lang="en-US" sz="2800" dirty="0"/>
              <a:t>Vol. 10, No. 5, 2019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-8381" y="5349850"/>
            <a:ext cx="747712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https://thesai.org/Publications/ViewIssue?volume=10&amp;issue=5&amp;code=IJACSA</a:t>
            </a:r>
          </a:p>
        </p:txBody>
      </p:sp>
      <p:pic>
        <p:nvPicPr>
          <p:cNvPr id="10" name="Picture 176"/>
          <p:cNvPicPr/>
          <p:nvPr/>
        </p:nvPicPr>
        <p:blipFill>
          <a:blip r:embed="rId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7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327200" y="182880"/>
            <a:ext cx="133920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  <a:ea typeface="DejaVu Sans"/>
              </a:rPr>
              <a:t>Demo</a:t>
            </a:r>
            <a:endParaRPr lang="en-US" sz="2980" b="0" strike="noStrike" spc="-1">
              <a:latin typeface="Arial"/>
            </a:endParaRPr>
          </a:p>
        </p:txBody>
      </p:sp>
      <p:pic>
        <p:nvPicPr>
          <p:cNvPr id="5" name="Picture 176"/>
          <p:cNvPicPr/>
          <p:nvPr/>
        </p:nvPicPr>
        <p:blipFill>
          <a:blip r:embed="rId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3640" y="22572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6" name="Picture 280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"/>
          <p:cNvGrpSpPr/>
          <p:nvPr/>
        </p:nvGrpSpPr>
        <p:grpSpPr>
          <a:xfrm>
            <a:off x="87311" y="1371600"/>
            <a:ext cx="9891169" cy="4206875"/>
            <a:chOff x="640080" y="2011680"/>
            <a:chExt cx="8318160" cy="3016800"/>
          </a:xfrm>
        </p:grpSpPr>
        <p:sp>
          <p:nvSpPr>
            <p:cNvPr id="222" name="CustomShape 3"/>
            <p:cNvSpPr/>
            <p:nvPr/>
          </p:nvSpPr>
          <p:spPr>
            <a:xfrm>
              <a:off x="640080" y="201168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Stemming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Thi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message, 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grea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3" name="CustomShape 4"/>
            <p:cNvSpPr/>
            <p:nvPr/>
          </p:nvSpPr>
          <p:spPr>
            <a:xfrm>
              <a:off x="1197360" y="279684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Lemmatization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Thi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message, 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</a:t>
              </a:r>
              <a:r>
                <a:rPr lang="en-US" sz="1300" b="0" strike="noStrike" spc="-1" dirty="0" err="1">
                  <a:solidFill>
                    <a:srgbClr val="FFFFFF"/>
                  </a:solidFill>
                  <a:latin typeface="Tw Cen MT"/>
                  <a:ea typeface="DejaVu Sans"/>
                </a:rPr>
                <a:t>grea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4" name="CustomShape 5"/>
            <p:cNvSpPr/>
            <p:nvPr/>
          </p:nvSpPr>
          <p:spPr>
            <a:xfrm>
              <a:off x="1746360" y="3582000"/>
              <a:ext cx="665424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Auto </a:t>
              </a: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Correct  *BING API*</a:t>
              </a:r>
              <a:endParaRPr lang="en-US" sz="1700" b="0" strike="noStrike" spc="-1" dirty="0" smtClean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	[This ,message ,is , a , great , test , \n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>
              <a:off x="2304360" y="4367160"/>
              <a:ext cx="6653880" cy="66132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Remove </a:t>
              </a:r>
              <a:r>
                <a:rPr lang="en-US" sz="17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Encoding &amp; Lowering text</a:t>
              </a:r>
              <a:endParaRPr lang="en-US" sz="1700" b="0" strike="noStrike" spc="-1" dirty="0">
                <a:latin typeface="Arial"/>
              </a:endParaRPr>
            </a:p>
            <a:p>
              <a:pPr marL="114480" lvl="1" indent="-11124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/>
                <a:buChar char=""/>
              </a:pP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	[</a:t>
              </a:r>
              <a:r>
                <a:rPr lang="en-US" sz="1300" b="0" strike="noStrike" spc="-1" dirty="0" smtClean="0">
                  <a:solidFill>
                    <a:srgbClr val="FFFFFF"/>
                  </a:solidFill>
                  <a:latin typeface="Tw Cen MT"/>
                  <a:ea typeface="DejaVu Sans"/>
                </a:rPr>
                <a:t>this ,message ,is </a:t>
              </a:r>
              <a:r>
                <a:rPr lang="en-US" sz="1300" b="0" strike="noStrike" spc="-1" dirty="0">
                  <a:solidFill>
                    <a:srgbClr val="FFFFFF"/>
                  </a:solidFill>
                  <a:latin typeface="Tw Cen MT"/>
                  <a:ea typeface="DejaVu Sans"/>
                </a:rPr>
                <a:t>, a , test , message]</a:t>
              </a:r>
              <a:endParaRPr lang="en-US" sz="1300" b="0" strike="noStrike" spc="-1" dirty="0">
                <a:latin typeface="Arial"/>
              </a:endParaRPr>
            </a:p>
          </p:txBody>
        </p:sp>
        <p:sp>
          <p:nvSpPr>
            <p:cNvPr id="226" name="CustomShape 7"/>
            <p:cNvSpPr/>
            <p:nvPr/>
          </p:nvSpPr>
          <p:spPr>
            <a:xfrm>
              <a:off x="6871680" y="2520360"/>
              <a:ext cx="42192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7" name="CustomShape 8"/>
            <p:cNvSpPr/>
            <p:nvPr/>
          </p:nvSpPr>
          <p:spPr>
            <a:xfrm>
              <a:off x="7429320" y="330552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8" name="CustomShape 9"/>
            <p:cNvSpPr/>
            <p:nvPr/>
          </p:nvSpPr>
          <p:spPr>
            <a:xfrm>
              <a:off x="7978320" y="4090680"/>
              <a:ext cx="422280" cy="4284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</p:grpSp>
      <p:grpSp>
        <p:nvGrpSpPr>
          <p:cNvPr id="229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0" name="CustomShape 11"/>
          <p:cNvSpPr/>
          <p:nvPr/>
        </p:nvSpPr>
        <p:spPr>
          <a:xfrm>
            <a:off x="1611000" y="1371600"/>
            <a:ext cx="5244120" cy="3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2"/>
          <p:cNvSpPr/>
          <p:nvPr/>
        </p:nvSpPr>
        <p:spPr>
          <a:xfrm>
            <a:off x="2144712" y="962019"/>
            <a:ext cx="4354512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message is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 \n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129539" y="152400"/>
            <a:ext cx="10092373" cy="701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cap="all" spc="-1" dirty="0">
                <a:solidFill>
                  <a:srgbClr val="ED1C24"/>
                </a:solidFill>
                <a:latin typeface="Tw Cen MT"/>
                <a:ea typeface="DejaVu Sans"/>
              </a:rPr>
              <a:t>Pre-Processing</a:t>
            </a:r>
          </a:p>
        </p:txBody>
      </p:sp>
      <p:pic>
        <p:nvPicPr>
          <p:cNvPr id="16" name="Picture 176"/>
          <p:cNvPicPr/>
          <p:nvPr/>
        </p:nvPicPr>
        <p:blipFill>
          <a:blip r:embed="rId3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 2/3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172520"/>
            <a:ext cx="9072000" cy="3581400"/>
          </a:xfrm>
        </p:spPr>
        <p:txBody>
          <a:bodyPr/>
          <a:lstStyle/>
          <a:p>
            <a:pPr algn="l"/>
            <a:r>
              <a:rPr lang="en-US" dirty="0" smtClean="0"/>
              <a:t>In experiment 2 </a:t>
            </a:r>
            <a:r>
              <a:rPr lang="en-US" b="0" i="0" u="none" strike="noStrike" baseline="0" dirty="0" smtClean="0">
                <a:latin typeface="SFRM1095"/>
              </a:rPr>
              <a:t>our goal </a:t>
            </a:r>
            <a:r>
              <a:rPr lang="en-US" dirty="0" smtClean="0">
                <a:latin typeface="SFRM1095"/>
              </a:rPr>
              <a:t>was </a:t>
            </a:r>
            <a:r>
              <a:rPr lang="en-US" b="0" i="0" u="none" strike="noStrike" baseline="0" dirty="0" smtClean="0">
                <a:latin typeface="SFRM1095"/>
              </a:rPr>
              <a:t>to compare the results of our proposed system that used SVM and FF Neural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Network for classification with the work of [4]. In this work, they used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logistic regression</a:t>
            </a:r>
            <a:r>
              <a:rPr lang="en-US" b="0" i="0" u="none" strike="noStrike" dirty="0" smtClean="0">
                <a:latin typeface="SFRM1095"/>
              </a:rPr>
              <a:t> </a:t>
            </a:r>
            <a:r>
              <a:rPr lang="en-US" b="0" i="0" u="none" strike="noStrike" baseline="0" dirty="0" smtClean="0">
                <a:latin typeface="SFRM1095"/>
              </a:rPr>
              <a:t>and SVM for classification and used the same data.</a:t>
            </a:r>
            <a:br>
              <a:rPr lang="en-US" b="0" i="0" u="none" strike="noStrike" baseline="0" dirty="0" smtClean="0">
                <a:latin typeface="SFRM1095"/>
              </a:rPr>
            </a:br>
            <a:endParaRPr lang="en-US" b="0" i="0" u="none" strike="noStrike" baseline="0" dirty="0" smtClean="0">
              <a:latin typeface="SFRM1095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Exploring </a:t>
            </a:r>
            <a:r>
              <a:rPr lang="en-US" b="1" dirty="0" smtClean="0">
                <a:solidFill>
                  <a:srgbClr val="0070C0"/>
                </a:solidFill>
              </a:rPr>
              <a:t>our work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70C0"/>
                </a:solidFill>
              </a:rPr>
              <a:t>finding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0070C0"/>
                </a:solidFill>
              </a:rPr>
              <a:t>optimal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solution.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Exploring the importance of </a:t>
            </a:r>
            <a:r>
              <a:rPr lang="en-US" dirty="0" smtClean="0">
                <a:solidFill>
                  <a:srgbClr val="FF0000"/>
                </a:solidFill>
              </a:rPr>
              <a:t>Sentiment 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ustomShape 3"/>
          <p:cNvSpPr/>
          <p:nvPr/>
        </p:nvSpPr>
        <p:spPr>
          <a:xfrm>
            <a:off x="0" y="4968875"/>
            <a:ext cx="682752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dirty="0"/>
              <a:t>[4] V. S. </a:t>
            </a:r>
            <a:r>
              <a:rPr lang="en-US" sz="1000" dirty="0" err="1"/>
              <a:t>Chavan</a:t>
            </a:r>
            <a:r>
              <a:rPr lang="en-US" sz="1000" dirty="0"/>
              <a:t> and S. </a:t>
            </a:r>
            <a:r>
              <a:rPr lang="en-US" sz="1000" dirty="0" err="1"/>
              <a:t>Shylaja</a:t>
            </a:r>
            <a:r>
              <a:rPr lang="en-US" sz="1000" dirty="0"/>
              <a:t>, “Machine learning approach for detection of </a:t>
            </a:r>
            <a:r>
              <a:rPr lang="en-US" sz="1000" dirty="0" err="1"/>
              <a:t>cyberaggressive</a:t>
            </a:r>
            <a:endParaRPr lang="en-US" sz="1000" dirty="0"/>
          </a:p>
          <a:p>
            <a:r>
              <a:rPr lang="en-US" sz="1000" dirty="0"/>
              <a:t>comments by peers on social media network,” in Advances in computing,</a:t>
            </a:r>
          </a:p>
          <a:p>
            <a:r>
              <a:rPr lang="en-US" sz="1000" dirty="0"/>
              <a:t>communications and informatics (ICACCI), 2015 International Conference on. IEEE,</a:t>
            </a:r>
          </a:p>
          <a:p>
            <a:r>
              <a:rPr lang="en-US" sz="1000" dirty="0"/>
              <a:t>2015, pp. 2354–2358.</a:t>
            </a:r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5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39712" y="168275"/>
            <a:ext cx="562680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>
                <a:solidFill>
                  <a:srgbClr val="ED1C24"/>
                </a:solidFill>
                <a:latin typeface="Tw Cen MT"/>
                <a:ea typeface="DejaVu Sans"/>
              </a:rPr>
              <a:t>Processing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48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6545844"/>
              </p:ext>
            </p:extLst>
          </p:nvPr>
        </p:nvGraphicFramePr>
        <p:xfrm>
          <a:off x="163511" y="1551600"/>
          <a:ext cx="9677401" cy="39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176"/>
          <p:cNvPicPr/>
          <p:nvPr/>
        </p:nvPicPr>
        <p:blipFill>
          <a:blip r:embed="rId7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 2/3 Results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52379928"/>
              </p:ext>
            </p:extLst>
          </p:nvPr>
        </p:nvGraphicFramePr>
        <p:xfrm>
          <a:off x="1222903" y="777875"/>
          <a:ext cx="6720417" cy="3420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112" y="413067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found </a:t>
            </a:r>
            <a:r>
              <a:rPr lang="en-US" dirty="0" smtClean="0"/>
              <a:t>that our </a:t>
            </a:r>
            <a:r>
              <a:rPr lang="en-US" dirty="0"/>
              <a:t>proposed </a:t>
            </a:r>
            <a:r>
              <a:rPr lang="en-US" dirty="0">
                <a:solidFill>
                  <a:srgbClr val="FF0000"/>
                </a:solidFill>
              </a:rPr>
              <a:t>NN model </a:t>
            </a:r>
            <a:r>
              <a:rPr lang="en-US" dirty="0"/>
              <a:t>outperforms all other classifiers and is ranked as the best results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average accuracy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F-Score</a:t>
            </a:r>
            <a:r>
              <a:rPr lang="en-US" dirty="0"/>
              <a:t> achieving </a:t>
            </a:r>
            <a:r>
              <a:rPr lang="en-US" dirty="0">
                <a:solidFill>
                  <a:srgbClr val="FF0000"/>
                </a:solidFill>
              </a:rPr>
              <a:t>accuracy 91.76%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f-score 91.9%.</a:t>
            </a:r>
          </a:p>
        </p:txBody>
      </p:sp>
      <p:sp>
        <p:nvSpPr>
          <p:cNvPr id="7" name="Oval 6"/>
          <p:cNvSpPr/>
          <p:nvPr/>
        </p:nvSpPr>
        <p:spPr>
          <a:xfrm>
            <a:off x="1992312" y="1158875"/>
            <a:ext cx="23622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49275"/>
            <a:ext cx="7634520" cy="94644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Experiment 1/3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6512" y="1463675"/>
            <a:ext cx="9072000" cy="277524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In experiment 1 we have </a:t>
            </a:r>
            <a:r>
              <a:rPr lang="en-US" sz="8000" dirty="0" smtClean="0">
                <a:solidFill>
                  <a:srgbClr val="FF0000"/>
                </a:solidFill>
              </a:rPr>
              <a:t>compared</a:t>
            </a:r>
            <a:r>
              <a:rPr lang="en-US" sz="8000" dirty="0" smtClean="0"/>
              <a:t> the </a:t>
            </a:r>
            <a:r>
              <a:rPr lang="en-US" sz="8000" dirty="0" smtClean="0">
                <a:solidFill>
                  <a:srgbClr val="FF0000"/>
                </a:solidFill>
              </a:rPr>
              <a:t>accuracy</a:t>
            </a:r>
            <a:r>
              <a:rPr lang="en-US" sz="8000" dirty="0" smtClean="0"/>
              <a:t> , </a:t>
            </a:r>
            <a:r>
              <a:rPr lang="en-US" sz="8000" dirty="0" smtClean="0">
                <a:solidFill>
                  <a:srgbClr val="FF0000"/>
                </a:solidFill>
              </a:rPr>
              <a:t>precision</a:t>
            </a:r>
            <a:r>
              <a:rPr lang="en-US" sz="8000" dirty="0" smtClean="0"/>
              <a:t> and </a:t>
            </a:r>
            <a:r>
              <a:rPr lang="en-US" sz="8000" dirty="0" smtClean="0">
                <a:solidFill>
                  <a:srgbClr val="FF0000"/>
                </a:solidFill>
              </a:rPr>
              <a:t>recall</a:t>
            </a:r>
            <a:r>
              <a:rPr lang="en-US" sz="8000" dirty="0" smtClean="0"/>
              <a:t> of all the classifiers that are mentioned in the related work of cyberbullying detection to have the highest accuracy and the </a:t>
            </a:r>
            <a:r>
              <a:rPr lang="en-US" sz="8000" dirty="0" smtClean="0">
                <a:solidFill>
                  <a:srgbClr val="FF0000"/>
                </a:solidFill>
              </a:rPr>
              <a:t>least false positive</a:t>
            </a:r>
            <a:r>
              <a:rPr lang="en-US" sz="8000" dirty="0" smtClean="0"/>
              <a:t>.</a:t>
            </a:r>
          </a:p>
          <a:p>
            <a:endParaRPr lang="en-US" sz="8000" dirty="0" smtClean="0"/>
          </a:p>
          <a:p>
            <a:endParaRPr lang="en-US" sz="8000" dirty="0" smtClean="0"/>
          </a:p>
          <a:p>
            <a:pPr rtl="0">
              <a:lnSpc>
                <a:spcPct val="170000"/>
              </a:lnSpc>
            </a:pPr>
            <a:r>
              <a:rPr lang="en-US" sz="8000" dirty="0" smtClean="0"/>
              <a:t>•Exploring </a:t>
            </a:r>
            <a:r>
              <a:rPr lang="en-US" sz="8000" b="1" dirty="0" smtClean="0">
                <a:solidFill>
                  <a:srgbClr val="0070C0"/>
                </a:solidFill>
              </a:rPr>
              <a:t>different classifiers </a:t>
            </a:r>
            <a:r>
              <a:rPr lang="en-US" sz="8000" dirty="0" smtClean="0"/>
              <a:t>and </a:t>
            </a:r>
            <a:r>
              <a:rPr lang="en-US" sz="8000" dirty="0" smtClean="0">
                <a:solidFill>
                  <a:srgbClr val="FF0000"/>
                </a:solidFill>
              </a:rPr>
              <a:t>finding</a:t>
            </a:r>
            <a:r>
              <a:rPr lang="en-US" sz="8000" dirty="0" smtClean="0"/>
              <a:t> the </a:t>
            </a:r>
            <a:r>
              <a:rPr lang="en-US" sz="8000" b="1" dirty="0" smtClean="0">
                <a:solidFill>
                  <a:srgbClr val="0070C0"/>
                </a:solidFill>
              </a:rPr>
              <a:t>optimal</a:t>
            </a:r>
            <a:r>
              <a:rPr lang="en-US" sz="8000" dirty="0" smtClean="0">
                <a:solidFill>
                  <a:srgbClr val="0070C0"/>
                </a:solidFill>
              </a:rPr>
              <a:t> </a:t>
            </a:r>
            <a:r>
              <a:rPr lang="en-US" sz="8000" dirty="0" smtClean="0"/>
              <a:t>solution.</a:t>
            </a:r>
          </a:p>
          <a:p>
            <a:pPr>
              <a:lnSpc>
                <a:spcPct val="120000"/>
              </a:lnSpc>
            </a:pPr>
            <a:r>
              <a:rPr lang="en-US" sz="8000" dirty="0" smtClean="0"/>
              <a:t>•Feed-forward NN </a:t>
            </a:r>
            <a:r>
              <a:rPr lang="en-US" sz="8000" dirty="0">
                <a:solidFill>
                  <a:srgbClr val="FF0000"/>
                </a:solidFill>
              </a:rPr>
              <a:t>has high accuracy</a:t>
            </a:r>
            <a:r>
              <a:rPr lang="en-US" sz="8000" dirty="0"/>
              <a:t> </a:t>
            </a:r>
            <a:r>
              <a:rPr lang="en-US" sz="8000" dirty="0" smtClean="0"/>
              <a:t>and the </a:t>
            </a:r>
            <a:r>
              <a:rPr lang="en-US" sz="8000" b="1" dirty="0" smtClean="0">
                <a:solidFill>
                  <a:srgbClr val="FF0000"/>
                </a:solidFill>
              </a:rPr>
              <a:t>least false positive</a:t>
            </a:r>
            <a:r>
              <a:rPr lang="en-US" sz="8000" b="1" dirty="0" smtClean="0"/>
              <a:t> </a:t>
            </a:r>
            <a:r>
              <a:rPr lang="en-US" sz="8000" dirty="0" smtClean="0"/>
              <a:t>instances.</a:t>
            </a:r>
            <a:endParaRPr lang="en-US" sz="8000" dirty="0"/>
          </a:p>
        </p:txBody>
      </p:sp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91440"/>
            <a:ext cx="818712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>
                <a:solidFill>
                  <a:srgbClr val="ED1C24"/>
                </a:solidFill>
                <a:latin typeface="Tw Cen MT"/>
                <a:ea typeface="DejaVu Sans"/>
              </a:rPr>
              <a:t>Feature extraction</a:t>
            </a:r>
            <a:r>
              <a:rPr lang="en-US" sz="2800" b="0" strike="noStrike" cap="all" spc="-1" dirty="0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35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37" name="Group 4"/>
          <p:cNvGrpSpPr/>
          <p:nvPr/>
        </p:nvGrpSpPr>
        <p:grpSpPr>
          <a:xfrm>
            <a:off x="3363912" y="930275"/>
            <a:ext cx="2970667" cy="889447"/>
            <a:chOff x="3723840" y="1645920"/>
            <a:chExt cx="3614760" cy="1526760"/>
          </a:xfrm>
        </p:grpSpPr>
        <p:sp>
          <p:nvSpPr>
            <p:cNvPr id="238" name="CustomShape 5"/>
            <p:cNvSpPr/>
            <p:nvPr/>
          </p:nvSpPr>
          <p:spPr>
            <a:xfrm>
              <a:off x="3723840" y="1645920"/>
              <a:ext cx="3252240" cy="13093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6"/>
            <p:cNvSpPr/>
            <p:nvPr/>
          </p:nvSpPr>
          <p:spPr>
            <a:xfrm>
              <a:off x="4086000" y="1863360"/>
              <a:ext cx="3252600" cy="130932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6440" tIns="136440" rIns="102960" bIns="136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w Cen MT"/>
                  <a:ea typeface="DejaVu Sans"/>
                </a:rPr>
                <a:t>TF-IDF</a:t>
              </a:r>
              <a:endParaRPr lang="en-US" sz="3000" b="0" strike="noStrike" spc="-1" dirty="0">
                <a:latin typeface="Arial"/>
              </a:endParaRPr>
            </a:p>
          </p:txBody>
        </p:sp>
      </p:grpSp>
      <p:grpSp>
        <p:nvGrpSpPr>
          <p:cNvPr id="244" name="Group 11"/>
          <p:cNvGrpSpPr/>
          <p:nvPr/>
        </p:nvGrpSpPr>
        <p:grpSpPr>
          <a:xfrm>
            <a:off x="3648448" y="2919730"/>
            <a:ext cx="3040915" cy="1436460"/>
            <a:chOff x="239472" y="1661795"/>
            <a:chExt cx="3051288" cy="1550845"/>
          </a:xfrm>
        </p:grpSpPr>
        <p:sp>
          <p:nvSpPr>
            <p:cNvPr id="245" name="CustomShape 12"/>
            <p:cNvSpPr/>
            <p:nvPr/>
          </p:nvSpPr>
          <p:spPr>
            <a:xfrm>
              <a:off x="239472" y="1661795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608760" y="1869840"/>
              <a:ext cx="2682000" cy="13428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6880" tIns="146880" rIns="114480" bIns="14724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en-US" sz="3000" b="0" strike="noStrike" spc="-1" dirty="0">
                  <a:solidFill>
                    <a:srgbClr val="000000"/>
                  </a:solidFill>
                  <a:latin typeface="Tw Cen MT"/>
                  <a:ea typeface="DejaVu Sans"/>
                </a:rPr>
                <a:t>Sentiment Features</a:t>
              </a:r>
              <a:endParaRPr lang="en-US" sz="3000" b="0" strike="noStrike" spc="-1" dirty="0">
                <a:latin typeface="Arial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7899568"/>
              </p:ext>
            </p:extLst>
          </p:nvPr>
        </p:nvGraphicFramePr>
        <p:xfrm>
          <a:off x="2199885" y="1895665"/>
          <a:ext cx="5570008" cy="101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4164530"/>
              </p:ext>
            </p:extLst>
          </p:nvPr>
        </p:nvGraphicFramePr>
        <p:xfrm>
          <a:off x="2161059" y="4436379"/>
          <a:ext cx="5562600" cy="114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76"/>
          <p:cNvPicPr/>
          <p:nvPr/>
        </p:nvPicPr>
        <p:blipFill>
          <a:blip r:embed="rId1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74320" y="1009019"/>
            <a:ext cx="7679520" cy="41884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Cyberbullying (</a:t>
            </a:r>
            <a:r>
              <a:rPr lang="ar-EG" sz="2800" b="1" strike="noStrike" spc="-1" dirty="0" smtClean="0">
                <a:solidFill>
                  <a:srgbClr val="FF0000"/>
                </a:solidFill>
                <a:latin typeface="Calibri"/>
                <a:ea typeface="DejaVu Sans"/>
              </a:rPr>
              <a:t>الاعتداء اللفظى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) over social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media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is dangerous, almost 1 out of 3 teens is exposed to cyber threats[1].</a:t>
            </a: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57200" indent="-45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Threat methods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Physical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Verbal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Social</a:t>
            </a:r>
          </a:p>
          <a:p>
            <a:pPr marL="914400" lvl="1" indent="-452880"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FF0000"/>
                </a:solidFill>
                <a:latin typeface="Calibri"/>
              </a:rPr>
              <a:t>Cyber</a:t>
            </a:r>
            <a:endParaRPr lang="en-US" sz="2800" b="1" strike="noStrike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7097712" y="2760155"/>
            <a:ext cx="2830513" cy="2284920"/>
          </a:xfrm>
          <a:prstGeom prst="rect">
            <a:avLst/>
          </a:prstGeom>
          <a:ln>
            <a:noFill/>
          </a:ln>
        </p:spPr>
      </p:pic>
      <p:pic>
        <p:nvPicPr>
          <p:cNvPr id="177" name="Picture 2"/>
          <p:cNvPicPr/>
          <p:nvPr/>
        </p:nvPicPr>
        <p:blipFill>
          <a:blip r:embed="rId3"/>
          <a:stretch/>
        </p:blipFill>
        <p:spPr>
          <a:xfrm>
            <a:off x="4125912" y="2760155"/>
            <a:ext cx="2819400" cy="22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439560" y="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-954" y="5157550"/>
            <a:ext cx="6827520" cy="5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[1] National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0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-SAFE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Inc., “Cyber Bullying: Statistics and Tips”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   Richard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kids </a:t>
            </a:r>
            <a:r>
              <a:rPr lang="en-U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cell?”</a:t>
            </a:r>
            <a:endParaRPr lang="en-US" sz="1000" b="0" strike="noStrike" spc="-1" dirty="0">
              <a:latin typeface="Arial"/>
            </a:endParaRPr>
          </a:p>
        </p:txBody>
      </p:sp>
      <p:pic>
        <p:nvPicPr>
          <p:cNvPr id="8" name="Picture 176"/>
          <p:cNvPicPr/>
          <p:nvPr/>
        </p:nvPicPr>
        <p:blipFill>
          <a:blip r:embed="rId4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pPr algn="l"/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  <a:t/>
            </a:r>
            <a:br>
              <a:rPr lang="en-US" sz="800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sz="3200" dirty="0">
                <a:solidFill>
                  <a:srgbClr val="FF0000"/>
                </a:solidFill>
              </a:rPr>
              <a:t>Experiment </a:t>
            </a:r>
            <a:r>
              <a:rPr lang="en-US" sz="3200" dirty="0" smtClean="0">
                <a:solidFill>
                  <a:srgbClr val="FF0000"/>
                </a:solidFill>
              </a:rPr>
              <a:t>1/3 </a:t>
            </a:r>
            <a:r>
              <a:rPr lang="en-US" sz="3200" dirty="0">
                <a:solidFill>
                  <a:srgbClr val="FF0000"/>
                </a:solidFill>
              </a:rPr>
              <a:t>Results (Graph)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61087681"/>
              </p:ext>
            </p:extLst>
          </p:nvPr>
        </p:nvGraphicFramePr>
        <p:xfrm>
          <a:off x="1680104" y="1692276"/>
          <a:ext cx="6720417" cy="338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76"/>
          <p:cNvPicPr/>
          <p:nvPr/>
        </p:nvPicPr>
        <p:blipFill>
          <a:blip r:embed="rId3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3287712" y="2073275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8681" y="5331996"/>
            <a:ext cx="1008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 was balanced therefore accuracy reading was enough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16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63440" y="91440"/>
            <a:ext cx="9750600" cy="53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(Experts and Machines Against Bullies:  A Hybrid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Approach to Detect Cyberbullies)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Multi-Criteria Evaluation Systems (MCES): *made by 12 experts*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Four-point scale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Unlikely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Less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’,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and ‘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Very likely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’ corresponding to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values 0.125, 0.375, 0.625 and 0.875 respectively. The 'I don't know' option was also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available.</a:t>
            </a:r>
            <a:r>
              <a:t/>
            </a:r>
            <a:br/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importance was indicated on a four-point scale of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not informative,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partially informative, 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informative and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very informative.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ratio of capital letters in a comment.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number of emoticons.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occurrence of a second person pronoun followed by a profane word in profanity.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term frequency–inverse document frequency (Tf-Idf).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outcome of the MCES as an extra feature for training the machine learning models.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Results, features’ categories and profanity – misspelling 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Using the results of the machine learning model as a new criterion for the expert system by assigning equal weights.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bad,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better,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best)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8" name="Picture 257"/>
          <p:cNvPicPr/>
          <p:nvPr/>
        </p:nvPicPr>
        <p:blipFill>
          <a:blip r:embed="rId2"/>
          <a:stretch/>
        </p:blipFill>
        <p:spPr>
          <a:xfrm>
            <a:off x="813888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82880" y="267480"/>
            <a:ext cx="795276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(Machine Learning Approach for Detection of Cyber-Aggressive Comments by Peers on Social Media Network)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4600" y="1313280"/>
            <a:ext cx="10061640" cy="497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N-grams?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are used for dividing text and words into n chunks known as N-grams. Example: “You are funny” its unigram will be “you”,”are”,”funny”.They used 2, 3, 4 and 5 N-grams for the building feature vector.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TF-IDF Score?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It is a way to evaluate the importance of words in a document based on how frequently they appear across various documents.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Logistic Regression?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This algorithms provides probabilistic approach to data. The outcome are probabilities modeled as a function of predicted variables, using a logistic function given below. Also it’s a binary classifier. p=1/(1+e-)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29560" y="0"/>
            <a:ext cx="906768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 Cont.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3760" y="1021680"/>
            <a:ext cx="9875520" cy="45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Machine Learning Approach for Detection of Cyber-Aggressive 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Comments by Peers on Social Media Network</a:t>
            </a: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8138520" y="91440"/>
            <a:ext cx="1840320" cy="146052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02572" y="1246971"/>
            <a:ext cx="90676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Contribution</a:t>
            </a:r>
          </a:p>
          <a:p>
            <a:r>
              <a:rPr lang="en-US" b="1" spc="-1" dirty="0" smtClean="0">
                <a:solidFill>
                  <a:srgbClr val="000000"/>
                </a:solidFill>
              </a:rPr>
              <a:t>  Pre-Processing</a:t>
            </a:r>
            <a:r>
              <a:rPr lang="en-US" spc="-1" dirty="0" smtClean="0">
                <a:solidFill>
                  <a:srgbClr val="000000"/>
                </a:solidFill>
              </a:rPr>
              <a:t>: Normalization like: removing unwanted strings and correcting words.</a:t>
            </a:r>
            <a:endParaRPr lang="en-US" spc="-1" dirty="0" smtClean="0"/>
          </a:p>
          <a:p>
            <a:r>
              <a:rPr lang="en-US" b="1" spc="-1" dirty="0" smtClean="0">
                <a:solidFill>
                  <a:srgbClr val="000000"/>
                </a:solidFill>
              </a:rPr>
              <a:t>  Features</a:t>
            </a:r>
            <a:r>
              <a:rPr lang="en-US" spc="-1" dirty="0" smtClean="0">
                <a:solidFill>
                  <a:srgbClr val="000000"/>
                </a:solidFill>
              </a:rPr>
              <a:t>: N-gram , TF-IDF , occurrence of pronouns , Skip-gram</a:t>
            </a:r>
            <a:endParaRPr lang="en-US" spc="-1" dirty="0" smtClean="0"/>
          </a:p>
          <a:p>
            <a:r>
              <a:rPr lang="en-US" b="1" spc="-1" dirty="0" smtClean="0">
                <a:solidFill>
                  <a:srgbClr val="000000"/>
                </a:solidFill>
              </a:rPr>
              <a:t>  Classifiers</a:t>
            </a:r>
            <a:r>
              <a:rPr lang="en-US" spc="-1" dirty="0" smtClean="0">
                <a:solidFill>
                  <a:srgbClr val="000000"/>
                </a:solidFill>
              </a:rPr>
              <a:t>: Support Vector Machine (SVM) , Logistic Regression</a:t>
            </a:r>
            <a:endParaRPr lang="en-US" spc="-1" dirty="0" smtClean="0"/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0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spc="-1" dirty="0" smtClean="0">
                <a:solidFill>
                  <a:srgbClr val="000000"/>
                </a:solidFill>
              </a:rPr>
              <a:t>  70.0</a:t>
            </a:r>
            <a:r>
              <a:rPr lang="en-US" spc="-1" dirty="0">
                <a:solidFill>
                  <a:srgbClr val="000000"/>
                </a:solidFill>
              </a:rPr>
              <a:t>% </a:t>
            </a:r>
            <a:r>
              <a:rPr lang="en-US" spc="-1" dirty="0">
                <a:solidFill>
                  <a:srgbClr val="333333"/>
                </a:solidFill>
              </a:rPr>
              <a:t>Precision and 77.65%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333333"/>
                </a:solidFill>
              </a:rPr>
              <a:t>Acc. </a:t>
            </a:r>
            <a:r>
              <a:rPr lang="en-US" spc="-1" dirty="0">
                <a:solidFill>
                  <a:srgbClr val="000000"/>
                </a:solidFill>
              </a:rPr>
              <a:t>using SVM</a:t>
            </a:r>
            <a:endParaRPr lang="en-US" spc="-1" dirty="0"/>
          </a:p>
          <a:p>
            <a:r>
              <a:rPr lang="en-US" spc="-1" dirty="0" smtClean="0">
                <a:solidFill>
                  <a:srgbClr val="000000"/>
                </a:solidFill>
              </a:rPr>
              <a:t>  64.0</a:t>
            </a:r>
            <a:r>
              <a:rPr lang="en-US" spc="-1" dirty="0">
                <a:solidFill>
                  <a:srgbClr val="000000"/>
                </a:solidFill>
              </a:rPr>
              <a:t>% </a:t>
            </a:r>
            <a:r>
              <a:rPr lang="en-US" spc="-1" dirty="0">
                <a:solidFill>
                  <a:srgbClr val="333333"/>
                </a:solidFill>
              </a:rPr>
              <a:t>Precision and 73.76% Acc. </a:t>
            </a:r>
            <a:r>
              <a:rPr lang="en-US" spc="-1" dirty="0">
                <a:solidFill>
                  <a:srgbClr val="000000"/>
                </a:solidFill>
              </a:rPr>
              <a:t>using logistic </a:t>
            </a:r>
            <a:r>
              <a:rPr lang="en-US" spc="-1" dirty="0" smtClean="0">
                <a:solidFill>
                  <a:srgbClr val="000000"/>
                </a:solidFill>
              </a:rPr>
              <a:t>regression</a:t>
            </a: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spc="-1" dirty="0" smtClean="0">
                <a:solidFill>
                  <a:srgbClr val="0070C0"/>
                </a:solidFill>
              </a:rPr>
              <a:t>Accuracy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spc="-1" dirty="0" smtClean="0">
                <a:solidFill>
                  <a:srgbClr val="FF0000"/>
                </a:solidFill>
              </a:rPr>
              <a:t>False Positive Rates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274320" y="274320"/>
            <a:ext cx="9875160" cy="45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613092" y="1227822"/>
            <a:ext cx="9506880" cy="64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7200" y="1387475"/>
            <a:ext cx="9143640" cy="4283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</a:rPr>
              <a:t>Contribution</a:t>
            </a:r>
            <a:endParaRPr lang="en-US" spc="-1" dirty="0">
              <a:solidFill>
                <a:srgbClr val="000000"/>
              </a:solidFill>
            </a:endParaRPr>
          </a:p>
          <a:p>
            <a:r>
              <a:rPr lang="en-US" spc="-1" dirty="0" smtClean="0">
                <a:solidFill>
                  <a:srgbClr val="000000"/>
                </a:solidFill>
              </a:rPr>
              <a:t>  </a:t>
            </a:r>
            <a:r>
              <a:rPr lang="en-US" b="1" spc="-1" dirty="0" smtClean="0">
                <a:solidFill>
                  <a:srgbClr val="000000"/>
                </a:solidFill>
              </a:rPr>
              <a:t>Pre-Processing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  <a:r>
              <a:rPr lang="en-US" dirty="0"/>
              <a:t>a twitter-specialized </a:t>
            </a:r>
            <a:r>
              <a:rPr lang="en-US" dirty="0" smtClean="0"/>
              <a:t>tokenizer 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  <a:endParaRPr lang="en-US" spc="-1" dirty="0"/>
          </a:p>
          <a:p>
            <a:r>
              <a:rPr lang="en-US" b="1" spc="-1" dirty="0">
                <a:solidFill>
                  <a:srgbClr val="000000"/>
                </a:solidFill>
              </a:rPr>
              <a:t>  Features</a:t>
            </a:r>
            <a:r>
              <a:rPr lang="en-US" spc="-1" dirty="0">
                <a:solidFill>
                  <a:srgbClr val="000000"/>
                </a:solidFill>
              </a:rPr>
              <a:t>: </a:t>
            </a:r>
            <a:r>
              <a:rPr lang="en-US" dirty="0"/>
              <a:t>Bag-of-Words </a:t>
            </a:r>
            <a:r>
              <a:rPr lang="en-US" dirty="0" smtClean="0"/>
              <a:t>, Latent </a:t>
            </a:r>
            <a:r>
              <a:rPr lang="en-US" dirty="0"/>
              <a:t>Semantic Features</a:t>
            </a:r>
          </a:p>
          <a:p>
            <a:r>
              <a:rPr lang="en-US" b="1" spc="-1" dirty="0" smtClean="0">
                <a:solidFill>
                  <a:srgbClr val="000000"/>
                </a:solidFill>
              </a:rPr>
              <a:t>  </a:t>
            </a:r>
            <a:r>
              <a:rPr lang="en-US" b="1" spc="-1" dirty="0">
                <a:solidFill>
                  <a:srgbClr val="000000"/>
                </a:solidFill>
              </a:rPr>
              <a:t>Classifiers</a:t>
            </a:r>
            <a:r>
              <a:rPr lang="en-US" spc="-1" dirty="0">
                <a:solidFill>
                  <a:srgbClr val="000000"/>
                </a:solidFill>
              </a:rPr>
              <a:t>: Support Vector Machine (SVM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4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dirty="0"/>
              <a:t> </a:t>
            </a:r>
            <a:r>
              <a:rPr lang="en-US" dirty="0" smtClean="0"/>
              <a:t> They Scored 78% with F1-Score using EBOW.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Accuracy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Portability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False positive Rate.</a:t>
            </a:r>
            <a:endParaRPr lang="en-US" b="1" strike="noStrike" spc="-1" dirty="0" smtClean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13092" y="0"/>
            <a:ext cx="906732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90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dirty="0"/>
              <a:t>Automatic Detection of Cyberbullying on Social Networks</a:t>
            </a:r>
            <a:endParaRPr lang="en-US" sz="2000" dirty="0"/>
          </a:p>
          <a:p>
            <a:r>
              <a:rPr lang="en-US" sz="2000" b="1" dirty="0"/>
              <a:t>based on Bullying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4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637982" y="226227"/>
            <a:ext cx="6803172" cy="945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3638" spc="-1" dirty="0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1637982" y="1326700"/>
            <a:ext cx="6803172" cy="328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4" name="Picture 3"/>
          <p:cNvPicPr/>
          <p:nvPr/>
        </p:nvPicPr>
        <p:blipFill>
          <a:blip r:embed="rId2"/>
          <a:stretch/>
        </p:blipFill>
        <p:spPr>
          <a:xfrm>
            <a:off x="1637982" y="1326700"/>
            <a:ext cx="6716848" cy="3393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82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864804" y="286356"/>
            <a:ext cx="4977880" cy="981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2977" spc="-1" dirty="0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1185231" y="1436539"/>
            <a:ext cx="2492363" cy="3415130"/>
            <a:chOff x="-90360" y="1737360"/>
            <a:chExt cx="3014280" cy="4130280"/>
          </a:xfrm>
        </p:grpSpPr>
        <p:sp>
          <p:nvSpPr>
            <p:cNvPr id="461" name="CustomShape 3"/>
            <p:cNvSpPr/>
            <p:nvPr/>
          </p:nvSpPr>
          <p:spPr>
            <a:xfrm>
              <a:off x="220320" y="1737360"/>
              <a:ext cx="16657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440" cy="10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4"/>
            <p:cNvSpPr/>
            <p:nvPr/>
          </p:nvSpPr>
          <p:spPr>
            <a:xfrm flipH="1">
              <a:off x="1049040" y="425340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-90360" y="5229720"/>
              <a:ext cx="2310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 algn="ctr"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613080" y="3791880"/>
              <a:ext cx="231084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3931206" y="1453209"/>
            <a:ext cx="2316740" cy="3569619"/>
            <a:chOff x="3230640" y="1757520"/>
            <a:chExt cx="2801880" cy="4317120"/>
          </a:xfrm>
        </p:grpSpPr>
        <p:sp>
          <p:nvSpPr>
            <p:cNvPr id="467" name="CustomShape 8"/>
            <p:cNvSpPr/>
            <p:nvPr/>
          </p:nvSpPr>
          <p:spPr>
            <a:xfrm>
              <a:off x="3435120" y="1757520"/>
              <a:ext cx="169128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8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280" cy="10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9"/>
            <p:cNvSpPr/>
            <p:nvPr/>
          </p:nvSpPr>
          <p:spPr>
            <a:xfrm flipH="1">
              <a:off x="4338360" y="441756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0"/>
            <p:cNvSpPr/>
            <p:nvPr/>
          </p:nvSpPr>
          <p:spPr>
            <a:xfrm>
              <a:off x="3230640" y="5436720"/>
              <a:ext cx="2346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3686040" y="3956040"/>
              <a:ext cx="23464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72" name="Group 12"/>
          <p:cNvGrpSpPr/>
          <p:nvPr/>
        </p:nvGrpSpPr>
        <p:grpSpPr>
          <a:xfrm>
            <a:off x="6476852" y="1441600"/>
            <a:ext cx="2478670" cy="3093054"/>
            <a:chOff x="6309360" y="1743480"/>
            <a:chExt cx="2997720" cy="3740760"/>
          </a:xfrm>
        </p:grpSpPr>
        <p:sp>
          <p:nvSpPr>
            <p:cNvPr id="473" name="CustomShape 13"/>
            <p:cNvSpPr/>
            <p:nvPr/>
          </p:nvSpPr>
          <p:spPr>
            <a:xfrm>
              <a:off x="6535080" y="1743480"/>
              <a:ext cx="17395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74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1680" cy="86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5" name="CustomShape 14"/>
            <p:cNvSpPr/>
            <p:nvPr/>
          </p:nvSpPr>
          <p:spPr>
            <a:xfrm flipH="1">
              <a:off x="7463880" y="420192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894360" y="5120640"/>
              <a:ext cx="2412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>
              <a:off x="6309360" y="3740400"/>
              <a:ext cx="26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1985" spc="-1" dirty="0">
                <a:latin typeface="Arial"/>
              </a:endParaRPr>
            </a:p>
          </p:txBody>
        </p:sp>
      </p:grpSp>
      <p:pic>
        <p:nvPicPr>
          <p:cNvPr id="478" name="Picture 170"/>
          <p:cNvPicPr/>
          <p:nvPr/>
        </p:nvPicPr>
        <p:blipFill>
          <a:blip r:embed="rId5"/>
          <a:stretch/>
        </p:blipFill>
        <p:spPr>
          <a:xfrm>
            <a:off x="7535354" y="75905"/>
            <a:ext cx="1283539" cy="10180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217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Arial"/>
              </a:rPr>
              <a:t>Sequence diagram</a:t>
            </a:r>
            <a:r>
              <a:rPr sz="1488" dirty="0"/>
              <a:t/>
            </a:r>
            <a:br>
              <a:rPr sz="1488" dirty="0"/>
            </a:br>
            <a:endParaRPr lang="en-US" sz="2977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3"/>
          <p:cNvPicPr/>
          <p:nvPr/>
        </p:nvPicPr>
        <p:blipFill>
          <a:blip r:embed="rId2"/>
          <a:stretch/>
        </p:blipFill>
        <p:spPr>
          <a:xfrm>
            <a:off x="1259945" y="1294255"/>
            <a:ext cx="7560436" cy="40607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406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827000" y="314931"/>
            <a:ext cx="5733358" cy="57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3308" spc="-1" dirty="0">
                <a:solidFill>
                  <a:srgbClr val="000000"/>
                </a:solidFill>
                <a:latin typeface="Arial"/>
                <a:ea typeface="DejaVu Sans"/>
              </a:rPr>
              <a:t>Sequence diagram</a:t>
            </a:r>
            <a:endParaRPr lang="en-US" sz="3308" spc="-1" dirty="0"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9946" y="1260023"/>
            <a:ext cx="7559840" cy="4178942"/>
            <a:chOff x="0" y="1523880"/>
            <a:chExt cx="9142920" cy="5054040"/>
          </a:xfrm>
        </p:grpSpPr>
        <p:pic>
          <p:nvPicPr>
            <p:cNvPr id="436" name="Picture 3"/>
            <p:cNvPicPr/>
            <p:nvPr/>
          </p:nvPicPr>
          <p:blipFill>
            <a:blip r:embed="rId2"/>
            <a:stretch/>
          </p:blipFill>
          <p:spPr>
            <a:xfrm>
              <a:off x="0" y="1523880"/>
              <a:ext cx="9142920" cy="505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3810000" y="1828740"/>
              <a:ext cx="685800" cy="30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Lowering</a:t>
              </a:r>
            </a:p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67200" y="3886200"/>
              <a:ext cx="990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44" dirty="0">
                  <a:solidFill>
                    <a:schemeClr val="tx1"/>
                  </a:solidFill>
                </a:rPr>
                <a:t>LoweringText()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150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864804" y="286356"/>
            <a:ext cx="4977880" cy="981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>
              <a:lnSpc>
                <a:spcPct val="100000"/>
              </a:lnSpc>
            </a:pPr>
            <a:r>
              <a:rPr lang="en-US" sz="2977" spc="-1" dirty="0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2977" spc="-1" dirty="0">
              <a:latin typeface="Arial"/>
            </a:endParaRPr>
          </a:p>
        </p:txBody>
      </p:sp>
      <p:grpSp>
        <p:nvGrpSpPr>
          <p:cNvPr id="460" name="Group 2"/>
          <p:cNvGrpSpPr/>
          <p:nvPr/>
        </p:nvGrpSpPr>
        <p:grpSpPr>
          <a:xfrm>
            <a:off x="1185231" y="1436539"/>
            <a:ext cx="2492363" cy="3415130"/>
            <a:chOff x="-90360" y="1737360"/>
            <a:chExt cx="3014280" cy="4130280"/>
          </a:xfrm>
        </p:grpSpPr>
        <p:sp>
          <p:nvSpPr>
            <p:cNvPr id="461" name="CustomShape 3"/>
            <p:cNvSpPr/>
            <p:nvPr/>
          </p:nvSpPr>
          <p:spPr>
            <a:xfrm>
              <a:off x="220320" y="1737360"/>
              <a:ext cx="16657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2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440" cy="1069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3" name="CustomShape 4"/>
            <p:cNvSpPr/>
            <p:nvPr/>
          </p:nvSpPr>
          <p:spPr>
            <a:xfrm flipH="1">
              <a:off x="1049040" y="425340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5"/>
            <p:cNvSpPr/>
            <p:nvPr/>
          </p:nvSpPr>
          <p:spPr>
            <a:xfrm>
              <a:off x="-90360" y="5229720"/>
              <a:ext cx="231084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 algn="ctr"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613080" y="3791880"/>
              <a:ext cx="231084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66" name="Group 7"/>
          <p:cNvGrpSpPr/>
          <p:nvPr/>
        </p:nvGrpSpPr>
        <p:grpSpPr>
          <a:xfrm>
            <a:off x="3931206" y="1453209"/>
            <a:ext cx="2316740" cy="3569619"/>
            <a:chOff x="3230640" y="1757520"/>
            <a:chExt cx="2801880" cy="4317120"/>
          </a:xfrm>
        </p:grpSpPr>
        <p:sp>
          <p:nvSpPr>
            <p:cNvPr id="467" name="CustomShape 8"/>
            <p:cNvSpPr/>
            <p:nvPr/>
          </p:nvSpPr>
          <p:spPr>
            <a:xfrm>
              <a:off x="3435120" y="1757520"/>
              <a:ext cx="169128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68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280" cy="10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9"/>
            <p:cNvSpPr/>
            <p:nvPr/>
          </p:nvSpPr>
          <p:spPr>
            <a:xfrm flipH="1">
              <a:off x="4338360" y="441756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10"/>
            <p:cNvSpPr/>
            <p:nvPr/>
          </p:nvSpPr>
          <p:spPr>
            <a:xfrm>
              <a:off x="3230640" y="5436720"/>
              <a:ext cx="23464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3686040" y="3956040"/>
              <a:ext cx="23464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1985" spc="-1" dirty="0">
                <a:latin typeface="Arial"/>
              </a:endParaRPr>
            </a:p>
          </p:txBody>
        </p:sp>
      </p:grpSp>
      <p:grpSp>
        <p:nvGrpSpPr>
          <p:cNvPr id="472" name="Group 12"/>
          <p:cNvGrpSpPr/>
          <p:nvPr/>
        </p:nvGrpSpPr>
        <p:grpSpPr>
          <a:xfrm>
            <a:off x="6476852" y="1441600"/>
            <a:ext cx="2478670" cy="3093054"/>
            <a:chOff x="6309360" y="1743480"/>
            <a:chExt cx="2997720" cy="3740760"/>
          </a:xfrm>
        </p:grpSpPr>
        <p:sp>
          <p:nvSpPr>
            <p:cNvPr id="473" name="CustomShape 13"/>
            <p:cNvSpPr/>
            <p:nvPr/>
          </p:nvSpPr>
          <p:spPr>
            <a:xfrm>
              <a:off x="6535080" y="1743480"/>
              <a:ext cx="1739520" cy="1989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74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1680" cy="868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5" name="CustomShape 14"/>
            <p:cNvSpPr/>
            <p:nvPr/>
          </p:nvSpPr>
          <p:spPr>
            <a:xfrm flipH="1">
              <a:off x="7463880" y="4201920"/>
              <a:ext cx="2160" cy="839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6894360" y="5120640"/>
              <a:ext cx="2412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488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488" spc="-1" dirty="0">
                <a:latin typeface="Arial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>
              <a:off x="6309360" y="3740400"/>
              <a:ext cx="2693880" cy="45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1985" b="1" spc="-1" dirty="0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1985" spc="-1" dirty="0">
                <a:latin typeface="Arial"/>
              </a:endParaRPr>
            </a:p>
          </p:txBody>
        </p:sp>
      </p:grpSp>
      <p:pic>
        <p:nvPicPr>
          <p:cNvPr id="478" name="Picture 170"/>
          <p:cNvPicPr/>
          <p:nvPr/>
        </p:nvPicPr>
        <p:blipFill>
          <a:blip r:embed="rId5"/>
          <a:stretch/>
        </p:blipFill>
        <p:spPr>
          <a:xfrm>
            <a:off x="7535354" y="75905"/>
            <a:ext cx="1283539" cy="10180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850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Approaches</a:t>
            </a:r>
            <a:r>
              <a:rPr kumimoji="0" lang="en-US" sz="4000" b="0" i="0" u="none" strike="noStrike" kern="1200" cap="none" spc="-1" normalizeH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 of differentiating Cyberbullying</a:t>
            </a:r>
            <a: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Arial"/>
                <a:ea typeface="DejaVu Sans"/>
              </a:rPr>
              <a:t>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9485801"/>
              </p:ext>
            </p:extLst>
          </p:nvPr>
        </p:nvGraphicFramePr>
        <p:xfrm>
          <a:off x="163512" y="1311276"/>
          <a:ext cx="9753600" cy="419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76"/>
          <p:cNvPicPr/>
          <p:nvPr/>
        </p:nvPicPr>
        <p:blipFill>
          <a:blip r:embed="rId7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274320" y="274320"/>
            <a:ext cx="9875160" cy="455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613092" y="1227822"/>
            <a:ext cx="9506880" cy="64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7200" y="1387475"/>
            <a:ext cx="9143640" cy="4283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</a:rPr>
              <a:t>Contribution</a:t>
            </a:r>
            <a:endParaRPr lang="en-US" spc="-1" dirty="0">
              <a:solidFill>
                <a:srgbClr val="000000"/>
              </a:solidFill>
            </a:endParaRPr>
          </a:p>
          <a:p>
            <a:pPr lvl="0"/>
            <a:r>
              <a:rPr lang="en-US" spc="-1" dirty="0">
                <a:solidFill>
                  <a:srgbClr val="000000"/>
                </a:solidFill>
              </a:rPr>
              <a:t>  They used three machine learning methods: a Naive Bayes </a:t>
            </a:r>
            <a:r>
              <a:rPr lang="en-US" spc="-1" dirty="0" smtClean="0">
                <a:solidFill>
                  <a:srgbClr val="000000"/>
                </a:solidFill>
              </a:rPr>
              <a:t>classiﬁer, decision </a:t>
            </a:r>
            <a:r>
              <a:rPr lang="en-US" spc="-1" dirty="0">
                <a:solidFill>
                  <a:srgbClr val="000000"/>
                </a:solidFill>
              </a:rPr>
              <a:t>trees and Support Vector Machines (SVM) with a linear </a:t>
            </a:r>
            <a:r>
              <a:rPr lang="en-US" spc="-1" dirty="0" smtClean="0">
                <a:solidFill>
                  <a:srgbClr val="000000"/>
                </a:solidFill>
              </a:rPr>
              <a:t>kernel</a:t>
            </a:r>
            <a:endParaRPr lang="en-US" sz="2000" b="1" spc="-1" dirty="0" smtClean="0">
              <a:solidFill>
                <a:srgbClr val="ED1C24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 smtClean="0">
                <a:solidFill>
                  <a:srgbClr val="ED1C24"/>
                </a:solidFill>
                <a:latin typeface="Arial"/>
                <a:ea typeface="DejaVu Sans"/>
              </a:rPr>
              <a:t>Results</a:t>
            </a:r>
            <a:endParaRPr lang="en-US" sz="2400" b="1" spc="-1" dirty="0">
              <a:solidFill>
                <a:srgbClr val="ED1C24"/>
              </a:solidFill>
              <a:latin typeface="Arial"/>
              <a:ea typeface="DejaVu Sans"/>
            </a:endParaRPr>
          </a:p>
          <a:p>
            <a:r>
              <a:rPr lang="en-US" dirty="0"/>
              <a:t> </a:t>
            </a:r>
            <a:r>
              <a:rPr lang="en-US" dirty="0" smtClean="0"/>
              <a:t> Naive Bayes scored </a:t>
            </a:r>
            <a:r>
              <a:rPr lang="en-US" dirty="0"/>
              <a:t>the highest out of the three with 66%.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2000" b="1" spc="-1" dirty="0">
                <a:solidFill>
                  <a:srgbClr val="ED1C24"/>
                </a:solidFill>
                <a:latin typeface="Arial"/>
                <a:ea typeface="DejaVu Sans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Accuracy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Portability</a:t>
            </a:r>
            <a:endParaRPr lang="en-US" b="1" spc="-1" dirty="0" smtClean="0">
              <a:solidFill>
                <a:srgbClr val="FF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Scalability</a:t>
            </a:r>
            <a:endParaRPr lang="en-US" b="1" strike="noStrike" spc="-1" dirty="0" smtClean="0">
              <a:solidFill>
                <a:srgbClr val="FF0000"/>
              </a:solidFill>
              <a:latin typeface="Arial"/>
              <a:ea typeface="DejaVu Sans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13092" y="0"/>
            <a:ext cx="9067320" cy="625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90" name="Picture 191"/>
          <p:cNvPicPr/>
          <p:nvPr/>
        </p:nvPicPr>
        <p:blipFill>
          <a:blip r:embed="rId2"/>
          <a:stretch/>
        </p:blipFill>
        <p:spPr>
          <a:xfrm>
            <a:off x="8138520" y="91440"/>
            <a:ext cx="1839960" cy="146016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392112" y="625475"/>
            <a:ext cx="950724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Experts and Machines Against Bullies: A Hybrid Approach </a:t>
            </a:r>
            <a:endParaRPr lang="en-US" sz="2000" spc="-1" dirty="0"/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to Detect Cyberbullies </a:t>
            </a:r>
            <a:endParaRPr lang="en-US" sz="20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38" b="1" spc="-1" dirty="0">
                <a:solidFill>
                  <a:srgbClr val="FF0000"/>
                </a:solidFill>
                <a:latin typeface="Arial"/>
                <a:ea typeface="DejaVu Sans"/>
              </a:rPr>
              <a:t>What we have used</a:t>
            </a:r>
          </a:p>
        </p:txBody>
      </p:sp>
      <p:sp>
        <p:nvSpPr>
          <p:cNvPr id="435" name="TextShape 2"/>
          <p:cNvSpPr txBox="1"/>
          <p:nvPr/>
        </p:nvSpPr>
        <p:spPr>
          <a:xfrm>
            <a:off x="1259946" y="1064742"/>
            <a:ext cx="7532094" cy="4599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TFIDF</a:t>
            </a:r>
            <a:endParaRPr lang="en-US" sz="2315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Construct weight Vector for the sentence based of the fitted vocabulary from the dataset</a:t>
            </a:r>
          </a:p>
          <a:p>
            <a:pPr lvl="1">
              <a:buClr>
                <a:schemeClr val="tx1"/>
              </a:buClr>
            </a:pPr>
            <a:endParaRPr lang="en-US" sz="1985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Sentiment analysis</a:t>
            </a: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Calculate the Total Polarity of the Sentence</a:t>
            </a:r>
          </a:p>
          <a:p>
            <a:pPr lvl="1">
              <a:buClr>
                <a:schemeClr val="tx1"/>
              </a:buClr>
            </a:pPr>
            <a:endParaRPr lang="en-US" sz="1985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78059" indent="-377761">
              <a:buClr>
                <a:schemeClr val="tx1"/>
              </a:buClr>
              <a:buFont typeface="Arial"/>
              <a:buChar char="•"/>
            </a:pPr>
            <a:r>
              <a:rPr lang="en-US" sz="2977" b="1" spc="-1" dirty="0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</a:p>
          <a:p>
            <a:pPr lvl="1">
              <a:buClr>
                <a:schemeClr val="tx1"/>
              </a:buClr>
            </a:pPr>
            <a:r>
              <a:rPr lang="en-US" sz="1985" spc="-1" dirty="0">
                <a:solidFill>
                  <a:srgbClr val="000000"/>
                </a:solidFill>
                <a:latin typeface="Arial"/>
                <a:ea typeface="DejaVu Sans"/>
              </a:rPr>
              <a:t>Used to classify the messages received from the Social Media receives the vector Resulted from TF-IDF and the polarities from the Sentiment analysis.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1488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239" y="4786213"/>
            <a:ext cx="4536440" cy="102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8" b="1" dirty="0"/>
              <a:t>Ref: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Cyberbullying System Detection and Analysis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dirty="0"/>
              <a:t>Experts and Machines Against Bullies A Hybrid Approach to Detect Cyberbullies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Cyberbullying Detection using Time Series Modeling</a:t>
            </a:r>
          </a:p>
          <a:p>
            <a:pPr marL="141772" indent="-141772">
              <a:buFont typeface="Arial" panose="020B0604020202020204" pitchFamily="34" charset="0"/>
              <a:buChar char="•"/>
            </a:pPr>
            <a:r>
              <a:rPr lang="en-US" sz="868" b="1" dirty="0"/>
              <a:t>Machine Learning Approach for Detection of Cyber-Aggressive Comments by Peers on Social Media Network</a:t>
            </a:r>
            <a:endParaRPr lang="en-US" sz="868" dirty="0"/>
          </a:p>
          <a:p>
            <a:pPr marL="141772" indent="-141772">
              <a:buFont typeface="Arial" panose="020B0604020202020204" pitchFamily="34" charset="0"/>
              <a:buChar char="•"/>
            </a:pPr>
            <a:endParaRPr lang="en-US" sz="868" dirty="0"/>
          </a:p>
        </p:txBody>
      </p:sp>
    </p:spTree>
    <p:extLst>
      <p:ext uri="{BB962C8B-B14F-4D97-AF65-F5344CB8AC3E}">
        <p14:creationId xmlns:p14="http://schemas.microsoft.com/office/powerpoint/2010/main" val="2997951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349"/>
          <p:cNvPicPr/>
          <p:nvPr/>
        </p:nvPicPr>
        <p:blipFill>
          <a:blip r:embed="rId2"/>
          <a:stretch/>
        </p:blipFill>
        <p:spPr>
          <a:xfrm>
            <a:off x="2923307" y="1814576"/>
            <a:ext cx="4044397" cy="3521397"/>
          </a:xfrm>
          <a:prstGeom prst="rect">
            <a:avLst/>
          </a:prstGeom>
          <a:ln>
            <a:noFill/>
          </a:ln>
        </p:spPr>
      </p:pic>
      <p:sp>
        <p:nvSpPr>
          <p:cNvPr id="421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1713589" y="1360932"/>
            <a:ext cx="2721269" cy="1889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56052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352"/>
          <p:cNvPicPr/>
          <p:nvPr/>
        </p:nvPicPr>
        <p:blipFill>
          <a:blip r:embed="rId2"/>
          <a:stretch/>
        </p:blipFill>
        <p:spPr>
          <a:xfrm>
            <a:off x="1273638" y="2087834"/>
            <a:ext cx="7559840" cy="1500538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3638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099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344"/>
          <p:cNvPicPr/>
          <p:nvPr/>
        </p:nvPicPr>
        <p:blipFill>
          <a:blip r:embed="rId2"/>
          <a:stretch/>
        </p:blipFill>
        <p:spPr>
          <a:xfrm>
            <a:off x="1259946" y="982895"/>
            <a:ext cx="7559840" cy="4640921"/>
          </a:xfrm>
          <a:prstGeom prst="rect">
            <a:avLst/>
          </a:prstGeom>
          <a:ln>
            <a:noFill/>
          </a:ln>
        </p:spPr>
      </p:pic>
      <p:sp>
        <p:nvSpPr>
          <p:cNvPr id="416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259945" y="879903"/>
            <a:ext cx="3930986" cy="1236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"/>
          <p:cNvSpPr/>
          <p:nvPr/>
        </p:nvSpPr>
        <p:spPr>
          <a:xfrm>
            <a:off x="1259946" y="2117005"/>
            <a:ext cx="1587456" cy="1663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4"/>
          <p:cNvSpPr/>
          <p:nvPr/>
        </p:nvSpPr>
        <p:spPr>
          <a:xfrm>
            <a:off x="6023505" y="907288"/>
            <a:ext cx="2796578" cy="2796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08185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336"/>
          <p:cNvPicPr/>
          <p:nvPr/>
        </p:nvPicPr>
        <p:blipFill>
          <a:blip r:embed="rId2"/>
          <a:stretch/>
        </p:blipFill>
        <p:spPr>
          <a:xfrm>
            <a:off x="1259945" y="831681"/>
            <a:ext cx="7560138" cy="481327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2479188" y="151215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3638" spc="-1" dirty="0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1259945" y="3099901"/>
            <a:ext cx="1889886" cy="2545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1259945" y="2797471"/>
            <a:ext cx="3023996" cy="173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"/>
          <p:cNvSpPr/>
          <p:nvPr/>
        </p:nvSpPr>
        <p:spPr>
          <a:xfrm>
            <a:off x="1259945" y="1814576"/>
            <a:ext cx="1209420" cy="173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5"/>
          <p:cNvSpPr/>
          <p:nvPr/>
        </p:nvSpPr>
        <p:spPr>
          <a:xfrm>
            <a:off x="4889098" y="2570649"/>
            <a:ext cx="3855676" cy="982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6"/>
          <p:cNvSpPr/>
          <p:nvPr/>
        </p:nvSpPr>
        <p:spPr>
          <a:xfrm>
            <a:off x="7535354" y="2268220"/>
            <a:ext cx="1284729" cy="1360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7"/>
          <p:cNvSpPr/>
          <p:nvPr/>
        </p:nvSpPr>
        <p:spPr>
          <a:xfrm>
            <a:off x="4284239" y="2268220"/>
            <a:ext cx="1209420" cy="13606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2259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637982" y="226227"/>
            <a:ext cx="6804065" cy="9462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308" spc="-1" dirty="0">
                <a:solidFill>
                  <a:srgbClr val="000000"/>
                </a:solidFill>
                <a:latin typeface="Arial"/>
              </a:rPr>
              <a:t>Activity diagram</a:t>
            </a:r>
          </a:p>
        </p:txBody>
      </p:sp>
      <p:pic>
        <p:nvPicPr>
          <p:cNvPr id="2050" name="Picture 2" descr="D:\Zeyad\Graduation\Graduation-Project\SDD\Diagrams\Acivity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3" y="0"/>
            <a:ext cx="5373192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62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467281" y="252124"/>
            <a:ext cx="4828749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3638" spc="-1" dirty="0">
              <a:latin typeface="Arial"/>
            </a:endParaRPr>
          </a:p>
        </p:txBody>
      </p:sp>
      <p:pic>
        <p:nvPicPr>
          <p:cNvPr id="401" name="Picture 170"/>
          <p:cNvPicPr/>
          <p:nvPr/>
        </p:nvPicPr>
        <p:blipFill>
          <a:blip r:embed="rId2"/>
          <a:stretch/>
        </p:blipFill>
        <p:spPr>
          <a:xfrm>
            <a:off x="7677043" y="76203"/>
            <a:ext cx="1142147" cy="90580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528738" y="1029034"/>
            <a:ext cx="6480501" cy="4535249"/>
            <a:chOff x="325080" y="1244520"/>
            <a:chExt cx="7837560" cy="5484960"/>
          </a:xfrm>
        </p:grpSpPr>
        <p:pic>
          <p:nvPicPr>
            <p:cNvPr id="402" name="Picture 1"/>
            <p:cNvPicPr/>
            <p:nvPr/>
          </p:nvPicPr>
          <p:blipFill>
            <a:blip r:embed="rId3"/>
            <a:stretch/>
          </p:blipFill>
          <p:spPr>
            <a:xfrm>
              <a:off x="325080" y="1244520"/>
              <a:ext cx="7837560" cy="548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5715000" y="1748160"/>
              <a:ext cx="914400" cy="23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  <p:sp>
          <p:nvSpPr>
            <p:cNvPr id="403" name="CustomShape 2"/>
            <p:cNvSpPr/>
            <p:nvPr/>
          </p:nvSpPr>
          <p:spPr>
            <a:xfrm>
              <a:off x="5935680" y="1354320"/>
              <a:ext cx="831960" cy="39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Feature</a:t>
              </a:r>
              <a:endParaRPr lang="en-US" sz="827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Extraction</a:t>
              </a:r>
              <a:endParaRPr lang="en-US" sz="827" spc="-1" dirty="0">
                <a:latin typeface="Arial"/>
              </a:endParaR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6769080" y="1354320"/>
              <a:ext cx="963720" cy="24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417" tIns="37208" rIns="74417" bIns="37208"/>
            <a:lstStyle/>
            <a:p>
              <a:pPr>
                <a:lnSpc>
                  <a:spcPct val="100000"/>
                </a:lnSpc>
              </a:pPr>
              <a:r>
                <a:rPr lang="en-US" sz="827" spc="-1" dirty="0">
                  <a:solidFill>
                    <a:srgbClr val="000000"/>
                  </a:solidFill>
                  <a:latin typeface="Arial"/>
                  <a:ea typeface="DejaVu Sans"/>
                </a:rPr>
                <a:t>Classifiers</a:t>
              </a:r>
              <a:endParaRPr lang="en-US" sz="827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968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236"/>
          <p:cNvPicPr/>
          <p:nvPr/>
        </p:nvPicPr>
        <p:blipFill>
          <a:blip r:embed="rId2"/>
          <a:stretch/>
        </p:blipFill>
        <p:spPr>
          <a:xfrm>
            <a:off x="2307137" y="0"/>
            <a:ext cx="5447598" cy="5592859"/>
          </a:xfrm>
          <a:prstGeom prst="rect">
            <a:avLst/>
          </a:prstGeom>
          <a:ln>
            <a:noFill/>
          </a:ln>
        </p:spPr>
      </p:pic>
      <p:sp>
        <p:nvSpPr>
          <p:cNvPr id="489" name="CustomShape 1"/>
          <p:cNvSpPr/>
          <p:nvPr/>
        </p:nvSpPr>
        <p:spPr>
          <a:xfrm>
            <a:off x="3330812" y="252124"/>
            <a:ext cx="3400544" cy="627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7" tIns="37208" rIns="74417" bIns="37208"/>
          <a:lstStyle/>
          <a:p>
            <a:pPr algn="ctr">
              <a:lnSpc>
                <a:spcPct val="10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3638" spc="-1" dirty="0">
              <a:latin typeface="Arial"/>
            </a:endParaRPr>
          </a:p>
        </p:txBody>
      </p:sp>
      <p:pic>
        <p:nvPicPr>
          <p:cNvPr id="490" name="Picture 170"/>
          <p:cNvPicPr/>
          <p:nvPr/>
        </p:nvPicPr>
        <p:blipFill>
          <a:blip r:embed="rId3"/>
          <a:stretch/>
        </p:blipFill>
        <p:spPr>
          <a:xfrm>
            <a:off x="7677043" y="76203"/>
            <a:ext cx="1142147" cy="90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050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5040" y="274320"/>
            <a:ext cx="776988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Questions related to (A Pattern-Based Approach for Sarcasm Detection on Twitter)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2880" y="990720"/>
            <a:ext cx="9914040" cy="48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F1 score?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F1=2*(precision*recall/precision+recall)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Accuracy?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overall correctness of classification.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=((true postives + false negatives)/sum of samples)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What is Precision?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It represents the fraction of retrieved objects(eg: sarcastic tweets) that are relevant.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=(True postives/retrieved items)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Tools used in NLP: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Apache OpenNLP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Gate Twitter part- of-speech tagger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813924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Market 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8312" y="1235075"/>
            <a:ext cx="90720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Creating a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afe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ocial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edia environment for teenagers to communicate.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Allowing </a:t>
            </a:r>
            <a:r>
              <a:rPr lang="en-US" sz="2400" dirty="0"/>
              <a:t>parents to set controls on their children’s internet use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 </a:t>
            </a:r>
            <a:r>
              <a:rPr lang="en-US" sz="2400" b="1" dirty="0">
                <a:solidFill>
                  <a:srgbClr val="FF0000"/>
                </a:solidFill>
              </a:rPr>
              <a:t>Parental Control </a:t>
            </a:r>
            <a:r>
              <a:rPr lang="en-US" sz="2400" dirty="0"/>
              <a:t>).</a:t>
            </a:r>
          </a:p>
        </p:txBody>
      </p:sp>
      <p:pic>
        <p:nvPicPr>
          <p:cNvPr id="4" name="Picture 176"/>
          <p:cNvPicPr/>
          <p:nvPr/>
        </p:nvPicPr>
        <p:blipFill>
          <a:blip r:embed="rId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411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40080" y="548640"/>
            <a:ext cx="46393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Pre-Processing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4320" y="1645920"/>
            <a:ext cx="97837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Stemming: Used NLTK Library 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Limitization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Used NLTK Library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Word Correction: Used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Bing Auto-Correct Library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</a:rPr>
              <a:t>Tokenization</a:t>
            </a: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</a:rPr>
              <a:t>Lowering Text</a:t>
            </a:r>
            <a:endParaRPr lang="en-U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Encoding: By Defining the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Ascii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the character and</a:t>
            </a:r>
            <a:r>
              <a:rPr dirty="0"/>
              <a:t/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Non (“UTF-8”) Characters which has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Ascii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Number more than 128  +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914400" y="457200"/>
            <a:ext cx="4111920" cy="40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ED1C24"/>
                </a:solidFill>
                <a:latin typeface="Arial"/>
                <a:ea typeface="DejaVu Sans"/>
              </a:rPr>
              <a:t>Question Related to Processing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8640" y="1737360"/>
            <a:ext cx="950508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Train the Classifiers with different </a:t>
            </a:r>
            <a:r>
              <a:rPr lang="en-US" sz="2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n-cross validation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8139600" y="91440"/>
            <a:ext cx="1840320" cy="14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49560" y="182880"/>
            <a:ext cx="90673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1080" y="1828440"/>
            <a:ext cx="9962640" cy="337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7410281"/>
              </p:ext>
            </p:extLst>
          </p:nvPr>
        </p:nvGraphicFramePr>
        <p:xfrm>
          <a:off x="457560" y="1723320"/>
          <a:ext cx="9234000" cy="367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76"/>
          <p:cNvPicPr/>
          <p:nvPr/>
        </p:nvPicPr>
        <p:blipFill>
          <a:blip r:embed="rId7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11749" y="0"/>
            <a:ext cx="10092373" cy="701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 dirty="0" smtClean="0">
                <a:solidFill>
                  <a:srgbClr val="ED1C24"/>
                </a:solidFill>
                <a:latin typeface="Tw Cen MT"/>
                <a:ea typeface="DejaVu Sans"/>
              </a:rPr>
              <a:t>Proposed System diagram</a:t>
            </a:r>
            <a:endParaRPr lang="en-US" sz="2980" b="0" strike="noStrike" spc="-1" dirty="0">
              <a:latin typeface="Arial"/>
            </a:endParaRPr>
          </a:p>
        </p:txBody>
      </p:sp>
      <p:pic>
        <p:nvPicPr>
          <p:cNvPr id="1027" name="Picture 3" descr="C:\Users\Ner\Downloads\cybe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609600"/>
            <a:ext cx="8328661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6"/>
          <p:cNvPicPr/>
          <p:nvPr/>
        </p:nvPicPr>
        <p:blipFill>
          <a:blip r:embed="rId3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Technologies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311275"/>
            <a:ext cx="2362200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3" y="1829602"/>
            <a:ext cx="3518293" cy="1299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978275"/>
            <a:ext cx="23622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12" y="3597275"/>
            <a:ext cx="2895600" cy="1800225"/>
          </a:xfrm>
          <a:prstGeom prst="rect">
            <a:avLst/>
          </a:prstGeom>
        </p:spPr>
      </p:pic>
      <p:pic>
        <p:nvPicPr>
          <p:cNvPr id="1026" name="Picture 2" descr="Image result for bing logo transpar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03" y="0"/>
            <a:ext cx="3390974" cy="18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android studio logo transpar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android studio logo transparent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D:\Zeyad\Graduation\Graduation-Project\images\a9326d72465217.5be8ae1c0a8a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2" y="1053298"/>
            <a:ext cx="2971800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Zeyad\Graduation\Graduation-Project\images\1280px-Scikit_learn_logo_small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03" y="3597275"/>
            <a:ext cx="339097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8312" y="168275"/>
            <a:ext cx="9072000" cy="946440"/>
          </a:xfrm>
        </p:spPr>
        <p:txBody>
          <a:bodyPr/>
          <a:lstStyle/>
          <a:p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Experiment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8312" y="1539875"/>
            <a:ext cx="899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Between 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/>
              <a:t> </a:t>
            </a:r>
            <a:r>
              <a:rPr lang="en-US" dirty="0"/>
              <a:t>and our </a:t>
            </a:r>
            <a:r>
              <a:rPr lang="en-US" dirty="0">
                <a:solidFill>
                  <a:srgbClr val="FF0000"/>
                </a:solidFill>
              </a:rPr>
              <a:t>classifier</a:t>
            </a:r>
            <a:r>
              <a:rPr lang="en-US" dirty="0"/>
              <a:t> in the detection of </a:t>
            </a:r>
            <a:r>
              <a:rPr lang="en-US" dirty="0" smtClean="0"/>
              <a:t>cyberbullying by giving ten sentences with </a:t>
            </a:r>
            <a:r>
              <a:rPr lang="en-US" dirty="0" smtClean="0">
                <a:solidFill>
                  <a:srgbClr val="FF0000"/>
                </a:solidFill>
              </a:rPr>
              <a:t>cyberbullying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non cyberbullying </a:t>
            </a:r>
            <a:r>
              <a:rPr lang="en-US" dirty="0" smtClean="0"/>
              <a:t>and make them choose which is which.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312" y="356500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Define the </a:t>
            </a:r>
            <a:r>
              <a:rPr lang="en-US" dirty="0" smtClean="0">
                <a:solidFill>
                  <a:srgbClr val="FF0000"/>
                </a:solidFill>
              </a:rPr>
              <a:t>strength</a:t>
            </a:r>
            <a:r>
              <a:rPr lang="en-US" dirty="0" smtClean="0"/>
              <a:t> of our classifier against Humans.  </a:t>
            </a:r>
            <a:endParaRPr lang="en-US" dirty="0"/>
          </a:p>
        </p:txBody>
      </p:sp>
      <p:pic>
        <p:nvPicPr>
          <p:cNvPr id="6" name="Picture 176"/>
          <p:cNvPicPr/>
          <p:nvPr/>
        </p:nvPicPr>
        <p:blipFill>
          <a:blip r:embed="rId2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5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7634520" cy="94644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Experiment </a:t>
            </a:r>
            <a:r>
              <a:rPr lang="en-US" sz="3200" dirty="0" smtClean="0">
                <a:solidFill>
                  <a:srgbClr val="FF0000"/>
                </a:solidFill>
              </a:rPr>
              <a:t>Results </a:t>
            </a:r>
            <a:r>
              <a:rPr lang="en-US" sz="3200" dirty="0">
                <a:solidFill>
                  <a:srgbClr val="FF0000"/>
                </a:solidFill>
              </a:rPr>
              <a:t>(Graph)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60623253"/>
              </p:ext>
            </p:extLst>
          </p:nvPr>
        </p:nvGraphicFramePr>
        <p:xfrm>
          <a:off x="1463511" y="1172520"/>
          <a:ext cx="6720417" cy="378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3720" y="4957207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classifier </a:t>
            </a:r>
            <a:r>
              <a:rPr lang="en-US" dirty="0" smtClean="0"/>
              <a:t>scored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</a:t>
            </a:r>
            <a:r>
              <a:rPr lang="en-US" dirty="0"/>
              <a:t>than </a:t>
            </a:r>
            <a:r>
              <a:rPr lang="en-US" dirty="0" smtClean="0"/>
              <a:t>users </a:t>
            </a:r>
            <a:r>
              <a:rPr lang="en-US" dirty="0"/>
              <a:t>in </a:t>
            </a:r>
            <a:r>
              <a:rPr lang="en-US" dirty="0" smtClean="0"/>
              <a:t>detecting cyberbullying instances.</a:t>
            </a:r>
            <a:endParaRPr lang="en-US" dirty="0"/>
          </a:p>
        </p:txBody>
      </p:sp>
      <p:pic>
        <p:nvPicPr>
          <p:cNvPr id="7" name="Picture 176"/>
          <p:cNvPicPr/>
          <p:nvPr/>
        </p:nvPicPr>
        <p:blipFill>
          <a:blip r:embed="rId3"/>
          <a:stretch/>
        </p:blipFill>
        <p:spPr>
          <a:xfrm>
            <a:off x="8697912" y="91440"/>
            <a:ext cx="1280568" cy="991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4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1281</Words>
  <Application>Microsoft Office PowerPoint</Application>
  <PresentationFormat>Custom</PresentationFormat>
  <Paragraphs>233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Microsoft YaHei</vt:lpstr>
      <vt:lpstr>Arial</vt:lpstr>
      <vt:lpstr>Calibri</vt:lpstr>
      <vt:lpstr>Corbel</vt:lpstr>
      <vt:lpstr>DejaVu Sans</vt:lpstr>
      <vt:lpstr>SFRM1095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Approaches of differentiating Cyberbullying.</vt:lpstr>
      <vt:lpstr>Market Motivation</vt:lpstr>
      <vt:lpstr>PowerPoint Presentation</vt:lpstr>
      <vt:lpstr>PowerPoint Presentation</vt:lpstr>
      <vt:lpstr> Technologies</vt:lpstr>
      <vt:lpstr>Experiment</vt:lpstr>
      <vt:lpstr>Experiment Results (Graph)</vt:lpstr>
      <vt:lpstr> Contribution</vt:lpstr>
      <vt:lpstr>PowerPoint Presentation</vt:lpstr>
      <vt:lpstr>PowerPoint Presentation</vt:lpstr>
      <vt:lpstr>PowerPoint Presentation</vt:lpstr>
      <vt:lpstr>PowerPoint Presentation</vt:lpstr>
      <vt:lpstr>Experiment 2/3</vt:lpstr>
      <vt:lpstr>PowerPoint Presentation</vt:lpstr>
      <vt:lpstr>Experiment 2/3 Results</vt:lpstr>
      <vt:lpstr>Experiment 1/3</vt:lpstr>
      <vt:lpstr>PowerPoint Presentation</vt:lpstr>
      <vt:lpstr> Experiment 1/3 Results (Graph)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mostafa ahmed</cp:lastModifiedBy>
  <cp:revision>181</cp:revision>
  <dcterms:created xsi:type="dcterms:W3CDTF">2018-09-17T19:52:58Z</dcterms:created>
  <dcterms:modified xsi:type="dcterms:W3CDTF">2019-06-22T06:45:04Z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