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4" y="77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E06AC-48C6-4675-B04F-EC76793A70F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440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3AD31B7-63E1-4EBB-9581-88515614DF5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>
            <a:noFill/>
          </a:ln>
        </p:spPr>
      </p:pic>
      <p:grpSp>
        <p:nvGrpSpPr>
          <p:cNvPr id="39" name="Group 1"/>
          <p:cNvGrpSpPr/>
          <p:nvPr/>
        </p:nvGrpSpPr>
        <p:grpSpPr>
          <a:xfrm>
            <a:off x="-11880" y="0"/>
            <a:ext cx="9963360" cy="5667480"/>
            <a:chOff x="-11880" y="0"/>
            <a:chExt cx="9963360" cy="5667480"/>
          </a:xfrm>
        </p:grpSpPr>
        <p:grpSp>
          <p:nvGrpSpPr>
            <p:cNvPr id="40" name="Group 2"/>
            <p:cNvGrpSpPr/>
            <p:nvPr/>
          </p:nvGrpSpPr>
          <p:grpSpPr>
            <a:xfrm>
              <a:off x="-11880" y="0"/>
              <a:ext cx="1006200" cy="5667480"/>
              <a:chOff x="-11880" y="0"/>
              <a:chExt cx="1006200" cy="5667480"/>
            </a:xfrm>
          </p:grpSpPr>
          <p:sp>
            <p:nvSpPr>
              <p:cNvPr id="41" name="CustomShape 3"/>
              <p:cNvSpPr/>
              <p:nvPr/>
            </p:nvSpPr>
            <p:spPr>
              <a:xfrm>
                <a:off x="94680" y="3960"/>
                <a:ext cx="16560" cy="1800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4"/>
              <p:cNvSpPr/>
              <p:nvPr/>
            </p:nvSpPr>
            <p:spPr>
              <a:xfrm>
                <a:off x="27720" y="1799640"/>
                <a:ext cx="1544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5"/>
              <p:cNvSpPr/>
              <p:nvPr/>
            </p:nvSpPr>
            <p:spPr>
              <a:xfrm>
                <a:off x="23760" y="3324960"/>
                <a:ext cx="15444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6"/>
              <p:cNvSpPr/>
              <p:nvPr/>
            </p:nvSpPr>
            <p:spPr>
              <a:xfrm>
                <a:off x="165240" y="3960"/>
                <a:ext cx="302760" cy="149436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>
                <a:off x="416160" y="1489680"/>
                <a:ext cx="15444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8"/>
              <p:cNvSpPr/>
              <p:nvPr/>
            </p:nvSpPr>
            <p:spPr>
              <a:xfrm>
                <a:off x="236160" y="3960"/>
                <a:ext cx="302760" cy="117936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9"/>
              <p:cNvSpPr/>
              <p:nvPr/>
            </p:nvSpPr>
            <p:spPr>
              <a:xfrm>
                <a:off x="451440" y="0"/>
                <a:ext cx="122760" cy="7516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10"/>
              <p:cNvSpPr/>
              <p:nvPr/>
            </p:nvSpPr>
            <p:spPr>
              <a:xfrm>
                <a:off x="487080" y="1174680"/>
                <a:ext cx="1544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11"/>
              <p:cNvSpPr/>
              <p:nvPr/>
            </p:nvSpPr>
            <p:spPr>
              <a:xfrm>
                <a:off x="487080" y="747000"/>
                <a:ext cx="1544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CustomShape 12"/>
              <p:cNvSpPr/>
              <p:nvPr/>
            </p:nvSpPr>
            <p:spPr>
              <a:xfrm>
                <a:off x="530280" y="0"/>
                <a:ext cx="345960" cy="43272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3"/>
              <p:cNvSpPr/>
              <p:nvPr/>
            </p:nvSpPr>
            <p:spPr>
              <a:xfrm>
                <a:off x="843840" y="404280"/>
                <a:ext cx="13068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Line 14"/>
              <p:cNvSpPr/>
              <p:nvPr/>
            </p:nvSpPr>
            <p:spPr>
              <a:xfrm>
                <a:off x="-2880" y="75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5"/>
              <p:cNvSpPr/>
              <p:nvPr/>
            </p:nvSpPr>
            <p:spPr>
              <a:xfrm>
                <a:off x="7920" y="1489680"/>
                <a:ext cx="99000" cy="10188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16"/>
              <p:cNvSpPr/>
              <p:nvPr/>
            </p:nvSpPr>
            <p:spPr>
              <a:xfrm>
                <a:off x="-7920" y="2935080"/>
                <a:ext cx="118800" cy="39456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17"/>
              <p:cNvSpPr/>
              <p:nvPr/>
            </p:nvSpPr>
            <p:spPr>
              <a:xfrm>
                <a:off x="106200" y="1143360"/>
                <a:ext cx="114840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18"/>
              <p:cNvSpPr/>
              <p:nvPr/>
            </p:nvSpPr>
            <p:spPr>
              <a:xfrm>
                <a:off x="169200" y="1529280"/>
                <a:ext cx="914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19"/>
              <p:cNvSpPr/>
              <p:nvPr/>
            </p:nvSpPr>
            <p:spPr>
              <a:xfrm>
                <a:off x="110160" y="3855240"/>
                <a:ext cx="16560" cy="1800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20"/>
              <p:cNvSpPr/>
              <p:nvPr/>
            </p:nvSpPr>
            <p:spPr>
              <a:xfrm>
                <a:off x="185040" y="4168800"/>
                <a:ext cx="302760" cy="1486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21"/>
              <p:cNvSpPr/>
              <p:nvPr/>
            </p:nvSpPr>
            <p:spPr>
              <a:xfrm>
                <a:off x="43200" y="3705480"/>
                <a:ext cx="1544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22"/>
              <p:cNvSpPr/>
              <p:nvPr/>
            </p:nvSpPr>
            <p:spPr>
              <a:xfrm>
                <a:off x="-11880" y="4653360"/>
                <a:ext cx="6768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23"/>
              <p:cNvSpPr/>
              <p:nvPr/>
            </p:nvSpPr>
            <p:spPr>
              <a:xfrm>
                <a:off x="435600" y="4024440"/>
                <a:ext cx="15444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24"/>
              <p:cNvSpPr/>
              <p:nvPr/>
            </p:nvSpPr>
            <p:spPr>
              <a:xfrm>
                <a:off x="255960" y="4483800"/>
                <a:ext cx="306360" cy="11754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25"/>
              <p:cNvSpPr/>
              <p:nvPr/>
            </p:nvSpPr>
            <p:spPr>
              <a:xfrm>
                <a:off x="471240" y="4915800"/>
                <a:ext cx="122760" cy="7516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26"/>
              <p:cNvSpPr/>
              <p:nvPr/>
            </p:nvSpPr>
            <p:spPr>
              <a:xfrm>
                <a:off x="506520" y="4338360"/>
                <a:ext cx="1544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CustomShape 27"/>
              <p:cNvSpPr/>
              <p:nvPr/>
            </p:nvSpPr>
            <p:spPr>
              <a:xfrm>
                <a:off x="506520" y="4766040"/>
                <a:ext cx="1544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28"/>
              <p:cNvSpPr/>
              <p:nvPr/>
            </p:nvSpPr>
            <p:spPr>
              <a:xfrm>
                <a:off x="554040" y="5234760"/>
                <a:ext cx="342000" cy="4248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29"/>
              <p:cNvSpPr/>
              <p:nvPr/>
            </p:nvSpPr>
            <p:spPr>
              <a:xfrm>
                <a:off x="867600" y="5144040"/>
                <a:ext cx="12672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" name="Group 30"/>
            <p:cNvGrpSpPr/>
            <p:nvPr/>
          </p:nvGrpSpPr>
          <p:grpSpPr>
            <a:xfrm>
              <a:off x="9396720" y="0"/>
              <a:ext cx="554760" cy="5659560"/>
              <a:chOff x="9396720" y="0"/>
              <a:chExt cx="554760" cy="5659560"/>
            </a:xfrm>
          </p:grpSpPr>
          <p:sp>
            <p:nvSpPr>
              <p:cNvPr id="69" name="CustomShape 31"/>
              <p:cNvSpPr/>
              <p:nvPr/>
            </p:nvSpPr>
            <p:spPr>
              <a:xfrm>
                <a:off x="9495360" y="0"/>
                <a:ext cx="342000" cy="42084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32"/>
              <p:cNvSpPr/>
              <p:nvPr/>
            </p:nvSpPr>
            <p:spPr>
              <a:xfrm>
                <a:off x="9396720" y="392400"/>
                <a:ext cx="126720" cy="1227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33"/>
              <p:cNvSpPr/>
              <p:nvPr/>
            </p:nvSpPr>
            <p:spPr>
              <a:xfrm>
                <a:off x="9617400" y="1273320"/>
                <a:ext cx="15300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34"/>
              <p:cNvSpPr/>
              <p:nvPr/>
            </p:nvSpPr>
            <p:spPr>
              <a:xfrm>
                <a:off x="9534600" y="4708440"/>
                <a:ext cx="243360" cy="9511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35"/>
              <p:cNvSpPr/>
              <p:nvPr/>
            </p:nvSpPr>
            <p:spPr>
              <a:xfrm>
                <a:off x="9734040" y="4590360"/>
                <a:ext cx="1267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36"/>
              <p:cNvSpPr/>
              <p:nvPr/>
            </p:nvSpPr>
            <p:spPr>
              <a:xfrm>
                <a:off x="9682920" y="3960"/>
                <a:ext cx="248760" cy="127404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7"/>
              <p:cNvSpPr/>
              <p:nvPr/>
            </p:nvSpPr>
            <p:spPr>
              <a:xfrm>
                <a:off x="9621360" y="4024440"/>
                <a:ext cx="15300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CustomShape 38"/>
              <p:cNvSpPr/>
              <p:nvPr/>
            </p:nvSpPr>
            <p:spPr>
              <a:xfrm>
                <a:off x="9459720" y="4172760"/>
                <a:ext cx="251280" cy="1486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39"/>
              <p:cNvSpPr/>
              <p:nvPr/>
            </p:nvSpPr>
            <p:spPr>
              <a:xfrm>
                <a:off x="9797040" y="5305680"/>
                <a:ext cx="15444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CustomShape 40"/>
              <p:cNvSpPr/>
              <p:nvPr/>
            </p:nvSpPr>
            <p:spPr>
              <a:xfrm>
                <a:off x="9871920" y="5454000"/>
                <a:ext cx="16560" cy="205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9" name="PlaceHolder 4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4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076040" cy="429444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99800" y="4251960"/>
            <a:ext cx="3273480" cy="162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735440" y="4389120"/>
            <a:ext cx="294336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731040" y="3443760"/>
            <a:ext cx="659844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861680" y="4586040"/>
            <a:ext cx="1989000" cy="95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1440" y="270720"/>
            <a:ext cx="903960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Pre-processing text</a:t>
            </a:r>
            <a:endParaRPr lang="en-US" sz="2980" b="0" strike="noStrike" spc="-1">
              <a:latin typeface="Arial"/>
            </a:endParaRPr>
          </a:p>
        </p:txBody>
      </p:sp>
      <p:grpSp>
        <p:nvGrpSpPr>
          <p:cNvPr id="221" name="Group 2"/>
          <p:cNvGrpSpPr/>
          <p:nvPr/>
        </p:nvGrpSpPr>
        <p:grpSpPr>
          <a:xfrm>
            <a:off x="640080" y="2011680"/>
            <a:ext cx="8318160" cy="3016800"/>
            <a:chOff x="640080" y="2011680"/>
            <a:chExt cx="8318160" cy="3016800"/>
          </a:xfrm>
        </p:grpSpPr>
        <p:sp>
          <p:nvSpPr>
            <p:cNvPr id="222" name="CustomShape 3"/>
            <p:cNvSpPr/>
            <p:nvPr/>
          </p:nvSpPr>
          <p:spPr>
            <a:xfrm>
              <a:off x="640080" y="2011680"/>
              <a:ext cx="665388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Stemming</a:t>
              </a:r>
              <a:endParaRPr lang="en-US" sz="1700" b="0" strike="noStrike" spc="-1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[Thi , is , a , grea , test , \n , message]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3" name="CustomShape 4"/>
            <p:cNvSpPr/>
            <p:nvPr/>
          </p:nvSpPr>
          <p:spPr>
            <a:xfrm>
              <a:off x="1197360" y="2796840"/>
              <a:ext cx="665424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Lemitization</a:t>
              </a:r>
              <a:endParaRPr lang="en-US" sz="1700" b="0" strike="noStrike" spc="-1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[Thi , is , a , grea , test , \n , message]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4" name="CustomShape 5"/>
            <p:cNvSpPr/>
            <p:nvPr/>
          </p:nvSpPr>
          <p:spPr>
            <a:xfrm>
              <a:off x="1746360" y="3582000"/>
              <a:ext cx="665424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Auto Correct</a:t>
              </a:r>
              <a:endParaRPr lang="en-US" sz="1700" b="0" strike="noStrike" spc="-1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[This , is , a , great , test , \n , message]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5" name="CustomShape 6"/>
            <p:cNvSpPr/>
            <p:nvPr/>
          </p:nvSpPr>
          <p:spPr>
            <a:xfrm>
              <a:off x="2304360" y="4367160"/>
              <a:ext cx="665388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Remove Encoding</a:t>
              </a:r>
              <a:endParaRPr lang="en-US" sz="1700" b="0" strike="noStrike" spc="-1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[this , is , a , test , message]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6" name="CustomShape 7"/>
            <p:cNvSpPr/>
            <p:nvPr/>
          </p:nvSpPr>
          <p:spPr>
            <a:xfrm>
              <a:off x="6871680" y="2520360"/>
              <a:ext cx="42192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7" name="CustomShape 8"/>
            <p:cNvSpPr/>
            <p:nvPr/>
          </p:nvSpPr>
          <p:spPr>
            <a:xfrm>
              <a:off x="7429320" y="3305520"/>
              <a:ext cx="42228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8" name="CustomShape 9"/>
            <p:cNvSpPr/>
            <p:nvPr/>
          </p:nvSpPr>
          <p:spPr>
            <a:xfrm>
              <a:off x="7978320" y="4090680"/>
              <a:ext cx="42228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</p:grpSp>
      <p:grpSp>
        <p:nvGrpSpPr>
          <p:cNvPr id="229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0" name="CustomShape 11"/>
          <p:cNvSpPr/>
          <p:nvPr/>
        </p:nvSpPr>
        <p:spPr>
          <a:xfrm>
            <a:off x="1611000" y="1371600"/>
            <a:ext cx="52441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232" name="CustomShape 12"/>
          <p:cNvSpPr/>
          <p:nvPr/>
        </p:nvSpPr>
        <p:spPr>
          <a:xfrm>
            <a:off x="2286000" y="1371600"/>
            <a:ext cx="322524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is a grea test \n message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91440"/>
            <a:ext cx="818712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Feature extraction</a:t>
            </a:r>
            <a:r>
              <a:rPr lang="en-US" sz="298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lang="en-US" sz="2980" b="0" strike="noStrike" spc="-1">
              <a:latin typeface="Arial"/>
            </a:endParaRPr>
          </a:p>
        </p:txBody>
      </p:sp>
      <p:grpSp>
        <p:nvGrpSpPr>
          <p:cNvPr id="234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35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36" name="Picture 265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grpSp>
        <p:nvGrpSpPr>
          <p:cNvPr id="237" name="Group 4"/>
          <p:cNvGrpSpPr/>
          <p:nvPr/>
        </p:nvGrpSpPr>
        <p:grpSpPr>
          <a:xfrm>
            <a:off x="1040400" y="1645920"/>
            <a:ext cx="8651160" cy="3439800"/>
            <a:chOff x="1040400" y="1645920"/>
            <a:chExt cx="8651160" cy="3439800"/>
          </a:xfrm>
        </p:grpSpPr>
        <p:sp>
          <p:nvSpPr>
            <p:cNvPr id="238" name="CustomShape 5"/>
            <p:cNvSpPr/>
            <p:nvPr/>
          </p:nvSpPr>
          <p:spPr>
            <a:xfrm>
              <a:off x="3723840" y="1645920"/>
              <a:ext cx="3252240" cy="13093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6"/>
            <p:cNvSpPr/>
            <p:nvPr/>
          </p:nvSpPr>
          <p:spPr>
            <a:xfrm>
              <a:off x="4086000" y="1863360"/>
              <a:ext cx="3252600" cy="13093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28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TF-IDF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240" name="CustomShape 7"/>
            <p:cNvSpPr/>
            <p:nvPr/>
          </p:nvSpPr>
          <p:spPr>
            <a:xfrm>
              <a:off x="1567800" y="3556800"/>
              <a:ext cx="3252960" cy="13096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8"/>
            <p:cNvSpPr/>
            <p:nvPr/>
          </p:nvSpPr>
          <p:spPr>
            <a:xfrm>
              <a:off x="1040400" y="3776400"/>
              <a:ext cx="4308120" cy="13093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en-US" sz="27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Linguistic Inquiry and Word Count (LIWC)</a:t>
              </a:r>
              <a:endParaRPr lang="en-US" sz="2700" b="0" strike="noStrike" spc="-1">
                <a:latin typeface="Arial"/>
              </a:endParaRPr>
            </a:p>
          </p:txBody>
        </p:sp>
        <p:sp>
          <p:nvSpPr>
            <p:cNvPr id="242" name="CustomShape 9"/>
            <p:cNvSpPr/>
            <p:nvPr/>
          </p:nvSpPr>
          <p:spPr>
            <a:xfrm>
              <a:off x="5713560" y="3558600"/>
              <a:ext cx="3252960" cy="13093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6075360" y="3776400"/>
              <a:ext cx="3616200" cy="13093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en-US" sz="27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Capturing second person pronoun</a:t>
              </a:r>
              <a:endParaRPr lang="en-US" sz="2700" b="0" strike="noStrike" spc="-1">
                <a:latin typeface="Arial"/>
              </a:endParaRPr>
            </a:p>
          </p:txBody>
        </p:sp>
      </p:grpSp>
      <p:grpSp>
        <p:nvGrpSpPr>
          <p:cNvPr id="244" name="Group 11"/>
          <p:cNvGrpSpPr/>
          <p:nvPr/>
        </p:nvGrpSpPr>
        <p:grpSpPr>
          <a:xfrm>
            <a:off x="309960" y="1645920"/>
            <a:ext cx="2980800" cy="1566720"/>
            <a:chOff x="309960" y="1645920"/>
            <a:chExt cx="2980800" cy="1566720"/>
          </a:xfrm>
        </p:grpSpPr>
        <p:sp>
          <p:nvSpPr>
            <p:cNvPr id="245" name="CustomShape 12"/>
            <p:cNvSpPr/>
            <p:nvPr/>
          </p:nvSpPr>
          <p:spPr>
            <a:xfrm>
              <a:off x="309960" y="1645920"/>
              <a:ext cx="2682000" cy="1342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608760" y="1869840"/>
              <a:ext cx="2682000" cy="1342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6880" tIns="146880" rIns="114480" bIns="14724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30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Sentiment Features</a:t>
              </a:r>
              <a:endParaRPr lang="en-US" sz="3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96800" y="240840"/>
            <a:ext cx="562680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Processing</a:t>
            </a:r>
            <a:endParaRPr lang="en-US" sz="2980" b="0" strike="noStrike" spc="-1">
              <a:latin typeface="Arial"/>
            </a:endParaRPr>
          </a:p>
        </p:txBody>
      </p:sp>
      <p:grpSp>
        <p:nvGrpSpPr>
          <p:cNvPr id="248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9" name="CustomShape 3"/>
          <p:cNvSpPr/>
          <p:nvPr/>
        </p:nvSpPr>
        <p:spPr>
          <a:xfrm>
            <a:off x="365760" y="4847400"/>
            <a:ext cx="697536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According to the Accuracy , embed Deep Learning Methods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0" name="Picture 275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pic>
        <p:nvPicPr>
          <p:cNvPr id="251" name="Picture 2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252" name="CustomShape 4"/>
          <p:cNvSpPr/>
          <p:nvPr/>
        </p:nvSpPr>
        <p:spPr>
          <a:xfrm>
            <a:off x="914400" y="1554480"/>
            <a:ext cx="6147720" cy="19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Support Vector Machine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Random Forest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 Classifiers with Different Data sets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the Classifiers Vote for the Classification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327200" y="182880"/>
            <a:ext cx="133920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Demo</a:t>
            </a:r>
            <a:endParaRPr lang="en-US" sz="2980" b="0" strike="noStrike" spc="-1">
              <a:latin typeface="Arial"/>
            </a:endParaRPr>
          </a:p>
        </p:txBody>
      </p:sp>
      <p:pic>
        <p:nvPicPr>
          <p:cNvPr id="254" name="Picture 278"/>
          <p:cNvPicPr/>
          <p:nvPr/>
        </p:nvPicPr>
        <p:blipFill>
          <a:blip r:embed="rId2"/>
          <a:stretch/>
        </p:blipFill>
        <p:spPr>
          <a:xfrm>
            <a:off x="813888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3640" y="22572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6" name="Picture 280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63440" y="91440"/>
            <a:ext cx="9750600" cy="53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(Experts and Machines Against Bullies:  A Hybrid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Approach to Detect Cyberbullies)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Multi-Criteria Evaluation Systems (MCES): *made by 12 experts*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Four-point scale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Unlikely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’,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Less 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’,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 and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Very 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 corresponding to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values 0.125, 0.375, 0.625 and 0.875 respectively. The 'I don't know' option was also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available.</a:t>
            </a:r>
            <a:r>
              <a:t/>
            </a:r>
            <a:br/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importance was indicated on a four-point scale of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not informative,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partially informative, 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informative and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very informative.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ratio of capital letters in a comment.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number of emoticons.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occurrence of a second person pronoun followed by a profane word in profanity.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term frequency–inverse document frequency (Tf-Idf).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Using the outcome of the MCES as an extra feature for training the machine learning models.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Results, features’ categories and profanity – misspelling 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Using the results of the machine learning model as a new criterion for the expert system by assigning equal weights.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bad,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better,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Naïve Bayes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best)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58" name="Picture 257"/>
          <p:cNvPicPr/>
          <p:nvPr/>
        </p:nvPicPr>
        <p:blipFill>
          <a:blip r:embed="rId2"/>
          <a:stretch/>
        </p:blipFill>
        <p:spPr>
          <a:xfrm>
            <a:off x="813888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82880" y="267480"/>
            <a:ext cx="795276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(Machine Learning Approach for Detection of Cyber-Aggressive Comments by Peers on Social Media Network)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4600" y="1313280"/>
            <a:ext cx="10061640" cy="497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N-grams?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are used for dividing text and words into n chunks known as N-grams. Example: “You are funny” its unigram will be “you”,”are”,”funny”.They used 2, 3, 4 and 5 N-grams for the building feature vector.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TF-IDF Score?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It is a way to evaluate the importance of words in a document based on how frequently they appear across various documents.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Logistic Regression?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This algorithms provides probabilistic approach to data. The outcome are probabilities modeled as a function of predicted variables, using a logistic function given below. Also it’s a binary classifier. p=1/(1+e-)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813924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85040" y="274320"/>
            <a:ext cx="776988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(A Pattern-Based Approach for Sarcasm Detection on Twitter)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2880" y="990720"/>
            <a:ext cx="9914040" cy="48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F1 score?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F1=2*(precision*recall/precision+recall)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Accuracy?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It represents the overall correctness of classification.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=((true postives + false negatives)/sum of samples)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Precision?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It represents the fraction of retrieved objects(eg: sarcastic tweets) that are relevant.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=(True postives/retrieved items)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Tools used in NLP: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Apache OpenNLP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Gate Twitter part- of-speech tagger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813924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40080" y="548640"/>
            <a:ext cx="463932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D1C24"/>
                </a:solidFill>
                <a:latin typeface="Arial"/>
                <a:ea typeface="DejaVu Sans"/>
              </a:rPr>
              <a:t>Question Related to Pre-Processing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74320" y="1645920"/>
            <a:ext cx="978372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Stemming: Used NLTK Library 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Limitization: Used NLTK Library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Word Correction: Used Auto-Correct Library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Encoding: By Defining the Ascii of the character and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Non (“UTF-8”) Characters which has Ascii Number more than 128  +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813960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914400" y="457200"/>
            <a:ext cx="411192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D1C24"/>
                </a:solidFill>
                <a:latin typeface="Arial"/>
                <a:ea typeface="DejaVu Sans"/>
              </a:rPr>
              <a:t>Question Related to Processing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78640" y="1737360"/>
            <a:ext cx="950508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 the Classifiers with different data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every Classifier Predict with the Class that the input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belongs to 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a vote on the output of the Three Classifiers 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method is going to make us overcome the problem of the 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false positive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813960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3640" y="22572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39200" y="1376280"/>
            <a:ext cx="9067320" cy="32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3200" b="0" strike="noStrike" spc="-1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3200" b="0" strike="noStrike" spc="-1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3200" b="0" strike="noStrike" spc="-1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68" name="Picture 170"/>
          <p:cNvPicPr/>
          <p:nvPr/>
        </p:nvPicPr>
        <p:blipFill>
          <a:blip r:embed="rId2"/>
          <a:stretch/>
        </p:blipFill>
        <p:spPr>
          <a:xfrm>
            <a:off x="813816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640" y="22572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0440" y="1166760"/>
            <a:ext cx="785052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1" name="Picture 1"/>
          <p:cNvPicPr/>
          <p:nvPr/>
        </p:nvPicPr>
        <p:blipFill>
          <a:blip r:embed="rId2"/>
          <a:stretch/>
        </p:blipFill>
        <p:spPr>
          <a:xfrm>
            <a:off x="4958280" y="2103120"/>
            <a:ext cx="2552040" cy="1456560"/>
          </a:xfrm>
          <a:prstGeom prst="rect">
            <a:avLst/>
          </a:prstGeom>
          <a:ln>
            <a:noFill/>
          </a:ln>
        </p:spPr>
      </p:pic>
      <p:pic>
        <p:nvPicPr>
          <p:cNvPr id="172" name="Picture 3"/>
          <p:cNvPicPr/>
          <p:nvPr/>
        </p:nvPicPr>
        <p:blipFill>
          <a:blip r:embed="rId3"/>
          <a:stretch/>
        </p:blipFill>
        <p:spPr>
          <a:xfrm>
            <a:off x="2657160" y="3786480"/>
            <a:ext cx="2552040" cy="1697040"/>
          </a:xfrm>
          <a:prstGeom prst="rect">
            <a:avLst/>
          </a:prstGeom>
          <a:ln>
            <a:noFill/>
          </a:ln>
        </p:spPr>
      </p:pic>
      <p:pic>
        <p:nvPicPr>
          <p:cNvPr id="173" name="Picture 4"/>
          <p:cNvPicPr/>
          <p:nvPr/>
        </p:nvPicPr>
        <p:blipFill>
          <a:blip r:embed="rId4"/>
          <a:stretch/>
        </p:blipFill>
        <p:spPr>
          <a:xfrm>
            <a:off x="809280" y="2130480"/>
            <a:ext cx="2314080" cy="1651680"/>
          </a:xfrm>
          <a:prstGeom prst="rect">
            <a:avLst/>
          </a:prstGeom>
          <a:ln>
            <a:noFill/>
          </a:ln>
        </p:spPr>
      </p:pic>
      <p:pic>
        <p:nvPicPr>
          <p:cNvPr id="174" name="Picture 176"/>
          <p:cNvPicPr/>
          <p:nvPr/>
        </p:nvPicPr>
        <p:blipFill>
          <a:blip r:embed="rId5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74320" y="1113120"/>
            <a:ext cx="7679520" cy="31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Cyberbullying has been manifesting our youth for quite sometime, due to them being involved in one form of social media communication or another.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Sarcasm which the use of irony to mock or </a:t>
            </a:r>
            <a:endParaRPr lang="en-US" sz="2800" b="0" strike="noStrike" spc="-1">
              <a:latin typeface="Arial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convey contempt.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</a:t>
            </a:r>
            <a:endParaRPr lang="en-US" sz="2800" b="0" strike="noStrike" spc="-1">
              <a:latin typeface="Arial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cyber threats online.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Over 25 percent of adolescents and teens have been </a:t>
            </a:r>
            <a:endParaRPr lang="en-US" sz="2800" b="0" strike="noStrike" spc="-1">
              <a:latin typeface="Arial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bullied repeatedly through their cell phones or the Internet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7250040" y="1792080"/>
            <a:ext cx="2827800" cy="1588680"/>
          </a:xfrm>
          <a:prstGeom prst="rect">
            <a:avLst/>
          </a:prstGeom>
          <a:ln>
            <a:noFill/>
          </a:ln>
        </p:spPr>
      </p:pic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7372440" y="3383280"/>
            <a:ext cx="2705400" cy="22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439560" y="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 Cont.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48440" y="5020920"/>
            <a:ext cx="5833440" cy="5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80" name="Picture 176"/>
          <p:cNvPicPr/>
          <p:nvPr/>
        </p:nvPicPr>
        <p:blipFill>
          <a:blip r:embed="rId4"/>
          <a:stretch/>
        </p:blipFill>
        <p:spPr>
          <a:xfrm>
            <a:off x="813888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274320" y="274320"/>
            <a:ext cx="9875160" cy="45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457200" y="816120"/>
            <a:ext cx="9506880" cy="3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Experts and Machines Against Bullies:  A Hybrid Approach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 Detect Cyberbullies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58280" y="1737360"/>
            <a:ext cx="2373480" cy="3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58280" y="3017520"/>
            <a:ext cx="2373480" cy="3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66666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48640" y="4389120"/>
            <a:ext cx="2373480" cy="3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33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640800" y="3531960"/>
            <a:ext cx="92318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used three machine learning methods: a Naive Bayes classiﬁer, a classiﬁer based on decision trees and Support Vector Machines (SVM) with a linear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641160" y="4836240"/>
            <a:ext cx="82256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discrimination capacity of the MCES was 0.72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548640" y="2251080"/>
            <a:ext cx="95036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They focused on the detection of bully users in online social networks and the efficiency of both expert systems and machine learning models for identifying the potential bully users.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40080" y="-12204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90" name="Picture 191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29560" y="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 Cont.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3760" y="1021680"/>
            <a:ext cx="9875520" cy="45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457200" y="731520"/>
            <a:ext cx="95072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Machine Learning Approach for Detection of Cyber-Aggressive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Comments by Peers on Social Media Network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66840" y="1554480"/>
            <a:ext cx="23738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366840" y="2743200"/>
            <a:ext cx="23738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66666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57200" y="4297680"/>
            <a:ext cx="246528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33"/>
                </a:solidFill>
                <a:latin typeface="Arial"/>
                <a:ea typeface="DejaVu Sans"/>
              </a:rPr>
              <a:t>Results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731520" y="1977480"/>
            <a:ext cx="822600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are trying to binary classify comments as bullying or non-bullying.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731520" y="3200400"/>
            <a:ext cx="914148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Pre-Processing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Normalization like: removing unwanted strings and correcting words.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N-gram , TF-IDF , occurrence of pronouns , Skip-gram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Support Vector Machine (SVM) , Logistic Regression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914400" y="4754880"/>
            <a:ext cx="822600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70.0% 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Precision and 77.65%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Acc.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SVM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64.0% 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Precision and 73.76% Acc.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logistic regression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8138520" y="91440"/>
            <a:ext cx="1840320" cy="1460520"/>
          </a:xfrm>
          <a:prstGeom prst="rect">
            <a:avLst/>
          </a:prstGeom>
          <a:ln>
            <a:noFill/>
          </a:ln>
        </p:spPr>
      </p:pic>
      <p:sp>
        <p:nvSpPr>
          <p:cNvPr id="201" name="CustomShape 10"/>
          <p:cNvSpPr/>
          <p:nvPr/>
        </p:nvSpPr>
        <p:spPr>
          <a:xfrm>
            <a:off x="6949440" y="5336280"/>
            <a:ext cx="5833800" cy="5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Vikas S Chavan and Shylaja S S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29560" y="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 Cont.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3760" y="1021680"/>
            <a:ext cx="9875520" cy="45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457200" y="907560"/>
            <a:ext cx="95072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 Pattern-Based Approach for Sarcasm Detection on Twitter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66840" y="1554480"/>
            <a:ext cx="23738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366840" y="2743200"/>
            <a:ext cx="23738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66666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458280" y="4199400"/>
            <a:ext cx="246528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33"/>
                </a:solidFill>
                <a:latin typeface="Arial"/>
                <a:ea typeface="DejaVu Sans"/>
              </a:rPr>
              <a:t>Results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731520" y="1977480"/>
            <a:ext cx="822600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It’s hard for humans to detect sarcasm. Therefore, recognizing sarcastic statements can be very useful to improve automatic sentiment analysis of data.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824040" y="3166200"/>
            <a:ext cx="89575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-They proposed efficient way to detect  sarcastic tweets to improve sentiment analysis.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-They used NLP like: tokenisation, lemmatization, etc.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-They used SVM for classification.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1005840" y="4726440"/>
            <a:ext cx="822600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Accuracy 83.1%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Precision 91.1%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8138520" y="91440"/>
            <a:ext cx="1840320" cy="1460520"/>
          </a:xfrm>
          <a:prstGeom prst="rect">
            <a:avLst/>
          </a:prstGeom>
          <a:ln>
            <a:noFill/>
          </a:ln>
        </p:spPr>
      </p:pic>
      <p:sp>
        <p:nvSpPr>
          <p:cNvPr id="212" name="CustomShape 10"/>
          <p:cNvSpPr/>
          <p:nvPr/>
        </p:nvSpPr>
        <p:spPr>
          <a:xfrm>
            <a:off x="6416640" y="5245200"/>
            <a:ext cx="5833800" cy="5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MONDHER BOUAZIZI AND TOMOAKI OTSUKI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49560" y="18288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91080" y="1828440"/>
            <a:ext cx="9962640" cy="337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457560" y="1723320"/>
            <a:ext cx="9234000" cy="36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lang="en-US" sz="2000" b="1" strike="noStrike" spc="-1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US" sz="2000" b="0" strike="noStrike" spc="-1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ED1C24"/>
                </a:solidFill>
                <a:latin typeface="Arial"/>
                <a:ea typeface="DejaVu Sans"/>
              </a:rPr>
              <a:t>Sarcasm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which is type of cyberbulling is not detected in these papers.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82880" y="182880"/>
            <a:ext cx="731232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Overview diagram</a:t>
            </a:r>
            <a:endParaRPr lang="en-US" sz="2980" b="0" strike="noStrike" spc="-1">
              <a:latin typeface="Arial"/>
            </a:endParaRPr>
          </a:p>
        </p:txBody>
      </p:sp>
      <p:pic>
        <p:nvPicPr>
          <p:cNvPr id="218" name="Picture 218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91440" y="1134348"/>
            <a:ext cx="7955280" cy="4496040"/>
            <a:chOff x="91440" y="1134348"/>
            <a:chExt cx="7955280" cy="4496040"/>
          </a:xfrm>
        </p:grpSpPr>
        <p:pic>
          <p:nvPicPr>
            <p:cNvPr id="219" name="Picture 218"/>
            <p:cNvPicPr/>
            <p:nvPr/>
          </p:nvPicPr>
          <p:blipFill>
            <a:blip r:embed="rId3"/>
            <a:stretch/>
          </p:blipFill>
          <p:spPr>
            <a:xfrm>
              <a:off x="91440" y="1134348"/>
              <a:ext cx="7955280" cy="44960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" name="Group 3"/>
            <p:cNvGrpSpPr/>
            <p:nvPr/>
          </p:nvGrpSpPr>
          <p:grpSpPr>
            <a:xfrm>
              <a:off x="4506914" y="2530475"/>
              <a:ext cx="761998" cy="276999"/>
              <a:chOff x="2326947" y="3406890"/>
              <a:chExt cx="1646566" cy="83808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373312" y="3521075"/>
                <a:ext cx="1600200" cy="723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326947" y="3406890"/>
                <a:ext cx="1646566" cy="338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Processing 2 </a:t>
                </a:r>
                <a:br>
                  <a:rPr lang="en-US" sz="600" dirty="0" smtClean="0"/>
                </a:br>
                <a:r>
                  <a:rPr lang="en-US" sz="600" dirty="0" smtClean="0"/>
                  <a:t>( Naïve Bayes )</a:t>
                </a:r>
                <a:endParaRPr lang="en-US" sz="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895</Words>
  <Application>Microsoft Office PowerPoint</Application>
  <PresentationFormat>Custom</PresentationFormat>
  <Paragraphs>156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Ner</cp:lastModifiedBy>
  <cp:revision>57</cp:revision>
  <dcterms:created xsi:type="dcterms:W3CDTF">2018-09-17T19:52:58Z</dcterms:created>
  <dcterms:modified xsi:type="dcterms:W3CDTF">2018-11-28T08:27:15Z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