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sldIdLst>
    <p:sldId id="256" r:id="rId9"/>
    <p:sldId id="257" r:id="rId10"/>
    <p:sldId id="282" r:id="rId11"/>
    <p:sldId id="260" r:id="rId12"/>
    <p:sldId id="258" r:id="rId13"/>
    <p:sldId id="259" r:id="rId14"/>
    <p:sldId id="262" r:id="rId15"/>
    <p:sldId id="263" r:id="rId16"/>
    <p:sldId id="264" r:id="rId17"/>
    <p:sldId id="265" r:id="rId18"/>
    <p:sldId id="266" r:id="rId19"/>
    <p:sldId id="268" r:id="rId20"/>
    <p:sldId id="267" r:id="rId21"/>
    <p:sldId id="269" r:id="rId22"/>
    <p:sldId id="270" r:id="rId23"/>
    <p:sldId id="261" r:id="rId24"/>
    <p:sldId id="271" r:id="rId25"/>
    <p:sldId id="272" r:id="rId26"/>
    <p:sldId id="273" r:id="rId27"/>
    <p:sldId id="278" r:id="rId28"/>
    <p:sldId id="280" r:id="rId29"/>
    <p:sldId id="284" r:id="rId3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0" y="0"/>
            <a:ext cx="9136800" cy="5190840"/>
          </a:xfrm>
          <a:custGeom>
            <a:avLst/>
            <a:gdLst/>
            <a:ahLst/>
            <a:cxn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2"/>
          <p:cNvSpPr/>
          <p:nvPr/>
        </p:nvSpPr>
        <p:spPr>
          <a:xfrm>
            <a:off x="181080" y="5142240"/>
            <a:ext cx="2966400" cy="195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Zeyad Emad </a:t>
            </a:r>
            <a:r>
              <a:rPr lang="en-US" sz="16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(Team Leader)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4295520" y="5308200"/>
            <a:ext cx="266688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Dr. Eslam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Amer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Dr. Ammar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Eng. Menna Gamil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Date:28\2\2019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383" name="CustomShape 4"/>
          <p:cNvSpPr/>
          <p:nvPr/>
        </p:nvSpPr>
        <p:spPr>
          <a:xfrm>
            <a:off x="3150720" y="4164840"/>
            <a:ext cx="5982480" cy="11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Cyberbullying Detection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384" name="Picture 2"/>
          <p:cNvPicPr/>
          <p:nvPr/>
        </p:nvPicPr>
        <p:blipFill>
          <a:blip r:embed="rId3"/>
          <a:stretch/>
        </p:blipFill>
        <p:spPr>
          <a:xfrm>
            <a:off x="7131240" y="5546520"/>
            <a:ext cx="1801440" cy="1150560"/>
          </a:xfrm>
          <a:prstGeom prst="rect">
            <a:avLst/>
          </a:prstGeom>
          <a:ln>
            <a:noFill/>
          </a:ln>
        </p:spPr>
      </p:pic>
      <p:sp>
        <p:nvSpPr>
          <p:cNvPr id="385" name="CustomShape 5"/>
          <p:cNvSpPr/>
          <p:nvPr/>
        </p:nvSpPr>
        <p:spPr>
          <a:xfrm>
            <a:off x="6248400" y="457200"/>
            <a:ext cx="2409480" cy="3639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2F2F2"/>
                </a:solidFill>
                <a:latin typeface="Arial"/>
                <a:ea typeface="DejaVu Sans"/>
              </a:rPr>
              <a:t>ايذاء</a:t>
            </a:r>
            <a:r>
              <a:rPr lang="en-US" sz="1800" b="1" strike="noStrike" spc="-1" dirty="0">
                <a:solidFill>
                  <a:srgbClr val="F2F2F2"/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 dirty="0">
                <a:solidFill>
                  <a:srgbClr val="F2F2F2"/>
                </a:solidFill>
                <a:latin typeface="Arial"/>
                <a:ea typeface="DejaVu Sans"/>
              </a:rPr>
              <a:t>الاخرين</a:t>
            </a:r>
            <a:r>
              <a:rPr lang="en-US" sz="1800" b="1" strike="noStrike" spc="-1" dirty="0">
                <a:solidFill>
                  <a:srgbClr val="F2F2F2"/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 dirty="0">
                <a:solidFill>
                  <a:srgbClr val="F2F2F2"/>
                </a:solidFill>
                <a:latin typeface="Arial"/>
                <a:ea typeface="DejaVu Sans"/>
              </a:rPr>
              <a:t>لفظيآ</a:t>
            </a:r>
            <a:endParaRPr lang="en-US" sz="1800" b="1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Picture 352"/>
          <p:cNvPicPr/>
          <p:nvPr/>
        </p:nvPicPr>
        <p:blipFill>
          <a:blip r:embed="rId2"/>
          <a:stretch/>
        </p:blipFill>
        <p:spPr>
          <a:xfrm>
            <a:off x="16560" y="2525040"/>
            <a:ext cx="9142920" cy="1814760"/>
          </a:xfrm>
          <a:prstGeom prst="rect">
            <a:avLst/>
          </a:prstGeom>
          <a:ln>
            <a:noFill/>
          </a:ln>
        </p:spPr>
      </p:pic>
      <p:sp>
        <p:nvSpPr>
          <p:cNvPr id="424" name="CustomShape 1"/>
          <p:cNvSpPr/>
          <p:nvPr/>
        </p:nvSpPr>
        <p:spPr>
          <a:xfrm>
            <a:off x="1460160" y="304920"/>
            <a:ext cx="5839920" cy="7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Facade Design Pattern</a:t>
            </a:r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Picture 8"/>
          <p:cNvPicPr/>
          <p:nvPr/>
        </p:nvPicPr>
        <p:blipFill>
          <a:blip r:embed="rId2"/>
          <a:stretch/>
        </p:blipFill>
        <p:spPr>
          <a:xfrm>
            <a:off x="0" y="1828800"/>
            <a:ext cx="2438400" cy="4405744"/>
          </a:xfrm>
          <a:prstGeom prst="rect">
            <a:avLst/>
          </a:prstGeom>
          <a:ln>
            <a:noFill/>
          </a:ln>
        </p:spPr>
      </p:pic>
      <p:pic>
        <p:nvPicPr>
          <p:cNvPr id="428" name="Picture 10"/>
          <p:cNvPicPr/>
          <p:nvPr/>
        </p:nvPicPr>
        <p:blipFill>
          <a:blip r:embed="rId3"/>
          <a:stretch/>
        </p:blipFill>
        <p:spPr>
          <a:xfrm>
            <a:off x="3124200" y="1828800"/>
            <a:ext cx="2590800" cy="5029200"/>
          </a:xfrm>
          <a:prstGeom prst="rect">
            <a:avLst/>
          </a:prstGeom>
          <a:ln>
            <a:noFill/>
          </a:ln>
        </p:spPr>
      </p:pic>
      <p:sp>
        <p:nvSpPr>
          <p:cNvPr id="429" name="CustomShape 1"/>
          <p:cNvSpPr/>
          <p:nvPr/>
        </p:nvSpPr>
        <p:spPr>
          <a:xfrm>
            <a:off x="3457080" y="159480"/>
            <a:ext cx="2054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GUI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430" name="Picture 251"/>
          <p:cNvPicPr/>
          <p:nvPr/>
        </p:nvPicPr>
        <p:blipFill>
          <a:blip r:embed="rId4"/>
          <a:stretch/>
        </p:blipFill>
        <p:spPr>
          <a:xfrm>
            <a:off x="6629400" y="1842654"/>
            <a:ext cx="2512440" cy="4405745"/>
          </a:xfrm>
          <a:prstGeom prst="rect">
            <a:avLst/>
          </a:prstGeom>
          <a:ln>
            <a:noFill/>
          </a:ln>
        </p:spPr>
      </p:pic>
      <p:pic>
        <p:nvPicPr>
          <p:cNvPr id="431" name="Picture 170"/>
          <p:cNvPicPr/>
          <p:nvPr/>
        </p:nvPicPr>
        <p:blipFill>
          <a:blip r:embed="rId5"/>
          <a:stretch/>
        </p:blipFill>
        <p:spPr>
          <a:xfrm>
            <a:off x="7589520" y="91800"/>
            <a:ext cx="1552320" cy="123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rgbClr val="FF0000"/>
                </a:solidFill>
                <a:latin typeface="Arial"/>
                <a:ea typeface="DejaVu Sans"/>
              </a:rPr>
              <a:t>What we have used</a:t>
            </a:r>
          </a:p>
        </p:txBody>
      </p:sp>
      <p:sp>
        <p:nvSpPr>
          <p:cNvPr id="435" name="TextShape 2"/>
          <p:cNvSpPr txBox="1"/>
          <p:nvPr/>
        </p:nvSpPr>
        <p:spPr>
          <a:xfrm>
            <a:off x="0" y="1287706"/>
            <a:ext cx="9109364" cy="5562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marL="457200" indent="-45684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3600" b="1" spc="-1" dirty="0">
                <a:solidFill>
                  <a:srgbClr val="000000"/>
                </a:solidFill>
                <a:latin typeface="Arial"/>
                <a:ea typeface="DejaVu Sans"/>
              </a:rPr>
              <a:t>TFIDF</a:t>
            </a:r>
            <a:endParaRPr lang="en-US" sz="2800" b="1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lvl="1">
              <a:buClr>
                <a:schemeClr val="tx1"/>
              </a:buClr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Construct weight Vector for the sentence based of the </a:t>
            </a:r>
            <a:r>
              <a:rPr lang="en-US" sz="2400" spc="-1" dirty="0" smtClean="0">
                <a:solidFill>
                  <a:srgbClr val="000000"/>
                </a:solidFill>
                <a:latin typeface="Arial"/>
                <a:ea typeface="DejaVu Sans"/>
              </a:rPr>
              <a:t>fitted vocabulary </a:t>
            </a: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from the </a:t>
            </a:r>
            <a:r>
              <a:rPr lang="en-US" sz="2400" spc="-1" dirty="0" smtClean="0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</a:p>
          <a:p>
            <a:pPr lvl="1">
              <a:buClr>
                <a:schemeClr val="tx1"/>
              </a:buClr>
            </a:pPr>
            <a:endParaRPr lang="en-US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57200" indent="-45684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3600" b="1" spc="-1" dirty="0">
                <a:solidFill>
                  <a:srgbClr val="000000"/>
                </a:solidFill>
                <a:latin typeface="Arial"/>
                <a:ea typeface="DejaVu Sans"/>
              </a:rPr>
              <a:t>Sentiment analysis</a:t>
            </a:r>
          </a:p>
          <a:p>
            <a:pPr lvl="1">
              <a:buClr>
                <a:schemeClr val="tx1"/>
              </a:buClr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Calculate the Total Polarity of the </a:t>
            </a:r>
            <a:r>
              <a:rPr lang="en-US" sz="2400" spc="-1" dirty="0" smtClean="0">
                <a:solidFill>
                  <a:srgbClr val="000000"/>
                </a:solidFill>
                <a:latin typeface="Arial"/>
                <a:ea typeface="DejaVu Sans"/>
              </a:rPr>
              <a:t>Sentence</a:t>
            </a:r>
          </a:p>
          <a:p>
            <a:pPr lvl="1">
              <a:buClr>
                <a:schemeClr val="tx1"/>
              </a:buClr>
            </a:pPr>
            <a:endParaRPr lang="en-US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57200" indent="-45684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3600" b="1" spc="-1" dirty="0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</a:p>
          <a:p>
            <a:pPr lvl="1">
              <a:buClr>
                <a:schemeClr val="tx1"/>
              </a:buClr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Used to classify the </a:t>
            </a:r>
            <a:r>
              <a:rPr lang="en-US" sz="2400" spc="-1" dirty="0" smtClean="0">
                <a:solidFill>
                  <a:srgbClr val="000000"/>
                </a:solidFill>
                <a:latin typeface="Arial"/>
                <a:ea typeface="DejaVu Sans"/>
              </a:rPr>
              <a:t>messages </a:t>
            </a: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received from the Social </a:t>
            </a:r>
            <a:r>
              <a:rPr lang="en-US" sz="2400" spc="-1" dirty="0" smtClean="0">
                <a:solidFill>
                  <a:srgbClr val="000000"/>
                </a:solidFill>
                <a:latin typeface="Arial"/>
                <a:ea typeface="DejaVu Sans"/>
              </a:rPr>
              <a:t>Media</a:t>
            </a: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latin typeface="Arial"/>
                <a:ea typeface="DejaVu Sans"/>
              </a:rPr>
              <a:t>receives </a:t>
            </a: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the vector Resulted from TF-IDF and the polarities from the Sentiment </a:t>
            </a:r>
            <a:r>
              <a:rPr lang="en-US" sz="2400" spc="-1" dirty="0" smtClean="0">
                <a:solidFill>
                  <a:srgbClr val="000000"/>
                </a:solidFill>
                <a:latin typeface="Arial"/>
                <a:ea typeface="DejaVu Sans"/>
              </a:rPr>
              <a:t>analysis.</a:t>
            </a:r>
            <a:endParaRPr lang="en-US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0" y="5788477"/>
            <a:ext cx="54864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Ref: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 smtClean="0"/>
              <a:t>Cyberbullying </a:t>
            </a:r>
            <a:r>
              <a:rPr lang="en-US" sz="1050" b="1" dirty="0"/>
              <a:t>System Detection and </a:t>
            </a:r>
            <a:r>
              <a:rPr lang="en-US" sz="1050" b="1" dirty="0" smtClean="0"/>
              <a:t>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Experts and Machines Against Bullies A Hybrid Approach to Detect </a:t>
            </a:r>
            <a:r>
              <a:rPr lang="en-US" sz="1050" dirty="0" smtClean="0"/>
              <a:t>Cyberbullies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 smtClean="0"/>
              <a:t>Cyberbullying </a:t>
            </a:r>
            <a:r>
              <a:rPr lang="en-US" sz="1050" b="1" dirty="0"/>
              <a:t>Detection using Time Series </a:t>
            </a:r>
            <a:r>
              <a:rPr lang="en-US" sz="1050" b="1" dirty="0" smtClean="0"/>
              <a:t>Modeling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Machine Learning Approach for Detection of Cyber-Aggressive Comments by Peers on Social Media Network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Design Rationale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Bag </a:t>
            </a: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of words</a:t>
            </a:r>
            <a:endParaRPr lang="en-US" sz="3600" b="0" strike="noStrike" spc="-1" dirty="0">
              <a:latin typeface="Arial"/>
            </a:endParaRPr>
          </a:p>
          <a:p>
            <a:pPr lvl="1">
              <a:spcBef>
                <a:spcPts val="1001"/>
              </a:spcBef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Bag of word models don’t respect semantics of the word.</a:t>
            </a:r>
            <a:endParaRPr lang="en-US" sz="2400" b="0" strike="noStrike" spc="-1" dirty="0" smtClean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en-US" sz="3600" b="0" strike="noStrike" spc="-1" dirty="0">
              <a:latin typeface="Arial"/>
            </a:endParaRPr>
          </a:p>
          <a:p>
            <a:pPr lvl="1"/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ust 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the distance and sort all the training data at each prediction, which can be slow if there are a large number of training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examples.</a:t>
            </a:r>
            <a:endParaRPr lang="en-US" sz="24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Skip gram</a:t>
            </a:r>
            <a:endParaRPr lang="en-US" sz="3600" b="0" strike="noStrike" spc="-1" dirty="0">
              <a:latin typeface="Arial"/>
            </a:endParaRPr>
          </a:p>
          <a:p>
            <a:pPr lvl="1"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Failed to identify the combined word phrases and the different meanings of the same word because it is represented with one vector. Also Failed to identify the combined word phrases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685800" y="380880"/>
            <a:ext cx="69339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Sequence diagram</a:t>
            </a:r>
            <a:endParaRPr lang="en-US" sz="4000" b="0" strike="noStrike" spc="-1" dirty="0"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1523880"/>
            <a:ext cx="9142920" cy="5054040"/>
            <a:chOff x="0" y="1523880"/>
            <a:chExt cx="9142920" cy="5054040"/>
          </a:xfrm>
        </p:grpSpPr>
        <p:pic>
          <p:nvPicPr>
            <p:cNvPr id="436" name="Picture 3"/>
            <p:cNvPicPr/>
            <p:nvPr/>
          </p:nvPicPr>
          <p:blipFill>
            <a:blip r:embed="rId2"/>
            <a:stretch/>
          </p:blipFill>
          <p:spPr>
            <a:xfrm>
              <a:off x="0" y="1523880"/>
              <a:ext cx="9142920" cy="5054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Rectangle 1"/>
            <p:cNvSpPr/>
            <p:nvPr/>
          </p:nvSpPr>
          <p:spPr>
            <a:xfrm>
              <a:off x="3810000" y="1828740"/>
              <a:ext cx="685800" cy="304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Lowering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Text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267200" y="3886200"/>
              <a:ext cx="9906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LoweringText()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</a:rPr>
              <a:t>Sequence diagram</a:t>
            </a:r>
            <a:r>
              <a:rPr dirty="0"/>
              <a:t/>
            </a:r>
            <a:br>
              <a:rPr dirty="0"/>
            </a:b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9" name="Picture 3"/>
          <p:cNvPicPr/>
          <p:nvPr/>
        </p:nvPicPr>
        <p:blipFill>
          <a:blip r:embed="rId2"/>
          <a:stretch/>
        </p:blipFill>
        <p:spPr>
          <a:xfrm>
            <a:off x="0" y="1565280"/>
            <a:ext cx="9143640" cy="491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Picture 334"/>
          <p:cNvPicPr/>
          <p:nvPr/>
        </p:nvPicPr>
        <p:blipFill>
          <a:blip r:embed="rId2"/>
          <a:stretch/>
        </p:blipFill>
        <p:spPr>
          <a:xfrm>
            <a:off x="16560" y="1014840"/>
            <a:ext cx="9142920" cy="4835520"/>
          </a:xfrm>
          <a:prstGeom prst="rect">
            <a:avLst/>
          </a:prstGeom>
          <a:ln>
            <a:noFill/>
          </a:ln>
        </p:spPr>
      </p:pic>
      <p:sp>
        <p:nvSpPr>
          <p:cNvPr id="406" name="CustomShape 1"/>
          <p:cNvSpPr/>
          <p:nvPr/>
        </p:nvSpPr>
        <p:spPr>
          <a:xfrm>
            <a:off x="1474560" y="91440"/>
            <a:ext cx="5839920" cy="7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Database</a:t>
            </a:r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3457080" y="159480"/>
            <a:ext cx="2054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Demo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441" name="Picture 170"/>
          <p:cNvPicPr/>
          <p:nvPr/>
        </p:nvPicPr>
        <p:blipFill>
          <a:blip r:embed="rId2"/>
          <a:stretch/>
        </p:blipFill>
        <p:spPr>
          <a:xfrm>
            <a:off x="7589520" y="91800"/>
            <a:ext cx="1552320" cy="123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457200" y="273600"/>
            <a:ext cx="8227800" cy="206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28600" indent="-2271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Any Questions ?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Appendix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Picture 2"/>
          <p:cNvPicPr/>
          <p:nvPr/>
        </p:nvPicPr>
        <p:blipFill>
          <a:blip r:embed="rId2"/>
          <a:stretch/>
        </p:blipFill>
        <p:spPr>
          <a:xfrm>
            <a:off x="5500440" y="4229280"/>
            <a:ext cx="3647520" cy="2622960"/>
          </a:xfrm>
          <a:prstGeom prst="rect">
            <a:avLst/>
          </a:prstGeom>
          <a:ln>
            <a:noFill/>
          </a:ln>
        </p:spPr>
      </p:pic>
      <p:pic>
        <p:nvPicPr>
          <p:cNvPr id="387" name="Picture 4"/>
          <p:cNvPicPr/>
          <p:nvPr/>
        </p:nvPicPr>
        <p:blipFill>
          <a:blip r:embed="rId3"/>
          <a:stretch/>
        </p:blipFill>
        <p:spPr>
          <a:xfrm>
            <a:off x="10800" y="4254120"/>
            <a:ext cx="3445200" cy="2634480"/>
          </a:xfrm>
          <a:prstGeom prst="rect">
            <a:avLst/>
          </a:prstGeom>
          <a:ln>
            <a:noFill/>
          </a:ln>
        </p:spPr>
      </p:pic>
      <p:sp>
        <p:nvSpPr>
          <p:cNvPr id="388" name="CustomShape 1"/>
          <p:cNvSpPr/>
          <p:nvPr/>
        </p:nvSpPr>
        <p:spPr>
          <a:xfrm>
            <a:off x="3456360" y="5572800"/>
            <a:ext cx="2044080" cy="436680"/>
          </a:xfrm>
          <a:prstGeom prst="rightArrow">
            <a:avLst>
              <a:gd name="adj1" fmla="val 50000"/>
              <a:gd name="adj2" fmla="val 50000"/>
            </a:avLst>
          </a:prstGeom>
          <a:ln w="57240"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89" name="CustomShape 2"/>
          <p:cNvSpPr/>
          <p:nvPr/>
        </p:nvSpPr>
        <p:spPr>
          <a:xfrm>
            <a:off x="5760" y="817920"/>
            <a:ext cx="9151560" cy="47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Use of 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superior strength or influence to intimidate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someone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4680" y="72000"/>
            <a:ext cx="296352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391" name="CustomShape 4"/>
          <p:cNvSpPr/>
          <p:nvPr/>
        </p:nvSpPr>
        <p:spPr>
          <a:xfrm>
            <a:off x="160560" y="3909600"/>
            <a:ext cx="264816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Real life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92" name="CustomShape 5"/>
          <p:cNvSpPr/>
          <p:nvPr/>
        </p:nvSpPr>
        <p:spPr>
          <a:xfrm>
            <a:off x="5975640" y="3868920"/>
            <a:ext cx="269748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Internet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93" name="CustomShape 6"/>
          <p:cNvSpPr/>
          <p:nvPr/>
        </p:nvSpPr>
        <p:spPr>
          <a:xfrm>
            <a:off x="1080" y="1447800"/>
            <a:ext cx="296712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Our Scope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394" name="CustomShape 7"/>
          <p:cNvSpPr/>
          <p:nvPr/>
        </p:nvSpPr>
        <p:spPr>
          <a:xfrm>
            <a:off x="9720" y="2133600"/>
            <a:ext cx="9122040" cy="8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Social Media platforms will benefit from our software as cyberbullying rates will drop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731520" y="346320"/>
            <a:ext cx="602028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Non Functional Requirements</a:t>
            </a:r>
            <a:endParaRPr lang="en-US" sz="3600" b="0" strike="noStrike" spc="-1" dirty="0">
              <a:latin typeface="Arial"/>
            </a:endParaRPr>
          </a:p>
        </p:txBody>
      </p:sp>
      <p:grpSp>
        <p:nvGrpSpPr>
          <p:cNvPr id="460" name="Group 2"/>
          <p:cNvGrpSpPr/>
          <p:nvPr/>
        </p:nvGrpSpPr>
        <p:grpSpPr>
          <a:xfrm>
            <a:off x="-90360" y="1737360"/>
            <a:ext cx="3014280" cy="4130280"/>
            <a:chOff x="-90360" y="1737360"/>
            <a:chExt cx="3014280" cy="4130280"/>
          </a:xfrm>
        </p:grpSpPr>
        <p:sp>
          <p:nvSpPr>
            <p:cNvPr id="461" name="CustomShape 3"/>
            <p:cNvSpPr/>
            <p:nvPr/>
          </p:nvSpPr>
          <p:spPr>
            <a:xfrm>
              <a:off x="220320" y="1737360"/>
              <a:ext cx="1665720" cy="1989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62" name="Picture 2"/>
            <p:cNvPicPr/>
            <p:nvPr/>
          </p:nvPicPr>
          <p:blipFill>
            <a:blip r:embed="rId2"/>
            <a:stretch/>
          </p:blipFill>
          <p:spPr>
            <a:xfrm>
              <a:off x="608400" y="2204640"/>
              <a:ext cx="901440" cy="1069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3" name="CustomShape 4"/>
            <p:cNvSpPr/>
            <p:nvPr/>
          </p:nvSpPr>
          <p:spPr>
            <a:xfrm flipH="1">
              <a:off x="1049040" y="4253400"/>
              <a:ext cx="2160" cy="839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" name="CustomShape 5"/>
            <p:cNvSpPr/>
            <p:nvPr/>
          </p:nvSpPr>
          <p:spPr>
            <a:xfrm>
              <a:off x="-90360" y="5229720"/>
              <a:ext cx="231084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4F81BD"/>
                  </a:solidFill>
                  <a:latin typeface="Calibri"/>
                  <a:ea typeface="DejaVu Sans"/>
                </a:rPr>
                <a:t>Have Encryption and Decryption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65" name="CustomShape 6"/>
            <p:cNvSpPr/>
            <p:nvPr/>
          </p:nvSpPr>
          <p:spPr>
            <a:xfrm>
              <a:off x="613080" y="3791880"/>
              <a:ext cx="2310840" cy="45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rgbClr val="4F81BD"/>
                  </a:solidFill>
                  <a:latin typeface="Calibri"/>
                  <a:ea typeface="DejaVu Sans"/>
                </a:rPr>
                <a:t>Security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466" name="Group 7"/>
          <p:cNvGrpSpPr/>
          <p:nvPr/>
        </p:nvGrpSpPr>
        <p:grpSpPr>
          <a:xfrm>
            <a:off x="3230640" y="1757520"/>
            <a:ext cx="2801880" cy="4317120"/>
            <a:chOff x="3230640" y="1757520"/>
            <a:chExt cx="2801880" cy="4317120"/>
          </a:xfrm>
        </p:grpSpPr>
        <p:sp>
          <p:nvSpPr>
            <p:cNvPr id="467" name="CustomShape 8"/>
            <p:cNvSpPr/>
            <p:nvPr/>
          </p:nvSpPr>
          <p:spPr>
            <a:xfrm>
              <a:off x="3435120" y="1757520"/>
              <a:ext cx="1691280" cy="1989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68" name="Picture 4"/>
            <p:cNvPicPr/>
            <p:nvPr/>
          </p:nvPicPr>
          <p:blipFill>
            <a:blip r:embed="rId3"/>
            <a:stretch/>
          </p:blipFill>
          <p:spPr>
            <a:xfrm>
              <a:off x="3853440" y="2253600"/>
              <a:ext cx="854280" cy="1012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9" name="CustomShape 9"/>
            <p:cNvSpPr/>
            <p:nvPr/>
          </p:nvSpPr>
          <p:spPr>
            <a:xfrm flipH="1">
              <a:off x="4338360" y="4417560"/>
              <a:ext cx="2160" cy="839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" name="CustomShape 10"/>
            <p:cNvSpPr/>
            <p:nvPr/>
          </p:nvSpPr>
          <p:spPr>
            <a:xfrm>
              <a:off x="3230640" y="5436720"/>
              <a:ext cx="234648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4F81BD"/>
                  </a:solidFill>
                  <a:latin typeface="Calibri"/>
                  <a:ea typeface="DejaVu Sans"/>
                </a:rPr>
                <a:t>Both Desktop and Android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71" name="CustomShape 11"/>
            <p:cNvSpPr/>
            <p:nvPr/>
          </p:nvSpPr>
          <p:spPr>
            <a:xfrm>
              <a:off x="3686040" y="3956040"/>
              <a:ext cx="2346480" cy="45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rgbClr val="4F81BD"/>
                  </a:solidFill>
                  <a:latin typeface="Calibri"/>
                  <a:ea typeface="DejaVu Sans"/>
                </a:rPr>
                <a:t>Portability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472" name="Group 12"/>
          <p:cNvGrpSpPr/>
          <p:nvPr/>
        </p:nvGrpSpPr>
        <p:grpSpPr>
          <a:xfrm>
            <a:off x="6309360" y="1743480"/>
            <a:ext cx="2997720" cy="3740760"/>
            <a:chOff x="6309360" y="1743480"/>
            <a:chExt cx="2997720" cy="3740760"/>
          </a:xfrm>
        </p:grpSpPr>
        <p:sp>
          <p:nvSpPr>
            <p:cNvPr id="473" name="CustomShape 13"/>
            <p:cNvSpPr/>
            <p:nvPr/>
          </p:nvSpPr>
          <p:spPr>
            <a:xfrm>
              <a:off x="6535080" y="1743480"/>
              <a:ext cx="1739520" cy="1989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74" name="Picture 6"/>
            <p:cNvPicPr/>
            <p:nvPr/>
          </p:nvPicPr>
          <p:blipFill>
            <a:blip r:embed="rId4"/>
            <a:stretch/>
          </p:blipFill>
          <p:spPr>
            <a:xfrm>
              <a:off x="7028640" y="2311200"/>
              <a:ext cx="751680" cy="868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75" name="CustomShape 14"/>
            <p:cNvSpPr/>
            <p:nvPr/>
          </p:nvSpPr>
          <p:spPr>
            <a:xfrm flipH="1">
              <a:off x="7463880" y="4201920"/>
              <a:ext cx="2160" cy="839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" name="CustomShape 15"/>
            <p:cNvSpPr/>
            <p:nvPr/>
          </p:nvSpPr>
          <p:spPr>
            <a:xfrm>
              <a:off x="6894360" y="5120640"/>
              <a:ext cx="241272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4F81BD"/>
                  </a:solidFill>
                  <a:latin typeface="Calibri"/>
                  <a:ea typeface="DejaVu Sans"/>
                </a:rPr>
                <a:t>Self Learning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77" name="CustomShape 16"/>
            <p:cNvSpPr/>
            <p:nvPr/>
          </p:nvSpPr>
          <p:spPr>
            <a:xfrm>
              <a:off x="6309360" y="3740400"/>
              <a:ext cx="2693880" cy="45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rgbClr val="4F81BD"/>
                  </a:solidFill>
                  <a:latin typeface="Calibri"/>
                  <a:ea typeface="DejaVu Sans"/>
                </a:rPr>
                <a:t>Maintainability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pic>
        <p:nvPicPr>
          <p:cNvPr id="478" name="Picture 170"/>
          <p:cNvPicPr/>
          <p:nvPr/>
        </p:nvPicPr>
        <p:blipFill>
          <a:blip r:embed="rId5"/>
          <a:stretch/>
        </p:blipFill>
        <p:spPr>
          <a:xfrm>
            <a:off x="7589520" y="91800"/>
            <a:ext cx="1552320" cy="123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Case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4" name="Picture 3"/>
          <p:cNvPicPr/>
          <p:nvPr/>
        </p:nvPicPr>
        <p:blipFill>
          <a:blip r:embed="rId2"/>
          <a:stretch/>
        </p:blipFill>
        <p:spPr>
          <a:xfrm>
            <a:off x="457200" y="1604520"/>
            <a:ext cx="8123400" cy="410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Block diagram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494" name="Picture 3"/>
          <p:cNvPicPr/>
          <p:nvPr/>
        </p:nvPicPr>
        <p:blipFill>
          <a:blip r:embed="rId2"/>
          <a:stretch/>
        </p:blipFill>
        <p:spPr>
          <a:xfrm>
            <a:off x="347760" y="1688760"/>
            <a:ext cx="8037000" cy="386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236"/>
          <p:cNvPicPr/>
          <p:nvPr/>
        </p:nvPicPr>
        <p:blipFill>
          <a:blip r:embed="rId2"/>
          <a:stretch/>
        </p:blipFill>
        <p:spPr>
          <a:xfrm>
            <a:off x="1266480" y="0"/>
            <a:ext cx="6588360" cy="6764040"/>
          </a:xfrm>
          <a:prstGeom prst="rect">
            <a:avLst/>
          </a:prstGeom>
          <a:ln>
            <a:noFill/>
          </a:ln>
        </p:spPr>
      </p:pic>
      <p:sp>
        <p:nvSpPr>
          <p:cNvPr id="489" name="CustomShape 1"/>
          <p:cNvSpPr/>
          <p:nvPr/>
        </p:nvSpPr>
        <p:spPr>
          <a:xfrm>
            <a:off x="2504520" y="304920"/>
            <a:ext cx="4112640" cy="7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Context Diagram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490" name="Picture 170"/>
          <p:cNvPicPr/>
          <p:nvPr/>
        </p:nvPicPr>
        <p:blipFill>
          <a:blip r:embed="rId3"/>
          <a:stretch/>
        </p:blipFill>
        <p:spPr>
          <a:xfrm>
            <a:off x="7760880" y="92160"/>
            <a:ext cx="1381320" cy="109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1460160" y="304920"/>
            <a:ext cx="5839920" cy="7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System Architecture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401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1320" cy="1095480"/>
          </a:xfrm>
          <a:prstGeom prst="rect">
            <a:avLst/>
          </a:prstGeom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325080" y="1244520"/>
            <a:ext cx="7837560" cy="5484960"/>
            <a:chOff x="325080" y="1244520"/>
            <a:chExt cx="7837560" cy="5484960"/>
          </a:xfrm>
        </p:grpSpPr>
        <p:pic>
          <p:nvPicPr>
            <p:cNvPr id="402" name="Picture 1"/>
            <p:cNvPicPr/>
            <p:nvPr/>
          </p:nvPicPr>
          <p:blipFill>
            <a:blip r:embed="rId3"/>
            <a:stretch/>
          </p:blipFill>
          <p:spPr>
            <a:xfrm>
              <a:off x="325080" y="1244520"/>
              <a:ext cx="7837560" cy="5484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Rectangle 1"/>
            <p:cNvSpPr/>
            <p:nvPr/>
          </p:nvSpPr>
          <p:spPr>
            <a:xfrm>
              <a:off x="5715000" y="1748160"/>
              <a:ext cx="914400" cy="23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3" name="CustomShape 2"/>
            <p:cNvSpPr/>
            <p:nvPr/>
          </p:nvSpPr>
          <p:spPr>
            <a:xfrm>
              <a:off x="5935680" y="1354320"/>
              <a:ext cx="831960" cy="393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Feature</a:t>
              </a:r>
              <a:endParaRPr lang="en-US" sz="1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Extraction</a:t>
              </a:r>
              <a:endParaRPr lang="en-US" sz="1000" b="0" strike="noStrike" spc="-1" dirty="0">
                <a:latin typeface="Arial"/>
              </a:endParaRPr>
            </a:p>
          </p:txBody>
        </p:sp>
        <p:sp>
          <p:nvSpPr>
            <p:cNvPr id="404" name="CustomShape 3"/>
            <p:cNvSpPr/>
            <p:nvPr/>
          </p:nvSpPr>
          <p:spPr>
            <a:xfrm>
              <a:off x="6769080" y="1354320"/>
              <a:ext cx="963720" cy="241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Classifiers</a:t>
              </a:r>
              <a:endParaRPr lang="en-US" sz="10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13856" y="15851"/>
            <a:ext cx="9130144" cy="822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 smtClean="0">
                <a:solidFill>
                  <a:srgbClr val="000000"/>
                </a:solidFill>
                <a:latin typeface="Arial"/>
              </a:rPr>
              <a:t>	System </a:t>
            </a:r>
            <a:r>
              <a:rPr lang="en-US" sz="4000" b="1" strike="noStrike" spc="-1" dirty="0">
                <a:solidFill>
                  <a:srgbClr val="000000"/>
                </a:solidFill>
                <a:latin typeface="Arial"/>
              </a:rPr>
              <a:t>overview</a:t>
            </a:r>
          </a:p>
        </p:txBody>
      </p:sp>
      <p:sp>
        <p:nvSpPr>
          <p:cNvPr id="396" name="TextShape 2"/>
          <p:cNvSpPr txBox="1"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  <p:pic>
        <p:nvPicPr>
          <p:cNvPr id="1026" name="Picture 2" descr="C:\wamp64\www\Graduation-Project\SDD\Diagrams\System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8200"/>
            <a:ext cx="9144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Arial"/>
              </a:rPr>
              <a:t>Activity diagram</a:t>
            </a:r>
          </a:p>
        </p:txBody>
      </p:sp>
      <p:pic>
        <p:nvPicPr>
          <p:cNvPr id="399" name="Picture 3"/>
          <p:cNvPicPr/>
          <p:nvPr/>
        </p:nvPicPr>
        <p:blipFill>
          <a:blip r:embed="rId2"/>
          <a:stretch/>
        </p:blipFill>
        <p:spPr>
          <a:xfrm>
            <a:off x="2057400" y="2133600"/>
            <a:ext cx="5181600" cy="426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Picture 336"/>
          <p:cNvPicPr/>
          <p:nvPr/>
        </p:nvPicPr>
        <p:blipFill>
          <a:blip r:embed="rId2"/>
          <a:stretch/>
        </p:blipFill>
        <p:spPr>
          <a:xfrm>
            <a:off x="0" y="1005840"/>
            <a:ext cx="9143280" cy="5821200"/>
          </a:xfrm>
          <a:prstGeom prst="rect">
            <a:avLst/>
          </a:prstGeom>
          <a:ln>
            <a:noFill/>
          </a:ln>
        </p:spPr>
      </p:pic>
      <p:sp>
        <p:nvSpPr>
          <p:cNvPr id="408" name="CustomShape 1"/>
          <p:cNvSpPr/>
          <p:nvPr/>
        </p:nvSpPr>
        <p:spPr>
          <a:xfrm>
            <a:off x="1474560" y="182880"/>
            <a:ext cx="5839920" cy="7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MVC Design Pattern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0" y="3749040"/>
            <a:ext cx="2285640" cy="30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3"/>
          <p:cNvSpPr/>
          <p:nvPr/>
        </p:nvSpPr>
        <p:spPr>
          <a:xfrm>
            <a:off x="0" y="3383280"/>
            <a:ext cx="3657240" cy="210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4"/>
          <p:cNvSpPr/>
          <p:nvPr/>
        </p:nvSpPr>
        <p:spPr>
          <a:xfrm>
            <a:off x="0" y="2194560"/>
            <a:ext cx="1462680" cy="210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5"/>
          <p:cNvSpPr/>
          <p:nvPr/>
        </p:nvSpPr>
        <p:spPr>
          <a:xfrm>
            <a:off x="4389120" y="3108960"/>
            <a:ext cx="4663080" cy="118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6"/>
          <p:cNvSpPr/>
          <p:nvPr/>
        </p:nvSpPr>
        <p:spPr>
          <a:xfrm>
            <a:off x="7589520" y="2743200"/>
            <a:ext cx="1553760" cy="164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7"/>
          <p:cNvSpPr/>
          <p:nvPr/>
        </p:nvSpPr>
        <p:spPr>
          <a:xfrm>
            <a:off x="3657600" y="2743200"/>
            <a:ext cx="1462680" cy="164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Picture 344"/>
          <p:cNvPicPr/>
          <p:nvPr/>
        </p:nvPicPr>
        <p:blipFill>
          <a:blip r:embed="rId2"/>
          <a:stretch/>
        </p:blipFill>
        <p:spPr>
          <a:xfrm>
            <a:off x="0" y="1188720"/>
            <a:ext cx="9142920" cy="5612760"/>
          </a:xfrm>
          <a:prstGeom prst="rect">
            <a:avLst/>
          </a:prstGeom>
          <a:ln>
            <a:noFill/>
          </a:ln>
        </p:spPr>
      </p:pic>
      <p:sp>
        <p:nvSpPr>
          <p:cNvPr id="416" name="CustomShape 1"/>
          <p:cNvSpPr/>
          <p:nvPr/>
        </p:nvSpPr>
        <p:spPr>
          <a:xfrm>
            <a:off x="1460160" y="304920"/>
            <a:ext cx="5839920" cy="7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Observer Design Pattern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0" y="1064160"/>
            <a:ext cx="4754160" cy="149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3"/>
          <p:cNvSpPr/>
          <p:nvPr/>
        </p:nvSpPr>
        <p:spPr>
          <a:xfrm>
            <a:off x="0" y="2560320"/>
            <a:ext cx="1919880" cy="2011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4"/>
          <p:cNvSpPr/>
          <p:nvPr/>
        </p:nvSpPr>
        <p:spPr>
          <a:xfrm>
            <a:off x="5761080" y="1097280"/>
            <a:ext cx="3382200" cy="338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Picture 349"/>
          <p:cNvPicPr/>
          <p:nvPr/>
        </p:nvPicPr>
        <p:blipFill>
          <a:blip r:embed="rId2"/>
          <a:stretch/>
        </p:blipFill>
        <p:spPr>
          <a:xfrm>
            <a:off x="2011680" y="2194560"/>
            <a:ext cx="4891320" cy="4258800"/>
          </a:xfrm>
          <a:prstGeom prst="rect">
            <a:avLst/>
          </a:prstGeom>
          <a:ln>
            <a:noFill/>
          </a:ln>
        </p:spPr>
      </p:pic>
      <p:sp>
        <p:nvSpPr>
          <p:cNvPr id="421" name="CustomShape 1"/>
          <p:cNvSpPr/>
          <p:nvPr/>
        </p:nvSpPr>
        <p:spPr>
          <a:xfrm>
            <a:off x="1460160" y="304920"/>
            <a:ext cx="5839920" cy="7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Strategy Design Pattern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548640" y="1645920"/>
            <a:ext cx="3291120" cy="228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3135</TotalTime>
  <Words>290</Words>
  <Application>Microsoft Office PowerPoint</Application>
  <PresentationFormat>On-screen Show (4:3)</PresentationFormat>
  <Paragraphs>70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Zeyad</dc:creator>
  <dc:description/>
  <cp:lastModifiedBy>Ner</cp:lastModifiedBy>
  <cp:revision>112</cp:revision>
  <dcterms:created xsi:type="dcterms:W3CDTF">2018-11-12T18:05:06Z</dcterms:created>
  <dcterms:modified xsi:type="dcterms:W3CDTF">2019-02-28T11:08:47Z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