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30" y="-31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0CD5351-55BF-4E26-8890-C639A32A6EE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81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E9E3C6-9626-4B8E-AC7A-33D1B3228E63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0080360" cy="5670360"/>
          </a:xfrm>
          <a:prstGeom prst="rect">
            <a:avLst/>
          </a:prstGeom>
          <a:ln>
            <a:noFill/>
          </a:ln>
        </p:spPr>
      </p:pic>
      <p:grpSp>
        <p:nvGrpSpPr>
          <p:cNvPr id="77" name="Group 1"/>
          <p:cNvGrpSpPr/>
          <p:nvPr/>
        </p:nvGrpSpPr>
        <p:grpSpPr>
          <a:xfrm>
            <a:off x="-11880" y="0"/>
            <a:ext cx="9966240" cy="5670360"/>
            <a:chOff x="-11880" y="0"/>
            <a:chExt cx="9966240" cy="5670360"/>
          </a:xfrm>
        </p:grpSpPr>
        <p:grpSp>
          <p:nvGrpSpPr>
            <p:cNvPr id="78" name="Group 2"/>
            <p:cNvGrpSpPr/>
            <p:nvPr/>
          </p:nvGrpSpPr>
          <p:grpSpPr>
            <a:xfrm>
              <a:off x="-11880" y="0"/>
              <a:ext cx="1009080" cy="5670360"/>
              <a:chOff x="-11880" y="0"/>
              <a:chExt cx="1009080" cy="5670360"/>
            </a:xfrm>
          </p:grpSpPr>
          <p:sp>
            <p:nvSpPr>
              <p:cNvPr id="79" name="CustomShape 3"/>
              <p:cNvSpPr/>
              <p:nvPr/>
            </p:nvSpPr>
            <p:spPr>
              <a:xfrm>
                <a:off x="94680" y="3960"/>
                <a:ext cx="19440" cy="1803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" name="CustomShape 4"/>
              <p:cNvSpPr/>
              <p:nvPr/>
            </p:nvSpPr>
            <p:spPr>
              <a:xfrm>
                <a:off x="27720" y="179964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" name="CustomShape 5"/>
              <p:cNvSpPr/>
              <p:nvPr/>
            </p:nvSpPr>
            <p:spPr>
              <a:xfrm>
                <a:off x="23760" y="3324960"/>
                <a:ext cx="15732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" name="CustomShape 6"/>
              <p:cNvSpPr/>
              <p:nvPr/>
            </p:nvSpPr>
            <p:spPr>
              <a:xfrm>
                <a:off x="165240" y="3960"/>
                <a:ext cx="305640" cy="14972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" name="CustomShape 7"/>
              <p:cNvSpPr/>
              <p:nvPr/>
            </p:nvSpPr>
            <p:spPr>
              <a:xfrm>
                <a:off x="416160" y="1489680"/>
                <a:ext cx="15732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" name="CustomShape 8"/>
              <p:cNvSpPr/>
              <p:nvPr/>
            </p:nvSpPr>
            <p:spPr>
              <a:xfrm>
                <a:off x="236160" y="3960"/>
                <a:ext cx="305640" cy="11822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" name="CustomShape 9"/>
              <p:cNvSpPr/>
              <p:nvPr/>
            </p:nvSpPr>
            <p:spPr>
              <a:xfrm>
                <a:off x="451440" y="0"/>
                <a:ext cx="125640" cy="7545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" name="CustomShape 10"/>
              <p:cNvSpPr/>
              <p:nvPr/>
            </p:nvSpPr>
            <p:spPr>
              <a:xfrm>
                <a:off x="487080" y="117468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" name="CustomShape 11"/>
              <p:cNvSpPr/>
              <p:nvPr/>
            </p:nvSpPr>
            <p:spPr>
              <a:xfrm>
                <a:off x="487080" y="74700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" name="CustomShape 12"/>
              <p:cNvSpPr/>
              <p:nvPr/>
            </p:nvSpPr>
            <p:spPr>
              <a:xfrm>
                <a:off x="530280" y="0"/>
                <a:ext cx="348840" cy="4356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" name="CustomShape 13"/>
              <p:cNvSpPr/>
              <p:nvPr/>
            </p:nvSpPr>
            <p:spPr>
              <a:xfrm>
                <a:off x="843840" y="404280"/>
                <a:ext cx="13356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" name="Line 14"/>
              <p:cNvSpPr/>
              <p:nvPr/>
            </p:nvSpPr>
            <p:spPr>
              <a:xfrm>
                <a:off x="-3600" y="75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" name="CustomShape 15"/>
              <p:cNvSpPr/>
              <p:nvPr/>
            </p:nvSpPr>
            <p:spPr>
              <a:xfrm>
                <a:off x="7920" y="1489680"/>
                <a:ext cx="101880" cy="10476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CustomShape 16"/>
              <p:cNvSpPr/>
              <p:nvPr/>
            </p:nvSpPr>
            <p:spPr>
              <a:xfrm>
                <a:off x="-7920" y="2935080"/>
                <a:ext cx="121680" cy="39744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" name="CustomShape 17"/>
              <p:cNvSpPr/>
              <p:nvPr/>
            </p:nvSpPr>
            <p:spPr>
              <a:xfrm>
                <a:off x="106200" y="1143360"/>
                <a:ext cx="117720" cy="39348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" name="CustomShape 18"/>
              <p:cNvSpPr/>
              <p:nvPr/>
            </p:nvSpPr>
            <p:spPr>
              <a:xfrm>
                <a:off x="169200" y="1529280"/>
                <a:ext cx="9432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" name="CustomShape 19"/>
              <p:cNvSpPr/>
              <p:nvPr/>
            </p:nvSpPr>
            <p:spPr>
              <a:xfrm>
                <a:off x="110160" y="3855240"/>
                <a:ext cx="19440" cy="1803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CustomShape 20"/>
              <p:cNvSpPr/>
              <p:nvPr/>
            </p:nvSpPr>
            <p:spPr>
              <a:xfrm>
                <a:off x="185040" y="4168800"/>
                <a:ext cx="305640" cy="14893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CustomShape 21"/>
              <p:cNvSpPr/>
              <p:nvPr/>
            </p:nvSpPr>
            <p:spPr>
              <a:xfrm>
                <a:off x="43200" y="370548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22"/>
              <p:cNvSpPr/>
              <p:nvPr/>
            </p:nvSpPr>
            <p:spPr>
              <a:xfrm>
                <a:off x="-11880" y="4653360"/>
                <a:ext cx="70560" cy="10051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23"/>
              <p:cNvSpPr/>
              <p:nvPr/>
            </p:nvSpPr>
            <p:spPr>
              <a:xfrm>
                <a:off x="435600" y="4024440"/>
                <a:ext cx="15732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4"/>
              <p:cNvSpPr/>
              <p:nvPr/>
            </p:nvSpPr>
            <p:spPr>
              <a:xfrm>
                <a:off x="255960" y="4483800"/>
                <a:ext cx="309240" cy="117828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25"/>
              <p:cNvSpPr/>
              <p:nvPr/>
            </p:nvSpPr>
            <p:spPr>
              <a:xfrm>
                <a:off x="471240" y="4915800"/>
                <a:ext cx="125640" cy="7545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26"/>
              <p:cNvSpPr/>
              <p:nvPr/>
            </p:nvSpPr>
            <p:spPr>
              <a:xfrm>
                <a:off x="506520" y="433836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27"/>
              <p:cNvSpPr/>
              <p:nvPr/>
            </p:nvSpPr>
            <p:spPr>
              <a:xfrm>
                <a:off x="506520" y="476604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28"/>
              <p:cNvSpPr/>
              <p:nvPr/>
            </p:nvSpPr>
            <p:spPr>
              <a:xfrm>
                <a:off x="554040" y="5234760"/>
                <a:ext cx="344880" cy="4276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29"/>
              <p:cNvSpPr/>
              <p:nvPr/>
            </p:nvSpPr>
            <p:spPr>
              <a:xfrm>
                <a:off x="867600" y="5144040"/>
                <a:ext cx="12960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6" name="Group 30"/>
            <p:cNvGrpSpPr/>
            <p:nvPr/>
          </p:nvGrpSpPr>
          <p:grpSpPr>
            <a:xfrm>
              <a:off x="9396720" y="0"/>
              <a:ext cx="557640" cy="5662440"/>
              <a:chOff x="9396720" y="0"/>
              <a:chExt cx="557640" cy="5662440"/>
            </a:xfrm>
          </p:grpSpPr>
          <p:sp>
            <p:nvSpPr>
              <p:cNvPr id="107" name="CustomShape 31"/>
              <p:cNvSpPr/>
              <p:nvPr/>
            </p:nvSpPr>
            <p:spPr>
              <a:xfrm>
                <a:off x="9495360" y="0"/>
                <a:ext cx="344880" cy="4237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32"/>
              <p:cNvSpPr/>
              <p:nvPr/>
            </p:nvSpPr>
            <p:spPr>
              <a:xfrm>
                <a:off x="9396720" y="392400"/>
                <a:ext cx="12960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33"/>
              <p:cNvSpPr/>
              <p:nvPr/>
            </p:nvSpPr>
            <p:spPr>
              <a:xfrm>
                <a:off x="9617400" y="1273320"/>
                <a:ext cx="15588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34"/>
              <p:cNvSpPr/>
              <p:nvPr/>
            </p:nvSpPr>
            <p:spPr>
              <a:xfrm>
                <a:off x="9534600" y="4708440"/>
                <a:ext cx="246240" cy="9540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35"/>
              <p:cNvSpPr/>
              <p:nvPr/>
            </p:nvSpPr>
            <p:spPr>
              <a:xfrm>
                <a:off x="9734040" y="4590360"/>
                <a:ext cx="12960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36"/>
              <p:cNvSpPr/>
              <p:nvPr/>
            </p:nvSpPr>
            <p:spPr>
              <a:xfrm>
                <a:off x="9682920" y="3960"/>
                <a:ext cx="251640" cy="127692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37"/>
              <p:cNvSpPr/>
              <p:nvPr/>
            </p:nvSpPr>
            <p:spPr>
              <a:xfrm>
                <a:off x="9621360" y="4024440"/>
                <a:ext cx="15588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38"/>
              <p:cNvSpPr/>
              <p:nvPr/>
            </p:nvSpPr>
            <p:spPr>
              <a:xfrm>
                <a:off x="9459720" y="4172760"/>
                <a:ext cx="254160" cy="14893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39"/>
              <p:cNvSpPr/>
              <p:nvPr/>
            </p:nvSpPr>
            <p:spPr>
              <a:xfrm>
                <a:off x="9797040" y="5305680"/>
                <a:ext cx="15732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40"/>
              <p:cNvSpPr/>
              <p:nvPr/>
            </p:nvSpPr>
            <p:spPr>
              <a:xfrm>
                <a:off x="9871920" y="5454000"/>
                <a:ext cx="19440" cy="208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7" name="PlaceHolder 41"/>
          <p:cNvSpPr>
            <a:spLocks noGrp="1"/>
          </p:cNvSpPr>
          <p:nvPr>
            <p:ph type="title"/>
          </p:nvPr>
        </p:nvSpPr>
        <p:spPr>
          <a:xfrm>
            <a:off x="943920" y="511560"/>
            <a:ext cx="8190000" cy="12222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2"/>
          <p:cNvSpPr>
            <a:spLocks noGrp="1"/>
          </p:cNvSpPr>
          <p:nvPr>
            <p:ph type="body"/>
          </p:nvPr>
        </p:nvSpPr>
        <p:spPr>
          <a:xfrm>
            <a:off x="943920" y="1860120"/>
            <a:ext cx="8190000" cy="2928240"/>
          </a:xfrm>
          <a:prstGeom prst="rect">
            <a:avLst/>
          </a:prstGeom>
        </p:spPr>
        <p:txBody>
          <a:bodyPr/>
          <a:lstStyle/>
          <a:p>
            <a:pPr marL="189000" indent="-188640">
              <a:lnSpc>
                <a:spcPct val="120000"/>
              </a:lnSpc>
              <a:spcBef>
                <a:spcPts val="828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990" b="0" strike="noStrike" spc="-1">
                <a:solidFill>
                  <a:srgbClr val="FFFFFF"/>
                </a:solidFill>
                <a:latin typeface="Tw Cen MT"/>
              </a:rPr>
              <a:t>Edit Master text styles</a:t>
            </a:r>
          </a:p>
          <a:p>
            <a:pPr marL="567000" lvl="1" indent="-188640">
              <a:lnSpc>
                <a:spcPct val="120000"/>
              </a:lnSpc>
              <a:spcBef>
                <a:spcPts val="414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60" b="0" strike="noStrike" spc="-1">
                <a:solidFill>
                  <a:srgbClr val="FFFFFF"/>
                </a:solidFill>
                <a:latin typeface="Tw Cen MT"/>
              </a:rPr>
              <a:t>Second level</a:t>
            </a:r>
          </a:p>
          <a:p>
            <a:pPr marL="945000" lvl="2" indent="-188640">
              <a:lnSpc>
                <a:spcPct val="120000"/>
              </a:lnSpc>
              <a:spcBef>
                <a:spcPts val="414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490" b="0" strike="noStrike" spc="-1">
                <a:solidFill>
                  <a:srgbClr val="FFFFFF"/>
                </a:solidFill>
                <a:latin typeface="Tw Cen MT"/>
              </a:rPr>
              <a:t>Third level</a:t>
            </a:r>
          </a:p>
          <a:p>
            <a:pPr marL="1323000" lvl="3" indent="-188640">
              <a:lnSpc>
                <a:spcPct val="120000"/>
              </a:lnSpc>
              <a:spcBef>
                <a:spcPts val="414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330" b="0" strike="noStrike" spc="-1">
                <a:solidFill>
                  <a:srgbClr val="FFFFFF"/>
                </a:solidFill>
                <a:latin typeface="Tw Cen MT"/>
              </a:rPr>
              <a:t>Fourth level</a:t>
            </a:r>
          </a:p>
          <a:p>
            <a:pPr marL="1701000" lvl="4" indent="-188640">
              <a:lnSpc>
                <a:spcPct val="120000"/>
              </a:lnSpc>
              <a:spcBef>
                <a:spcPts val="414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330" b="0" strike="noStrike" spc="-1">
                <a:solidFill>
                  <a:srgbClr val="FFFFFF"/>
                </a:solidFill>
                <a:latin typeface="Tw Cen MT"/>
              </a:rPr>
              <a:t>Fifth level</a:t>
            </a:r>
          </a:p>
        </p:txBody>
      </p:sp>
      <p:sp>
        <p:nvSpPr>
          <p:cNvPr id="119" name="PlaceHolder 43"/>
          <p:cNvSpPr>
            <a:spLocks noGrp="1"/>
          </p:cNvSpPr>
          <p:nvPr>
            <p:ph type="dt"/>
          </p:nvPr>
        </p:nvSpPr>
        <p:spPr>
          <a:xfrm>
            <a:off x="6165720" y="4864680"/>
            <a:ext cx="2267640" cy="301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8F985C-7C8C-486F-B956-CB8F7F5E4A3C}" type="datetime">
              <a:rPr lang="en-US" sz="870" b="0" strike="noStrike" spc="-1">
                <a:solidFill>
                  <a:srgbClr val="FFFFFF"/>
                </a:solidFill>
                <a:latin typeface="Tw Cen MT"/>
              </a:rPr>
              <a:t>25-Sep-18</a:t>
            </a:fld>
            <a:endParaRPr lang="en-US" sz="870" b="0" strike="noStrike" spc="-1">
              <a:latin typeface="Times New Roman"/>
            </a:endParaRPr>
          </a:p>
        </p:txBody>
      </p:sp>
      <p:sp>
        <p:nvSpPr>
          <p:cNvPr id="120" name="PlaceHolder 44"/>
          <p:cNvSpPr>
            <a:spLocks noGrp="1"/>
          </p:cNvSpPr>
          <p:nvPr>
            <p:ph type="ftr"/>
          </p:nvPr>
        </p:nvSpPr>
        <p:spPr>
          <a:xfrm>
            <a:off x="943920" y="4864680"/>
            <a:ext cx="5158440" cy="301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1" name="PlaceHolder 45"/>
          <p:cNvSpPr>
            <a:spLocks noGrp="1"/>
          </p:cNvSpPr>
          <p:nvPr>
            <p:ph type="sldNum"/>
          </p:nvPr>
        </p:nvSpPr>
        <p:spPr>
          <a:xfrm>
            <a:off x="8496720" y="4864680"/>
            <a:ext cx="637200" cy="301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0DB498-B07B-42B2-981E-8577CDD7A866}" type="slidenum">
              <a:rPr lang="en-US" sz="87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87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0079280" cy="429768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99800" y="4251960"/>
            <a:ext cx="2176200" cy="16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735512" y="4389120"/>
            <a:ext cx="2946600" cy="146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Eslam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Amer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Eng.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Menna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Gamil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731040" y="3443760"/>
            <a:ext cx="660168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" name="Picture 2" descr="C:\wamp64\www\Graduation-Project\images\miu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23" y="4586178"/>
            <a:ext cx="1992313" cy="9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72960" y="274320"/>
            <a:ext cx="913680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</a:rPr>
              <a:t>Pre-processing cont.  (normalization)</a:t>
            </a:r>
            <a:endParaRPr lang="en-US" sz="2980" b="0" strike="noStrike" spc="-1">
              <a:solidFill>
                <a:srgbClr val="ED1C24"/>
              </a:solidFill>
              <a:latin typeface="Tw Cen MT"/>
            </a:endParaRPr>
          </a:p>
        </p:txBody>
      </p:sp>
      <p:grpSp>
        <p:nvGrpSpPr>
          <p:cNvPr id="217" name="Group 2"/>
          <p:cNvGrpSpPr/>
          <p:nvPr/>
        </p:nvGrpSpPr>
        <p:grpSpPr>
          <a:xfrm>
            <a:off x="444600" y="2103120"/>
            <a:ext cx="9888120" cy="3296160"/>
            <a:chOff x="444600" y="2103120"/>
            <a:chExt cx="9888120" cy="3296160"/>
          </a:xfrm>
        </p:grpSpPr>
        <p:sp>
          <p:nvSpPr>
            <p:cNvPr id="218" name="CustomShape 3"/>
            <p:cNvSpPr/>
            <p:nvPr/>
          </p:nvSpPr>
          <p:spPr>
            <a:xfrm rot="5400000">
              <a:off x="1479600" y="2814120"/>
              <a:ext cx="572400" cy="65196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19" name="CustomShape 4"/>
            <p:cNvSpPr/>
            <p:nvPr/>
          </p:nvSpPr>
          <p:spPr>
            <a:xfrm>
              <a:off x="444600" y="2103120"/>
              <a:ext cx="1600200" cy="75888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06200" tIns="106200" rIns="76320" bIns="10620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Tw Cen MT"/>
                </a:rPr>
                <a:t>Replace Numbers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20" name="CustomShape 5"/>
            <p:cNvSpPr/>
            <p:nvPr/>
          </p:nvSpPr>
          <p:spPr>
            <a:xfrm>
              <a:off x="2025360" y="2218320"/>
              <a:ext cx="5377680" cy="54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marL="228600" lvl="1" indent="-22824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US" sz="2400" b="0" strike="noStrike" spc="-1">
                  <a:solidFill>
                    <a:srgbClr val="000000"/>
                  </a:solidFill>
                  <a:latin typeface="Tw Cen MT"/>
                </a:rPr>
                <a:t>These are two test messages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21" name="CustomShape 6"/>
            <p:cNvSpPr/>
            <p:nvPr/>
          </p:nvSpPr>
          <p:spPr>
            <a:xfrm rot="5400000">
              <a:off x="3126600" y="3565800"/>
              <a:ext cx="572400" cy="91548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2132640" y="2854800"/>
              <a:ext cx="1329480" cy="88812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11240" tIns="111240" rIns="76320" bIns="11124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Tw Cen MT"/>
                </a:rPr>
                <a:t>Remove Stop Words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23" name="CustomShape 8"/>
            <p:cNvSpPr/>
            <p:nvPr/>
          </p:nvSpPr>
          <p:spPr>
            <a:xfrm>
              <a:off x="3511080" y="3026160"/>
              <a:ext cx="4452480" cy="54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marL="228600" lvl="1" indent="-22824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US" sz="2400" b="0" strike="noStrike" spc="-1">
                  <a:solidFill>
                    <a:srgbClr val="000000"/>
                  </a:solidFill>
                  <a:latin typeface="Tw Cen MT"/>
                </a:rPr>
                <a:t>[two , test , messages]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24" name="CustomShape 9"/>
            <p:cNvSpPr/>
            <p:nvPr/>
          </p:nvSpPr>
          <p:spPr>
            <a:xfrm rot="5400000">
              <a:off x="4927680" y="4553640"/>
              <a:ext cx="572400" cy="65232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gradFill rotWithShape="0">
              <a:gsLst>
                <a:gs pos="0">
                  <a:schemeClr val="dk2">
                    <a:tint val="50000"/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tint val="50000"/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88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25" name="CustomShape 10"/>
            <p:cNvSpPr/>
            <p:nvPr/>
          </p:nvSpPr>
          <p:spPr>
            <a:xfrm>
              <a:off x="3955320" y="3745800"/>
              <a:ext cx="1613880" cy="87156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10520" tIns="110520" rIns="76320" bIns="11088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Tw Cen MT"/>
                </a:rPr>
                <a:t>Stemming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226" name="CustomShape 11"/>
            <p:cNvSpPr/>
            <p:nvPr/>
          </p:nvSpPr>
          <p:spPr>
            <a:xfrm>
              <a:off x="6081840" y="3840480"/>
              <a:ext cx="4250880" cy="545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marL="228600" lvl="1" indent="-228240">
                <a:lnSpc>
                  <a:spcPct val="90000"/>
                </a:lnSpc>
                <a:spcAft>
                  <a:spcPts val="36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US" sz="2400" b="0" strike="noStrike" spc="-1">
                  <a:solidFill>
                    <a:srgbClr val="000000"/>
                  </a:solidFill>
                  <a:latin typeface="Tw Cen MT"/>
                </a:rPr>
                <a:t>[two , test , mesg]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227" name="CustomShape 12"/>
            <p:cNvSpPr/>
            <p:nvPr/>
          </p:nvSpPr>
          <p:spPr>
            <a:xfrm>
              <a:off x="5653440" y="4629600"/>
              <a:ext cx="2406960" cy="769680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06560" tIns="106560" rIns="76320" bIns="10692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Tw Cen MT"/>
                </a:rPr>
                <a:t>Lemmatization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228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9" name="CustomShape 14"/>
          <p:cNvSpPr/>
          <p:nvPr/>
        </p:nvSpPr>
        <p:spPr>
          <a:xfrm>
            <a:off x="2771280" y="1527480"/>
            <a:ext cx="356760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90" b="0" strike="noStrike" spc="-1">
                <a:solidFill>
                  <a:srgbClr val="000000"/>
                </a:solidFill>
                <a:latin typeface="Tw Cen MT"/>
              </a:rPr>
              <a:t>These are 2 test messages</a:t>
            </a:r>
            <a:endParaRPr lang="en-US" sz="199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22480" y="149400"/>
            <a:ext cx="819000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</a:rPr>
              <a:t>Feature extraction </a:t>
            </a:r>
            <a:endParaRPr lang="en-US" sz="2980" b="0" strike="noStrike" spc="-1">
              <a:solidFill>
                <a:srgbClr val="ED1C24"/>
              </a:solidFill>
              <a:latin typeface="Tw Cen MT"/>
            </a:endParaRPr>
          </a:p>
        </p:txBody>
      </p:sp>
      <p:grpSp>
        <p:nvGrpSpPr>
          <p:cNvPr id="231" name="Group 2"/>
          <p:cNvGrpSpPr/>
          <p:nvPr/>
        </p:nvGrpSpPr>
        <p:grpSpPr>
          <a:xfrm>
            <a:off x="822960" y="1860840"/>
            <a:ext cx="8595360" cy="3259800"/>
            <a:chOff x="822960" y="1860840"/>
            <a:chExt cx="8595360" cy="3259800"/>
          </a:xfrm>
        </p:grpSpPr>
        <p:sp>
          <p:nvSpPr>
            <p:cNvPr id="232" name="CustomShape 3"/>
            <p:cNvSpPr/>
            <p:nvPr/>
          </p:nvSpPr>
          <p:spPr>
            <a:xfrm>
              <a:off x="822960" y="1860840"/>
              <a:ext cx="2685600" cy="1504440"/>
            </a:xfrm>
            <a:prstGeom prst="rect">
              <a:avLst/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37160" tIns="137160" rIns="137160" bIns="137160" anchor="ctr"/>
            <a:lstStyle/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lang="en-US" sz="3600" b="0" strike="noStrike" spc="-1">
                  <a:solidFill>
                    <a:srgbClr val="FFFFFF"/>
                  </a:solidFill>
                  <a:latin typeface="Tw Cen MT"/>
                </a:rPr>
                <a:t>TF-IDF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233" name="CustomShape 4"/>
            <p:cNvSpPr/>
            <p:nvPr/>
          </p:nvSpPr>
          <p:spPr>
            <a:xfrm>
              <a:off x="3777840" y="1860840"/>
              <a:ext cx="2685600" cy="1504440"/>
            </a:xfrm>
            <a:prstGeom prst="rect">
              <a:avLst/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37160" tIns="137160" rIns="137160" bIns="137160" anchor="ctr"/>
            <a:lstStyle/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lang="en-US" sz="3600" b="0" strike="noStrike" spc="-1">
                  <a:solidFill>
                    <a:srgbClr val="FFFFFF"/>
                  </a:solidFill>
                  <a:latin typeface="Tw Cen MT"/>
                </a:rPr>
                <a:t>N-Grams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234" name="CustomShape 5"/>
            <p:cNvSpPr/>
            <p:nvPr/>
          </p:nvSpPr>
          <p:spPr>
            <a:xfrm>
              <a:off x="6732720" y="1860840"/>
              <a:ext cx="2685600" cy="1504440"/>
            </a:xfrm>
            <a:prstGeom prst="rect">
              <a:avLst/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37160" tIns="137160" rIns="137160" bIns="137160" anchor="ctr"/>
            <a:lstStyle/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lang="en-US" sz="3600" b="0" strike="noStrike" spc="-1">
                  <a:solidFill>
                    <a:srgbClr val="FFFFFF"/>
                  </a:solidFill>
                  <a:latin typeface="Tw Cen MT"/>
                </a:rPr>
                <a:t>Contextual analysis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235" name="CustomShape 6"/>
            <p:cNvSpPr/>
            <p:nvPr/>
          </p:nvSpPr>
          <p:spPr>
            <a:xfrm>
              <a:off x="3777840" y="3616200"/>
              <a:ext cx="2685600" cy="1504440"/>
            </a:xfrm>
            <a:prstGeom prst="rect">
              <a:avLst/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137160" tIns="137160" rIns="137160" bIns="137160" anchor="ctr"/>
            <a:lstStyle/>
            <a:p>
              <a:pPr algn="ctr">
                <a:lnSpc>
                  <a:spcPct val="90000"/>
                </a:lnSpc>
                <a:spcAft>
                  <a:spcPts val="1261"/>
                </a:spcAft>
              </a:pPr>
              <a:r>
                <a:rPr lang="en-US" sz="3600" b="0" strike="noStrike" spc="-1">
                  <a:solidFill>
                    <a:srgbClr val="FFFFFF"/>
                  </a:solidFill>
                  <a:latin typeface="Tw Cen MT"/>
                </a:rPr>
                <a:t>Sentiment Analysis</a:t>
              </a:r>
              <a:endParaRPr lang="en-US" sz="3600" b="0" strike="noStrike" spc="-1">
                <a:latin typeface="Arial"/>
              </a:endParaRPr>
            </a:p>
          </p:txBody>
        </p:sp>
      </p:grpSp>
      <p:grpSp>
        <p:nvGrpSpPr>
          <p:cNvPr id="236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05360" y="274320"/>
            <a:ext cx="819000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</a:rPr>
              <a:t>Processing</a:t>
            </a:r>
            <a:endParaRPr lang="en-US" sz="2980" b="0" strike="noStrike" spc="-1">
              <a:solidFill>
                <a:srgbClr val="ED1C24"/>
              </a:solidFill>
              <a:latin typeface="Tw Cen MT"/>
            </a:endParaRPr>
          </a:p>
        </p:txBody>
      </p:sp>
      <p:grpSp>
        <p:nvGrpSpPr>
          <p:cNvPr id="238" name="Group 2"/>
          <p:cNvGrpSpPr/>
          <p:nvPr/>
        </p:nvGrpSpPr>
        <p:grpSpPr>
          <a:xfrm>
            <a:off x="1371600" y="1839240"/>
            <a:ext cx="7406640" cy="3281400"/>
            <a:chOff x="1371600" y="1839240"/>
            <a:chExt cx="7406640" cy="3281400"/>
          </a:xfrm>
        </p:grpSpPr>
        <p:sp>
          <p:nvSpPr>
            <p:cNvPr id="239" name="CustomShape 3"/>
            <p:cNvSpPr/>
            <p:nvPr/>
          </p:nvSpPr>
          <p:spPr>
            <a:xfrm>
              <a:off x="5075280" y="3195360"/>
              <a:ext cx="2026800" cy="569160"/>
            </a:xfrm>
            <a:custGeom>
              <a:avLst/>
              <a:gdLst/>
              <a:ahLst/>
              <a:cxnLst/>
              <a:rect l="l" t="t" r="r" b="b"/>
              <a:pathLst>
                <a:path w="1463833" h="508107">
                  <a:moveTo>
                    <a:pt x="0" y="0"/>
                  </a:moveTo>
                  <a:lnTo>
                    <a:pt x="0" y="254053"/>
                  </a:lnTo>
                  <a:lnTo>
                    <a:pt x="1463833" y="254053"/>
                  </a:lnTo>
                  <a:lnTo>
                    <a:pt x="1463833" y="508107"/>
                  </a:lnTo>
                </a:path>
              </a:pathLst>
            </a:cu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4"/>
            <p:cNvSpPr/>
            <p:nvPr/>
          </p:nvSpPr>
          <p:spPr>
            <a:xfrm>
              <a:off x="3047760" y="3195360"/>
              <a:ext cx="2026800" cy="569160"/>
            </a:xfrm>
            <a:custGeom>
              <a:avLst/>
              <a:gdLst/>
              <a:ahLst/>
              <a:cxnLst/>
              <a:rect l="l" t="t" r="r" b="b"/>
              <a:pathLst>
                <a:path w="1463833" h="508107">
                  <a:moveTo>
                    <a:pt x="1463833" y="0"/>
                  </a:moveTo>
                  <a:lnTo>
                    <a:pt x="1463833" y="254053"/>
                  </a:lnTo>
                  <a:lnTo>
                    <a:pt x="0" y="254053"/>
                  </a:lnTo>
                  <a:lnTo>
                    <a:pt x="0" y="508107"/>
                  </a:lnTo>
                </a:path>
              </a:pathLst>
            </a:custGeom>
            <a:noFill/>
            <a:ln>
              <a:solidFill>
                <a:schemeClr val="dk2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5"/>
            <p:cNvSpPr/>
            <p:nvPr/>
          </p:nvSpPr>
          <p:spPr>
            <a:xfrm>
              <a:off x="3399840" y="1839240"/>
              <a:ext cx="3350880" cy="135576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9160" tIns="29160" rIns="29160" bIns="29160" anchor="ctr"/>
            <a:lstStyle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lang="en-US" sz="4600" b="0" strike="noStrike" spc="-1">
                  <a:solidFill>
                    <a:srgbClr val="FFFFFF"/>
                  </a:solidFill>
                  <a:latin typeface="Tw Cen MT"/>
                </a:rPr>
                <a:t>Classifiers</a:t>
              </a:r>
              <a:endParaRPr lang="en-US" sz="4600" b="0" strike="noStrike" spc="-1">
                <a:latin typeface="Arial"/>
              </a:endParaRPr>
            </a:p>
          </p:txBody>
        </p:sp>
        <p:sp>
          <p:nvSpPr>
            <p:cNvPr id="242" name="CustomShape 6"/>
            <p:cNvSpPr/>
            <p:nvPr/>
          </p:nvSpPr>
          <p:spPr>
            <a:xfrm>
              <a:off x="1371600" y="3764880"/>
              <a:ext cx="3351240" cy="135576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9160" tIns="29160" rIns="29160" bIns="29160" anchor="ctr"/>
            <a:lstStyle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lang="en-US" sz="4600" b="0" strike="noStrike" spc="-1">
                  <a:solidFill>
                    <a:srgbClr val="FFFFFF"/>
                  </a:solidFill>
                  <a:latin typeface="Tw Cen MT"/>
                </a:rPr>
                <a:t>SVM</a:t>
              </a:r>
              <a:endParaRPr lang="en-US" sz="4600" b="0" strike="noStrike" spc="-1">
                <a:latin typeface="Arial"/>
              </a:endParaRPr>
            </a:p>
          </p:txBody>
        </p:sp>
        <p:sp>
          <p:nvSpPr>
            <p:cNvPr id="243" name="CustomShape 7"/>
            <p:cNvSpPr/>
            <p:nvPr/>
          </p:nvSpPr>
          <p:spPr>
            <a:xfrm>
              <a:off x="5427000" y="3764880"/>
              <a:ext cx="3351240" cy="135576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9160" tIns="29160" rIns="29160" bIns="29160" anchor="ctr"/>
            <a:lstStyle/>
            <a:p>
              <a:pPr algn="ctr">
                <a:lnSpc>
                  <a:spcPct val="90000"/>
                </a:lnSpc>
                <a:spcAft>
                  <a:spcPts val="1610"/>
                </a:spcAft>
              </a:pPr>
              <a:r>
                <a:rPr lang="en-US" sz="4600" b="0" strike="noStrike" spc="-1">
                  <a:solidFill>
                    <a:srgbClr val="FFFFFF"/>
                  </a:solidFill>
                  <a:latin typeface="Tw Cen MT"/>
                </a:rPr>
                <a:t>Random Forest</a:t>
              </a:r>
              <a:endParaRPr lang="en-US" sz="4600" b="0" strike="noStrike" spc="-1">
                <a:latin typeface="Arial"/>
              </a:endParaRPr>
            </a:p>
          </p:txBody>
        </p:sp>
      </p:grpSp>
      <p:grpSp>
        <p:nvGrpSpPr>
          <p:cNvPr id="244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31040" y="91440"/>
            <a:ext cx="819000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</a:rPr>
              <a:t>Wrap up diagram</a:t>
            </a:r>
            <a:endParaRPr lang="en-US" sz="2980" b="0" strike="noStrike" spc="-1">
              <a:solidFill>
                <a:srgbClr val="ED1C24"/>
              </a:solidFill>
              <a:latin typeface="Tw Cen MT"/>
            </a:endParaRPr>
          </a:p>
        </p:txBody>
      </p:sp>
      <p:pic>
        <p:nvPicPr>
          <p:cNvPr id="246" name="Content Placeholder 4"/>
          <p:cNvPicPr/>
          <p:nvPr/>
        </p:nvPicPr>
        <p:blipFill>
          <a:blip r:embed="rId2"/>
          <a:stretch/>
        </p:blipFill>
        <p:spPr>
          <a:xfrm>
            <a:off x="1192680" y="1434240"/>
            <a:ext cx="7219440" cy="385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9200" y="137628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260" y="1166714"/>
            <a:ext cx="1005732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72" name="Picture 1"/>
          <p:cNvPicPr/>
          <p:nvPr/>
        </p:nvPicPr>
        <p:blipFill>
          <a:blip r:embed="rId2"/>
          <a:stretch/>
        </p:blipFill>
        <p:spPr>
          <a:xfrm>
            <a:off x="4568040" y="1831320"/>
            <a:ext cx="2925000" cy="1671120"/>
          </a:xfrm>
          <a:prstGeom prst="rect">
            <a:avLst/>
          </a:prstGeom>
          <a:ln>
            <a:noFill/>
          </a:ln>
        </p:spPr>
      </p:pic>
      <p:pic>
        <p:nvPicPr>
          <p:cNvPr id="174" name="Picture 3"/>
          <p:cNvPicPr/>
          <p:nvPr/>
        </p:nvPicPr>
        <p:blipFill>
          <a:blip r:embed="rId3"/>
          <a:stretch/>
        </p:blipFill>
        <p:spPr>
          <a:xfrm>
            <a:off x="4568040" y="3607560"/>
            <a:ext cx="2925000" cy="1946160"/>
          </a:xfrm>
          <a:prstGeom prst="rect">
            <a:avLst/>
          </a:prstGeom>
          <a:ln>
            <a:noFill/>
          </a:ln>
        </p:spPr>
      </p:pic>
      <p:pic>
        <p:nvPicPr>
          <p:cNvPr id="175" name="Picture 4"/>
          <p:cNvPicPr/>
          <p:nvPr/>
        </p:nvPicPr>
        <p:blipFill>
          <a:blip r:embed="rId4"/>
          <a:stretch/>
        </p:blipFill>
        <p:spPr>
          <a:xfrm>
            <a:off x="653160" y="1831320"/>
            <a:ext cx="2487252" cy="177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68360" y="168120"/>
            <a:ext cx="9070560" cy="28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Cyberbullying has been manifesting our youth for quite sometime, due to them being involved in one form of social media communication or another.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Sarcasm which the use of irony to mock or convey contempt.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7" name="Picture 3"/>
          <p:cNvPicPr/>
          <p:nvPr/>
        </p:nvPicPr>
        <p:blipFill>
          <a:blip r:embed="rId2"/>
          <a:stretch/>
        </p:blipFill>
        <p:spPr>
          <a:xfrm>
            <a:off x="6869160" y="3183840"/>
            <a:ext cx="2925000" cy="1644840"/>
          </a:xfrm>
          <a:prstGeom prst="rect">
            <a:avLst/>
          </a:prstGeom>
          <a:ln>
            <a:noFill/>
          </a:ln>
        </p:spPr>
      </p:pic>
      <p:pic>
        <p:nvPicPr>
          <p:cNvPr id="178" name="Picture 4"/>
          <p:cNvPicPr/>
          <p:nvPr/>
        </p:nvPicPr>
        <p:blipFill>
          <a:blip r:embed="rId3"/>
          <a:stretch/>
        </p:blipFill>
        <p:spPr>
          <a:xfrm>
            <a:off x="468360" y="3245040"/>
            <a:ext cx="2925000" cy="1522800"/>
          </a:xfrm>
          <a:prstGeom prst="rect">
            <a:avLst/>
          </a:prstGeom>
          <a:ln>
            <a:noFill/>
          </a:ln>
        </p:spPr>
      </p:pic>
      <p:pic>
        <p:nvPicPr>
          <p:cNvPr id="179" name="Picture 2"/>
          <p:cNvPicPr/>
          <p:nvPr/>
        </p:nvPicPr>
        <p:blipFill>
          <a:blip r:embed="rId4"/>
          <a:stretch/>
        </p:blipFill>
        <p:spPr>
          <a:xfrm>
            <a:off x="3778200" y="3183840"/>
            <a:ext cx="2708640" cy="223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7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2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75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75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3640" y="225720"/>
            <a:ext cx="907056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 cyber threats online.</a:t>
            </a: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Over 25 percent of adolescents and teens have been bullied repeatedly through their cell phones or the Internet.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73280" y="5078880"/>
            <a:ext cx="822852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2956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-274320" y="274320"/>
            <a:ext cx="9878400" cy="45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457200" y="94608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57200" y="221400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457200" y="337536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457200" y="438912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365760" y="1371600"/>
            <a:ext cx="987552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Most of the technical studies have focused on the detection of cyberbullying through identifying harassing comments rather than preventing the incidents by detecting the bullies.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640080" y="3805200"/>
            <a:ext cx="92350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used three machine learning methods: a Naive Bayes classiﬁer, a classiﬁer based on decision trees and Support Vector Machines (SVM) with a linear 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>
            <a:off x="548640" y="47548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discrimination capacity of the MCES was 0.72..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TextShape 10"/>
          <p:cNvSpPr txBox="1"/>
          <p:nvPr/>
        </p:nvSpPr>
        <p:spPr>
          <a:xfrm>
            <a:off x="573840" y="2707920"/>
            <a:ext cx="95068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 They focused on the detection of bully users in online social networks and the efficiency of both expert systems and machine learning models for identifying the potential bully users.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29560" y="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3760" y="1021680"/>
            <a:ext cx="9878400" cy="45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457200" y="94608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57200" y="221400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Main Problem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457200" y="337536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457200" y="4389120"/>
            <a:ext cx="237672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Precision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731520" y="1371600"/>
            <a:ext cx="926064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is an enormous amount of information to manually flag offensive comments or posts. So an automatic classifier that is fast and effective is needed to solve this problem.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731520" y="25876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are challenges like: special characters in comments and the detection of insults and offensive comments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640080" y="380520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proposed 2 new hypotheses for detecting cyberbullying and it has increased the precision by 4 percent.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548640" y="4754880"/>
            <a:ext cx="82288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70.0% precision using SVM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64.0% precision using logistic regression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3640" y="22572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91080" y="1828440"/>
            <a:ext cx="99658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TextShape 3"/>
          <p:cNvSpPr txBox="1"/>
          <p:nvPr/>
        </p:nvSpPr>
        <p:spPr>
          <a:xfrm>
            <a:off x="822960" y="1355400"/>
            <a:ext cx="859536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Data in the internet nowadays are too huge to be monitored manually by humans to detect cyberbullying.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In previous cyberbullying detection frameworks there has been a problem in detecting false positive cyberbullyings cases.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So we aim to Enhance the accuracy of cyberbullying detection using natural language processing and contextual analysis.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 In cyberbullying detection frameworks they cant detect sarcasm so we aim to detect sarcasm along with cyberbullying.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65760" y="240840"/>
            <a:ext cx="8840160" cy="1222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980" b="0" strike="noStrike" cap="all" spc="-1">
                <a:solidFill>
                  <a:srgbClr val="ED1C24"/>
                </a:solidFill>
                <a:latin typeface="Tw Cen MT"/>
              </a:rPr>
              <a:t>Pre-processing text  (Noise Removal)</a:t>
            </a:r>
            <a:endParaRPr lang="en-US" sz="2980" b="0" strike="noStrike" spc="-1">
              <a:solidFill>
                <a:srgbClr val="ED1C24"/>
              </a:solidFill>
              <a:latin typeface="Tw Cen MT"/>
            </a:endParaRPr>
          </a:p>
        </p:txBody>
      </p:sp>
      <p:grpSp>
        <p:nvGrpSpPr>
          <p:cNvPr id="206" name="Group 2"/>
          <p:cNvGrpSpPr/>
          <p:nvPr/>
        </p:nvGrpSpPr>
        <p:grpSpPr>
          <a:xfrm>
            <a:off x="943920" y="1860120"/>
            <a:ext cx="8190000" cy="2928240"/>
            <a:chOff x="943920" y="1860120"/>
            <a:chExt cx="8190000" cy="2928240"/>
          </a:xfrm>
        </p:grpSpPr>
        <p:sp>
          <p:nvSpPr>
            <p:cNvPr id="207" name="CustomShape 3"/>
            <p:cNvSpPr/>
            <p:nvPr/>
          </p:nvSpPr>
          <p:spPr>
            <a:xfrm>
              <a:off x="943920" y="1860120"/>
              <a:ext cx="6552000" cy="644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</a:rPr>
                <a:t>Strip HTML</a:t>
              </a:r>
              <a:endParaRPr lang="en-US" sz="1700" b="0" strike="noStrike" spc="-1">
                <a:latin typeface="Arial"/>
              </a:endParaRPr>
            </a:p>
            <a:p>
              <a:pPr marL="114480" lvl="1" indent="-11412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</a:rPr>
                <a:t>	THIS IS A TEST MESSAGE \n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08" name="CustomShape 4"/>
            <p:cNvSpPr/>
            <p:nvPr/>
          </p:nvSpPr>
          <p:spPr>
            <a:xfrm>
              <a:off x="1492560" y="2621520"/>
              <a:ext cx="6552000" cy="644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</a:rPr>
                <a:t>Remove Encoding Parts</a:t>
              </a:r>
              <a:endParaRPr lang="en-US" sz="1700" b="0" strike="noStrike" spc="-1">
                <a:latin typeface="Arial"/>
              </a:endParaRPr>
            </a:p>
            <a:p>
              <a:pPr marL="114480" lvl="1" indent="-11412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</a:rPr>
                <a:t>	THIS IS A TEST MESSAGE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09" name="CustomShape 5"/>
            <p:cNvSpPr/>
            <p:nvPr/>
          </p:nvSpPr>
          <p:spPr>
            <a:xfrm>
              <a:off x="2032920" y="3382920"/>
              <a:ext cx="6552000" cy="644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</a:rPr>
                <a:t>Lower Text</a:t>
              </a:r>
              <a:endParaRPr lang="en-US" sz="1700" b="0" strike="noStrike" spc="-1">
                <a:latin typeface="Arial"/>
              </a:endParaRPr>
            </a:p>
            <a:p>
              <a:pPr marL="114480" lvl="1" indent="-11412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</a:rPr>
                <a:t>	this is a test message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10" name="CustomShape 6"/>
            <p:cNvSpPr/>
            <p:nvPr/>
          </p:nvSpPr>
          <p:spPr>
            <a:xfrm>
              <a:off x="2581920" y="4144320"/>
              <a:ext cx="6552000" cy="6440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94000"/>
                    <a:satMod val="105000"/>
                    <a:lumMod val="102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shade val="74000"/>
                    <a:satMod val="128000"/>
                    <a:lumMod val="100000"/>
                  </a:schemeClr>
                </a:gs>
              </a:gsLst>
              <a:lin ang="5400000"/>
            </a:gradFill>
            <a:ln>
              <a:noFill/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83520" tIns="83520" rIns="64800" bIns="83880" anchor="ctr"/>
            <a:lstStyle/>
            <a:p>
              <a:pPr>
                <a:lnSpc>
                  <a:spcPct val="90000"/>
                </a:lnSpc>
                <a:spcAft>
                  <a:spcPts val="595"/>
                </a:spcAft>
              </a:pPr>
              <a:r>
                <a:rPr lang="en-US" sz="1700" b="0" strike="noStrike" spc="-1">
                  <a:solidFill>
                    <a:srgbClr val="FFFFFF"/>
                  </a:solidFill>
                  <a:latin typeface="Tw Cen MT"/>
                </a:rPr>
                <a:t>Tokenize Text</a:t>
              </a:r>
              <a:endParaRPr lang="en-US" sz="1700" b="0" strike="noStrike" spc="-1">
                <a:latin typeface="Arial"/>
              </a:endParaRPr>
            </a:p>
            <a:p>
              <a:pPr marL="114480" lvl="1" indent="-114120">
                <a:lnSpc>
                  <a:spcPct val="90000"/>
                </a:lnSpc>
                <a:spcAft>
                  <a:spcPts val="196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lang="en-US" sz="1300" b="0" strike="noStrike" spc="-1">
                  <a:solidFill>
                    <a:srgbClr val="FFFFFF"/>
                  </a:solidFill>
                  <a:latin typeface="Tw Cen MT"/>
                </a:rPr>
                <a:t>	[this , is , a , test , message]</a:t>
              </a:r>
              <a:endParaRPr lang="en-US" sz="1300" b="0" strike="noStrike" spc="-1">
                <a:latin typeface="Arial"/>
              </a:endParaRPr>
            </a:p>
          </p:txBody>
        </p:sp>
        <p:sp>
          <p:nvSpPr>
            <p:cNvPr id="211" name="CustomShape 7"/>
            <p:cNvSpPr/>
            <p:nvPr/>
          </p:nvSpPr>
          <p:spPr>
            <a:xfrm>
              <a:off x="7077240" y="2353320"/>
              <a:ext cx="418320" cy="4183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12" name="CustomShape 8"/>
            <p:cNvSpPr/>
            <p:nvPr/>
          </p:nvSpPr>
          <p:spPr>
            <a:xfrm>
              <a:off x="7626240" y="3114720"/>
              <a:ext cx="418320" cy="4183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  <p:sp>
          <p:nvSpPr>
            <p:cNvPr id="213" name="CustomShape 9"/>
            <p:cNvSpPr/>
            <p:nvPr/>
          </p:nvSpPr>
          <p:spPr>
            <a:xfrm>
              <a:off x="8166600" y="3876120"/>
              <a:ext cx="418320" cy="41832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dk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</p:sp>
      </p:grpSp>
      <p:grpSp>
        <p:nvGrpSpPr>
          <p:cNvPr id="214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15" name="CustomShape 11"/>
          <p:cNvSpPr/>
          <p:nvPr/>
        </p:nvSpPr>
        <p:spPr>
          <a:xfrm>
            <a:off x="2434680" y="1294920"/>
            <a:ext cx="524700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90" b="0" strike="noStrike" spc="-1">
                <a:solidFill>
                  <a:srgbClr val="000000"/>
                </a:solidFill>
                <a:latin typeface="Tw Cen MT"/>
              </a:rPr>
              <a:t>&lt;h1&gt;THIS IS A TEST MESSAGE \N&lt;/h1&gt;</a:t>
            </a:r>
            <a:endParaRPr lang="en-US" sz="199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472</Words>
  <Application>Microsoft Office PowerPoint</Application>
  <PresentationFormat>Custom</PresentationFormat>
  <Paragraphs>84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Ner</cp:lastModifiedBy>
  <cp:revision>30</cp:revision>
  <dcterms:created xsi:type="dcterms:W3CDTF">2018-09-17T19:52:58Z</dcterms:created>
  <dcterms:modified xsi:type="dcterms:W3CDTF">2018-09-25T17:17:26Z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