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8" r:id="rId5"/>
    <p:sldId id="269" r:id="rId6"/>
    <p:sldId id="270" r:id="rId7"/>
    <p:sldId id="259" r:id="rId8"/>
    <p:sldId id="263" r:id="rId9"/>
    <p:sldId id="261" r:id="rId10"/>
    <p:sldId id="265" r:id="rId11"/>
    <p:sldId id="266" r:id="rId12"/>
    <p:sldId id="264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2904B-9332-401E-8DDC-FEEF13D4EE2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9139841" cy="5193724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81236" y="5142348"/>
            <a:ext cx="2969330" cy="1961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295454" y="5308230"/>
            <a:ext cx="2669882" cy="1765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150566" y="4164906"/>
            <a:ext cx="5985357" cy="1139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7131225" y="5546387"/>
            <a:ext cx="1804195" cy="1153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06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64\www\Graduation-Project\SRS\use 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514600"/>
            <a:ext cx="63341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wamp64\www\Graduation-Project\SRS\use ca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66294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wamp64\www\Graduation-Project\SRS\use ca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6858000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019800"/>
            <a:ext cx="838200" cy="23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1300" y="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3075" name="Picture 3" descr="C:\wamp64\www\Graduation-Project\SRS\Downloaded the image to Messenger_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9441"/>
            <a:ext cx="9144000" cy="61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01829291-46A7-4E32-B821-D2B6AFB4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" y="1416350"/>
            <a:ext cx="1638638" cy="41148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93D79AC-B013-4CD4-884A-F4FDF158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70" y="2521429"/>
            <a:ext cx="1638638" cy="411480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08133BD-8C0E-48BA-9B5B-B71FE108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52" y="1416350"/>
            <a:ext cx="1638638" cy="411480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A4A28A0-2A1B-403C-A424-9C8381F27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03" y="2521429"/>
            <a:ext cx="1638638" cy="411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A8F727F-98D9-4ECB-A4BA-30A4E933E1CA}"/>
              </a:ext>
            </a:extLst>
          </p:cNvPr>
          <p:cNvSpPr txBox="1"/>
          <p:nvPr/>
        </p:nvSpPr>
        <p:spPr>
          <a:xfrm>
            <a:off x="3457036" y="159589"/>
            <a:ext cx="20574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GUI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11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6845" y="272987"/>
            <a:ext cx="8224845" cy="1139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9470" y="1411087"/>
            <a:ext cx="7121102" cy="7971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71" name="Picture 1"/>
          <p:cNvPicPr/>
          <p:nvPr/>
        </p:nvPicPr>
        <p:blipFill>
          <a:blip r:embed="rId2"/>
          <a:stretch/>
        </p:blipFill>
        <p:spPr>
          <a:xfrm>
            <a:off x="4497590" y="2543527"/>
            <a:ext cx="2314921" cy="1761573"/>
          </a:xfrm>
          <a:prstGeom prst="rect">
            <a:avLst/>
          </a:prstGeom>
          <a:ln>
            <a:noFill/>
          </a:ln>
        </p:spPr>
      </p:pic>
      <p:pic>
        <p:nvPicPr>
          <p:cNvPr id="172" name="Picture 3"/>
          <p:cNvPicPr/>
          <p:nvPr/>
        </p:nvPicPr>
        <p:blipFill>
          <a:blip r:embed="rId3"/>
          <a:stretch/>
        </p:blipFill>
        <p:spPr>
          <a:xfrm>
            <a:off x="2410274" y="4579394"/>
            <a:ext cx="2314921" cy="2052411"/>
          </a:xfrm>
          <a:prstGeom prst="rect">
            <a:avLst/>
          </a:prstGeom>
          <a:ln>
            <a:noFill/>
          </a:ln>
        </p:spPr>
      </p:pic>
      <p:pic>
        <p:nvPicPr>
          <p:cNvPr id="173" name="Picture 4"/>
          <p:cNvPicPr/>
          <p:nvPr/>
        </p:nvPicPr>
        <p:blipFill>
          <a:blip r:embed="rId4"/>
          <a:stretch/>
        </p:blipFill>
        <p:spPr>
          <a:xfrm>
            <a:off x="734087" y="2576616"/>
            <a:ext cx="2099071" cy="1997553"/>
          </a:xfrm>
          <a:prstGeom prst="rect">
            <a:avLst/>
          </a:prstGeom>
          <a:ln>
            <a:noFill/>
          </a:ln>
        </p:spPr>
      </p:pic>
      <p:pic>
        <p:nvPicPr>
          <p:cNvPr id="174" name="Picture 176"/>
          <p:cNvPicPr/>
          <p:nvPr/>
        </p:nvPicPr>
        <p:blipFill>
          <a:blip r:embed="rId5"/>
          <a:stretch/>
        </p:blipFill>
        <p:spPr>
          <a:xfrm>
            <a:off x="7382343" y="110588"/>
            <a:ext cx="1669003" cy="17659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01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1026" name="Picture 2" descr="D:\Zeyad\trash\memes\people-1-in-3-blue-o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4038600"/>
            <a:ext cx="4114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">
              <a:lnSpc>
                <a:spcPct val="100000"/>
              </a:lnSpc>
              <a:buClr>
                <a:srgbClr val="000000"/>
              </a:buClr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</a:t>
            </a:r>
            <a:r>
              <a:rPr lang="en-US" spc="-1" dirty="0">
                <a:latin typeface="Arial"/>
              </a:rPr>
              <a:t> 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cyber threats online.</a:t>
            </a:r>
          </a:p>
          <a:p>
            <a:pPr lvl="0"/>
            <a:endParaRPr lang="en-US" sz="10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lvl="0"/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National 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Crime Prevention Council, “Cyberbullying”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Richard 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Webster, Harford County Examiner, “From cyber bullying to sexting: What on your kids’ cell</a:t>
            </a:r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?”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27" name="Picture 3" descr="D:\Zeyad\trash\memes\500_F_99646903_PRTnYvVmFvbZFtTcwPYPmEfLqGRdVux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21229"/>
            <a:ext cx="3431191" cy="35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4884985"/>
            <a:ext cx="411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25 percent of adolescents and teens have been bullied repeatedly through their cell phones or the Internet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000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-SAFE Inc., “Cyber Bullying: Statistics and Tips”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Zeyad\trash\SRS Material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0" y="2821727"/>
            <a:ext cx="3243903" cy="9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Zeyad\trash\SRS Material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3243903" cy="89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Zeyad\trash\SRS Material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2964"/>
            <a:ext cx="3886200" cy="9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2819400" y="1208182"/>
            <a:ext cx="1828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80788"/>
            <a:ext cx="3581400" cy="79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29200" y="1208182"/>
            <a:ext cx="990600" cy="369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You’re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8900" y="1208182"/>
            <a:ext cx="1181100" cy="3699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4395148" y="2263964"/>
            <a:ext cx="1828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33800" y="3406964"/>
            <a:ext cx="22098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Personal pronoun</a:t>
            </a:r>
            <a:br>
              <a:rPr lang="en-US" dirty="0" smtClean="0"/>
            </a:br>
            <a:r>
              <a:rPr lang="en-US" dirty="0" smtClean="0"/>
              <a:t>used when directly addressing people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6248400" y="2263964"/>
            <a:ext cx="1828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38900" y="3406964"/>
            <a:ext cx="2171700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 offensive word when combined with personal pronouns creates a cyberbullying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14" grpId="0" animBg="1"/>
      <p:bldP spid="14" grpId="1" animBg="1"/>
      <p:bldP spid="21" grpId="0" animBg="1"/>
      <p:bldP spid="21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11" y="1667873"/>
            <a:ext cx="3429000" cy="129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4819" y="1882964"/>
            <a:ext cx="6096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935" y="1882369"/>
            <a:ext cx="7170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Don’t</a:t>
            </a:r>
            <a:endParaRPr lang="en-US" dirty="0"/>
          </a:p>
        </p:txBody>
      </p:sp>
      <p:pic>
        <p:nvPicPr>
          <p:cNvPr id="2" name="Picture 3" descr="D:\Zeyad\trash\SRS Material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0" y="2821727"/>
            <a:ext cx="3243903" cy="9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Zeyad\trash\SRS Material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3243903" cy="89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D:\Zeyad\trash\SRS Material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2964"/>
            <a:ext cx="3886200" cy="9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962400" y="2114052"/>
            <a:ext cx="1066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0" y="1889187"/>
            <a:ext cx="762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9148" y="2346359"/>
            <a:ext cx="433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2346359"/>
            <a:ext cx="9144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kys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5537011" y="3401491"/>
            <a:ext cx="1828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7200" y="4544491"/>
            <a:ext cx="4343400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Kys is a slang word which stand for kill yourself also considered as a cyberbullying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1" animBg="1"/>
      <p:bldP spid="13" grpId="2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Zeyad\trash\SRS Material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0" y="2821727"/>
            <a:ext cx="3243903" cy="9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Zeyad\trash\SRS Material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3243903" cy="89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D:\Zeyad\trash\SRS Material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2964"/>
            <a:ext cx="3886200" cy="9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352800" y="3081075"/>
            <a:ext cx="1066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12573"/>
            <a:ext cx="3581400" cy="79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53000" y="3081075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3085001"/>
            <a:ext cx="304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081075"/>
            <a:ext cx="6096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3085001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deal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791200" y="4140133"/>
            <a:ext cx="18288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5290066"/>
            <a:ext cx="4114800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rather offensive word but no pronouns were found in that sentence implying the sentiment of discomfort or irritation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2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In previous cyberbullying detection frameworks there has been a problem in detecting </a:t>
            </a:r>
            <a:r>
              <a:rPr lang="en-US" b="1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false positive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cyberbullied cases. </a:t>
            </a:r>
            <a:endParaRPr lang="en-US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 smtClean="0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en-US" b="0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 </a:t>
            </a:r>
            <a:r>
              <a:rPr lang="en-US" b="1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accuracy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in these papers is not high enough and could be improved.</a:t>
            </a:r>
            <a:endParaRPr lang="en-US" b="0" strike="noStrike" spc="-1" dirty="0" smtClean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263923"/>
              </p:ext>
            </p:extLst>
          </p:nvPr>
        </p:nvGraphicFramePr>
        <p:xfrm>
          <a:off x="628650" y="1376790"/>
          <a:ext cx="7886700" cy="500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257"/>
                <a:gridCol w="5395443"/>
              </a:tblGrid>
              <a:tr h="1709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Registration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Login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Sign up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Change Password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Logout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Messages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Send messages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Receive messages</a:t>
                      </a: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Processing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Preprocessing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Feature extraction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Classification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Results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Notify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Result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Rating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Update Classifier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5E10C7C-96C2-44F2-BF44-9D46D0EDA6B3}"/>
              </a:ext>
            </a:extLst>
          </p:cNvPr>
          <p:cNvSpPr txBox="1"/>
          <p:nvPr/>
        </p:nvSpPr>
        <p:spPr>
          <a:xfrm>
            <a:off x="2346385" y="346494"/>
            <a:ext cx="440809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Non Functional Requirments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90578" y="1498121"/>
            <a:ext cx="2682816" cy="4138592"/>
            <a:chOff x="-90578" y="1498121"/>
            <a:chExt cx="2682816" cy="4138592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781CF62-FC2D-4081-89EA-A96D67E73667}"/>
                </a:ext>
              </a:extLst>
            </p:cNvPr>
            <p:cNvSpPr/>
            <p:nvPr/>
          </p:nvSpPr>
          <p:spPr>
            <a:xfrm>
              <a:off x="185468" y="1498121"/>
              <a:ext cx="1483743" cy="1992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A close up of a logo&#10;&#10;Description generated with very high confidence">
              <a:extLst>
                <a:ext uri="{FF2B5EF4-FFF2-40B4-BE49-F238E27FC236}">
                  <a16:creationId xmlns="" xmlns:a16="http://schemas.microsoft.com/office/drawing/2014/main" id="{D2BE1C14-4F97-490F-A9ED-99CEFFAD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24" y="1965386"/>
              <a:ext cx="804413" cy="1072551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9ACB4174-079B-4B80-9F74-B14EB4798391}"/>
                </a:ext>
              </a:extLst>
            </p:cNvPr>
            <p:cNvCxnSpPr/>
            <p:nvPr/>
          </p:nvCxnSpPr>
          <p:spPr>
            <a:xfrm flipH="1">
              <a:off x="925183" y="4014157"/>
              <a:ext cx="4313" cy="84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CA98851-2216-4AD1-A5A7-AA2FE1CBE5A7}"/>
                </a:ext>
              </a:extLst>
            </p:cNvPr>
            <p:cNvSpPr txBox="1"/>
            <p:nvPr/>
          </p:nvSpPr>
          <p:spPr>
            <a:xfrm>
              <a:off x="-90578" y="4990382"/>
              <a:ext cx="2057400" cy="64633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Have</a:t>
              </a:r>
              <a:r>
                <a:rPr lang="en-US" b="1" dirty="0">
                  <a:solidFill>
                    <a:schemeClr val="accent1"/>
                  </a:solidFill>
                  <a:cs typeface="Calibri"/>
                </a:rPr>
                <a:t> Encryption and Decryption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F9BAACC-E988-4956-AB08-F58D22379C86}"/>
                </a:ext>
              </a:extLst>
            </p:cNvPr>
            <p:cNvSpPr txBox="1"/>
            <p:nvPr/>
          </p:nvSpPr>
          <p:spPr>
            <a:xfrm>
              <a:off x="534838" y="3552646"/>
              <a:ext cx="20574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>
                  <a:solidFill>
                    <a:schemeClr val="accent1"/>
                  </a:solidFill>
                </a:rPr>
                <a:t>Security</a:t>
              </a:r>
              <a:endParaRPr lang="en-US" sz="2400" b="1">
                <a:solidFill>
                  <a:schemeClr val="accent1"/>
                </a:solidFill>
                <a:cs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592" y="1764502"/>
            <a:ext cx="2456372" cy="4325497"/>
            <a:chOff x="3230592" y="937403"/>
            <a:chExt cx="2456372" cy="4325497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1FD8034-F3E8-4EF1-BB90-464DC64E5470}"/>
                </a:ext>
              </a:extLst>
            </p:cNvPr>
            <p:cNvSpPr/>
            <p:nvPr/>
          </p:nvSpPr>
          <p:spPr>
            <a:xfrm>
              <a:off x="3409592" y="937403"/>
              <a:ext cx="1483743" cy="1992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4" descr="A close up of a logo&#10;&#10;Description generated with very high confidence">
              <a:extLst>
                <a:ext uri="{FF2B5EF4-FFF2-40B4-BE49-F238E27FC236}">
                  <a16:creationId xmlns="" xmlns:a16="http://schemas.microsoft.com/office/drawing/2014/main" id="{E1856001-6F87-46F3-BB84-348BC7167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214" y="1433424"/>
              <a:ext cx="750499" cy="1015042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E92D6A12-3F28-48D0-8F41-258B5C45C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3220" y="3597213"/>
              <a:ext cx="4313" cy="84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65B7D8A-A2B0-4AB2-8F80-BD45C9EB59C4}"/>
                </a:ext>
              </a:extLst>
            </p:cNvPr>
            <p:cNvSpPr txBox="1"/>
            <p:nvPr/>
          </p:nvSpPr>
          <p:spPr>
            <a:xfrm>
              <a:off x="3230592" y="4616569"/>
              <a:ext cx="2057400" cy="64633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Both Desktop and Android</a:t>
              </a:r>
              <a:endParaRPr lang="en-US" b="1">
                <a:solidFill>
                  <a:schemeClr val="accent1"/>
                </a:solidFill>
                <a:cs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18E7EB1-DEDE-4535-931D-5C15CCC03191}"/>
                </a:ext>
              </a:extLst>
            </p:cNvPr>
            <p:cNvSpPr txBox="1"/>
            <p:nvPr/>
          </p:nvSpPr>
          <p:spPr>
            <a:xfrm>
              <a:off x="3629564" y="3135702"/>
              <a:ext cx="20574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>
                  <a:solidFill>
                    <a:schemeClr val="accent1"/>
                  </a:solidFill>
                </a:rPr>
                <a:t>Portability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4483" y="1699406"/>
            <a:ext cx="2555575" cy="3746572"/>
            <a:chOff x="6754483" y="1699406"/>
            <a:chExt cx="2555575" cy="3746572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16C2E88-CE65-4933-BE08-77D669128DB8}"/>
                </a:ext>
              </a:extLst>
            </p:cNvPr>
            <p:cNvSpPr/>
            <p:nvPr/>
          </p:nvSpPr>
          <p:spPr>
            <a:xfrm>
              <a:off x="6946421" y="1699406"/>
              <a:ext cx="1483743" cy="1992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6" descr="A close up of a logo&#10;&#10;Description generated with very high confidence">
              <a:extLst>
                <a:ext uri="{FF2B5EF4-FFF2-40B4-BE49-F238E27FC236}">
                  <a16:creationId xmlns="" xmlns:a16="http://schemas.microsoft.com/office/drawing/2014/main" id="{D3D4DE8F-3CCA-4867-BD4C-C89D20AED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960" y="2267310"/>
              <a:ext cx="642668" cy="871268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17292532-DF2E-4A20-9E31-5341A07B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051" y="4157932"/>
              <a:ext cx="4313" cy="84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C288B69-7C43-4BA0-8181-1F2F472EB12C}"/>
                </a:ext>
              </a:extLst>
            </p:cNvPr>
            <p:cNvSpPr txBox="1"/>
            <p:nvPr/>
          </p:nvSpPr>
          <p:spPr>
            <a:xfrm>
              <a:off x="7252658" y="5076646"/>
              <a:ext cx="20574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Self</a:t>
              </a:r>
              <a:r>
                <a:rPr lang="en-US" b="1">
                  <a:solidFill>
                    <a:schemeClr val="accent1"/>
                  </a:solidFill>
                  <a:cs typeface="Calibri"/>
                </a:rPr>
                <a:t> Learning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C2F05DEA-9681-4B8E-A431-629086F11151}"/>
                </a:ext>
              </a:extLst>
            </p:cNvPr>
            <p:cNvSpPr txBox="1"/>
            <p:nvPr/>
          </p:nvSpPr>
          <p:spPr>
            <a:xfrm>
              <a:off x="6754483" y="3696419"/>
              <a:ext cx="2296784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cs typeface="Calibri"/>
                </a:rPr>
                <a:t>Maintainability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217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Objective</vt:lpstr>
      <vt:lpstr>Functional Requirement</vt:lpstr>
      <vt:lpstr>PowerPoint Presentation</vt:lpstr>
      <vt:lpstr>Use Case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Zeyad</dc:creator>
  <cp:lastModifiedBy>Ner</cp:lastModifiedBy>
  <cp:revision>23</cp:revision>
  <dcterms:created xsi:type="dcterms:W3CDTF">2018-11-12T18:05:06Z</dcterms:created>
  <dcterms:modified xsi:type="dcterms:W3CDTF">2018-11-17T20:29:12Z</dcterms:modified>
</cp:coreProperties>
</file>