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3" r:id="rId5"/>
    <p:sldId id="261" r:id="rId6"/>
    <p:sldId id="265" r:id="rId7"/>
    <p:sldId id="266" r:id="rId8"/>
    <p:sldId id="264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 varScale="1">
        <p:scale>
          <a:sx n="64" d="100"/>
          <a:sy n="64" d="100"/>
        </p:scale>
        <p:origin x="-61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904B-9332-401E-8DDC-FEEF13D4EE28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1886-7014-4345-B4FD-0D67665B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62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904B-9332-401E-8DDC-FEEF13D4EE28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1886-7014-4345-B4FD-0D67665B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19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904B-9332-401E-8DDC-FEEF13D4EE28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1886-7014-4345-B4FD-0D67665B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86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904B-9332-401E-8DDC-FEEF13D4EE28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1886-7014-4345-B4FD-0D67665B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904B-9332-401E-8DDC-FEEF13D4EE28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1886-7014-4345-B4FD-0D67665B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8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904B-9332-401E-8DDC-FEEF13D4EE28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1886-7014-4345-B4FD-0D67665B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56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904B-9332-401E-8DDC-FEEF13D4EE28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1886-7014-4345-B4FD-0D67665B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7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904B-9332-401E-8DDC-FEEF13D4EE28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1886-7014-4345-B4FD-0D67665B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18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904B-9332-401E-8DDC-FEEF13D4EE28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1886-7014-4345-B4FD-0D67665B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9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904B-9332-401E-8DDC-FEEF13D4EE28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1886-7014-4345-B4FD-0D67665B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8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904B-9332-401E-8DDC-FEEF13D4EE28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1886-7014-4345-B4FD-0D67665B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31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2904B-9332-401E-8DDC-FEEF13D4EE28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51886-7014-4345-B4FD-0D67665B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0" y="0"/>
            <a:ext cx="9139841" cy="5193724"/>
          </a:xfrm>
          <a:custGeom>
            <a:avLst/>
            <a:gdLst/>
            <a:ahLst/>
            <a:cxnLst/>
            <a:rect l="l" t="t" r="r" b="b"/>
            <a:pathLst>
              <a:path w="28001" h="11685">
                <a:moveTo>
                  <a:pt x="0" y="11684"/>
                </a:moveTo>
                <a:cubicBezTo>
                  <a:pt x="0" y="7789"/>
                  <a:pt x="0" y="3895"/>
                  <a:pt x="0" y="0"/>
                </a:cubicBezTo>
                <a:cubicBezTo>
                  <a:pt x="9333" y="0"/>
                  <a:pt x="18667" y="0"/>
                  <a:pt x="28000" y="0"/>
                </a:cubicBezTo>
                <a:cubicBezTo>
                  <a:pt x="28000" y="3895"/>
                  <a:pt x="28000" y="7789"/>
                  <a:pt x="28000" y="11684"/>
                </a:cubicBezTo>
                <a:cubicBezTo>
                  <a:pt x="18667" y="11684"/>
                  <a:pt x="9333" y="11684"/>
                  <a:pt x="0" y="11684"/>
                </a:cubicBezTo>
              </a:path>
            </a:pathLst>
          </a:cu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2"/>
          <p:cNvSpPr/>
          <p:nvPr/>
        </p:nvSpPr>
        <p:spPr>
          <a:xfrm>
            <a:off x="181236" y="5142348"/>
            <a:ext cx="2969330" cy="19618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By: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John Hani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Mohamed Nashaat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Mostafa Ahmed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Zeyad Emad </a:t>
            </a:r>
            <a:r>
              <a:rPr lang="en-US" sz="1600" b="0" strike="noStrike" spc="-1">
                <a:solidFill>
                  <a:srgbClr val="808080"/>
                </a:solidFill>
                <a:latin typeface="Arial"/>
                <a:ea typeface="DejaVu Sans"/>
              </a:rPr>
              <a:t>(Team Leader)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4295454" y="5308230"/>
            <a:ext cx="2669882" cy="17650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Under supervision of 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Dr. Eslam Amer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Eng. Menna Gamil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64" name="CustomShape 4"/>
          <p:cNvSpPr/>
          <p:nvPr/>
        </p:nvSpPr>
        <p:spPr>
          <a:xfrm>
            <a:off x="3150566" y="4164906"/>
            <a:ext cx="5985357" cy="11394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Cyberbullying Detection</a:t>
            </a:r>
            <a:endParaRPr lang="en-US" sz="4400" b="0" strike="noStrike" spc="-1" dirty="0">
              <a:latin typeface="Arial"/>
            </a:endParaRPr>
          </a:p>
        </p:txBody>
      </p:sp>
      <p:pic>
        <p:nvPicPr>
          <p:cNvPr id="165" name="Picture 2"/>
          <p:cNvPicPr/>
          <p:nvPr/>
        </p:nvPicPr>
        <p:blipFill>
          <a:blip r:embed="rId3"/>
          <a:stretch/>
        </p:blipFill>
        <p:spPr>
          <a:xfrm>
            <a:off x="7131225" y="5546387"/>
            <a:ext cx="1804195" cy="115333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8068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pic>
        <p:nvPicPr>
          <p:cNvPr id="1026" name="Picture 2" descr="D:\Zeyad\trash\memes\people-1-in-3-blue-oran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38100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4038600"/>
            <a:ext cx="41148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20">
              <a:lnSpc>
                <a:spcPct val="100000"/>
              </a:lnSpc>
              <a:buClr>
                <a:srgbClr val="000000"/>
              </a:buClr>
            </a:pPr>
            <a:r>
              <a:rPr lang="en-US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More than 1 in 3 young people have experienced</a:t>
            </a:r>
            <a:r>
              <a:rPr lang="en-US" spc="-1" dirty="0">
                <a:latin typeface="Arial"/>
              </a:rPr>
              <a:t> </a:t>
            </a:r>
            <a:r>
              <a:rPr lang="en-US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cyber threats online.</a:t>
            </a:r>
          </a:p>
          <a:p>
            <a:pPr lvl="0"/>
            <a:endParaRPr lang="en-US" sz="1000" spc="-1" dirty="0" smtClean="0">
              <a:solidFill>
                <a:srgbClr val="000000"/>
              </a:solidFill>
              <a:latin typeface="Arial"/>
              <a:ea typeface="DejaVu Sans"/>
            </a:endParaRPr>
          </a:p>
          <a:p>
            <a:pPr lvl="0"/>
            <a:r>
              <a:rPr lang="en-US" sz="1000" spc="-1" dirty="0" smtClean="0">
                <a:solidFill>
                  <a:srgbClr val="000000"/>
                </a:solidFill>
                <a:latin typeface="Arial"/>
                <a:ea typeface="DejaVu Sans"/>
              </a:rPr>
              <a:t>National </a:t>
            </a:r>
            <a:r>
              <a:rPr lang="en-US" sz="1000" spc="-1" dirty="0">
                <a:solidFill>
                  <a:srgbClr val="000000"/>
                </a:solidFill>
                <a:latin typeface="Arial"/>
                <a:ea typeface="DejaVu Sans"/>
              </a:rPr>
              <a:t>Crime Prevention Council, “Cyberbullying”</a:t>
            </a:r>
            <a:endParaRPr lang="en-US" sz="1000" spc="-1" dirty="0">
              <a:solidFill>
                <a:prstClr val="black"/>
              </a:solidFill>
              <a:latin typeface="Arial"/>
            </a:endParaRPr>
          </a:p>
          <a:p>
            <a:pPr lvl="0"/>
            <a:r>
              <a:rPr lang="en-US" sz="1000" spc="-1" dirty="0" smtClean="0">
                <a:solidFill>
                  <a:srgbClr val="000000"/>
                </a:solidFill>
                <a:latin typeface="Arial"/>
                <a:ea typeface="DejaVu Sans"/>
              </a:rPr>
              <a:t>Richard </a:t>
            </a:r>
            <a:r>
              <a:rPr lang="en-US" sz="1000" spc="-1" dirty="0">
                <a:solidFill>
                  <a:srgbClr val="000000"/>
                </a:solidFill>
                <a:latin typeface="Arial"/>
                <a:ea typeface="DejaVu Sans"/>
              </a:rPr>
              <a:t>Webster, Harford County Examiner, “From cyber bullying to sexting: What on your kids’ cell</a:t>
            </a:r>
            <a:r>
              <a:rPr lang="en-US" sz="1000" spc="-1" dirty="0" smtClean="0">
                <a:solidFill>
                  <a:srgbClr val="000000"/>
                </a:solidFill>
                <a:latin typeface="Arial"/>
                <a:ea typeface="DejaVu Sans"/>
              </a:rPr>
              <a:t>?”</a:t>
            </a:r>
            <a:endParaRPr lang="en-US" sz="1000" spc="-1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027" name="Picture 3" descr="D:\Zeyad\trash\memes\500_F_99646903_PRTnYvVmFvbZFtTcwPYPmEfLqGRdVux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121229"/>
            <a:ext cx="3431191" cy="350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24400" y="4884985"/>
            <a:ext cx="41148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Over 25 percent of adolescents and teens have been bullied repeatedly through their cell phones or the Internet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1000" spc="-1" dirty="0" err="1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lang="en-US" sz="1000" spc="-1" dirty="0">
                <a:solidFill>
                  <a:srgbClr val="000000"/>
                </a:solidFill>
                <a:latin typeface="Arial"/>
                <a:ea typeface="DejaVu Sans"/>
              </a:rPr>
              <a:t>-SAFE Inc., “Cyber Bullying: Statistics and Tips”</a:t>
            </a:r>
            <a:endParaRPr lang="en-US" sz="1000" spc="-1" dirty="0">
              <a:solidFill>
                <a:prstClr val="black"/>
              </a:solidFill>
              <a:latin typeface="Arial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98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95400" y="2895600"/>
            <a:ext cx="6400800" cy="1752600"/>
          </a:xfrm>
        </p:spPr>
        <p:txBody>
          <a:bodyPr>
            <a:normAutofit fontScale="62500" lnSpcReduction="20000"/>
          </a:bodyPr>
          <a:lstStyle/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In previous cyberbullying detection frameworks there has been a problem in detecting </a:t>
            </a:r>
            <a:r>
              <a:rPr lang="en-US" b="1" strike="noStrike" spc="-1" dirty="0" smtClean="0">
                <a:solidFill>
                  <a:srgbClr val="ED1C24"/>
                </a:solidFill>
                <a:latin typeface="Arial"/>
                <a:ea typeface="DejaVu Sans"/>
              </a:rPr>
              <a:t>false positive</a:t>
            </a:r>
            <a:r>
              <a:rPr lang="en-US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 cyberbullied cases. </a:t>
            </a:r>
            <a:endParaRPr lang="en-US" b="0" strike="noStrike" spc="-1" dirty="0" smtClean="0">
              <a:latin typeface="Arial"/>
            </a:endParaRPr>
          </a:p>
          <a:p>
            <a:pPr>
              <a:lnSpc>
                <a:spcPct val="100000"/>
              </a:lnSpc>
            </a:pPr>
            <a:endParaRPr lang="en-US" b="0" strike="noStrike" spc="-1" dirty="0" smtClean="0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lang="en-US" b="0" strike="noStrike" spc="-1" dirty="0" smtClean="0">
                <a:solidFill>
                  <a:srgbClr val="ED1C24"/>
                </a:solidFill>
                <a:latin typeface="Arial"/>
                <a:ea typeface="DejaVu Sans"/>
              </a:rPr>
              <a:t> </a:t>
            </a:r>
            <a:r>
              <a:rPr lang="en-US" b="1" strike="noStrike" spc="-1" dirty="0" smtClean="0">
                <a:solidFill>
                  <a:srgbClr val="ED1C24"/>
                </a:solidFill>
                <a:latin typeface="Arial"/>
                <a:ea typeface="DejaVu Sans"/>
              </a:rPr>
              <a:t>accuracy</a:t>
            </a:r>
            <a:r>
              <a:rPr lang="en-US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 in these papers is not high enough and could be improved.</a:t>
            </a:r>
            <a:endParaRPr lang="en-US" b="0" strike="noStrike" spc="-1" dirty="0" smtClean="0">
              <a:latin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25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3263923"/>
              </p:ext>
            </p:extLst>
          </p:nvPr>
        </p:nvGraphicFramePr>
        <p:xfrm>
          <a:off x="628650" y="1376790"/>
          <a:ext cx="7886700" cy="5001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1257"/>
                <a:gridCol w="5395443"/>
              </a:tblGrid>
              <a:tr h="1709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User Registration</a:t>
                      </a:r>
                    </a:p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US" sz="1800" dirty="0" smtClean="0"/>
                        <a:t>Login</a:t>
                      </a:r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US" sz="1800" dirty="0" smtClean="0"/>
                        <a:t>Sign up</a:t>
                      </a:r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US" sz="1800" dirty="0" smtClean="0"/>
                        <a:t>Change Password</a:t>
                      </a:r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US" sz="1800" dirty="0" smtClean="0"/>
                        <a:t>Logout</a:t>
                      </a:r>
                    </a:p>
                    <a:p>
                      <a:endParaRPr lang="en-US" dirty="0"/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Messages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Send messages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Receive </a:t>
                      </a:r>
                      <a:r>
                        <a:rPr lang="en-US" dirty="0" smtClean="0"/>
                        <a:t>messages</a:t>
                      </a:r>
                      <a:endParaRPr lang="en-US" dirty="0" smtClean="0"/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Processing</a:t>
                      </a:r>
                    </a:p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1800" dirty="0" smtClean="0"/>
                        <a:t>Preprocessing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1800" dirty="0" smtClean="0"/>
                        <a:t>Feature extraction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1800" dirty="0" smtClean="0"/>
                        <a:t>Classification</a:t>
                      </a:r>
                    </a:p>
                    <a:p>
                      <a:endParaRPr lang="en-US" dirty="0"/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 Results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US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Notify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Result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Rating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Update Classifier</a:t>
                      </a:r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00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5E10C7C-96C2-44F2-BF44-9D46D0EDA6B3}"/>
              </a:ext>
            </a:extLst>
          </p:cNvPr>
          <p:cNvSpPr txBox="1"/>
          <p:nvPr/>
        </p:nvSpPr>
        <p:spPr>
          <a:xfrm>
            <a:off x="2346385" y="346494"/>
            <a:ext cx="4408097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Times New Roman"/>
                <a:cs typeface="Times New Roman"/>
              </a:rPr>
              <a:t>Non Functional Requirments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-90578" y="1498121"/>
            <a:ext cx="2682816" cy="4138592"/>
            <a:chOff x="-90578" y="1498121"/>
            <a:chExt cx="2682816" cy="4138592"/>
          </a:xfrm>
        </p:grpSpPr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1781CF62-FC2D-4081-89EA-A96D67E73667}"/>
                </a:ext>
              </a:extLst>
            </p:cNvPr>
            <p:cNvSpPr/>
            <p:nvPr/>
          </p:nvSpPr>
          <p:spPr>
            <a:xfrm>
              <a:off x="185468" y="1498121"/>
              <a:ext cx="1483743" cy="19927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2" descr="A close up of a logo&#10;&#10;Description generated with very high confidence">
              <a:extLst>
                <a:ext uri="{FF2B5EF4-FFF2-40B4-BE49-F238E27FC236}">
                  <a16:creationId xmlns="" xmlns:a16="http://schemas.microsoft.com/office/drawing/2014/main" id="{D2BE1C14-4F97-490F-A9ED-99CEFFADF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0524" y="1965386"/>
              <a:ext cx="804413" cy="1072551"/>
            </a:xfrm>
            <a:prstGeom prst="rect">
              <a:avLst/>
            </a:prstGeom>
          </p:spPr>
        </p:pic>
        <p:cxnSp>
          <p:nvCxnSpPr>
            <p:cNvPr id="12" name="Straight Arrow Connector 11">
              <a:extLst>
                <a:ext uri="{FF2B5EF4-FFF2-40B4-BE49-F238E27FC236}">
                  <a16:creationId xmlns="" xmlns:a16="http://schemas.microsoft.com/office/drawing/2014/main" id="{9ACB4174-079B-4B80-9F74-B14EB4798391}"/>
                </a:ext>
              </a:extLst>
            </p:cNvPr>
            <p:cNvCxnSpPr/>
            <p:nvPr/>
          </p:nvCxnSpPr>
          <p:spPr>
            <a:xfrm flipH="1">
              <a:off x="925183" y="4014157"/>
              <a:ext cx="4313" cy="8425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1CA98851-2216-4AD1-A5A7-AA2FE1CBE5A7}"/>
                </a:ext>
              </a:extLst>
            </p:cNvPr>
            <p:cNvSpPr txBox="1"/>
            <p:nvPr/>
          </p:nvSpPr>
          <p:spPr>
            <a:xfrm>
              <a:off x="-90578" y="4990382"/>
              <a:ext cx="2057400" cy="646331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Have</a:t>
              </a:r>
              <a:r>
                <a:rPr lang="en-US" b="1" dirty="0">
                  <a:solidFill>
                    <a:schemeClr val="accent1"/>
                  </a:solidFill>
                  <a:cs typeface="Calibri"/>
                </a:rPr>
                <a:t> Encryption and Decryption</a:t>
              </a:r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5F9BAACC-E988-4956-AB08-F58D22379C86}"/>
                </a:ext>
              </a:extLst>
            </p:cNvPr>
            <p:cNvSpPr txBox="1"/>
            <p:nvPr/>
          </p:nvSpPr>
          <p:spPr>
            <a:xfrm>
              <a:off x="534838" y="3552646"/>
              <a:ext cx="205740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1">
                  <a:solidFill>
                    <a:schemeClr val="accent1"/>
                  </a:solidFill>
                </a:rPr>
                <a:t>Security</a:t>
              </a:r>
              <a:endParaRPr lang="en-US" sz="2400" b="1">
                <a:solidFill>
                  <a:schemeClr val="accent1"/>
                </a:solidFill>
                <a:cs typeface="Calibri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230592" y="1764502"/>
            <a:ext cx="2456372" cy="4325497"/>
            <a:chOff x="3230592" y="937403"/>
            <a:chExt cx="2456372" cy="4325497"/>
          </a:xfrm>
        </p:grpSpPr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E1FD8034-F3E8-4EF1-BB90-464DC64E5470}"/>
                </a:ext>
              </a:extLst>
            </p:cNvPr>
            <p:cNvSpPr/>
            <p:nvPr/>
          </p:nvSpPr>
          <p:spPr>
            <a:xfrm>
              <a:off x="3409592" y="937403"/>
              <a:ext cx="1483743" cy="19927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4" descr="A close up of a logo&#10;&#10;Description generated with very high confidence">
              <a:extLst>
                <a:ext uri="{FF2B5EF4-FFF2-40B4-BE49-F238E27FC236}">
                  <a16:creationId xmlns="" xmlns:a16="http://schemas.microsoft.com/office/drawing/2014/main" id="{E1856001-6F87-46F3-BB84-348BC7167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76214" y="1433424"/>
              <a:ext cx="750499" cy="1015042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="" xmlns:a16="http://schemas.microsoft.com/office/drawing/2014/main" id="{E92D6A12-3F28-48D0-8F41-258B5C45CD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03220" y="3597213"/>
              <a:ext cx="4313" cy="8425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A65B7D8A-A2B0-4AB2-8F80-BD45C9EB59C4}"/>
                </a:ext>
              </a:extLst>
            </p:cNvPr>
            <p:cNvSpPr txBox="1"/>
            <p:nvPr/>
          </p:nvSpPr>
          <p:spPr>
            <a:xfrm>
              <a:off x="3230592" y="4616569"/>
              <a:ext cx="2057400" cy="646331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>
                  <a:solidFill>
                    <a:schemeClr val="accent1"/>
                  </a:solidFill>
                </a:rPr>
                <a:t>Both Desktop and Android</a:t>
              </a:r>
              <a:endParaRPr lang="en-US" b="1">
                <a:solidFill>
                  <a:schemeClr val="accent1"/>
                </a:solidFill>
                <a:cs typeface="Calibri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E18E7EB1-DEDE-4535-931D-5C15CCC03191}"/>
                </a:ext>
              </a:extLst>
            </p:cNvPr>
            <p:cNvSpPr txBox="1"/>
            <p:nvPr/>
          </p:nvSpPr>
          <p:spPr>
            <a:xfrm>
              <a:off x="3629564" y="3135702"/>
              <a:ext cx="205740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1">
                  <a:solidFill>
                    <a:schemeClr val="accent1"/>
                  </a:solidFill>
                </a:rPr>
                <a:t>Portability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54483" y="1699406"/>
            <a:ext cx="2555575" cy="3746572"/>
            <a:chOff x="6754483" y="1699406"/>
            <a:chExt cx="2555575" cy="3746572"/>
          </a:xfrm>
        </p:grpSpPr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116C2E88-CE65-4933-BE08-77D669128DB8}"/>
                </a:ext>
              </a:extLst>
            </p:cNvPr>
            <p:cNvSpPr/>
            <p:nvPr/>
          </p:nvSpPr>
          <p:spPr>
            <a:xfrm>
              <a:off x="6946421" y="1699406"/>
              <a:ext cx="1483743" cy="19927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6" descr="A close up of a logo&#10;&#10;Description generated with very high confidence">
              <a:extLst>
                <a:ext uri="{FF2B5EF4-FFF2-40B4-BE49-F238E27FC236}">
                  <a16:creationId xmlns="" xmlns:a16="http://schemas.microsoft.com/office/drawing/2014/main" id="{D3D4DE8F-3CCA-4867-BD4C-C89D20AED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66960" y="2267310"/>
              <a:ext cx="642668" cy="871268"/>
            </a:xfrm>
            <a:prstGeom prst="rect">
              <a:avLst/>
            </a:prstGeom>
          </p:spPr>
        </p:pic>
        <p:cxnSp>
          <p:nvCxnSpPr>
            <p:cNvPr id="14" name="Straight Arrow Connector 13">
              <a:extLst>
                <a:ext uri="{FF2B5EF4-FFF2-40B4-BE49-F238E27FC236}">
                  <a16:creationId xmlns="" xmlns:a16="http://schemas.microsoft.com/office/drawing/2014/main" id="{17292532-DF2E-4A20-9E31-5341A07B01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051" y="4157932"/>
              <a:ext cx="4313" cy="8425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CC288B69-7C43-4BA0-8181-1F2F472EB12C}"/>
                </a:ext>
              </a:extLst>
            </p:cNvPr>
            <p:cNvSpPr txBox="1"/>
            <p:nvPr/>
          </p:nvSpPr>
          <p:spPr>
            <a:xfrm>
              <a:off x="7252658" y="5076646"/>
              <a:ext cx="2057400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>
                  <a:solidFill>
                    <a:schemeClr val="accent1"/>
                  </a:solidFill>
                </a:rPr>
                <a:t>Self</a:t>
              </a:r>
              <a:r>
                <a:rPr lang="en-US" b="1">
                  <a:solidFill>
                    <a:schemeClr val="accent1"/>
                  </a:solidFill>
                  <a:cs typeface="Calibri"/>
                </a:rPr>
                <a:t> Learning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C2F05DEA-9681-4B8E-A431-629086F11151}"/>
                </a:ext>
              </a:extLst>
            </p:cNvPr>
            <p:cNvSpPr txBox="1"/>
            <p:nvPr/>
          </p:nvSpPr>
          <p:spPr>
            <a:xfrm>
              <a:off x="6754483" y="3696419"/>
              <a:ext cx="2296784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  <a:cs typeface="Calibri"/>
                </a:rPr>
                <a:t>Maintainability</a:t>
              </a:r>
              <a:endParaRPr lang="en-US" sz="24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42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wamp64\www\Graduation-Project\SRS\use c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2514600"/>
            <a:ext cx="6334125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0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wamp64\www\Graduation-Project\SRS\use cas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8600"/>
            <a:ext cx="66294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wamp64\www\Graduation-Project\SRS\use cas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33800"/>
            <a:ext cx="6858000" cy="252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14400" y="6019800"/>
            <a:ext cx="838200" cy="239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Admin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6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81300" y="0"/>
            <a:ext cx="3581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Class Diagram</a:t>
            </a:r>
          </a:p>
        </p:txBody>
      </p:sp>
      <p:pic>
        <p:nvPicPr>
          <p:cNvPr id="3075" name="Picture 3" descr="C:\wamp64\www\Graduation-Project\SRS\Downloaded the image to Messenger_L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69441"/>
            <a:ext cx="9144000" cy="611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22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01829291-46A7-4E32-B821-D2B6AFB4F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42" y="1416350"/>
            <a:ext cx="1638638" cy="4114800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393D79AC-B013-4CD4-884A-F4FDF158F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370" y="2521429"/>
            <a:ext cx="1638638" cy="4114800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A08133BD-8C0E-48BA-9B5B-B71FE108D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9552" y="1416350"/>
            <a:ext cx="1638638" cy="4114800"/>
          </a:xfrm>
          <a:prstGeom prst="rect">
            <a:avLst/>
          </a:prstGeom>
        </p:spPr>
      </p:pic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EA4A28A0-2A1B-403C-A424-9C8381F276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5103" y="2521429"/>
            <a:ext cx="1638638" cy="41148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FA8F727F-98D9-4ECB-A4BA-30A4E933E1CA}"/>
              </a:ext>
            </a:extLst>
          </p:cNvPr>
          <p:cNvSpPr txBox="1"/>
          <p:nvPr/>
        </p:nvSpPr>
        <p:spPr>
          <a:xfrm>
            <a:off x="3457036" y="159589"/>
            <a:ext cx="20574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>
                <a:latin typeface="Times New Roman"/>
                <a:cs typeface="Times New Roman"/>
              </a:rPr>
              <a:t>GUI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6113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148</Words>
  <Application>Microsoft Office PowerPoint</Application>
  <PresentationFormat>On-screen Show (4:3)</PresentationFormat>
  <Paragraphs>51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Analysis</vt:lpstr>
      <vt:lpstr>Objective</vt:lpstr>
      <vt:lpstr>Functional Requirement</vt:lpstr>
      <vt:lpstr>PowerPoint Presentation</vt:lpstr>
      <vt:lpstr>Use Case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Zeyad</dc:creator>
  <cp:lastModifiedBy>Ner</cp:lastModifiedBy>
  <cp:revision>15</cp:revision>
  <dcterms:created xsi:type="dcterms:W3CDTF">2018-11-12T18:05:06Z</dcterms:created>
  <dcterms:modified xsi:type="dcterms:W3CDTF">2018-11-13T19:02:51Z</dcterms:modified>
</cp:coreProperties>
</file>