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Slides/notesSlide9.xml" ContentType="application/vnd.openxmlformats-officedocument.presentationml.notesSlide+xml"/>
  <Override PartName="/ppt/notesSlides/_rels/notesSlide9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4.jpeg" ContentType="image/jpeg"/>
  <Override PartName="/ppt/media/image5.png" ContentType="image/png"/>
  <Override PartName="/ppt/media/image3.jpeg" ContentType="image/jpeg"/>
  <Override PartName="/ppt/media/image6.jpeg" ContentType="image/jpeg"/>
  <Override PartName="/ppt/media/image7.png" ContentType="image/png"/>
  <Override PartName="/ppt/media/image8.jpeg" ContentType="image/jpeg"/>
  <Override PartName="/ppt/media/image10.jpeg" ContentType="image/jpeg"/>
  <Override PartName="/ppt/media/image11.jpeg" ContentType="image/jpe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0CD5351-55BF-4E26-8890-C639A32A6EEB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sldImg"/>
          </p:nvPr>
        </p:nvSpPr>
        <p:spPr>
          <a:xfrm>
            <a:off x="870120" y="1257480"/>
            <a:ext cx="6032160" cy="3393720"/>
          </a:xfrm>
          <a:prstGeom prst="rect">
            <a:avLst/>
          </a:prstGeom>
        </p:spPr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6120" cy="396036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50" name="TextShape 3"/>
          <p:cNvSpPr txBox="1"/>
          <p:nvPr/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DE9E3C6-9626-4B8E-AC7A-33D1B3228E63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2" descr=""/>
          <p:cNvPicPr/>
          <p:nvPr/>
        </p:nvPicPr>
        <p:blipFill>
          <a:blip r:embed="rId3"/>
          <a:stretch/>
        </p:blipFill>
        <p:spPr>
          <a:xfrm>
            <a:off x="0" y="0"/>
            <a:ext cx="10080360" cy="5670360"/>
          </a:xfrm>
          <a:prstGeom prst="rect">
            <a:avLst/>
          </a:prstGeom>
          <a:ln>
            <a:noFill/>
          </a:ln>
        </p:spPr>
      </p:pic>
      <p:grpSp>
        <p:nvGrpSpPr>
          <p:cNvPr id="77" name="Group 1"/>
          <p:cNvGrpSpPr/>
          <p:nvPr/>
        </p:nvGrpSpPr>
        <p:grpSpPr>
          <a:xfrm>
            <a:off x="-11880" y="0"/>
            <a:ext cx="9966240" cy="5670360"/>
            <a:chOff x="-11880" y="0"/>
            <a:chExt cx="9966240" cy="5670360"/>
          </a:xfrm>
        </p:grpSpPr>
        <p:grpSp>
          <p:nvGrpSpPr>
            <p:cNvPr id="78" name="Group 2"/>
            <p:cNvGrpSpPr/>
            <p:nvPr/>
          </p:nvGrpSpPr>
          <p:grpSpPr>
            <a:xfrm>
              <a:off x="-11880" y="0"/>
              <a:ext cx="1009080" cy="5670360"/>
              <a:chOff x="-11880" y="0"/>
              <a:chExt cx="1009080" cy="5670360"/>
            </a:xfrm>
          </p:grpSpPr>
          <p:sp>
            <p:nvSpPr>
              <p:cNvPr id="79" name="CustomShape 3"/>
              <p:cNvSpPr/>
              <p:nvPr/>
            </p:nvSpPr>
            <p:spPr>
              <a:xfrm>
                <a:off x="94680" y="3960"/>
                <a:ext cx="19440" cy="18032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" name="CustomShape 4"/>
              <p:cNvSpPr/>
              <p:nvPr/>
            </p:nvSpPr>
            <p:spPr>
              <a:xfrm>
                <a:off x="27720" y="1799640"/>
                <a:ext cx="157320" cy="15732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" name="CustomShape 5"/>
              <p:cNvSpPr/>
              <p:nvPr/>
            </p:nvSpPr>
            <p:spPr>
              <a:xfrm>
                <a:off x="23760" y="3324960"/>
                <a:ext cx="157320" cy="1558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" name="CustomShape 6"/>
              <p:cNvSpPr/>
              <p:nvPr/>
            </p:nvSpPr>
            <p:spPr>
              <a:xfrm>
                <a:off x="165240" y="3960"/>
                <a:ext cx="305640" cy="1497240"/>
              </a:xfrm>
              <a:custGeom>
                <a:avLst/>
                <a:gdLst/>
                <a:ahLst/>
                <a:rect l="l" t="t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" name="CustomShape 7"/>
              <p:cNvSpPr/>
              <p:nvPr/>
            </p:nvSpPr>
            <p:spPr>
              <a:xfrm>
                <a:off x="416160" y="1489680"/>
                <a:ext cx="157320" cy="1558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" name="CustomShape 8"/>
              <p:cNvSpPr/>
              <p:nvPr/>
            </p:nvSpPr>
            <p:spPr>
              <a:xfrm>
                <a:off x="236160" y="3960"/>
                <a:ext cx="305640" cy="1182240"/>
              </a:xfrm>
              <a:custGeom>
                <a:avLst/>
                <a:gdLst/>
                <a:ahLst/>
                <a:rect l="l" t="t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" name="CustomShape 9"/>
              <p:cNvSpPr/>
              <p:nvPr/>
            </p:nvSpPr>
            <p:spPr>
              <a:xfrm>
                <a:off x="451440" y="0"/>
                <a:ext cx="125640" cy="75456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" name="CustomShape 10"/>
              <p:cNvSpPr/>
              <p:nvPr/>
            </p:nvSpPr>
            <p:spPr>
              <a:xfrm>
                <a:off x="487080" y="1174680"/>
                <a:ext cx="157320" cy="15732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" name="CustomShape 11"/>
              <p:cNvSpPr/>
              <p:nvPr/>
            </p:nvSpPr>
            <p:spPr>
              <a:xfrm>
                <a:off x="487080" y="747000"/>
                <a:ext cx="157320" cy="15732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" name="CustomShape 12"/>
              <p:cNvSpPr/>
              <p:nvPr/>
            </p:nvSpPr>
            <p:spPr>
              <a:xfrm>
                <a:off x="530280" y="0"/>
                <a:ext cx="348840" cy="435600"/>
              </a:xfrm>
              <a:custGeom>
                <a:avLst/>
                <a:gdLst/>
                <a:ahLst/>
                <a:rect l="l" t="t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" name="CustomShape 13"/>
              <p:cNvSpPr/>
              <p:nvPr/>
            </p:nvSpPr>
            <p:spPr>
              <a:xfrm>
                <a:off x="843840" y="404280"/>
                <a:ext cx="133560" cy="121680"/>
              </a:xfrm>
              <a:custGeom>
                <a:avLst/>
                <a:gdLst/>
                <a:ahLst/>
                <a:rect l="l" t="t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" name="Line 14"/>
              <p:cNvSpPr/>
              <p:nvPr/>
            </p:nvSpPr>
            <p:spPr>
              <a:xfrm>
                <a:off x="-3600" y="7560"/>
                <a:ext cx="360" cy="36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" name="CustomShape 15"/>
              <p:cNvSpPr/>
              <p:nvPr/>
            </p:nvSpPr>
            <p:spPr>
              <a:xfrm>
                <a:off x="7920" y="1489680"/>
                <a:ext cx="101880" cy="104760"/>
              </a:xfrm>
              <a:custGeom>
                <a:avLst/>
                <a:gdLst/>
                <a:ahLst/>
                <a:rect l="l" t="t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" name="CustomShape 16"/>
              <p:cNvSpPr/>
              <p:nvPr/>
            </p:nvSpPr>
            <p:spPr>
              <a:xfrm>
                <a:off x="-7920" y="2935080"/>
                <a:ext cx="121680" cy="397440"/>
              </a:xfrm>
              <a:custGeom>
                <a:avLst/>
                <a:gdLst/>
                <a:ahLst/>
                <a:rect l="l" t="t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" name="CustomShape 17"/>
              <p:cNvSpPr/>
              <p:nvPr/>
            </p:nvSpPr>
            <p:spPr>
              <a:xfrm>
                <a:off x="106200" y="1143360"/>
                <a:ext cx="117720" cy="393480"/>
              </a:xfrm>
              <a:custGeom>
                <a:avLst/>
                <a:gdLst/>
                <a:ahLst/>
                <a:rect l="l" t="t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" name="CustomShape 18"/>
              <p:cNvSpPr/>
              <p:nvPr/>
            </p:nvSpPr>
            <p:spPr>
              <a:xfrm>
                <a:off x="169200" y="1529280"/>
                <a:ext cx="94320" cy="88920"/>
              </a:xfrm>
              <a:custGeom>
                <a:avLst/>
                <a:gdLst/>
                <a:ahLst/>
                <a:rect l="l" t="t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" name="CustomShape 19"/>
              <p:cNvSpPr/>
              <p:nvPr/>
            </p:nvSpPr>
            <p:spPr>
              <a:xfrm>
                <a:off x="110160" y="3855240"/>
                <a:ext cx="19440" cy="18032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" name="CustomShape 20"/>
              <p:cNvSpPr/>
              <p:nvPr/>
            </p:nvSpPr>
            <p:spPr>
              <a:xfrm>
                <a:off x="185040" y="4168800"/>
                <a:ext cx="305640" cy="1489320"/>
              </a:xfrm>
              <a:custGeom>
                <a:avLst/>
                <a:gdLst/>
                <a:ahLst/>
                <a:rect l="l" t="t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" name="CustomShape 21"/>
              <p:cNvSpPr/>
              <p:nvPr/>
            </p:nvSpPr>
            <p:spPr>
              <a:xfrm>
                <a:off x="43200" y="3705480"/>
                <a:ext cx="157320" cy="15732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" name="CustomShape 22"/>
              <p:cNvSpPr/>
              <p:nvPr/>
            </p:nvSpPr>
            <p:spPr>
              <a:xfrm>
                <a:off x="-11880" y="4653360"/>
                <a:ext cx="70560" cy="1005120"/>
              </a:xfrm>
              <a:custGeom>
                <a:avLst/>
                <a:gdLst/>
                <a:ahLst/>
                <a:rect l="l" t="t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" name="CustomShape 23"/>
              <p:cNvSpPr/>
              <p:nvPr/>
            </p:nvSpPr>
            <p:spPr>
              <a:xfrm>
                <a:off x="435600" y="4024440"/>
                <a:ext cx="157320" cy="1558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" name="CustomShape 24"/>
              <p:cNvSpPr/>
              <p:nvPr/>
            </p:nvSpPr>
            <p:spPr>
              <a:xfrm>
                <a:off x="255960" y="4483800"/>
                <a:ext cx="309240" cy="1178280"/>
              </a:xfrm>
              <a:custGeom>
                <a:avLst/>
                <a:gdLst/>
                <a:ahLst/>
                <a:rect l="l" t="t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" name="CustomShape 25"/>
              <p:cNvSpPr/>
              <p:nvPr/>
            </p:nvSpPr>
            <p:spPr>
              <a:xfrm>
                <a:off x="471240" y="4915800"/>
                <a:ext cx="125640" cy="75456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" name="CustomShape 26"/>
              <p:cNvSpPr/>
              <p:nvPr/>
            </p:nvSpPr>
            <p:spPr>
              <a:xfrm>
                <a:off x="506520" y="4338360"/>
                <a:ext cx="157320" cy="15732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" name="CustomShape 27"/>
              <p:cNvSpPr/>
              <p:nvPr/>
            </p:nvSpPr>
            <p:spPr>
              <a:xfrm>
                <a:off x="506520" y="4766040"/>
                <a:ext cx="157320" cy="15732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" name="CustomShape 28"/>
              <p:cNvSpPr/>
              <p:nvPr/>
            </p:nvSpPr>
            <p:spPr>
              <a:xfrm>
                <a:off x="554040" y="5234760"/>
                <a:ext cx="344880" cy="427680"/>
              </a:xfrm>
              <a:custGeom>
                <a:avLst/>
                <a:gdLst/>
                <a:ahLst/>
                <a:rect l="l" t="t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" name="CustomShape 29"/>
              <p:cNvSpPr/>
              <p:nvPr/>
            </p:nvSpPr>
            <p:spPr>
              <a:xfrm>
                <a:off x="867600" y="5144040"/>
                <a:ext cx="129600" cy="121680"/>
              </a:xfrm>
              <a:custGeom>
                <a:avLst/>
                <a:gdLst/>
                <a:ahLst/>
                <a:rect l="l" t="t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06" name="Group 30"/>
            <p:cNvGrpSpPr/>
            <p:nvPr/>
          </p:nvGrpSpPr>
          <p:grpSpPr>
            <a:xfrm>
              <a:off x="9396720" y="0"/>
              <a:ext cx="557640" cy="5662440"/>
              <a:chOff x="9396720" y="0"/>
              <a:chExt cx="557640" cy="5662440"/>
            </a:xfrm>
          </p:grpSpPr>
          <p:sp>
            <p:nvSpPr>
              <p:cNvPr id="107" name="CustomShape 31"/>
              <p:cNvSpPr/>
              <p:nvPr/>
            </p:nvSpPr>
            <p:spPr>
              <a:xfrm>
                <a:off x="9495360" y="0"/>
                <a:ext cx="344880" cy="423720"/>
              </a:xfrm>
              <a:custGeom>
                <a:avLst/>
                <a:gdLst/>
                <a:ahLst/>
                <a:rect l="l" t="t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" name="CustomShape 32"/>
              <p:cNvSpPr/>
              <p:nvPr/>
            </p:nvSpPr>
            <p:spPr>
              <a:xfrm>
                <a:off x="9396720" y="392400"/>
                <a:ext cx="129600" cy="125640"/>
              </a:xfrm>
              <a:custGeom>
                <a:avLst/>
                <a:gdLst/>
                <a:ahLst/>
                <a:rect l="l" t="t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" name="CustomShape 33"/>
              <p:cNvSpPr/>
              <p:nvPr/>
            </p:nvSpPr>
            <p:spPr>
              <a:xfrm>
                <a:off x="9617400" y="1273320"/>
                <a:ext cx="155880" cy="15732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" name="CustomShape 34"/>
              <p:cNvSpPr/>
              <p:nvPr/>
            </p:nvSpPr>
            <p:spPr>
              <a:xfrm>
                <a:off x="9534600" y="4708440"/>
                <a:ext cx="246240" cy="954000"/>
              </a:xfrm>
              <a:custGeom>
                <a:avLst/>
                <a:gdLst/>
                <a:ahLst/>
                <a:rect l="l" t="t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" name="CustomShape 35"/>
              <p:cNvSpPr/>
              <p:nvPr/>
            </p:nvSpPr>
            <p:spPr>
              <a:xfrm>
                <a:off x="9734040" y="4590360"/>
                <a:ext cx="129600" cy="128160"/>
              </a:xfrm>
              <a:custGeom>
                <a:avLst/>
                <a:gdLst/>
                <a:ahLst/>
                <a:rect l="l" t="t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" name="CustomShape 36"/>
              <p:cNvSpPr/>
              <p:nvPr/>
            </p:nvSpPr>
            <p:spPr>
              <a:xfrm>
                <a:off x="9682920" y="3960"/>
                <a:ext cx="251640" cy="1276920"/>
              </a:xfrm>
              <a:custGeom>
                <a:avLst/>
                <a:gdLst/>
                <a:ahLst/>
                <a:rect l="l" t="t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" name="CustomShape 37"/>
              <p:cNvSpPr/>
              <p:nvPr/>
            </p:nvSpPr>
            <p:spPr>
              <a:xfrm>
                <a:off x="9621360" y="4024440"/>
                <a:ext cx="155880" cy="1558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" name="CustomShape 38"/>
              <p:cNvSpPr/>
              <p:nvPr/>
            </p:nvSpPr>
            <p:spPr>
              <a:xfrm>
                <a:off x="9459720" y="4172760"/>
                <a:ext cx="254160" cy="1489320"/>
              </a:xfrm>
              <a:custGeom>
                <a:avLst/>
                <a:gdLst/>
                <a:ahLst/>
                <a:rect l="l" t="t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" name="CustomShape 39"/>
              <p:cNvSpPr/>
              <p:nvPr/>
            </p:nvSpPr>
            <p:spPr>
              <a:xfrm>
                <a:off x="9797040" y="5305680"/>
                <a:ext cx="157320" cy="1558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" name="CustomShape 40"/>
              <p:cNvSpPr/>
              <p:nvPr/>
            </p:nvSpPr>
            <p:spPr>
              <a:xfrm>
                <a:off x="9871920" y="5454000"/>
                <a:ext cx="19440" cy="208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17" name="PlaceHolder 41"/>
          <p:cNvSpPr>
            <a:spLocks noGrp="1"/>
          </p:cNvSpPr>
          <p:nvPr>
            <p:ph type="title"/>
          </p:nvPr>
        </p:nvSpPr>
        <p:spPr>
          <a:xfrm>
            <a:off x="943920" y="511560"/>
            <a:ext cx="8190000" cy="122220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2980" spc="-1" strike="noStrike" cap="all">
                <a:solidFill>
                  <a:srgbClr val="ffffff"/>
                </a:solidFill>
                <a:latin typeface="Tw Cen MT"/>
              </a:rPr>
              <a:t>Click to edit Master title style</a:t>
            </a:r>
            <a:endParaRPr b="0" lang="en-US" sz="298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8" name="PlaceHolder 42"/>
          <p:cNvSpPr>
            <a:spLocks noGrp="1"/>
          </p:cNvSpPr>
          <p:nvPr>
            <p:ph type="body"/>
          </p:nvPr>
        </p:nvSpPr>
        <p:spPr>
          <a:xfrm>
            <a:off x="943920" y="1860120"/>
            <a:ext cx="8190000" cy="2928240"/>
          </a:xfrm>
          <a:prstGeom prst="rect">
            <a:avLst/>
          </a:prstGeom>
        </p:spPr>
        <p:txBody>
          <a:bodyPr/>
          <a:p>
            <a:pPr marL="189000" indent="-188640">
              <a:lnSpc>
                <a:spcPct val="120000"/>
              </a:lnSpc>
              <a:spcBef>
                <a:spcPts val="828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1990" spc="-1" strike="noStrike">
                <a:solidFill>
                  <a:srgbClr val="ffffff"/>
                </a:solidFill>
                <a:latin typeface="Tw Cen MT"/>
              </a:rPr>
              <a:t>Edit Master text styles</a:t>
            </a:r>
            <a:endParaRPr b="0" lang="en-US" sz="1990" spc="-1" strike="noStrike">
              <a:solidFill>
                <a:srgbClr val="ffffff"/>
              </a:solidFill>
              <a:latin typeface="Tw Cen MT"/>
            </a:endParaRPr>
          </a:p>
          <a:p>
            <a:pPr lvl="1" marL="567000" indent="-188640">
              <a:lnSpc>
                <a:spcPct val="120000"/>
              </a:lnSpc>
              <a:spcBef>
                <a:spcPts val="414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1660" spc="-1" strike="noStrike">
                <a:solidFill>
                  <a:srgbClr val="ffffff"/>
                </a:solidFill>
                <a:latin typeface="Tw Cen MT"/>
              </a:rPr>
              <a:t>Second level</a:t>
            </a:r>
            <a:endParaRPr b="0" lang="en-US" sz="1660" spc="-1" strike="noStrike">
              <a:solidFill>
                <a:srgbClr val="ffffff"/>
              </a:solidFill>
              <a:latin typeface="Tw Cen MT"/>
            </a:endParaRPr>
          </a:p>
          <a:p>
            <a:pPr lvl="2" marL="945000" indent="-188640">
              <a:lnSpc>
                <a:spcPct val="120000"/>
              </a:lnSpc>
              <a:spcBef>
                <a:spcPts val="414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1490" spc="-1" strike="noStrike">
                <a:solidFill>
                  <a:srgbClr val="ffffff"/>
                </a:solidFill>
                <a:latin typeface="Tw Cen MT"/>
              </a:rPr>
              <a:t>Third level</a:t>
            </a:r>
            <a:endParaRPr b="0" lang="en-US" sz="1490" spc="-1" strike="noStrike">
              <a:solidFill>
                <a:srgbClr val="ffffff"/>
              </a:solidFill>
              <a:latin typeface="Tw Cen MT"/>
            </a:endParaRPr>
          </a:p>
          <a:p>
            <a:pPr lvl="3" marL="1323000" indent="-188640">
              <a:lnSpc>
                <a:spcPct val="120000"/>
              </a:lnSpc>
              <a:spcBef>
                <a:spcPts val="414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1330" spc="-1" strike="noStrike">
                <a:solidFill>
                  <a:srgbClr val="ffffff"/>
                </a:solidFill>
                <a:latin typeface="Tw Cen MT"/>
              </a:rPr>
              <a:t>Fourth level</a:t>
            </a:r>
            <a:endParaRPr b="0" lang="en-US" sz="1330" spc="-1" strike="noStrike">
              <a:solidFill>
                <a:srgbClr val="ffffff"/>
              </a:solidFill>
              <a:latin typeface="Tw Cen MT"/>
            </a:endParaRPr>
          </a:p>
          <a:p>
            <a:pPr lvl="4" marL="1701000" indent="-188640">
              <a:lnSpc>
                <a:spcPct val="120000"/>
              </a:lnSpc>
              <a:spcBef>
                <a:spcPts val="414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1330" spc="-1" strike="noStrike">
                <a:solidFill>
                  <a:srgbClr val="ffffff"/>
                </a:solidFill>
                <a:latin typeface="Tw Cen MT"/>
              </a:rPr>
              <a:t>Fifth level</a:t>
            </a:r>
            <a:endParaRPr b="0" lang="en-US" sz="133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9" name="PlaceHolder 43"/>
          <p:cNvSpPr>
            <a:spLocks noGrp="1"/>
          </p:cNvSpPr>
          <p:nvPr>
            <p:ph type="dt"/>
          </p:nvPr>
        </p:nvSpPr>
        <p:spPr>
          <a:xfrm>
            <a:off x="6165720" y="4864680"/>
            <a:ext cx="2267640" cy="301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08F985C-7C8C-486F-B956-CB8F7F5E4A3C}" type="datetime">
              <a:rPr b="0" lang="en-US" sz="870" spc="-1" strike="noStrike">
                <a:solidFill>
                  <a:srgbClr val="ffffff"/>
                </a:solidFill>
                <a:latin typeface="Tw Cen MT"/>
              </a:rPr>
              <a:t>9/25/18</a:t>
            </a:fld>
            <a:endParaRPr b="0" lang="en-US" sz="870" spc="-1" strike="noStrike">
              <a:latin typeface="Times New Roman"/>
            </a:endParaRPr>
          </a:p>
        </p:txBody>
      </p:sp>
      <p:sp>
        <p:nvSpPr>
          <p:cNvPr id="120" name="PlaceHolder 44"/>
          <p:cNvSpPr>
            <a:spLocks noGrp="1"/>
          </p:cNvSpPr>
          <p:nvPr>
            <p:ph type="ftr"/>
          </p:nvPr>
        </p:nvSpPr>
        <p:spPr>
          <a:xfrm>
            <a:off x="943920" y="4864680"/>
            <a:ext cx="5158440" cy="301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21" name="PlaceHolder 45"/>
          <p:cNvSpPr>
            <a:spLocks noGrp="1"/>
          </p:cNvSpPr>
          <p:nvPr>
            <p:ph type="sldNum"/>
          </p:nvPr>
        </p:nvSpPr>
        <p:spPr>
          <a:xfrm>
            <a:off x="8496720" y="4864680"/>
            <a:ext cx="637200" cy="301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80DB498-B07B-42B2-981E-8577CDD7A866}" type="slidenum">
              <a:rPr b="0" lang="en-US" sz="870" spc="-1" strike="noStrike">
                <a:solidFill>
                  <a:srgbClr val="ffffff"/>
                </a:solidFill>
                <a:latin typeface="Tw Cen MT"/>
              </a:rPr>
              <a:t>1</a:t>
            </a:fld>
            <a:endParaRPr b="0" lang="en-US" sz="87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png"/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png"/><Relationship Id="rId3" Type="http://schemas.openxmlformats.org/officeDocument/2006/relationships/image" Target="../media/image10.jpeg"/><Relationship Id="rId4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0" y="0"/>
            <a:ext cx="10079280" cy="4297680"/>
          </a:xfrm>
          <a:custGeom>
            <a:avLst/>
            <a:gdLst/>
            <a:ahLst/>
            <a:rect l="l" t="t" r="r" b="b"/>
            <a:pathLst>
              <a:path w="28001" h="11685">
                <a:moveTo>
                  <a:pt x="0" y="11684"/>
                </a:moveTo>
                <a:cubicBezTo>
                  <a:pt x="0" y="7789"/>
                  <a:pt x="0" y="3895"/>
                  <a:pt x="0" y="0"/>
                </a:cubicBezTo>
                <a:cubicBezTo>
                  <a:pt x="9333" y="0"/>
                  <a:pt x="18667" y="0"/>
                  <a:pt x="28000" y="0"/>
                </a:cubicBezTo>
                <a:cubicBezTo>
                  <a:pt x="28000" y="3895"/>
                  <a:pt x="28000" y="7789"/>
                  <a:pt x="28000" y="11684"/>
                </a:cubicBezTo>
                <a:cubicBezTo>
                  <a:pt x="18667" y="11684"/>
                  <a:pt x="9333" y="11684"/>
                  <a:pt x="0" y="11684"/>
                </a:cubicBezTo>
              </a:path>
            </a:pathLst>
          </a:cu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2"/>
          <p:cNvSpPr/>
          <p:nvPr/>
        </p:nvSpPr>
        <p:spPr>
          <a:xfrm>
            <a:off x="199800" y="4251960"/>
            <a:ext cx="2176200" cy="162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John Hani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Mohamed Nashaat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Mostafa Ahmed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Zeyad Emad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7384680" y="4480200"/>
            <a:ext cx="2946600" cy="146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Under supervision of 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Dr. Eslam Amer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Eng. Menna Gamil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3731040" y="3443760"/>
            <a:ext cx="660168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Cyberbullying Detection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372960" y="274320"/>
            <a:ext cx="9136800" cy="12222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2980" spc="-1" strike="noStrike" cap="all">
                <a:solidFill>
                  <a:srgbClr val="ed1c24"/>
                </a:solidFill>
                <a:latin typeface="Tw Cen MT"/>
              </a:rPr>
              <a:t>Pre-processing cont.  (normalization)</a:t>
            </a:r>
            <a:endParaRPr b="0" lang="en-US" sz="2980" spc="-1" strike="noStrike">
              <a:solidFill>
                <a:srgbClr val="ed1c24"/>
              </a:solidFill>
              <a:latin typeface="Tw Cen MT"/>
            </a:endParaRPr>
          </a:p>
        </p:txBody>
      </p:sp>
      <p:grpSp>
        <p:nvGrpSpPr>
          <p:cNvPr id="217" name="Group 2"/>
          <p:cNvGrpSpPr/>
          <p:nvPr/>
        </p:nvGrpSpPr>
        <p:grpSpPr>
          <a:xfrm>
            <a:off x="444600" y="2103120"/>
            <a:ext cx="9888120" cy="3296160"/>
            <a:chOff x="444600" y="2103120"/>
            <a:chExt cx="9888120" cy="3296160"/>
          </a:xfrm>
        </p:grpSpPr>
        <p:sp>
          <p:nvSpPr>
            <p:cNvPr id="218" name="CustomShape 3"/>
            <p:cNvSpPr/>
            <p:nvPr/>
          </p:nvSpPr>
          <p:spPr>
            <a:xfrm rot="5400000">
              <a:off x="1479600" y="2814120"/>
              <a:ext cx="572400" cy="651960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gradFill rotWithShape="0">
              <a:gsLst>
                <a:gs pos="0">
                  <a:schemeClr val="dk2">
                    <a:tint val="50000"/>
                    <a:hueOff val="0"/>
                    <a:satOff val="0"/>
                    <a:lumOff val="0"/>
                    <a:alphaOff val="0"/>
                    <a:tint val="94000"/>
                    <a:satMod val="105000"/>
                    <a:lumMod val="102000"/>
                  </a:schemeClr>
                </a:gs>
                <a:gs pos="100000">
                  <a:schemeClr val="dk2">
                    <a:tint val="50000"/>
                    <a:hueOff val="0"/>
                    <a:satOff val="0"/>
                    <a:lumOff val="0"/>
                    <a:alphaOff val="0"/>
                    <a:shade val="74000"/>
                    <a:satMod val="128000"/>
                    <a:lumMod val="100000"/>
                  </a:schemeClr>
                </a:gs>
              </a:gsLst>
              <a:lin ang="5400000"/>
            </a:gradFill>
            <a:ln>
              <a:noFill/>
            </a:ln>
            <a:scene3d>
              <a:camera prst="orthographicFront"/>
              <a:lightRig dir="t" rig="flat"/>
            </a:scene3d>
            <a:sp3d prstMaterial="plastic">
              <a:bevelT w="88900" h="88900"/>
              <a:bevelB prst="angle" w="88900" h="31750"/>
            </a:sp3d>
          </p:spPr>
          <p:style>
            <a:lnRef idx="0"/>
            <a:fillRef idx="0"/>
            <a:effectRef idx="2"/>
            <a:fontRef idx="minor"/>
          </p:style>
        </p:sp>
        <p:sp>
          <p:nvSpPr>
            <p:cNvPr id="219" name="CustomShape 4"/>
            <p:cNvSpPr/>
            <p:nvPr/>
          </p:nvSpPr>
          <p:spPr>
            <a:xfrm>
              <a:off x="444600" y="2103120"/>
              <a:ext cx="1600200" cy="758880"/>
            </a:xfrm>
            <a:prstGeom prst="roundRect">
              <a:avLst>
                <a:gd name="adj" fmla="val 16670"/>
              </a:avLst>
            </a:prstGeom>
            <a:gradFill rotWithShape="0">
              <a:gsLst>
                <a:gs pos="0">
                  <a:schemeClr val="dk2">
                    <a:hueOff val="0"/>
                    <a:satOff val="0"/>
                    <a:lumOff val="0"/>
                    <a:alphaOff val="0"/>
                    <a:tint val="94000"/>
                    <a:satMod val="105000"/>
                    <a:lumMod val="102000"/>
                  </a:schemeClr>
                </a:gs>
                <a:gs pos="100000">
                  <a:schemeClr val="dk2">
                    <a:hueOff val="0"/>
                    <a:satOff val="0"/>
                    <a:lumOff val="0"/>
                    <a:alphaOff val="0"/>
                    <a:shade val="74000"/>
                    <a:satMod val="128000"/>
                    <a:lumMod val="100000"/>
                  </a:schemeClr>
                </a:gs>
              </a:gsLst>
              <a:lin ang="5400000"/>
            </a:gradFill>
            <a:ln>
              <a:noFill/>
            </a:ln>
            <a:scene3d>
              <a:camera prst="orthographicFront"/>
              <a:lightRig dir="t" rig="flat"/>
            </a:scene3d>
            <a:sp3d prstMaterial="plastic">
              <a:bevelT w="120900" h="88900"/>
              <a:bevelB prst="angle" w="88900" h="31750"/>
            </a:sp3d>
          </p:spPr>
          <p:style>
            <a:lnRef idx="0"/>
            <a:fillRef idx="0"/>
            <a:effectRef idx="2"/>
            <a:fontRef idx="minor"/>
          </p:style>
          <p:txBody>
            <a:bodyPr lIns="106200" rIns="76320" tIns="106200" bIns="106200" anchor="ctr"/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b="0" lang="en-US" sz="2000" spc="-1" strike="noStrike">
                  <a:solidFill>
                    <a:srgbClr val="ffffff"/>
                  </a:solidFill>
                  <a:latin typeface="Tw Cen MT"/>
                </a:rPr>
                <a:t>Replace Numbers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20" name="CustomShape 5"/>
            <p:cNvSpPr/>
            <p:nvPr/>
          </p:nvSpPr>
          <p:spPr>
            <a:xfrm>
              <a:off x="2025360" y="2218320"/>
              <a:ext cx="5377680" cy="545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/>
            <a:p>
              <a:pPr lvl="1" marL="228600" indent="-228240">
                <a:lnSpc>
                  <a:spcPct val="90000"/>
                </a:lnSpc>
                <a:spcAft>
                  <a:spcPts val="360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b="0" lang="en-US" sz="2400" spc="-1" strike="noStrike">
                  <a:solidFill>
                    <a:srgbClr val="000000"/>
                  </a:solidFill>
                  <a:latin typeface="Tw Cen MT"/>
                </a:rPr>
                <a:t>These are two test messages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221" name="CustomShape 6"/>
            <p:cNvSpPr/>
            <p:nvPr/>
          </p:nvSpPr>
          <p:spPr>
            <a:xfrm rot="5400000">
              <a:off x="3126600" y="3565800"/>
              <a:ext cx="572400" cy="915480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gradFill rotWithShape="0">
              <a:gsLst>
                <a:gs pos="0">
                  <a:schemeClr val="dk2">
                    <a:tint val="50000"/>
                    <a:hueOff val="0"/>
                    <a:satOff val="0"/>
                    <a:lumOff val="0"/>
                    <a:alphaOff val="0"/>
                    <a:tint val="94000"/>
                    <a:satMod val="105000"/>
                    <a:lumMod val="102000"/>
                  </a:schemeClr>
                </a:gs>
                <a:gs pos="100000">
                  <a:schemeClr val="dk2">
                    <a:tint val="50000"/>
                    <a:hueOff val="0"/>
                    <a:satOff val="0"/>
                    <a:lumOff val="0"/>
                    <a:alphaOff val="0"/>
                    <a:shade val="74000"/>
                    <a:satMod val="128000"/>
                    <a:lumMod val="100000"/>
                  </a:schemeClr>
                </a:gs>
              </a:gsLst>
              <a:lin ang="5400000"/>
            </a:gradFill>
            <a:ln>
              <a:noFill/>
            </a:ln>
            <a:scene3d>
              <a:camera prst="orthographicFront"/>
              <a:lightRig dir="t" rig="flat"/>
            </a:scene3d>
            <a:sp3d prstMaterial="plastic">
              <a:bevelT w="88900" h="88900"/>
              <a:bevelB prst="angle" w="88900" h="31750"/>
            </a:sp3d>
          </p:spPr>
          <p:style>
            <a:lnRef idx="0"/>
            <a:fillRef idx="0"/>
            <a:effectRef idx="2"/>
            <a:fontRef idx="minor"/>
          </p:style>
        </p:sp>
        <p:sp>
          <p:nvSpPr>
            <p:cNvPr id="222" name="CustomShape 7"/>
            <p:cNvSpPr/>
            <p:nvPr/>
          </p:nvSpPr>
          <p:spPr>
            <a:xfrm>
              <a:off x="2132640" y="2854800"/>
              <a:ext cx="1329480" cy="888120"/>
            </a:xfrm>
            <a:prstGeom prst="roundRect">
              <a:avLst>
                <a:gd name="adj" fmla="val 16670"/>
              </a:avLst>
            </a:prstGeom>
            <a:gradFill rotWithShape="0">
              <a:gsLst>
                <a:gs pos="0">
                  <a:schemeClr val="dk2">
                    <a:hueOff val="0"/>
                    <a:satOff val="0"/>
                    <a:lumOff val="0"/>
                    <a:alphaOff val="0"/>
                    <a:tint val="94000"/>
                    <a:satMod val="105000"/>
                    <a:lumMod val="102000"/>
                  </a:schemeClr>
                </a:gs>
                <a:gs pos="100000">
                  <a:schemeClr val="dk2">
                    <a:hueOff val="0"/>
                    <a:satOff val="0"/>
                    <a:lumOff val="0"/>
                    <a:alphaOff val="0"/>
                    <a:shade val="74000"/>
                    <a:satMod val="128000"/>
                    <a:lumMod val="100000"/>
                  </a:schemeClr>
                </a:gs>
              </a:gsLst>
              <a:lin ang="5400000"/>
            </a:gradFill>
            <a:ln>
              <a:noFill/>
            </a:ln>
            <a:scene3d>
              <a:camera prst="orthographicFront"/>
              <a:lightRig dir="t" rig="flat"/>
            </a:scene3d>
            <a:sp3d prstMaterial="plastic">
              <a:bevelT w="120900" h="88900"/>
              <a:bevelB prst="angle" w="88900" h="31750"/>
            </a:sp3d>
          </p:spPr>
          <p:style>
            <a:lnRef idx="0"/>
            <a:fillRef idx="0"/>
            <a:effectRef idx="2"/>
            <a:fontRef idx="minor"/>
          </p:style>
          <p:txBody>
            <a:bodyPr lIns="111240" rIns="76320" tIns="111240" bIns="111240" anchor="ctr"/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b="0" lang="en-US" sz="2000" spc="-1" strike="noStrike">
                  <a:solidFill>
                    <a:srgbClr val="ffffff"/>
                  </a:solidFill>
                  <a:latin typeface="Tw Cen MT"/>
                </a:rPr>
                <a:t>Remove Stop Words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23" name="CustomShape 8"/>
            <p:cNvSpPr/>
            <p:nvPr/>
          </p:nvSpPr>
          <p:spPr>
            <a:xfrm>
              <a:off x="3511080" y="3026160"/>
              <a:ext cx="4452480" cy="54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/>
            <a:p>
              <a:pPr lvl="1" marL="228600" indent="-228240">
                <a:lnSpc>
                  <a:spcPct val="90000"/>
                </a:lnSpc>
                <a:spcAft>
                  <a:spcPts val="360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b="0" lang="en-US" sz="2400" spc="-1" strike="noStrike">
                  <a:solidFill>
                    <a:srgbClr val="000000"/>
                  </a:solidFill>
                  <a:latin typeface="Tw Cen MT"/>
                </a:rPr>
                <a:t>[two , test , messages]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224" name="CustomShape 9"/>
            <p:cNvSpPr/>
            <p:nvPr/>
          </p:nvSpPr>
          <p:spPr>
            <a:xfrm rot="5400000">
              <a:off x="4927680" y="4553640"/>
              <a:ext cx="572400" cy="652320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gradFill rotWithShape="0">
              <a:gsLst>
                <a:gs pos="0">
                  <a:schemeClr val="dk2">
                    <a:tint val="50000"/>
                    <a:hueOff val="0"/>
                    <a:satOff val="0"/>
                    <a:lumOff val="0"/>
                    <a:alphaOff val="0"/>
                    <a:tint val="94000"/>
                    <a:satMod val="105000"/>
                    <a:lumMod val="102000"/>
                  </a:schemeClr>
                </a:gs>
                <a:gs pos="100000">
                  <a:schemeClr val="dk2">
                    <a:tint val="50000"/>
                    <a:hueOff val="0"/>
                    <a:satOff val="0"/>
                    <a:lumOff val="0"/>
                    <a:alphaOff val="0"/>
                    <a:shade val="74000"/>
                    <a:satMod val="128000"/>
                    <a:lumMod val="100000"/>
                  </a:schemeClr>
                </a:gs>
              </a:gsLst>
              <a:lin ang="5400000"/>
            </a:gradFill>
            <a:ln>
              <a:noFill/>
            </a:ln>
            <a:scene3d>
              <a:camera prst="orthographicFront"/>
              <a:lightRig dir="t" rig="flat"/>
            </a:scene3d>
            <a:sp3d prstMaterial="plastic">
              <a:bevelT w="88900" h="88900"/>
              <a:bevelB prst="angle" w="88900" h="31750"/>
            </a:sp3d>
          </p:spPr>
          <p:style>
            <a:lnRef idx="0"/>
            <a:fillRef idx="0"/>
            <a:effectRef idx="2"/>
            <a:fontRef idx="minor"/>
          </p:style>
        </p:sp>
        <p:sp>
          <p:nvSpPr>
            <p:cNvPr id="225" name="CustomShape 10"/>
            <p:cNvSpPr/>
            <p:nvPr/>
          </p:nvSpPr>
          <p:spPr>
            <a:xfrm>
              <a:off x="3955320" y="3745800"/>
              <a:ext cx="1613880" cy="871560"/>
            </a:xfrm>
            <a:prstGeom prst="roundRect">
              <a:avLst>
                <a:gd name="adj" fmla="val 16670"/>
              </a:avLst>
            </a:prstGeom>
            <a:gradFill rotWithShape="0">
              <a:gsLst>
                <a:gs pos="0">
                  <a:schemeClr val="dk2">
                    <a:hueOff val="0"/>
                    <a:satOff val="0"/>
                    <a:lumOff val="0"/>
                    <a:alphaOff val="0"/>
                    <a:tint val="94000"/>
                    <a:satMod val="105000"/>
                    <a:lumMod val="102000"/>
                  </a:schemeClr>
                </a:gs>
                <a:gs pos="100000">
                  <a:schemeClr val="dk2">
                    <a:hueOff val="0"/>
                    <a:satOff val="0"/>
                    <a:lumOff val="0"/>
                    <a:alphaOff val="0"/>
                    <a:shade val="74000"/>
                    <a:satMod val="128000"/>
                    <a:lumMod val="100000"/>
                  </a:schemeClr>
                </a:gs>
              </a:gsLst>
              <a:lin ang="5400000"/>
            </a:gradFill>
            <a:ln>
              <a:noFill/>
            </a:ln>
            <a:scene3d>
              <a:camera prst="orthographicFront"/>
              <a:lightRig dir="t" rig="flat"/>
            </a:scene3d>
            <a:sp3d prstMaterial="plastic">
              <a:bevelT w="120900" h="88900"/>
              <a:bevelB prst="angle" w="88900" h="31750"/>
            </a:sp3d>
          </p:spPr>
          <p:style>
            <a:lnRef idx="0"/>
            <a:fillRef idx="0"/>
            <a:effectRef idx="2"/>
            <a:fontRef idx="minor"/>
          </p:style>
          <p:txBody>
            <a:bodyPr lIns="110520" rIns="76320" tIns="110520" bIns="110880" anchor="ctr"/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b="0" lang="en-US" sz="2000" spc="-1" strike="noStrike">
                  <a:solidFill>
                    <a:srgbClr val="ffffff"/>
                  </a:solidFill>
                  <a:latin typeface="Tw Cen MT"/>
                </a:rPr>
                <a:t>Stemming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26" name="CustomShape 11"/>
            <p:cNvSpPr/>
            <p:nvPr/>
          </p:nvSpPr>
          <p:spPr>
            <a:xfrm>
              <a:off x="6081840" y="3840480"/>
              <a:ext cx="4250880" cy="545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/>
            <a:p>
              <a:pPr lvl="1" marL="228600" indent="-228240">
                <a:lnSpc>
                  <a:spcPct val="90000"/>
                </a:lnSpc>
                <a:spcAft>
                  <a:spcPts val="360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b="0" lang="en-US" sz="2400" spc="-1" strike="noStrike">
                  <a:solidFill>
                    <a:srgbClr val="000000"/>
                  </a:solidFill>
                  <a:latin typeface="Tw Cen MT"/>
                </a:rPr>
                <a:t>[two , test , mesg]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227" name="CustomShape 12"/>
            <p:cNvSpPr/>
            <p:nvPr/>
          </p:nvSpPr>
          <p:spPr>
            <a:xfrm>
              <a:off x="5653440" y="4629600"/>
              <a:ext cx="2406960" cy="769680"/>
            </a:xfrm>
            <a:prstGeom prst="roundRect">
              <a:avLst>
                <a:gd name="adj" fmla="val 16670"/>
              </a:avLst>
            </a:prstGeom>
            <a:gradFill rotWithShape="0">
              <a:gsLst>
                <a:gs pos="0">
                  <a:schemeClr val="dk2">
                    <a:hueOff val="0"/>
                    <a:satOff val="0"/>
                    <a:lumOff val="0"/>
                    <a:alphaOff val="0"/>
                    <a:tint val="94000"/>
                    <a:satMod val="105000"/>
                    <a:lumMod val="102000"/>
                  </a:schemeClr>
                </a:gs>
                <a:gs pos="100000">
                  <a:schemeClr val="dk2">
                    <a:hueOff val="0"/>
                    <a:satOff val="0"/>
                    <a:lumOff val="0"/>
                    <a:alphaOff val="0"/>
                    <a:shade val="74000"/>
                    <a:satMod val="128000"/>
                    <a:lumMod val="100000"/>
                  </a:schemeClr>
                </a:gs>
              </a:gsLst>
              <a:lin ang="5400000"/>
            </a:gradFill>
            <a:ln>
              <a:noFill/>
            </a:ln>
            <a:scene3d>
              <a:camera prst="orthographicFront"/>
              <a:lightRig dir="t" rig="flat"/>
            </a:scene3d>
            <a:sp3d prstMaterial="plastic">
              <a:bevelT w="120900" h="88900"/>
              <a:bevelB prst="angle" w="88900" h="31750"/>
            </a:sp3d>
          </p:spPr>
          <p:style>
            <a:lnRef idx="0"/>
            <a:fillRef idx="0"/>
            <a:effectRef idx="2"/>
            <a:fontRef idx="minor"/>
          </p:style>
          <p:txBody>
            <a:bodyPr lIns="106560" rIns="76320" tIns="106560" bIns="106920" anchor="ctr"/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b="0" lang="en-US" sz="2000" spc="-1" strike="noStrike">
                  <a:solidFill>
                    <a:srgbClr val="ffffff"/>
                  </a:solidFill>
                  <a:latin typeface="Tw Cen MT"/>
                </a:rPr>
                <a:t>Lemmatization</a:t>
              </a:r>
              <a:endParaRPr b="0" lang="en-US" sz="2000" spc="-1" strike="noStrike">
                <a:latin typeface="Arial"/>
              </a:endParaRPr>
            </a:p>
          </p:txBody>
        </p:sp>
      </p:grpSp>
      <p:grpSp>
        <p:nvGrpSpPr>
          <p:cNvPr id="228" name="Group 1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229" name="CustomShape 14"/>
          <p:cNvSpPr/>
          <p:nvPr/>
        </p:nvSpPr>
        <p:spPr>
          <a:xfrm>
            <a:off x="2771280" y="1527480"/>
            <a:ext cx="356760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990" spc="-1" strike="noStrike">
                <a:solidFill>
                  <a:srgbClr val="000000"/>
                </a:solidFill>
                <a:latin typeface="Tw Cen MT"/>
              </a:rPr>
              <a:t>These are 2 test messages</a:t>
            </a:r>
            <a:endParaRPr b="0" lang="en-US" sz="1990" spc="-1" strike="noStrike">
              <a:latin typeface="Arial"/>
            </a:endParaRPr>
          </a:p>
        </p:txBody>
      </p:sp>
    </p:spTree>
  </p:cSld>
  <p:timing>
    <p:tnLst>
      <p:par>
        <p:cTn id="66" dur="indefinite" restart="never" nodeType="tmRoot">
          <p:childTnLst>
            <p:seq>
              <p:cTn id="6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222480" y="149400"/>
            <a:ext cx="8190000" cy="12222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2980" spc="-1" strike="noStrike" cap="all">
                <a:solidFill>
                  <a:srgbClr val="ed1c24"/>
                </a:solidFill>
                <a:latin typeface="Tw Cen MT"/>
              </a:rPr>
              <a:t>Feature extraction </a:t>
            </a:r>
            <a:endParaRPr b="0" lang="en-US" sz="2980" spc="-1" strike="noStrike">
              <a:solidFill>
                <a:srgbClr val="ed1c24"/>
              </a:solidFill>
              <a:latin typeface="Tw Cen MT"/>
            </a:endParaRPr>
          </a:p>
        </p:txBody>
      </p:sp>
      <p:grpSp>
        <p:nvGrpSpPr>
          <p:cNvPr id="231" name="Group 2"/>
          <p:cNvGrpSpPr/>
          <p:nvPr/>
        </p:nvGrpSpPr>
        <p:grpSpPr>
          <a:xfrm>
            <a:off x="822960" y="1860840"/>
            <a:ext cx="8595360" cy="3259800"/>
            <a:chOff x="822960" y="1860840"/>
            <a:chExt cx="8595360" cy="3259800"/>
          </a:xfrm>
        </p:grpSpPr>
        <p:sp>
          <p:nvSpPr>
            <p:cNvPr id="232" name="CustomShape 3"/>
            <p:cNvSpPr/>
            <p:nvPr/>
          </p:nvSpPr>
          <p:spPr>
            <a:xfrm>
              <a:off x="822960" y="1860840"/>
              <a:ext cx="2685600" cy="1504440"/>
            </a:xfrm>
            <a:prstGeom prst="rect">
              <a:avLst/>
            </a:prstGeom>
            <a:gradFill rotWithShape="0">
              <a:gsLst>
                <a:gs pos="0">
                  <a:schemeClr val="dk2">
                    <a:hueOff val="0"/>
                    <a:satOff val="0"/>
                    <a:lumOff val="0"/>
                    <a:alphaOff val="0"/>
                    <a:tint val="94000"/>
                    <a:satMod val="105000"/>
                    <a:lumMod val="102000"/>
                  </a:schemeClr>
                </a:gs>
                <a:gs pos="100000">
                  <a:schemeClr val="dk2">
                    <a:hueOff val="0"/>
                    <a:satOff val="0"/>
                    <a:lumOff val="0"/>
                    <a:alphaOff val="0"/>
                    <a:shade val="74000"/>
                    <a:satMod val="128000"/>
                    <a:lumMod val="100000"/>
                  </a:schemeClr>
                </a:gs>
              </a:gsLst>
              <a:lin ang="5400000"/>
            </a:gradFill>
            <a:ln>
              <a:noFill/>
            </a:ln>
            <a:scene3d>
              <a:camera prst="orthographicFront"/>
              <a:lightRig dir="t" rig="flat"/>
            </a:scene3d>
            <a:sp3d prstMaterial="plastic">
              <a:bevelT w="120900" h="88900"/>
              <a:bevelB prst="angle" w="88900" h="31750"/>
            </a:sp3d>
          </p:spPr>
          <p:style>
            <a:lnRef idx="0"/>
            <a:fillRef idx="0"/>
            <a:effectRef idx="2"/>
            <a:fontRef idx="minor"/>
          </p:style>
          <p:txBody>
            <a:bodyPr lIns="137160" rIns="137160" tIns="137160" bIns="137160" anchor="ctr"/>
            <a:p>
              <a:pPr algn="ctr">
                <a:lnSpc>
                  <a:spcPct val="90000"/>
                </a:lnSpc>
                <a:spcAft>
                  <a:spcPts val="1261"/>
                </a:spcAft>
              </a:pPr>
              <a:r>
                <a:rPr b="0" lang="en-US" sz="3600" spc="-1" strike="noStrike">
                  <a:solidFill>
                    <a:srgbClr val="ffffff"/>
                  </a:solidFill>
                  <a:latin typeface="Tw Cen MT"/>
                </a:rPr>
                <a:t>TF-IDF</a:t>
              </a:r>
              <a:endParaRPr b="0" lang="en-US" sz="3600" spc="-1" strike="noStrike">
                <a:latin typeface="Arial"/>
              </a:endParaRPr>
            </a:p>
          </p:txBody>
        </p:sp>
        <p:sp>
          <p:nvSpPr>
            <p:cNvPr id="233" name="CustomShape 4"/>
            <p:cNvSpPr/>
            <p:nvPr/>
          </p:nvSpPr>
          <p:spPr>
            <a:xfrm>
              <a:off x="3777840" y="1860840"/>
              <a:ext cx="2685600" cy="1504440"/>
            </a:xfrm>
            <a:prstGeom prst="rect">
              <a:avLst/>
            </a:prstGeom>
            <a:gradFill rotWithShape="0">
              <a:gsLst>
                <a:gs pos="0">
                  <a:schemeClr val="dk2">
                    <a:hueOff val="0"/>
                    <a:satOff val="0"/>
                    <a:lumOff val="0"/>
                    <a:alphaOff val="0"/>
                    <a:tint val="94000"/>
                    <a:satMod val="105000"/>
                    <a:lumMod val="102000"/>
                  </a:schemeClr>
                </a:gs>
                <a:gs pos="100000">
                  <a:schemeClr val="dk2">
                    <a:hueOff val="0"/>
                    <a:satOff val="0"/>
                    <a:lumOff val="0"/>
                    <a:alphaOff val="0"/>
                    <a:shade val="74000"/>
                    <a:satMod val="128000"/>
                    <a:lumMod val="100000"/>
                  </a:schemeClr>
                </a:gs>
              </a:gsLst>
              <a:lin ang="5400000"/>
            </a:gradFill>
            <a:ln>
              <a:noFill/>
            </a:ln>
            <a:scene3d>
              <a:camera prst="orthographicFront"/>
              <a:lightRig dir="t" rig="flat"/>
            </a:scene3d>
            <a:sp3d prstMaterial="plastic">
              <a:bevelT w="120900" h="88900"/>
              <a:bevelB prst="angle" w="88900" h="31750"/>
            </a:sp3d>
          </p:spPr>
          <p:style>
            <a:lnRef idx="0"/>
            <a:fillRef idx="0"/>
            <a:effectRef idx="2"/>
            <a:fontRef idx="minor"/>
          </p:style>
          <p:txBody>
            <a:bodyPr lIns="137160" rIns="137160" tIns="137160" bIns="137160" anchor="ctr"/>
            <a:p>
              <a:pPr algn="ctr">
                <a:lnSpc>
                  <a:spcPct val="90000"/>
                </a:lnSpc>
                <a:spcAft>
                  <a:spcPts val="1261"/>
                </a:spcAft>
              </a:pPr>
              <a:r>
                <a:rPr b="0" lang="en-US" sz="3600" spc="-1" strike="noStrike">
                  <a:solidFill>
                    <a:srgbClr val="ffffff"/>
                  </a:solidFill>
                  <a:latin typeface="Tw Cen MT"/>
                </a:rPr>
                <a:t>N-Grams</a:t>
              </a:r>
              <a:endParaRPr b="0" lang="en-US" sz="3600" spc="-1" strike="noStrike">
                <a:latin typeface="Arial"/>
              </a:endParaRPr>
            </a:p>
          </p:txBody>
        </p:sp>
        <p:sp>
          <p:nvSpPr>
            <p:cNvPr id="234" name="CustomShape 5"/>
            <p:cNvSpPr/>
            <p:nvPr/>
          </p:nvSpPr>
          <p:spPr>
            <a:xfrm>
              <a:off x="6732720" y="1860840"/>
              <a:ext cx="2685600" cy="1504440"/>
            </a:xfrm>
            <a:prstGeom prst="rect">
              <a:avLst/>
            </a:prstGeom>
            <a:gradFill rotWithShape="0">
              <a:gsLst>
                <a:gs pos="0">
                  <a:schemeClr val="dk2">
                    <a:hueOff val="0"/>
                    <a:satOff val="0"/>
                    <a:lumOff val="0"/>
                    <a:alphaOff val="0"/>
                    <a:tint val="94000"/>
                    <a:satMod val="105000"/>
                    <a:lumMod val="102000"/>
                  </a:schemeClr>
                </a:gs>
                <a:gs pos="100000">
                  <a:schemeClr val="dk2">
                    <a:hueOff val="0"/>
                    <a:satOff val="0"/>
                    <a:lumOff val="0"/>
                    <a:alphaOff val="0"/>
                    <a:shade val="74000"/>
                    <a:satMod val="128000"/>
                    <a:lumMod val="100000"/>
                  </a:schemeClr>
                </a:gs>
              </a:gsLst>
              <a:lin ang="5400000"/>
            </a:gradFill>
            <a:ln>
              <a:noFill/>
            </a:ln>
            <a:scene3d>
              <a:camera prst="orthographicFront"/>
              <a:lightRig dir="t" rig="flat"/>
            </a:scene3d>
            <a:sp3d prstMaterial="plastic">
              <a:bevelT w="120900" h="88900"/>
              <a:bevelB prst="angle" w="88900" h="31750"/>
            </a:sp3d>
          </p:spPr>
          <p:style>
            <a:lnRef idx="0"/>
            <a:fillRef idx="0"/>
            <a:effectRef idx="2"/>
            <a:fontRef idx="minor"/>
          </p:style>
          <p:txBody>
            <a:bodyPr lIns="137160" rIns="137160" tIns="137160" bIns="137160" anchor="ctr"/>
            <a:p>
              <a:pPr algn="ctr">
                <a:lnSpc>
                  <a:spcPct val="90000"/>
                </a:lnSpc>
                <a:spcAft>
                  <a:spcPts val="1261"/>
                </a:spcAft>
              </a:pPr>
              <a:r>
                <a:rPr b="0" lang="en-US" sz="3600" spc="-1" strike="noStrike">
                  <a:solidFill>
                    <a:srgbClr val="ffffff"/>
                  </a:solidFill>
                  <a:latin typeface="Tw Cen MT"/>
                </a:rPr>
                <a:t>Contextual analysis</a:t>
              </a:r>
              <a:endParaRPr b="0" lang="en-US" sz="3600" spc="-1" strike="noStrike">
                <a:latin typeface="Arial"/>
              </a:endParaRPr>
            </a:p>
          </p:txBody>
        </p:sp>
        <p:sp>
          <p:nvSpPr>
            <p:cNvPr id="235" name="CustomShape 6"/>
            <p:cNvSpPr/>
            <p:nvPr/>
          </p:nvSpPr>
          <p:spPr>
            <a:xfrm>
              <a:off x="3777840" y="3616200"/>
              <a:ext cx="2685600" cy="1504440"/>
            </a:xfrm>
            <a:prstGeom prst="rect">
              <a:avLst/>
            </a:prstGeom>
            <a:gradFill rotWithShape="0">
              <a:gsLst>
                <a:gs pos="0">
                  <a:schemeClr val="dk2">
                    <a:hueOff val="0"/>
                    <a:satOff val="0"/>
                    <a:lumOff val="0"/>
                    <a:alphaOff val="0"/>
                    <a:tint val="94000"/>
                    <a:satMod val="105000"/>
                    <a:lumMod val="102000"/>
                  </a:schemeClr>
                </a:gs>
                <a:gs pos="100000">
                  <a:schemeClr val="dk2">
                    <a:hueOff val="0"/>
                    <a:satOff val="0"/>
                    <a:lumOff val="0"/>
                    <a:alphaOff val="0"/>
                    <a:shade val="74000"/>
                    <a:satMod val="128000"/>
                    <a:lumMod val="100000"/>
                  </a:schemeClr>
                </a:gs>
              </a:gsLst>
              <a:lin ang="5400000"/>
            </a:gradFill>
            <a:ln>
              <a:noFill/>
            </a:ln>
            <a:scene3d>
              <a:camera prst="orthographicFront"/>
              <a:lightRig dir="t" rig="flat"/>
            </a:scene3d>
            <a:sp3d prstMaterial="plastic">
              <a:bevelT w="120900" h="88900"/>
              <a:bevelB prst="angle" w="88900" h="31750"/>
            </a:sp3d>
          </p:spPr>
          <p:style>
            <a:lnRef idx="0"/>
            <a:fillRef idx="0"/>
            <a:effectRef idx="2"/>
            <a:fontRef idx="minor"/>
          </p:style>
          <p:txBody>
            <a:bodyPr lIns="137160" rIns="137160" tIns="137160" bIns="137160" anchor="ctr"/>
            <a:p>
              <a:pPr algn="ctr">
                <a:lnSpc>
                  <a:spcPct val="90000"/>
                </a:lnSpc>
                <a:spcAft>
                  <a:spcPts val="1261"/>
                </a:spcAft>
              </a:pPr>
              <a:r>
                <a:rPr b="0" lang="en-US" sz="3600" spc="-1" strike="noStrike">
                  <a:solidFill>
                    <a:srgbClr val="ffffff"/>
                  </a:solidFill>
                  <a:latin typeface="Tw Cen MT"/>
                </a:rPr>
                <a:t>Sentiment Analysis</a:t>
              </a:r>
              <a:endParaRPr b="0" lang="en-US" sz="3600" spc="-1" strike="noStrike">
                <a:latin typeface="Arial"/>
              </a:endParaRPr>
            </a:p>
          </p:txBody>
        </p:sp>
      </p:grpSp>
      <p:grpSp>
        <p:nvGrpSpPr>
          <p:cNvPr id="236" name="Group 7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68" dur="indefinite" restart="never" nodeType="tmRoot">
          <p:childTnLst>
            <p:seq>
              <p:cTn id="6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405360" y="274320"/>
            <a:ext cx="8190000" cy="12222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2980" spc="-1" strike="noStrike" cap="all">
                <a:solidFill>
                  <a:srgbClr val="ed1c24"/>
                </a:solidFill>
                <a:latin typeface="Tw Cen MT"/>
              </a:rPr>
              <a:t>Processing</a:t>
            </a:r>
            <a:endParaRPr b="0" lang="en-US" sz="2980" spc="-1" strike="noStrike">
              <a:solidFill>
                <a:srgbClr val="ed1c24"/>
              </a:solidFill>
              <a:latin typeface="Tw Cen MT"/>
            </a:endParaRPr>
          </a:p>
        </p:txBody>
      </p:sp>
      <p:grpSp>
        <p:nvGrpSpPr>
          <p:cNvPr id="238" name="Group 2"/>
          <p:cNvGrpSpPr/>
          <p:nvPr/>
        </p:nvGrpSpPr>
        <p:grpSpPr>
          <a:xfrm>
            <a:off x="1371600" y="1839240"/>
            <a:ext cx="7406640" cy="3281400"/>
            <a:chOff x="1371600" y="1839240"/>
            <a:chExt cx="7406640" cy="3281400"/>
          </a:xfrm>
        </p:grpSpPr>
        <p:sp>
          <p:nvSpPr>
            <p:cNvPr id="239" name="CustomShape 3"/>
            <p:cNvSpPr/>
            <p:nvPr/>
          </p:nvSpPr>
          <p:spPr>
            <a:xfrm>
              <a:off x="5075280" y="3195360"/>
              <a:ext cx="2026800" cy="569160"/>
            </a:xfrm>
            <a:custGeom>
              <a:avLst/>
              <a:gdLst/>
              <a:ahLst/>
              <a:rect l="l" t="t" r="r" b="b"/>
              <a:pathLst>
                <a:path w="1463833" h="508107">
                  <a:moveTo>
                    <a:pt x="0" y="0"/>
                  </a:moveTo>
                  <a:lnTo>
                    <a:pt x="0" y="254053"/>
                  </a:lnTo>
                  <a:lnTo>
                    <a:pt x="1463833" y="254053"/>
                  </a:lnTo>
                  <a:lnTo>
                    <a:pt x="1463833" y="508107"/>
                  </a:lnTo>
                </a:path>
              </a:pathLst>
            </a:custGeom>
            <a:noFill/>
            <a:ln>
              <a:solidFill>
                <a:schemeClr val="dk2">
                  <a:shade val="6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40" name="CustomShape 4"/>
            <p:cNvSpPr/>
            <p:nvPr/>
          </p:nvSpPr>
          <p:spPr>
            <a:xfrm>
              <a:off x="3047760" y="3195360"/>
              <a:ext cx="2026800" cy="569160"/>
            </a:xfrm>
            <a:custGeom>
              <a:avLst/>
              <a:gdLst/>
              <a:ahLst/>
              <a:rect l="l" t="t" r="r" b="b"/>
              <a:pathLst>
                <a:path w="1463833" h="508107">
                  <a:moveTo>
                    <a:pt x="1463833" y="0"/>
                  </a:moveTo>
                  <a:lnTo>
                    <a:pt x="1463833" y="254053"/>
                  </a:lnTo>
                  <a:lnTo>
                    <a:pt x="0" y="254053"/>
                  </a:lnTo>
                  <a:lnTo>
                    <a:pt x="0" y="508107"/>
                  </a:lnTo>
                </a:path>
              </a:pathLst>
            </a:custGeom>
            <a:noFill/>
            <a:ln>
              <a:solidFill>
                <a:schemeClr val="dk2">
                  <a:shade val="6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41" name="CustomShape 5"/>
            <p:cNvSpPr/>
            <p:nvPr/>
          </p:nvSpPr>
          <p:spPr>
            <a:xfrm>
              <a:off x="3399840" y="1839240"/>
              <a:ext cx="3350880" cy="1355760"/>
            </a:xfrm>
            <a:prstGeom prst="rect">
              <a:avLst/>
            </a:prstGeom>
            <a:solidFill>
              <a:schemeClr val="dk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2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29160" rIns="29160" tIns="29160" bIns="29160" anchor="ctr"/>
            <a:p>
              <a:pPr algn="ctr">
                <a:lnSpc>
                  <a:spcPct val="90000"/>
                </a:lnSpc>
                <a:spcAft>
                  <a:spcPts val="1610"/>
                </a:spcAft>
              </a:pPr>
              <a:r>
                <a:rPr b="0" lang="en-US" sz="4600" spc="-1" strike="noStrike">
                  <a:solidFill>
                    <a:srgbClr val="ffffff"/>
                  </a:solidFill>
                  <a:latin typeface="Tw Cen MT"/>
                </a:rPr>
                <a:t>Classifiers</a:t>
              </a:r>
              <a:endParaRPr b="0" lang="en-US" sz="4600" spc="-1" strike="noStrike">
                <a:latin typeface="Arial"/>
              </a:endParaRPr>
            </a:p>
          </p:txBody>
        </p:sp>
        <p:sp>
          <p:nvSpPr>
            <p:cNvPr id="242" name="CustomShape 6"/>
            <p:cNvSpPr/>
            <p:nvPr/>
          </p:nvSpPr>
          <p:spPr>
            <a:xfrm>
              <a:off x="1371600" y="3764880"/>
              <a:ext cx="3351240" cy="1355760"/>
            </a:xfrm>
            <a:prstGeom prst="rect">
              <a:avLst/>
            </a:prstGeom>
            <a:solidFill>
              <a:schemeClr val="dk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2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29160" rIns="29160" tIns="29160" bIns="29160" anchor="ctr"/>
            <a:p>
              <a:pPr algn="ctr">
                <a:lnSpc>
                  <a:spcPct val="90000"/>
                </a:lnSpc>
                <a:spcAft>
                  <a:spcPts val="1610"/>
                </a:spcAft>
              </a:pPr>
              <a:r>
                <a:rPr b="0" lang="en-US" sz="4600" spc="-1" strike="noStrike">
                  <a:solidFill>
                    <a:srgbClr val="ffffff"/>
                  </a:solidFill>
                  <a:latin typeface="Tw Cen MT"/>
                </a:rPr>
                <a:t>SVM</a:t>
              </a:r>
              <a:endParaRPr b="0" lang="en-US" sz="4600" spc="-1" strike="noStrike">
                <a:latin typeface="Arial"/>
              </a:endParaRPr>
            </a:p>
          </p:txBody>
        </p:sp>
        <p:sp>
          <p:nvSpPr>
            <p:cNvPr id="243" name="CustomShape 7"/>
            <p:cNvSpPr/>
            <p:nvPr/>
          </p:nvSpPr>
          <p:spPr>
            <a:xfrm>
              <a:off x="5427000" y="3764880"/>
              <a:ext cx="3351240" cy="1355760"/>
            </a:xfrm>
            <a:prstGeom prst="rect">
              <a:avLst/>
            </a:prstGeom>
            <a:solidFill>
              <a:schemeClr val="dk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2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29160" rIns="29160" tIns="29160" bIns="29160" anchor="ctr"/>
            <a:p>
              <a:pPr algn="ctr">
                <a:lnSpc>
                  <a:spcPct val="90000"/>
                </a:lnSpc>
                <a:spcAft>
                  <a:spcPts val="1610"/>
                </a:spcAft>
              </a:pPr>
              <a:r>
                <a:rPr b="0" lang="en-US" sz="4600" spc="-1" strike="noStrike">
                  <a:solidFill>
                    <a:srgbClr val="ffffff"/>
                  </a:solidFill>
                  <a:latin typeface="Tw Cen MT"/>
                </a:rPr>
                <a:t>Random Forest</a:t>
              </a:r>
              <a:endParaRPr b="0" lang="en-US" sz="4600" spc="-1" strike="noStrike">
                <a:latin typeface="Arial"/>
              </a:endParaRPr>
            </a:p>
          </p:txBody>
        </p:sp>
      </p:grpSp>
      <p:grpSp>
        <p:nvGrpSpPr>
          <p:cNvPr id="244" name="Group 8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70" dur="indefinite" restart="never" nodeType="tmRoot">
          <p:childTnLst>
            <p:seq>
              <p:cTn id="7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131040" y="91440"/>
            <a:ext cx="8190000" cy="12222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2980" spc="-1" strike="noStrike" cap="all">
                <a:solidFill>
                  <a:srgbClr val="ed1c24"/>
                </a:solidFill>
                <a:latin typeface="Tw Cen MT"/>
              </a:rPr>
              <a:t>Wrap up diagram</a:t>
            </a:r>
            <a:endParaRPr b="0" lang="en-US" sz="2980" spc="-1" strike="noStrike">
              <a:solidFill>
                <a:srgbClr val="ed1c24"/>
              </a:solidFill>
              <a:latin typeface="Tw Cen MT"/>
            </a:endParaRPr>
          </a:p>
        </p:txBody>
      </p:sp>
      <p:pic>
        <p:nvPicPr>
          <p:cNvPr id="246" name="Content Placeholder 4" descr=""/>
          <p:cNvPicPr/>
          <p:nvPr/>
        </p:nvPicPr>
        <p:blipFill>
          <a:blip r:embed="rId1"/>
          <a:stretch/>
        </p:blipFill>
        <p:spPr>
          <a:xfrm>
            <a:off x="1192680" y="1434240"/>
            <a:ext cx="7219440" cy="3857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2" dur="indefinite" restart="never" nodeType="tmRoot">
          <p:childTnLst>
            <p:seq>
              <p:cTn id="7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503640" y="22572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Any Questions?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74" dur="indefinite" restart="never" nodeType="tmRoot">
          <p:childTnLst>
            <p:seq>
              <p:cTn id="7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503640" y="22572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6d6f"/>
                </a:solidFill>
                <a:latin typeface="Arial"/>
                <a:ea typeface="DejaVu Sans"/>
              </a:rPr>
              <a:t>Agenda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439200" y="137628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Introduction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Related work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Problem Statement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System overview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Project Deliverables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503640" y="22572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ed1c24"/>
                </a:solidFill>
                <a:latin typeface="Arial"/>
                <a:ea typeface="DejaVu Sans"/>
              </a:rPr>
              <a:t>Introduction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-15840" y="1006560"/>
            <a:ext cx="1005732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Use superior strength or influence to intimidate someone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72" name="Picture 1" descr=""/>
          <p:cNvPicPr/>
          <p:nvPr/>
        </p:nvPicPr>
        <p:blipFill>
          <a:blip r:embed="rId1"/>
          <a:stretch/>
        </p:blipFill>
        <p:spPr>
          <a:xfrm>
            <a:off x="4568040" y="1831320"/>
            <a:ext cx="2925000" cy="1671120"/>
          </a:xfrm>
          <a:prstGeom prst="rect">
            <a:avLst/>
          </a:prstGeom>
          <a:ln>
            <a:noFill/>
          </a:ln>
        </p:spPr>
      </p:pic>
      <p:pic>
        <p:nvPicPr>
          <p:cNvPr id="173" name="Picture 2" descr=""/>
          <p:cNvPicPr/>
          <p:nvPr/>
        </p:nvPicPr>
        <p:blipFill>
          <a:blip r:embed="rId2"/>
          <a:stretch/>
        </p:blipFill>
        <p:spPr>
          <a:xfrm>
            <a:off x="316080" y="1831320"/>
            <a:ext cx="2925000" cy="1518840"/>
          </a:xfrm>
          <a:prstGeom prst="rect">
            <a:avLst/>
          </a:prstGeom>
          <a:ln>
            <a:noFill/>
          </a:ln>
        </p:spPr>
      </p:pic>
      <p:pic>
        <p:nvPicPr>
          <p:cNvPr id="174" name="Picture 3" descr=""/>
          <p:cNvPicPr/>
          <p:nvPr/>
        </p:nvPicPr>
        <p:blipFill>
          <a:blip r:embed="rId3"/>
          <a:stretch/>
        </p:blipFill>
        <p:spPr>
          <a:xfrm>
            <a:off x="4568040" y="3607560"/>
            <a:ext cx="2925000" cy="1946160"/>
          </a:xfrm>
          <a:prstGeom prst="rect">
            <a:avLst/>
          </a:prstGeom>
          <a:ln>
            <a:noFill/>
          </a:ln>
        </p:spPr>
      </p:pic>
      <p:pic>
        <p:nvPicPr>
          <p:cNvPr id="175" name="Picture 4" descr=""/>
          <p:cNvPicPr/>
          <p:nvPr/>
        </p:nvPicPr>
        <p:blipFill>
          <a:blip r:embed="rId4"/>
          <a:stretch/>
        </p:blipFill>
        <p:spPr>
          <a:xfrm>
            <a:off x="331920" y="3345480"/>
            <a:ext cx="2925000" cy="2408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nodeType="afterEffect" fill="hold" presetClass="entr" presetID="2" presetSubtype="8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" dur="75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75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nodeType="afterEffect" fill="hold" presetClass="entr" presetID="2" presetSubtype="8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7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7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nodeType="afterEffect" fill="hold" presetClass="entr" presetID="2" presetSubtype="8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" dur="75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" dur="75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468360" y="168120"/>
            <a:ext cx="9070560" cy="281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Cyberbullying has been manifesting our youth for quite sometime, due to them being involved in one form of social media communication or another.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Sarcasm which the use of irony to mock or convey contempt.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177" name="Picture 3" descr=""/>
          <p:cNvPicPr/>
          <p:nvPr/>
        </p:nvPicPr>
        <p:blipFill>
          <a:blip r:embed="rId1"/>
          <a:stretch/>
        </p:blipFill>
        <p:spPr>
          <a:xfrm>
            <a:off x="6869160" y="3183840"/>
            <a:ext cx="2925000" cy="1644840"/>
          </a:xfrm>
          <a:prstGeom prst="rect">
            <a:avLst/>
          </a:prstGeom>
          <a:ln>
            <a:noFill/>
          </a:ln>
        </p:spPr>
      </p:pic>
      <p:pic>
        <p:nvPicPr>
          <p:cNvPr id="178" name="Picture 4" descr=""/>
          <p:cNvPicPr/>
          <p:nvPr/>
        </p:nvPicPr>
        <p:blipFill>
          <a:blip r:embed="rId2"/>
          <a:stretch/>
        </p:blipFill>
        <p:spPr>
          <a:xfrm>
            <a:off x="468360" y="3245040"/>
            <a:ext cx="2925000" cy="1522800"/>
          </a:xfrm>
          <a:prstGeom prst="rect">
            <a:avLst/>
          </a:prstGeom>
          <a:ln>
            <a:noFill/>
          </a:ln>
        </p:spPr>
      </p:pic>
      <p:pic>
        <p:nvPicPr>
          <p:cNvPr id="179" name="Picture 2" descr=""/>
          <p:cNvPicPr/>
          <p:nvPr/>
        </p:nvPicPr>
        <p:blipFill>
          <a:blip r:embed="rId3"/>
          <a:stretch/>
        </p:blipFill>
        <p:spPr>
          <a:xfrm>
            <a:off x="3778200" y="3183840"/>
            <a:ext cx="2708640" cy="2234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8" dur="indefinite" restart="never" nodeType="tmRoot">
          <p:childTnLst>
            <p:seq>
              <p:cTn id="29" dur="indefinite" nodeType="mainSeq">
                <p:childTnLst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nodeType="afterEffect" fill="hold" presetClass="entr" presetID="2" presetSubtype="8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75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75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250"/>
                            </p:stCondLst>
                            <p:childTnLst>
                              <p:par>
                                <p:cTn id="42" nodeType="afterEffect" fill="hold" presetClass="entr" presetID="2" presetSubtype="8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4" dur="75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" dur="75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nodeType="afterEffect" fill="hold" presetClass="entr" presetID="2" presetSubtype="8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" dur="75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75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750"/>
                            </p:stCondLst>
                            <p:childTnLst>
                              <p:par>
                                <p:cTn id="52" nodeType="afterEffect" fill="hold" presetClass="entr" presetID="2" presetSubtype="8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4" dur="750" fill="hold"/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5" dur="750" fill="hold"/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503640" y="225720"/>
            <a:ext cx="9070560" cy="438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More than 1 in 3 young people have experienced cyber threats online.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Over 25 percent of adolescents and teens have been bullied repeatedly through their cell phones or the Internet.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773280" y="5078880"/>
            <a:ext cx="8228520" cy="54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National Crime Prevention Council, “Cyberbullying”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i-SAFE Inc., “Cyber Bullying: Statistics and Tips”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Richard Webster, Harford County Examiner, “From cyber bullying to sexting: What on your kids’ cell?”</a:t>
            </a: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56" dur="indefinite" restart="never" nodeType="tmRoot">
          <p:childTnLst>
            <p:seq>
              <p:cTn id="5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529560" y="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d1c24"/>
                </a:solidFill>
                <a:latin typeface="Arial"/>
                <a:ea typeface="DejaVu Sans"/>
              </a:rPr>
              <a:t>Related Work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-274320" y="274320"/>
            <a:ext cx="9878400" cy="456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3"/>
          <p:cNvSpPr/>
          <p:nvPr/>
        </p:nvSpPr>
        <p:spPr>
          <a:xfrm>
            <a:off x="457200" y="946080"/>
            <a:ext cx="2376720" cy="3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Motivation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5" name="CustomShape 4"/>
          <p:cNvSpPr/>
          <p:nvPr/>
        </p:nvSpPr>
        <p:spPr>
          <a:xfrm>
            <a:off x="457200" y="2214000"/>
            <a:ext cx="2376720" cy="3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Main Problem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6" name="CustomShape 5"/>
          <p:cNvSpPr/>
          <p:nvPr/>
        </p:nvSpPr>
        <p:spPr>
          <a:xfrm>
            <a:off x="457200" y="3375360"/>
            <a:ext cx="2376720" cy="3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Contribution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7" name="CustomShape 6"/>
          <p:cNvSpPr/>
          <p:nvPr/>
        </p:nvSpPr>
        <p:spPr>
          <a:xfrm>
            <a:off x="457200" y="4389120"/>
            <a:ext cx="2376720" cy="3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Precision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8" name="CustomShape 7"/>
          <p:cNvSpPr/>
          <p:nvPr/>
        </p:nvSpPr>
        <p:spPr>
          <a:xfrm>
            <a:off x="365760" y="1371600"/>
            <a:ext cx="987552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Most of the technical studies have focused on the detection of cyberbullying through identifying harassing comments rather than preventing the incidents by detecting the bullies.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9" name="CustomShape 8"/>
          <p:cNvSpPr/>
          <p:nvPr/>
        </p:nvSpPr>
        <p:spPr>
          <a:xfrm>
            <a:off x="640080" y="3805200"/>
            <a:ext cx="923508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They used three machine learning methods: a Naive Bayes classiﬁer, a classiﬁer based on decision trees and Support Vector Machines (SVM) with a linear kernel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0" name="CustomShape 9"/>
          <p:cNvSpPr/>
          <p:nvPr/>
        </p:nvSpPr>
        <p:spPr>
          <a:xfrm>
            <a:off x="548640" y="4754880"/>
            <a:ext cx="822888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discrimination capacity of the MCES was 0.72..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1" name="TextShape 10"/>
          <p:cNvSpPr txBox="1"/>
          <p:nvPr/>
        </p:nvSpPr>
        <p:spPr>
          <a:xfrm>
            <a:off x="573840" y="2707920"/>
            <a:ext cx="950688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They focused on the detection of bully users in online social networks and the efficiency of both expert systems and machine learning models for identifying the potential bully users. 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8" dur="indefinite" restart="never" nodeType="tmRoot">
          <p:childTnLst>
            <p:seq>
              <p:cTn id="5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529560" y="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d1c24"/>
                </a:solidFill>
                <a:latin typeface="Arial"/>
                <a:ea typeface="DejaVu Sans"/>
              </a:rPr>
              <a:t>Related Work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113760" y="1021680"/>
            <a:ext cx="9878400" cy="456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3"/>
          <p:cNvSpPr/>
          <p:nvPr/>
        </p:nvSpPr>
        <p:spPr>
          <a:xfrm>
            <a:off x="457200" y="946080"/>
            <a:ext cx="2376720" cy="3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Motivation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5" name="CustomShape 4"/>
          <p:cNvSpPr/>
          <p:nvPr/>
        </p:nvSpPr>
        <p:spPr>
          <a:xfrm>
            <a:off x="457200" y="2214000"/>
            <a:ext cx="2376720" cy="3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Main Problem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6" name="CustomShape 5"/>
          <p:cNvSpPr/>
          <p:nvPr/>
        </p:nvSpPr>
        <p:spPr>
          <a:xfrm>
            <a:off x="457200" y="3375360"/>
            <a:ext cx="2376720" cy="3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Contribution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7" name="CustomShape 6"/>
          <p:cNvSpPr/>
          <p:nvPr/>
        </p:nvSpPr>
        <p:spPr>
          <a:xfrm>
            <a:off x="457200" y="4389120"/>
            <a:ext cx="2376720" cy="3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Precision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8" name="CustomShape 7"/>
          <p:cNvSpPr/>
          <p:nvPr/>
        </p:nvSpPr>
        <p:spPr>
          <a:xfrm>
            <a:off x="731520" y="1371600"/>
            <a:ext cx="926064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There is an enormous amount of information to manually flag offensive comments or posts. So an automatic classifier that is fast and effective is needed to solve this problem.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CustomShape 8"/>
          <p:cNvSpPr/>
          <p:nvPr/>
        </p:nvSpPr>
        <p:spPr>
          <a:xfrm>
            <a:off x="731520" y="2587680"/>
            <a:ext cx="822888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There are challenges like: special characters in comments and the detection of insults and offensive comments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0" name="CustomShape 9"/>
          <p:cNvSpPr/>
          <p:nvPr/>
        </p:nvSpPr>
        <p:spPr>
          <a:xfrm>
            <a:off x="640080" y="3805200"/>
            <a:ext cx="822888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They proposed 2 new hypotheses for detecting cyberbullying and it has increased the precision by 4 percent.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1" name="CustomShape 10"/>
          <p:cNvSpPr/>
          <p:nvPr/>
        </p:nvSpPr>
        <p:spPr>
          <a:xfrm>
            <a:off x="548640" y="4754880"/>
            <a:ext cx="822888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70.0% precision using SVM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64.0% precision using logistic regression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60" dur="indefinite" restart="never" nodeType="tmRoot">
          <p:childTnLst>
            <p:seq>
              <p:cTn id="6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503640" y="22572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d1c24"/>
                </a:solidFill>
                <a:latin typeface="Arial"/>
                <a:ea typeface="DejaVu Sans"/>
              </a:rPr>
              <a:t>Problem Statement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91080" y="1828440"/>
            <a:ext cx="9965880" cy="338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TextShape 3"/>
          <p:cNvSpPr txBox="1"/>
          <p:nvPr/>
        </p:nvSpPr>
        <p:spPr>
          <a:xfrm>
            <a:off x="822960" y="1355400"/>
            <a:ext cx="8595360" cy="367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Data in the internet nowadays are too huge to be monitored manually by humans to detect cyberbullying.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In previous cyberbullying detection frameworks there has been a problem in detecting false positive cyberbullyings cases. 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So we aim to Enhance the accuracy of cyberbullying detection using natural language processing and contextual analysis. 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In cyberbullying detection frameworks they cant detect sarcasm so we aim to detect sarcasm along with cyberbullying.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62" dur="indefinite" restart="never" nodeType="tmRoot">
          <p:childTnLst>
            <p:seq>
              <p:cTn id="6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365760" y="240840"/>
            <a:ext cx="8840160" cy="12222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2980" spc="-1" strike="noStrike" cap="all">
                <a:solidFill>
                  <a:srgbClr val="ed1c24"/>
                </a:solidFill>
                <a:latin typeface="Tw Cen MT"/>
              </a:rPr>
              <a:t>Pre-processing text  (Noise Removal)</a:t>
            </a:r>
            <a:endParaRPr b="0" lang="en-US" sz="2980" spc="-1" strike="noStrike">
              <a:solidFill>
                <a:srgbClr val="ed1c24"/>
              </a:solidFill>
              <a:latin typeface="Tw Cen MT"/>
            </a:endParaRPr>
          </a:p>
        </p:txBody>
      </p:sp>
      <p:grpSp>
        <p:nvGrpSpPr>
          <p:cNvPr id="206" name="Group 2"/>
          <p:cNvGrpSpPr/>
          <p:nvPr/>
        </p:nvGrpSpPr>
        <p:grpSpPr>
          <a:xfrm>
            <a:off x="943920" y="1860120"/>
            <a:ext cx="8190000" cy="2928240"/>
            <a:chOff x="943920" y="1860120"/>
            <a:chExt cx="8190000" cy="2928240"/>
          </a:xfrm>
        </p:grpSpPr>
        <p:sp>
          <p:nvSpPr>
            <p:cNvPr id="207" name="CustomShape 3"/>
            <p:cNvSpPr/>
            <p:nvPr/>
          </p:nvSpPr>
          <p:spPr>
            <a:xfrm>
              <a:off x="943920" y="1860120"/>
              <a:ext cx="6552000" cy="644040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chemeClr val="dk2">
                    <a:hueOff val="0"/>
                    <a:satOff val="0"/>
                    <a:lumOff val="0"/>
                    <a:alphaOff val="0"/>
                    <a:tint val="94000"/>
                    <a:satMod val="105000"/>
                    <a:lumMod val="102000"/>
                  </a:schemeClr>
                </a:gs>
                <a:gs pos="100000">
                  <a:schemeClr val="dk2">
                    <a:hueOff val="0"/>
                    <a:satOff val="0"/>
                    <a:lumOff val="0"/>
                    <a:alphaOff val="0"/>
                    <a:shade val="74000"/>
                    <a:satMod val="128000"/>
                    <a:lumMod val="100000"/>
                  </a:schemeClr>
                </a:gs>
              </a:gsLst>
              <a:lin ang="5400000"/>
            </a:gradFill>
            <a:ln>
              <a:noFill/>
            </a:ln>
            <a:scene3d>
              <a:camera prst="orthographicFront"/>
              <a:lightRig dir="t" rig="flat"/>
            </a:scene3d>
            <a:sp3d prstMaterial="plastic">
              <a:bevelT w="120900" h="88900"/>
              <a:bevelB prst="angle" w="88900" h="31750"/>
            </a:sp3d>
          </p:spPr>
          <p:style>
            <a:lnRef idx="0"/>
            <a:fillRef idx="0"/>
            <a:effectRef idx="2"/>
            <a:fontRef idx="minor"/>
          </p:style>
          <p:txBody>
            <a:bodyPr lIns="83520" rIns="64800" tIns="83520" bIns="83880" anchor="ctr"/>
            <a:p>
              <a:pPr>
                <a:lnSpc>
                  <a:spcPct val="90000"/>
                </a:lnSpc>
                <a:spcAft>
                  <a:spcPts val="595"/>
                </a:spcAft>
              </a:pPr>
              <a:r>
                <a:rPr b="0" lang="en-US" sz="1700" spc="-1" strike="noStrike">
                  <a:solidFill>
                    <a:srgbClr val="ffffff"/>
                  </a:solidFill>
                  <a:latin typeface="Tw Cen MT"/>
                </a:rPr>
                <a:t>Strip HTML</a:t>
              </a:r>
              <a:endParaRPr b="0" lang="en-US" sz="1700" spc="-1" strike="noStrike">
                <a:latin typeface="Arial"/>
              </a:endParaRPr>
            </a:p>
            <a:p>
              <a:pPr lvl="1" marL="114480" indent="-114120">
                <a:lnSpc>
                  <a:spcPct val="90000"/>
                </a:lnSpc>
                <a:spcAft>
                  <a:spcPts val="196"/>
                </a:spcAft>
                <a:buClr>
                  <a:srgbClr val="ffffff"/>
                </a:buClr>
                <a:buFont typeface="Symbol" charset="2"/>
                <a:buChar char=""/>
              </a:pPr>
              <a:r>
                <a:rPr b="0" lang="en-US" sz="1300" spc="-1" strike="noStrike">
                  <a:solidFill>
                    <a:srgbClr val="ffffff"/>
                  </a:solidFill>
                  <a:latin typeface="Tw Cen MT"/>
                </a:rPr>
                <a:t>	</a:t>
              </a:r>
              <a:r>
                <a:rPr b="0" lang="en-US" sz="1300" spc="-1" strike="noStrike">
                  <a:solidFill>
                    <a:srgbClr val="ffffff"/>
                  </a:solidFill>
                  <a:latin typeface="Tw Cen MT"/>
                </a:rPr>
                <a:t>THIS IS A TEST MESSAGE \n</a:t>
              </a:r>
              <a:endParaRPr b="0" lang="en-US" sz="1300" spc="-1" strike="noStrike">
                <a:latin typeface="Arial"/>
              </a:endParaRPr>
            </a:p>
          </p:txBody>
        </p:sp>
        <p:sp>
          <p:nvSpPr>
            <p:cNvPr id="208" name="CustomShape 4"/>
            <p:cNvSpPr/>
            <p:nvPr/>
          </p:nvSpPr>
          <p:spPr>
            <a:xfrm>
              <a:off x="1492560" y="2621520"/>
              <a:ext cx="6552000" cy="644040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chemeClr val="dk2">
                    <a:hueOff val="0"/>
                    <a:satOff val="0"/>
                    <a:lumOff val="0"/>
                    <a:alphaOff val="0"/>
                    <a:tint val="94000"/>
                    <a:satMod val="105000"/>
                    <a:lumMod val="102000"/>
                  </a:schemeClr>
                </a:gs>
                <a:gs pos="100000">
                  <a:schemeClr val="dk2">
                    <a:hueOff val="0"/>
                    <a:satOff val="0"/>
                    <a:lumOff val="0"/>
                    <a:alphaOff val="0"/>
                    <a:shade val="74000"/>
                    <a:satMod val="128000"/>
                    <a:lumMod val="100000"/>
                  </a:schemeClr>
                </a:gs>
              </a:gsLst>
              <a:lin ang="5400000"/>
            </a:gradFill>
            <a:ln>
              <a:noFill/>
            </a:ln>
            <a:scene3d>
              <a:camera prst="orthographicFront"/>
              <a:lightRig dir="t" rig="flat"/>
            </a:scene3d>
            <a:sp3d prstMaterial="plastic">
              <a:bevelT w="120900" h="88900"/>
              <a:bevelB prst="angle" w="88900" h="31750"/>
            </a:sp3d>
          </p:spPr>
          <p:style>
            <a:lnRef idx="0"/>
            <a:fillRef idx="0"/>
            <a:effectRef idx="2"/>
            <a:fontRef idx="minor"/>
          </p:style>
          <p:txBody>
            <a:bodyPr lIns="83520" rIns="64800" tIns="83520" bIns="83880" anchor="ctr"/>
            <a:p>
              <a:pPr>
                <a:lnSpc>
                  <a:spcPct val="90000"/>
                </a:lnSpc>
                <a:spcAft>
                  <a:spcPts val="595"/>
                </a:spcAft>
              </a:pPr>
              <a:r>
                <a:rPr b="0" lang="en-US" sz="1700" spc="-1" strike="noStrike">
                  <a:solidFill>
                    <a:srgbClr val="ffffff"/>
                  </a:solidFill>
                  <a:latin typeface="Tw Cen MT"/>
                </a:rPr>
                <a:t>Remove Encoding Parts</a:t>
              </a:r>
              <a:endParaRPr b="0" lang="en-US" sz="1700" spc="-1" strike="noStrike">
                <a:latin typeface="Arial"/>
              </a:endParaRPr>
            </a:p>
            <a:p>
              <a:pPr lvl="1" marL="114480" indent="-114120">
                <a:lnSpc>
                  <a:spcPct val="90000"/>
                </a:lnSpc>
                <a:spcAft>
                  <a:spcPts val="196"/>
                </a:spcAft>
                <a:buClr>
                  <a:srgbClr val="ffffff"/>
                </a:buClr>
                <a:buFont typeface="Symbol" charset="2"/>
                <a:buChar char=""/>
              </a:pPr>
              <a:r>
                <a:rPr b="0" lang="en-US" sz="1300" spc="-1" strike="noStrike">
                  <a:solidFill>
                    <a:srgbClr val="ffffff"/>
                  </a:solidFill>
                  <a:latin typeface="Tw Cen MT"/>
                </a:rPr>
                <a:t>	</a:t>
              </a:r>
              <a:r>
                <a:rPr b="0" lang="en-US" sz="1300" spc="-1" strike="noStrike">
                  <a:solidFill>
                    <a:srgbClr val="ffffff"/>
                  </a:solidFill>
                  <a:latin typeface="Tw Cen MT"/>
                </a:rPr>
                <a:t>THIS IS A TEST MESSAGE</a:t>
              </a:r>
              <a:endParaRPr b="0" lang="en-US" sz="1300" spc="-1" strike="noStrike">
                <a:latin typeface="Arial"/>
              </a:endParaRPr>
            </a:p>
          </p:txBody>
        </p:sp>
        <p:sp>
          <p:nvSpPr>
            <p:cNvPr id="209" name="CustomShape 5"/>
            <p:cNvSpPr/>
            <p:nvPr/>
          </p:nvSpPr>
          <p:spPr>
            <a:xfrm>
              <a:off x="2032920" y="3382920"/>
              <a:ext cx="6552000" cy="644040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chemeClr val="dk2">
                    <a:hueOff val="0"/>
                    <a:satOff val="0"/>
                    <a:lumOff val="0"/>
                    <a:alphaOff val="0"/>
                    <a:tint val="94000"/>
                    <a:satMod val="105000"/>
                    <a:lumMod val="102000"/>
                  </a:schemeClr>
                </a:gs>
                <a:gs pos="100000">
                  <a:schemeClr val="dk2">
                    <a:hueOff val="0"/>
                    <a:satOff val="0"/>
                    <a:lumOff val="0"/>
                    <a:alphaOff val="0"/>
                    <a:shade val="74000"/>
                    <a:satMod val="128000"/>
                    <a:lumMod val="100000"/>
                  </a:schemeClr>
                </a:gs>
              </a:gsLst>
              <a:lin ang="5400000"/>
            </a:gradFill>
            <a:ln>
              <a:noFill/>
            </a:ln>
            <a:scene3d>
              <a:camera prst="orthographicFront"/>
              <a:lightRig dir="t" rig="flat"/>
            </a:scene3d>
            <a:sp3d prstMaterial="plastic">
              <a:bevelT w="120900" h="88900"/>
              <a:bevelB prst="angle" w="88900" h="31750"/>
            </a:sp3d>
          </p:spPr>
          <p:style>
            <a:lnRef idx="0"/>
            <a:fillRef idx="0"/>
            <a:effectRef idx="2"/>
            <a:fontRef idx="minor"/>
          </p:style>
          <p:txBody>
            <a:bodyPr lIns="83520" rIns="64800" tIns="83520" bIns="83880" anchor="ctr"/>
            <a:p>
              <a:pPr>
                <a:lnSpc>
                  <a:spcPct val="90000"/>
                </a:lnSpc>
                <a:spcAft>
                  <a:spcPts val="595"/>
                </a:spcAft>
              </a:pPr>
              <a:r>
                <a:rPr b="0" lang="en-US" sz="1700" spc="-1" strike="noStrike">
                  <a:solidFill>
                    <a:srgbClr val="ffffff"/>
                  </a:solidFill>
                  <a:latin typeface="Tw Cen MT"/>
                </a:rPr>
                <a:t>Lower Text</a:t>
              </a:r>
              <a:endParaRPr b="0" lang="en-US" sz="1700" spc="-1" strike="noStrike">
                <a:latin typeface="Arial"/>
              </a:endParaRPr>
            </a:p>
            <a:p>
              <a:pPr lvl="1" marL="114480" indent="-114120">
                <a:lnSpc>
                  <a:spcPct val="90000"/>
                </a:lnSpc>
                <a:spcAft>
                  <a:spcPts val="196"/>
                </a:spcAft>
                <a:buClr>
                  <a:srgbClr val="ffffff"/>
                </a:buClr>
                <a:buFont typeface="Symbol" charset="2"/>
                <a:buChar char=""/>
              </a:pPr>
              <a:r>
                <a:rPr b="0" lang="en-US" sz="1300" spc="-1" strike="noStrike">
                  <a:solidFill>
                    <a:srgbClr val="ffffff"/>
                  </a:solidFill>
                  <a:latin typeface="Tw Cen MT"/>
                </a:rPr>
                <a:t>	</a:t>
              </a:r>
              <a:r>
                <a:rPr b="0" lang="en-US" sz="1300" spc="-1" strike="noStrike">
                  <a:solidFill>
                    <a:srgbClr val="ffffff"/>
                  </a:solidFill>
                  <a:latin typeface="Tw Cen MT"/>
                </a:rPr>
                <a:t>this is a test message</a:t>
              </a:r>
              <a:endParaRPr b="0" lang="en-US" sz="1300" spc="-1" strike="noStrike">
                <a:latin typeface="Arial"/>
              </a:endParaRPr>
            </a:p>
          </p:txBody>
        </p:sp>
        <p:sp>
          <p:nvSpPr>
            <p:cNvPr id="210" name="CustomShape 6"/>
            <p:cNvSpPr/>
            <p:nvPr/>
          </p:nvSpPr>
          <p:spPr>
            <a:xfrm>
              <a:off x="2581920" y="4144320"/>
              <a:ext cx="6552000" cy="644040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chemeClr val="dk2">
                    <a:hueOff val="0"/>
                    <a:satOff val="0"/>
                    <a:lumOff val="0"/>
                    <a:alphaOff val="0"/>
                    <a:tint val="94000"/>
                    <a:satMod val="105000"/>
                    <a:lumMod val="102000"/>
                  </a:schemeClr>
                </a:gs>
                <a:gs pos="100000">
                  <a:schemeClr val="dk2">
                    <a:hueOff val="0"/>
                    <a:satOff val="0"/>
                    <a:lumOff val="0"/>
                    <a:alphaOff val="0"/>
                    <a:shade val="74000"/>
                    <a:satMod val="128000"/>
                    <a:lumMod val="100000"/>
                  </a:schemeClr>
                </a:gs>
              </a:gsLst>
              <a:lin ang="5400000"/>
            </a:gradFill>
            <a:ln>
              <a:noFill/>
            </a:ln>
            <a:scene3d>
              <a:camera prst="orthographicFront"/>
              <a:lightRig dir="t" rig="flat"/>
            </a:scene3d>
            <a:sp3d prstMaterial="plastic">
              <a:bevelT w="120900" h="88900"/>
              <a:bevelB prst="angle" w="88900" h="31750"/>
            </a:sp3d>
          </p:spPr>
          <p:style>
            <a:lnRef idx="0"/>
            <a:fillRef idx="0"/>
            <a:effectRef idx="2"/>
            <a:fontRef idx="minor"/>
          </p:style>
          <p:txBody>
            <a:bodyPr lIns="83520" rIns="64800" tIns="83520" bIns="83880" anchor="ctr"/>
            <a:p>
              <a:pPr>
                <a:lnSpc>
                  <a:spcPct val="90000"/>
                </a:lnSpc>
                <a:spcAft>
                  <a:spcPts val="595"/>
                </a:spcAft>
              </a:pPr>
              <a:r>
                <a:rPr b="0" lang="en-US" sz="1700" spc="-1" strike="noStrike">
                  <a:solidFill>
                    <a:srgbClr val="ffffff"/>
                  </a:solidFill>
                  <a:latin typeface="Tw Cen MT"/>
                </a:rPr>
                <a:t>Tokenize Text</a:t>
              </a:r>
              <a:endParaRPr b="0" lang="en-US" sz="1700" spc="-1" strike="noStrike">
                <a:latin typeface="Arial"/>
              </a:endParaRPr>
            </a:p>
            <a:p>
              <a:pPr lvl="1" marL="114480" indent="-114120">
                <a:lnSpc>
                  <a:spcPct val="90000"/>
                </a:lnSpc>
                <a:spcAft>
                  <a:spcPts val="196"/>
                </a:spcAft>
                <a:buClr>
                  <a:srgbClr val="ffffff"/>
                </a:buClr>
                <a:buFont typeface="Symbol" charset="2"/>
                <a:buChar char=""/>
              </a:pPr>
              <a:r>
                <a:rPr b="0" lang="en-US" sz="1300" spc="-1" strike="noStrike">
                  <a:solidFill>
                    <a:srgbClr val="ffffff"/>
                  </a:solidFill>
                  <a:latin typeface="Tw Cen MT"/>
                </a:rPr>
                <a:t>	</a:t>
              </a:r>
              <a:r>
                <a:rPr b="0" lang="en-US" sz="1300" spc="-1" strike="noStrike">
                  <a:solidFill>
                    <a:srgbClr val="ffffff"/>
                  </a:solidFill>
                  <a:latin typeface="Tw Cen MT"/>
                </a:rPr>
                <a:t>[this , is , a , test , message]</a:t>
              </a:r>
              <a:endParaRPr b="0" lang="en-US" sz="1300" spc="-1" strike="noStrike">
                <a:latin typeface="Arial"/>
              </a:endParaRPr>
            </a:p>
          </p:txBody>
        </p:sp>
        <p:sp>
          <p:nvSpPr>
            <p:cNvPr id="211" name="CustomShape 7"/>
            <p:cNvSpPr/>
            <p:nvPr/>
          </p:nvSpPr>
          <p:spPr>
            <a:xfrm>
              <a:off x="7077240" y="2353320"/>
              <a:ext cx="418320" cy="418320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dk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solidFill>
              <a:round/>
            </a:ln>
            <a:scene3d>
              <a:camera prst="orthographicFront"/>
              <a:lightRig dir="t" rig="flat"/>
            </a:scene3d>
            <a:sp3d extrusionH="12700" z="190500" prstMaterial="plastic">
              <a:bevelT w="50800" h="50800"/>
            </a:sp3d>
          </p:spPr>
          <p:style>
            <a:lnRef idx="1"/>
            <a:fillRef idx="0"/>
            <a:effectRef idx="2"/>
            <a:fontRef idx="minor"/>
          </p:style>
        </p:sp>
        <p:sp>
          <p:nvSpPr>
            <p:cNvPr id="212" name="CustomShape 8"/>
            <p:cNvSpPr/>
            <p:nvPr/>
          </p:nvSpPr>
          <p:spPr>
            <a:xfrm>
              <a:off x="7626240" y="3114720"/>
              <a:ext cx="418320" cy="418320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dk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solidFill>
              <a:round/>
            </a:ln>
            <a:scene3d>
              <a:camera prst="orthographicFront"/>
              <a:lightRig dir="t" rig="flat"/>
            </a:scene3d>
            <a:sp3d extrusionH="12700" z="190500" prstMaterial="plastic">
              <a:bevelT w="50800" h="50800"/>
            </a:sp3d>
          </p:spPr>
          <p:style>
            <a:lnRef idx="1"/>
            <a:fillRef idx="0"/>
            <a:effectRef idx="2"/>
            <a:fontRef idx="minor"/>
          </p:style>
        </p:sp>
        <p:sp>
          <p:nvSpPr>
            <p:cNvPr id="213" name="CustomShape 9"/>
            <p:cNvSpPr/>
            <p:nvPr/>
          </p:nvSpPr>
          <p:spPr>
            <a:xfrm>
              <a:off x="8166600" y="3876120"/>
              <a:ext cx="418320" cy="418320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dk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solidFill>
              <a:round/>
            </a:ln>
            <a:scene3d>
              <a:camera prst="orthographicFront"/>
              <a:lightRig dir="t" rig="flat"/>
            </a:scene3d>
            <a:sp3d extrusionH="12700" z="190500" prstMaterial="plastic">
              <a:bevelT w="50800" h="50800"/>
            </a:sp3d>
          </p:spPr>
          <p:style>
            <a:lnRef idx="1"/>
            <a:fillRef idx="0"/>
            <a:effectRef idx="2"/>
            <a:fontRef idx="minor"/>
          </p:style>
        </p:sp>
      </p:grpSp>
      <p:grpSp>
        <p:nvGrpSpPr>
          <p:cNvPr id="214" name="Group 10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215" name="CustomShape 11"/>
          <p:cNvSpPr/>
          <p:nvPr/>
        </p:nvSpPr>
        <p:spPr>
          <a:xfrm>
            <a:off x="2434680" y="1294920"/>
            <a:ext cx="524700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990" spc="-1" strike="noStrike">
                <a:solidFill>
                  <a:srgbClr val="000000"/>
                </a:solidFill>
                <a:latin typeface="Tw Cen MT"/>
              </a:rPr>
              <a:t>&lt;h1&gt;THIS IS A TEST MESSAGE \N&lt;/h1&gt;</a:t>
            </a:r>
            <a:endParaRPr b="0" lang="en-US" sz="1990" spc="-1" strike="noStrike">
              <a:latin typeface="Arial"/>
            </a:endParaRPr>
          </a:p>
        </p:txBody>
      </p:sp>
    </p:spTree>
  </p:cSld>
  <p:timing>
    <p:tnLst>
      <p:par>
        <p:cTn id="64" dur="indefinite" restart="never" nodeType="tmRoot">
          <p:childTnLst>
            <p:seq>
              <p:cTn id="6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1041</TotalTime>
  <Application>LibreOffice/6.0.4.2$Windows_X86_64 LibreOffice_project/9b0d9b32d5dcda91d2f1a96dc04c645c450872bf</Application>
  <Words>368</Words>
  <Paragraphs>75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2018-09-17T19:52:58Z</dcterms:created>
  <dc:creator/>
  <dc:description/>
  <dc:language>en-US</dc:language>
  <cp:lastModifiedBy/>
  <dcterms:modified xsi:type="dcterms:W3CDTF">2018-09-25T06:14:51Z</dcterms:modified>
  <cp:revision>27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