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036CD4-C0E1-4498-8889-9BB59650C70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405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2840" cy="377100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FAE8971-DF4B-4679-81AE-09C88227D40E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5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grpSp>
        <p:nvGrpSpPr>
          <p:cNvPr id="39" name="Group 1"/>
          <p:cNvGrpSpPr/>
          <p:nvPr/>
        </p:nvGrpSpPr>
        <p:grpSpPr>
          <a:xfrm>
            <a:off x="-11880" y="0"/>
            <a:ext cx="9965520" cy="5669640"/>
            <a:chOff x="-11880" y="0"/>
            <a:chExt cx="9965520" cy="5669640"/>
          </a:xfrm>
        </p:grpSpPr>
        <p:grpSp>
          <p:nvGrpSpPr>
            <p:cNvPr id="40" name="Group 2"/>
            <p:cNvGrpSpPr/>
            <p:nvPr/>
          </p:nvGrpSpPr>
          <p:grpSpPr>
            <a:xfrm>
              <a:off x="-11880" y="0"/>
              <a:ext cx="1008360" cy="5669640"/>
              <a:chOff x="-11880" y="0"/>
              <a:chExt cx="1008360" cy="5669640"/>
            </a:xfrm>
          </p:grpSpPr>
          <p:sp>
            <p:nvSpPr>
              <p:cNvPr id="41" name="CustomShape 3"/>
              <p:cNvSpPr/>
              <p:nvPr/>
            </p:nvSpPr>
            <p:spPr>
              <a:xfrm>
                <a:off x="94680" y="3960"/>
                <a:ext cx="18720" cy="180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4"/>
              <p:cNvSpPr/>
              <p:nvPr/>
            </p:nvSpPr>
            <p:spPr>
              <a:xfrm>
                <a:off x="27720" y="179964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"/>
              <p:cNvSpPr/>
              <p:nvPr/>
            </p:nvSpPr>
            <p:spPr>
              <a:xfrm>
                <a:off x="23760" y="3324960"/>
                <a:ext cx="15660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6"/>
              <p:cNvSpPr/>
              <p:nvPr/>
            </p:nvSpPr>
            <p:spPr>
              <a:xfrm>
                <a:off x="165240" y="3960"/>
                <a:ext cx="304920" cy="1496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>
                <a:off x="416160" y="1489680"/>
                <a:ext cx="15660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8"/>
              <p:cNvSpPr/>
              <p:nvPr/>
            </p:nvSpPr>
            <p:spPr>
              <a:xfrm>
                <a:off x="236160" y="3960"/>
                <a:ext cx="304920" cy="1181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9"/>
              <p:cNvSpPr/>
              <p:nvPr/>
            </p:nvSpPr>
            <p:spPr>
              <a:xfrm>
                <a:off x="451440" y="0"/>
                <a:ext cx="124920" cy="75384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10"/>
              <p:cNvSpPr/>
              <p:nvPr/>
            </p:nvSpPr>
            <p:spPr>
              <a:xfrm>
                <a:off x="487080" y="117468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11"/>
              <p:cNvSpPr/>
              <p:nvPr/>
            </p:nvSpPr>
            <p:spPr>
              <a:xfrm>
                <a:off x="487080" y="74700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12"/>
              <p:cNvSpPr/>
              <p:nvPr/>
            </p:nvSpPr>
            <p:spPr>
              <a:xfrm>
                <a:off x="530280" y="0"/>
                <a:ext cx="34812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/>
              <p:cNvSpPr/>
              <p:nvPr/>
            </p:nvSpPr>
            <p:spPr>
              <a:xfrm>
                <a:off x="843840" y="404280"/>
                <a:ext cx="132840" cy="12096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Line 14"/>
              <p:cNvSpPr/>
              <p:nvPr/>
            </p:nvSpPr>
            <p:spPr>
              <a:xfrm>
                <a:off x="-3240" y="75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>
                <a:off x="7920" y="1489680"/>
                <a:ext cx="10116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>
                <a:off x="-7920" y="2935080"/>
                <a:ext cx="120960" cy="39672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17"/>
              <p:cNvSpPr/>
              <p:nvPr/>
            </p:nvSpPr>
            <p:spPr>
              <a:xfrm>
                <a:off x="106200" y="1143360"/>
                <a:ext cx="117000" cy="39276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18"/>
              <p:cNvSpPr/>
              <p:nvPr/>
            </p:nvSpPr>
            <p:spPr>
              <a:xfrm>
                <a:off x="169200" y="1529280"/>
                <a:ext cx="936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19"/>
              <p:cNvSpPr/>
              <p:nvPr/>
            </p:nvSpPr>
            <p:spPr>
              <a:xfrm>
                <a:off x="110160" y="3855240"/>
                <a:ext cx="18720" cy="180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20"/>
              <p:cNvSpPr/>
              <p:nvPr/>
            </p:nvSpPr>
            <p:spPr>
              <a:xfrm>
                <a:off x="185040" y="4168800"/>
                <a:ext cx="304920" cy="14886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21"/>
              <p:cNvSpPr/>
              <p:nvPr/>
            </p:nvSpPr>
            <p:spPr>
              <a:xfrm>
                <a:off x="43200" y="370548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22"/>
              <p:cNvSpPr/>
              <p:nvPr/>
            </p:nvSpPr>
            <p:spPr>
              <a:xfrm>
                <a:off x="-11880" y="4653360"/>
                <a:ext cx="69840" cy="10044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23"/>
              <p:cNvSpPr/>
              <p:nvPr/>
            </p:nvSpPr>
            <p:spPr>
              <a:xfrm>
                <a:off x="435600" y="4024440"/>
                <a:ext cx="15660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24"/>
              <p:cNvSpPr/>
              <p:nvPr/>
            </p:nvSpPr>
            <p:spPr>
              <a:xfrm>
                <a:off x="255960" y="4483800"/>
                <a:ext cx="308520" cy="117756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25"/>
              <p:cNvSpPr/>
              <p:nvPr/>
            </p:nvSpPr>
            <p:spPr>
              <a:xfrm>
                <a:off x="471240" y="4915800"/>
                <a:ext cx="124920" cy="75384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26"/>
              <p:cNvSpPr/>
              <p:nvPr/>
            </p:nvSpPr>
            <p:spPr>
              <a:xfrm>
                <a:off x="506520" y="433836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27"/>
              <p:cNvSpPr/>
              <p:nvPr/>
            </p:nvSpPr>
            <p:spPr>
              <a:xfrm>
                <a:off x="506520" y="4766040"/>
                <a:ext cx="15660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28"/>
              <p:cNvSpPr/>
              <p:nvPr/>
            </p:nvSpPr>
            <p:spPr>
              <a:xfrm>
                <a:off x="554040" y="5234760"/>
                <a:ext cx="34416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29"/>
              <p:cNvSpPr/>
              <p:nvPr/>
            </p:nvSpPr>
            <p:spPr>
              <a:xfrm>
                <a:off x="867600" y="5144040"/>
                <a:ext cx="128880" cy="1209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" name="Group 30"/>
            <p:cNvGrpSpPr/>
            <p:nvPr/>
          </p:nvGrpSpPr>
          <p:grpSpPr>
            <a:xfrm>
              <a:off x="9396720" y="0"/>
              <a:ext cx="556920" cy="5661720"/>
              <a:chOff x="9396720" y="0"/>
              <a:chExt cx="556920" cy="5661720"/>
            </a:xfrm>
          </p:grpSpPr>
          <p:sp>
            <p:nvSpPr>
              <p:cNvPr id="69" name="CustomShape 31"/>
              <p:cNvSpPr/>
              <p:nvPr/>
            </p:nvSpPr>
            <p:spPr>
              <a:xfrm>
                <a:off x="9495360" y="0"/>
                <a:ext cx="344160" cy="4230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32"/>
              <p:cNvSpPr/>
              <p:nvPr/>
            </p:nvSpPr>
            <p:spPr>
              <a:xfrm>
                <a:off x="9396720" y="392400"/>
                <a:ext cx="12888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33"/>
              <p:cNvSpPr/>
              <p:nvPr/>
            </p:nvSpPr>
            <p:spPr>
              <a:xfrm>
                <a:off x="9617400" y="1273320"/>
                <a:ext cx="15516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34"/>
              <p:cNvSpPr/>
              <p:nvPr/>
            </p:nvSpPr>
            <p:spPr>
              <a:xfrm>
                <a:off x="9534600" y="4708440"/>
                <a:ext cx="245520" cy="9532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35"/>
              <p:cNvSpPr/>
              <p:nvPr/>
            </p:nvSpPr>
            <p:spPr>
              <a:xfrm>
                <a:off x="9734040" y="4590360"/>
                <a:ext cx="12888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36"/>
              <p:cNvSpPr/>
              <p:nvPr/>
            </p:nvSpPr>
            <p:spPr>
              <a:xfrm>
                <a:off x="9682920" y="3960"/>
                <a:ext cx="250920" cy="12762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9621360" y="4024440"/>
                <a:ext cx="1551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CustomShape 38"/>
              <p:cNvSpPr/>
              <p:nvPr/>
            </p:nvSpPr>
            <p:spPr>
              <a:xfrm>
                <a:off x="9459720" y="4172760"/>
                <a:ext cx="253440" cy="14886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9797040" y="5305680"/>
                <a:ext cx="15660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CustomShape 40"/>
              <p:cNvSpPr/>
              <p:nvPr/>
            </p:nvSpPr>
            <p:spPr>
              <a:xfrm>
                <a:off x="9871920" y="5454000"/>
                <a:ext cx="18720" cy="207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9" name="PlaceHolder 4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4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078200" cy="429660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99800" y="4251960"/>
            <a:ext cx="2175120" cy="16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735440" y="4389120"/>
            <a:ext cx="294552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731040" y="3443760"/>
            <a:ext cx="660060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861680" y="4586040"/>
            <a:ext cx="1991160" cy="95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1440" y="270720"/>
            <a:ext cx="9041760" cy="12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Pre-processing text  (Noise Removal)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771120" y="2103120"/>
            <a:ext cx="8189280" cy="2927520"/>
            <a:chOff x="771120" y="2103120"/>
            <a:chExt cx="8189280" cy="2927520"/>
          </a:xfrm>
        </p:grpSpPr>
        <p:sp>
          <p:nvSpPr>
            <p:cNvPr id="221" name="CustomShape 3"/>
            <p:cNvSpPr/>
            <p:nvPr/>
          </p:nvSpPr>
          <p:spPr>
            <a:xfrm>
              <a:off x="771120" y="2103120"/>
              <a:ext cx="6551280" cy="643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Strip HTML</a:t>
              </a:r>
              <a:endParaRPr lang="en-US" sz="1700" b="0" strike="noStrike" spc="-1">
                <a:latin typeface="Arial"/>
              </a:endParaRPr>
            </a:p>
            <a:p>
              <a:pPr marL="114480" lvl="1" indent="-11340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THIS IS A TEST MESSAGE \n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2" name="CustomShape 4"/>
            <p:cNvSpPr/>
            <p:nvPr/>
          </p:nvSpPr>
          <p:spPr>
            <a:xfrm>
              <a:off x="1319760" y="2864520"/>
              <a:ext cx="6551280" cy="643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Remove Encoding Parts</a:t>
              </a:r>
              <a:endParaRPr lang="en-US" sz="1700" b="0" strike="noStrike" spc="-1">
                <a:latin typeface="Arial"/>
              </a:endParaRPr>
            </a:p>
            <a:p>
              <a:pPr marL="114480" lvl="1" indent="-11340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THIS IS A TEST MESSAGE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3" name="CustomShape 5"/>
            <p:cNvSpPr/>
            <p:nvPr/>
          </p:nvSpPr>
          <p:spPr>
            <a:xfrm>
              <a:off x="1860120" y="3625920"/>
              <a:ext cx="6551280" cy="643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Lower Text</a:t>
              </a:r>
              <a:endParaRPr lang="en-US" sz="1700" b="0" strike="noStrike" spc="-1">
                <a:latin typeface="Arial"/>
              </a:endParaRPr>
            </a:p>
            <a:p>
              <a:pPr marL="114480" lvl="1" indent="-11340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this is a test message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>
              <a:off x="2409120" y="4387320"/>
              <a:ext cx="6551280" cy="643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Tokenize Text</a:t>
              </a:r>
              <a:endParaRPr lang="en-US" sz="1700" b="0" strike="noStrike" spc="-1">
                <a:latin typeface="Arial"/>
              </a:endParaRPr>
            </a:p>
            <a:p>
              <a:pPr marL="114480" lvl="1" indent="-11340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	[this , is , a , test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25" name="CustomShape 7"/>
            <p:cNvSpPr/>
            <p:nvPr/>
          </p:nvSpPr>
          <p:spPr>
            <a:xfrm>
              <a:off x="6904440" y="2596320"/>
              <a:ext cx="417600" cy="417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6" name="CustomShape 8"/>
            <p:cNvSpPr/>
            <p:nvPr/>
          </p:nvSpPr>
          <p:spPr>
            <a:xfrm>
              <a:off x="7453440" y="3357720"/>
              <a:ext cx="417600" cy="417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7" name="CustomShape 9"/>
            <p:cNvSpPr/>
            <p:nvPr/>
          </p:nvSpPr>
          <p:spPr>
            <a:xfrm>
              <a:off x="7993800" y="4119120"/>
              <a:ext cx="417600" cy="417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</p:grpSp>
      <p:grpSp>
        <p:nvGrpSpPr>
          <p:cNvPr id="22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9" name="CustomShape 11"/>
          <p:cNvSpPr/>
          <p:nvPr/>
        </p:nvSpPr>
        <p:spPr>
          <a:xfrm>
            <a:off x="1611000" y="1371600"/>
            <a:ext cx="524628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latin typeface="Tw Cen MT"/>
                <a:ea typeface="DejaVu Sans"/>
              </a:rPr>
              <a:t>&lt;h1&gt;THIS IS A TEST MESSAGE \N&lt;/h1&gt;</a:t>
            </a:r>
            <a:endParaRPr lang="en-US" sz="1990" b="0" strike="noStrike" spc="-1">
              <a:latin typeface="Arial"/>
            </a:endParaRPr>
          </a:p>
        </p:txBody>
      </p:sp>
      <p:pic>
        <p:nvPicPr>
          <p:cNvPr id="230" name="Picture 230"/>
          <p:cNvPicPr/>
          <p:nvPr/>
        </p:nvPicPr>
        <p:blipFill>
          <a:blip r:embed="rId3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1440" y="91440"/>
            <a:ext cx="9041760" cy="12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Pre-processing cont. (normalization)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32" name="Group 2"/>
          <p:cNvGrpSpPr/>
          <p:nvPr/>
        </p:nvGrpSpPr>
        <p:grpSpPr>
          <a:xfrm>
            <a:off x="61200" y="2082240"/>
            <a:ext cx="9813600" cy="3270960"/>
            <a:chOff x="61200" y="2082240"/>
            <a:chExt cx="9813600" cy="3270960"/>
          </a:xfrm>
        </p:grpSpPr>
        <p:sp>
          <p:nvSpPr>
            <p:cNvPr id="233" name="CustomShape 3"/>
            <p:cNvSpPr/>
            <p:nvPr/>
          </p:nvSpPr>
          <p:spPr>
            <a:xfrm rot="5400000">
              <a:off x="1089360" y="2787840"/>
              <a:ext cx="567360" cy="64656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34" name="CustomShape 4"/>
            <p:cNvSpPr/>
            <p:nvPr/>
          </p:nvSpPr>
          <p:spPr>
            <a:xfrm>
              <a:off x="61200" y="2082240"/>
              <a:ext cx="1587600" cy="75312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06200" tIns="106200" rIns="76320" bIns="10620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Replace Numbers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35" name="CustomShape 5"/>
            <p:cNvSpPr/>
            <p:nvPr/>
          </p:nvSpPr>
          <p:spPr>
            <a:xfrm>
              <a:off x="1630080" y="2196360"/>
              <a:ext cx="5336640" cy="54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/>
            <a:lstStyle/>
            <a:p>
              <a:pPr marL="228600" lvl="1" indent="-22752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These are two test messages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36" name="CustomShape 6"/>
            <p:cNvSpPr/>
            <p:nvPr/>
          </p:nvSpPr>
          <p:spPr>
            <a:xfrm rot="5400000">
              <a:off x="2724120" y="3533760"/>
              <a:ext cx="567000" cy="9079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37" name="CustomShape 7"/>
            <p:cNvSpPr/>
            <p:nvPr/>
          </p:nvSpPr>
          <p:spPr>
            <a:xfrm>
              <a:off x="1736280" y="2828520"/>
              <a:ext cx="1319040" cy="88020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11240" tIns="111240" rIns="76320" bIns="11124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Remove Stop Words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38" name="CustomShape 8"/>
            <p:cNvSpPr/>
            <p:nvPr/>
          </p:nvSpPr>
          <p:spPr>
            <a:xfrm>
              <a:off x="3104640" y="2999160"/>
              <a:ext cx="4418640" cy="540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/>
            <a:lstStyle/>
            <a:p>
              <a:pPr marL="228600" lvl="1" indent="-22752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[two , test , messages]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39" name="CustomShape 9"/>
            <p:cNvSpPr/>
            <p:nvPr/>
          </p:nvSpPr>
          <p:spPr>
            <a:xfrm rot="5400000">
              <a:off x="4511880" y="4515120"/>
              <a:ext cx="567000" cy="64620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40" name="CustomShape 10"/>
            <p:cNvSpPr/>
            <p:nvPr/>
          </p:nvSpPr>
          <p:spPr>
            <a:xfrm>
              <a:off x="3545280" y="3713040"/>
              <a:ext cx="1601640" cy="86436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10520" tIns="110520" rIns="76320" bIns="11088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Stemming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41" name="CustomShape 11"/>
            <p:cNvSpPr/>
            <p:nvPr/>
          </p:nvSpPr>
          <p:spPr>
            <a:xfrm>
              <a:off x="5656320" y="3807360"/>
              <a:ext cx="4218480" cy="540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/>
            <a:lstStyle/>
            <a:p>
              <a:pPr marL="228600" lvl="1" indent="-22752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[two , test , messag]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42" name="CustomShape 12"/>
            <p:cNvSpPr/>
            <p:nvPr/>
          </p:nvSpPr>
          <p:spPr>
            <a:xfrm>
              <a:off x="5231160" y="4590000"/>
              <a:ext cx="2388240" cy="76320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06560" tIns="106560" rIns="76320" bIns="10692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Lemmatization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243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4" name="CustomShape 14"/>
          <p:cNvSpPr/>
          <p:nvPr/>
        </p:nvSpPr>
        <p:spPr>
          <a:xfrm>
            <a:off x="2771280" y="1463400"/>
            <a:ext cx="356688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latin typeface="Tw Cen MT"/>
                <a:ea typeface="DejaVu Sans"/>
              </a:rPr>
              <a:t>These are 2 test messages</a:t>
            </a:r>
            <a:endParaRPr lang="en-US" sz="1990" b="0" strike="noStrike" spc="-1">
              <a:latin typeface="Arial"/>
            </a:endParaRPr>
          </a:p>
        </p:txBody>
      </p:sp>
      <p:pic>
        <p:nvPicPr>
          <p:cNvPr id="245" name="Picture 245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  <p:pic>
        <p:nvPicPr>
          <p:cNvPr id="246" name="Picture 246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91440"/>
            <a:ext cx="8189280" cy="12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 dirty="0" smtClean="0">
                <a:solidFill>
                  <a:srgbClr val="000000"/>
                </a:solidFill>
                <a:latin typeface="Tw Cen MT"/>
                <a:ea typeface="DejaVu Sans"/>
              </a:rPr>
              <a:t>Features </a:t>
            </a:r>
            <a:endParaRPr lang="en-US" sz="2980" b="0" strike="noStrike" spc="-1" dirty="0">
              <a:latin typeface="Arial"/>
            </a:endParaRPr>
          </a:p>
        </p:txBody>
      </p:sp>
      <p:grpSp>
        <p:nvGrpSpPr>
          <p:cNvPr id="248" name="Group 2"/>
          <p:cNvGrpSpPr/>
          <p:nvPr/>
        </p:nvGrpSpPr>
        <p:grpSpPr>
          <a:xfrm>
            <a:off x="479374" y="1679664"/>
            <a:ext cx="2616480" cy="1293840"/>
            <a:chOff x="674640" y="1734480"/>
            <a:chExt cx="2616480" cy="1293840"/>
          </a:xfrm>
        </p:grpSpPr>
        <p:sp>
          <p:nvSpPr>
            <p:cNvPr id="250" name="CustomShape 4"/>
            <p:cNvSpPr/>
            <p:nvPr/>
          </p:nvSpPr>
          <p:spPr>
            <a:xfrm>
              <a:off x="674640" y="1734480"/>
              <a:ext cx="2354400" cy="11091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5"/>
            <p:cNvSpPr/>
            <p:nvPr/>
          </p:nvSpPr>
          <p:spPr>
            <a:xfrm>
              <a:off x="936720" y="1919160"/>
              <a:ext cx="2354400" cy="11091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6880" tIns="146880" rIns="114480" bIns="14724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w Cen MT"/>
                  <a:ea typeface="DejaVu Sans"/>
                </a:rPr>
                <a:t>Sentiment Features</a:t>
              </a:r>
              <a:endParaRPr lang="en-US" sz="3000" b="0" strike="noStrike" spc="-1" dirty="0">
                <a:latin typeface="Arial"/>
              </a:endParaRPr>
            </a:p>
          </p:txBody>
        </p:sp>
      </p:grpSp>
      <p:grpSp>
        <p:nvGrpSpPr>
          <p:cNvPr id="25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55" name="Group 9"/>
          <p:cNvGrpSpPr/>
          <p:nvPr/>
        </p:nvGrpSpPr>
        <p:grpSpPr>
          <a:xfrm>
            <a:off x="2110902" y="1679664"/>
            <a:ext cx="7455956" cy="2728080"/>
            <a:chOff x="3881336" y="1635120"/>
            <a:chExt cx="5778904" cy="2985840"/>
          </a:xfrm>
        </p:grpSpPr>
        <p:sp>
          <p:nvSpPr>
            <p:cNvPr id="258" name="CustomShape 12"/>
            <p:cNvSpPr/>
            <p:nvPr/>
          </p:nvSpPr>
          <p:spPr>
            <a:xfrm>
              <a:off x="5673600" y="1635120"/>
              <a:ext cx="2173320" cy="11372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13"/>
            <p:cNvSpPr/>
            <p:nvPr/>
          </p:nvSpPr>
          <p:spPr>
            <a:xfrm>
              <a:off x="5915520" y="1824120"/>
              <a:ext cx="2173320" cy="1137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2800" spc="-1" dirty="0">
                  <a:solidFill>
                    <a:srgbClr val="000000"/>
                  </a:solidFill>
                  <a:latin typeface="Tw Cen MT"/>
                </a:rPr>
                <a:t>TF-IDF</a:t>
              </a:r>
              <a:endParaRPr lang="en-US" sz="2800" spc="-1" dirty="0"/>
            </a:p>
          </p:txBody>
        </p:sp>
        <p:sp>
          <p:nvSpPr>
            <p:cNvPr id="260" name="CustomShape 14"/>
            <p:cNvSpPr/>
            <p:nvPr/>
          </p:nvSpPr>
          <p:spPr>
            <a:xfrm>
              <a:off x="4233688" y="3293280"/>
              <a:ext cx="2173680" cy="11372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5"/>
            <p:cNvSpPr/>
            <p:nvPr/>
          </p:nvSpPr>
          <p:spPr>
            <a:xfrm>
              <a:off x="3881336" y="3483720"/>
              <a:ext cx="2878384" cy="1137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en-US" sz="2700" spc="-1" dirty="0">
                  <a:solidFill>
                    <a:srgbClr val="000000"/>
                  </a:solidFill>
                  <a:latin typeface="Tw Cen MT"/>
                </a:rPr>
                <a:t>Linguistic Inquiry and Word Count (LIWC)</a:t>
              </a:r>
              <a:endParaRPr lang="en-US" sz="2700" b="0" strike="noStrike" spc="-1" dirty="0">
                <a:latin typeface="Arial"/>
              </a:endParaRPr>
            </a:p>
          </p:txBody>
        </p:sp>
        <p:sp>
          <p:nvSpPr>
            <p:cNvPr id="262" name="CustomShape 16"/>
            <p:cNvSpPr/>
            <p:nvPr/>
          </p:nvSpPr>
          <p:spPr>
            <a:xfrm>
              <a:off x="7002720" y="3294360"/>
              <a:ext cx="2173320" cy="11372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7"/>
            <p:cNvSpPr/>
            <p:nvPr/>
          </p:nvSpPr>
          <p:spPr>
            <a:xfrm>
              <a:off x="7243920" y="3483720"/>
              <a:ext cx="2416320" cy="1137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en-US" sz="2700" b="0" strike="noStrike" spc="-1" dirty="0" smtClean="0">
                  <a:solidFill>
                    <a:srgbClr val="000000"/>
                  </a:solidFill>
                  <a:latin typeface="Tw Cen MT"/>
                  <a:ea typeface="DejaVu Sans"/>
                </a:rPr>
                <a:t>Capturing second person pronoun</a:t>
              </a:r>
              <a:endParaRPr lang="en-US" sz="2700" b="0" strike="noStrike" spc="-1" dirty="0">
                <a:latin typeface="Arial"/>
              </a:endParaRPr>
            </a:p>
          </p:txBody>
        </p:sp>
      </p:grpSp>
      <p:grpSp>
        <p:nvGrpSpPr>
          <p:cNvPr id="264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65" name="Picture 265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96800" y="240840"/>
            <a:ext cx="5628960" cy="12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Processing</a:t>
            </a:r>
            <a:endParaRPr lang="en-US" sz="2980" b="0" strike="noStrike" spc="-1">
              <a:latin typeface="Arial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1463040" y="1463040"/>
            <a:ext cx="7131600" cy="2926440"/>
            <a:chOff x="1463040" y="1463040"/>
            <a:chExt cx="7131600" cy="2926440"/>
          </a:xfrm>
        </p:grpSpPr>
        <p:sp>
          <p:nvSpPr>
            <p:cNvPr id="268" name="CustomShape 3"/>
            <p:cNvSpPr/>
            <p:nvPr/>
          </p:nvSpPr>
          <p:spPr>
            <a:xfrm>
              <a:off x="5029560" y="2673000"/>
              <a:ext cx="1951200" cy="506880"/>
            </a:xfrm>
            <a:custGeom>
              <a:avLst/>
              <a:gdLst/>
              <a:ahLst/>
              <a:cxnLst/>
              <a:rect l="l" t="t" r="r" b="b"/>
              <a:pathLst>
                <a:path w="1463833" h="508107">
                  <a:moveTo>
                    <a:pt x="0" y="0"/>
                  </a:moveTo>
                  <a:lnTo>
                    <a:pt x="0" y="254053"/>
                  </a:lnTo>
                  <a:lnTo>
                    <a:pt x="1463833" y="254053"/>
                  </a:lnTo>
                  <a:lnTo>
                    <a:pt x="1463833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4"/>
            <p:cNvSpPr/>
            <p:nvPr/>
          </p:nvSpPr>
          <p:spPr>
            <a:xfrm>
              <a:off x="3076920" y="2673000"/>
              <a:ext cx="1951200" cy="506880"/>
            </a:xfrm>
            <a:custGeom>
              <a:avLst/>
              <a:gdLst/>
              <a:ahLst/>
              <a:cxnLst/>
              <a:rect l="l" t="t" r="r" b="b"/>
              <a:pathLst>
                <a:path w="1463833" h="508107">
                  <a:moveTo>
                    <a:pt x="1463833" y="0"/>
                  </a:moveTo>
                  <a:lnTo>
                    <a:pt x="1463833" y="254053"/>
                  </a:lnTo>
                  <a:lnTo>
                    <a:pt x="0" y="254053"/>
                  </a:lnTo>
                  <a:lnTo>
                    <a:pt x="0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5"/>
            <p:cNvSpPr/>
            <p:nvPr/>
          </p:nvSpPr>
          <p:spPr>
            <a:xfrm>
              <a:off x="3415320" y="1463040"/>
              <a:ext cx="3226680" cy="120852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Classifiers</a:t>
              </a:r>
              <a:endParaRPr lang="en-US" sz="4600" b="0" strike="noStrike" spc="-1">
                <a:latin typeface="Arial"/>
              </a:endParaRPr>
            </a:p>
          </p:txBody>
        </p:sp>
        <p:sp>
          <p:nvSpPr>
            <p:cNvPr id="271" name="CustomShape 6"/>
            <p:cNvSpPr/>
            <p:nvPr/>
          </p:nvSpPr>
          <p:spPr>
            <a:xfrm>
              <a:off x="1463040" y="3180960"/>
              <a:ext cx="3226320" cy="120852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SVM</a:t>
              </a:r>
              <a:endParaRPr lang="en-US" sz="4600" b="0" strike="noStrike" spc="-1">
                <a:latin typeface="Arial"/>
              </a:endParaRPr>
            </a:p>
          </p:txBody>
        </p:sp>
        <p:sp>
          <p:nvSpPr>
            <p:cNvPr id="272" name="CustomShape 7"/>
            <p:cNvSpPr/>
            <p:nvPr/>
          </p:nvSpPr>
          <p:spPr>
            <a:xfrm>
              <a:off x="5368320" y="3180960"/>
              <a:ext cx="3226320" cy="120852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  <a:ea typeface="DejaVu Sans"/>
                </a:rPr>
                <a:t>Random Forest</a:t>
              </a:r>
              <a:endParaRPr lang="en-US" sz="4600" b="0" strike="noStrike" spc="-1">
                <a:latin typeface="Arial"/>
              </a:endParaRPr>
            </a:p>
          </p:txBody>
        </p:sp>
      </p:grpSp>
      <p:grpSp>
        <p:nvGrpSpPr>
          <p:cNvPr id="273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4" name="CustomShape 9"/>
          <p:cNvSpPr/>
          <p:nvPr/>
        </p:nvSpPr>
        <p:spPr>
          <a:xfrm>
            <a:off x="365760" y="4847400"/>
            <a:ext cx="697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According to the Accuracy , embed Deep Learning Methods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Picture 275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  <p:pic>
        <p:nvPicPr>
          <p:cNvPr id="276" name="Picture 276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327200" y="182880"/>
            <a:ext cx="134136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Demo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278" name="Picture 278"/>
          <p:cNvPicPr/>
          <p:nvPr/>
        </p:nvPicPr>
        <p:blipFill>
          <a:blip r:embed="rId2"/>
          <a:stretch/>
        </p:blipFill>
        <p:spPr>
          <a:xfrm>
            <a:off x="813888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80" name="Picture 280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63440" y="91440"/>
            <a:ext cx="9752760" cy="53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ED1C24"/>
                </a:solidFill>
                <a:latin typeface="Arial"/>
              </a:rPr>
              <a:t>Related Paper 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Multi-Criteria Evaluation Systems (MCES): *made by 12 experts*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Four-point scale ‘Unlikely’, ‘Less likely’, ‘Likely’ and ‘Very likely’ corresponding to values 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0.125, 0.375, 0.625 and 0.875 respectively. The 'I don't know' option was also available.</a:t>
            </a:r>
            <a:r>
              <a:t/>
            </a:r>
            <a:br/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The importance was indicated on a four-point scale of 1: not informative, 2: partially informative, 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3: informative and 4: very informative.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The ratio of capital letters in a comment.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The number of emoticons.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The occurrence of a second person pronoun followed by a profane word in profanity.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The term frequency–inverse document frequency (Tf-Idf).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H1: Using the outcome of the MCES as an extra feature for training the machine learning models.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Results, features’ categories and profanity – misspelling 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H2: Using the results of the machine learning model as a new criterion for the expert system by assigning equal weights.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(Decision Tree bad, SVM better, Naïve Bayes best)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8138880" y="91440"/>
            <a:ext cx="184248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82880" y="267480"/>
            <a:ext cx="795492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(Machine Learning Approach for Detection of Cyber-Aggressive Comments by Peers on Social Media Network)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4600" y="1313280"/>
            <a:ext cx="10063800" cy="49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What is N-grams?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  N-grams are a group of continuous sequence of n-items from a given text. These are used for dividing text and words into n chunks known as N-grams. Example: “You are funny” its unigram will be “you”,”are”,”funny”.They used 2, 3, 4 and 5 N-grams for the building feature vector. 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  <a:ea typeface="Microsoft YaHei"/>
              </a:rPr>
              <a:t>What is TF-IDF Score?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TF-IDF stands for "Term Frequency, Inverse Document Frequency". It is a way to evaluate the importance of words in a document based on how frequently they appear across various documents. The score signifies the importance of that term in relation to the original training data.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  <a:ea typeface="Microsoft YaHei"/>
              </a:rPr>
              <a:t>What is Logistic Regression?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This algorithms provides probabilistic approach to data. The outcome are probabilities modeled as a function of predicted variables, using a logistic function given below. Also it’s a binary classifier. p=1/(1+e-)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85" name="Picture 284"/>
          <p:cNvPicPr/>
          <p:nvPr/>
        </p:nvPicPr>
        <p:blipFill>
          <a:blip r:embed="rId2"/>
          <a:stretch/>
        </p:blipFill>
        <p:spPr>
          <a:xfrm>
            <a:off x="8139240" y="91440"/>
            <a:ext cx="184248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82880" y="450360"/>
            <a:ext cx="777204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(A Pattern-Based Approach for Sarcasm Detection on Twitter)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66320" y="1095480"/>
            <a:ext cx="9988920" cy="48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What is F1 score?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 F1=2*(precision*recall/precision+recall)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  <a:ea typeface="Microsoft YaHei"/>
              </a:rPr>
              <a:t>What is Accuracy?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  It represents the overall correctness of classification.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  <a:ea typeface="Microsoft YaHei"/>
              </a:rPr>
              <a:t>What is Precision?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  It represents the fraction of retrieved objects(eg: sarcastic tweets) that are relevant.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  <a:ea typeface="Microsoft YaHei"/>
              </a:rPr>
              <a:t>What is Rec</a:t>
            </a:r>
            <a:r>
              <a:rPr lang="en-US" sz="2200" b="1" strike="noStrike" spc="-1">
                <a:latin typeface="Arial"/>
                <a:ea typeface="Microsoft YaHei"/>
              </a:rPr>
              <a:t>all?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  It represents the fraction of relevant objects that are retrieved.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  <a:ea typeface="Microsoft YaHei"/>
              </a:rPr>
              <a:t>Tools used in NLP: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  Apache OpenNLP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Microsoft YaHei"/>
              </a:rPr>
              <a:t>  Gate Twitter part- of-speech tagger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8139240" y="91440"/>
            <a:ext cx="184248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LIWC?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LIWC (Linguistic Inquiry and Word Count) is a text analysis program available for purchase. It calculates the degree to which various categories of words are used in a text, and can process texts ranging from e-mails to speeches, poems and transcribed natural language in either plain text or Word formats</a:t>
            </a:r>
          </a:p>
        </p:txBody>
      </p:sp>
    </p:spTree>
    <p:extLst>
      <p:ext uri="{BB962C8B-B14F-4D97-AF65-F5344CB8AC3E}">
        <p14:creationId xmlns:p14="http://schemas.microsoft.com/office/powerpoint/2010/main" val="38582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39200" y="137628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68" name="Picture 170"/>
          <p:cNvPicPr/>
          <p:nvPr/>
        </p:nvPicPr>
        <p:blipFill>
          <a:blip r:embed="rId2"/>
          <a:stretch/>
        </p:blipFill>
        <p:spPr>
          <a:xfrm>
            <a:off x="813816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440" y="1166760"/>
            <a:ext cx="7852680" cy="6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1" name="Picture 1"/>
          <p:cNvPicPr/>
          <p:nvPr/>
        </p:nvPicPr>
        <p:blipFill>
          <a:blip r:embed="rId2"/>
          <a:stretch/>
        </p:blipFill>
        <p:spPr>
          <a:xfrm>
            <a:off x="4958280" y="2103120"/>
            <a:ext cx="2554200" cy="1458720"/>
          </a:xfrm>
          <a:prstGeom prst="rect">
            <a:avLst/>
          </a:prstGeom>
          <a:ln>
            <a:noFill/>
          </a:ln>
        </p:spPr>
      </p:pic>
      <p:pic>
        <p:nvPicPr>
          <p:cNvPr id="172" name="Picture 3"/>
          <p:cNvPicPr/>
          <p:nvPr/>
        </p:nvPicPr>
        <p:blipFill>
          <a:blip r:embed="rId3"/>
          <a:stretch/>
        </p:blipFill>
        <p:spPr>
          <a:xfrm>
            <a:off x="2657160" y="3786480"/>
            <a:ext cx="2554200" cy="1699200"/>
          </a:xfrm>
          <a:prstGeom prst="rect">
            <a:avLst/>
          </a:prstGeom>
          <a:ln>
            <a:noFill/>
          </a:ln>
        </p:spPr>
      </p:pic>
      <p:pic>
        <p:nvPicPr>
          <p:cNvPr id="173" name="Picture 4"/>
          <p:cNvPicPr/>
          <p:nvPr/>
        </p:nvPicPr>
        <p:blipFill>
          <a:blip r:embed="rId4"/>
          <a:stretch/>
        </p:blipFill>
        <p:spPr>
          <a:xfrm>
            <a:off x="809280" y="2130480"/>
            <a:ext cx="2316240" cy="1653840"/>
          </a:xfrm>
          <a:prstGeom prst="rect">
            <a:avLst/>
          </a:prstGeom>
          <a:ln>
            <a:noFill/>
          </a:ln>
        </p:spPr>
      </p:pic>
      <p:pic>
        <p:nvPicPr>
          <p:cNvPr id="174" name="Picture 176"/>
          <p:cNvPicPr/>
          <p:nvPr/>
        </p:nvPicPr>
        <p:blipFill>
          <a:blip r:embed="rId5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4320" y="1113120"/>
            <a:ext cx="7954920" cy="31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Cyberbullying has been manifesting our youth for quite sometime, due to them being involved in one form of social media communication or another.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Sarcasm which the use of irony to mock or </a:t>
            </a: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convey contempt.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 25 percent of adolescents and teens have been </a:t>
            </a:r>
            <a:endParaRPr lang="en-US" sz="28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bullied repeatedly through their cell phones or the Internet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250040" y="1792080"/>
            <a:ext cx="2829960" cy="159084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7372440" y="3383280"/>
            <a:ext cx="2707560" cy="228708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439560" y="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 Cont.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31520" y="5154840"/>
            <a:ext cx="583560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274320" y="274320"/>
            <a:ext cx="9877320" cy="456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457200" y="816120"/>
            <a:ext cx="95090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Experts and Machines Against Bullies:  A Hybrid Approach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 Detect Cyberbullies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8280" y="1737360"/>
            <a:ext cx="23756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58280" y="3017520"/>
            <a:ext cx="23756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548640" y="4389120"/>
            <a:ext cx="237564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640800" y="3531960"/>
            <a:ext cx="923400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used three machine learning methods: a Naive Bayes classiﬁer, a classiﬁer based on decision trees and Support Vector Machines (SVM) with a linear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641160" y="4836240"/>
            <a:ext cx="822780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discrimination capacity of the MCES was 0.72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548640" y="2251080"/>
            <a:ext cx="9505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They focused on the detection of bully users in online social networks and the efficiency of both expert systems and machine learning models for identifying the potential bully users.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640080" y="-12204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89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9560" y="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13760" y="1021680"/>
            <a:ext cx="9877680" cy="456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457200" y="731520"/>
            <a:ext cx="95094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Machine Learning Approach for Detection of Cyber-Aggressive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Comments by Peers on Social Media Network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66840" y="1554480"/>
            <a:ext cx="2376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66840" y="2743200"/>
            <a:ext cx="2376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457200" y="4297680"/>
            <a:ext cx="246744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731520" y="1977480"/>
            <a:ext cx="822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are trying to binary classify comments as bullying or non-bullying.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731520" y="3200400"/>
            <a:ext cx="91436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Pre-Processing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Normalization like: removing unwanted strings and correcting words.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N-gram , TF-IDF , occurrence of pronouns , Skip-gram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Support Vector Machine (SVM) , Logistic Regression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914400" y="4754880"/>
            <a:ext cx="822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70.0% using SVM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64.0% using logistic regression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8138520" y="91440"/>
            <a:ext cx="1842480" cy="1462680"/>
          </a:xfrm>
          <a:prstGeom prst="rect">
            <a:avLst/>
          </a:prstGeom>
          <a:ln>
            <a:noFill/>
          </a:ln>
        </p:spPr>
      </p:pic>
      <p:sp>
        <p:nvSpPr>
          <p:cNvPr id="200" name="CustomShape 10"/>
          <p:cNvSpPr/>
          <p:nvPr/>
        </p:nvSpPr>
        <p:spPr>
          <a:xfrm>
            <a:off x="6949440" y="5336280"/>
            <a:ext cx="58359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Vikas S Chavan and Shylaja S S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560" y="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13760" y="1021680"/>
            <a:ext cx="9877680" cy="456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457200" y="907560"/>
            <a:ext cx="95094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 Pattern-Based Approach for Sarcasm Detection on Twitter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66840" y="1554480"/>
            <a:ext cx="2376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66840" y="2743200"/>
            <a:ext cx="2376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666666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458280" y="4199400"/>
            <a:ext cx="246744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33"/>
                </a:solidFill>
                <a:latin typeface="Arial"/>
                <a:ea typeface="DejaVu Sans"/>
              </a:rPr>
              <a:t>Results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731520" y="1977480"/>
            <a:ext cx="822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It’s hard for humans to detect sarcasm. Therefore, recognizing sarcastic statements can be very useful to improve automatic sentiment analysis of data.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824040" y="3166200"/>
            <a:ext cx="89596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proposed efficient way to detect  sarcastic tweets to improve sentiment analysis.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used NLP like: tokenisation, lemmatization,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-They used SVM for classification.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1005840" y="4726440"/>
            <a:ext cx="822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Accuracy 83.1%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Precision 91.1%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8138520" y="91440"/>
            <a:ext cx="1842480" cy="1462680"/>
          </a:xfrm>
          <a:prstGeom prst="rect">
            <a:avLst/>
          </a:prstGeom>
          <a:ln>
            <a:noFill/>
          </a:ln>
        </p:spPr>
      </p:pic>
      <p:sp>
        <p:nvSpPr>
          <p:cNvPr id="211" name="CustomShape 10"/>
          <p:cNvSpPr/>
          <p:nvPr/>
        </p:nvSpPr>
        <p:spPr>
          <a:xfrm>
            <a:off x="6416640" y="5245200"/>
            <a:ext cx="58359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MONDHER BOUAZIZI AND TOMOAKI OTSUKI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3640" y="22572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91080" y="1828440"/>
            <a:ext cx="9964800" cy="338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822960" y="1630080"/>
            <a:ext cx="8594280" cy="36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mtClean="0"/>
              <a:t>In </a:t>
            </a:r>
            <a:r>
              <a:rPr lang="en-US" dirty="0"/>
              <a:t>previous cyberbullying detection papers </a:t>
            </a:r>
            <a:r>
              <a:rPr lang="en-US" dirty="0" smtClean="0"/>
              <a:t>there has </a:t>
            </a:r>
            <a:r>
              <a:rPr lang="en-US" dirty="0"/>
              <a:t>been a problem in detecting false positive </a:t>
            </a:r>
            <a:r>
              <a:rPr lang="en-US" dirty="0" smtClean="0"/>
              <a:t>cyberbullying's </a:t>
            </a:r>
            <a:r>
              <a:rPr lang="en-US" dirty="0"/>
              <a:t>cases. The accuracy in these papers is not high enough and could be improved. Sarcasm which is type of </a:t>
            </a:r>
            <a:r>
              <a:rPr lang="en-US" dirty="0" smtClean="0"/>
              <a:t>cyberbullying </a:t>
            </a:r>
            <a:r>
              <a:rPr lang="en-US" dirty="0"/>
              <a:t>is not detected in these papers.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15" name="Picture 215"/>
          <p:cNvPicPr/>
          <p:nvPr/>
        </p:nvPicPr>
        <p:blipFill>
          <a:blip r:embed="rId2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82880" y="182880"/>
            <a:ext cx="7314480" cy="122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Overview diagram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217" name="Picture 109"/>
          <p:cNvPicPr/>
          <p:nvPr/>
        </p:nvPicPr>
        <p:blipFill>
          <a:blip r:embed="rId2"/>
          <a:stretch/>
        </p:blipFill>
        <p:spPr>
          <a:xfrm>
            <a:off x="514440" y="1554480"/>
            <a:ext cx="8994600" cy="4068360"/>
          </a:xfrm>
          <a:prstGeom prst="rect">
            <a:avLst/>
          </a:prstGeom>
          <a:ln>
            <a:noFill/>
          </a:ln>
        </p:spPr>
      </p:pic>
      <p:pic>
        <p:nvPicPr>
          <p:cNvPr id="218" name="Picture 218"/>
          <p:cNvPicPr/>
          <p:nvPr/>
        </p:nvPicPr>
        <p:blipFill>
          <a:blip r:embed="rId3"/>
          <a:stretch/>
        </p:blipFill>
        <p:spPr>
          <a:xfrm>
            <a:off x="8138520" y="91440"/>
            <a:ext cx="1842120" cy="14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896</Words>
  <Application>Microsoft Office PowerPoint</Application>
  <PresentationFormat>Custom</PresentationFormat>
  <Paragraphs>144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Microsoft YaHei</vt:lpstr>
      <vt:lpstr>Arial</vt:lpstr>
      <vt:lpstr>Calibri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LIWC?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mostafa ahmed</cp:lastModifiedBy>
  <cp:revision>52</cp:revision>
  <dcterms:created xsi:type="dcterms:W3CDTF">2018-09-17T19:52:58Z</dcterms:created>
  <dcterms:modified xsi:type="dcterms:W3CDTF">2018-10-02T13:24:28Z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