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2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5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57"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58"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59"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60" name="PlaceHolder 6"/>
          <p:cNvSpPr>
            <a:spLocks noGrp="1"/>
          </p:cNvSpPr>
          <p:nvPr>
            <p:ph type="sldNum"/>
          </p:nvPr>
        </p:nvSpPr>
        <p:spPr>
          <a:xfrm>
            <a:off x="4399200" y="9555480"/>
            <a:ext cx="3372840" cy="502560"/>
          </a:xfrm>
          <a:prstGeom prst="rect">
            <a:avLst/>
          </a:prstGeom>
        </p:spPr>
        <p:txBody>
          <a:bodyPr lIns="0" tIns="0" rIns="0" bIns="0" anchor="b"/>
          <a:lstStyle/>
          <a:p>
            <a:pPr algn="r"/>
            <a:fld id="{64036CD4-C0E1-4498-8889-9BB59650C700}"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204053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533520" y="763560"/>
            <a:ext cx="6702840" cy="3771000"/>
          </a:xfrm>
          <a:prstGeom prst="rect">
            <a:avLst/>
          </a:prstGeom>
        </p:spPr>
      </p:sp>
      <p:sp>
        <p:nvSpPr>
          <p:cNvPr id="290" name="PlaceHolder 2"/>
          <p:cNvSpPr>
            <a:spLocks noGrp="1"/>
          </p:cNvSpPr>
          <p:nvPr>
            <p:ph type="body"/>
          </p:nvPr>
        </p:nvSpPr>
        <p:spPr>
          <a:xfrm>
            <a:off x="777240" y="4777560"/>
            <a:ext cx="6216480" cy="4524840"/>
          </a:xfrm>
          <a:prstGeom prst="rect">
            <a:avLst/>
          </a:prstGeom>
        </p:spPr>
        <p:txBody>
          <a:bodyPr lIns="0" tIns="0" rIns="0" bIns="0"/>
          <a:lstStyle/>
          <a:p>
            <a:endParaRPr lang="en-US" sz="2000" b="0" strike="noStrike" spc="-1">
              <a:latin typeface="Arial"/>
            </a:endParaRPr>
          </a:p>
        </p:txBody>
      </p:sp>
      <p:sp>
        <p:nvSpPr>
          <p:cNvPr id="291" name="CustomShape 3"/>
          <p:cNvSpPr/>
          <p:nvPr/>
        </p:nvSpPr>
        <p:spPr>
          <a:xfrm>
            <a:off x="4399200" y="9555480"/>
            <a:ext cx="3371760" cy="501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3FAE8971-DF4B-4679-81AE-09C88227D40E}" type="slidenum">
              <a:rPr lang="en-US" sz="1200" b="0" strike="noStrike" spc="-1">
                <a:solidFill>
                  <a:srgbClr val="000000"/>
                </a:solidFill>
                <a:latin typeface="Calibri"/>
                <a:ea typeface="+mn-ea"/>
              </a:rPr>
              <a:t>10</a:t>
            </a:fld>
            <a:endParaRPr lang="en-US" sz="1200" b="0" strike="noStrike" spc="-1">
              <a:latin typeface="Arial"/>
            </a:endParaRPr>
          </a:p>
        </p:txBody>
      </p:sp>
    </p:spTree>
    <p:extLst>
      <p:ext uri="{BB962C8B-B14F-4D97-AF65-F5344CB8AC3E}">
        <p14:creationId xmlns:p14="http://schemas.microsoft.com/office/powerpoint/2010/main" val="22455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22"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24"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25"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29"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30"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31"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33"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34"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35"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3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39"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147"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49"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151"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152"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153"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154"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8" name="Picture 2"/>
          <p:cNvPicPr/>
          <p:nvPr/>
        </p:nvPicPr>
        <p:blipFill>
          <a:blip r:embed="rId15"/>
          <a:stretch/>
        </p:blipFill>
        <p:spPr>
          <a:xfrm>
            <a:off x="0" y="0"/>
            <a:ext cx="10079640" cy="5669640"/>
          </a:xfrm>
          <a:prstGeom prst="rect">
            <a:avLst/>
          </a:prstGeom>
          <a:ln>
            <a:noFill/>
          </a:ln>
        </p:spPr>
      </p:pic>
      <p:grpSp>
        <p:nvGrpSpPr>
          <p:cNvPr id="39" name="Group 1"/>
          <p:cNvGrpSpPr/>
          <p:nvPr/>
        </p:nvGrpSpPr>
        <p:grpSpPr>
          <a:xfrm>
            <a:off x="-11880" y="0"/>
            <a:ext cx="9965520" cy="5669640"/>
            <a:chOff x="-11880" y="0"/>
            <a:chExt cx="9965520" cy="5669640"/>
          </a:xfrm>
        </p:grpSpPr>
        <p:grpSp>
          <p:nvGrpSpPr>
            <p:cNvPr id="40" name="Group 2"/>
            <p:cNvGrpSpPr/>
            <p:nvPr/>
          </p:nvGrpSpPr>
          <p:grpSpPr>
            <a:xfrm>
              <a:off x="-11880" y="0"/>
              <a:ext cx="1008360" cy="5669640"/>
              <a:chOff x="-11880" y="0"/>
              <a:chExt cx="1008360" cy="5669640"/>
            </a:xfrm>
          </p:grpSpPr>
          <p:sp>
            <p:nvSpPr>
              <p:cNvPr id="41" name="CustomShape 3"/>
              <p:cNvSpPr/>
              <p:nvPr/>
            </p:nvSpPr>
            <p:spPr>
              <a:xfrm>
                <a:off x="94680" y="3960"/>
                <a:ext cx="18720" cy="1802520"/>
              </a:xfrm>
              <a:prstGeom prst="rect">
                <a:avLst/>
              </a:prstGeom>
              <a:noFill/>
              <a:ln>
                <a:noFill/>
              </a:ln>
            </p:spPr>
            <p:style>
              <a:lnRef idx="0">
                <a:scrgbClr r="0" g="0" b="0"/>
              </a:lnRef>
              <a:fillRef idx="0">
                <a:scrgbClr r="0" g="0" b="0"/>
              </a:fillRef>
              <a:effectRef idx="0">
                <a:scrgbClr r="0" g="0" b="0"/>
              </a:effectRef>
              <a:fontRef idx="minor"/>
            </p:style>
          </p:sp>
          <p:sp>
            <p:nvSpPr>
              <p:cNvPr id="42" name="CustomShape 4"/>
              <p:cNvSpPr/>
              <p:nvPr/>
            </p:nvSpPr>
            <p:spPr>
              <a:xfrm>
                <a:off x="27720" y="1799640"/>
                <a:ext cx="156600" cy="1566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43" name="CustomShape 5"/>
              <p:cNvSpPr/>
              <p:nvPr/>
            </p:nvSpPr>
            <p:spPr>
              <a:xfrm>
                <a:off x="23760" y="3324960"/>
                <a:ext cx="156600" cy="1551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44" name="CustomShape 6"/>
              <p:cNvSpPr/>
              <p:nvPr/>
            </p:nvSpPr>
            <p:spPr>
              <a:xfrm>
                <a:off x="165240" y="3960"/>
                <a:ext cx="304920" cy="149652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noFill/>
              <a:ln>
                <a:noFill/>
              </a:ln>
            </p:spPr>
            <p:style>
              <a:lnRef idx="0">
                <a:scrgbClr r="0" g="0" b="0"/>
              </a:lnRef>
              <a:fillRef idx="0">
                <a:scrgbClr r="0" g="0" b="0"/>
              </a:fillRef>
              <a:effectRef idx="0">
                <a:scrgbClr r="0" g="0" b="0"/>
              </a:effectRef>
              <a:fontRef idx="minor"/>
            </p:style>
          </p:sp>
          <p:sp>
            <p:nvSpPr>
              <p:cNvPr id="45" name="CustomShape 7"/>
              <p:cNvSpPr/>
              <p:nvPr/>
            </p:nvSpPr>
            <p:spPr>
              <a:xfrm>
                <a:off x="416160" y="1489680"/>
                <a:ext cx="156600" cy="15516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46" name="CustomShape 8"/>
              <p:cNvSpPr/>
              <p:nvPr/>
            </p:nvSpPr>
            <p:spPr>
              <a:xfrm>
                <a:off x="236160" y="3960"/>
                <a:ext cx="304920" cy="11815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noFill/>
              <a:ln>
                <a:noFill/>
              </a:ln>
            </p:spPr>
            <p:style>
              <a:lnRef idx="0">
                <a:scrgbClr r="0" g="0" b="0"/>
              </a:lnRef>
              <a:fillRef idx="0">
                <a:scrgbClr r="0" g="0" b="0"/>
              </a:fillRef>
              <a:effectRef idx="0">
                <a:scrgbClr r="0" g="0" b="0"/>
              </a:effectRef>
              <a:fontRef idx="minor"/>
            </p:style>
          </p:sp>
          <p:sp>
            <p:nvSpPr>
              <p:cNvPr id="47" name="CustomShape 9"/>
              <p:cNvSpPr/>
              <p:nvPr/>
            </p:nvSpPr>
            <p:spPr>
              <a:xfrm>
                <a:off x="451440" y="0"/>
                <a:ext cx="124920" cy="75384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noFill/>
              <a:ln>
                <a:noFill/>
              </a:ln>
            </p:spPr>
            <p:style>
              <a:lnRef idx="0">
                <a:scrgbClr r="0" g="0" b="0"/>
              </a:lnRef>
              <a:fillRef idx="0">
                <a:scrgbClr r="0" g="0" b="0"/>
              </a:fillRef>
              <a:effectRef idx="0">
                <a:scrgbClr r="0" g="0" b="0"/>
              </a:effectRef>
              <a:fontRef idx="minor"/>
            </p:style>
          </p:sp>
          <p:sp>
            <p:nvSpPr>
              <p:cNvPr id="48" name="CustomShape 10"/>
              <p:cNvSpPr/>
              <p:nvPr/>
            </p:nvSpPr>
            <p:spPr>
              <a:xfrm>
                <a:off x="487080" y="1174680"/>
                <a:ext cx="156600" cy="15660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noFill/>
              <a:ln>
                <a:noFill/>
              </a:ln>
            </p:spPr>
            <p:style>
              <a:lnRef idx="0">
                <a:scrgbClr r="0" g="0" b="0"/>
              </a:lnRef>
              <a:fillRef idx="0">
                <a:scrgbClr r="0" g="0" b="0"/>
              </a:fillRef>
              <a:effectRef idx="0">
                <a:scrgbClr r="0" g="0" b="0"/>
              </a:effectRef>
              <a:fontRef idx="minor"/>
            </p:style>
          </p:sp>
          <p:sp>
            <p:nvSpPr>
              <p:cNvPr id="49" name="CustomShape 11"/>
              <p:cNvSpPr/>
              <p:nvPr/>
            </p:nvSpPr>
            <p:spPr>
              <a:xfrm>
                <a:off x="487080" y="747000"/>
                <a:ext cx="156600" cy="1566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50" name="CustomShape 12"/>
              <p:cNvSpPr/>
              <p:nvPr/>
            </p:nvSpPr>
            <p:spPr>
              <a:xfrm>
                <a:off x="530280" y="0"/>
                <a:ext cx="348120" cy="4348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noFill/>
              <a:ln>
                <a:noFill/>
              </a:ln>
            </p:spPr>
            <p:style>
              <a:lnRef idx="0">
                <a:scrgbClr r="0" g="0" b="0"/>
              </a:lnRef>
              <a:fillRef idx="0">
                <a:scrgbClr r="0" g="0" b="0"/>
              </a:fillRef>
              <a:effectRef idx="0">
                <a:scrgbClr r="0" g="0" b="0"/>
              </a:effectRef>
              <a:fontRef idx="minor"/>
            </p:style>
          </p:sp>
          <p:sp>
            <p:nvSpPr>
              <p:cNvPr id="51" name="CustomShape 13"/>
              <p:cNvSpPr/>
              <p:nvPr/>
            </p:nvSpPr>
            <p:spPr>
              <a:xfrm>
                <a:off x="843840" y="404280"/>
                <a:ext cx="132840" cy="12096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52" name="Line 14"/>
              <p:cNvSpPr/>
              <p:nvPr/>
            </p:nvSpPr>
            <p:spPr>
              <a:xfrm>
                <a:off x="-3240" y="75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53" name="CustomShape 15"/>
              <p:cNvSpPr/>
              <p:nvPr/>
            </p:nvSpPr>
            <p:spPr>
              <a:xfrm>
                <a:off x="7920" y="1489680"/>
                <a:ext cx="101160" cy="104040"/>
              </a:xfrm>
              <a:custGeom>
                <a:avLst/>
                <a:gdLst/>
                <a:ahLst/>
                <a:cxnLst/>
                <a:rect l="l" t="t" r="r" b="b"/>
                <a:pathLst>
                  <a:path w="78" h="80">
                    <a:moveTo>
                      <a:pt x="6" y="80"/>
                    </a:moveTo>
                    <a:lnTo>
                      <a:pt x="0" y="71"/>
                    </a:lnTo>
                    <a:lnTo>
                      <a:pt x="69" y="0"/>
                    </a:lnTo>
                    <a:lnTo>
                      <a:pt x="78" y="9"/>
                    </a:lnTo>
                    <a:lnTo>
                      <a:pt x="6" y="80"/>
                    </a:lnTo>
                    <a:close/>
                  </a:path>
                </a:pathLst>
              </a:custGeom>
              <a:noFill/>
              <a:ln>
                <a:noFill/>
              </a:ln>
            </p:spPr>
            <p:style>
              <a:lnRef idx="0">
                <a:scrgbClr r="0" g="0" b="0"/>
              </a:lnRef>
              <a:fillRef idx="0">
                <a:scrgbClr r="0" g="0" b="0"/>
              </a:fillRef>
              <a:effectRef idx="0">
                <a:scrgbClr r="0" g="0" b="0"/>
              </a:effectRef>
              <a:fontRef idx="minor"/>
            </p:style>
          </p:sp>
          <p:sp>
            <p:nvSpPr>
              <p:cNvPr id="54" name="CustomShape 16"/>
              <p:cNvSpPr/>
              <p:nvPr/>
            </p:nvSpPr>
            <p:spPr>
              <a:xfrm>
                <a:off x="-7920" y="2935080"/>
                <a:ext cx="120960" cy="39672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noFill/>
              <a:ln>
                <a:noFill/>
              </a:ln>
            </p:spPr>
            <p:style>
              <a:lnRef idx="0">
                <a:scrgbClr r="0" g="0" b="0"/>
              </a:lnRef>
              <a:fillRef idx="0">
                <a:scrgbClr r="0" g="0" b="0"/>
              </a:fillRef>
              <a:effectRef idx="0">
                <a:scrgbClr r="0" g="0" b="0"/>
              </a:effectRef>
              <a:fontRef idx="minor"/>
            </p:style>
          </p:sp>
          <p:sp>
            <p:nvSpPr>
              <p:cNvPr id="55" name="CustomShape 17"/>
              <p:cNvSpPr/>
              <p:nvPr/>
            </p:nvSpPr>
            <p:spPr>
              <a:xfrm>
                <a:off x="106200" y="1143360"/>
                <a:ext cx="117000" cy="39276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noFill/>
              <a:ln>
                <a:noFill/>
              </a:ln>
            </p:spPr>
            <p:style>
              <a:lnRef idx="0">
                <a:scrgbClr r="0" g="0" b="0"/>
              </a:lnRef>
              <a:fillRef idx="0">
                <a:scrgbClr r="0" g="0" b="0"/>
              </a:fillRef>
              <a:effectRef idx="0">
                <a:scrgbClr r="0" g="0" b="0"/>
              </a:effectRef>
              <a:fontRef idx="minor"/>
            </p:style>
          </p:sp>
          <p:sp>
            <p:nvSpPr>
              <p:cNvPr id="56" name="CustomShape 18"/>
              <p:cNvSpPr/>
              <p:nvPr/>
            </p:nvSpPr>
            <p:spPr>
              <a:xfrm>
                <a:off x="169200" y="1529280"/>
                <a:ext cx="93600" cy="8820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noFill/>
              <a:ln>
                <a:noFill/>
              </a:ln>
            </p:spPr>
            <p:style>
              <a:lnRef idx="0">
                <a:scrgbClr r="0" g="0" b="0"/>
              </a:lnRef>
              <a:fillRef idx="0">
                <a:scrgbClr r="0" g="0" b="0"/>
              </a:fillRef>
              <a:effectRef idx="0">
                <a:scrgbClr r="0" g="0" b="0"/>
              </a:effectRef>
              <a:fontRef idx="minor"/>
            </p:style>
          </p:sp>
          <p:sp>
            <p:nvSpPr>
              <p:cNvPr id="57" name="CustomShape 19"/>
              <p:cNvSpPr/>
              <p:nvPr/>
            </p:nvSpPr>
            <p:spPr>
              <a:xfrm>
                <a:off x="110160" y="3855240"/>
                <a:ext cx="18720" cy="1802520"/>
              </a:xfrm>
              <a:prstGeom prst="rect">
                <a:avLst/>
              </a:prstGeom>
              <a:noFill/>
              <a:ln>
                <a:noFill/>
              </a:ln>
            </p:spPr>
            <p:style>
              <a:lnRef idx="0">
                <a:scrgbClr r="0" g="0" b="0"/>
              </a:lnRef>
              <a:fillRef idx="0">
                <a:scrgbClr r="0" g="0" b="0"/>
              </a:fillRef>
              <a:effectRef idx="0">
                <a:scrgbClr r="0" g="0" b="0"/>
              </a:effectRef>
              <a:fontRef idx="minor"/>
            </p:style>
          </p:sp>
          <p:sp>
            <p:nvSpPr>
              <p:cNvPr id="58" name="CustomShape 20"/>
              <p:cNvSpPr/>
              <p:nvPr/>
            </p:nvSpPr>
            <p:spPr>
              <a:xfrm>
                <a:off x="185040" y="4168800"/>
                <a:ext cx="304920" cy="148860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noFill/>
              <a:ln>
                <a:noFill/>
              </a:ln>
            </p:spPr>
            <p:style>
              <a:lnRef idx="0">
                <a:scrgbClr r="0" g="0" b="0"/>
              </a:lnRef>
              <a:fillRef idx="0">
                <a:scrgbClr r="0" g="0" b="0"/>
              </a:fillRef>
              <a:effectRef idx="0">
                <a:scrgbClr r="0" g="0" b="0"/>
              </a:effectRef>
              <a:fontRef idx="minor"/>
            </p:style>
          </p:sp>
          <p:sp>
            <p:nvSpPr>
              <p:cNvPr id="59" name="CustomShape 21"/>
              <p:cNvSpPr/>
              <p:nvPr/>
            </p:nvSpPr>
            <p:spPr>
              <a:xfrm>
                <a:off x="43200" y="3705480"/>
                <a:ext cx="156600" cy="1566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noFill/>
              <a:ln>
                <a:noFill/>
              </a:ln>
            </p:spPr>
            <p:style>
              <a:lnRef idx="0">
                <a:scrgbClr r="0" g="0" b="0"/>
              </a:lnRef>
              <a:fillRef idx="0">
                <a:scrgbClr r="0" g="0" b="0"/>
              </a:fillRef>
              <a:effectRef idx="0">
                <a:scrgbClr r="0" g="0" b="0"/>
              </a:effectRef>
              <a:fontRef idx="minor"/>
            </p:style>
          </p:sp>
          <p:sp>
            <p:nvSpPr>
              <p:cNvPr id="60" name="CustomShape 22"/>
              <p:cNvSpPr/>
              <p:nvPr/>
            </p:nvSpPr>
            <p:spPr>
              <a:xfrm>
                <a:off x="-11880" y="4653360"/>
                <a:ext cx="69840" cy="100440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noFill/>
              <a:ln>
                <a:noFill/>
              </a:ln>
            </p:spPr>
            <p:style>
              <a:lnRef idx="0">
                <a:scrgbClr r="0" g="0" b="0"/>
              </a:lnRef>
              <a:fillRef idx="0">
                <a:scrgbClr r="0" g="0" b="0"/>
              </a:fillRef>
              <a:effectRef idx="0">
                <a:scrgbClr r="0" g="0" b="0"/>
              </a:effectRef>
              <a:fontRef idx="minor"/>
            </p:style>
          </p:sp>
          <p:sp>
            <p:nvSpPr>
              <p:cNvPr id="61" name="CustomShape 23"/>
              <p:cNvSpPr/>
              <p:nvPr/>
            </p:nvSpPr>
            <p:spPr>
              <a:xfrm>
                <a:off x="435600" y="4024440"/>
                <a:ext cx="156600" cy="1551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62" name="CustomShape 24"/>
              <p:cNvSpPr/>
              <p:nvPr/>
            </p:nvSpPr>
            <p:spPr>
              <a:xfrm>
                <a:off x="255960" y="4483800"/>
                <a:ext cx="308520" cy="117756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noFill/>
              <a:ln>
                <a:noFill/>
              </a:ln>
            </p:spPr>
            <p:style>
              <a:lnRef idx="0">
                <a:scrgbClr r="0" g="0" b="0"/>
              </a:lnRef>
              <a:fillRef idx="0">
                <a:scrgbClr r="0" g="0" b="0"/>
              </a:fillRef>
              <a:effectRef idx="0">
                <a:scrgbClr r="0" g="0" b="0"/>
              </a:effectRef>
              <a:fontRef idx="minor"/>
            </p:style>
          </p:sp>
          <p:sp>
            <p:nvSpPr>
              <p:cNvPr id="63" name="CustomShape 25"/>
              <p:cNvSpPr/>
              <p:nvPr/>
            </p:nvSpPr>
            <p:spPr>
              <a:xfrm>
                <a:off x="471240" y="4915800"/>
                <a:ext cx="124920" cy="75384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noFill/>
              <a:ln>
                <a:noFill/>
              </a:ln>
            </p:spPr>
            <p:style>
              <a:lnRef idx="0">
                <a:scrgbClr r="0" g="0" b="0"/>
              </a:lnRef>
              <a:fillRef idx="0">
                <a:scrgbClr r="0" g="0" b="0"/>
              </a:fillRef>
              <a:effectRef idx="0">
                <a:scrgbClr r="0" g="0" b="0"/>
              </a:effectRef>
              <a:fontRef idx="minor"/>
            </p:style>
          </p:sp>
          <p:sp>
            <p:nvSpPr>
              <p:cNvPr id="64" name="CustomShape 26"/>
              <p:cNvSpPr/>
              <p:nvPr/>
            </p:nvSpPr>
            <p:spPr>
              <a:xfrm>
                <a:off x="506520" y="4338360"/>
                <a:ext cx="156600" cy="1566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65" name="CustomShape 27"/>
              <p:cNvSpPr/>
              <p:nvPr/>
            </p:nvSpPr>
            <p:spPr>
              <a:xfrm>
                <a:off x="506520" y="4766040"/>
                <a:ext cx="156600" cy="1566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66" name="CustomShape 28"/>
              <p:cNvSpPr/>
              <p:nvPr/>
            </p:nvSpPr>
            <p:spPr>
              <a:xfrm>
                <a:off x="554040" y="5234760"/>
                <a:ext cx="344160" cy="42696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noFill/>
              <a:ln>
                <a:noFill/>
              </a:ln>
            </p:spPr>
            <p:style>
              <a:lnRef idx="0">
                <a:scrgbClr r="0" g="0" b="0"/>
              </a:lnRef>
              <a:fillRef idx="0">
                <a:scrgbClr r="0" g="0" b="0"/>
              </a:fillRef>
              <a:effectRef idx="0">
                <a:scrgbClr r="0" g="0" b="0"/>
              </a:effectRef>
              <a:fontRef idx="minor"/>
            </p:style>
          </p:sp>
          <p:sp>
            <p:nvSpPr>
              <p:cNvPr id="67" name="CustomShape 29"/>
              <p:cNvSpPr/>
              <p:nvPr/>
            </p:nvSpPr>
            <p:spPr>
              <a:xfrm>
                <a:off x="867600" y="5144040"/>
                <a:ext cx="128880" cy="12096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noFill/>
              <a:ln>
                <a:noFill/>
              </a:ln>
            </p:spPr>
            <p:style>
              <a:lnRef idx="0">
                <a:scrgbClr r="0" g="0" b="0"/>
              </a:lnRef>
              <a:fillRef idx="0">
                <a:scrgbClr r="0" g="0" b="0"/>
              </a:fillRef>
              <a:effectRef idx="0">
                <a:scrgbClr r="0" g="0" b="0"/>
              </a:effectRef>
              <a:fontRef idx="minor"/>
            </p:style>
          </p:sp>
        </p:grpSp>
        <p:grpSp>
          <p:nvGrpSpPr>
            <p:cNvPr id="68" name="Group 30"/>
            <p:cNvGrpSpPr/>
            <p:nvPr/>
          </p:nvGrpSpPr>
          <p:grpSpPr>
            <a:xfrm>
              <a:off x="9396720" y="0"/>
              <a:ext cx="556920" cy="5661720"/>
              <a:chOff x="9396720" y="0"/>
              <a:chExt cx="556920" cy="5661720"/>
            </a:xfrm>
          </p:grpSpPr>
          <p:sp>
            <p:nvSpPr>
              <p:cNvPr id="69" name="CustomShape 31"/>
              <p:cNvSpPr/>
              <p:nvPr/>
            </p:nvSpPr>
            <p:spPr>
              <a:xfrm>
                <a:off x="9495360" y="0"/>
                <a:ext cx="344160" cy="42300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noFill/>
              <a:ln>
                <a:noFill/>
              </a:ln>
            </p:spPr>
            <p:style>
              <a:lnRef idx="0">
                <a:scrgbClr r="0" g="0" b="0"/>
              </a:lnRef>
              <a:fillRef idx="0">
                <a:scrgbClr r="0" g="0" b="0"/>
              </a:fillRef>
              <a:effectRef idx="0">
                <a:scrgbClr r="0" g="0" b="0"/>
              </a:effectRef>
              <a:fontRef idx="minor"/>
            </p:style>
          </p:sp>
          <p:sp>
            <p:nvSpPr>
              <p:cNvPr id="70" name="CustomShape 32"/>
              <p:cNvSpPr/>
              <p:nvPr/>
            </p:nvSpPr>
            <p:spPr>
              <a:xfrm>
                <a:off x="9396720" y="392400"/>
                <a:ext cx="128880" cy="124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noFill/>
              <a:ln>
                <a:noFill/>
              </a:ln>
            </p:spPr>
            <p:style>
              <a:lnRef idx="0">
                <a:scrgbClr r="0" g="0" b="0"/>
              </a:lnRef>
              <a:fillRef idx="0">
                <a:scrgbClr r="0" g="0" b="0"/>
              </a:fillRef>
              <a:effectRef idx="0">
                <a:scrgbClr r="0" g="0" b="0"/>
              </a:effectRef>
              <a:fontRef idx="minor"/>
            </p:style>
          </p:sp>
          <p:sp>
            <p:nvSpPr>
              <p:cNvPr id="71" name="CustomShape 33"/>
              <p:cNvSpPr/>
              <p:nvPr/>
            </p:nvSpPr>
            <p:spPr>
              <a:xfrm>
                <a:off x="9617400" y="1273320"/>
                <a:ext cx="155160" cy="1566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72" name="CustomShape 34"/>
              <p:cNvSpPr/>
              <p:nvPr/>
            </p:nvSpPr>
            <p:spPr>
              <a:xfrm>
                <a:off x="9534600" y="4708440"/>
                <a:ext cx="245520" cy="95328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noFill/>
              <a:ln>
                <a:noFill/>
              </a:ln>
            </p:spPr>
            <p:style>
              <a:lnRef idx="0">
                <a:scrgbClr r="0" g="0" b="0"/>
              </a:lnRef>
              <a:fillRef idx="0">
                <a:scrgbClr r="0" g="0" b="0"/>
              </a:fillRef>
              <a:effectRef idx="0">
                <a:scrgbClr r="0" g="0" b="0"/>
              </a:effectRef>
              <a:fontRef idx="minor"/>
            </p:style>
          </p:sp>
          <p:sp>
            <p:nvSpPr>
              <p:cNvPr id="73" name="CustomShape 35"/>
              <p:cNvSpPr/>
              <p:nvPr/>
            </p:nvSpPr>
            <p:spPr>
              <a:xfrm>
                <a:off x="9734040" y="4590360"/>
                <a:ext cx="128880" cy="12744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noFill/>
              <a:ln>
                <a:noFill/>
              </a:ln>
            </p:spPr>
            <p:style>
              <a:lnRef idx="0">
                <a:scrgbClr r="0" g="0" b="0"/>
              </a:lnRef>
              <a:fillRef idx="0">
                <a:scrgbClr r="0" g="0" b="0"/>
              </a:fillRef>
              <a:effectRef idx="0">
                <a:scrgbClr r="0" g="0" b="0"/>
              </a:effectRef>
              <a:fontRef idx="minor"/>
            </p:style>
          </p:sp>
          <p:sp>
            <p:nvSpPr>
              <p:cNvPr id="74" name="CustomShape 36"/>
              <p:cNvSpPr/>
              <p:nvPr/>
            </p:nvSpPr>
            <p:spPr>
              <a:xfrm>
                <a:off x="9682920" y="3960"/>
                <a:ext cx="250920" cy="12762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noFill/>
              <a:ln>
                <a:noFill/>
              </a:ln>
            </p:spPr>
            <p:style>
              <a:lnRef idx="0">
                <a:scrgbClr r="0" g="0" b="0"/>
              </a:lnRef>
              <a:fillRef idx="0">
                <a:scrgbClr r="0" g="0" b="0"/>
              </a:fillRef>
              <a:effectRef idx="0">
                <a:scrgbClr r="0" g="0" b="0"/>
              </a:effectRef>
              <a:fontRef idx="minor"/>
            </p:style>
          </p:sp>
          <p:sp>
            <p:nvSpPr>
              <p:cNvPr id="75" name="CustomShape 37"/>
              <p:cNvSpPr/>
              <p:nvPr/>
            </p:nvSpPr>
            <p:spPr>
              <a:xfrm>
                <a:off x="9621360" y="4024440"/>
                <a:ext cx="155160" cy="1551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76" name="CustomShape 38"/>
              <p:cNvSpPr/>
              <p:nvPr/>
            </p:nvSpPr>
            <p:spPr>
              <a:xfrm>
                <a:off x="9459720" y="4172760"/>
                <a:ext cx="253440" cy="148860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noFill/>
              <a:ln>
                <a:noFill/>
              </a:ln>
            </p:spPr>
            <p:style>
              <a:lnRef idx="0">
                <a:scrgbClr r="0" g="0" b="0"/>
              </a:lnRef>
              <a:fillRef idx="0">
                <a:scrgbClr r="0" g="0" b="0"/>
              </a:fillRef>
              <a:effectRef idx="0">
                <a:scrgbClr r="0" g="0" b="0"/>
              </a:effectRef>
              <a:fontRef idx="minor"/>
            </p:style>
          </p:sp>
          <p:sp>
            <p:nvSpPr>
              <p:cNvPr id="77" name="CustomShape 39"/>
              <p:cNvSpPr/>
              <p:nvPr/>
            </p:nvSpPr>
            <p:spPr>
              <a:xfrm>
                <a:off x="9797040" y="5305680"/>
                <a:ext cx="156600" cy="1551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noFill/>
              <a:ln>
                <a:noFill/>
              </a:ln>
            </p:spPr>
            <p:style>
              <a:lnRef idx="0">
                <a:scrgbClr r="0" g="0" b="0"/>
              </a:lnRef>
              <a:fillRef idx="0">
                <a:scrgbClr r="0" g="0" b="0"/>
              </a:fillRef>
              <a:effectRef idx="0">
                <a:scrgbClr r="0" g="0" b="0"/>
              </a:effectRef>
              <a:fontRef idx="minor"/>
            </p:style>
          </p:sp>
          <p:sp>
            <p:nvSpPr>
              <p:cNvPr id="78" name="CustomShape 40"/>
              <p:cNvSpPr/>
              <p:nvPr/>
            </p:nvSpPr>
            <p:spPr>
              <a:xfrm>
                <a:off x="9871920" y="5454000"/>
                <a:ext cx="18720" cy="207720"/>
              </a:xfrm>
              <a:prstGeom prst="rect">
                <a:avLst/>
              </a:prstGeom>
              <a:noFill/>
              <a:ln>
                <a:noFill/>
              </a:ln>
            </p:spPr>
            <p:style>
              <a:lnRef idx="0">
                <a:scrgbClr r="0" g="0" b="0"/>
              </a:lnRef>
              <a:fillRef idx="0">
                <a:scrgbClr r="0" g="0" b="0"/>
              </a:fillRef>
              <a:effectRef idx="0">
                <a:scrgbClr r="0" g="0" b="0"/>
              </a:effectRef>
              <a:fontRef idx="minor"/>
            </p:style>
          </p:sp>
        </p:grpSp>
      </p:grpSp>
      <p:sp>
        <p:nvSpPr>
          <p:cNvPr id="79" name="PlaceHolder 4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Click to edit the title text format</a:t>
            </a:r>
          </a:p>
        </p:txBody>
      </p:sp>
      <p:sp>
        <p:nvSpPr>
          <p:cNvPr id="80" name="PlaceHolder 4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US" sz="4400" b="0" strike="noStrike" spc="-1">
                <a:latin typeface="Arial"/>
              </a:rPr>
              <a:t>Click to edit the title text format</a:t>
            </a:r>
          </a:p>
        </p:txBody>
      </p:sp>
      <p:sp>
        <p:nvSpPr>
          <p:cNvPr id="118"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0" y="0"/>
            <a:ext cx="10078200" cy="4296600"/>
          </a:xfrm>
          <a:custGeom>
            <a:avLst/>
            <a:gdLst/>
            <a:ahLst/>
            <a:cxnLst/>
            <a:rect l="l" t="t" r="r" b="b"/>
            <a:pathLst>
              <a:path w="28001" h="11685">
                <a:moveTo>
                  <a:pt x="0" y="11684"/>
                </a:moveTo>
                <a:cubicBezTo>
                  <a:pt x="0" y="7789"/>
                  <a:pt x="0" y="3895"/>
                  <a:pt x="0" y="0"/>
                </a:cubicBezTo>
                <a:cubicBezTo>
                  <a:pt x="9333" y="0"/>
                  <a:pt x="18667" y="0"/>
                  <a:pt x="28000" y="0"/>
                </a:cubicBezTo>
                <a:cubicBezTo>
                  <a:pt x="28000" y="3895"/>
                  <a:pt x="28000" y="7789"/>
                  <a:pt x="28000" y="11684"/>
                </a:cubicBezTo>
                <a:cubicBezTo>
                  <a:pt x="18667" y="11684"/>
                  <a:pt x="9333" y="11684"/>
                  <a:pt x="0" y="11684"/>
                </a:cubicBezTo>
              </a:path>
            </a:pathLst>
          </a:cu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62" name="CustomShape 2"/>
          <p:cNvSpPr/>
          <p:nvPr/>
        </p:nvSpPr>
        <p:spPr>
          <a:xfrm>
            <a:off x="199800" y="4251960"/>
            <a:ext cx="2175120" cy="162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By:</a:t>
            </a:r>
            <a:endParaRPr lang="en-US" sz="1800" b="0" strike="noStrike" spc="-1">
              <a:latin typeface="Arial"/>
            </a:endParaRPr>
          </a:p>
          <a:p>
            <a:pPr>
              <a:lnSpc>
                <a:spcPct val="100000"/>
              </a:lnSpc>
            </a:pPr>
            <a:r>
              <a:rPr lang="en-US" sz="1800" b="0" strike="noStrike" spc="-1">
                <a:solidFill>
                  <a:srgbClr val="000000"/>
                </a:solidFill>
                <a:latin typeface="Arial"/>
                <a:ea typeface="DejaVu Sans"/>
              </a:rPr>
              <a:t>John Hani</a:t>
            </a:r>
            <a:endParaRPr lang="en-US" sz="1800" b="0" strike="noStrike" spc="-1">
              <a:latin typeface="Arial"/>
            </a:endParaRPr>
          </a:p>
          <a:p>
            <a:pPr>
              <a:lnSpc>
                <a:spcPct val="100000"/>
              </a:lnSpc>
            </a:pPr>
            <a:r>
              <a:rPr lang="en-US" sz="1800" b="0" strike="noStrike" spc="-1">
                <a:solidFill>
                  <a:srgbClr val="000000"/>
                </a:solidFill>
                <a:latin typeface="Arial"/>
                <a:ea typeface="DejaVu Sans"/>
              </a:rPr>
              <a:t>Mohamed Nashaat</a:t>
            </a:r>
            <a:endParaRPr lang="en-US" sz="1800" b="0" strike="noStrike" spc="-1">
              <a:latin typeface="Arial"/>
            </a:endParaRPr>
          </a:p>
          <a:p>
            <a:pPr>
              <a:lnSpc>
                <a:spcPct val="100000"/>
              </a:lnSpc>
            </a:pPr>
            <a:r>
              <a:rPr lang="en-US" sz="1800" b="0" strike="noStrike" spc="-1">
                <a:solidFill>
                  <a:srgbClr val="000000"/>
                </a:solidFill>
                <a:latin typeface="Arial"/>
                <a:ea typeface="DejaVu Sans"/>
              </a:rPr>
              <a:t>Mostafa Ahmed</a:t>
            </a:r>
            <a:endParaRPr lang="en-US" sz="1800" b="0" strike="noStrike" spc="-1">
              <a:latin typeface="Arial"/>
            </a:endParaRPr>
          </a:p>
          <a:p>
            <a:pPr>
              <a:lnSpc>
                <a:spcPct val="100000"/>
              </a:lnSpc>
            </a:pPr>
            <a:r>
              <a:rPr lang="en-US" sz="1800" b="0" strike="noStrike" spc="-1">
                <a:solidFill>
                  <a:srgbClr val="000000"/>
                </a:solidFill>
                <a:latin typeface="Arial"/>
                <a:ea typeface="DejaVu Sans"/>
              </a:rPr>
              <a:t>Zeyad Emad</a:t>
            </a:r>
            <a:endParaRPr lang="en-US" sz="1800" b="0" strike="noStrike" spc="-1">
              <a:latin typeface="Arial"/>
            </a:endParaRPr>
          </a:p>
          <a:p>
            <a:pPr>
              <a:lnSpc>
                <a:spcPct val="100000"/>
              </a:lnSpc>
            </a:pPr>
            <a:endParaRPr lang="en-US" sz="1800" b="0" strike="noStrike" spc="-1">
              <a:latin typeface="Arial"/>
            </a:endParaRPr>
          </a:p>
        </p:txBody>
      </p:sp>
      <p:sp>
        <p:nvSpPr>
          <p:cNvPr id="163" name="CustomShape 3"/>
          <p:cNvSpPr/>
          <p:nvPr/>
        </p:nvSpPr>
        <p:spPr>
          <a:xfrm>
            <a:off x="4735440" y="4389120"/>
            <a:ext cx="2945520" cy="146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Under supervision of :</a:t>
            </a:r>
            <a:endParaRPr lang="en-US" sz="1800" b="0" strike="noStrike" spc="-1">
              <a:latin typeface="Arial"/>
            </a:endParaRPr>
          </a:p>
          <a:p>
            <a:pPr>
              <a:lnSpc>
                <a:spcPct val="100000"/>
              </a:lnSpc>
            </a:pPr>
            <a:r>
              <a:rPr lang="en-US" sz="1800" b="0" strike="noStrike" spc="-1">
                <a:solidFill>
                  <a:srgbClr val="000000"/>
                </a:solidFill>
                <a:latin typeface="Arial"/>
                <a:ea typeface="DejaVu Sans"/>
              </a:rPr>
              <a:t>Dr. Eslam Amer</a:t>
            </a:r>
            <a:endParaRPr lang="en-US" sz="1800" b="0" strike="noStrike" spc="-1">
              <a:latin typeface="Arial"/>
            </a:endParaRPr>
          </a:p>
          <a:p>
            <a:pPr>
              <a:lnSpc>
                <a:spcPct val="100000"/>
              </a:lnSpc>
            </a:pPr>
            <a:r>
              <a:rPr lang="en-US" sz="1800" b="0" strike="noStrike" spc="-1">
                <a:solidFill>
                  <a:srgbClr val="000000"/>
                </a:solidFill>
                <a:latin typeface="Arial"/>
                <a:ea typeface="DejaVu Sans"/>
              </a:rPr>
              <a:t>Eng. Menna Gamil</a:t>
            </a:r>
            <a:endParaRPr lang="en-US" sz="1800" b="0" strike="noStrike" spc="-1">
              <a:latin typeface="Arial"/>
            </a:endParaRPr>
          </a:p>
          <a:p>
            <a:pPr>
              <a:lnSpc>
                <a:spcPct val="100000"/>
              </a:lnSpc>
            </a:pPr>
            <a:endParaRPr lang="en-US" sz="1800" b="0" strike="noStrike" spc="-1">
              <a:latin typeface="Arial"/>
            </a:endParaRPr>
          </a:p>
        </p:txBody>
      </p:sp>
      <p:sp>
        <p:nvSpPr>
          <p:cNvPr id="164" name="CustomShape 4"/>
          <p:cNvSpPr/>
          <p:nvPr/>
        </p:nvSpPr>
        <p:spPr>
          <a:xfrm>
            <a:off x="3731040" y="3443760"/>
            <a:ext cx="6600600" cy="944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FFFFFF"/>
                </a:solidFill>
                <a:latin typeface="Arial"/>
                <a:ea typeface="DejaVu Sans"/>
              </a:rPr>
              <a:t>Cyberbullying Detection</a:t>
            </a:r>
            <a:endParaRPr lang="en-US" sz="4400" b="0" strike="noStrike" spc="-1">
              <a:latin typeface="Arial"/>
            </a:endParaRPr>
          </a:p>
        </p:txBody>
      </p:sp>
      <p:pic>
        <p:nvPicPr>
          <p:cNvPr id="165" name="Picture 2"/>
          <p:cNvPicPr/>
          <p:nvPr/>
        </p:nvPicPr>
        <p:blipFill>
          <a:blip r:embed="rId3"/>
          <a:stretch/>
        </p:blipFill>
        <p:spPr>
          <a:xfrm>
            <a:off x="7861680" y="4586040"/>
            <a:ext cx="1991160" cy="955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CustomShape 1"/>
          <p:cNvSpPr/>
          <p:nvPr/>
        </p:nvSpPr>
        <p:spPr>
          <a:xfrm>
            <a:off x="91440" y="270720"/>
            <a:ext cx="9041760" cy="122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980" b="0" strike="noStrike" cap="all" spc="-1">
                <a:solidFill>
                  <a:srgbClr val="000000"/>
                </a:solidFill>
                <a:latin typeface="Tw Cen MT"/>
                <a:ea typeface="DejaVu Sans"/>
              </a:rPr>
              <a:t>Pre-processing text  (Noise Removal)</a:t>
            </a:r>
            <a:endParaRPr lang="en-US" sz="2980" b="0" strike="noStrike" spc="-1">
              <a:latin typeface="Arial"/>
            </a:endParaRPr>
          </a:p>
        </p:txBody>
      </p:sp>
      <p:grpSp>
        <p:nvGrpSpPr>
          <p:cNvPr id="220" name="Group 2"/>
          <p:cNvGrpSpPr/>
          <p:nvPr/>
        </p:nvGrpSpPr>
        <p:grpSpPr>
          <a:xfrm>
            <a:off x="771120" y="2103120"/>
            <a:ext cx="8189280" cy="2927520"/>
            <a:chOff x="771120" y="2103120"/>
            <a:chExt cx="8189280" cy="2927520"/>
          </a:xfrm>
        </p:grpSpPr>
        <p:sp>
          <p:nvSpPr>
            <p:cNvPr id="221" name="CustomShape 3"/>
            <p:cNvSpPr/>
            <p:nvPr/>
          </p:nvSpPr>
          <p:spPr>
            <a:xfrm>
              <a:off x="771120" y="2103120"/>
              <a:ext cx="6551280" cy="643320"/>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tyle>
            <a:lnRef idx="0">
              <a:scrgbClr r="0" g="0" b="0"/>
            </a:lnRef>
            <a:fillRef idx="0">
              <a:scrgbClr r="0" g="0" b="0"/>
            </a:fillRef>
            <a:effectRef idx="2">
              <a:scrgbClr r="0" g="0" b="0"/>
            </a:effectRef>
            <a:fontRef idx="minor"/>
          </p:style>
          <p:txBody>
            <a:bodyPr lIns="83520" tIns="83520" rIns="64800" bIns="83880" anchor="ctr"/>
            <a:lstStyle/>
            <a:p>
              <a:pPr>
                <a:lnSpc>
                  <a:spcPct val="90000"/>
                </a:lnSpc>
                <a:spcAft>
                  <a:spcPts val="595"/>
                </a:spcAft>
              </a:pPr>
              <a:r>
                <a:rPr lang="en-US" sz="1700" b="0" strike="noStrike" spc="-1">
                  <a:solidFill>
                    <a:srgbClr val="FFFFFF"/>
                  </a:solidFill>
                  <a:latin typeface="Tw Cen MT"/>
                  <a:ea typeface="DejaVu Sans"/>
                </a:rPr>
                <a:t>Strip HTML</a:t>
              </a:r>
              <a:endParaRPr lang="en-US" sz="1700" b="0" strike="noStrike" spc="-1">
                <a:latin typeface="Arial"/>
              </a:endParaRPr>
            </a:p>
            <a:p>
              <a:pPr marL="114480" lvl="1" indent="-113400">
                <a:lnSpc>
                  <a:spcPct val="90000"/>
                </a:lnSpc>
                <a:spcAft>
                  <a:spcPts val="196"/>
                </a:spcAft>
                <a:buClr>
                  <a:srgbClr val="FFFFFF"/>
                </a:buClr>
                <a:buFont typeface="Symbol"/>
                <a:buChar char=""/>
              </a:pPr>
              <a:r>
                <a:rPr lang="en-US" sz="1300" b="0" strike="noStrike" spc="-1">
                  <a:solidFill>
                    <a:srgbClr val="FFFFFF"/>
                  </a:solidFill>
                  <a:latin typeface="Tw Cen MT"/>
                  <a:ea typeface="DejaVu Sans"/>
                </a:rPr>
                <a:t>	THIS IS A TEST MESSAGE \n</a:t>
              </a:r>
              <a:endParaRPr lang="en-US" sz="1300" b="0" strike="noStrike" spc="-1">
                <a:latin typeface="Arial"/>
              </a:endParaRPr>
            </a:p>
          </p:txBody>
        </p:sp>
        <p:sp>
          <p:nvSpPr>
            <p:cNvPr id="222" name="CustomShape 4"/>
            <p:cNvSpPr/>
            <p:nvPr/>
          </p:nvSpPr>
          <p:spPr>
            <a:xfrm>
              <a:off x="1319760" y="2864520"/>
              <a:ext cx="6551280" cy="643320"/>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tyle>
            <a:lnRef idx="0">
              <a:scrgbClr r="0" g="0" b="0"/>
            </a:lnRef>
            <a:fillRef idx="0">
              <a:scrgbClr r="0" g="0" b="0"/>
            </a:fillRef>
            <a:effectRef idx="2">
              <a:scrgbClr r="0" g="0" b="0"/>
            </a:effectRef>
            <a:fontRef idx="minor"/>
          </p:style>
          <p:txBody>
            <a:bodyPr lIns="83520" tIns="83520" rIns="64800" bIns="83880" anchor="ctr"/>
            <a:lstStyle/>
            <a:p>
              <a:pPr>
                <a:lnSpc>
                  <a:spcPct val="90000"/>
                </a:lnSpc>
                <a:spcAft>
                  <a:spcPts val="595"/>
                </a:spcAft>
              </a:pPr>
              <a:r>
                <a:rPr lang="en-US" sz="1700" b="0" strike="noStrike" spc="-1">
                  <a:solidFill>
                    <a:srgbClr val="FFFFFF"/>
                  </a:solidFill>
                  <a:latin typeface="Tw Cen MT"/>
                  <a:ea typeface="DejaVu Sans"/>
                </a:rPr>
                <a:t>Remove Encoding Parts</a:t>
              </a:r>
              <a:endParaRPr lang="en-US" sz="1700" b="0" strike="noStrike" spc="-1">
                <a:latin typeface="Arial"/>
              </a:endParaRPr>
            </a:p>
            <a:p>
              <a:pPr marL="114480" lvl="1" indent="-113400">
                <a:lnSpc>
                  <a:spcPct val="90000"/>
                </a:lnSpc>
                <a:spcAft>
                  <a:spcPts val="196"/>
                </a:spcAft>
                <a:buClr>
                  <a:srgbClr val="FFFFFF"/>
                </a:buClr>
                <a:buFont typeface="Symbol"/>
                <a:buChar char=""/>
              </a:pPr>
              <a:r>
                <a:rPr lang="en-US" sz="1300" b="0" strike="noStrike" spc="-1">
                  <a:solidFill>
                    <a:srgbClr val="FFFFFF"/>
                  </a:solidFill>
                  <a:latin typeface="Tw Cen MT"/>
                  <a:ea typeface="DejaVu Sans"/>
                </a:rPr>
                <a:t>	THIS IS A TEST MESSAGE</a:t>
              </a:r>
              <a:endParaRPr lang="en-US" sz="1300" b="0" strike="noStrike" spc="-1">
                <a:latin typeface="Arial"/>
              </a:endParaRPr>
            </a:p>
          </p:txBody>
        </p:sp>
        <p:sp>
          <p:nvSpPr>
            <p:cNvPr id="223" name="CustomShape 5"/>
            <p:cNvSpPr/>
            <p:nvPr/>
          </p:nvSpPr>
          <p:spPr>
            <a:xfrm>
              <a:off x="1860120" y="3625920"/>
              <a:ext cx="6551280" cy="643320"/>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tyle>
            <a:lnRef idx="0">
              <a:scrgbClr r="0" g="0" b="0"/>
            </a:lnRef>
            <a:fillRef idx="0">
              <a:scrgbClr r="0" g="0" b="0"/>
            </a:fillRef>
            <a:effectRef idx="2">
              <a:scrgbClr r="0" g="0" b="0"/>
            </a:effectRef>
            <a:fontRef idx="minor"/>
          </p:style>
          <p:txBody>
            <a:bodyPr lIns="83520" tIns="83520" rIns="64800" bIns="83880" anchor="ctr"/>
            <a:lstStyle/>
            <a:p>
              <a:pPr>
                <a:lnSpc>
                  <a:spcPct val="90000"/>
                </a:lnSpc>
                <a:spcAft>
                  <a:spcPts val="595"/>
                </a:spcAft>
              </a:pPr>
              <a:r>
                <a:rPr lang="en-US" sz="1700" b="0" strike="noStrike" spc="-1">
                  <a:solidFill>
                    <a:srgbClr val="FFFFFF"/>
                  </a:solidFill>
                  <a:latin typeface="Tw Cen MT"/>
                  <a:ea typeface="DejaVu Sans"/>
                </a:rPr>
                <a:t>Lower Text</a:t>
              </a:r>
              <a:endParaRPr lang="en-US" sz="1700" b="0" strike="noStrike" spc="-1">
                <a:latin typeface="Arial"/>
              </a:endParaRPr>
            </a:p>
            <a:p>
              <a:pPr marL="114480" lvl="1" indent="-113400">
                <a:lnSpc>
                  <a:spcPct val="90000"/>
                </a:lnSpc>
                <a:spcAft>
                  <a:spcPts val="196"/>
                </a:spcAft>
                <a:buClr>
                  <a:srgbClr val="FFFFFF"/>
                </a:buClr>
                <a:buFont typeface="Symbol"/>
                <a:buChar char=""/>
              </a:pPr>
              <a:r>
                <a:rPr lang="en-US" sz="1300" b="0" strike="noStrike" spc="-1">
                  <a:solidFill>
                    <a:srgbClr val="FFFFFF"/>
                  </a:solidFill>
                  <a:latin typeface="Tw Cen MT"/>
                  <a:ea typeface="DejaVu Sans"/>
                </a:rPr>
                <a:t>	this is a test message</a:t>
              </a:r>
              <a:endParaRPr lang="en-US" sz="1300" b="0" strike="noStrike" spc="-1">
                <a:latin typeface="Arial"/>
              </a:endParaRPr>
            </a:p>
          </p:txBody>
        </p:sp>
        <p:sp>
          <p:nvSpPr>
            <p:cNvPr id="224" name="CustomShape 6"/>
            <p:cNvSpPr/>
            <p:nvPr/>
          </p:nvSpPr>
          <p:spPr>
            <a:xfrm>
              <a:off x="2409120" y="4387320"/>
              <a:ext cx="6551280" cy="643320"/>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tyle>
            <a:lnRef idx="0">
              <a:scrgbClr r="0" g="0" b="0"/>
            </a:lnRef>
            <a:fillRef idx="0">
              <a:scrgbClr r="0" g="0" b="0"/>
            </a:fillRef>
            <a:effectRef idx="2">
              <a:scrgbClr r="0" g="0" b="0"/>
            </a:effectRef>
            <a:fontRef idx="minor"/>
          </p:style>
          <p:txBody>
            <a:bodyPr lIns="83520" tIns="83520" rIns="64800" bIns="83880" anchor="ctr"/>
            <a:lstStyle/>
            <a:p>
              <a:pPr>
                <a:lnSpc>
                  <a:spcPct val="90000"/>
                </a:lnSpc>
                <a:spcAft>
                  <a:spcPts val="595"/>
                </a:spcAft>
              </a:pPr>
              <a:r>
                <a:rPr lang="en-US" sz="1700" b="0" strike="noStrike" spc="-1">
                  <a:solidFill>
                    <a:srgbClr val="FFFFFF"/>
                  </a:solidFill>
                  <a:latin typeface="Tw Cen MT"/>
                  <a:ea typeface="DejaVu Sans"/>
                </a:rPr>
                <a:t>Tokenize Text</a:t>
              </a:r>
              <a:endParaRPr lang="en-US" sz="1700" b="0" strike="noStrike" spc="-1">
                <a:latin typeface="Arial"/>
              </a:endParaRPr>
            </a:p>
            <a:p>
              <a:pPr marL="114480" lvl="1" indent="-113400">
                <a:lnSpc>
                  <a:spcPct val="90000"/>
                </a:lnSpc>
                <a:spcAft>
                  <a:spcPts val="196"/>
                </a:spcAft>
                <a:buClr>
                  <a:srgbClr val="FFFFFF"/>
                </a:buClr>
                <a:buFont typeface="Symbol"/>
                <a:buChar char=""/>
              </a:pPr>
              <a:r>
                <a:rPr lang="en-US" sz="1300" b="0" strike="noStrike" spc="-1">
                  <a:solidFill>
                    <a:srgbClr val="FFFFFF"/>
                  </a:solidFill>
                  <a:latin typeface="Tw Cen MT"/>
                  <a:ea typeface="DejaVu Sans"/>
                </a:rPr>
                <a:t>	[this , is , a , test , message]</a:t>
              </a:r>
              <a:endParaRPr lang="en-US" sz="1300" b="0" strike="noStrike" spc="-1">
                <a:latin typeface="Arial"/>
              </a:endParaRPr>
            </a:p>
          </p:txBody>
        </p:sp>
        <p:sp>
          <p:nvSpPr>
            <p:cNvPr id="225" name="CustomShape 7"/>
            <p:cNvSpPr/>
            <p:nvPr/>
          </p:nvSpPr>
          <p:spPr>
            <a:xfrm>
              <a:off x="6904440" y="2596320"/>
              <a:ext cx="417600" cy="417600"/>
            </a:xfrm>
            <a:prstGeom prst="downArrow">
              <a:avLst>
                <a:gd name="adj1" fmla="val 55000"/>
                <a:gd name="adj2" fmla="val 45000"/>
              </a:avLst>
            </a:prstGeom>
            <a:solidFill>
              <a:schemeClr val="dk2">
                <a:alpha val="90000"/>
                <a:tint val="40000"/>
                <a:hueOff val="0"/>
                <a:satOff val="0"/>
                <a:lumOff val="0"/>
                <a:alphaOff val="0"/>
              </a:schemeClr>
            </a:solidFill>
            <a:ln>
              <a:solidFill>
                <a:schemeClr val="dk2">
                  <a:alpha val="90000"/>
                  <a:tint val="40000"/>
                  <a:hueOff val="0"/>
                  <a:satOff val="0"/>
                  <a:lumOff val="0"/>
                  <a:alphaOff val="0"/>
                </a:schemeClr>
              </a:solidFill>
              <a:roun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p:spPr>
          <p:style>
            <a:lnRef idx="1">
              <a:scrgbClr r="0" g="0" b="0"/>
            </a:lnRef>
            <a:fillRef idx="0">
              <a:scrgbClr r="0" g="0" b="0"/>
            </a:fillRef>
            <a:effectRef idx="2">
              <a:scrgbClr r="0" g="0" b="0"/>
            </a:effectRef>
            <a:fontRef idx="minor"/>
          </p:style>
        </p:sp>
        <p:sp>
          <p:nvSpPr>
            <p:cNvPr id="226" name="CustomShape 8"/>
            <p:cNvSpPr/>
            <p:nvPr/>
          </p:nvSpPr>
          <p:spPr>
            <a:xfrm>
              <a:off x="7453440" y="3357720"/>
              <a:ext cx="417600" cy="417600"/>
            </a:xfrm>
            <a:prstGeom prst="downArrow">
              <a:avLst>
                <a:gd name="adj1" fmla="val 55000"/>
                <a:gd name="adj2" fmla="val 45000"/>
              </a:avLst>
            </a:prstGeom>
            <a:solidFill>
              <a:schemeClr val="dk2">
                <a:alpha val="90000"/>
                <a:tint val="40000"/>
                <a:hueOff val="0"/>
                <a:satOff val="0"/>
                <a:lumOff val="0"/>
                <a:alphaOff val="0"/>
              </a:schemeClr>
            </a:solidFill>
            <a:ln>
              <a:solidFill>
                <a:schemeClr val="dk2">
                  <a:alpha val="90000"/>
                  <a:tint val="40000"/>
                  <a:hueOff val="0"/>
                  <a:satOff val="0"/>
                  <a:lumOff val="0"/>
                  <a:alphaOff val="0"/>
                </a:schemeClr>
              </a:solidFill>
              <a:roun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p:spPr>
          <p:style>
            <a:lnRef idx="1">
              <a:scrgbClr r="0" g="0" b="0"/>
            </a:lnRef>
            <a:fillRef idx="0">
              <a:scrgbClr r="0" g="0" b="0"/>
            </a:fillRef>
            <a:effectRef idx="2">
              <a:scrgbClr r="0" g="0" b="0"/>
            </a:effectRef>
            <a:fontRef idx="minor"/>
          </p:style>
        </p:sp>
        <p:sp>
          <p:nvSpPr>
            <p:cNvPr id="227" name="CustomShape 9"/>
            <p:cNvSpPr/>
            <p:nvPr/>
          </p:nvSpPr>
          <p:spPr>
            <a:xfrm>
              <a:off x="7993800" y="4119120"/>
              <a:ext cx="417600" cy="417600"/>
            </a:xfrm>
            <a:prstGeom prst="downArrow">
              <a:avLst>
                <a:gd name="adj1" fmla="val 55000"/>
                <a:gd name="adj2" fmla="val 45000"/>
              </a:avLst>
            </a:prstGeom>
            <a:solidFill>
              <a:schemeClr val="dk2">
                <a:alpha val="90000"/>
                <a:tint val="40000"/>
                <a:hueOff val="0"/>
                <a:satOff val="0"/>
                <a:lumOff val="0"/>
                <a:alphaOff val="0"/>
              </a:schemeClr>
            </a:solidFill>
            <a:ln>
              <a:solidFill>
                <a:schemeClr val="dk2">
                  <a:alpha val="90000"/>
                  <a:tint val="40000"/>
                  <a:hueOff val="0"/>
                  <a:satOff val="0"/>
                  <a:lumOff val="0"/>
                  <a:alphaOff val="0"/>
                </a:schemeClr>
              </a:solidFill>
              <a:roun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p:spPr>
          <p:style>
            <a:lnRef idx="1">
              <a:scrgbClr r="0" g="0" b="0"/>
            </a:lnRef>
            <a:fillRef idx="0">
              <a:scrgbClr r="0" g="0" b="0"/>
            </a:fillRef>
            <a:effectRef idx="2">
              <a:scrgbClr r="0" g="0" b="0"/>
            </a:effectRef>
            <a:fontRef idx="minor"/>
          </p:style>
        </p:sp>
      </p:grpSp>
      <p:grpSp>
        <p:nvGrpSpPr>
          <p:cNvPr id="228" name="Group 10"/>
          <p:cNvGrpSpPr/>
          <p:nvPr/>
        </p:nvGrpSpPr>
        <p:grpSpPr>
          <a:xfrm>
            <a:off x="0" y="0"/>
            <a:ext cx="36000" cy="36000"/>
            <a:chOff x="0" y="0"/>
            <a:chExt cx="36000" cy="36000"/>
          </a:xfrm>
        </p:grpSpPr>
      </p:grpSp>
      <p:sp>
        <p:nvSpPr>
          <p:cNvPr id="229" name="CustomShape 11"/>
          <p:cNvSpPr/>
          <p:nvPr/>
        </p:nvSpPr>
        <p:spPr>
          <a:xfrm>
            <a:off x="1611000" y="1371600"/>
            <a:ext cx="5246280" cy="39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990" b="0" strike="noStrike" spc="-1">
                <a:solidFill>
                  <a:srgbClr val="000000"/>
                </a:solidFill>
                <a:latin typeface="Tw Cen MT"/>
                <a:ea typeface="DejaVu Sans"/>
              </a:rPr>
              <a:t>&lt;h1&gt;THIS IS A TEST MESSAGE \N&lt;/h1&gt;</a:t>
            </a:r>
            <a:endParaRPr lang="en-US" sz="1990" b="0" strike="noStrike" spc="-1">
              <a:latin typeface="Arial"/>
            </a:endParaRPr>
          </a:p>
        </p:txBody>
      </p:sp>
      <p:pic>
        <p:nvPicPr>
          <p:cNvPr id="230" name="Picture 230"/>
          <p:cNvPicPr/>
          <p:nvPr/>
        </p:nvPicPr>
        <p:blipFill>
          <a:blip r:embed="rId3"/>
          <a:stretch/>
        </p:blipFill>
        <p:spPr>
          <a:xfrm>
            <a:off x="813852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 name="CustomShape 1"/>
          <p:cNvSpPr/>
          <p:nvPr/>
        </p:nvSpPr>
        <p:spPr>
          <a:xfrm>
            <a:off x="91440" y="91440"/>
            <a:ext cx="9041760" cy="122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980" b="0" strike="noStrike" cap="all" spc="-1">
                <a:solidFill>
                  <a:srgbClr val="000000"/>
                </a:solidFill>
                <a:latin typeface="Tw Cen MT"/>
                <a:ea typeface="DejaVu Sans"/>
              </a:rPr>
              <a:t>Pre-processing cont. (normalization)</a:t>
            </a:r>
            <a:endParaRPr lang="en-US" sz="2980" b="0" strike="noStrike" spc="-1">
              <a:latin typeface="Arial"/>
            </a:endParaRPr>
          </a:p>
        </p:txBody>
      </p:sp>
      <p:grpSp>
        <p:nvGrpSpPr>
          <p:cNvPr id="232" name="Group 2"/>
          <p:cNvGrpSpPr/>
          <p:nvPr/>
        </p:nvGrpSpPr>
        <p:grpSpPr>
          <a:xfrm>
            <a:off x="61200" y="2082240"/>
            <a:ext cx="9813600" cy="3270960"/>
            <a:chOff x="61200" y="2082240"/>
            <a:chExt cx="9813600" cy="3270960"/>
          </a:xfrm>
        </p:grpSpPr>
        <p:sp>
          <p:nvSpPr>
            <p:cNvPr id="233" name="CustomShape 3"/>
            <p:cNvSpPr/>
            <p:nvPr/>
          </p:nvSpPr>
          <p:spPr>
            <a:xfrm rot="5400000">
              <a:off x="1089360" y="2787840"/>
              <a:ext cx="567360" cy="646560"/>
            </a:xfrm>
            <a:prstGeom prst="bentUpArrow">
              <a:avLst>
                <a:gd name="adj1" fmla="val 32840"/>
                <a:gd name="adj2" fmla="val 25000"/>
                <a:gd name="adj3" fmla="val 35780"/>
              </a:avLst>
            </a:prstGeom>
            <a:gradFill rotWithShape="0">
              <a:gsLst>
                <a:gs pos="0">
                  <a:schemeClr val="dk2">
                    <a:tint val="50000"/>
                    <a:hueOff val="0"/>
                    <a:satOff val="0"/>
                    <a:lumOff val="0"/>
                    <a:alphaOff val="0"/>
                    <a:tint val="94000"/>
                    <a:satMod val="105000"/>
                    <a:lumMod val="102000"/>
                  </a:schemeClr>
                </a:gs>
                <a:gs pos="100000">
                  <a:schemeClr val="dk2">
                    <a:tint val="50000"/>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p:spPr>
          <p:style>
            <a:lnRef idx="0">
              <a:scrgbClr r="0" g="0" b="0"/>
            </a:lnRef>
            <a:fillRef idx="0">
              <a:scrgbClr r="0" g="0" b="0"/>
            </a:fillRef>
            <a:effectRef idx="2">
              <a:scrgbClr r="0" g="0" b="0"/>
            </a:effectRef>
            <a:fontRef idx="minor"/>
          </p:style>
        </p:sp>
        <p:sp>
          <p:nvSpPr>
            <p:cNvPr id="234" name="CustomShape 4"/>
            <p:cNvSpPr/>
            <p:nvPr/>
          </p:nvSpPr>
          <p:spPr>
            <a:xfrm>
              <a:off x="61200" y="2082240"/>
              <a:ext cx="1587600" cy="753120"/>
            </a:xfrm>
            <a:prstGeom prst="roundRect">
              <a:avLst>
                <a:gd name="adj" fmla="val 1667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tyle>
            <a:lnRef idx="0">
              <a:scrgbClr r="0" g="0" b="0"/>
            </a:lnRef>
            <a:fillRef idx="0">
              <a:scrgbClr r="0" g="0" b="0"/>
            </a:fillRef>
            <a:effectRef idx="2">
              <a:scrgbClr r="0" g="0" b="0"/>
            </a:effectRef>
            <a:fontRef idx="minor"/>
          </p:style>
          <p:txBody>
            <a:bodyPr lIns="106200" tIns="106200" rIns="76320" bIns="106200" anchor="ctr"/>
            <a:lstStyle/>
            <a:p>
              <a:pPr algn="ctr">
                <a:lnSpc>
                  <a:spcPct val="90000"/>
                </a:lnSpc>
                <a:spcAft>
                  <a:spcPts val="700"/>
                </a:spcAft>
              </a:pPr>
              <a:r>
                <a:rPr lang="en-US" sz="2000" b="0" strike="noStrike" spc="-1">
                  <a:solidFill>
                    <a:srgbClr val="FFFFFF"/>
                  </a:solidFill>
                  <a:latin typeface="Tw Cen MT"/>
                  <a:ea typeface="DejaVu Sans"/>
                </a:rPr>
                <a:t>Replace Numbers</a:t>
              </a:r>
              <a:endParaRPr lang="en-US" sz="2000" b="0" strike="noStrike" spc="-1">
                <a:latin typeface="Arial"/>
              </a:endParaRPr>
            </a:p>
          </p:txBody>
        </p:sp>
        <p:sp>
          <p:nvSpPr>
            <p:cNvPr id="235" name="CustomShape 5"/>
            <p:cNvSpPr/>
            <p:nvPr/>
          </p:nvSpPr>
          <p:spPr>
            <a:xfrm>
              <a:off x="1630080" y="2196360"/>
              <a:ext cx="5336640" cy="541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marL="228600" lvl="1" indent="-227520">
                <a:lnSpc>
                  <a:spcPct val="90000"/>
                </a:lnSpc>
                <a:spcAft>
                  <a:spcPts val="360"/>
                </a:spcAft>
                <a:buClr>
                  <a:srgbClr val="000000"/>
                </a:buClr>
                <a:buFont typeface="Symbol"/>
                <a:buChar char=""/>
              </a:pPr>
              <a:r>
                <a:rPr lang="en-US" sz="2400" b="0" strike="noStrike" spc="-1">
                  <a:solidFill>
                    <a:srgbClr val="000000"/>
                  </a:solidFill>
                  <a:latin typeface="Tw Cen MT"/>
                  <a:ea typeface="DejaVu Sans"/>
                </a:rPr>
                <a:t>These are two test messages</a:t>
              </a:r>
              <a:endParaRPr lang="en-US" sz="2400" b="0" strike="noStrike" spc="-1">
                <a:latin typeface="Arial"/>
              </a:endParaRPr>
            </a:p>
          </p:txBody>
        </p:sp>
        <p:sp>
          <p:nvSpPr>
            <p:cNvPr id="236" name="CustomShape 6"/>
            <p:cNvSpPr/>
            <p:nvPr/>
          </p:nvSpPr>
          <p:spPr>
            <a:xfrm rot="5400000">
              <a:off x="2724120" y="3533760"/>
              <a:ext cx="567000" cy="907920"/>
            </a:xfrm>
            <a:prstGeom prst="bentUpArrow">
              <a:avLst>
                <a:gd name="adj1" fmla="val 32840"/>
                <a:gd name="adj2" fmla="val 25000"/>
                <a:gd name="adj3" fmla="val 35780"/>
              </a:avLst>
            </a:prstGeom>
            <a:gradFill rotWithShape="0">
              <a:gsLst>
                <a:gs pos="0">
                  <a:schemeClr val="dk2">
                    <a:tint val="50000"/>
                    <a:hueOff val="0"/>
                    <a:satOff val="0"/>
                    <a:lumOff val="0"/>
                    <a:alphaOff val="0"/>
                    <a:tint val="94000"/>
                    <a:satMod val="105000"/>
                    <a:lumMod val="102000"/>
                  </a:schemeClr>
                </a:gs>
                <a:gs pos="100000">
                  <a:schemeClr val="dk2">
                    <a:tint val="50000"/>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p:spPr>
          <p:style>
            <a:lnRef idx="0">
              <a:scrgbClr r="0" g="0" b="0"/>
            </a:lnRef>
            <a:fillRef idx="0">
              <a:scrgbClr r="0" g="0" b="0"/>
            </a:fillRef>
            <a:effectRef idx="2">
              <a:scrgbClr r="0" g="0" b="0"/>
            </a:effectRef>
            <a:fontRef idx="minor"/>
          </p:style>
        </p:sp>
        <p:sp>
          <p:nvSpPr>
            <p:cNvPr id="237" name="CustomShape 7"/>
            <p:cNvSpPr/>
            <p:nvPr/>
          </p:nvSpPr>
          <p:spPr>
            <a:xfrm>
              <a:off x="1736280" y="2828520"/>
              <a:ext cx="1319040" cy="880200"/>
            </a:xfrm>
            <a:prstGeom prst="roundRect">
              <a:avLst>
                <a:gd name="adj" fmla="val 1667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tyle>
            <a:lnRef idx="0">
              <a:scrgbClr r="0" g="0" b="0"/>
            </a:lnRef>
            <a:fillRef idx="0">
              <a:scrgbClr r="0" g="0" b="0"/>
            </a:fillRef>
            <a:effectRef idx="2">
              <a:scrgbClr r="0" g="0" b="0"/>
            </a:effectRef>
            <a:fontRef idx="minor"/>
          </p:style>
          <p:txBody>
            <a:bodyPr lIns="111240" tIns="111240" rIns="76320" bIns="111240" anchor="ctr"/>
            <a:lstStyle/>
            <a:p>
              <a:pPr algn="ctr">
                <a:lnSpc>
                  <a:spcPct val="90000"/>
                </a:lnSpc>
                <a:spcAft>
                  <a:spcPts val="700"/>
                </a:spcAft>
              </a:pPr>
              <a:r>
                <a:rPr lang="en-US" sz="2000" b="0" strike="noStrike" spc="-1">
                  <a:solidFill>
                    <a:srgbClr val="FFFFFF"/>
                  </a:solidFill>
                  <a:latin typeface="Tw Cen MT"/>
                  <a:ea typeface="DejaVu Sans"/>
                </a:rPr>
                <a:t>Remove Stop Words</a:t>
              </a:r>
              <a:endParaRPr lang="en-US" sz="2000" b="0" strike="noStrike" spc="-1">
                <a:latin typeface="Arial"/>
              </a:endParaRPr>
            </a:p>
          </p:txBody>
        </p:sp>
        <p:sp>
          <p:nvSpPr>
            <p:cNvPr id="238" name="CustomShape 8"/>
            <p:cNvSpPr/>
            <p:nvPr/>
          </p:nvSpPr>
          <p:spPr>
            <a:xfrm>
              <a:off x="3104640" y="2999160"/>
              <a:ext cx="4418640" cy="54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marL="228600" lvl="1" indent="-227520">
                <a:lnSpc>
                  <a:spcPct val="90000"/>
                </a:lnSpc>
                <a:spcAft>
                  <a:spcPts val="360"/>
                </a:spcAft>
                <a:buClr>
                  <a:srgbClr val="000000"/>
                </a:buClr>
                <a:buFont typeface="Symbol"/>
                <a:buChar char=""/>
              </a:pPr>
              <a:r>
                <a:rPr lang="en-US" sz="2400" b="0" strike="noStrike" spc="-1">
                  <a:solidFill>
                    <a:srgbClr val="000000"/>
                  </a:solidFill>
                  <a:latin typeface="Tw Cen MT"/>
                  <a:ea typeface="DejaVu Sans"/>
                </a:rPr>
                <a:t>[two , test , messages]</a:t>
              </a:r>
              <a:endParaRPr lang="en-US" sz="2400" b="0" strike="noStrike" spc="-1">
                <a:latin typeface="Arial"/>
              </a:endParaRPr>
            </a:p>
          </p:txBody>
        </p:sp>
        <p:sp>
          <p:nvSpPr>
            <p:cNvPr id="239" name="CustomShape 9"/>
            <p:cNvSpPr/>
            <p:nvPr/>
          </p:nvSpPr>
          <p:spPr>
            <a:xfrm rot="5400000">
              <a:off x="4511880" y="4515120"/>
              <a:ext cx="567000" cy="646200"/>
            </a:xfrm>
            <a:prstGeom prst="bentUpArrow">
              <a:avLst>
                <a:gd name="adj1" fmla="val 32840"/>
                <a:gd name="adj2" fmla="val 25000"/>
                <a:gd name="adj3" fmla="val 35780"/>
              </a:avLst>
            </a:prstGeom>
            <a:gradFill rotWithShape="0">
              <a:gsLst>
                <a:gs pos="0">
                  <a:schemeClr val="dk2">
                    <a:tint val="50000"/>
                    <a:hueOff val="0"/>
                    <a:satOff val="0"/>
                    <a:lumOff val="0"/>
                    <a:alphaOff val="0"/>
                    <a:tint val="94000"/>
                    <a:satMod val="105000"/>
                    <a:lumMod val="102000"/>
                  </a:schemeClr>
                </a:gs>
                <a:gs pos="100000">
                  <a:schemeClr val="dk2">
                    <a:tint val="50000"/>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p:spPr>
          <p:style>
            <a:lnRef idx="0">
              <a:scrgbClr r="0" g="0" b="0"/>
            </a:lnRef>
            <a:fillRef idx="0">
              <a:scrgbClr r="0" g="0" b="0"/>
            </a:fillRef>
            <a:effectRef idx="2">
              <a:scrgbClr r="0" g="0" b="0"/>
            </a:effectRef>
            <a:fontRef idx="minor"/>
          </p:style>
        </p:sp>
        <p:sp>
          <p:nvSpPr>
            <p:cNvPr id="240" name="CustomShape 10"/>
            <p:cNvSpPr/>
            <p:nvPr/>
          </p:nvSpPr>
          <p:spPr>
            <a:xfrm>
              <a:off x="3545280" y="3713040"/>
              <a:ext cx="1601640" cy="864360"/>
            </a:xfrm>
            <a:prstGeom prst="roundRect">
              <a:avLst>
                <a:gd name="adj" fmla="val 1667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tyle>
            <a:lnRef idx="0">
              <a:scrgbClr r="0" g="0" b="0"/>
            </a:lnRef>
            <a:fillRef idx="0">
              <a:scrgbClr r="0" g="0" b="0"/>
            </a:fillRef>
            <a:effectRef idx="2">
              <a:scrgbClr r="0" g="0" b="0"/>
            </a:effectRef>
            <a:fontRef idx="minor"/>
          </p:style>
          <p:txBody>
            <a:bodyPr lIns="110520" tIns="110520" rIns="76320" bIns="110880" anchor="ctr"/>
            <a:lstStyle/>
            <a:p>
              <a:pPr algn="ctr">
                <a:lnSpc>
                  <a:spcPct val="90000"/>
                </a:lnSpc>
                <a:spcAft>
                  <a:spcPts val="700"/>
                </a:spcAft>
              </a:pPr>
              <a:r>
                <a:rPr lang="en-US" sz="2000" b="0" strike="noStrike" spc="-1">
                  <a:solidFill>
                    <a:srgbClr val="FFFFFF"/>
                  </a:solidFill>
                  <a:latin typeface="Tw Cen MT"/>
                  <a:ea typeface="DejaVu Sans"/>
                </a:rPr>
                <a:t>Stemming</a:t>
              </a:r>
              <a:endParaRPr lang="en-US" sz="2000" b="0" strike="noStrike" spc="-1">
                <a:latin typeface="Arial"/>
              </a:endParaRPr>
            </a:p>
          </p:txBody>
        </p:sp>
        <p:sp>
          <p:nvSpPr>
            <p:cNvPr id="241" name="CustomShape 11"/>
            <p:cNvSpPr/>
            <p:nvPr/>
          </p:nvSpPr>
          <p:spPr>
            <a:xfrm>
              <a:off x="5656320" y="3807360"/>
              <a:ext cx="4218480" cy="54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marL="228600" lvl="1" indent="-227520">
                <a:lnSpc>
                  <a:spcPct val="90000"/>
                </a:lnSpc>
                <a:spcAft>
                  <a:spcPts val="360"/>
                </a:spcAft>
                <a:buClr>
                  <a:srgbClr val="000000"/>
                </a:buClr>
                <a:buFont typeface="Symbol"/>
                <a:buChar char=""/>
              </a:pPr>
              <a:r>
                <a:rPr lang="en-US" sz="2400" b="0" strike="noStrike" spc="-1">
                  <a:solidFill>
                    <a:srgbClr val="000000"/>
                  </a:solidFill>
                  <a:latin typeface="Tw Cen MT"/>
                  <a:ea typeface="DejaVu Sans"/>
                </a:rPr>
                <a:t>[two , test , messag]</a:t>
              </a:r>
              <a:endParaRPr lang="en-US" sz="2400" b="0" strike="noStrike" spc="-1">
                <a:latin typeface="Arial"/>
              </a:endParaRPr>
            </a:p>
          </p:txBody>
        </p:sp>
        <p:sp>
          <p:nvSpPr>
            <p:cNvPr id="242" name="CustomShape 12"/>
            <p:cNvSpPr/>
            <p:nvPr/>
          </p:nvSpPr>
          <p:spPr>
            <a:xfrm>
              <a:off x="5231160" y="4590000"/>
              <a:ext cx="2388240" cy="763200"/>
            </a:xfrm>
            <a:prstGeom prst="roundRect">
              <a:avLst>
                <a:gd name="adj" fmla="val 1667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style>
            <a:lnRef idx="0">
              <a:scrgbClr r="0" g="0" b="0"/>
            </a:lnRef>
            <a:fillRef idx="0">
              <a:scrgbClr r="0" g="0" b="0"/>
            </a:fillRef>
            <a:effectRef idx="2">
              <a:scrgbClr r="0" g="0" b="0"/>
            </a:effectRef>
            <a:fontRef idx="minor"/>
          </p:style>
          <p:txBody>
            <a:bodyPr lIns="106560" tIns="106560" rIns="76320" bIns="106920" anchor="ctr"/>
            <a:lstStyle/>
            <a:p>
              <a:pPr algn="ctr">
                <a:lnSpc>
                  <a:spcPct val="90000"/>
                </a:lnSpc>
                <a:spcAft>
                  <a:spcPts val="700"/>
                </a:spcAft>
              </a:pPr>
              <a:r>
                <a:rPr lang="en-US" sz="2000" b="0" strike="noStrike" spc="-1">
                  <a:solidFill>
                    <a:srgbClr val="FFFFFF"/>
                  </a:solidFill>
                  <a:latin typeface="Tw Cen MT"/>
                  <a:ea typeface="DejaVu Sans"/>
                </a:rPr>
                <a:t>Lemmatization</a:t>
              </a:r>
              <a:endParaRPr lang="en-US" sz="2000" b="0" strike="noStrike" spc="-1">
                <a:latin typeface="Arial"/>
              </a:endParaRPr>
            </a:p>
          </p:txBody>
        </p:sp>
      </p:grpSp>
      <p:grpSp>
        <p:nvGrpSpPr>
          <p:cNvPr id="243" name="Group 13"/>
          <p:cNvGrpSpPr/>
          <p:nvPr/>
        </p:nvGrpSpPr>
        <p:grpSpPr>
          <a:xfrm>
            <a:off x="0" y="0"/>
            <a:ext cx="36000" cy="36000"/>
            <a:chOff x="0" y="0"/>
            <a:chExt cx="36000" cy="36000"/>
          </a:xfrm>
        </p:grpSpPr>
      </p:grpSp>
      <p:sp>
        <p:nvSpPr>
          <p:cNvPr id="244" name="CustomShape 14"/>
          <p:cNvSpPr/>
          <p:nvPr/>
        </p:nvSpPr>
        <p:spPr>
          <a:xfrm>
            <a:off x="2771280" y="1463400"/>
            <a:ext cx="3566880" cy="392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990" b="0" strike="noStrike" spc="-1">
                <a:solidFill>
                  <a:srgbClr val="000000"/>
                </a:solidFill>
                <a:latin typeface="Tw Cen MT"/>
                <a:ea typeface="DejaVu Sans"/>
              </a:rPr>
              <a:t>These are 2 test messages</a:t>
            </a:r>
            <a:endParaRPr lang="en-US" sz="1990" b="0" strike="noStrike" spc="-1">
              <a:latin typeface="Arial"/>
            </a:endParaRPr>
          </a:p>
        </p:txBody>
      </p:sp>
      <p:pic>
        <p:nvPicPr>
          <p:cNvPr id="245" name="Picture 245"/>
          <p:cNvPicPr/>
          <p:nvPr/>
        </p:nvPicPr>
        <p:blipFill>
          <a:blip r:embed="rId2"/>
          <a:stretch/>
        </p:blipFill>
        <p:spPr>
          <a:xfrm>
            <a:off x="8138520" y="91440"/>
            <a:ext cx="1842120" cy="1462320"/>
          </a:xfrm>
          <a:prstGeom prst="rect">
            <a:avLst/>
          </a:prstGeom>
          <a:ln>
            <a:noFill/>
          </a:ln>
        </p:spPr>
      </p:pic>
      <p:pic>
        <p:nvPicPr>
          <p:cNvPr id="246" name="Picture 246"/>
          <p:cNvPicPr/>
          <p:nvPr/>
        </p:nvPicPr>
        <p:blipFill>
          <a:blip r:embed="rId2"/>
          <a:stretch/>
        </p:blipFill>
        <p:spPr>
          <a:xfrm>
            <a:off x="813852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 name="CustomShape 1"/>
          <p:cNvSpPr/>
          <p:nvPr/>
        </p:nvSpPr>
        <p:spPr>
          <a:xfrm>
            <a:off x="457200" y="91440"/>
            <a:ext cx="8189280" cy="122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980" b="0" strike="noStrike" cap="all" spc="-1" dirty="0" smtClean="0">
                <a:solidFill>
                  <a:srgbClr val="000000"/>
                </a:solidFill>
                <a:latin typeface="Tw Cen MT"/>
                <a:ea typeface="DejaVu Sans"/>
              </a:rPr>
              <a:t>Features </a:t>
            </a:r>
            <a:endParaRPr lang="en-US" sz="2980" b="0" strike="noStrike" spc="-1" dirty="0">
              <a:latin typeface="Arial"/>
            </a:endParaRPr>
          </a:p>
        </p:txBody>
      </p:sp>
      <p:grpSp>
        <p:nvGrpSpPr>
          <p:cNvPr id="248" name="Group 2"/>
          <p:cNvGrpSpPr/>
          <p:nvPr/>
        </p:nvGrpSpPr>
        <p:grpSpPr>
          <a:xfrm>
            <a:off x="479374" y="1679664"/>
            <a:ext cx="2616480" cy="1293840"/>
            <a:chOff x="674640" y="1734480"/>
            <a:chExt cx="2616480" cy="1293840"/>
          </a:xfrm>
        </p:grpSpPr>
        <p:sp>
          <p:nvSpPr>
            <p:cNvPr id="250" name="CustomShape 4"/>
            <p:cNvSpPr/>
            <p:nvPr/>
          </p:nvSpPr>
          <p:spPr>
            <a:xfrm>
              <a:off x="674640" y="1734480"/>
              <a:ext cx="2354400" cy="110916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sp>
        <p:sp>
          <p:nvSpPr>
            <p:cNvPr id="251" name="CustomShape 5"/>
            <p:cNvSpPr/>
            <p:nvPr/>
          </p:nvSpPr>
          <p:spPr>
            <a:xfrm>
              <a:off x="936720" y="1919160"/>
              <a:ext cx="2354400" cy="1109160"/>
            </a:xfrm>
            <a:prstGeom prst="roundRect">
              <a:avLst>
                <a:gd name="adj" fmla="val 10000"/>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scrgbClr r="0" g="0" b="0"/>
            </a:lnRef>
            <a:fillRef idx="0">
              <a:scrgbClr r="0" g="0" b="0"/>
            </a:fillRef>
            <a:effectRef idx="0">
              <a:scrgbClr r="0" g="0" b="0"/>
            </a:effectRef>
            <a:fontRef idx="minor"/>
          </p:style>
          <p:txBody>
            <a:bodyPr lIns="146880" tIns="146880" rIns="114480" bIns="147240" anchor="ctr"/>
            <a:lstStyle/>
            <a:p>
              <a:pPr algn="ctr">
                <a:lnSpc>
                  <a:spcPct val="90000"/>
                </a:lnSpc>
                <a:spcAft>
                  <a:spcPts val="1049"/>
                </a:spcAft>
              </a:pPr>
              <a:r>
                <a:rPr lang="en-US" sz="3000" b="0" strike="noStrike" spc="-1" dirty="0">
                  <a:solidFill>
                    <a:srgbClr val="000000"/>
                  </a:solidFill>
                  <a:latin typeface="Tw Cen MT"/>
                  <a:ea typeface="DejaVu Sans"/>
                </a:rPr>
                <a:t>Sentiment Features</a:t>
              </a:r>
              <a:endParaRPr lang="en-US" sz="3000" b="0" strike="noStrike" spc="-1" dirty="0">
                <a:latin typeface="Arial"/>
              </a:endParaRPr>
            </a:p>
          </p:txBody>
        </p:sp>
      </p:grpSp>
      <p:grpSp>
        <p:nvGrpSpPr>
          <p:cNvPr id="254" name="Group 8"/>
          <p:cNvGrpSpPr/>
          <p:nvPr/>
        </p:nvGrpSpPr>
        <p:grpSpPr>
          <a:xfrm>
            <a:off x="0" y="0"/>
            <a:ext cx="36000" cy="36000"/>
            <a:chOff x="0" y="0"/>
            <a:chExt cx="36000" cy="36000"/>
          </a:xfrm>
        </p:grpSpPr>
      </p:grpSp>
      <p:grpSp>
        <p:nvGrpSpPr>
          <p:cNvPr id="255" name="Group 9"/>
          <p:cNvGrpSpPr/>
          <p:nvPr/>
        </p:nvGrpSpPr>
        <p:grpSpPr>
          <a:xfrm>
            <a:off x="2110902" y="1679664"/>
            <a:ext cx="7455956" cy="2728080"/>
            <a:chOff x="3881336" y="1635120"/>
            <a:chExt cx="5778904" cy="2985840"/>
          </a:xfrm>
        </p:grpSpPr>
        <p:sp>
          <p:nvSpPr>
            <p:cNvPr id="258" name="CustomShape 12"/>
            <p:cNvSpPr/>
            <p:nvPr/>
          </p:nvSpPr>
          <p:spPr>
            <a:xfrm>
              <a:off x="5673600" y="1635120"/>
              <a:ext cx="2173320" cy="113724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sp>
        <p:sp>
          <p:nvSpPr>
            <p:cNvPr id="259" name="CustomShape 13"/>
            <p:cNvSpPr/>
            <p:nvPr/>
          </p:nvSpPr>
          <p:spPr>
            <a:xfrm>
              <a:off x="5915520" y="1824120"/>
              <a:ext cx="2173320" cy="1137240"/>
            </a:xfrm>
            <a:prstGeom prst="roundRect">
              <a:avLst>
                <a:gd name="adj" fmla="val 10000"/>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scrgbClr r="0" g="0" b="0"/>
            </a:lnRef>
            <a:fillRef idx="0">
              <a:scrgbClr r="0" g="0" b="0"/>
            </a:fillRef>
            <a:effectRef idx="0">
              <a:scrgbClr r="0" g="0" b="0"/>
            </a:effectRef>
            <a:fontRef idx="minor"/>
          </p:style>
          <p:txBody>
            <a:bodyPr lIns="136440" tIns="136440" rIns="102960" bIns="136080" anchor="ctr"/>
            <a:lstStyle/>
            <a:p>
              <a:pPr algn="ctr">
                <a:lnSpc>
                  <a:spcPct val="90000"/>
                </a:lnSpc>
                <a:spcAft>
                  <a:spcPts val="1049"/>
                </a:spcAft>
              </a:pPr>
              <a:r>
                <a:rPr lang="en-US" sz="2800" spc="-1" dirty="0">
                  <a:solidFill>
                    <a:srgbClr val="000000"/>
                  </a:solidFill>
                  <a:latin typeface="Tw Cen MT"/>
                </a:rPr>
                <a:t>TF-IDF</a:t>
              </a:r>
              <a:endParaRPr lang="en-US" sz="2800" spc="-1" dirty="0"/>
            </a:p>
          </p:txBody>
        </p:sp>
        <p:sp>
          <p:nvSpPr>
            <p:cNvPr id="260" name="CustomShape 14"/>
            <p:cNvSpPr/>
            <p:nvPr/>
          </p:nvSpPr>
          <p:spPr>
            <a:xfrm>
              <a:off x="4233688" y="3293280"/>
              <a:ext cx="2173680" cy="113724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sp>
        <p:sp>
          <p:nvSpPr>
            <p:cNvPr id="261" name="CustomShape 15"/>
            <p:cNvSpPr/>
            <p:nvPr/>
          </p:nvSpPr>
          <p:spPr>
            <a:xfrm>
              <a:off x="3881336" y="3483720"/>
              <a:ext cx="2878384" cy="1137240"/>
            </a:xfrm>
            <a:prstGeom prst="roundRect">
              <a:avLst>
                <a:gd name="adj" fmla="val 10000"/>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scrgbClr r="0" g="0" b="0"/>
            </a:lnRef>
            <a:fillRef idx="0">
              <a:scrgbClr r="0" g="0" b="0"/>
            </a:fillRef>
            <a:effectRef idx="0">
              <a:scrgbClr r="0" g="0" b="0"/>
            </a:effectRef>
            <a:fontRef idx="minor"/>
          </p:style>
          <p:txBody>
            <a:bodyPr lIns="136440" tIns="136440" rIns="102960" bIns="136080" anchor="ctr"/>
            <a:lstStyle/>
            <a:p>
              <a:pPr algn="ctr">
                <a:lnSpc>
                  <a:spcPct val="90000"/>
                </a:lnSpc>
                <a:spcAft>
                  <a:spcPts val="944"/>
                </a:spcAft>
              </a:pPr>
              <a:r>
                <a:rPr lang="en-US" sz="2700" spc="-1" dirty="0">
                  <a:solidFill>
                    <a:srgbClr val="000000"/>
                  </a:solidFill>
                  <a:latin typeface="Tw Cen MT"/>
                </a:rPr>
                <a:t>Linguistic Inquiry and Word Count (LIWC)</a:t>
              </a:r>
              <a:endParaRPr lang="en-US" sz="2700" b="0" strike="noStrike" spc="-1" dirty="0">
                <a:latin typeface="Arial"/>
              </a:endParaRPr>
            </a:p>
          </p:txBody>
        </p:sp>
        <p:sp>
          <p:nvSpPr>
            <p:cNvPr id="262" name="CustomShape 16"/>
            <p:cNvSpPr/>
            <p:nvPr/>
          </p:nvSpPr>
          <p:spPr>
            <a:xfrm>
              <a:off x="7002720" y="3294360"/>
              <a:ext cx="2173320" cy="113724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sp>
        <p:sp>
          <p:nvSpPr>
            <p:cNvPr id="263" name="CustomShape 17"/>
            <p:cNvSpPr/>
            <p:nvPr/>
          </p:nvSpPr>
          <p:spPr>
            <a:xfrm>
              <a:off x="7243920" y="3483720"/>
              <a:ext cx="2416320" cy="1137240"/>
            </a:xfrm>
            <a:prstGeom prst="roundRect">
              <a:avLst>
                <a:gd name="adj" fmla="val 10000"/>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scrgbClr r="0" g="0" b="0"/>
            </a:lnRef>
            <a:fillRef idx="0">
              <a:scrgbClr r="0" g="0" b="0"/>
            </a:fillRef>
            <a:effectRef idx="0">
              <a:scrgbClr r="0" g="0" b="0"/>
            </a:effectRef>
            <a:fontRef idx="minor"/>
          </p:style>
          <p:txBody>
            <a:bodyPr lIns="136440" tIns="136440" rIns="102960" bIns="136080" anchor="ctr"/>
            <a:lstStyle/>
            <a:p>
              <a:pPr algn="ctr">
                <a:lnSpc>
                  <a:spcPct val="90000"/>
                </a:lnSpc>
                <a:spcAft>
                  <a:spcPts val="944"/>
                </a:spcAft>
              </a:pPr>
              <a:r>
                <a:rPr lang="en-US" sz="2700" b="0" strike="noStrike" spc="-1" dirty="0" smtClean="0">
                  <a:solidFill>
                    <a:srgbClr val="000000"/>
                  </a:solidFill>
                  <a:latin typeface="Tw Cen MT"/>
                  <a:ea typeface="DejaVu Sans"/>
                </a:rPr>
                <a:t>Capturing second person pronoun</a:t>
              </a:r>
              <a:endParaRPr lang="en-US" sz="2700" b="0" strike="noStrike" spc="-1" dirty="0">
                <a:latin typeface="Arial"/>
              </a:endParaRPr>
            </a:p>
          </p:txBody>
        </p:sp>
      </p:grpSp>
      <p:grpSp>
        <p:nvGrpSpPr>
          <p:cNvPr id="264" name="Group 18"/>
          <p:cNvGrpSpPr/>
          <p:nvPr/>
        </p:nvGrpSpPr>
        <p:grpSpPr>
          <a:xfrm>
            <a:off x="0" y="0"/>
            <a:ext cx="36000" cy="36000"/>
            <a:chOff x="0" y="0"/>
            <a:chExt cx="36000" cy="36000"/>
          </a:xfrm>
        </p:grpSpPr>
      </p:grpSp>
      <p:pic>
        <p:nvPicPr>
          <p:cNvPr id="265" name="Picture 265"/>
          <p:cNvPicPr/>
          <p:nvPr/>
        </p:nvPicPr>
        <p:blipFill>
          <a:blip r:embed="rId2"/>
          <a:stretch/>
        </p:blipFill>
        <p:spPr>
          <a:xfrm>
            <a:off x="813852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CustomShape 1"/>
          <p:cNvSpPr/>
          <p:nvPr/>
        </p:nvSpPr>
        <p:spPr>
          <a:xfrm>
            <a:off x="496800" y="240840"/>
            <a:ext cx="5628960" cy="122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980" b="0" strike="noStrike" cap="all" spc="-1">
                <a:solidFill>
                  <a:srgbClr val="000000"/>
                </a:solidFill>
                <a:latin typeface="Tw Cen MT"/>
                <a:ea typeface="DejaVu Sans"/>
              </a:rPr>
              <a:t>Processing</a:t>
            </a:r>
            <a:endParaRPr lang="en-US" sz="2980" b="0" strike="noStrike" spc="-1">
              <a:latin typeface="Arial"/>
            </a:endParaRPr>
          </a:p>
        </p:txBody>
      </p:sp>
      <p:grpSp>
        <p:nvGrpSpPr>
          <p:cNvPr id="267" name="Group 2"/>
          <p:cNvGrpSpPr/>
          <p:nvPr/>
        </p:nvGrpSpPr>
        <p:grpSpPr>
          <a:xfrm>
            <a:off x="1463040" y="1463040"/>
            <a:ext cx="7131600" cy="2926440"/>
            <a:chOff x="1463040" y="1463040"/>
            <a:chExt cx="7131600" cy="2926440"/>
          </a:xfrm>
        </p:grpSpPr>
        <p:sp>
          <p:nvSpPr>
            <p:cNvPr id="268" name="CustomShape 3"/>
            <p:cNvSpPr/>
            <p:nvPr/>
          </p:nvSpPr>
          <p:spPr>
            <a:xfrm>
              <a:off x="5029560" y="2673000"/>
              <a:ext cx="1951200" cy="506880"/>
            </a:xfrm>
            <a:custGeom>
              <a:avLst/>
              <a:gdLst/>
              <a:ahLst/>
              <a:cxnLst/>
              <a:rect l="l" t="t" r="r" b="b"/>
              <a:pathLst>
                <a:path w="1463833" h="508107">
                  <a:moveTo>
                    <a:pt x="0" y="0"/>
                  </a:moveTo>
                  <a:lnTo>
                    <a:pt x="0" y="254053"/>
                  </a:lnTo>
                  <a:lnTo>
                    <a:pt x="1463833" y="254053"/>
                  </a:lnTo>
                  <a:lnTo>
                    <a:pt x="1463833" y="508107"/>
                  </a:lnTo>
                </a:path>
              </a:pathLst>
            </a:custGeom>
            <a:noFill/>
            <a:ln>
              <a:solidFill>
                <a:schemeClr val="dk2">
                  <a:shade val="60000"/>
                  <a:hueOff val="0"/>
                  <a:satOff val="0"/>
                  <a:lumOff val="0"/>
                  <a:alphaOff val="0"/>
                </a:schemeClr>
              </a:solidFill>
              <a:round/>
            </a:ln>
          </p:spPr>
          <p:style>
            <a:lnRef idx="2">
              <a:scrgbClr r="0" g="0" b="0"/>
            </a:lnRef>
            <a:fillRef idx="0">
              <a:scrgbClr r="0" g="0" b="0"/>
            </a:fillRef>
            <a:effectRef idx="0">
              <a:scrgbClr r="0" g="0" b="0"/>
            </a:effectRef>
            <a:fontRef idx="minor"/>
          </p:style>
        </p:sp>
        <p:sp>
          <p:nvSpPr>
            <p:cNvPr id="269" name="CustomShape 4"/>
            <p:cNvSpPr/>
            <p:nvPr/>
          </p:nvSpPr>
          <p:spPr>
            <a:xfrm>
              <a:off x="3076920" y="2673000"/>
              <a:ext cx="1951200" cy="506880"/>
            </a:xfrm>
            <a:custGeom>
              <a:avLst/>
              <a:gdLst/>
              <a:ahLst/>
              <a:cxnLst/>
              <a:rect l="l" t="t" r="r" b="b"/>
              <a:pathLst>
                <a:path w="1463833" h="508107">
                  <a:moveTo>
                    <a:pt x="1463833" y="0"/>
                  </a:moveTo>
                  <a:lnTo>
                    <a:pt x="1463833" y="254053"/>
                  </a:lnTo>
                  <a:lnTo>
                    <a:pt x="0" y="254053"/>
                  </a:lnTo>
                  <a:lnTo>
                    <a:pt x="0" y="508107"/>
                  </a:lnTo>
                </a:path>
              </a:pathLst>
            </a:custGeom>
            <a:noFill/>
            <a:ln>
              <a:solidFill>
                <a:schemeClr val="dk2">
                  <a:shade val="60000"/>
                  <a:hueOff val="0"/>
                  <a:satOff val="0"/>
                  <a:lumOff val="0"/>
                  <a:alphaOff val="0"/>
                </a:schemeClr>
              </a:solidFill>
              <a:round/>
            </a:ln>
          </p:spPr>
          <p:style>
            <a:lnRef idx="2">
              <a:scrgbClr r="0" g="0" b="0"/>
            </a:lnRef>
            <a:fillRef idx="0">
              <a:scrgbClr r="0" g="0" b="0"/>
            </a:fillRef>
            <a:effectRef idx="0">
              <a:scrgbClr r="0" g="0" b="0"/>
            </a:effectRef>
            <a:fontRef idx="minor"/>
          </p:style>
        </p:sp>
        <p:sp>
          <p:nvSpPr>
            <p:cNvPr id="270" name="CustomShape 5"/>
            <p:cNvSpPr/>
            <p:nvPr/>
          </p:nvSpPr>
          <p:spPr>
            <a:xfrm>
              <a:off x="3415320" y="1463040"/>
              <a:ext cx="3226680" cy="1208520"/>
            </a:xfrm>
            <a:prstGeom prst="rect">
              <a:avLst/>
            </a:prstGeom>
            <a:solidFill>
              <a:schemeClr val="dk2">
                <a:hueOff val="0"/>
                <a:satOff val="0"/>
                <a:lumOff val="0"/>
                <a:alphaOff val="0"/>
              </a:schemeClr>
            </a:solidFill>
            <a:ln>
              <a:solidFill>
                <a:schemeClr val="lt2">
                  <a:hueOff val="0"/>
                  <a:satOff val="0"/>
                  <a:lumOff val="0"/>
                  <a:alphaOff val="0"/>
                </a:schemeClr>
              </a:solidFill>
              <a:round/>
            </a:ln>
          </p:spPr>
          <p:style>
            <a:lnRef idx="2">
              <a:scrgbClr r="0" g="0" b="0"/>
            </a:lnRef>
            <a:fillRef idx="0">
              <a:scrgbClr r="0" g="0" b="0"/>
            </a:fillRef>
            <a:effectRef idx="0">
              <a:scrgbClr r="0" g="0" b="0"/>
            </a:effectRef>
            <a:fontRef idx="minor"/>
          </p:style>
          <p:txBody>
            <a:bodyPr lIns="29160" tIns="29160" rIns="29160" bIns="29160" anchor="ctr"/>
            <a:lstStyle/>
            <a:p>
              <a:pPr algn="ctr">
                <a:lnSpc>
                  <a:spcPct val="90000"/>
                </a:lnSpc>
                <a:spcAft>
                  <a:spcPts val="1610"/>
                </a:spcAft>
              </a:pPr>
              <a:r>
                <a:rPr lang="en-US" sz="4600" b="0" strike="noStrike" spc="-1">
                  <a:solidFill>
                    <a:srgbClr val="FFFFFF"/>
                  </a:solidFill>
                  <a:latin typeface="Tw Cen MT"/>
                  <a:ea typeface="DejaVu Sans"/>
                </a:rPr>
                <a:t>Classifiers</a:t>
              </a:r>
              <a:endParaRPr lang="en-US" sz="4600" b="0" strike="noStrike" spc="-1">
                <a:latin typeface="Arial"/>
              </a:endParaRPr>
            </a:p>
          </p:txBody>
        </p:sp>
        <p:sp>
          <p:nvSpPr>
            <p:cNvPr id="271" name="CustomShape 6"/>
            <p:cNvSpPr/>
            <p:nvPr/>
          </p:nvSpPr>
          <p:spPr>
            <a:xfrm>
              <a:off x="1463040" y="3180960"/>
              <a:ext cx="3226320" cy="1208520"/>
            </a:xfrm>
            <a:prstGeom prst="rect">
              <a:avLst/>
            </a:prstGeom>
            <a:solidFill>
              <a:schemeClr val="dk2">
                <a:hueOff val="0"/>
                <a:satOff val="0"/>
                <a:lumOff val="0"/>
                <a:alphaOff val="0"/>
              </a:schemeClr>
            </a:solidFill>
            <a:ln>
              <a:solidFill>
                <a:schemeClr val="lt2">
                  <a:hueOff val="0"/>
                  <a:satOff val="0"/>
                  <a:lumOff val="0"/>
                  <a:alphaOff val="0"/>
                </a:schemeClr>
              </a:solidFill>
              <a:round/>
            </a:ln>
          </p:spPr>
          <p:style>
            <a:lnRef idx="2">
              <a:scrgbClr r="0" g="0" b="0"/>
            </a:lnRef>
            <a:fillRef idx="0">
              <a:scrgbClr r="0" g="0" b="0"/>
            </a:fillRef>
            <a:effectRef idx="0">
              <a:scrgbClr r="0" g="0" b="0"/>
            </a:effectRef>
            <a:fontRef idx="minor"/>
          </p:style>
          <p:txBody>
            <a:bodyPr lIns="29160" tIns="29160" rIns="29160" bIns="29160" anchor="ctr"/>
            <a:lstStyle/>
            <a:p>
              <a:pPr algn="ctr">
                <a:lnSpc>
                  <a:spcPct val="90000"/>
                </a:lnSpc>
                <a:spcAft>
                  <a:spcPts val="1610"/>
                </a:spcAft>
              </a:pPr>
              <a:r>
                <a:rPr lang="en-US" sz="4600" b="0" strike="noStrike" spc="-1">
                  <a:solidFill>
                    <a:srgbClr val="FFFFFF"/>
                  </a:solidFill>
                  <a:latin typeface="Tw Cen MT"/>
                  <a:ea typeface="DejaVu Sans"/>
                </a:rPr>
                <a:t>SVM</a:t>
              </a:r>
              <a:endParaRPr lang="en-US" sz="4600" b="0" strike="noStrike" spc="-1">
                <a:latin typeface="Arial"/>
              </a:endParaRPr>
            </a:p>
          </p:txBody>
        </p:sp>
        <p:sp>
          <p:nvSpPr>
            <p:cNvPr id="272" name="CustomShape 7"/>
            <p:cNvSpPr/>
            <p:nvPr/>
          </p:nvSpPr>
          <p:spPr>
            <a:xfrm>
              <a:off x="5368320" y="3180960"/>
              <a:ext cx="3226320" cy="1208520"/>
            </a:xfrm>
            <a:prstGeom prst="rect">
              <a:avLst/>
            </a:prstGeom>
            <a:solidFill>
              <a:schemeClr val="dk2">
                <a:hueOff val="0"/>
                <a:satOff val="0"/>
                <a:lumOff val="0"/>
                <a:alphaOff val="0"/>
              </a:schemeClr>
            </a:solidFill>
            <a:ln>
              <a:solidFill>
                <a:schemeClr val="lt2">
                  <a:hueOff val="0"/>
                  <a:satOff val="0"/>
                  <a:lumOff val="0"/>
                  <a:alphaOff val="0"/>
                </a:schemeClr>
              </a:solidFill>
              <a:round/>
            </a:ln>
          </p:spPr>
          <p:style>
            <a:lnRef idx="2">
              <a:scrgbClr r="0" g="0" b="0"/>
            </a:lnRef>
            <a:fillRef idx="0">
              <a:scrgbClr r="0" g="0" b="0"/>
            </a:fillRef>
            <a:effectRef idx="0">
              <a:scrgbClr r="0" g="0" b="0"/>
            </a:effectRef>
            <a:fontRef idx="minor"/>
          </p:style>
          <p:txBody>
            <a:bodyPr lIns="29160" tIns="29160" rIns="29160" bIns="29160" anchor="ctr"/>
            <a:lstStyle/>
            <a:p>
              <a:pPr algn="ctr">
                <a:lnSpc>
                  <a:spcPct val="90000"/>
                </a:lnSpc>
                <a:spcAft>
                  <a:spcPts val="1610"/>
                </a:spcAft>
              </a:pPr>
              <a:r>
                <a:rPr lang="en-US" sz="4600" b="0" strike="noStrike" spc="-1">
                  <a:solidFill>
                    <a:srgbClr val="FFFFFF"/>
                  </a:solidFill>
                  <a:latin typeface="Tw Cen MT"/>
                  <a:ea typeface="DejaVu Sans"/>
                </a:rPr>
                <a:t>Random Forest</a:t>
              </a:r>
              <a:endParaRPr lang="en-US" sz="4600" b="0" strike="noStrike" spc="-1">
                <a:latin typeface="Arial"/>
              </a:endParaRPr>
            </a:p>
          </p:txBody>
        </p:sp>
      </p:grpSp>
      <p:grpSp>
        <p:nvGrpSpPr>
          <p:cNvPr id="273" name="Group 8"/>
          <p:cNvGrpSpPr/>
          <p:nvPr/>
        </p:nvGrpSpPr>
        <p:grpSpPr>
          <a:xfrm>
            <a:off x="0" y="0"/>
            <a:ext cx="36000" cy="36000"/>
            <a:chOff x="0" y="0"/>
            <a:chExt cx="36000" cy="36000"/>
          </a:xfrm>
        </p:grpSpPr>
      </p:grpSp>
      <p:sp>
        <p:nvSpPr>
          <p:cNvPr id="274" name="CustomShape 9"/>
          <p:cNvSpPr/>
          <p:nvPr/>
        </p:nvSpPr>
        <p:spPr>
          <a:xfrm>
            <a:off x="365760" y="4847400"/>
            <a:ext cx="697752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Tw Cen MT"/>
                <a:ea typeface="DejaVu Sans"/>
              </a:rPr>
              <a:t>According to the Accuracy , embed Deep Learning Methods</a:t>
            </a:r>
            <a:endParaRPr lang="en-US" sz="1800" b="0" strike="noStrike" spc="-1">
              <a:latin typeface="Arial"/>
            </a:endParaRPr>
          </a:p>
        </p:txBody>
      </p:sp>
      <p:pic>
        <p:nvPicPr>
          <p:cNvPr id="275" name="Picture 275"/>
          <p:cNvPicPr/>
          <p:nvPr/>
        </p:nvPicPr>
        <p:blipFill>
          <a:blip r:embed="rId2"/>
          <a:stretch/>
        </p:blipFill>
        <p:spPr>
          <a:xfrm>
            <a:off x="8138520" y="91440"/>
            <a:ext cx="1842120" cy="1462320"/>
          </a:xfrm>
          <a:prstGeom prst="rect">
            <a:avLst/>
          </a:prstGeom>
          <a:ln>
            <a:noFill/>
          </a:ln>
        </p:spPr>
      </p:pic>
      <p:pic>
        <p:nvPicPr>
          <p:cNvPr id="276" name="Picture 276"/>
          <p:cNvPicPr/>
          <p:nvPr/>
        </p:nvPicPr>
        <p:blipFill>
          <a:blip r:embed="rId2"/>
          <a:stretch/>
        </p:blipFill>
        <p:spPr>
          <a:xfrm>
            <a:off x="813852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7" name="CustomShape 1"/>
          <p:cNvSpPr/>
          <p:nvPr/>
        </p:nvSpPr>
        <p:spPr>
          <a:xfrm>
            <a:off x="4327200" y="182880"/>
            <a:ext cx="1341360" cy="11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980" b="0" strike="noStrike" cap="all" spc="-1">
                <a:solidFill>
                  <a:srgbClr val="000000"/>
                </a:solidFill>
                <a:latin typeface="Tw Cen MT"/>
                <a:ea typeface="DejaVu Sans"/>
              </a:rPr>
              <a:t>Demo</a:t>
            </a:r>
            <a:endParaRPr lang="en-US" sz="2980" b="0" strike="noStrike" spc="-1">
              <a:latin typeface="Arial"/>
            </a:endParaRPr>
          </a:p>
        </p:txBody>
      </p:sp>
      <p:pic>
        <p:nvPicPr>
          <p:cNvPr id="278" name="Picture 278"/>
          <p:cNvPicPr/>
          <p:nvPr/>
        </p:nvPicPr>
        <p:blipFill>
          <a:blip r:embed="rId2"/>
          <a:stretch/>
        </p:blipFill>
        <p:spPr>
          <a:xfrm>
            <a:off x="813888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03640" y="225720"/>
            <a:ext cx="9069480" cy="944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latin typeface="Arial"/>
                <a:ea typeface="DejaVu Sans"/>
              </a:rPr>
              <a:t>Any Questions?</a:t>
            </a:r>
            <a:endParaRPr lang="en-US" sz="4400" b="0" strike="noStrike" spc="-1">
              <a:latin typeface="Arial"/>
            </a:endParaRPr>
          </a:p>
        </p:txBody>
      </p:sp>
      <p:pic>
        <p:nvPicPr>
          <p:cNvPr id="280" name="Picture 280"/>
          <p:cNvPicPr/>
          <p:nvPr/>
        </p:nvPicPr>
        <p:blipFill>
          <a:blip r:embed="rId2"/>
          <a:stretch/>
        </p:blipFill>
        <p:spPr>
          <a:xfrm>
            <a:off x="813852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163440" y="91440"/>
            <a:ext cx="9752760" cy="5351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nSpc>
                <a:spcPct val="100000"/>
              </a:lnSpc>
            </a:pPr>
            <a:r>
              <a:rPr lang="en-US" sz="1600" b="1" strike="noStrike" spc="-1">
                <a:solidFill>
                  <a:srgbClr val="ED1C24"/>
                </a:solidFill>
                <a:latin typeface="Arial"/>
              </a:rPr>
              <a:t>Related Paper 1</a:t>
            </a:r>
            <a:endParaRPr lang="en-US" sz="1600" b="0" strike="noStrike" spc="-1">
              <a:latin typeface="Arial"/>
            </a:endParaRPr>
          </a:p>
          <a:p>
            <a:pPr>
              <a:lnSpc>
                <a:spcPct val="100000"/>
              </a:lnSpc>
            </a:pPr>
            <a:r>
              <a:rPr lang="en-US" sz="1600" b="0" strike="noStrike" spc="-1">
                <a:solidFill>
                  <a:srgbClr val="000000"/>
                </a:solidFill>
                <a:latin typeface="Arial"/>
              </a:rPr>
              <a:t>Multi-Criteria Evaluation Systems (MCES): *made by 12 experts*</a:t>
            </a:r>
            <a:endParaRPr lang="en-US" sz="1600" b="0" strike="noStrike" spc="-1">
              <a:latin typeface="Arial"/>
            </a:endParaRPr>
          </a:p>
          <a:p>
            <a:pPr>
              <a:lnSpc>
                <a:spcPct val="100000"/>
              </a:lnSpc>
            </a:pPr>
            <a:r>
              <a:rPr lang="en-US" sz="1600" b="0" strike="noStrike" spc="-1">
                <a:solidFill>
                  <a:srgbClr val="000000"/>
                </a:solidFill>
                <a:latin typeface="Arial"/>
              </a:rPr>
              <a:t>Four-point scale ‘Unlikely’, ‘Less likely’, ‘Likely’ and ‘Very likely’ corresponding to values </a:t>
            </a:r>
            <a:r>
              <a:t/>
            </a:r>
            <a:br/>
            <a:r>
              <a:rPr lang="en-US" sz="1600" b="0" strike="noStrike" spc="-1">
                <a:solidFill>
                  <a:srgbClr val="000000"/>
                </a:solidFill>
                <a:latin typeface="Arial"/>
              </a:rPr>
              <a:t>0.125, 0.375, 0.625 and 0.875 respectively. The 'I don't know' option was also available.</a:t>
            </a:r>
            <a:r>
              <a:t/>
            </a:r>
            <a:br/>
            <a:endParaRPr lang="en-US" sz="1600" b="0" strike="noStrike" spc="-1">
              <a:latin typeface="Arial"/>
            </a:endParaRPr>
          </a:p>
          <a:p>
            <a:pPr>
              <a:lnSpc>
                <a:spcPct val="100000"/>
              </a:lnSpc>
            </a:pPr>
            <a:r>
              <a:rPr lang="en-US" sz="1600" b="0" strike="noStrike" spc="-1">
                <a:solidFill>
                  <a:srgbClr val="000000"/>
                </a:solidFill>
                <a:latin typeface="Arial"/>
              </a:rPr>
              <a:t>The importance was indicated on a four-point scale of 1: not informative, 2: partially informative, </a:t>
            </a:r>
            <a:r>
              <a:t/>
            </a:r>
            <a:br/>
            <a:r>
              <a:rPr lang="en-US" sz="1600" b="0" strike="noStrike" spc="-1">
                <a:solidFill>
                  <a:srgbClr val="000000"/>
                </a:solidFill>
                <a:latin typeface="Arial"/>
              </a:rPr>
              <a:t>3: informative and 4: very informative.</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Arial"/>
              </a:rPr>
              <a:t>The ratio of capital letters in a comment.</a:t>
            </a:r>
            <a:endParaRPr lang="en-US" sz="1600" b="0" strike="noStrike" spc="-1">
              <a:latin typeface="Arial"/>
            </a:endParaRPr>
          </a:p>
          <a:p>
            <a:pPr>
              <a:lnSpc>
                <a:spcPct val="100000"/>
              </a:lnSpc>
            </a:pPr>
            <a:r>
              <a:rPr lang="en-US" sz="1600" b="0" strike="noStrike" spc="-1">
                <a:solidFill>
                  <a:srgbClr val="000000"/>
                </a:solidFill>
                <a:latin typeface="Arial"/>
              </a:rPr>
              <a:t>The number of emoticons.</a:t>
            </a:r>
            <a:r>
              <a:t/>
            </a:r>
            <a:br/>
            <a:r>
              <a:rPr lang="en-US" sz="1600" b="0" strike="noStrike" spc="-1">
                <a:solidFill>
                  <a:srgbClr val="000000"/>
                </a:solidFill>
                <a:latin typeface="Arial"/>
              </a:rPr>
              <a:t>The occurrence of a second person pronoun followed by a profane word in profanity.</a:t>
            </a:r>
            <a:r>
              <a:t/>
            </a:r>
            <a:br/>
            <a:r>
              <a:rPr lang="en-US" sz="1600" b="0" strike="noStrike" spc="-1">
                <a:solidFill>
                  <a:srgbClr val="000000"/>
                </a:solidFill>
                <a:latin typeface="Arial"/>
              </a:rPr>
              <a:t>The term frequency–inverse document frequency (Tf-Idf).</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Arial"/>
              </a:rPr>
              <a:t>H1: Using the outcome of the MCES as an extra feature for training the machine learning models.</a:t>
            </a:r>
            <a:r>
              <a:t/>
            </a:r>
            <a:br/>
            <a:r>
              <a:rPr lang="en-US" sz="1600" b="0" strike="noStrike" spc="-1">
                <a:solidFill>
                  <a:srgbClr val="000000"/>
                </a:solidFill>
                <a:latin typeface="Arial"/>
              </a:rPr>
              <a:t>Results, features’ categories and profanity – misspelling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Arial"/>
              </a:rPr>
              <a:t>H2: Using the results of the machine learning model as a new criterion for the expert system by assigning equal weights.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0000"/>
                </a:solidFill>
                <a:latin typeface="Arial"/>
              </a:rPr>
              <a:t>(Decision Tree bad, SVM better, Naïve Bayes best)</a:t>
            </a:r>
            <a:endParaRPr lang="en-US" sz="1600" b="0" strike="noStrike" spc="-1">
              <a:latin typeface="Arial"/>
            </a:endParaRPr>
          </a:p>
        </p:txBody>
      </p:sp>
      <p:pic>
        <p:nvPicPr>
          <p:cNvPr id="282" name="Picture 281"/>
          <p:cNvPicPr/>
          <p:nvPr/>
        </p:nvPicPr>
        <p:blipFill>
          <a:blip r:embed="rId2"/>
          <a:stretch/>
        </p:blipFill>
        <p:spPr>
          <a:xfrm>
            <a:off x="8138880" y="91440"/>
            <a:ext cx="1842480" cy="1462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82880" y="267480"/>
            <a:ext cx="795492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ED1C24"/>
                </a:solidFill>
                <a:latin typeface="Arial"/>
                <a:ea typeface="DejaVu Sans"/>
              </a:rPr>
              <a:t>Questions related to (Machine Learning Approach for Detection of Cyber-Aggressive Comments by Peers on Social Media Network)</a:t>
            </a:r>
            <a:endParaRPr lang="en-US" sz="1800" b="0" strike="noStrike" spc="-1">
              <a:latin typeface="Arial"/>
            </a:endParaRPr>
          </a:p>
        </p:txBody>
      </p:sp>
      <p:sp>
        <p:nvSpPr>
          <p:cNvPr id="284" name="CustomShape 2"/>
          <p:cNvSpPr/>
          <p:nvPr/>
        </p:nvSpPr>
        <p:spPr>
          <a:xfrm>
            <a:off x="84600" y="1313280"/>
            <a:ext cx="10063800" cy="498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latin typeface="Arial"/>
              </a:rPr>
              <a:t>What is N-grams?</a:t>
            </a:r>
            <a:endParaRPr lang="en-US" sz="2000" b="0" strike="noStrike" spc="-1">
              <a:latin typeface="Arial"/>
            </a:endParaRPr>
          </a:p>
          <a:p>
            <a:pPr>
              <a:lnSpc>
                <a:spcPct val="100000"/>
              </a:lnSpc>
            </a:pPr>
            <a:r>
              <a:rPr lang="en-US" sz="1800" b="0" strike="noStrike" spc="-1">
                <a:latin typeface="Arial"/>
              </a:rPr>
              <a:t>   N-grams are a group of continuous sequence of n-items from a given text. These are used for dividing text and words into n chunks known as N-grams. Example: “You are funny” its unigram will be “you”,”are”,”funny”.They used 2, 3, 4 and 5 N-grams for the building feature vector. </a:t>
            </a:r>
          </a:p>
          <a:p>
            <a:pPr>
              <a:lnSpc>
                <a:spcPct val="100000"/>
              </a:lnSpc>
            </a:pPr>
            <a:endParaRPr lang="en-US" sz="1800" b="0" strike="noStrike" spc="-1">
              <a:latin typeface="Arial"/>
            </a:endParaRPr>
          </a:p>
          <a:p>
            <a:pPr>
              <a:lnSpc>
                <a:spcPct val="100000"/>
              </a:lnSpc>
            </a:pPr>
            <a:r>
              <a:rPr lang="en-US" sz="1800" b="1" strike="noStrike" spc="-1">
                <a:latin typeface="Arial"/>
                <a:ea typeface="Microsoft YaHei"/>
              </a:rPr>
              <a:t>What is TF-IDF Score?</a:t>
            </a:r>
            <a:endParaRPr lang="en-US" sz="1800" b="0" strike="noStrike" spc="-1">
              <a:latin typeface="Arial"/>
            </a:endParaRPr>
          </a:p>
          <a:p>
            <a:pPr>
              <a:lnSpc>
                <a:spcPct val="100000"/>
              </a:lnSpc>
            </a:pPr>
            <a:r>
              <a:rPr lang="en-US" sz="1800" b="0" strike="noStrike" spc="-1">
                <a:latin typeface="Arial"/>
                <a:ea typeface="Microsoft YaHei"/>
              </a:rPr>
              <a:t>TF-IDF stands for "Term Frequency, Inverse Document Frequency". It is a way to evaluate the importance of words in a document based on how frequently they appear across various documents. The score signifies the importance of that term in relation to the original training data.</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latin typeface="Arial"/>
                <a:ea typeface="Microsoft YaHei"/>
              </a:rPr>
              <a:t>What is Logistic Regression?</a:t>
            </a:r>
            <a:endParaRPr lang="en-US" sz="1800" b="0" strike="noStrike" spc="-1">
              <a:latin typeface="Arial"/>
            </a:endParaRPr>
          </a:p>
          <a:p>
            <a:pPr>
              <a:lnSpc>
                <a:spcPct val="100000"/>
              </a:lnSpc>
            </a:pPr>
            <a:r>
              <a:rPr lang="en-US" sz="1800" b="0" strike="noStrike" spc="-1">
                <a:latin typeface="Arial"/>
                <a:ea typeface="Microsoft YaHei"/>
              </a:rPr>
              <a:t>This algorithms provides probabilistic approach to data. The outcome are probabilities modeled as a function of predicted variables, using a logistic function given below. Also it’s a binary classifier. p=1/(1+e-)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85" name="Picture 284"/>
          <p:cNvPicPr/>
          <p:nvPr/>
        </p:nvPicPr>
        <p:blipFill>
          <a:blip r:embed="rId2"/>
          <a:stretch/>
        </p:blipFill>
        <p:spPr>
          <a:xfrm>
            <a:off x="8139240" y="91440"/>
            <a:ext cx="1842480" cy="1462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182880" y="450360"/>
            <a:ext cx="777204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ED1C24"/>
                </a:solidFill>
                <a:latin typeface="Arial"/>
                <a:ea typeface="DejaVu Sans"/>
              </a:rPr>
              <a:t>Questions related to (A Pattern-Based Approach for Sarcasm Detection on Twitter)</a:t>
            </a:r>
            <a:endParaRPr lang="en-US" sz="1800" b="0" strike="noStrike" spc="-1">
              <a:latin typeface="Arial"/>
            </a:endParaRPr>
          </a:p>
        </p:txBody>
      </p:sp>
      <p:sp>
        <p:nvSpPr>
          <p:cNvPr id="287" name="CustomShape 2"/>
          <p:cNvSpPr/>
          <p:nvPr/>
        </p:nvSpPr>
        <p:spPr>
          <a:xfrm>
            <a:off x="166320" y="1095480"/>
            <a:ext cx="9988920" cy="48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latin typeface="Arial"/>
              </a:rPr>
              <a:t>What is F1 score?</a:t>
            </a:r>
            <a:endParaRPr lang="en-US" sz="2000" b="0" strike="noStrike" spc="-1">
              <a:latin typeface="Arial"/>
            </a:endParaRPr>
          </a:p>
          <a:p>
            <a:pPr>
              <a:lnSpc>
                <a:spcPct val="100000"/>
              </a:lnSpc>
            </a:pPr>
            <a:r>
              <a:rPr lang="en-US" sz="1800" b="0" strike="noStrike" spc="-1">
                <a:latin typeface="Arial"/>
              </a:rPr>
              <a:t>  F1=2*(precision*recall/precision+recall)</a:t>
            </a:r>
          </a:p>
          <a:p>
            <a:pPr>
              <a:lnSpc>
                <a:spcPct val="100000"/>
              </a:lnSpc>
            </a:pPr>
            <a:endParaRPr lang="en-US" sz="1800" b="0" strike="noStrike" spc="-1">
              <a:latin typeface="Arial"/>
            </a:endParaRPr>
          </a:p>
          <a:p>
            <a:pPr>
              <a:lnSpc>
                <a:spcPct val="100000"/>
              </a:lnSpc>
            </a:pPr>
            <a:r>
              <a:rPr lang="en-US" sz="2000" b="1" strike="noStrike" spc="-1">
                <a:latin typeface="Arial"/>
                <a:ea typeface="Microsoft YaHei"/>
              </a:rPr>
              <a:t>What is Accuracy?</a:t>
            </a:r>
            <a:endParaRPr lang="en-US" sz="2000" b="0" strike="noStrike" spc="-1">
              <a:latin typeface="Arial"/>
            </a:endParaRPr>
          </a:p>
          <a:p>
            <a:pPr>
              <a:lnSpc>
                <a:spcPct val="100000"/>
              </a:lnSpc>
            </a:pPr>
            <a:r>
              <a:rPr lang="en-US" sz="1800" b="0" strike="noStrike" spc="-1">
                <a:latin typeface="Arial"/>
                <a:ea typeface="Microsoft YaHei"/>
              </a:rPr>
              <a:t>  It represents the overall correctness of classification.</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2000" b="1" strike="noStrike" spc="-1">
                <a:latin typeface="Arial"/>
                <a:ea typeface="Microsoft YaHei"/>
              </a:rPr>
              <a:t>What is Precision?</a:t>
            </a:r>
            <a:endParaRPr lang="en-US" sz="2000" b="0" strike="noStrike" spc="-1">
              <a:latin typeface="Arial"/>
            </a:endParaRPr>
          </a:p>
          <a:p>
            <a:pPr>
              <a:lnSpc>
                <a:spcPct val="100000"/>
              </a:lnSpc>
            </a:pPr>
            <a:r>
              <a:rPr lang="en-US" sz="1800" b="0" strike="noStrike" spc="-1">
                <a:latin typeface="Arial"/>
                <a:ea typeface="Microsoft YaHei"/>
              </a:rPr>
              <a:t>  It represents the fraction of retrieved objects(eg: sarcastic tweets) that are relevant.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2000" b="1" strike="noStrike" spc="-1">
                <a:latin typeface="Arial"/>
                <a:ea typeface="Microsoft YaHei"/>
              </a:rPr>
              <a:t>What is Rec</a:t>
            </a:r>
            <a:r>
              <a:rPr lang="en-US" sz="2200" b="1" strike="noStrike" spc="-1">
                <a:latin typeface="Arial"/>
                <a:ea typeface="Microsoft YaHei"/>
              </a:rPr>
              <a:t>all?</a:t>
            </a:r>
            <a:endParaRPr lang="en-US" sz="2200" b="0" strike="noStrike" spc="-1">
              <a:latin typeface="Arial"/>
            </a:endParaRPr>
          </a:p>
          <a:p>
            <a:pPr>
              <a:lnSpc>
                <a:spcPct val="100000"/>
              </a:lnSpc>
            </a:pPr>
            <a:r>
              <a:rPr lang="en-US" sz="1800" b="0" strike="noStrike" spc="-1">
                <a:latin typeface="Arial"/>
                <a:ea typeface="Microsoft YaHei"/>
              </a:rPr>
              <a:t>  It represents the fraction of relevant objects that are retrieved.</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2000" b="1" strike="noStrike" spc="-1">
                <a:latin typeface="Arial"/>
                <a:ea typeface="Microsoft YaHei"/>
              </a:rPr>
              <a:t>Tools used in NLP:</a:t>
            </a:r>
            <a:endParaRPr lang="en-US" sz="2000" b="0" strike="noStrike" spc="-1">
              <a:latin typeface="Arial"/>
            </a:endParaRPr>
          </a:p>
          <a:p>
            <a:pPr>
              <a:lnSpc>
                <a:spcPct val="100000"/>
              </a:lnSpc>
            </a:pPr>
            <a:r>
              <a:rPr lang="en-US" sz="1800" b="0" strike="noStrike" spc="-1">
                <a:latin typeface="Arial"/>
                <a:ea typeface="Microsoft YaHei"/>
              </a:rPr>
              <a:t>  Apache OpenNLP</a:t>
            </a:r>
            <a:endParaRPr lang="en-US" sz="1800" b="0" strike="noStrike" spc="-1">
              <a:latin typeface="Arial"/>
            </a:endParaRPr>
          </a:p>
          <a:p>
            <a:pPr>
              <a:lnSpc>
                <a:spcPct val="100000"/>
              </a:lnSpc>
            </a:pPr>
            <a:r>
              <a:rPr lang="en-US" sz="1800" b="0" strike="noStrike" spc="-1">
                <a:latin typeface="Arial"/>
                <a:ea typeface="Microsoft YaHei"/>
              </a:rPr>
              <a:t>  Gate Twitter part- of-speech tagger</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88" name="Picture 287"/>
          <p:cNvPicPr/>
          <p:nvPr/>
        </p:nvPicPr>
        <p:blipFill>
          <a:blip r:embed="rId2"/>
          <a:stretch/>
        </p:blipFill>
        <p:spPr>
          <a:xfrm>
            <a:off x="8139240" y="91440"/>
            <a:ext cx="1842480" cy="1462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LIWC?</a:t>
            </a:r>
            <a:endParaRPr lang="en-US" dirty="0"/>
          </a:p>
        </p:txBody>
      </p:sp>
      <p:sp>
        <p:nvSpPr>
          <p:cNvPr id="3" name="Subtitle 2"/>
          <p:cNvSpPr>
            <a:spLocks noGrp="1"/>
          </p:cNvSpPr>
          <p:nvPr>
            <p:ph type="subTitle"/>
          </p:nvPr>
        </p:nvSpPr>
        <p:spPr>
          <a:xfrm>
            <a:off x="504000" y="1967331"/>
            <a:ext cx="9072000" cy="946440"/>
          </a:xfrm>
        </p:spPr>
        <p:txBody>
          <a:bodyPr/>
          <a:lstStyle/>
          <a:p>
            <a:r>
              <a:rPr lang="en-US" sz="1600" dirty="0"/>
              <a:t>LIWC (Linguistic Inquiry and Word Count) is a text analysis program available for purchase. It calculates the degree to which various categories of words are used in a text, and can process texts ranging from e-mails to speeches, poems and transcribed natural language in either plain text or Word formats</a:t>
            </a:r>
          </a:p>
        </p:txBody>
      </p:sp>
    </p:spTree>
    <p:extLst>
      <p:ext uri="{BB962C8B-B14F-4D97-AF65-F5344CB8AC3E}">
        <p14:creationId xmlns:p14="http://schemas.microsoft.com/office/powerpoint/2010/main" val="385824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503640" y="225720"/>
            <a:ext cx="9069480" cy="944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6D6F"/>
                </a:solidFill>
                <a:latin typeface="Arial"/>
                <a:ea typeface="DejaVu Sans"/>
              </a:rPr>
              <a:t>Agenda</a:t>
            </a:r>
            <a:endParaRPr lang="en-US" sz="4400" b="0" strike="noStrike" spc="-1">
              <a:latin typeface="Arial"/>
            </a:endParaRPr>
          </a:p>
        </p:txBody>
      </p:sp>
      <p:sp>
        <p:nvSpPr>
          <p:cNvPr id="167" name="CustomShape 2"/>
          <p:cNvSpPr/>
          <p:nvPr/>
        </p:nvSpPr>
        <p:spPr>
          <a:xfrm>
            <a:off x="439200" y="1376280"/>
            <a:ext cx="9069480" cy="3286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1840">
              <a:lnSpc>
                <a:spcPct val="100000"/>
              </a:lnSpc>
              <a:spcBef>
                <a:spcPts val="1414"/>
              </a:spcBef>
              <a:buClr>
                <a:srgbClr val="000000"/>
              </a:buClr>
              <a:buSzPct val="45000"/>
              <a:buFont typeface="Wingdings" charset="2"/>
              <a:buChar char=""/>
            </a:pPr>
            <a:r>
              <a:rPr lang="en-US" sz="3200" b="0" strike="noStrike" spc="-1">
                <a:solidFill>
                  <a:srgbClr val="000000"/>
                </a:solidFill>
                <a:latin typeface="Arial"/>
                <a:ea typeface="DejaVu Sans"/>
              </a:rPr>
              <a:t>Introduction</a:t>
            </a:r>
            <a:endParaRPr lang="en-US" sz="3200" b="0" strike="noStrike" spc="-1">
              <a:latin typeface="Arial"/>
            </a:endParaRPr>
          </a:p>
          <a:p>
            <a:pPr marL="432000" indent="-321840">
              <a:lnSpc>
                <a:spcPct val="100000"/>
              </a:lnSpc>
              <a:spcBef>
                <a:spcPts val="1414"/>
              </a:spcBef>
              <a:buClr>
                <a:srgbClr val="000000"/>
              </a:buClr>
              <a:buSzPct val="45000"/>
              <a:buFont typeface="Wingdings" charset="2"/>
              <a:buChar char=""/>
            </a:pPr>
            <a:r>
              <a:rPr lang="en-US" sz="3200" b="0" strike="noStrike" spc="-1">
                <a:solidFill>
                  <a:srgbClr val="000000"/>
                </a:solidFill>
                <a:latin typeface="Arial"/>
                <a:ea typeface="DejaVu Sans"/>
              </a:rPr>
              <a:t>Related work</a:t>
            </a:r>
            <a:endParaRPr lang="en-US" sz="3200" b="0" strike="noStrike" spc="-1">
              <a:latin typeface="Arial"/>
            </a:endParaRPr>
          </a:p>
          <a:p>
            <a:pPr marL="432000" indent="-321840">
              <a:lnSpc>
                <a:spcPct val="100000"/>
              </a:lnSpc>
              <a:spcBef>
                <a:spcPts val="1414"/>
              </a:spcBef>
              <a:buClr>
                <a:srgbClr val="000000"/>
              </a:buClr>
              <a:buSzPct val="45000"/>
              <a:buFont typeface="Wingdings" charset="2"/>
              <a:buChar char=""/>
            </a:pPr>
            <a:r>
              <a:rPr lang="en-US" sz="3200" b="0" strike="noStrike" spc="-1">
                <a:solidFill>
                  <a:srgbClr val="000000"/>
                </a:solidFill>
                <a:latin typeface="Arial"/>
                <a:ea typeface="DejaVu Sans"/>
              </a:rPr>
              <a:t>Problem Statement</a:t>
            </a:r>
            <a:endParaRPr lang="en-US" sz="3200" b="0" strike="noStrike" spc="-1">
              <a:latin typeface="Arial"/>
            </a:endParaRPr>
          </a:p>
          <a:p>
            <a:pPr marL="432000" indent="-321840">
              <a:lnSpc>
                <a:spcPct val="100000"/>
              </a:lnSpc>
              <a:spcBef>
                <a:spcPts val="1414"/>
              </a:spcBef>
              <a:buClr>
                <a:srgbClr val="000000"/>
              </a:buClr>
              <a:buSzPct val="45000"/>
              <a:buFont typeface="Wingdings" charset="2"/>
              <a:buChar char=""/>
            </a:pPr>
            <a:r>
              <a:rPr lang="en-US" sz="3200" b="0" strike="noStrike" spc="-1">
                <a:solidFill>
                  <a:srgbClr val="000000"/>
                </a:solidFill>
                <a:latin typeface="Arial"/>
                <a:ea typeface="DejaVu Sans"/>
              </a:rPr>
              <a:t>System overview</a:t>
            </a:r>
            <a:endParaRPr lang="en-US" sz="3200" b="0" strike="noStrike" spc="-1">
              <a:latin typeface="Arial"/>
            </a:endParaRPr>
          </a:p>
          <a:p>
            <a:pPr marL="432000" indent="-321840">
              <a:lnSpc>
                <a:spcPct val="100000"/>
              </a:lnSpc>
              <a:spcBef>
                <a:spcPts val="1414"/>
              </a:spcBef>
              <a:buClr>
                <a:srgbClr val="000000"/>
              </a:buClr>
              <a:buSzPct val="45000"/>
              <a:buFont typeface="Wingdings" charset="2"/>
              <a:buChar char=""/>
            </a:pPr>
            <a:r>
              <a:rPr lang="en-US" sz="3200" b="0" strike="noStrike" spc="-1">
                <a:solidFill>
                  <a:srgbClr val="000000"/>
                </a:solidFill>
                <a:latin typeface="Arial"/>
                <a:ea typeface="DejaVu Sans"/>
              </a:rPr>
              <a:t>Project Deliverables</a:t>
            </a:r>
            <a:endParaRPr lang="en-US" sz="3200" b="0" strike="noStrike" spc="-1">
              <a:latin typeface="Arial"/>
            </a:endParaRPr>
          </a:p>
        </p:txBody>
      </p:sp>
      <p:pic>
        <p:nvPicPr>
          <p:cNvPr id="168" name="Picture 170"/>
          <p:cNvPicPr/>
          <p:nvPr/>
        </p:nvPicPr>
        <p:blipFill>
          <a:blip r:embed="rId2"/>
          <a:stretch/>
        </p:blipFill>
        <p:spPr>
          <a:xfrm>
            <a:off x="813816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normAutofit fontScale="40000" lnSpcReduction="20000"/>
          </a:bodyPr>
          <a:lstStyle/>
          <a:p>
            <a:r>
              <a:rPr lang="en-US" dirty="0"/>
              <a:t>The TF*IDF algorithm is used to weigh a keyword in any content and assign the importance to that keyword based on the number of times it appears in the document. LIWC has been used to efficiently classify words in the text with many categories and give us the effect of these words on the sentence. Capturing second person pronoun there are many methods that capture pronouns we only need to extract the second person pronouns.  Sentiment analysis aims to determine the attitude of a speaker, writer, or other subject with respect to some topic or the overall contextual polarity or emotional reaction to a document, interaction, or event </a:t>
            </a:r>
          </a:p>
          <a:p>
            <a:r>
              <a:rPr lang="en-US" dirty="0"/>
              <a:t>In previous cyberbullying detection papers there has been a problem in detecting false positive cyberbullying's cases. The accuracy in these papers is not high enough and could be improved. Sarcasm which is type of cyberbullying is not detected in these papers.</a:t>
            </a:r>
          </a:p>
          <a:p>
            <a:endParaRPr lang="en-US" dirty="0"/>
          </a:p>
          <a:p>
            <a:r>
              <a:rPr lang="en-US" dirty="0"/>
              <a:t>	Aggression: Swear words (damn, piss, fuck)</a:t>
            </a:r>
          </a:p>
          <a:p>
            <a:r>
              <a:rPr lang="en-US" dirty="0"/>
              <a:t>	Affective processes (happy, cried, abandon)</a:t>
            </a:r>
          </a:p>
          <a:p>
            <a:r>
              <a:rPr lang="en-US" dirty="0"/>
              <a:t>	Anxiety (worried, nervous)</a:t>
            </a:r>
          </a:p>
          <a:p>
            <a:r>
              <a:rPr lang="en-US" dirty="0"/>
              <a:t>	Anger (hate, kill, annoyed)</a:t>
            </a:r>
          </a:p>
          <a:p>
            <a:r>
              <a:rPr lang="en-US" dirty="0"/>
              <a:t>	Sadness (crying, grief, sad)</a:t>
            </a:r>
          </a:p>
          <a:p>
            <a:r>
              <a:rPr lang="en-US" dirty="0"/>
              <a:t>	Positive emotion (love, nice, sweet)</a:t>
            </a:r>
          </a:p>
          <a:p>
            <a:r>
              <a:rPr lang="en-US" dirty="0"/>
              <a:t>	Negative emotion (</a:t>
            </a:r>
            <a:r>
              <a:rPr lang="en-US" dirty="0" err="1"/>
              <a:t>hur</a:t>
            </a:r>
            <a:r>
              <a:rPr lang="en-US" dirty="0"/>
              <a:t>, ugly, nasty)</a:t>
            </a:r>
          </a:p>
          <a:p>
            <a:endParaRPr lang="en-US" dirty="0"/>
          </a:p>
        </p:txBody>
      </p:sp>
    </p:spTree>
    <p:extLst>
      <p:ext uri="{BB962C8B-B14F-4D97-AF65-F5344CB8AC3E}">
        <p14:creationId xmlns:p14="http://schemas.microsoft.com/office/powerpoint/2010/main" val="1478593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03640" y="225720"/>
            <a:ext cx="9069480" cy="944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400" b="0" strike="noStrike" spc="-1">
                <a:solidFill>
                  <a:srgbClr val="ED1C24"/>
                </a:solidFill>
                <a:latin typeface="Arial"/>
                <a:ea typeface="DejaVu Sans"/>
              </a:rPr>
              <a:t>Introduction</a:t>
            </a:r>
            <a:endParaRPr lang="en-US" sz="4400" b="0" strike="noStrike" spc="-1">
              <a:latin typeface="Arial"/>
            </a:endParaRPr>
          </a:p>
        </p:txBody>
      </p:sp>
      <p:sp>
        <p:nvSpPr>
          <p:cNvPr id="170" name="CustomShape 2"/>
          <p:cNvSpPr/>
          <p:nvPr/>
        </p:nvSpPr>
        <p:spPr>
          <a:xfrm>
            <a:off x="10440" y="1166760"/>
            <a:ext cx="7852680" cy="66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080">
              <a:lnSpc>
                <a:spcPct val="90000"/>
              </a:lnSpc>
              <a:spcBef>
                <a:spcPts val="1001"/>
              </a:spcBef>
              <a:buClr>
                <a:srgbClr val="000000"/>
              </a:buClr>
              <a:buFont typeface="Arial"/>
              <a:buChar char="•"/>
            </a:pPr>
            <a:r>
              <a:rPr lang="en-US" sz="2800" b="0" strike="noStrike" spc="-1">
                <a:solidFill>
                  <a:srgbClr val="000000"/>
                </a:solidFill>
                <a:latin typeface="Arial"/>
                <a:ea typeface="DejaVu Sans"/>
              </a:rPr>
              <a:t>Use superior strength or influence to intimidate someone</a:t>
            </a:r>
            <a:endParaRPr lang="en-US" sz="2800" b="0" strike="noStrike" spc="-1">
              <a:latin typeface="Arial"/>
            </a:endParaRPr>
          </a:p>
        </p:txBody>
      </p:sp>
      <p:pic>
        <p:nvPicPr>
          <p:cNvPr id="171" name="Picture 1"/>
          <p:cNvPicPr/>
          <p:nvPr/>
        </p:nvPicPr>
        <p:blipFill>
          <a:blip r:embed="rId2"/>
          <a:stretch/>
        </p:blipFill>
        <p:spPr>
          <a:xfrm>
            <a:off x="4958280" y="2103120"/>
            <a:ext cx="2554200" cy="1458720"/>
          </a:xfrm>
          <a:prstGeom prst="rect">
            <a:avLst/>
          </a:prstGeom>
          <a:ln>
            <a:noFill/>
          </a:ln>
        </p:spPr>
      </p:pic>
      <p:pic>
        <p:nvPicPr>
          <p:cNvPr id="172" name="Picture 3"/>
          <p:cNvPicPr/>
          <p:nvPr/>
        </p:nvPicPr>
        <p:blipFill>
          <a:blip r:embed="rId3"/>
          <a:stretch/>
        </p:blipFill>
        <p:spPr>
          <a:xfrm>
            <a:off x="2657160" y="3786480"/>
            <a:ext cx="2554200" cy="1699200"/>
          </a:xfrm>
          <a:prstGeom prst="rect">
            <a:avLst/>
          </a:prstGeom>
          <a:ln>
            <a:noFill/>
          </a:ln>
        </p:spPr>
      </p:pic>
      <p:pic>
        <p:nvPicPr>
          <p:cNvPr id="173" name="Picture 4"/>
          <p:cNvPicPr/>
          <p:nvPr/>
        </p:nvPicPr>
        <p:blipFill>
          <a:blip r:embed="rId4"/>
          <a:stretch/>
        </p:blipFill>
        <p:spPr>
          <a:xfrm>
            <a:off x="809280" y="2130480"/>
            <a:ext cx="2316240" cy="1653840"/>
          </a:xfrm>
          <a:prstGeom prst="rect">
            <a:avLst/>
          </a:prstGeom>
          <a:ln>
            <a:noFill/>
          </a:ln>
        </p:spPr>
      </p:pic>
      <p:pic>
        <p:nvPicPr>
          <p:cNvPr id="174" name="Picture 176"/>
          <p:cNvPicPr/>
          <p:nvPr/>
        </p:nvPicPr>
        <p:blipFill>
          <a:blip r:embed="rId5"/>
          <a:stretch/>
        </p:blipFill>
        <p:spPr>
          <a:xfrm>
            <a:off x="813852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repl">
                                        <p:cTn id="7" dur="500" fill="hold"/>
                                        <p:tgtEl>
                                          <p:spTgt spid="171"/>
                                        </p:tgtEl>
                                        <p:attrNameLst>
                                          <p:attrName>ppt_x</p:attrName>
                                        </p:attrNameLst>
                                      </p:cBhvr>
                                      <p:tavLst>
                                        <p:tav tm="0">
                                          <p:val>
                                            <p:strVal val="0-#ppt_w/2"/>
                                          </p:val>
                                        </p:tav>
                                        <p:tav tm="100000">
                                          <p:val>
                                            <p:strVal val="#ppt_x"/>
                                          </p:val>
                                        </p:tav>
                                      </p:tavLst>
                                    </p:anim>
                                    <p:anim calcmode="lin" valueType="num">
                                      <p:cBhvr additive="repl">
                                        <p:cTn id="8" dur="500" fill="hold"/>
                                        <p:tgtEl>
                                          <p:spTgt spid="1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1000"/>
                                  </p:stCondLst>
                                  <p:childTnLst>
                                    <p:set>
                                      <p:cBhvr>
                                        <p:cTn id="11" dur="1" fill="hold">
                                          <p:stCondLst>
                                            <p:cond delay="0"/>
                                          </p:stCondLst>
                                        </p:cTn>
                                        <p:tgtEl>
                                          <p:spTgt spid="173"/>
                                        </p:tgtEl>
                                        <p:attrNameLst>
                                          <p:attrName>style.visibility</p:attrName>
                                        </p:attrNameLst>
                                      </p:cBhvr>
                                      <p:to>
                                        <p:strVal val="visible"/>
                                      </p:to>
                                    </p:set>
                                    <p:anim calcmode="lin" valueType="num">
                                      <p:cBhvr additive="repl">
                                        <p:cTn id="12" dur="750" fill="hold"/>
                                        <p:tgtEl>
                                          <p:spTgt spid="173"/>
                                        </p:tgtEl>
                                        <p:attrNameLst>
                                          <p:attrName>ppt_x</p:attrName>
                                        </p:attrNameLst>
                                      </p:cBhvr>
                                      <p:tavLst>
                                        <p:tav tm="0">
                                          <p:val>
                                            <p:strVal val="0-#ppt_w/2"/>
                                          </p:val>
                                        </p:tav>
                                        <p:tav tm="100000">
                                          <p:val>
                                            <p:strVal val="#ppt_x"/>
                                          </p:val>
                                        </p:tav>
                                      </p:tavLst>
                                    </p:anim>
                                    <p:anim calcmode="lin" valueType="num">
                                      <p:cBhvr additive="repl">
                                        <p:cTn id="13" dur="750" fill="hold"/>
                                        <p:tgtEl>
                                          <p:spTgt spid="173"/>
                                        </p:tgtEl>
                                        <p:attrNameLst>
                                          <p:attrName>ppt_y</p:attrName>
                                        </p:attrNameLst>
                                      </p:cBhvr>
                                      <p:tavLst>
                                        <p:tav tm="0">
                                          <p:val>
                                            <p:strVal val="#ppt_y"/>
                                          </p:val>
                                        </p:tav>
                                        <p:tav tm="100000">
                                          <p:val>
                                            <p:strVal val="#ppt_y"/>
                                          </p:val>
                                        </p:tav>
                                      </p:tavLst>
                                    </p:anim>
                                  </p:childTnLst>
                                </p:cTn>
                              </p:par>
                            </p:childTnLst>
                          </p:cTn>
                        </p:par>
                        <p:par>
                          <p:cTn id="14" fill="hold">
                            <p:stCondLst>
                              <p:cond delay="2250"/>
                            </p:stCondLst>
                            <p:childTnLst>
                              <p:par>
                                <p:cTn id="15" presetID="2" presetClass="entr" presetSubtype="8" fill="hold" nodeType="afterEffect">
                                  <p:stCondLst>
                                    <p:cond delay="1000"/>
                                  </p:stCondLst>
                                  <p:childTnLst>
                                    <p:set>
                                      <p:cBhvr>
                                        <p:cTn id="16" dur="1" fill="hold">
                                          <p:stCondLst>
                                            <p:cond delay="0"/>
                                          </p:stCondLst>
                                        </p:cTn>
                                        <p:tgtEl>
                                          <p:spTgt spid="172"/>
                                        </p:tgtEl>
                                        <p:attrNameLst>
                                          <p:attrName>style.visibility</p:attrName>
                                        </p:attrNameLst>
                                      </p:cBhvr>
                                      <p:to>
                                        <p:strVal val="visible"/>
                                      </p:to>
                                    </p:set>
                                    <p:anim calcmode="lin" valueType="num">
                                      <p:cBhvr additive="repl">
                                        <p:cTn id="17" dur="750" fill="hold"/>
                                        <p:tgtEl>
                                          <p:spTgt spid="172"/>
                                        </p:tgtEl>
                                        <p:attrNameLst>
                                          <p:attrName>ppt_x</p:attrName>
                                        </p:attrNameLst>
                                      </p:cBhvr>
                                      <p:tavLst>
                                        <p:tav tm="0">
                                          <p:val>
                                            <p:strVal val="0-#ppt_w/2"/>
                                          </p:val>
                                        </p:tav>
                                        <p:tav tm="100000">
                                          <p:val>
                                            <p:strVal val="#ppt_x"/>
                                          </p:val>
                                        </p:tav>
                                      </p:tavLst>
                                    </p:anim>
                                    <p:anim calcmode="lin" valueType="num">
                                      <p:cBhvr additive="repl">
                                        <p:cTn id="18" dur="750" fill="hold"/>
                                        <p:tgtEl>
                                          <p:spTgt spid="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274320" y="1113120"/>
            <a:ext cx="7954920" cy="31842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457200" indent="-455040">
              <a:lnSpc>
                <a:spcPct val="100000"/>
              </a:lnSpc>
              <a:buClr>
                <a:srgbClr val="000000"/>
              </a:buClr>
              <a:buFont typeface="Arial"/>
              <a:buChar char="•"/>
            </a:pPr>
            <a:r>
              <a:rPr lang="en-US" sz="2800" b="0" strike="noStrike" spc="-1">
                <a:solidFill>
                  <a:srgbClr val="000000"/>
                </a:solidFill>
                <a:latin typeface="Calibri"/>
                <a:ea typeface="DejaVu Sans"/>
              </a:rPr>
              <a:t>Cyberbullying has been manifesting our youth for quite sometime, due to them being involved in one form of social media communication or another.</a:t>
            </a:r>
            <a:endParaRPr lang="en-US" sz="2800" b="0" strike="noStrike" spc="-1">
              <a:latin typeface="Arial"/>
            </a:endParaRPr>
          </a:p>
          <a:p>
            <a:pPr>
              <a:lnSpc>
                <a:spcPct val="100000"/>
              </a:lnSpc>
            </a:pPr>
            <a:endParaRPr lang="en-US" sz="2800" b="0" strike="noStrike" spc="-1">
              <a:latin typeface="Arial"/>
            </a:endParaRPr>
          </a:p>
          <a:p>
            <a:pPr marL="457200" indent="-455040">
              <a:lnSpc>
                <a:spcPct val="100000"/>
              </a:lnSpc>
              <a:buClr>
                <a:srgbClr val="000000"/>
              </a:buClr>
              <a:buFont typeface="Arial"/>
              <a:buChar char="•"/>
            </a:pPr>
            <a:r>
              <a:rPr lang="en-US" sz="2800" b="0" strike="noStrike" spc="-1">
                <a:solidFill>
                  <a:srgbClr val="000000"/>
                </a:solidFill>
                <a:latin typeface="Calibri"/>
                <a:ea typeface="DejaVu Sans"/>
              </a:rPr>
              <a:t>Sarcasm which the use of irony to mock or </a:t>
            </a:r>
            <a:endParaRPr lang="en-US" sz="2800" b="0" strike="noStrike" spc="-1">
              <a:latin typeface="Arial"/>
            </a:endParaRPr>
          </a:p>
          <a:p>
            <a:pPr marL="457200" indent="-455040">
              <a:lnSpc>
                <a:spcPct val="100000"/>
              </a:lnSpc>
              <a:buClr>
                <a:srgbClr val="000000"/>
              </a:buClr>
              <a:buFont typeface="Arial"/>
              <a:buChar char="•"/>
            </a:pPr>
            <a:r>
              <a:rPr lang="en-US" sz="2800" b="0" strike="noStrike" spc="-1">
                <a:solidFill>
                  <a:srgbClr val="000000"/>
                </a:solidFill>
                <a:latin typeface="Calibri"/>
                <a:ea typeface="DejaVu Sans"/>
              </a:rPr>
              <a:t>convey contempt.</a:t>
            </a:r>
            <a:endParaRPr lang="en-US" sz="2800" b="0" strike="noStrike" spc="-1">
              <a:latin typeface="Arial"/>
            </a:endParaRPr>
          </a:p>
          <a:p>
            <a:pPr>
              <a:lnSpc>
                <a:spcPct val="100000"/>
              </a:lnSpc>
            </a:pPr>
            <a:endParaRPr lang="en-US" sz="2800" b="0" strike="noStrike" spc="-1">
              <a:latin typeface="Arial"/>
            </a:endParaRPr>
          </a:p>
          <a:p>
            <a:pPr marL="457200" indent="-455040">
              <a:lnSpc>
                <a:spcPct val="100000"/>
              </a:lnSpc>
              <a:buClr>
                <a:srgbClr val="000000"/>
              </a:buClr>
              <a:buFont typeface="Arial"/>
              <a:buChar char="•"/>
            </a:pPr>
            <a:r>
              <a:rPr lang="en-US" sz="2800" b="0" strike="noStrike" spc="-1">
                <a:solidFill>
                  <a:srgbClr val="000000"/>
                </a:solidFill>
                <a:latin typeface="Arial"/>
                <a:ea typeface="DejaVu Sans"/>
              </a:rPr>
              <a:t>More than 1 in 3 young people have experienced</a:t>
            </a:r>
            <a:endParaRPr lang="en-US" sz="2800" b="0" strike="noStrike" spc="-1">
              <a:latin typeface="Arial"/>
            </a:endParaRPr>
          </a:p>
          <a:p>
            <a:pPr marL="457200" indent="-455040">
              <a:lnSpc>
                <a:spcPct val="100000"/>
              </a:lnSpc>
              <a:buClr>
                <a:srgbClr val="000000"/>
              </a:buClr>
              <a:buFont typeface="Arial"/>
              <a:buChar char="•"/>
            </a:pPr>
            <a:r>
              <a:rPr lang="en-US" sz="2800" b="0" strike="noStrike" spc="-1">
                <a:solidFill>
                  <a:srgbClr val="000000"/>
                </a:solidFill>
                <a:latin typeface="Arial"/>
                <a:ea typeface="DejaVu Sans"/>
              </a:rPr>
              <a:t>cyber threats online.</a:t>
            </a:r>
            <a:endParaRPr lang="en-US" sz="2800" b="0" strike="noStrike" spc="-1">
              <a:latin typeface="Arial"/>
            </a:endParaRPr>
          </a:p>
          <a:p>
            <a:pPr>
              <a:lnSpc>
                <a:spcPct val="100000"/>
              </a:lnSpc>
            </a:pPr>
            <a:endParaRPr lang="en-US" sz="2800" b="0" strike="noStrike" spc="-1">
              <a:latin typeface="Arial"/>
            </a:endParaRPr>
          </a:p>
          <a:p>
            <a:pPr marL="457200" indent="-455040">
              <a:lnSpc>
                <a:spcPct val="100000"/>
              </a:lnSpc>
              <a:buClr>
                <a:srgbClr val="000000"/>
              </a:buClr>
              <a:buFont typeface="Arial"/>
              <a:buChar char="•"/>
            </a:pPr>
            <a:r>
              <a:rPr lang="en-US" sz="2800" b="0" strike="noStrike" spc="-1">
                <a:solidFill>
                  <a:srgbClr val="000000"/>
                </a:solidFill>
                <a:latin typeface="Arial"/>
                <a:ea typeface="DejaVu Sans"/>
              </a:rPr>
              <a:t>Over 25 percent of adolescents and teens have been </a:t>
            </a:r>
            <a:endParaRPr lang="en-US" sz="2800" b="0" strike="noStrike" spc="-1">
              <a:latin typeface="Arial"/>
            </a:endParaRPr>
          </a:p>
          <a:p>
            <a:pPr marL="457200" indent="-455040">
              <a:lnSpc>
                <a:spcPct val="100000"/>
              </a:lnSpc>
              <a:buClr>
                <a:srgbClr val="000000"/>
              </a:buClr>
              <a:buFont typeface="Arial"/>
              <a:buChar char="•"/>
            </a:pPr>
            <a:r>
              <a:rPr lang="en-US" sz="2800" b="0" strike="noStrike" spc="-1">
                <a:solidFill>
                  <a:srgbClr val="000000"/>
                </a:solidFill>
                <a:latin typeface="Arial"/>
                <a:ea typeface="DejaVu Sans"/>
              </a:rPr>
              <a:t>bullied repeatedly through their cell phones or the Internet</a:t>
            </a:r>
            <a:r>
              <a:rPr lang="en-US" sz="2200" b="0" strike="noStrike" spc="-1">
                <a:solidFill>
                  <a:srgbClr val="000000"/>
                </a:solidFill>
                <a:latin typeface="Arial"/>
                <a:ea typeface="DejaVu Sans"/>
              </a:rPr>
              <a:t>.</a:t>
            </a:r>
            <a:endParaRPr lang="en-US" sz="2200" b="0" strike="noStrike" spc="-1">
              <a:latin typeface="Arial"/>
            </a:endParaRPr>
          </a:p>
          <a:p>
            <a:pPr>
              <a:lnSpc>
                <a:spcPct val="100000"/>
              </a:lnSpc>
            </a:pPr>
            <a:endParaRPr lang="en-US" sz="2200" b="0" strike="noStrike" spc="-1">
              <a:latin typeface="Arial"/>
            </a:endParaRPr>
          </a:p>
        </p:txBody>
      </p:sp>
      <p:pic>
        <p:nvPicPr>
          <p:cNvPr id="176" name="Picture 3"/>
          <p:cNvPicPr/>
          <p:nvPr/>
        </p:nvPicPr>
        <p:blipFill>
          <a:blip r:embed="rId2"/>
          <a:stretch/>
        </p:blipFill>
        <p:spPr>
          <a:xfrm>
            <a:off x="7250040" y="1792080"/>
            <a:ext cx="2829960" cy="1590840"/>
          </a:xfrm>
          <a:prstGeom prst="rect">
            <a:avLst/>
          </a:prstGeom>
          <a:ln>
            <a:noFill/>
          </a:ln>
        </p:spPr>
      </p:pic>
      <p:pic>
        <p:nvPicPr>
          <p:cNvPr id="177" name="Picture 2"/>
          <p:cNvPicPr/>
          <p:nvPr/>
        </p:nvPicPr>
        <p:blipFill>
          <a:blip r:embed="rId3"/>
          <a:stretch/>
        </p:blipFill>
        <p:spPr>
          <a:xfrm>
            <a:off x="7372440" y="3383280"/>
            <a:ext cx="2707560" cy="2287080"/>
          </a:xfrm>
          <a:prstGeom prst="rect">
            <a:avLst/>
          </a:prstGeom>
          <a:ln>
            <a:noFill/>
          </a:ln>
        </p:spPr>
      </p:pic>
      <p:sp>
        <p:nvSpPr>
          <p:cNvPr id="178" name="CustomShape 2"/>
          <p:cNvSpPr/>
          <p:nvPr/>
        </p:nvSpPr>
        <p:spPr>
          <a:xfrm>
            <a:off x="439560" y="0"/>
            <a:ext cx="9069480" cy="944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400" b="0" strike="noStrike" spc="-1">
                <a:solidFill>
                  <a:srgbClr val="ED1C24"/>
                </a:solidFill>
                <a:latin typeface="Arial"/>
                <a:ea typeface="DejaVu Sans"/>
              </a:rPr>
              <a:t>Introduction Cont.</a:t>
            </a:r>
            <a:endParaRPr lang="en-US" sz="4400" b="0" strike="noStrike" spc="-1">
              <a:latin typeface="Arial"/>
            </a:endParaRPr>
          </a:p>
        </p:txBody>
      </p:sp>
      <p:sp>
        <p:nvSpPr>
          <p:cNvPr id="179" name="CustomShape 3"/>
          <p:cNvSpPr/>
          <p:nvPr/>
        </p:nvSpPr>
        <p:spPr>
          <a:xfrm>
            <a:off x="731520" y="5154840"/>
            <a:ext cx="5835600" cy="51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000000"/>
                </a:solidFill>
                <a:latin typeface="Arial"/>
                <a:ea typeface="DejaVu Sans"/>
              </a:rPr>
              <a:t>National Crime Prevention Council, “Cyberbullying”</a:t>
            </a:r>
            <a:endParaRPr lang="en-US" sz="1000" b="0" strike="noStrike" spc="-1">
              <a:latin typeface="Arial"/>
            </a:endParaRPr>
          </a:p>
          <a:p>
            <a:pPr>
              <a:lnSpc>
                <a:spcPct val="100000"/>
              </a:lnSpc>
            </a:pPr>
            <a:r>
              <a:rPr lang="en-US" sz="1000" b="0" strike="noStrike" spc="-1">
                <a:solidFill>
                  <a:srgbClr val="000000"/>
                </a:solidFill>
                <a:latin typeface="Arial"/>
                <a:ea typeface="DejaVu Sans"/>
              </a:rPr>
              <a:t>i-SAFE Inc., “Cyber Bullying: Statistics and Tips”</a:t>
            </a:r>
            <a:endParaRPr lang="en-US" sz="1000" b="0" strike="noStrike" spc="-1">
              <a:latin typeface="Arial"/>
            </a:endParaRPr>
          </a:p>
          <a:p>
            <a:pPr>
              <a:lnSpc>
                <a:spcPct val="100000"/>
              </a:lnSpc>
            </a:pPr>
            <a:r>
              <a:rPr lang="en-US" sz="1000" b="0" strike="noStrike" spc="-1">
                <a:solidFill>
                  <a:srgbClr val="000000"/>
                </a:solidFill>
                <a:latin typeface="Arial"/>
                <a:ea typeface="DejaVu Sans"/>
              </a:rPr>
              <a:t>Richard Webster, Harford County Examiner, “From cyber bullying to sexting: What on your kids’ cell?”</a:t>
            </a:r>
            <a:endParaRPr lang="en-US"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274320" y="274320"/>
            <a:ext cx="9877320" cy="4561200"/>
          </a:xfrm>
          <a:prstGeom prst="rect">
            <a:avLst/>
          </a:prstGeom>
          <a:noFill/>
          <a:ln>
            <a:noFill/>
          </a:ln>
        </p:spPr>
        <p:style>
          <a:lnRef idx="0">
            <a:scrgbClr r="0" g="0" b="0"/>
          </a:lnRef>
          <a:fillRef idx="0">
            <a:scrgbClr r="0" g="0" b="0"/>
          </a:fillRef>
          <a:effectRef idx="0">
            <a:scrgbClr r="0" g="0" b="0"/>
          </a:effectRef>
          <a:fontRef idx="minor"/>
        </p:style>
      </p:sp>
      <p:sp>
        <p:nvSpPr>
          <p:cNvPr id="181" name="CustomShape 2"/>
          <p:cNvSpPr/>
          <p:nvPr/>
        </p:nvSpPr>
        <p:spPr>
          <a:xfrm>
            <a:off x="457200" y="816120"/>
            <a:ext cx="9509040" cy="37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000000"/>
                </a:solidFill>
                <a:latin typeface="Arial"/>
                <a:ea typeface="DejaVu Sans"/>
              </a:rPr>
              <a:t>Experts and Machines Against Bullies:  A Hybrid Approach </a:t>
            </a:r>
            <a:endParaRPr lang="en-US" sz="2000" b="0" strike="noStrike" spc="-1">
              <a:latin typeface="Arial"/>
            </a:endParaRPr>
          </a:p>
          <a:p>
            <a:pPr>
              <a:lnSpc>
                <a:spcPct val="100000"/>
              </a:lnSpc>
            </a:pPr>
            <a:r>
              <a:rPr lang="en-US" sz="2000" b="1" strike="noStrike" spc="-1">
                <a:solidFill>
                  <a:srgbClr val="000000"/>
                </a:solidFill>
                <a:latin typeface="Arial"/>
                <a:ea typeface="DejaVu Sans"/>
              </a:rPr>
              <a:t>to Detect Cyberbullies </a:t>
            </a:r>
            <a:endParaRPr lang="en-US" sz="2000" b="0" strike="noStrike" spc="-1">
              <a:latin typeface="Arial"/>
            </a:endParaRPr>
          </a:p>
        </p:txBody>
      </p:sp>
      <p:sp>
        <p:nvSpPr>
          <p:cNvPr id="182" name="CustomShape 3"/>
          <p:cNvSpPr/>
          <p:nvPr/>
        </p:nvSpPr>
        <p:spPr>
          <a:xfrm>
            <a:off x="458280" y="1737360"/>
            <a:ext cx="2375640" cy="37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808080"/>
                </a:solidFill>
                <a:latin typeface="Arial"/>
                <a:ea typeface="DejaVu Sans"/>
              </a:rPr>
              <a:t>Main Problem</a:t>
            </a:r>
            <a:endParaRPr lang="en-US" sz="2000" b="0" strike="noStrike" spc="-1">
              <a:latin typeface="Arial"/>
            </a:endParaRPr>
          </a:p>
        </p:txBody>
      </p:sp>
      <p:sp>
        <p:nvSpPr>
          <p:cNvPr id="183" name="CustomShape 4"/>
          <p:cNvSpPr/>
          <p:nvPr/>
        </p:nvSpPr>
        <p:spPr>
          <a:xfrm>
            <a:off x="458280" y="3017520"/>
            <a:ext cx="2375640" cy="37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666666"/>
                </a:solidFill>
                <a:latin typeface="Arial"/>
                <a:ea typeface="DejaVu Sans"/>
              </a:rPr>
              <a:t>Contribution</a:t>
            </a:r>
            <a:endParaRPr lang="en-US" sz="2000" b="0" strike="noStrike" spc="-1">
              <a:latin typeface="Arial"/>
            </a:endParaRPr>
          </a:p>
        </p:txBody>
      </p:sp>
      <p:sp>
        <p:nvSpPr>
          <p:cNvPr id="184" name="CustomShape 5"/>
          <p:cNvSpPr/>
          <p:nvPr/>
        </p:nvSpPr>
        <p:spPr>
          <a:xfrm>
            <a:off x="548640" y="4389120"/>
            <a:ext cx="2375640" cy="37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333333"/>
                </a:solidFill>
                <a:latin typeface="Arial"/>
                <a:ea typeface="DejaVu Sans"/>
              </a:rPr>
              <a:t>Precision</a:t>
            </a:r>
            <a:endParaRPr lang="en-US" sz="2000" b="0" strike="noStrike" spc="-1">
              <a:latin typeface="Arial"/>
            </a:endParaRPr>
          </a:p>
        </p:txBody>
      </p:sp>
      <p:sp>
        <p:nvSpPr>
          <p:cNvPr id="185" name="CustomShape 6"/>
          <p:cNvSpPr/>
          <p:nvPr/>
        </p:nvSpPr>
        <p:spPr>
          <a:xfrm>
            <a:off x="640800" y="3531960"/>
            <a:ext cx="923400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They used three machine learning methods: a Naive Bayes classiﬁer, a classiﬁer based on decision trees and Support Vector Machines (SVM) with a linear kernel</a:t>
            </a:r>
            <a:endParaRPr lang="en-US" sz="1800" b="0" strike="noStrike" spc="-1">
              <a:latin typeface="Arial"/>
            </a:endParaRPr>
          </a:p>
        </p:txBody>
      </p:sp>
      <p:sp>
        <p:nvSpPr>
          <p:cNvPr id="186" name="CustomShape 7"/>
          <p:cNvSpPr/>
          <p:nvPr/>
        </p:nvSpPr>
        <p:spPr>
          <a:xfrm>
            <a:off x="641160" y="4836240"/>
            <a:ext cx="822780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The discrimination capacity of the MCES was 0.72</a:t>
            </a:r>
            <a:endParaRPr lang="en-US" sz="1800" b="0" strike="noStrike" spc="-1">
              <a:latin typeface="Arial"/>
            </a:endParaRPr>
          </a:p>
        </p:txBody>
      </p:sp>
      <p:sp>
        <p:nvSpPr>
          <p:cNvPr id="187" name="CustomShape 8"/>
          <p:cNvSpPr/>
          <p:nvPr/>
        </p:nvSpPr>
        <p:spPr>
          <a:xfrm>
            <a:off x="548640" y="2251080"/>
            <a:ext cx="9505800" cy="85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 They focused on the detection of bully users in online social networks and the efficiency of both expert systems and machine learning models for identifying the potential bully users. </a:t>
            </a:r>
            <a:endParaRPr lang="en-US" sz="1800" b="0" strike="noStrike" spc="-1">
              <a:latin typeface="Arial"/>
            </a:endParaRPr>
          </a:p>
        </p:txBody>
      </p:sp>
      <p:sp>
        <p:nvSpPr>
          <p:cNvPr id="188" name="CustomShape 9"/>
          <p:cNvSpPr/>
          <p:nvPr/>
        </p:nvSpPr>
        <p:spPr>
          <a:xfrm>
            <a:off x="640080" y="-122040"/>
            <a:ext cx="9069480" cy="944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a:solidFill>
                  <a:srgbClr val="ED1C24"/>
                </a:solidFill>
                <a:latin typeface="Arial"/>
                <a:ea typeface="DejaVu Sans"/>
              </a:rPr>
              <a:t>Related Work</a:t>
            </a:r>
            <a:endParaRPr lang="en-US" sz="3600" b="0" strike="noStrike" spc="-1">
              <a:latin typeface="Arial"/>
            </a:endParaRPr>
          </a:p>
        </p:txBody>
      </p:sp>
      <p:pic>
        <p:nvPicPr>
          <p:cNvPr id="189" name="Picture 191"/>
          <p:cNvPicPr/>
          <p:nvPr/>
        </p:nvPicPr>
        <p:blipFill>
          <a:blip r:embed="rId2"/>
          <a:stretch/>
        </p:blipFill>
        <p:spPr>
          <a:xfrm>
            <a:off x="813852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529560" y="0"/>
            <a:ext cx="9069840" cy="944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a:solidFill>
                  <a:srgbClr val="ED1C24"/>
                </a:solidFill>
                <a:latin typeface="Arial"/>
                <a:ea typeface="DejaVu Sans"/>
              </a:rPr>
              <a:t>Related Work Cont.</a:t>
            </a:r>
            <a:endParaRPr lang="en-US" sz="3600" b="0" strike="noStrike" spc="-1">
              <a:latin typeface="Arial"/>
            </a:endParaRPr>
          </a:p>
        </p:txBody>
      </p:sp>
      <p:sp>
        <p:nvSpPr>
          <p:cNvPr id="191" name="CustomShape 2"/>
          <p:cNvSpPr/>
          <p:nvPr/>
        </p:nvSpPr>
        <p:spPr>
          <a:xfrm>
            <a:off x="113760" y="1021680"/>
            <a:ext cx="9877680" cy="4561560"/>
          </a:xfrm>
          <a:prstGeom prst="rect">
            <a:avLst/>
          </a:prstGeom>
          <a:noFill/>
          <a:ln>
            <a:noFill/>
          </a:ln>
        </p:spPr>
        <p:style>
          <a:lnRef idx="0">
            <a:scrgbClr r="0" g="0" b="0"/>
          </a:lnRef>
          <a:fillRef idx="0">
            <a:scrgbClr r="0" g="0" b="0"/>
          </a:fillRef>
          <a:effectRef idx="0">
            <a:scrgbClr r="0" g="0" b="0"/>
          </a:effectRef>
          <a:fontRef idx="minor"/>
        </p:style>
      </p:sp>
      <p:sp>
        <p:nvSpPr>
          <p:cNvPr id="192" name="CustomShape 3"/>
          <p:cNvSpPr/>
          <p:nvPr/>
        </p:nvSpPr>
        <p:spPr>
          <a:xfrm>
            <a:off x="457200" y="731520"/>
            <a:ext cx="950940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Machine Learning Approach for Detection of Cyber-Aggressive </a:t>
            </a:r>
            <a:endParaRPr lang="en-US" sz="1800" b="0" strike="noStrike" spc="-1">
              <a:latin typeface="Arial"/>
            </a:endParaRPr>
          </a:p>
          <a:p>
            <a:pPr>
              <a:lnSpc>
                <a:spcPct val="100000"/>
              </a:lnSpc>
            </a:pPr>
            <a:r>
              <a:rPr lang="en-US" sz="1800" b="1" strike="noStrike" spc="-1">
                <a:solidFill>
                  <a:srgbClr val="000000"/>
                </a:solidFill>
                <a:latin typeface="Arial"/>
                <a:ea typeface="DejaVu Sans"/>
              </a:rPr>
              <a:t>Comments by Peers on Social Media Network</a:t>
            </a:r>
            <a:endParaRPr lang="en-US" sz="1800" b="0" strike="noStrike" spc="-1">
              <a:latin typeface="Arial"/>
            </a:endParaRPr>
          </a:p>
        </p:txBody>
      </p:sp>
      <p:sp>
        <p:nvSpPr>
          <p:cNvPr id="193" name="CustomShape 4"/>
          <p:cNvSpPr/>
          <p:nvPr/>
        </p:nvSpPr>
        <p:spPr>
          <a:xfrm>
            <a:off x="366840" y="1554480"/>
            <a:ext cx="237600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808080"/>
                </a:solidFill>
                <a:latin typeface="Arial"/>
                <a:ea typeface="DejaVu Sans"/>
              </a:rPr>
              <a:t>Main Problem</a:t>
            </a:r>
            <a:endParaRPr lang="en-US" sz="2000" b="0" strike="noStrike" spc="-1">
              <a:latin typeface="Arial"/>
            </a:endParaRPr>
          </a:p>
        </p:txBody>
      </p:sp>
      <p:sp>
        <p:nvSpPr>
          <p:cNvPr id="194" name="CustomShape 5"/>
          <p:cNvSpPr/>
          <p:nvPr/>
        </p:nvSpPr>
        <p:spPr>
          <a:xfrm>
            <a:off x="366840" y="2743200"/>
            <a:ext cx="237600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666666"/>
                </a:solidFill>
                <a:latin typeface="Arial"/>
                <a:ea typeface="DejaVu Sans"/>
              </a:rPr>
              <a:t>Contribution</a:t>
            </a:r>
            <a:endParaRPr lang="en-US" sz="2000" b="0" strike="noStrike" spc="-1">
              <a:latin typeface="Arial"/>
            </a:endParaRPr>
          </a:p>
        </p:txBody>
      </p:sp>
      <p:sp>
        <p:nvSpPr>
          <p:cNvPr id="195" name="CustomShape 6"/>
          <p:cNvSpPr/>
          <p:nvPr/>
        </p:nvSpPr>
        <p:spPr>
          <a:xfrm>
            <a:off x="457200" y="4297680"/>
            <a:ext cx="246744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333333"/>
                </a:solidFill>
                <a:latin typeface="Arial"/>
                <a:ea typeface="DejaVu Sans"/>
              </a:rPr>
              <a:t>Precision</a:t>
            </a:r>
            <a:endParaRPr lang="en-US" sz="2000" b="0" strike="noStrike" spc="-1">
              <a:latin typeface="Arial"/>
            </a:endParaRPr>
          </a:p>
        </p:txBody>
      </p:sp>
      <p:sp>
        <p:nvSpPr>
          <p:cNvPr id="196" name="CustomShape 7"/>
          <p:cNvSpPr/>
          <p:nvPr/>
        </p:nvSpPr>
        <p:spPr>
          <a:xfrm>
            <a:off x="731520" y="1977480"/>
            <a:ext cx="8228160" cy="85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They are trying to binary classify comments as bullying or non-bullying.</a:t>
            </a:r>
            <a:endParaRPr lang="en-US" sz="1800" b="0" strike="noStrike" spc="-1">
              <a:latin typeface="Arial"/>
            </a:endParaRPr>
          </a:p>
        </p:txBody>
      </p:sp>
      <p:sp>
        <p:nvSpPr>
          <p:cNvPr id="197" name="CustomShape 8"/>
          <p:cNvSpPr/>
          <p:nvPr/>
        </p:nvSpPr>
        <p:spPr>
          <a:xfrm>
            <a:off x="731520" y="3200400"/>
            <a:ext cx="9143640" cy="85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Pre-Processing</a:t>
            </a:r>
            <a:r>
              <a:rPr lang="en-US" sz="1800" b="0" strike="noStrike" spc="-1">
                <a:solidFill>
                  <a:srgbClr val="000000"/>
                </a:solidFill>
                <a:latin typeface="Arial"/>
                <a:ea typeface="DejaVu Sans"/>
              </a:rPr>
              <a:t>: Normalization like: removing unwanted strings and correcting words.</a:t>
            </a:r>
            <a:endParaRPr lang="en-US" sz="1800" b="0" strike="noStrike" spc="-1">
              <a:latin typeface="Arial"/>
            </a:endParaRPr>
          </a:p>
          <a:p>
            <a:pPr>
              <a:lnSpc>
                <a:spcPct val="100000"/>
              </a:lnSpc>
            </a:pPr>
            <a:r>
              <a:rPr lang="en-US" sz="1800" b="1" strike="noStrike" spc="-1">
                <a:solidFill>
                  <a:srgbClr val="000000"/>
                </a:solidFill>
                <a:latin typeface="Arial"/>
                <a:ea typeface="DejaVu Sans"/>
              </a:rPr>
              <a:t>Features</a:t>
            </a:r>
            <a:r>
              <a:rPr lang="en-US" sz="1800" b="0" strike="noStrike" spc="-1">
                <a:solidFill>
                  <a:srgbClr val="000000"/>
                </a:solidFill>
                <a:latin typeface="Arial"/>
                <a:ea typeface="DejaVu Sans"/>
              </a:rPr>
              <a:t>: N-gram , TF-IDF , occurrence of pronouns , Skip-gram</a:t>
            </a:r>
            <a:endParaRPr lang="en-US" sz="1800" b="0" strike="noStrike" spc="-1">
              <a:latin typeface="Arial"/>
            </a:endParaRPr>
          </a:p>
          <a:p>
            <a:pPr>
              <a:lnSpc>
                <a:spcPct val="100000"/>
              </a:lnSpc>
            </a:pPr>
            <a:r>
              <a:rPr lang="en-US" sz="1800" b="1" strike="noStrike" spc="-1">
                <a:solidFill>
                  <a:srgbClr val="000000"/>
                </a:solidFill>
                <a:latin typeface="Arial"/>
                <a:ea typeface="DejaVu Sans"/>
              </a:rPr>
              <a:t>Classifiers</a:t>
            </a:r>
            <a:r>
              <a:rPr lang="en-US" sz="1800" b="0" strike="noStrike" spc="-1">
                <a:solidFill>
                  <a:srgbClr val="000000"/>
                </a:solidFill>
                <a:latin typeface="Arial"/>
                <a:ea typeface="DejaVu Sans"/>
              </a:rPr>
              <a:t>: Support Vector Machine (SVM) , Logistic Regression</a:t>
            </a:r>
            <a:endParaRPr lang="en-US" sz="1800" b="0" strike="noStrike" spc="-1">
              <a:latin typeface="Arial"/>
            </a:endParaRPr>
          </a:p>
        </p:txBody>
      </p:sp>
      <p:sp>
        <p:nvSpPr>
          <p:cNvPr id="198" name="CustomShape 9"/>
          <p:cNvSpPr/>
          <p:nvPr/>
        </p:nvSpPr>
        <p:spPr>
          <a:xfrm>
            <a:off x="914400" y="4754880"/>
            <a:ext cx="8228160" cy="85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70.0% using SVM</a:t>
            </a:r>
            <a:endParaRPr lang="en-US" sz="1800" b="0" strike="noStrike" spc="-1">
              <a:latin typeface="Arial"/>
            </a:endParaRPr>
          </a:p>
          <a:p>
            <a:pPr>
              <a:lnSpc>
                <a:spcPct val="100000"/>
              </a:lnSpc>
            </a:pPr>
            <a:r>
              <a:rPr lang="en-US" sz="1800" b="0" strike="noStrike" spc="-1">
                <a:solidFill>
                  <a:srgbClr val="000000"/>
                </a:solidFill>
                <a:latin typeface="Arial"/>
                <a:ea typeface="DejaVu Sans"/>
              </a:rPr>
              <a:t>64.0% using logistic regression</a:t>
            </a:r>
            <a:endParaRPr lang="en-US" sz="1800" b="0" strike="noStrike" spc="-1">
              <a:latin typeface="Arial"/>
            </a:endParaRPr>
          </a:p>
        </p:txBody>
      </p:sp>
      <p:pic>
        <p:nvPicPr>
          <p:cNvPr id="199" name="Picture 198"/>
          <p:cNvPicPr/>
          <p:nvPr/>
        </p:nvPicPr>
        <p:blipFill>
          <a:blip r:embed="rId2"/>
          <a:stretch/>
        </p:blipFill>
        <p:spPr>
          <a:xfrm>
            <a:off x="8138520" y="91440"/>
            <a:ext cx="1842480" cy="1462680"/>
          </a:xfrm>
          <a:prstGeom prst="rect">
            <a:avLst/>
          </a:prstGeom>
          <a:ln>
            <a:noFill/>
          </a:ln>
        </p:spPr>
      </p:pic>
      <p:sp>
        <p:nvSpPr>
          <p:cNvPr id="200" name="CustomShape 10"/>
          <p:cNvSpPr/>
          <p:nvPr/>
        </p:nvSpPr>
        <p:spPr>
          <a:xfrm>
            <a:off x="6949440" y="5336280"/>
            <a:ext cx="583596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100" b="1" strike="noStrike" spc="-1">
                <a:solidFill>
                  <a:srgbClr val="000000"/>
                </a:solidFill>
                <a:latin typeface="Arial"/>
                <a:ea typeface="DejaVu Sans"/>
              </a:rPr>
              <a:t>Vikas S Chavan and Shylaja S 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529560" y="0"/>
            <a:ext cx="9069840" cy="944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3600" b="0" strike="noStrike" spc="-1">
                <a:solidFill>
                  <a:srgbClr val="ED1C24"/>
                </a:solidFill>
                <a:latin typeface="Arial"/>
                <a:ea typeface="DejaVu Sans"/>
              </a:rPr>
              <a:t>Related Work Cont.</a:t>
            </a:r>
            <a:endParaRPr lang="en-US" sz="3600" b="0" strike="noStrike" spc="-1">
              <a:latin typeface="Arial"/>
            </a:endParaRPr>
          </a:p>
        </p:txBody>
      </p:sp>
      <p:sp>
        <p:nvSpPr>
          <p:cNvPr id="202" name="CustomShape 2"/>
          <p:cNvSpPr/>
          <p:nvPr/>
        </p:nvSpPr>
        <p:spPr>
          <a:xfrm>
            <a:off x="113760" y="1021680"/>
            <a:ext cx="9877680" cy="4561560"/>
          </a:xfrm>
          <a:prstGeom prst="rect">
            <a:avLst/>
          </a:prstGeom>
          <a:noFill/>
          <a:ln>
            <a:noFill/>
          </a:ln>
        </p:spPr>
        <p:style>
          <a:lnRef idx="0">
            <a:scrgbClr r="0" g="0" b="0"/>
          </a:lnRef>
          <a:fillRef idx="0">
            <a:scrgbClr r="0" g="0" b="0"/>
          </a:fillRef>
          <a:effectRef idx="0">
            <a:scrgbClr r="0" g="0" b="0"/>
          </a:effectRef>
          <a:fontRef idx="minor"/>
        </p:style>
      </p:sp>
      <p:sp>
        <p:nvSpPr>
          <p:cNvPr id="203" name="CustomShape 3"/>
          <p:cNvSpPr/>
          <p:nvPr/>
        </p:nvSpPr>
        <p:spPr>
          <a:xfrm>
            <a:off x="457200" y="907560"/>
            <a:ext cx="950940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A Pattern-Based Approach for Sarcasm Detection on Twitter</a:t>
            </a:r>
            <a:endParaRPr lang="en-US" sz="1800" b="0" strike="noStrike" spc="-1">
              <a:latin typeface="Arial"/>
            </a:endParaRPr>
          </a:p>
        </p:txBody>
      </p:sp>
      <p:sp>
        <p:nvSpPr>
          <p:cNvPr id="204" name="CustomShape 4"/>
          <p:cNvSpPr/>
          <p:nvPr/>
        </p:nvSpPr>
        <p:spPr>
          <a:xfrm>
            <a:off x="366840" y="1554480"/>
            <a:ext cx="237600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808080"/>
                </a:solidFill>
                <a:latin typeface="Arial"/>
                <a:ea typeface="DejaVu Sans"/>
              </a:rPr>
              <a:t>Main Problem</a:t>
            </a:r>
            <a:endParaRPr lang="en-US" sz="2000" b="0" strike="noStrike" spc="-1">
              <a:latin typeface="Arial"/>
            </a:endParaRPr>
          </a:p>
        </p:txBody>
      </p:sp>
      <p:sp>
        <p:nvSpPr>
          <p:cNvPr id="205" name="CustomShape 5"/>
          <p:cNvSpPr/>
          <p:nvPr/>
        </p:nvSpPr>
        <p:spPr>
          <a:xfrm>
            <a:off x="366840" y="2743200"/>
            <a:ext cx="237600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666666"/>
                </a:solidFill>
                <a:latin typeface="Arial"/>
                <a:ea typeface="DejaVu Sans"/>
              </a:rPr>
              <a:t>Contribution</a:t>
            </a:r>
            <a:endParaRPr lang="en-US" sz="2000" b="0" strike="noStrike" spc="-1">
              <a:latin typeface="Arial"/>
            </a:endParaRPr>
          </a:p>
        </p:txBody>
      </p:sp>
      <p:sp>
        <p:nvSpPr>
          <p:cNvPr id="206" name="CustomShape 6"/>
          <p:cNvSpPr/>
          <p:nvPr/>
        </p:nvSpPr>
        <p:spPr>
          <a:xfrm>
            <a:off x="458280" y="4199400"/>
            <a:ext cx="2467440" cy="37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333333"/>
                </a:solidFill>
                <a:latin typeface="Arial"/>
                <a:ea typeface="DejaVu Sans"/>
              </a:rPr>
              <a:t>Results</a:t>
            </a:r>
            <a:endParaRPr lang="en-US" sz="2000" b="0" strike="noStrike" spc="-1">
              <a:latin typeface="Arial"/>
            </a:endParaRPr>
          </a:p>
        </p:txBody>
      </p:sp>
      <p:sp>
        <p:nvSpPr>
          <p:cNvPr id="207" name="CustomShape 7"/>
          <p:cNvSpPr/>
          <p:nvPr/>
        </p:nvSpPr>
        <p:spPr>
          <a:xfrm>
            <a:off x="731520" y="1977480"/>
            <a:ext cx="8228160" cy="85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It’s hard for humans to detect sarcasm. Therefore, recognizing sarcastic statements can be very useful to improve automatic sentiment analysis of data.  </a:t>
            </a:r>
            <a:endParaRPr lang="en-US" sz="1800" b="0" strike="noStrike" spc="-1">
              <a:latin typeface="Arial"/>
            </a:endParaRPr>
          </a:p>
        </p:txBody>
      </p:sp>
      <p:sp>
        <p:nvSpPr>
          <p:cNvPr id="208" name="CustomShape 8"/>
          <p:cNvSpPr/>
          <p:nvPr/>
        </p:nvSpPr>
        <p:spPr>
          <a:xfrm>
            <a:off x="824040" y="3166200"/>
            <a:ext cx="8959680" cy="85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-They proposed efficient way to detect  sarcastic tweets to improve sentiment analysis.</a:t>
            </a:r>
            <a:endParaRPr lang="en-US" sz="1800" b="0" strike="noStrike" spc="-1">
              <a:latin typeface="Arial"/>
            </a:endParaRPr>
          </a:p>
          <a:p>
            <a:pPr>
              <a:lnSpc>
                <a:spcPct val="100000"/>
              </a:lnSpc>
            </a:pPr>
            <a:r>
              <a:rPr lang="en-US" sz="1800" b="0" strike="noStrike" spc="-1">
                <a:solidFill>
                  <a:srgbClr val="000000"/>
                </a:solidFill>
                <a:latin typeface="Arial"/>
                <a:ea typeface="DejaVu Sans"/>
              </a:rPr>
              <a:t>-They used NLP like: tokenisation, lemmatization, etc.</a:t>
            </a:r>
            <a:endParaRPr lang="en-US" sz="1800" b="0" strike="noStrike" spc="-1">
              <a:latin typeface="Arial"/>
            </a:endParaRPr>
          </a:p>
          <a:p>
            <a:pPr>
              <a:lnSpc>
                <a:spcPct val="100000"/>
              </a:lnSpc>
            </a:pPr>
            <a:r>
              <a:rPr lang="en-US" sz="1800" b="0" strike="noStrike" spc="-1">
                <a:solidFill>
                  <a:srgbClr val="000000"/>
                </a:solidFill>
                <a:latin typeface="Arial"/>
                <a:ea typeface="DejaVu Sans"/>
              </a:rPr>
              <a:t>-They used SVM for classification.</a:t>
            </a:r>
            <a:endParaRPr lang="en-US" sz="1800" b="0" strike="noStrike" spc="-1">
              <a:latin typeface="Arial"/>
            </a:endParaRPr>
          </a:p>
        </p:txBody>
      </p:sp>
      <p:sp>
        <p:nvSpPr>
          <p:cNvPr id="209" name="CustomShape 9"/>
          <p:cNvSpPr/>
          <p:nvPr/>
        </p:nvSpPr>
        <p:spPr>
          <a:xfrm>
            <a:off x="1005840" y="4726440"/>
            <a:ext cx="8228160" cy="85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Accuracy 83.1%</a:t>
            </a:r>
            <a:endParaRPr lang="en-US" sz="1800" b="0" strike="noStrike" spc="-1">
              <a:latin typeface="Arial"/>
            </a:endParaRPr>
          </a:p>
          <a:p>
            <a:pPr>
              <a:lnSpc>
                <a:spcPct val="100000"/>
              </a:lnSpc>
            </a:pPr>
            <a:r>
              <a:rPr lang="en-US" sz="1800" b="0" strike="noStrike" spc="-1">
                <a:solidFill>
                  <a:srgbClr val="000000"/>
                </a:solidFill>
                <a:latin typeface="Arial"/>
                <a:ea typeface="DejaVu Sans"/>
              </a:rPr>
              <a:t>Precision 91.1%</a:t>
            </a:r>
            <a:endParaRPr lang="en-US" sz="1800" b="0" strike="noStrike" spc="-1">
              <a:latin typeface="Arial"/>
            </a:endParaRPr>
          </a:p>
        </p:txBody>
      </p:sp>
      <p:pic>
        <p:nvPicPr>
          <p:cNvPr id="210" name="Picture 209"/>
          <p:cNvPicPr/>
          <p:nvPr/>
        </p:nvPicPr>
        <p:blipFill>
          <a:blip r:embed="rId2"/>
          <a:stretch/>
        </p:blipFill>
        <p:spPr>
          <a:xfrm>
            <a:off x="8138520" y="91440"/>
            <a:ext cx="1842480" cy="1462680"/>
          </a:xfrm>
          <a:prstGeom prst="rect">
            <a:avLst/>
          </a:prstGeom>
          <a:ln>
            <a:noFill/>
          </a:ln>
        </p:spPr>
      </p:pic>
      <p:sp>
        <p:nvSpPr>
          <p:cNvPr id="211" name="CustomShape 10"/>
          <p:cNvSpPr/>
          <p:nvPr/>
        </p:nvSpPr>
        <p:spPr>
          <a:xfrm>
            <a:off x="6416640" y="5245200"/>
            <a:ext cx="5835960" cy="51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1" strike="noStrike" spc="-1">
                <a:solidFill>
                  <a:srgbClr val="000000"/>
                </a:solidFill>
                <a:latin typeface="Arial"/>
                <a:ea typeface="DejaVu Sans"/>
              </a:rPr>
              <a:t>MONDHER BOUAZIZI AND TOMOAKI OTSUKI</a:t>
            </a:r>
            <a:endParaRPr lang="en-US" sz="1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503640" y="225720"/>
            <a:ext cx="9069480" cy="944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ED1C24"/>
                </a:solidFill>
                <a:latin typeface="Arial"/>
                <a:ea typeface="DejaVu Sans"/>
              </a:rPr>
              <a:t>Problem Statement</a:t>
            </a:r>
            <a:endParaRPr lang="en-US" sz="4400" b="0" strike="noStrike" spc="-1">
              <a:latin typeface="Arial"/>
            </a:endParaRPr>
          </a:p>
        </p:txBody>
      </p:sp>
      <p:sp>
        <p:nvSpPr>
          <p:cNvPr id="213" name="CustomShape 2"/>
          <p:cNvSpPr/>
          <p:nvPr/>
        </p:nvSpPr>
        <p:spPr>
          <a:xfrm>
            <a:off x="91080" y="1828440"/>
            <a:ext cx="9964800" cy="3381120"/>
          </a:xfrm>
          <a:prstGeom prst="rect">
            <a:avLst/>
          </a:prstGeom>
          <a:noFill/>
          <a:ln>
            <a:noFill/>
          </a:ln>
        </p:spPr>
        <p:style>
          <a:lnRef idx="0">
            <a:scrgbClr r="0" g="0" b="0"/>
          </a:lnRef>
          <a:fillRef idx="0">
            <a:scrgbClr r="0" g="0" b="0"/>
          </a:fillRef>
          <a:effectRef idx="0">
            <a:scrgbClr r="0" g="0" b="0"/>
          </a:effectRef>
          <a:fontRef idx="minor"/>
        </p:style>
      </p:sp>
      <p:sp>
        <p:nvSpPr>
          <p:cNvPr id="214" name="CustomShape 3"/>
          <p:cNvSpPr/>
          <p:nvPr/>
        </p:nvSpPr>
        <p:spPr>
          <a:xfrm>
            <a:off x="822960" y="1630080"/>
            <a:ext cx="8594280" cy="367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mtClean="0"/>
              <a:t>In </a:t>
            </a:r>
            <a:r>
              <a:rPr lang="en-US" dirty="0"/>
              <a:t>previous cyberbullying detection papers </a:t>
            </a:r>
            <a:r>
              <a:rPr lang="en-US" dirty="0" smtClean="0"/>
              <a:t>there has </a:t>
            </a:r>
            <a:r>
              <a:rPr lang="en-US" dirty="0"/>
              <a:t>been a problem in detecting false positive </a:t>
            </a:r>
            <a:r>
              <a:rPr lang="en-US" dirty="0" smtClean="0"/>
              <a:t>cyberbullying's </a:t>
            </a:r>
            <a:r>
              <a:rPr lang="en-US" dirty="0"/>
              <a:t>cases. The accuracy in these papers is not high enough and could be improved. Sarcasm which is type of </a:t>
            </a:r>
            <a:r>
              <a:rPr lang="en-US" dirty="0" smtClean="0"/>
              <a:t>cyberbullying </a:t>
            </a:r>
            <a:r>
              <a:rPr lang="en-US" dirty="0"/>
              <a:t>is not detected in these papers.</a:t>
            </a: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pic>
        <p:nvPicPr>
          <p:cNvPr id="215" name="Picture 215"/>
          <p:cNvPicPr/>
          <p:nvPr/>
        </p:nvPicPr>
        <p:blipFill>
          <a:blip r:embed="rId2"/>
          <a:stretch/>
        </p:blipFill>
        <p:spPr>
          <a:xfrm>
            <a:off x="813852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 name="CustomShape 1"/>
          <p:cNvSpPr/>
          <p:nvPr/>
        </p:nvSpPr>
        <p:spPr>
          <a:xfrm>
            <a:off x="182880" y="182880"/>
            <a:ext cx="7314480" cy="122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980" b="0" strike="noStrike" cap="all" spc="-1">
                <a:solidFill>
                  <a:srgbClr val="000000"/>
                </a:solidFill>
                <a:latin typeface="Tw Cen MT"/>
                <a:ea typeface="DejaVu Sans"/>
              </a:rPr>
              <a:t>Overview diagram</a:t>
            </a:r>
            <a:endParaRPr lang="en-US" sz="2980" b="0" strike="noStrike" spc="-1">
              <a:latin typeface="Arial"/>
            </a:endParaRPr>
          </a:p>
        </p:txBody>
      </p:sp>
      <p:pic>
        <p:nvPicPr>
          <p:cNvPr id="217" name="Picture 109"/>
          <p:cNvPicPr/>
          <p:nvPr/>
        </p:nvPicPr>
        <p:blipFill>
          <a:blip r:embed="rId2"/>
          <a:stretch/>
        </p:blipFill>
        <p:spPr>
          <a:xfrm>
            <a:off x="514440" y="1554480"/>
            <a:ext cx="8994600" cy="4068360"/>
          </a:xfrm>
          <a:prstGeom prst="rect">
            <a:avLst/>
          </a:prstGeom>
          <a:ln>
            <a:noFill/>
          </a:ln>
        </p:spPr>
      </p:pic>
      <p:pic>
        <p:nvPicPr>
          <p:cNvPr id="218" name="Picture 218"/>
          <p:cNvPicPr/>
          <p:nvPr/>
        </p:nvPicPr>
        <p:blipFill>
          <a:blip r:embed="rId3"/>
          <a:stretch/>
        </p:blipFill>
        <p:spPr>
          <a:xfrm>
            <a:off x="8138520" y="91440"/>
            <a:ext cx="1842120" cy="1462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1178</TotalTime>
  <Words>1056</Words>
  <Application>Microsoft Office PowerPoint</Application>
  <PresentationFormat>Custom</PresentationFormat>
  <Paragraphs>154</Paragraphs>
  <Slides>20</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Microsoft YaHei</vt:lpstr>
      <vt:lpstr>Arial</vt:lpstr>
      <vt:lpstr>Calibri</vt:lpstr>
      <vt:lpstr>DejaVu Sans</vt:lpstr>
      <vt:lpstr>Symbol</vt:lpstr>
      <vt:lpstr>Times New Roman</vt:lpstr>
      <vt:lpstr>Tw Cen MT</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LIWC?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mostafa ahmed</cp:lastModifiedBy>
  <cp:revision>53</cp:revision>
  <dcterms:created xsi:type="dcterms:W3CDTF">2018-09-17T19:52:58Z</dcterms:created>
  <dcterms:modified xsi:type="dcterms:W3CDTF">2018-10-02T23:14:54Z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